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notesMasterIdLst>
    <p:notesMasterId r:id="rId19"/>
  </p:notesMasterIdLst>
  <p:sldIdLst>
    <p:sldId id="257" r:id="rId5"/>
    <p:sldId id="260" r:id="rId6"/>
    <p:sldId id="262" r:id="rId7"/>
    <p:sldId id="259" r:id="rId8"/>
    <p:sldId id="289" r:id="rId9"/>
    <p:sldId id="290" r:id="rId10"/>
    <p:sldId id="291" r:id="rId11"/>
    <p:sldId id="292" r:id="rId12"/>
    <p:sldId id="294" r:id="rId13"/>
    <p:sldId id="295" r:id="rId14"/>
    <p:sldId id="258" r:id="rId15"/>
    <p:sldId id="268" r:id="rId16"/>
    <p:sldId id="285" r:id="rId17"/>
    <p:sldId id="271" r:id="rId1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61" autoAdjust="0"/>
    <p:restoredTop sz="94558" autoAdjust="0"/>
  </p:normalViewPr>
  <p:slideViewPr>
    <p:cSldViewPr snapToGrid="0" snapToObjects="1">
      <p:cViewPr varScale="1">
        <p:scale>
          <a:sx n="161" d="100"/>
          <a:sy n="161" d="100"/>
        </p:scale>
        <p:origin x="1032" y="1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148891807355697E-2"/>
          <c:y val="3.0008206968940101E-2"/>
          <c:w val="0.91284048946791496"/>
          <c:h val="0.9266466051870350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osuus</c:v>
                </c:pt>
              </c:strCache>
            </c:strRef>
          </c:tx>
          <c:explosion val="1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9C8-468D-8D11-630A9811572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2-0533-4C6A-9024-8938C62E239D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4-0533-4C6A-9024-8938C62E239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1-39C8-468D-8D11-630A98115723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2-39C8-468D-8D11-630A98115723}"/>
              </c:ext>
            </c:extLst>
          </c:dPt>
          <c:dLbls>
            <c:delete val="1"/>
          </c:dLbls>
          <c:cat>
            <c:strRef>
              <c:f>Sheet1!$A$2:$A$6</c:f>
              <c:strCache>
                <c:ptCount val="5"/>
                <c:pt idx="0">
                  <c:v>Facebook</c:v>
                </c:pt>
                <c:pt idx="1">
                  <c:v>Instagram</c:v>
                </c:pt>
                <c:pt idx="2">
                  <c:v>Twitter</c:v>
                </c:pt>
                <c:pt idx="3">
                  <c:v>YouTube</c:v>
                </c:pt>
                <c:pt idx="4">
                  <c:v>Pinterest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501</c:v>
                </c:pt>
                <c:pt idx="1">
                  <c:v>301</c:v>
                </c:pt>
                <c:pt idx="2">
                  <c:v>150</c:v>
                </c:pt>
                <c:pt idx="3">
                  <c:v>31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C8-468D-8D11-630A9811572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16"/>
        <c:holeSize val="68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0815936770992"/>
          <c:y val="4.22555743084553E-2"/>
          <c:w val="0.84276799474168695"/>
          <c:h val="0.7741566864166009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Yhteensä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4/2020</c:v>
                </c:pt>
                <c:pt idx="1">
                  <c:v>5/2020</c:v>
                </c:pt>
                <c:pt idx="2">
                  <c:v>6/2020</c:v>
                </c:pt>
                <c:pt idx="3">
                  <c:v>7/2020</c:v>
                </c:pt>
                <c:pt idx="4">
                  <c:v>8/2020</c:v>
                </c:pt>
                <c:pt idx="5">
                  <c:v>9/2020</c:v>
                </c:pt>
                <c:pt idx="6">
                  <c:v>10/2020</c:v>
                </c:pt>
                <c:pt idx="7">
                  <c:v>11/2020</c:v>
                </c:pt>
                <c:pt idx="8">
                  <c:v>12/2020</c:v>
                </c:pt>
                <c:pt idx="9">
                  <c:v>1/2021</c:v>
                </c:pt>
                <c:pt idx="10">
                  <c:v>2/2021</c:v>
                </c:pt>
                <c:pt idx="11">
                  <c:v>3/2021</c:v>
                </c:pt>
                <c:pt idx="12">
                  <c:v>4/2021</c:v>
                </c:pt>
              </c:strCache>
            </c:strRef>
          </c:cat>
          <c:val>
            <c:numRef>
              <c:f>Sheet1!$B$2:$B$14</c:f>
              <c:numCache>
                <c:formatCode>#,##0</c:formatCode>
                <c:ptCount val="13"/>
                <c:pt idx="0">
                  <c:v>4169681</c:v>
                </c:pt>
                <c:pt idx="1">
                  <c:v>4233201</c:v>
                </c:pt>
                <c:pt idx="2">
                  <c:v>4270407</c:v>
                </c:pt>
                <c:pt idx="3">
                  <c:v>4302895</c:v>
                </c:pt>
                <c:pt idx="4">
                  <c:v>4325893</c:v>
                </c:pt>
                <c:pt idx="5">
                  <c:v>4368933</c:v>
                </c:pt>
                <c:pt idx="6">
                  <c:v>4414452</c:v>
                </c:pt>
                <c:pt idx="7">
                  <c:v>4448276</c:v>
                </c:pt>
                <c:pt idx="8">
                  <c:v>4482528</c:v>
                </c:pt>
                <c:pt idx="9">
                  <c:v>4385055</c:v>
                </c:pt>
                <c:pt idx="10">
                  <c:v>4363999</c:v>
                </c:pt>
                <c:pt idx="11">
                  <c:v>4405271</c:v>
                </c:pt>
                <c:pt idx="12">
                  <c:v>4435099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8D-44E8-B1BE-A3179C9448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Facebook</c:v>
                </c:pt>
              </c:strCache>
            </c:strRef>
          </c:tx>
          <c:spPr>
            <a:ln>
              <a:solidFill>
                <a:srgbClr val="E2442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4/2020</c:v>
                </c:pt>
                <c:pt idx="1">
                  <c:v>5/2020</c:v>
                </c:pt>
                <c:pt idx="2">
                  <c:v>6/2020</c:v>
                </c:pt>
                <c:pt idx="3">
                  <c:v>7/2020</c:v>
                </c:pt>
                <c:pt idx="4">
                  <c:v>8/2020</c:v>
                </c:pt>
                <c:pt idx="5">
                  <c:v>9/2020</c:v>
                </c:pt>
                <c:pt idx="6">
                  <c:v>10/2020</c:v>
                </c:pt>
                <c:pt idx="7">
                  <c:v>11/2020</c:v>
                </c:pt>
                <c:pt idx="8">
                  <c:v>12/2020</c:v>
                </c:pt>
                <c:pt idx="9">
                  <c:v>1/2021</c:v>
                </c:pt>
                <c:pt idx="10">
                  <c:v>2/2021</c:v>
                </c:pt>
                <c:pt idx="11">
                  <c:v>3/2021</c:v>
                </c:pt>
                <c:pt idx="12">
                  <c:v>4/2021</c:v>
                </c:pt>
              </c:strCache>
            </c:strRef>
          </c:cat>
          <c:val>
            <c:numRef>
              <c:f>Sheet1!$C$2:$C$14</c:f>
              <c:numCache>
                <c:formatCode>#,##0</c:formatCode>
                <c:ptCount val="13"/>
                <c:pt idx="0">
                  <c:v>2154378</c:v>
                </c:pt>
                <c:pt idx="1">
                  <c:v>2176324</c:v>
                </c:pt>
                <c:pt idx="2">
                  <c:v>2188328</c:v>
                </c:pt>
                <c:pt idx="3">
                  <c:v>2194490</c:v>
                </c:pt>
                <c:pt idx="4">
                  <c:v>2191427</c:v>
                </c:pt>
                <c:pt idx="5">
                  <c:v>2205997</c:v>
                </c:pt>
                <c:pt idx="6">
                  <c:v>2217186</c:v>
                </c:pt>
                <c:pt idx="7">
                  <c:v>2229121</c:v>
                </c:pt>
                <c:pt idx="8">
                  <c:v>2242873</c:v>
                </c:pt>
                <c:pt idx="9">
                  <c:v>2215133</c:v>
                </c:pt>
                <c:pt idx="10">
                  <c:v>2192165</c:v>
                </c:pt>
                <c:pt idx="11">
                  <c:v>2207376</c:v>
                </c:pt>
                <c:pt idx="12">
                  <c:v>2215491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8D-44E8-B1BE-A3179C94488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Twitter</c:v>
                </c:pt>
              </c:strCache>
            </c:strRef>
          </c:tx>
          <c:spPr>
            <a:ln>
              <a:solidFill>
                <a:srgbClr val="7AC3BB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4/2020</c:v>
                </c:pt>
                <c:pt idx="1">
                  <c:v>5/2020</c:v>
                </c:pt>
                <c:pt idx="2">
                  <c:v>6/2020</c:v>
                </c:pt>
                <c:pt idx="3">
                  <c:v>7/2020</c:v>
                </c:pt>
                <c:pt idx="4">
                  <c:v>8/2020</c:v>
                </c:pt>
                <c:pt idx="5">
                  <c:v>9/2020</c:v>
                </c:pt>
                <c:pt idx="6">
                  <c:v>10/2020</c:v>
                </c:pt>
                <c:pt idx="7">
                  <c:v>11/2020</c:v>
                </c:pt>
                <c:pt idx="8">
                  <c:v>12/2020</c:v>
                </c:pt>
                <c:pt idx="9">
                  <c:v>1/2021</c:v>
                </c:pt>
                <c:pt idx="10">
                  <c:v>2/2021</c:v>
                </c:pt>
                <c:pt idx="11">
                  <c:v>3/2021</c:v>
                </c:pt>
                <c:pt idx="12">
                  <c:v>4/2021</c:v>
                </c:pt>
              </c:strCache>
            </c:strRef>
          </c:cat>
          <c:val>
            <c:numRef>
              <c:f>Sheet1!$D$2:$D$14</c:f>
              <c:numCache>
                <c:formatCode>#,##0</c:formatCode>
                <c:ptCount val="13"/>
                <c:pt idx="0">
                  <c:v>708037</c:v>
                </c:pt>
                <c:pt idx="1">
                  <c:v>717887</c:v>
                </c:pt>
                <c:pt idx="2">
                  <c:v>718774</c:v>
                </c:pt>
                <c:pt idx="3">
                  <c:v>720173</c:v>
                </c:pt>
                <c:pt idx="4">
                  <c:v>721669</c:v>
                </c:pt>
                <c:pt idx="5">
                  <c:v>723489</c:v>
                </c:pt>
                <c:pt idx="6">
                  <c:v>725977</c:v>
                </c:pt>
                <c:pt idx="7">
                  <c:v>728270</c:v>
                </c:pt>
                <c:pt idx="8">
                  <c:v>729880</c:v>
                </c:pt>
                <c:pt idx="9">
                  <c:v>658259</c:v>
                </c:pt>
                <c:pt idx="10">
                  <c:v>656284</c:v>
                </c:pt>
                <c:pt idx="11">
                  <c:v>659976</c:v>
                </c:pt>
                <c:pt idx="12">
                  <c:v>662019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C8D-44E8-B1BE-A3179C94488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Instagram</c:v>
                </c:pt>
              </c:strCache>
            </c:strRef>
          </c:tx>
          <c:spPr>
            <a:ln>
              <a:solidFill>
                <a:srgbClr val="EBD65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4/2020</c:v>
                </c:pt>
                <c:pt idx="1">
                  <c:v>5/2020</c:v>
                </c:pt>
                <c:pt idx="2">
                  <c:v>6/2020</c:v>
                </c:pt>
                <c:pt idx="3">
                  <c:v>7/2020</c:v>
                </c:pt>
                <c:pt idx="4">
                  <c:v>8/2020</c:v>
                </c:pt>
                <c:pt idx="5">
                  <c:v>9/2020</c:v>
                </c:pt>
                <c:pt idx="6">
                  <c:v>10/2020</c:v>
                </c:pt>
                <c:pt idx="7">
                  <c:v>11/2020</c:v>
                </c:pt>
                <c:pt idx="8">
                  <c:v>12/2020</c:v>
                </c:pt>
                <c:pt idx="9">
                  <c:v>1/2021</c:v>
                </c:pt>
                <c:pt idx="10">
                  <c:v>2/2021</c:v>
                </c:pt>
                <c:pt idx="11">
                  <c:v>3/2021</c:v>
                </c:pt>
                <c:pt idx="12">
                  <c:v>4/2021</c:v>
                </c:pt>
              </c:strCache>
            </c:strRef>
          </c:cat>
          <c:val>
            <c:numRef>
              <c:f>Sheet1!$E$2:$E$14</c:f>
              <c:numCache>
                <c:formatCode>#,##0</c:formatCode>
                <c:ptCount val="13"/>
                <c:pt idx="0">
                  <c:v>1127296</c:v>
                </c:pt>
                <c:pt idx="1">
                  <c:v>1154200</c:v>
                </c:pt>
                <c:pt idx="2">
                  <c:v>1174362</c:v>
                </c:pt>
                <c:pt idx="3">
                  <c:v>1195037</c:v>
                </c:pt>
                <c:pt idx="4">
                  <c:v>1218183</c:v>
                </c:pt>
                <c:pt idx="5">
                  <c:v>1240332</c:v>
                </c:pt>
                <c:pt idx="6">
                  <c:v>1268022</c:v>
                </c:pt>
                <c:pt idx="7">
                  <c:v>1283955</c:v>
                </c:pt>
                <c:pt idx="8">
                  <c:v>1300240</c:v>
                </c:pt>
                <c:pt idx="9">
                  <c:v>1301423</c:v>
                </c:pt>
                <c:pt idx="10">
                  <c:v>1304474</c:v>
                </c:pt>
                <c:pt idx="11">
                  <c:v>1324285</c:v>
                </c:pt>
                <c:pt idx="12">
                  <c:v>1341298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C8D-44E8-B1BE-A3179C9448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19788976"/>
        <c:axId val="-2119884656"/>
      </c:lineChart>
      <c:catAx>
        <c:axId val="-2119788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FI"/>
          </a:p>
        </c:txPr>
        <c:crossAx val="-2119884656"/>
        <c:crosses val="autoZero"/>
        <c:auto val="1"/>
        <c:lblAlgn val="ctr"/>
        <c:lblOffset val="100"/>
        <c:noMultiLvlLbl val="0"/>
      </c:catAx>
      <c:valAx>
        <c:axId val="-2119884656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bg1">
                    <a:lumMod val="65000"/>
                  </a:schemeClr>
                </a:solidFill>
              </a:defRPr>
            </a:pPr>
            <a:endParaRPr lang="en-FI"/>
          </a:p>
        </c:txPr>
        <c:crossAx val="-21197889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FI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Huhtikuu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8881685236185699E-3"/>
                  <c:y val="3.93579197406584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EC-406D-82AA-7358C6725749}"/>
                </c:ext>
              </c:extLst>
            </c:dLbl>
            <c:dLbl>
              <c:idx val="1"/>
              <c:layout>
                <c:manualLayout>
                  <c:x val="3.3222139442998099E-3"/>
                  <c:y val="8.77460863172760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EC-406D-82AA-7358C6725749}"/>
                </c:ext>
              </c:extLst>
            </c:dLbl>
            <c:dLbl>
              <c:idx val="2"/>
              <c:layout>
                <c:manualLayout>
                  <c:x val="-8.3055348607495305E-3"/>
                  <c:y val="4.38695885883105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EC-406D-82AA-7358C6725749}"/>
                </c:ext>
              </c:extLst>
            </c:dLbl>
            <c:dLbl>
              <c:idx val="3"/>
              <c:layout>
                <c:manualLayout>
                  <c:x val="5.4397983442295E-4"/>
                  <c:y val="-4.5185779883069702E-4"/>
                </c:manualLayout>
              </c:layout>
              <c:tx>
                <c:rich>
                  <a:bodyPr/>
                  <a:lstStyle/>
                  <a:p>
                    <a:pPr>
                      <a:defRPr sz="1800" b="1">
                        <a:latin typeface="Calibri" charset="0"/>
                        <a:ea typeface="Calibri" charset="0"/>
                        <a:cs typeface="Calibri" charset="0"/>
                      </a:defRPr>
                    </a:pPr>
                    <a:fld id="{60D4950D-0C20-DF4A-AD6E-DE6770BF30ED}" type="VALUE">
                      <a:rPr lang="en-US" sz="1800">
                        <a:latin typeface="Calibri" charset="0"/>
                        <a:ea typeface="Calibri" charset="0"/>
                        <a:cs typeface="Calibri" charset="0"/>
                      </a:rPr>
                      <a:pPr>
                        <a:defRPr sz="1800" b="1">
                          <a:latin typeface="Calibri" charset="0"/>
                          <a:ea typeface="Calibri" charset="0"/>
                          <a:cs typeface="Calibri" charset="0"/>
                        </a:defRPr>
                      </a:pPr>
                      <a:t>[VALUE]</a:t>
                    </a:fld>
                    <a:endParaRPr lang="fi-FI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AEC-406D-82AA-7358C672574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+mn-lt"/>
                  </a:defRPr>
                </a:pPr>
                <a:endParaRPr lang="en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Instagram</c:v>
                </c:pt>
                <c:pt idx="3">
                  <c:v>Twitter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29828</c:v>
                </c:pt>
                <c:pt idx="1">
                  <c:v>8115</c:v>
                </c:pt>
                <c:pt idx="2">
                  <c:v>17013</c:v>
                </c:pt>
                <c:pt idx="3">
                  <c:v>2043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EC-406D-82AA-7358C67257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keskimääräinen kuukausi *</c:v>
                </c:pt>
              </c:strCache>
            </c:strRef>
          </c:tx>
          <c:spPr>
            <a:ln w="47625" cap="flat">
              <a:prstDash val="sysDash"/>
            </a:ln>
          </c:spPr>
          <c:invertIfNegative val="0"/>
          <c:dLbls>
            <c:dLbl>
              <c:idx val="0"/>
              <c:layout>
                <c:manualLayout>
                  <c:x val="2.1684639756908101E-2"/>
                  <c:y val="4.16172087348120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EC-406D-82AA-7358C6725749}"/>
                </c:ext>
              </c:extLst>
            </c:dLbl>
            <c:dLbl>
              <c:idx val="1"/>
              <c:layout>
                <c:manualLayout>
                  <c:x val="2.0416312645968101E-2"/>
                  <c:y val="8.21151366835286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EC-406D-82AA-7358C6725749}"/>
                </c:ext>
              </c:extLst>
            </c:dLbl>
            <c:dLbl>
              <c:idx val="2"/>
              <c:layout>
                <c:manualLayout>
                  <c:x val="2.1608908974476999E-2"/>
                  <c:y val="9.10693829722846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AEC-406D-82AA-7358C6725749}"/>
                </c:ext>
              </c:extLst>
            </c:dLbl>
            <c:dLbl>
              <c:idx val="3"/>
              <c:layout>
                <c:manualLayout>
                  <c:x val="2.0733361724747001E-2"/>
                  <c:y val="8.49306115004028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AEC-406D-82AA-7358C672574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en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Instagram</c:v>
                </c:pt>
                <c:pt idx="3">
                  <c:v>Twitter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40745.4126984127</c:v>
                </c:pt>
                <c:pt idx="1">
                  <c:v>16502.380952380954</c:v>
                </c:pt>
                <c:pt idx="2">
                  <c:v>17719.444444444445</c:v>
                </c:pt>
                <c:pt idx="3">
                  <c:v>3814.5555555555557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AEC-406D-82AA-7358C6725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6568240"/>
        <c:axId val="-2116565920"/>
      </c:barChart>
      <c:catAx>
        <c:axId val="-211656824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-2116565920"/>
        <c:crosses val="autoZero"/>
        <c:auto val="1"/>
        <c:lblAlgn val="ctr"/>
        <c:lblOffset val="100"/>
        <c:noMultiLvlLbl val="0"/>
      </c:catAx>
      <c:valAx>
        <c:axId val="-211656592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FI"/>
          </a:p>
        </c:txPr>
        <c:crossAx val="-2116568240"/>
        <c:crosses val="autoZero"/>
        <c:crossBetween val="between"/>
      </c:valAx>
    </c:plotArea>
    <c:legend>
      <c:legendPos val="t"/>
      <c:legendEntry>
        <c:idx val="1"/>
        <c:txPr>
          <a:bodyPr/>
          <a:lstStyle/>
          <a:p>
            <a:pPr>
              <a:defRPr b="1">
                <a:solidFill>
                  <a:srgbClr val="A6A6A6"/>
                </a:solidFill>
              </a:defRPr>
            </a:pPr>
            <a:endParaRPr lang="en-FI"/>
          </a:p>
        </c:txPr>
      </c:legendEntry>
      <c:overlay val="0"/>
      <c:txPr>
        <a:bodyPr/>
        <a:lstStyle/>
        <a:p>
          <a:pPr>
            <a:defRPr b="1"/>
          </a:pPr>
          <a:endParaRPr lang="en-FI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FI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28DAD-5AC3-4CC5-A29E-4DF5FBD0C187}" type="datetimeFigureOut">
              <a:rPr lang="fi-FI" smtClean="0"/>
              <a:t>5.5.2021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88803-6FD5-48EA-BEE4-DBA655EB37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265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410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4997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2615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211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427297" y="4767264"/>
            <a:ext cx="23310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Lähde: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Aikakausmediat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somessa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4/2021</a:t>
            </a:r>
          </a:p>
        </p:txBody>
      </p:sp>
    </p:spTree>
    <p:extLst>
      <p:ext uri="{BB962C8B-B14F-4D97-AF65-F5344CB8AC3E}">
        <p14:creationId xmlns:p14="http://schemas.microsoft.com/office/powerpoint/2010/main" val="608062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5/5/21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7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5/5/21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9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199" y="4767264"/>
            <a:ext cx="2506203" cy="273844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err="1"/>
              <a:t>Lähde</a:t>
            </a:r>
            <a:r>
              <a:rPr lang="en-US" dirty="0"/>
              <a:t>: </a:t>
            </a:r>
            <a:r>
              <a:rPr lang="en-US" dirty="0" err="1"/>
              <a:t>Aikakausmediat</a:t>
            </a:r>
            <a:r>
              <a:rPr lang="en-US" dirty="0"/>
              <a:t> </a:t>
            </a:r>
            <a:r>
              <a:rPr lang="en-US" dirty="0" err="1"/>
              <a:t>somessa</a:t>
            </a:r>
            <a:r>
              <a:rPr lang="en-US" dirty="0"/>
              <a:t> 4/2021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72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5/5/21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4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1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151335"/>
            <a:ext cx="37353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1631156"/>
            <a:ext cx="37353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37369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37369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5/5/21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5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5/5/21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9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5/5/21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9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204787"/>
            <a:ext cx="2534181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89"/>
            <a:ext cx="4591435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1335" y="1076327"/>
            <a:ext cx="2534181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5/5/21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0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5/5/21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9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200151"/>
            <a:ext cx="7620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  <p:pic>
        <p:nvPicPr>
          <p:cNvPr id="4" name="Picture 3" descr="AM_logo_RGB.eps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469829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1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Times" pitchFamily="2" charset="0"/>
          <a:ea typeface="+mj-ea"/>
          <a:cs typeface="Calibri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000000"/>
          </a:solidFill>
          <a:latin typeface="Calibri"/>
          <a:ea typeface="+mn-ea"/>
          <a:cs typeface="Calibri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rgbClr val="000000"/>
          </a:solidFill>
          <a:latin typeface="Calibri"/>
          <a:ea typeface="+mn-ea"/>
          <a:cs typeface="Calibri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rgbClr val="000000"/>
          </a:solidFill>
          <a:latin typeface="Calibri"/>
          <a:ea typeface="+mn-ea"/>
          <a:cs typeface="Calibri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chart" Target="../charts/chart1.xml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://www.aikakausmedia.fi/media-mainonta/tunne-tekijaet/ville-vaarne-kirjastolehti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chart" Target="../charts/char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583927"/>
              </p:ext>
            </p:extLst>
          </p:nvPr>
        </p:nvGraphicFramePr>
        <p:xfrm>
          <a:off x="4570379" y="1041574"/>
          <a:ext cx="4156872" cy="3458145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079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4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2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3208">
                <a:tc>
                  <a:txBody>
                    <a:bodyPr/>
                    <a:lstStyle/>
                    <a:p>
                      <a:endParaRPr lang="fi-FI" sz="1300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dirty="0">
                          <a:solidFill>
                            <a:sysClr val="windowText" lastClr="000000"/>
                          </a:solidFill>
                        </a:rPr>
                        <a:t>huhtikuu 2021,</a:t>
                      </a:r>
                    </a:p>
                    <a:p>
                      <a:pPr algn="ctr"/>
                      <a:r>
                        <a:rPr lang="fi-FI" sz="1300" b="0" dirty="0">
                          <a:solidFill>
                            <a:sysClr val="windowText" lastClr="000000"/>
                          </a:solidFill>
                        </a:rPr>
                        <a:t>%-osuus</a:t>
                      </a:r>
                      <a:r>
                        <a:rPr lang="fi-FI" sz="1300" b="0" baseline="0" dirty="0">
                          <a:solidFill>
                            <a:sysClr val="windowText" lastClr="000000"/>
                          </a:solidFill>
                        </a:rPr>
                        <a:t> yleisöstä</a:t>
                      </a:r>
                      <a:endParaRPr lang="fi-FI" sz="13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300" b="0" dirty="0">
                          <a:solidFill>
                            <a:sysClr val="windowText" lastClr="000000"/>
                          </a:solidFill>
                        </a:rPr>
                        <a:t>muutos %-osuudessa</a:t>
                      </a:r>
                      <a:r>
                        <a:rPr lang="fi-FI" sz="1300" b="0" baseline="0" dirty="0">
                          <a:solidFill>
                            <a:sysClr val="windowText" lastClr="000000"/>
                          </a:solidFill>
                        </a:rPr>
                        <a:t> vrt. huhtikuu 2020</a:t>
                      </a:r>
                      <a:endParaRPr lang="fi-FI" sz="13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dirty="0"/>
                        <a:t>Facebook</a:t>
                      </a:r>
                      <a:endParaRPr lang="fi-FI" sz="13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</a:rPr>
                        <a:t>50,0</a:t>
                      </a:r>
                      <a:endParaRPr lang="en-US" sz="1300" b="1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300" b="1" dirty="0">
                          <a:solidFill>
                            <a:schemeClr val="accent1"/>
                          </a:solidFill>
                        </a:rPr>
                        <a:t>-1,7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300" dirty="0"/>
                        <a:t>Instagram</a:t>
                      </a:r>
                      <a:endParaRPr lang="fi-FI" sz="13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30,2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300" b="1" dirty="0">
                          <a:solidFill>
                            <a:srgbClr val="00B050"/>
                          </a:solidFill>
                        </a:rPr>
                        <a:t>+3,2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dirty="0"/>
                        <a:t>Twitter</a:t>
                      </a:r>
                      <a:endParaRPr lang="fi-FI" sz="13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</a:rPr>
                        <a:t>14,9</a:t>
                      </a:r>
                      <a:endParaRPr lang="en-US" sz="1300" b="1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300" b="1" dirty="0">
                          <a:solidFill>
                            <a:schemeClr val="accent1"/>
                          </a:solidFill>
                        </a:rPr>
                        <a:t>-2,1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300" dirty="0"/>
                        <a:t>YouTube</a:t>
                      </a:r>
                      <a:endParaRPr lang="fi-FI" sz="13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</a:rPr>
                        <a:t>3,2</a:t>
                      </a:r>
                      <a:endParaRPr lang="en-US" sz="1300" b="1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300" b="1" dirty="0">
                          <a:solidFill>
                            <a:srgbClr val="00B050"/>
                          </a:solidFill>
                        </a:rPr>
                        <a:t>+0,3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300" dirty="0"/>
                        <a:t>Pinterest</a:t>
                      </a:r>
                      <a:endParaRPr lang="fi-FI" sz="13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</a:rPr>
                        <a:t>1,7</a:t>
                      </a:r>
                      <a:endParaRPr lang="en-US" sz="1300" b="1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300" b="1" dirty="0">
                          <a:solidFill>
                            <a:srgbClr val="00B050"/>
                          </a:solidFill>
                        </a:rPr>
                        <a:t>+0,3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Aikakausmedioiden someyleisöt / huhtikuu 2021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086234"/>
              </p:ext>
            </p:extLst>
          </p:nvPr>
        </p:nvGraphicFramePr>
        <p:xfrm>
          <a:off x="353029" y="882070"/>
          <a:ext cx="3866566" cy="380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81010" y="2152289"/>
            <a:ext cx="23982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6"/>
                </a:solidFill>
              </a:rPr>
              <a:t>Seuraajia kaikissa</a:t>
            </a:r>
            <a:br>
              <a:rPr lang="fi-FI" sz="1200" b="1" dirty="0">
                <a:solidFill>
                  <a:schemeClr val="accent6"/>
                </a:solidFill>
              </a:rPr>
            </a:br>
            <a:r>
              <a:rPr lang="fi-FI" sz="1200" b="1" dirty="0">
                <a:solidFill>
                  <a:schemeClr val="accent6"/>
                </a:solidFill>
              </a:rPr>
              <a:t> kanavissa* (kpl) </a:t>
            </a:r>
            <a:br>
              <a:rPr lang="fi-FI" b="1" dirty="0">
                <a:solidFill>
                  <a:schemeClr val="accent6"/>
                </a:solidFill>
              </a:rPr>
            </a:br>
            <a:r>
              <a:rPr lang="en-US" sz="4000" b="1" dirty="0">
                <a:solidFill>
                  <a:schemeClr val="accent6"/>
                </a:solidFill>
                <a:latin typeface="Times" pitchFamily="2" charset="0"/>
              </a:rPr>
              <a:t>4 435 099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9264" y="2002843"/>
            <a:ext cx="314960" cy="314960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3302" y="2629069"/>
            <a:ext cx="386080" cy="314960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55246" y="3980433"/>
            <a:ext cx="314960" cy="314960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6342" y="1795073"/>
            <a:ext cx="436880" cy="182880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53675" y="1437826"/>
            <a:ext cx="335280" cy="335280"/>
          </a:xfrm>
          <a:prstGeom prst="rect">
            <a:avLst/>
          </a:prstGeom>
        </p:spPr>
      </p:pic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4/2021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Instagramissa, Twitterissä, YouTubessa ja Pinterestissä.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33905E4-EA1F-3942-B53A-55F95B01FB73}"/>
              </a:ext>
            </a:extLst>
          </p:cNvPr>
          <p:cNvCxnSpPr/>
          <p:nvPr/>
        </p:nvCxnSpPr>
        <p:spPr>
          <a:xfrm>
            <a:off x="302882" y="795768"/>
            <a:ext cx="8519407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  <a:gs pos="50000">
                  <a:schemeClr val="accent4"/>
                </a:gs>
              </a:gsLst>
              <a:lin ang="0" scaled="1"/>
              <a:tileRect/>
            </a:gra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897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586458"/>
              </p:ext>
            </p:extLst>
          </p:nvPr>
        </p:nvGraphicFramePr>
        <p:xfrm>
          <a:off x="302882" y="1012868"/>
          <a:ext cx="2650572" cy="373702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78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2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9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597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i-FI" sz="1500" noProof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fi-FI" sz="1700" noProof="0" dirty="0">
                          <a:solidFill>
                            <a:schemeClr val="tx1"/>
                          </a:solidFill>
                        </a:rPr>
                        <a:t>FACEBOOK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5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>
                          <a:solidFill>
                            <a:schemeClr val="tx1"/>
                          </a:solidFill>
                        </a:rPr>
                        <a:t>uusia seuraajia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Tieteen Kuvalehti Historia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2.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Kotiliesi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4.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5.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6.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Eeva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Yliopisto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8.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Kaksplus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9.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4/2021</a:t>
            </a:r>
          </a:p>
        </p:txBody>
      </p:sp>
      <p:pic>
        <p:nvPicPr>
          <p:cNvPr id="20" name="Picture 19" descr="AM_logo_RGB.eps">
            <a:extLst>
              <a:ext uri="{FF2B5EF4-FFF2-40B4-BE49-F238E27FC236}">
                <a16:creationId xmlns:a16="http://schemas.microsoft.com/office/drawing/2014/main" id="{F52742F4-67A5-3B4A-BF65-B97CFE1CDD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41DB6C4-A8A1-3941-A2F0-5BECF7D4410A}"/>
              </a:ext>
            </a:extLst>
          </p:cNvPr>
          <p:cNvCxnSpPr>
            <a:cxnSpLocks/>
          </p:cNvCxnSpPr>
          <p:nvPr/>
        </p:nvCxnSpPr>
        <p:spPr>
          <a:xfrm>
            <a:off x="353029" y="764374"/>
            <a:ext cx="8610498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  <a:gs pos="50000">
                  <a:schemeClr val="accent4"/>
                </a:gs>
              </a:gsLst>
              <a:lin ang="0" scaled="1"/>
              <a:tileRect/>
            </a:gra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BE3E195F-A654-174C-97E0-175A962C2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19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19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</a:t>
            </a:r>
            <a:r>
              <a:rPr lang="fi-FI" sz="19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Facebookissa, Instagramissa ja Twitterissä / huhtikuu 2021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D216A697-A57E-4C45-A24D-DFB7D92221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233990"/>
              </p:ext>
            </p:extLst>
          </p:nvPr>
        </p:nvGraphicFramePr>
        <p:xfrm>
          <a:off x="3262213" y="1012868"/>
          <a:ext cx="2650572" cy="3735116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78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2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9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777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i-FI" sz="1500" noProof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fi-FI" sz="1700" noProof="0" dirty="0">
                          <a:solidFill>
                            <a:schemeClr val="tx1"/>
                          </a:solidFill>
                        </a:rPr>
                        <a:t>INSTAGRAM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5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>
                          <a:solidFill>
                            <a:schemeClr val="tx1"/>
                          </a:solidFill>
                        </a:rPr>
                        <a:t>uusia seuraajia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8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2 283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8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Viherpiha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2 266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8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Kotipuutarha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1 516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8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1 082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8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Mökki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1 047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9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6.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8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7.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Kotiliesi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8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8.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Talo&amp;Koti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8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9.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8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10.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Maalla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0380E624-2B00-DF45-87A4-D185B57A93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513797"/>
              </p:ext>
            </p:extLst>
          </p:nvPr>
        </p:nvGraphicFramePr>
        <p:xfrm>
          <a:off x="6221544" y="1012868"/>
          <a:ext cx="2650572" cy="3735116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78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2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9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777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i-FI" sz="1500" noProof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fi-FI" sz="1700" noProof="0" dirty="0">
                          <a:solidFill>
                            <a:schemeClr val="tx1"/>
                          </a:solidFill>
                        </a:rPr>
                        <a:t>TWITTER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5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>
                          <a:solidFill>
                            <a:schemeClr val="tx1"/>
                          </a:solidFill>
                        </a:rPr>
                        <a:t>uusia seuraajia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81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81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81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81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81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Viisas Raha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96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Demokraatti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81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81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Arvopaperi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81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Reserviläinen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81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33" name="Group 32">
            <a:extLst>
              <a:ext uri="{FF2B5EF4-FFF2-40B4-BE49-F238E27FC236}">
                <a16:creationId xmlns:a16="http://schemas.microsoft.com/office/drawing/2014/main" id="{52B15812-B085-8F4B-AB2A-6FF3D5091B54}"/>
              </a:ext>
            </a:extLst>
          </p:cNvPr>
          <p:cNvGrpSpPr/>
          <p:nvPr/>
        </p:nvGrpSpPr>
        <p:grpSpPr>
          <a:xfrm>
            <a:off x="4598435" y="1127449"/>
            <a:ext cx="184773" cy="184773"/>
            <a:chOff x="2537512" y="1646882"/>
            <a:chExt cx="597802" cy="597802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49924D4-0F50-8447-8D56-3A62FEA650EE}"/>
                </a:ext>
              </a:extLst>
            </p:cNvPr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70B8FFD2-EEEA-C044-8434-F253C12BF5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24F59F07-0F3F-AF4C-BB10-636C18B0F739}"/>
              </a:ext>
            </a:extLst>
          </p:cNvPr>
          <p:cNvGrpSpPr/>
          <p:nvPr/>
        </p:nvGrpSpPr>
        <p:grpSpPr>
          <a:xfrm>
            <a:off x="7251697" y="1119705"/>
            <a:ext cx="184773" cy="184773"/>
            <a:chOff x="1893980" y="1646882"/>
            <a:chExt cx="597802" cy="597802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BD9A44E5-E015-1A4B-A017-2609AF5F897B}"/>
                </a:ext>
              </a:extLst>
            </p:cNvPr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68C26CAD-9A11-8B43-A5D0-C9E7A38700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2132EBA0-6B4D-3440-A1D8-8483E65E8C10}"/>
              </a:ext>
            </a:extLst>
          </p:cNvPr>
          <p:cNvGrpSpPr/>
          <p:nvPr/>
        </p:nvGrpSpPr>
        <p:grpSpPr>
          <a:xfrm>
            <a:off x="1503507" y="1121564"/>
            <a:ext cx="184773" cy="184773"/>
            <a:chOff x="1227668" y="1646882"/>
            <a:chExt cx="597802" cy="597802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60DECF27-2C8D-CF46-ACE9-6629C1A1C9CA}"/>
                </a:ext>
              </a:extLst>
            </p:cNvPr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44E3347F-38A0-4F46-9599-6D64120EAA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72616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8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(206 kpl) / huhtikuu 2021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2882" y="891681"/>
            <a:ext cx="8519407" cy="395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Aarre      Advokaatti      Aku Ankka      Alibi      Allergia, Iho &amp; Astma      Anna      Antiikki &amp; Design      Apteekkarilehti      Apu     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Apu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Juniori      Arkkitehti      Arkkitehtiuutiset      Aromi      Arvopaperi      Askel      Auto Bild Suomi      Automaatioväylä      Avotakka     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Caravan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Deko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Demi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Demokraatti     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DigiKuva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Eeva      Elintarvike ja Terveys      Elmo      Elämä     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Enertec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Erä      ET     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Evento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FIT      Gloria      Glorian Koti      Glorian ruoka &amp; viini      Gluteeniton Keittiö     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GTi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-Magazine      Hevoshullu      Hifimaailma      Hiihto      HR Viesti      HS Meidän perhe      Hymy      Hyvä Terveys      Ihana      Image      Improbatur      Insinööri      Juoksija      Jääkiekkolehti      Kaikkien aikojen Joulu     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Kaksplus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Kameralehti      Katso      Kauneimmat Käsityöt      Kauneus &amp; Terveys      Kauppalehti Fakta      Kello &amp; Kulta      Kemia-Kemi      Kiinteistöposti      Kippari      KITA Kiinteistö &amp; Talotekniikka      Kodin Kuvalehti      Kodin Pellervo      Koiramme      Kolmiokirjan Ristikot     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Kommuntorget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Finlands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kommuntidning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Konekuriiri      Konepörssi      Koneviesti      Koti ja keittiö      Koti ja maaseutu      Kotiliesi     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Kotiliesi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Käsityö      Kotilääkäri      Kotimaa     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KotiMikro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Kotipuutarha      Kotitalo      Kotivinkki      Koululainen      Kuluttaja      Kuntalehti      Kuntatekniikka      Kunto &amp; terveys      Kunto Plus      Lapsen Maailma      Lastenkirkko      Lastenmaa      Leivotaan      Linja      Maailman Kuvalehti      Maalla      Maku      Matkaopas      Me Naiset     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Mediuutiset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Meidän Mökki      Meidän Talo      Meillä Kotona      Metsälehti      Metsästys ja Kalastus      Metsästäjä      …</a:t>
            </a:r>
            <a:endParaRPr lang="fi-FI" sz="1400" dirty="0"/>
          </a:p>
        </p:txBody>
      </p:sp>
      <p:pic>
        <p:nvPicPr>
          <p:cNvPr id="5" name="Picture 4" descr="AM_logo_RGB.eps">
            <a:extLst>
              <a:ext uri="{FF2B5EF4-FFF2-40B4-BE49-F238E27FC236}">
                <a16:creationId xmlns:a16="http://schemas.microsoft.com/office/drawing/2014/main" id="{33E5D0EE-E563-0B40-A673-E7A434D5F6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8339C9-434F-0C47-9B61-8E881A407062}"/>
              </a:ext>
            </a:extLst>
          </p:cNvPr>
          <p:cNvCxnSpPr>
            <a:cxnSpLocks/>
          </p:cNvCxnSpPr>
          <p:nvPr/>
        </p:nvCxnSpPr>
        <p:spPr>
          <a:xfrm>
            <a:off x="302882" y="805939"/>
            <a:ext cx="8610498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  <a:gs pos="50000">
                  <a:schemeClr val="accent4"/>
                </a:gs>
              </a:gsLst>
              <a:lin ang="0" scaled="1"/>
              <a:tileRect/>
            </a:gra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8431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8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(206 kpl) / huhtikuu 2021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2882" y="886228"/>
            <a:ext cx="8519407" cy="3694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fi-FI" sz="1400" dirty="0"/>
              <a:t>…      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Mikrobitti      Minä Olen      Mondo      Moottori      Motiivi      Museo      Nuotta      Nyyrikki      Oma Aika      Oma PIHA      Ortodoksiviesti      Osuustoiminta      Palokuntalainen      Parnasso      Pelastustieto      Pelit      Perusta      Pieni on Suurin      Pinni      Polemiikki      Positio      Potilaan Lääkärilehti     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Print&amp;Media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prointerior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Promaint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prometalli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metallialan ammattilehti     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PUUTARHA&amp;kauppa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Pyöräily+Triathlon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Rakennuslehti      Rakennustaito      Reserviläinen      Riffi      RONDO Classic      Sairaanhoitaja      Sana      Sanansaattaja      Seiska      Selkosanomat      Seura     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Shaker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Siivet      Soppa365      Sport      Suomen Autolehti      Suomen Hammaslääkärilehti      Suomen Kiinteistölehti      Suomen Kuvalehti      Suomen Luonto      Suomen Lääkärilehti      Suomen Sotilas     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SuomiViihde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Super      Suuri Käsityö      Systeri     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Systole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Sähkömaailma      Taide      TAITO      Talentia      Talotekniikka      Talouselämä      Taloustaito     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Teatteri&amp;Tanssi+Sirkus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Tee Itse      Tehy      Tekniikan Maailma      Tekniikka &amp; Talous      Tiede      Tiede Luonto      Tieteen Kuvalehti      Tieteen Kuvalehti Historia      Tilisanomat     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Tivi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TM Rakennusmaailma      Trendi      TTT-lehti      Tunne &amp; Mieli      Tuulilasi      TV-maailma      Ulkopolitiikka      Ultra      Unelmien </a:t>
            </a:r>
            <a:r>
              <a:rPr lang="fi-FI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Talo&amp;Koti</a:t>
            </a:r>
            <a:r>
              <a:rPr lang="fi-FI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Uusiouutiset      V8-Magazine      Valitut Palat - Reader's Digest      Vapaa-ajan Kalastaja      Vapaussoturi      Vauhdin Maailma      Vene      Verotus      Viherpiha      Viini      Viisas Raha      Vinkki      Vitriini      VIVA      Voi hyvin      X      Yhteishyvä      Yliopisto      Ylioppilaslehti      Ympäristö ja Terveys</a:t>
            </a:r>
            <a:endParaRPr lang="fi-FI" sz="1400" dirty="0"/>
          </a:p>
        </p:txBody>
      </p:sp>
      <p:pic>
        <p:nvPicPr>
          <p:cNvPr id="5" name="Picture 4" descr="AM_logo_RGB.eps">
            <a:extLst>
              <a:ext uri="{FF2B5EF4-FFF2-40B4-BE49-F238E27FC236}">
                <a16:creationId xmlns:a16="http://schemas.microsoft.com/office/drawing/2014/main" id="{F745D598-09C3-7B46-A28C-849D75BDB2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2F51CAC-BB62-FA47-83D4-81C85D37DC76}"/>
              </a:ext>
            </a:extLst>
          </p:cNvPr>
          <p:cNvCxnSpPr>
            <a:cxnSpLocks/>
          </p:cNvCxnSpPr>
          <p:nvPr/>
        </p:nvCxnSpPr>
        <p:spPr>
          <a:xfrm>
            <a:off x="302882" y="805939"/>
            <a:ext cx="8610498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  <a:gs pos="50000">
                  <a:schemeClr val="accent4"/>
                </a:gs>
              </a:gsLst>
              <a:lin ang="0" scaled="1"/>
              <a:tileRect/>
            </a:gra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8826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84463" y="801157"/>
            <a:ext cx="3465808" cy="329320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2000" b="1" dirty="0">
                <a:latin typeface="Times" pitchFamily="2" charset="0"/>
              </a:rPr>
              <a:t>Kirjastolehden päätoimittaja Ville </a:t>
            </a:r>
            <a:r>
              <a:rPr lang="fi-FI" sz="2000" b="1" dirty="0" err="1">
                <a:latin typeface="Times" pitchFamily="2" charset="0"/>
              </a:rPr>
              <a:t>Vaarne</a:t>
            </a:r>
            <a:r>
              <a:rPr lang="fi-FI" sz="2000" b="1" dirty="0">
                <a:latin typeface="Times" pitchFamily="2" charset="0"/>
              </a:rPr>
              <a:t>: “Kirja ei ole jatkossakaan harvojen luksustuote”</a:t>
            </a:r>
          </a:p>
          <a:p>
            <a:endParaRPr lang="fi-FI" sz="1600" dirty="0"/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sz="1400" dirty="0"/>
              <a:t>Ville </a:t>
            </a:r>
            <a:r>
              <a:rPr lang="fi-FI" sz="1400" dirty="0" err="1"/>
              <a:t>Vaarne</a:t>
            </a:r>
            <a:r>
              <a:rPr lang="fi-FI" sz="1400" dirty="0"/>
              <a:t> uskoo painetun kirjan suosion säilymiseen. Kirjastoille kirjojen lainaus on edelleen tärkein asia, mutta lainaustoiminnan lisäksi kirjastoissa tehdään valtavasti muitakin yhteiskunnallisesti merkittäviä asioita.</a:t>
            </a:r>
            <a:r>
              <a:rPr lang="fi-FI" altLang="en-FI" sz="1400" dirty="0">
                <a:latin typeface="Calibri" panose="020F0502020204030204" pitchFamily="34" charset="0"/>
                <a:cs typeface="Calibri" panose="020F0502020204030204" pitchFamily="34" charset="0"/>
              </a:rPr>
              <a:t>   </a:t>
            </a:r>
          </a:p>
          <a:p>
            <a:endParaRPr lang="fi-FI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i-FI" sz="1400" dirty="0">
                <a:latin typeface="Calibri" panose="020F0502020204030204" pitchFamily="34" charset="0"/>
                <a:cs typeface="Calibri" panose="020F0502020204030204" pitchFamily="34" charset="0"/>
              </a:rPr>
              <a:t>» </a:t>
            </a:r>
            <a:r>
              <a:rPr lang="fi-FI" sz="14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Lue lisää</a:t>
            </a:r>
            <a:endParaRPr lang="fi-FI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6" name="Picture 25" descr="AM_logo_RGB.eps">
            <a:extLst>
              <a:ext uri="{FF2B5EF4-FFF2-40B4-BE49-F238E27FC236}">
                <a16:creationId xmlns:a16="http://schemas.microsoft.com/office/drawing/2014/main" id="{6330F10A-9829-3B43-BE73-8E144D7605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pic>
        <p:nvPicPr>
          <p:cNvPr id="3" name="Picture 2" descr="Ville Vaarne.">
            <a:extLst>
              <a:ext uri="{FF2B5EF4-FFF2-40B4-BE49-F238E27FC236}">
                <a16:creationId xmlns:a16="http://schemas.microsoft.com/office/drawing/2014/main" id="{DA5DEEFF-A8A4-FC42-8344-25EBEF2FFA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51435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361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495532"/>
            <a:ext cx="9144000" cy="2650226"/>
            <a:chOff x="0" y="1495532"/>
            <a:chExt cx="9144000" cy="2650226"/>
          </a:xfrm>
        </p:grpSpPr>
        <p:pic>
          <p:nvPicPr>
            <p:cNvPr id="26" name="Picture 25" descr="AM_logo_RGB.eps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988" y="1495532"/>
              <a:ext cx="5618730" cy="43221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851064" y="3134675"/>
              <a:ext cx="3404004" cy="509106"/>
              <a:chOff x="3162699" y="2984185"/>
              <a:chExt cx="3369858" cy="503998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3162699" y="2984185"/>
                <a:ext cx="503998" cy="503998"/>
                <a:chOff x="1227668" y="1646882"/>
                <a:chExt cx="597802" cy="597802"/>
              </a:xfrm>
            </p:grpSpPr>
            <p:sp>
              <p:nvSpPr>
                <p:cNvPr id="12" name="Oval 11"/>
                <p:cNvSpPr/>
                <p:nvPr/>
              </p:nvSpPr>
              <p:spPr>
                <a:xfrm>
                  <a:off x="1227668" y="1646882"/>
                  <a:ext cx="597802" cy="597802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72121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19" name="Group 18"/>
              <p:cNvGrpSpPr/>
              <p:nvPr/>
            </p:nvGrpSpPr>
            <p:grpSpPr>
              <a:xfrm>
                <a:off x="3742548" y="2984185"/>
                <a:ext cx="503998" cy="503998"/>
                <a:chOff x="1893980" y="1646882"/>
                <a:chExt cx="597802" cy="597802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1893980" y="1646882"/>
                  <a:ext cx="597802" cy="597802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7" name="Picture 66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020086" y="1785203"/>
                  <a:ext cx="38608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1" name="Group 20"/>
              <p:cNvGrpSpPr/>
              <p:nvPr/>
            </p:nvGrpSpPr>
            <p:grpSpPr>
              <a:xfrm>
                <a:off x="4315680" y="2984185"/>
                <a:ext cx="503998" cy="503998"/>
                <a:chOff x="2537512" y="1646882"/>
                <a:chExt cx="597802" cy="597802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2537512" y="1646882"/>
                  <a:ext cx="597802" cy="597802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8" name="Picture 67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84672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4" name="Group 23"/>
              <p:cNvGrpSpPr/>
              <p:nvPr/>
            </p:nvGrpSpPr>
            <p:grpSpPr>
              <a:xfrm>
                <a:off x="5457147" y="2984185"/>
                <a:ext cx="503998" cy="503998"/>
                <a:chOff x="3881527" y="1646882"/>
                <a:chExt cx="597802" cy="597802"/>
              </a:xfrm>
            </p:grpSpPr>
            <p:sp>
              <p:nvSpPr>
                <p:cNvPr id="32" name="Oval 31"/>
                <p:cNvSpPr/>
                <p:nvPr/>
              </p:nvSpPr>
              <p:spPr>
                <a:xfrm>
                  <a:off x="3881527" y="1646882"/>
                  <a:ext cx="597802" cy="59780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70" name="Picture 69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960025" y="1859793"/>
                  <a:ext cx="436880" cy="182880"/>
                </a:xfrm>
                <a:prstGeom prst="rect">
                  <a:avLst/>
                </a:prstGeom>
              </p:spPr>
            </p:pic>
          </p:grpSp>
          <p:grpSp>
            <p:nvGrpSpPr>
              <p:cNvPr id="23" name="Group 22"/>
              <p:cNvGrpSpPr/>
              <p:nvPr/>
            </p:nvGrpSpPr>
            <p:grpSpPr>
              <a:xfrm>
                <a:off x="4892170" y="2984185"/>
                <a:ext cx="503998" cy="503998"/>
                <a:chOff x="3215214" y="1646882"/>
                <a:chExt cx="597802" cy="597802"/>
              </a:xfrm>
            </p:grpSpPr>
            <p:sp>
              <p:nvSpPr>
                <p:cNvPr id="29" name="Oval 28"/>
                <p:cNvSpPr/>
                <p:nvPr/>
              </p:nvSpPr>
              <p:spPr>
                <a:xfrm>
                  <a:off x="3215214" y="1646882"/>
                  <a:ext cx="597802" cy="597802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31" name="Picture 30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350662" y="1773813"/>
                  <a:ext cx="335280" cy="335280"/>
                </a:xfrm>
                <a:prstGeom prst="rect">
                  <a:avLst/>
                </a:prstGeom>
              </p:spPr>
            </p:pic>
          </p:grpSp>
          <p:grpSp>
            <p:nvGrpSpPr>
              <p:cNvPr id="7" name="Group 6"/>
              <p:cNvGrpSpPr/>
              <p:nvPr/>
            </p:nvGrpSpPr>
            <p:grpSpPr>
              <a:xfrm>
                <a:off x="6028559" y="2984185"/>
                <a:ext cx="503998" cy="503998"/>
                <a:chOff x="6028559" y="2984185"/>
                <a:chExt cx="503998" cy="503998"/>
              </a:xfrm>
            </p:grpSpPr>
            <p:sp>
              <p:nvSpPr>
                <p:cNvPr id="33" name="Oval 32"/>
                <p:cNvSpPr/>
                <p:nvPr/>
              </p:nvSpPr>
              <p:spPr>
                <a:xfrm>
                  <a:off x="6028559" y="2984185"/>
                  <a:ext cx="503998" cy="503998"/>
                </a:xfrm>
                <a:prstGeom prst="ellipse">
                  <a:avLst/>
                </a:prstGeom>
                <a:solidFill>
                  <a:schemeClr val="tx2">
                    <a:lumMod val="50000"/>
                    <a:lumOff val="5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147801" y="3100801"/>
                  <a:ext cx="265538" cy="265538"/>
                </a:xfrm>
                <a:prstGeom prst="rect">
                  <a:avLst/>
                </a:prstGeom>
              </p:spPr>
            </p:pic>
          </p:grpSp>
        </p:grpSp>
        <p:sp>
          <p:nvSpPr>
            <p:cNvPr id="9" name="TextBox 8"/>
            <p:cNvSpPr txBox="1"/>
            <p:nvPr/>
          </p:nvSpPr>
          <p:spPr>
            <a:xfrm>
              <a:off x="0" y="2188990"/>
              <a:ext cx="914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>
                  <a:solidFill>
                    <a:schemeClr val="accent6"/>
                  </a:solidFill>
                  <a:latin typeface="Times" pitchFamily="2" charset="0"/>
                </a:rPr>
                <a:t>www.aikakausmedia.fi    </a:t>
              </a:r>
              <a:r>
                <a:rPr lang="fi-FI" dirty="0">
                  <a:solidFill>
                    <a:schemeClr val="accent6"/>
                  </a:solidFill>
                  <a:latin typeface="Times" pitchFamily="2" charset="0"/>
                  <a:ea typeface="Wingdings"/>
                  <a:cs typeface="Wingdings"/>
                  <a:sym typeface="Wingdings"/>
                </a:rPr>
                <a:t></a:t>
              </a:r>
              <a:r>
                <a:rPr lang="fi-FI" dirty="0">
                  <a:solidFill>
                    <a:schemeClr val="accent6"/>
                  </a:solidFill>
                  <a:latin typeface="Times" pitchFamily="2" charset="0"/>
                </a:rPr>
                <a:t>   www.mediakortit.fi</a:t>
              </a:r>
            </a:p>
            <a:p>
              <a:pPr algn="ctr"/>
              <a:endParaRPr lang="fi-FI" dirty="0">
                <a:solidFill>
                  <a:schemeClr val="accent6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0" y="3776426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>
                  <a:latin typeface="Times" pitchFamily="2" charset="0"/>
                </a:rPr>
                <a:t>@aikakausmedia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874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/>
          <p:cNvGrpSpPr/>
          <p:nvPr/>
        </p:nvGrpSpPr>
        <p:grpSpPr>
          <a:xfrm>
            <a:off x="6785425" y="2682333"/>
            <a:ext cx="599465" cy="599465"/>
            <a:chOff x="2537512" y="1646882"/>
            <a:chExt cx="597802" cy="597802"/>
          </a:xfrm>
        </p:grpSpPr>
        <p:sp>
          <p:nvSpPr>
            <p:cNvPr id="73" name="Oval 72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88" name="TextBox 87"/>
          <p:cNvSpPr txBox="1"/>
          <p:nvPr/>
        </p:nvSpPr>
        <p:spPr>
          <a:xfrm>
            <a:off x="7500132" y="2684573"/>
            <a:ext cx="1575471" cy="5847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rgbClr val="7F7F7F"/>
                </a:solidFill>
              </a:rPr>
              <a:t>+ 214 002</a:t>
            </a:r>
            <a:br>
              <a:rPr lang="fi-FI" sz="1600" b="1" dirty="0">
                <a:solidFill>
                  <a:srgbClr val="7F7F7F"/>
                </a:solidFill>
              </a:rPr>
            </a:br>
            <a:r>
              <a:rPr lang="fi-FI" sz="1200" b="1" dirty="0">
                <a:solidFill>
                  <a:srgbClr val="7F7F7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rgbClr val="7F7F7F"/>
                </a:solidFill>
              </a:rPr>
              <a:t> 19 %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785425" y="3501304"/>
            <a:ext cx="2290178" cy="616256"/>
            <a:chOff x="6785425" y="3501304"/>
            <a:chExt cx="2290178" cy="616256"/>
          </a:xfrm>
        </p:grpSpPr>
        <p:grpSp>
          <p:nvGrpSpPr>
            <p:cNvPr id="63" name="Group 62"/>
            <p:cNvGrpSpPr/>
            <p:nvPr/>
          </p:nvGrpSpPr>
          <p:grpSpPr>
            <a:xfrm>
              <a:off x="6785425" y="3501304"/>
              <a:ext cx="599465" cy="599465"/>
              <a:chOff x="1893980" y="1646882"/>
              <a:chExt cx="597802" cy="597802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sp>
          <p:nvSpPr>
            <p:cNvPr id="69" name="TextBox 68"/>
            <p:cNvSpPr txBox="1"/>
            <p:nvPr/>
          </p:nvSpPr>
          <p:spPr>
            <a:xfrm>
              <a:off x="7500132" y="3532784"/>
              <a:ext cx="1575471" cy="58477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i-FI" sz="1600" b="1" dirty="0">
                  <a:solidFill>
                    <a:srgbClr val="7F7F7F"/>
                  </a:solidFill>
                </a:rPr>
                <a:t>- 46 018</a:t>
              </a:r>
              <a:br>
                <a:rPr lang="fi-FI" sz="1600" b="1" dirty="0">
                  <a:solidFill>
                    <a:srgbClr val="7F7F7F"/>
                  </a:solidFill>
                </a:rPr>
              </a:br>
              <a:r>
                <a:rPr lang="fi-FI" sz="1200" b="1" dirty="0">
                  <a:solidFill>
                    <a:srgbClr val="7F7F7F"/>
                  </a:solidFill>
                </a:rPr>
                <a:t>↓</a:t>
              </a:r>
              <a:r>
                <a:rPr lang="fi-FI" sz="1600" b="1" dirty="0">
                  <a:solidFill>
                    <a:srgbClr val="7F7F7F"/>
                  </a:solidFill>
                </a:rPr>
                <a:t> 6 %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kehitys 4/2020 – 4/2021</a:t>
            </a:r>
          </a:p>
        </p:txBody>
      </p:sp>
      <p:sp>
        <p:nvSpPr>
          <p:cNvPr id="78" name="Rectangle 77"/>
          <p:cNvSpPr/>
          <p:nvPr/>
        </p:nvSpPr>
        <p:spPr>
          <a:xfrm>
            <a:off x="392668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4/2021</a:t>
            </a: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920704924"/>
              </p:ext>
            </p:extLst>
          </p:nvPr>
        </p:nvGraphicFramePr>
        <p:xfrm>
          <a:off x="131870" y="1028436"/>
          <a:ext cx="6189058" cy="370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876867" y="2641167"/>
            <a:ext cx="265568" cy="265568"/>
            <a:chOff x="1227668" y="1646882"/>
            <a:chExt cx="597802" cy="597802"/>
          </a:xfrm>
        </p:grpSpPr>
        <p:sp>
          <p:nvSpPr>
            <p:cNvPr id="39" name="Oval 3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5876867" y="3529595"/>
            <a:ext cx="265568" cy="265568"/>
            <a:chOff x="1893980" y="1646882"/>
            <a:chExt cx="597802" cy="597802"/>
          </a:xfrm>
        </p:grpSpPr>
        <p:sp>
          <p:nvSpPr>
            <p:cNvPr id="37" name="Oval 36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42" name="Oval 41"/>
          <p:cNvSpPr/>
          <p:nvPr/>
        </p:nvSpPr>
        <p:spPr>
          <a:xfrm>
            <a:off x="5918044" y="1391998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1056989" y="1543677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056989" y="2672844"/>
            <a:ext cx="265568" cy="265568"/>
            <a:chOff x="1227668" y="1646882"/>
            <a:chExt cx="597802" cy="597802"/>
          </a:xfrm>
        </p:grpSpPr>
        <p:sp>
          <p:nvSpPr>
            <p:cNvPr id="46" name="Oval 45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5251553" y="1100910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4 435 099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51553" y="2362559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2 215 491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245720" y="2851371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1 341 298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251553" y="3738888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662 019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97237" y="1259534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4 169 681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95245" y="2381937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2 154 378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5246" y="2964280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1 127 296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7237" y="3703744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708 037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6785425" y="1887633"/>
            <a:ext cx="599465" cy="599465"/>
            <a:chOff x="1227668" y="1646882"/>
            <a:chExt cx="597802" cy="597802"/>
          </a:xfrm>
        </p:grpSpPr>
        <p:sp>
          <p:nvSpPr>
            <p:cNvPr id="79" name="Oval 7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54" name="TextBox 53"/>
          <p:cNvSpPr txBox="1"/>
          <p:nvPr/>
        </p:nvSpPr>
        <p:spPr>
          <a:xfrm>
            <a:off x="6785425" y="1004159"/>
            <a:ext cx="1245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kaikki </a:t>
            </a:r>
            <a:br>
              <a:rPr lang="fi-FI" sz="1200" dirty="0"/>
            </a:br>
            <a:r>
              <a:rPr lang="fi-FI" sz="1200" dirty="0"/>
              <a:t>kanavat yhteensä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500132" y="188763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+ 61 113</a:t>
            </a:r>
          </a:p>
          <a:p>
            <a:r>
              <a:rPr lang="fi-FI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 3 %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500132" y="105921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/>
              <a:t>+ 265 418</a:t>
            </a:r>
          </a:p>
          <a:p>
            <a:r>
              <a:rPr lang="fi-FI" sz="1200" b="1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/>
              <a:t> 6 %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880009" y="3135639"/>
            <a:ext cx="265568" cy="265568"/>
            <a:chOff x="2537512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99F9E264-74F0-F54D-87B0-8E75F91DA9AF}"/>
              </a:ext>
            </a:extLst>
          </p:cNvPr>
          <p:cNvCxnSpPr/>
          <p:nvPr/>
        </p:nvCxnSpPr>
        <p:spPr>
          <a:xfrm>
            <a:off x="302882" y="795768"/>
            <a:ext cx="8519407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  <a:gs pos="50000">
                  <a:schemeClr val="accent4"/>
                </a:gs>
              </a:gsLst>
              <a:lin ang="0" scaled="1"/>
              <a:tileRect/>
            </a:gra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1056989" y="3501830"/>
            <a:ext cx="265568" cy="265568"/>
            <a:chOff x="1893980" y="1646882"/>
            <a:chExt cx="597802" cy="597802"/>
          </a:xfrm>
        </p:grpSpPr>
        <p:sp>
          <p:nvSpPr>
            <p:cNvPr id="49" name="Oval 48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grpSp>
        <p:nvGrpSpPr>
          <p:cNvPr id="51" name="Group 50"/>
          <p:cNvGrpSpPr/>
          <p:nvPr/>
        </p:nvGrpSpPr>
        <p:grpSpPr>
          <a:xfrm>
            <a:off x="1056989" y="3263763"/>
            <a:ext cx="265568" cy="265568"/>
            <a:chOff x="2537512" y="1646882"/>
            <a:chExt cx="597802" cy="597802"/>
          </a:xfrm>
        </p:grpSpPr>
        <p:sp>
          <p:nvSpPr>
            <p:cNvPr id="52" name="Oval 51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9064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muutos / huhtikuu 2021</a:t>
            </a:r>
          </a:p>
        </p:txBody>
      </p: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4/2021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0308" y="909225"/>
            <a:ext cx="7645504" cy="3695597"/>
            <a:chOff x="720308" y="909225"/>
            <a:chExt cx="7645504" cy="3695597"/>
          </a:xfrm>
        </p:grpSpPr>
        <p:graphicFrame>
          <p:nvGraphicFramePr>
            <p:cNvPr id="4" name="Chart 3"/>
            <p:cNvGraphicFramePr/>
            <p:nvPr>
              <p:extLst>
                <p:ext uri="{D42A27DB-BD31-4B8C-83A1-F6EECF244321}">
                  <p14:modId xmlns:p14="http://schemas.microsoft.com/office/powerpoint/2010/main" val="2713779343"/>
                </p:ext>
              </p:extLst>
            </p:nvPr>
          </p:nvGraphicFramePr>
          <p:xfrm>
            <a:off x="720308" y="909225"/>
            <a:ext cx="7645504" cy="289471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64" name="Group 63"/>
            <p:cNvGrpSpPr/>
            <p:nvPr/>
          </p:nvGrpSpPr>
          <p:grpSpPr>
            <a:xfrm>
              <a:off x="3581203" y="3803941"/>
              <a:ext cx="800879" cy="800879"/>
              <a:chOff x="1227668" y="1646882"/>
              <a:chExt cx="597802" cy="597802"/>
            </a:xfrm>
          </p:grpSpPr>
          <p:sp>
            <p:nvSpPr>
              <p:cNvPr id="79" name="Oval 78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80" name="Picture 7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65" name="Group 64"/>
            <p:cNvGrpSpPr/>
            <p:nvPr/>
          </p:nvGrpSpPr>
          <p:grpSpPr>
            <a:xfrm>
              <a:off x="6963233" y="3803941"/>
              <a:ext cx="800879" cy="800879"/>
              <a:chOff x="3158233" y="1646882"/>
              <a:chExt cx="597802" cy="597802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3158233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84340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66" name="Group 65"/>
            <p:cNvGrpSpPr/>
            <p:nvPr/>
          </p:nvGrpSpPr>
          <p:grpSpPr>
            <a:xfrm>
              <a:off x="5272218" y="3803942"/>
              <a:ext cx="800879" cy="800880"/>
              <a:chOff x="1275283" y="1646881"/>
              <a:chExt cx="597802" cy="597802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1275283" y="1646881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16704" y="1782967"/>
                <a:ext cx="314960" cy="314960"/>
              </a:xfrm>
              <a:prstGeom prst="rect">
                <a:avLst/>
              </a:prstGeom>
            </p:spPr>
          </p:pic>
        </p:grpSp>
        <p:sp>
          <p:nvSpPr>
            <p:cNvPr id="93" name="TextBox 92"/>
            <p:cNvSpPr txBox="1"/>
            <p:nvPr/>
          </p:nvSpPr>
          <p:spPr>
            <a:xfrm>
              <a:off x="1812119" y="3759531"/>
              <a:ext cx="1245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600" dirty="0"/>
                <a:t>kaikki </a:t>
              </a:r>
              <a:br>
                <a:rPr lang="fi-FI" sz="1600" dirty="0"/>
              </a:br>
              <a:r>
                <a:rPr lang="fi-FI" sz="1600" dirty="0"/>
                <a:t>kanavat yhteensä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2256114" y="4813017"/>
            <a:ext cx="227979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kuukausien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keskiarvo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2016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tammikuusta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alkaen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3C63F5C-33AE-9145-94E3-D00E6CD4D2D2}"/>
              </a:ext>
            </a:extLst>
          </p:cNvPr>
          <p:cNvCxnSpPr/>
          <p:nvPr/>
        </p:nvCxnSpPr>
        <p:spPr>
          <a:xfrm>
            <a:off x="302882" y="795768"/>
            <a:ext cx="8519407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  <a:gs pos="50000">
                  <a:schemeClr val="accent4"/>
                </a:gs>
              </a:gsLst>
              <a:lin ang="0" scaled="1"/>
              <a:tileRect/>
            </a:gra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331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552084"/>
              </p:ext>
            </p:extLst>
          </p:nvPr>
        </p:nvGraphicFramePr>
        <p:xfrm>
          <a:off x="277003" y="854653"/>
          <a:ext cx="4175764" cy="359323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6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2559653095"/>
                    </a:ext>
                  </a:extLst>
                </a:gridCol>
              </a:tblGrid>
              <a:tr h="322483">
                <a:tc grid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noProof="0" dirty="0">
                          <a:solidFill>
                            <a:sysClr val="windowText" lastClr="000000"/>
                          </a:solidFill>
                        </a:rPr>
                        <a:t>seuraajia* </a:t>
                      </a:r>
                      <a:endParaRPr lang="fi-FI" sz="1100" b="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fi-FI" sz="1100" b="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1.</a:t>
                      </a:r>
                      <a:endParaRPr lang="fi-FI" sz="1300" b="1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227 420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2.</a:t>
                      </a:r>
                      <a:endParaRPr lang="fi-FI" sz="1300" b="1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213 577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↑+1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51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3.</a:t>
                      </a:r>
                      <a:endParaRPr lang="fi-FI" sz="1300" b="1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211 067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↓-1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4.</a:t>
                      </a:r>
                      <a:endParaRPr lang="fi-FI" sz="1300" b="1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169 680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5.</a:t>
                      </a:r>
                      <a:endParaRPr lang="fi-FI" sz="1300" b="1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B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>
                    <a:lnB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158 486</a:t>
                      </a:r>
                    </a:p>
                  </a:txBody>
                  <a:tcPr marL="9525" marR="9525" marT="9525" marB="0" anchor="ctr">
                    <a:lnB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>
                    <a:lnB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6.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157 287</a:t>
                      </a: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837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7.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149 867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8.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118 645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9.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115 561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109 196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379" y="-8625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6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6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kaikissa kanavissa</a:t>
            </a:r>
            <a:r>
              <a:rPr lang="fi-FI" sz="26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huhtikuu 2021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465173" y="929677"/>
            <a:ext cx="991080" cy="178493"/>
            <a:chOff x="3608172" y="680816"/>
            <a:chExt cx="1907502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2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6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9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8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4/2021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Instagramissa, Twitterissä,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309782"/>
              </p:ext>
            </p:extLst>
          </p:nvPr>
        </p:nvGraphicFramePr>
        <p:xfrm>
          <a:off x="4711737" y="854654"/>
          <a:ext cx="4175764" cy="359324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6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3374487970"/>
                    </a:ext>
                  </a:extLst>
                </a:gridCol>
              </a:tblGrid>
              <a:tr h="328181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noProof="0" dirty="0">
                          <a:solidFill>
                            <a:sysClr val="windowText" lastClr="000000"/>
                          </a:solidFill>
                        </a:rPr>
                        <a:t>seuraajia* </a:t>
                      </a:r>
                      <a:endParaRPr lang="fi-FI" sz="1100" b="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fi-FI" sz="1100" b="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11.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104 069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12.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90 998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13.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Kotiliesi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85 221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14.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83 457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15.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74 712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16.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68 955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17.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67 998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43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18.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65 999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19.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Talo&amp;Koti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64 392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20.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HS 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54 828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35" name="Group 34">
            <a:extLst>
              <a:ext uri="{FF2B5EF4-FFF2-40B4-BE49-F238E27FC236}">
                <a16:creationId xmlns:a16="http://schemas.microsoft.com/office/drawing/2014/main" id="{3C213F6C-72A6-FC49-84D4-1C31DDDF2AC2}"/>
              </a:ext>
            </a:extLst>
          </p:cNvPr>
          <p:cNvGrpSpPr/>
          <p:nvPr/>
        </p:nvGrpSpPr>
        <p:grpSpPr>
          <a:xfrm>
            <a:off x="4899150" y="929677"/>
            <a:ext cx="991080" cy="178493"/>
            <a:chOff x="3608172" y="680816"/>
            <a:chExt cx="1907502" cy="343540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DB0E33E9-CC1E-6E49-9CB2-48AD065D34A3}"/>
                </a:ext>
              </a:extLst>
            </p:cNvPr>
            <p:cNvGrpSpPr/>
            <p:nvPr/>
          </p:nvGrpSpPr>
          <p:grpSpPr>
            <a:xfrm>
              <a:off x="3608172" y="680816"/>
              <a:ext cx="343540" cy="343540"/>
              <a:chOff x="1227668" y="1646882"/>
              <a:chExt cx="597802" cy="597802"/>
            </a:xfrm>
          </p:grpSpPr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568C7708-C5D1-2C4D-B59E-3DDC2ABAC426}"/>
                  </a:ext>
                </a:extLst>
              </p:cNvPr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54" name="Picture 53">
                <a:extLst>
                  <a:ext uri="{FF2B5EF4-FFF2-40B4-BE49-F238E27FC236}">
                    <a16:creationId xmlns:a16="http://schemas.microsoft.com/office/drawing/2014/main" id="{84A0CCDD-2675-5C4D-8F27-345767C162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C1FFB44C-D20A-EC42-8E01-A025B954BA24}"/>
                </a:ext>
              </a:extLst>
            </p:cNvPr>
            <p:cNvGrpSpPr/>
            <p:nvPr/>
          </p:nvGrpSpPr>
          <p:grpSpPr>
            <a:xfrm>
              <a:off x="4003416" y="680816"/>
              <a:ext cx="343540" cy="343540"/>
              <a:chOff x="1893980" y="1646882"/>
              <a:chExt cx="597802" cy="597802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228CD793-17EB-EB44-A83B-C50BA0D6718B}"/>
                  </a:ext>
                </a:extLst>
              </p:cNvPr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49" name="Picture 48">
                <a:extLst>
                  <a:ext uri="{FF2B5EF4-FFF2-40B4-BE49-F238E27FC236}">
                    <a16:creationId xmlns:a16="http://schemas.microsoft.com/office/drawing/2014/main" id="{9627356D-7AB6-B04F-BF3D-71CA72BE2C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70BD0DE6-3D4E-E448-BBAA-DCB7751E2B51}"/>
                </a:ext>
              </a:extLst>
            </p:cNvPr>
            <p:cNvGrpSpPr/>
            <p:nvPr/>
          </p:nvGrpSpPr>
          <p:grpSpPr>
            <a:xfrm>
              <a:off x="4394079" y="680816"/>
              <a:ext cx="343540" cy="343540"/>
              <a:chOff x="2537512" y="1646882"/>
              <a:chExt cx="597802" cy="597802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32CB25BE-20FC-8F4B-AFC0-363AF7061A74}"/>
                  </a:ext>
                </a:extLst>
              </p:cNvPr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47" name="Picture 46">
                <a:extLst>
                  <a:ext uri="{FF2B5EF4-FFF2-40B4-BE49-F238E27FC236}">
                    <a16:creationId xmlns:a16="http://schemas.microsoft.com/office/drawing/2014/main" id="{0485EC26-5865-494D-8F97-90EEEEFF30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01F4BC64-F09F-964B-B262-A193CCA4FB5B}"/>
                </a:ext>
              </a:extLst>
            </p:cNvPr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ABA7EAB4-DB62-7A45-AF68-291298423B3C}"/>
                  </a:ext>
                </a:extLst>
              </p:cNvPr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45" name="Picture 44">
                <a:extLst>
                  <a:ext uri="{FF2B5EF4-FFF2-40B4-BE49-F238E27FC236}">
                    <a16:creationId xmlns:a16="http://schemas.microsoft.com/office/drawing/2014/main" id="{602611B5-F465-434C-A991-78F9525827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6DEC8DFB-37CF-4D48-9A42-F48743CF1795}"/>
                </a:ext>
              </a:extLst>
            </p:cNvPr>
            <p:cNvGrpSpPr/>
            <p:nvPr/>
          </p:nvGrpSpPr>
          <p:grpSpPr>
            <a:xfrm>
              <a:off x="4787028" y="680816"/>
              <a:ext cx="343540" cy="343540"/>
              <a:chOff x="3215214" y="1646882"/>
              <a:chExt cx="597802" cy="597802"/>
            </a:xfrm>
          </p:grpSpPr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44763CE6-98AE-1C4E-B435-6B672AA2217D}"/>
                  </a:ext>
                </a:extLst>
              </p:cNvPr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3AAB2A28-298B-0B4E-8226-1A129C8ED8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pic>
        <p:nvPicPr>
          <p:cNvPr id="55" name="Picture 54" descr="AM_logo_RGB.eps">
            <a:extLst>
              <a:ext uri="{FF2B5EF4-FFF2-40B4-BE49-F238E27FC236}">
                <a16:creationId xmlns:a16="http://schemas.microsoft.com/office/drawing/2014/main" id="{A17E72AE-21ED-7648-8D9B-5631849AE6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151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182145"/>
              </p:ext>
            </p:extLst>
          </p:nvPr>
        </p:nvGraphicFramePr>
        <p:xfrm>
          <a:off x="302882" y="1094848"/>
          <a:ext cx="4175764" cy="358057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6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1238107992"/>
                    </a:ext>
                  </a:extLst>
                </a:gridCol>
              </a:tblGrid>
              <a:tr h="3226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noProof="0" dirty="0">
                          <a:solidFill>
                            <a:schemeClr val="tx1"/>
                          </a:solidFill>
                        </a:rPr>
                        <a:t>sivutykkäyksiä</a:t>
                      </a:r>
                      <a:endParaRPr lang="fi-FI" sz="11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144 926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2.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104 403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94 160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4.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88 266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5.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77 041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6.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66 755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7.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57 958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8.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55 427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9.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51 494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50 228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1"/>
                </a:solidFill>
              </a:rPr>
              <a:t>Facebookissa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huhtikuu 2021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4/2021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46880"/>
              </p:ext>
            </p:extLst>
          </p:nvPr>
        </p:nvGraphicFramePr>
        <p:xfrm>
          <a:off x="4737616" y="1094848"/>
          <a:ext cx="4175764" cy="358057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6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2316810913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noProof="0" dirty="0">
                          <a:solidFill>
                            <a:sysClr val="windowText" lastClr="000000"/>
                          </a:solidFill>
                        </a:rPr>
                        <a:t>sivutykkäyksiä</a:t>
                      </a:r>
                      <a:endParaRPr lang="fi-FI" sz="1100" b="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11.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40 484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12.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40 173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13.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38 726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14.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HS 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37 755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15.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Kotiliesi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37 262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16.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36 472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17.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36 281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18.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34 355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19.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31 014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20.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Tieteen Kuvalehti Historia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30 280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20" name="Picture 19" descr="AM_logo_RGB.eps">
            <a:extLst>
              <a:ext uri="{FF2B5EF4-FFF2-40B4-BE49-F238E27FC236}">
                <a16:creationId xmlns:a16="http://schemas.microsoft.com/office/drawing/2014/main" id="{F52742F4-67A5-3B4A-BF65-B97CFE1CDD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BD9DB5FB-8C09-E34F-9FBC-D2A136A4CFD0}"/>
              </a:ext>
            </a:extLst>
          </p:cNvPr>
          <p:cNvGrpSpPr/>
          <p:nvPr/>
        </p:nvGrpSpPr>
        <p:grpSpPr>
          <a:xfrm>
            <a:off x="4453069" y="659450"/>
            <a:ext cx="292978" cy="292978"/>
            <a:chOff x="1227668" y="1646882"/>
            <a:chExt cx="597802" cy="597802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B78DD31-0183-1948-86A4-7B74B3D287EC}"/>
                </a:ext>
              </a:extLst>
            </p:cNvPr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68E43145-958D-834F-A5E6-592E8EEF8D6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41DB6C4-A8A1-3941-A2F0-5BECF7D4410A}"/>
              </a:ext>
            </a:extLst>
          </p:cNvPr>
          <p:cNvCxnSpPr>
            <a:cxnSpLocks/>
          </p:cNvCxnSpPr>
          <p:nvPr/>
        </p:nvCxnSpPr>
        <p:spPr>
          <a:xfrm>
            <a:off x="302882" y="805939"/>
            <a:ext cx="4011423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  <a:gs pos="50000">
                  <a:schemeClr val="accent4"/>
                </a:gs>
              </a:gsLst>
              <a:lin ang="0" scaled="1"/>
              <a:tileRect/>
            </a:gra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F1E07FD-B47D-0244-8B5E-CBE109A4624A}"/>
              </a:ext>
            </a:extLst>
          </p:cNvPr>
          <p:cNvCxnSpPr>
            <a:cxnSpLocks/>
          </p:cNvCxnSpPr>
          <p:nvPr/>
        </p:nvCxnSpPr>
        <p:spPr>
          <a:xfrm>
            <a:off x="4879571" y="805939"/>
            <a:ext cx="4062118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  <a:gs pos="50000">
                  <a:schemeClr val="accent4"/>
                </a:gs>
              </a:gsLst>
              <a:lin ang="0" scaled="1"/>
              <a:tileRect/>
            </a:gra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979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7698A57D-C6E0-6840-8187-94FC422CD130}"/>
              </a:ext>
            </a:extLst>
          </p:cNvPr>
          <p:cNvGrpSpPr/>
          <p:nvPr/>
        </p:nvGrpSpPr>
        <p:grpSpPr>
          <a:xfrm>
            <a:off x="4445627" y="659450"/>
            <a:ext cx="307862" cy="307862"/>
            <a:chOff x="2537512" y="1646882"/>
            <a:chExt cx="597802" cy="597802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E58F25E-2CDE-994A-8FD5-EE657DAF9159}"/>
                </a:ext>
              </a:extLst>
            </p:cNvPr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83DCCA2A-B153-6340-8510-E883A0FD50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652191"/>
              </p:ext>
            </p:extLst>
          </p:nvPr>
        </p:nvGraphicFramePr>
        <p:xfrm>
          <a:off x="302882" y="1094848"/>
          <a:ext cx="4175764" cy="358057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6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1238107992"/>
                    </a:ext>
                  </a:extLst>
                </a:gridCol>
              </a:tblGrid>
              <a:tr h="3226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noProof="0" dirty="0">
                          <a:solidFill>
                            <a:schemeClr val="tx1"/>
                          </a:solidFill>
                        </a:rPr>
                        <a:t>seuraajia</a:t>
                      </a:r>
                      <a:endParaRPr lang="fi-FI" sz="11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92 290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68 469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63 242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54 436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53 859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52 175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50 744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43 597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Talo&amp;Koti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38 879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↑+1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38 774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↓-1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3"/>
                </a:solidFill>
              </a:rPr>
              <a:t>Instagramissa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huhtikuu 2021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4/2021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239071"/>
              </p:ext>
            </p:extLst>
          </p:nvPr>
        </p:nvGraphicFramePr>
        <p:xfrm>
          <a:off x="4737616" y="1094848"/>
          <a:ext cx="4175764" cy="358057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6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2316810913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noProof="0" dirty="0">
                          <a:solidFill>
                            <a:sysClr val="windowText" lastClr="000000"/>
                          </a:solidFill>
                        </a:rPr>
                        <a:t>seuraajia</a:t>
                      </a:r>
                      <a:endParaRPr lang="fi-FI" sz="1100" b="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11.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35 843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↑+1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12.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35 713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↓-1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13.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32 991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14.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Viherpiha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32 368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15.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27 554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16.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Deko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26 970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17.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Mökki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26 159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↑+1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18.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26 071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↓-1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19.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Suuri Käsityö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25 046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20.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Kotiliesi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24 992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20" name="Picture 19" descr="AM_logo_RGB.eps">
            <a:extLst>
              <a:ext uri="{FF2B5EF4-FFF2-40B4-BE49-F238E27FC236}">
                <a16:creationId xmlns:a16="http://schemas.microsoft.com/office/drawing/2014/main" id="{F52742F4-67A5-3B4A-BF65-B97CFE1CDD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41DB6C4-A8A1-3941-A2F0-5BECF7D4410A}"/>
              </a:ext>
            </a:extLst>
          </p:cNvPr>
          <p:cNvCxnSpPr>
            <a:cxnSpLocks/>
          </p:cNvCxnSpPr>
          <p:nvPr/>
        </p:nvCxnSpPr>
        <p:spPr>
          <a:xfrm>
            <a:off x="302882" y="805939"/>
            <a:ext cx="4011423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  <a:gs pos="50000">
                  <a:schemeClr val="accent4"/>
                </a:gs>
              </a:gsLst>
              <a:lin ang="0" scaled="1"/>
              <a:tileRect/>
            </a:gra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F1E07FD-B47D-0244-8B5E-CBE109A4624A}"/>
              </a:ext>
            </a:extLst>
          </p:cNvPr>
          <p:cNvCxnSpPr>
            <a:cxnSpLocks/>
          </p:cNvCxnSpPr>
          <p:nvPr/>
        </p:nvCxnSpPr>
        <p:spPr>
          <a:xfrm>
            <a:off x="4879571" y="805939"/>
            <a:ext cx="4062118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  <a:gs pos="50000">
                  <a:schemeClr val="accent4"/>
                </a:gs>
              </a:gsLst>
              <a:lin ang="0" scaled="1"/>
              <a:tileRect/>
            </a:gra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045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FF6236AA-8377-9D41-A6D0-2985D1DE7348}"/>
              </a:ext>
            </a:extLst>
          </p:cNvPr>
          <p:cNvGrpSpPr/>
          <p:nvPr/>
        </p:nvGrpSpPr>
        <p:grpSpPr>
          <a:xfrm>
            <a:off x="4445627" y="659450"/>
            <a:ext cx="307862" cy="307862"/>
            <a:chOff x="1893980" y="1646882"/>
            <a:chExt cx="597802" cy="597802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9B47250-9FE5-4949-906F-A46090024D9B}"/>
                </a:ext>
              </a:extLst>
            </p:cNvPr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6B57693A-6310-8E47-A8C4-D4D498E342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382397"/>
              </p:ext>
            </p:extLst>
          </p:nvPr>
        </p:nvGraphicFramePr>
        <p:xfrm>
          <a:off x="302882" y="1094848"/>
          <a:ext cx="4175764" cy="358057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6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1238107992"/>
                    </a:ext>
                  </a:extLst>
                </a:gridCol>
              </a:tblGrid>
              <a:tr h="3226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noProof="0" dirty="0">
                          <a:solidFill>
                            <a:schemeClr val="tx1"/>
                          </a:solidFill>
                        </a:rPr>
                        <a:t>seuraajia</a:t>
                      </a:r>
                      <a:endParaRPr lang="fi-FI" sz="11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179 315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131 117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48 646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Mikrobitti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19 917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19 068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18 324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13 974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Tivi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11 780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10 186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Arvopaperi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10 054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2"/>
                </a:solidFill>
              </a:rPr>
              <a:t>Twitterissä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huhtikuu 2021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4/2021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700032"/>
              </p:ext>
            </p:extLst>
          </p:nvPr>
        </p:nvGraphicFramePr>
        <p:xfrm>
          <a:off x="4737616" y="1094848"/>
          <a:ext cx="4175764" cy="358057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6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2316810913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noProof="0" dirty="0">
                          <a:solidFill>
                            <a:sysClr val="windowText" lastClr="000000"/>
                          </a:solidFill>
                        </a:rPr>
                        <a:t>seuraajia</a:t>
                      </a:r>
                      <a:endParaRPr lang="fi-FI" sz="1100" b="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11.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12.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8 526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13.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Demokraatti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8 514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14.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7 622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15.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7 149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16.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Ylioppilaslehti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6 391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17.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Kuntalehti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6 316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18.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5 324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19.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Taloustaito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5 224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20.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Rakennuslehti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4 689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b="0" i="0" u="none" strike="noStrike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</a:rPr>
                        <a:t>( -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20" name="Picture 19" descr="AM_logo_RGB.eps">
            <a:extLst>
              <a:ext uri="{FF2B5EF4-FFF2-40B4-BE49-F238E27FC236}">
                <a16:creationId xmlns:a16="http://schemas.microsoft.com/office/drawing/2014/main" id="{F52742F4-67A5-3B4A-BF65-B97CFE1CDD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41DB6C4-A8A1-3941-A2F0-5BECF7D4410A}"/>
              </a:ext>
            </a:extLst>
          </p:cNvPr>
          <p:cNvCxnSpPr>
            <a:cxnSpLocks/>
          </p:cNvCxnSpPr>
          <p:nvPr/>
        </p:nvCxnSpPr>
        <p:spPr>
          <a:xfrm>
            <a:off x="302882" y="805939"/>
            <a:ext cx="4011423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  <a:gs pos="50000">
                  <a:schemeClr val="accent4"/>
                </a:gs>
              </a:gsLst>
              <a:lin ang="0" scaled="1"/>
              <a:tileRect/>
            </a:gra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F1E07FD-B47D-0244-8B5E-CBE109A4624A}"/>
              </a:ext>
            </a:extLst>
          </p:cNvPr>
          <p:cNvCxnSpPr>
            <a:cxnSpLocks/>
          </p:cNvCxnSpPr>
          <p:nvPr/>
        </p:nvCxnSpPr>
        <p:spPr>
          <a:xfrm>
            <a:off x="4879571" y="805939"/>
            <a:ext cx="4062118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  <a:gs pos="50000">
                  <a:schemeClr val="accent4"/>
                </a:gs>
              </a:gsLst>
              <a:lin ang="0" scaled="1"/>
              <a:tileRect/>
            </a:gra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088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927195"/>
              </p:ext>
            </p:extLst>
          </p:nvPr>
        </p:nvGraphicFramePr>
        <p:xfrm>
          <a:off x="302882" y="1012868"/>
          <a:ext cx="4175764" cy="359321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6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1238107992"/>
                    </a:ext>
                  </a:extLst>
                </a:gridCol>
              </a:tblGrid>
              <a:tr h="32264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i-FI" sz="1500" noProof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fi-FI" sz="1700" noProof="0" dirty="0">
                          <a:solidFill>
                            <a:schemeClr val="tx1"/>
                          </a:solidFill>
                        </a:rPr>
                        <a:t>YOUTUBE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5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noProof="0" dirty="0">
                          <a:solidFill>
                            <a:schemeClr val="tx1"/>
                          </a:solidFill>
                        </a:rPr>
                        <a:t>kanavan tilaajia</a:t>
                      </a:r>
                      <a:endParaRPr lang="fi-FI" sz="11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35 600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dirty="0"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2.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19 700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u="none" strike="noStrike" dirty="0"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Tuulilasi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dirty="0"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4.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Siivet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u="none" strike="noStrike" dirty="0"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5.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Konepörssi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10 200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dirty="0"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Koululainen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4 610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dirty="0"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Suuri Käsityö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4 560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dirty="0"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8.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3 910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dirty="0"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2 910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dirty="0"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2 750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dirty="0"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05934"/>
          </a:xfrm>
        </p:spPr>
        <p:txBody>
          <a:bodyPr anchor="ctr">
            <a:noAutofit/>
          </a:bodyPr>
          <a:lstStyle/>
          <a:p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200" u="sng" dirty="0">
                <a:solidFill>
                  <a:schemeClr val="bg1">
                    <a:lumMod val="65000"/>
                  </a:schemeClr>
                </a:solidFill>
              </a:rPr>
              <a:t>YouTubessa</a:t>
            </a:r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ja </a:t>
            </a:r>
            <a:r>
              <a:rPr lang="fi-FI" sz="2200" u="sng" dirty="0" err="1">
                <a:solidFill>
                  <a:schemeClr val="accent4"/>
                </a:solidFill>
              </a:rPr>
              <a:t>Pinterestissä</a:t>
            </a:r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10 / huhtikuu 2021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4/2021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063902"/>
              </p:ext>
            </p:extLst>
          </p:nvPr>
        </p:nvGraphicFramePr>
        <p:xfrm>
          <a:off x="4737616" y="1012868"/>
          <a:ext cx="4175764" cy="359001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6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2316810913"/>
                    </a:ext>
                  </a:extLst>
                </a:gridCol>
              </a:tblGrid>
              <a:tr h="33494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i-FI" sz="1700" noProof="0" dirty="0">
                          <a:solidFill>
                            <a:sysClr val="windowText" lastClr="000000"/>
                          </a:solidFill>
                        </a:rPr>
                        <a:t> PINTEREST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5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noProof="0" dirty="0">
                          <a:solidFill>
                            <a:sysClr val="windowText" lastClr="000000"/>
                          </a:solidFill>
                        </a:rPr>
                        <a:t>seuraajia</a:t>
                      </a:r>
                      <a:endParaRPr lang="fi-FI" sz="1100" b="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Kotiliesi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21 248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dirty="0"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Deko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14 958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u="none" strike="noStrike" dirty="0"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dirty="0"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7 614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u="none" strike="noStrike" dirty="0"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Kotipuutarha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5 851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dirty="0"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6.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5 358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dirty="0"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7.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dirty="0"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8.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Suuri Käsityö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1 773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dirty="0"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9.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Talo&amp;Koti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1 690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dirty="0"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10.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1 577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dirty="0"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20" name="Picture 19" descr="AM_logo_RGB.eps">
            <a:extLst>
              <a:ext uri="{FF2B5EF4-FFF2-40B4-BE49-F238E27FC236}">
                <a16:creationId xmlns:a16="http://schemas.microsoft.com/office/drawing/2014/main" id="{F52742F4-67A5-3B4A-BF65-B97CFE1CDD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41DB6C4-A8A1-3941-A2F0-5BECF7D4410A}"/>
              </a:ext>
            </a:extLst>
          </p:cNvPr>
          <p:cNvCxnSpPr>
            <a:cxnSpLocks/>
          </p:cNvCxnSpPr>
          <p:nvPr/>
        </p:nvCxnSpPr>
        <p:spPr>
          <a:xfrm>
            <a:off x="302882" y="772683"/>
            <a:ext cx="8610498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  <a:gs pos="50000">
                  <a:schemeClr val="accent4"/>
                </a:gs>
              </a:gsLst>
              <a:lin ang="0" scaled="1"/>
              <a:tileRect/>
            </a:gra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5AFC0CD-27C2-EC48-BAEC-C9676E6DBC98}"/>
              </a:ext>
            </a:extLst>
          </p:cNvPr>
          <p:cNvGrpSpPr/>
          <p:nvPr/>
        </p:nvGrpSpPr>
        <p:grpSpPr>
          <a:xfrm>
            <a:off x="5896974" y="1093658"/>
            <a:ext cx="173991" cy="173991"/>
            <a:chOff x="4787029" y="686141"/>
            <a:chExt cx="343540" cy="34354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D2004BC-C03D-5645-920D-F5AC8659DB07}"/>
                </a:ext>
              </a:extLst>
            </p:cNvPr>
            <p:cNvSpPr/>
            <p:nvPr/>
          </p:nvSpPr>
          <p:spPr>
            <a:xfrm>
              <a:off x="4787029" y="686141"/>
              <a:ext cx="343540" cy="34354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251ACF58-8DF8-9E41-9010-A75BEE76C5D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64867" y="759085"/>
              <a:ext cx="192676" cy="192676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276FD85-F932-EB40-87F7-F3A60714AEB6}"/>
              </a:ext>
            </a:extLst>
          </p:cNvPr>
          <p:cNvGrpSpPr/>
          <p:nvPr/>
        </p:nvGrpSpPr>
        <p:grpSpPr>
          <a:xfrm>
            <a:off x="1400806" y="1084074"/>
            <a:ext cx="191888" cy="191888"/>
            <a:chOff x="5324534" y="838541"/>
            <a:chExt cx="343540" cy="343540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F0BE71B-5D5F-C540-8B6C-0089ECFDDB0D}"/>
                </a:ext>
              </a:extLst>
            </p:cNvPr>
            <p:cNvSpPr/>
            <p:nvPr/>
          </p:nvSpPr>
          <p:spPr>
            <a:xfrm>
              <a:off x="5324534" y="838541"/>
              <a:ext cx="343540" cy="3435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BA142C4A-737A-6F47-8743-906656CCDB4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369645" y="960895"/>
              <a:ext cx="251063" cy="1050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95494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379" y="-8625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 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/ huhtikuu 2021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4/2021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Instagramissa, Twitterissä,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311869"/>
              </p:ext>
            </p:extLst>
          </p:nvPr>
        </p:nvGraphicFramePr>
        <p:xfrm>
          <a:off x="4695111" y="881688"/>
          <a:ext cx="4175764" cy="365021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6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7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3374487970"/>
                    </a:ext>
                  </a:extLst>
                </a:gridCol>
              </a:tblGrid>
              <a:tr h="385156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noProof="0" dirty="0">
                          <a:solidFill>
                            <a:sysClr val="windowText" lastClr="000000"/>
                          </a:solidFill>
                        </a:rPr>
                        <a:t>uusia seuraajia* </a:t>
                      </a:r>
                      <a:endParaRPr lang="fi-FI" sz="1100" b="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fi-FI" sz="1100" b="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11.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Talo&amp;Koti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↑+9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12.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↓-2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13.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Talo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↑+1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14.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↑+4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15.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Kotiliesi Käsityö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↑+6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16.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↑+3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17.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↓-5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43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18.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Eeva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↑+8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19.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↓-3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20.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Maalla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↑+3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1F47DB1C-2C5E-B34D-A665-EAEF1492C682}"/>
              </a:ext>
            </a:extLst>
          </p:cNvPr>
          <p:cNvGrpSpPr/>
          <p:nvPr/>
        </p:nvGrpSpPr>
        <p:grpSpPr>
          <a:xfrm>
            <a:off x="4882524" y="985640"/>
            <a:ext cx="991080" cy="178493"/>
            <a:chOff x="4899150" y="958606"/>
            <a:chExt cx="991080" cy="178493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DB0E33E9-CC1E-6E49-9CB2-48AD065D34A3}"/>
                </a:ext>
              </a:extLst>
            </p:cNvPr>
            <p:cNvGrpSpPr/>
            <p:nvPr/>
          </p:nvGrpSpPr>
          <p:grpSpPr>
            <a:xfrm>
              <a:off x="4899150" y="958606"/>
              <a:ext cx="178493" cy="178493"/>
              <a:chOff x="1227668" y="1646882"/>
              <a:chExt cx="597802" cy="597802"/>
            </a:xfrm>
          </p:grpSpPr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568C7708-C5D1-2C4D-B59E-3DDC2ABAC426}"/>
                  </a:ext>
                </a:extLst>
              </p:cNvPr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54" name="Picture 53">
                <a:extLst>
                  <a:ext uri="{FF2B5EF4-FFF2-40B4-BE49-F238E27FC236}">
                    <a16:creationId xmlns:a16="http://schemas.microsoft.com/office/drawing/2014/main" id="{84A0CCDD-2675-5C4D-8F27-345767C162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C1FFB44C-D20A-EC42-8E01-A025B954BA24}"/>
                </a:ext>
              </a:extLst>
            </p:cNvPr>
            <p:cNvGrpSpPr/>
            <p:nvPr/>
          </p:nvGrpSpPr>
          <p:grpSpPr>
            <a:xfrm>
              <a:off x="5104507" y="958606"/>
              <a:ext cx="178493" cy="178493"/>
              <a:chOff x="1893980" y="1646882"/>
              <a:chExt cx="597802" cy="597802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228CD793-17EB-EB44-A83B-C50BA0D6718B}"/>
                  </a:ext>
                </a:extLst>
              </p:cNvPr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49" name="Picture 48">
                <a:extLst>
                  <a:ext uri="{FF2B5EF4-FFF2-40B4-BE49-F238E27FC236}">
                    <a16:creationId xmlns:a16="http://schemas.microsoft.com/office/drawing/2014/main" id="{9627356D-7AB6-B04F-BF3D-71CA72BE2C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70BD0DE6-3D4E-E448-BBAA-DCB7751E2B51}"/>
                </a:ext>
              </a:extLst>
            </p:cNvPr>
            <p:cNvGrpSpPr/>
            <p:nvPr/>
          </p:nvGrpSpPr>
          <p:grpSpPr>
            <a:xfrm>
              <a:off x="5307483" y="958606"/>
              <a:ext cx="178493" cy="178493"/>
              <a:chOff x="2537512" y="1646882"/>
              <a:chExt cx="597802" cy="597802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32CB25BE-20FC-8F4B-AFC0-363AF7061A74}"/>
                  </a:ext>
                </a:extLst>
              </p:cNvPr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47" name="Picture 46">
                <a:extLst>
                  <a:ext uri="{FF2B5EF4-FFF2-40B4-BE49-F238E27FC236}">
                    <a16:creationId xmlns:a16="http://schemas.microsoft.com/office/drawing/2014/main" id="{0485EC26-5865-494D-8F97-90EEEEFF30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01F4BC64-F09F-964B-B262-A193CCA4FB5B}"/>
                </a:ext>
              </a:extLst>
            </p:cNvPr>
            <p:cNvGrpSpPr/>
            <p:nvPr/>
          </p:nvGrpSpPr>
          <p:grpSpPr>
            <a:xfrm>
              <a:off x="5711737" y="958606"/>
              <a:ext cx="178493" cy="178493"/>
              <a:chOff x="3881527" y="1646882"/>
              <a:chExt cx="597802" cy="597802"/>
            </a:xfrm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ABA7EAB4-DB62-7A45-AF68-291298423B3C}"/>
                  </a:ext>
                </a:extLst>
              </p:cNvPr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45" name="Picture 44">
                <a:extLst>
                  <a:ext uri="{FF2B5EF4-FFF2-40B4-BE49-F238E27FC236}">
                    <a16:creationId xmlns:a16="http://schemas.microsoft.com/office/drawing/2014/main" id="{602611B5-F465-434C-A991-78F9525827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6DEC8DFB-37CF-4D48-9A42-F48743CF1795}"/>
                </a:ext>
              </a:extLst>
            </p:cNvPr>
            <p:cNvGrpSpPr/>
            <p:nvPr/>
          </p:nvGrpSpPr>
          <p:grpSpPr>
            <a:xfrm>
              <a:off x="5511648" y="958606"/>
              <a:ext cx="178493" cy="178493"/>
              <a:chOff x="3215214" y="1646882"/>
              <a:chExt cx="597802" cy="597802"/>
            </a:xfrm>
          </p:grpSpPr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44763CE6-98AE-1C4E-B435-6B672AA2217D}"/>
                  </a:ext>
                </a:extLst>
              </p:cNvPr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3AAB2A28-298B-0B4E-8226-1A129C8ED8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pic>
        <p:nvPicPr>
          <p:cNvPr id="55" name="Picture 54" descr="AM_logo_RGB.eps">
            <a:extLst>
              <a:ext uri="{FF2B5EF4-FFF2-40B4-BE49-F238E27FC236}">
                <a16:creationId xmlns:a16="http://schemas.microsoft.com/office/drawing/2014/main" id="{A17E72AE-21ED-7648-8D9B-5631849AE6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graphicFrame>
        <p:nvGraphicFramePr>
          <p:cNvPr id="76" name="Table 75">
            <a:extLst>
              <a:ext uri="{FF2B5EF4-FFF2-40B4-BE49-F238E27FC236}">
                <a16:creationId xmlns:a16="http://schemas.microsoft.com/office/drawing/2014/main" id="{0D33B6AD-3919-2543-A497-B5159CEB3E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474132"/>
              </p:ext>
            </p:extLst>
          </p:nvPr>
        </p:nvGraphicFramePr>
        <p:xfrm>
          <a:off x="314303" y="881688"/>
          <a:ext cx="4175764" cy="365021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76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7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1794">
                  <a:extLst>
                    <a:ext uri="{9D8B030D-6E8A-4147-A177-3AD203B41FA5}">
                      <a16:colId xmlns:a16="http://schemas.microsoft.com/office/drawing/2014/main" val="3374487970"/>
                    </a:ext>
                  </a:extLst>
                </a:gridCol>
              </a:tblGrid>
              <a:tr h="385156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noProof="0" dirty="0">
                          <a:solidFill>
                            <a:sysClr val="windowText" lastClr="000000"/>
                          </a:solidFill>
                        </a:rPr>
                        <a:t>uusia seuraajia* </a:t>
                      </a:r>
                      <a:endParaRPr lang="fi-FI" sz="1100" b="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fi-FI" sz="1100" b="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2 544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300" u="none" strike="noStrike" dirty="0">
                          <a:effectLst/>
                        </a:rPr>
                        <a:t>( - )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2.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Viherpiha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2 431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↑+2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3.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Kotiliesi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1 761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↑+2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4.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1 738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↓-2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5.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B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Kotipuutarha</a:t>
                      </a:r>
                    </a:p>
                  </a:txBody>
                  <a:tcPr marL="9525" marR="9525" marT="9525" marB="0" anchor="ctr">
                    <a:lnB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1 669</a:t>
                      </a:r>
                    </a:p>
                  </a:txBody>
                  <a:tcPr marL="9525" marR="9525" marT="9525" marB="0" anchor="ctr">
                    <a:lnB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↑+8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solidFill>
                            <a:sysClr val="windowText" lastClr="000000"/>
                          </a:solidFill>
                          <a:effectLst/>
                        </a:rPr>
                        <a:t>6.</a:t>
                      </a:r>
                      <a:endParaRPr lang="fi-FI" sz="1300" b="0" i="0" u="none" strike="noStrike" noProof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1 255</a:t>
                      </a: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↓-3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952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Mökki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↑+2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43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8.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1 057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↓-2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Tieteen Kuvalehti Historia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↓-1</a:t>
                      </a:r>
                      <a:endParaRPr lang="fi-FI" sz="13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solidFill>
                            <a:sysClr val="windowText" lastClr="000000"/>
                          </a:solidFill>
                          <a:effectLst/>
                        </a:rPr>
                        <a:t>10.</a:t>
                      </a:r>
                      <a:endParaRPr lang="fi-FI" sz="1300" b="0" i="0" u="none" strike="noStrike" noProof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Siivet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↑+26</a:t>
                      </a:r>
                      <a:endParaRPr lang="fi-FI" sz="13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A1CD74F4-3898-8945-B00A-E57161711397}"/>
              </a:ext>
            </a:extLst>
          </p:cNvPr>
          <p:cNvGrpSpPr/>
          <p:nvPr/>
        </p:nvGrpSpPr>
        <p:grpSpPr>
          <a:xfrm>
            <a:off x="501716" y="985640"/>
            <a:ext cx="991080" cy="178493"/>
            <a:chOff x="518342" y="958606"/>
            <a:chExt cx="991080" cy="178493"/>
          </a:xfrm>
        </p:grpSpPr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B6D252BC-4E14-B147-9D27-AC52C3D28229}"/>
                </a:ext>
              </a:extLst>
            </p:cNvPr>
            <p:cNvGrpSpPr/>
            <p:nvPr/>
          </p:nvGrpSpPr>
          <p:grpSpPr>
            <a:xfrm>
              <a:off x="518342" y="958606"/>
              <a:ext cx="178493" cy="178493"/>
              <a:chOff x="1227668" y="1646882"/>
              <a:chExt cx="597802" cy="597802"/>
            </a:xfrm>
          </p:grpSpPr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52B828DC-F3B5-1A4E-ACC5-224192DBD385}"/>
                  </a:ext>
                </a:extLst>
              </p:cNvPr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92" name="Picture 91">
                <a:extLst>
                  <a:ext uri="{FF2B5EF4-FFF2-40B4-BE49-F238E27FC236}">
                    <a16:creationId xmlns:a16="http://schemas.microsoft.com/office/drawing/2014/main" id="{813171AC-DB90-9C4D-ACEA-01D342D4E8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74BE16B8-57DD-E343-B8DA-6F43C19AE39B}"/>
                </a:ext>
              </a:extLst>
            </p:cNvPr>
            <p:cNvGrpSpPr/>
            <p:nvPr/>
          </p:nvGrpSpPr>
          <p:grpSpPr>
            <a:xfrm>
              <a:off x="723699" y="958606"/>
              <a:ext cx="178493" cy="178493"/>
              <a:chOff x="1893980" y="1646882"/>
              <a:chExt cx="597802" cy="597802"/>
            </a:xfrm>
          </p:grpSpPr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AD7BBEA6-7B17-B642-9667-9932D42ABE90}"/>
                  </a:ext>
                </a:extLst>
              </p:cNvPr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90" name="Picture 89">
                <a:extLst>
                  <a:ext uri="{FF2B5EF4-FFF2-40B4-BE49-F238E27FC236}">
                    <a16:creationId xmlns:a16="http://schemas.microsoft.com/office/drawing/2014/main" id="{8AC43DF2-866A-D047-BCA7-BC1CD6C4BC6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DE19BBBA-06A9-A24C-A0A3-9C44F3B26DAE}"/>
                </a:ext>
              </a:extLst>
            </p:cNvPr>
            <p:cNvGrpSpPr/>
            <p:nvPr/>
          </p:nvGrpSpPr>
          <p:grpSpPr>
            <a:xfrm>
              <a:off x="926675" y="958606"/>
              <a:ext cx="178493" cy="178493"/>
              <a:chOff x="2537512" y="1646882"/>
              <a:chExt cx="597802" cy="597802"/>
            </a:xfrm>
          </p:grpSpPr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F0AC7DD6-F30D-0F4E-B5AB-9D2602B8B1D0}"/>
                  </a:ext>
                </a:extLst>
              </p:cNvPr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88" name="Picture 87">
                <a:extLst>
                  <a:ext uri="{FF2B5EF4-FFF2-40B4-BE49-F238E27FC236}">
                    <a16:creationId xmlns:a16="http://schemas.microsoft.com/office/drawing/2014/main" id="{FA30041F-B966-B54D-845D-34EAB3733A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06115CFD-C6D5-4E44-85C3-7029D6558F40}"/>
                </a:ext>
              </a:extLst>
            </p:cNvPr>
            <p:cNvGrpSpPr/>
            <p:nvPr/>
          </p:nvGrpSpPr>
          <p:grpSpPr>
            <a:xfrm>
              <a:off x="1330929" y="958606"/>
              <a:ext cx="178493" cy="178493"/>
              <a:chOff x="3881527" y="1646882"/>
              <a:chExt cx="597802" cy="597802"/>
            </a:xfrm>
          </p:grpSpPr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CAD16C5F-2C4C-7F4F-A43B-02B723D4FF1A}"/>
                  </a:ext>
                </a:extLst>
              </p:cNvPr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86" name="Picture 85">
                <a:extLst>
                  <a:ext uri="{FF2B5EF4-FFF2-40B4-BE49-F238E27FC236}">
                    <a16:creationId xmlns:a16="http://schemas.microsoft.com/office/drawing/2014/main" id="{1706153E-F9D1-474F-94E4-95415E8D05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A0D52F9B-6A2A-0547-AA47-0AA1BD862F12}"/>
                </a:ext>
              </a:extLst>
            </p:cNvPr>
            <p:cNvGrpSpPr/>
            <p:nvPr/>
          </p:nvGrpSpPr>
          <p:grpSpPr>
            <a:xfrm>
              <a:off x="1130840" y="958606"/>
              <a:ext cx="178493" cy="178493"/>
              <a:chOff x="3215214" y="1646882"/>
              <a:chExt cx="597802" cy="597802"/>
            </a:xfrm>
          </p:grpSpPr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9017D5B3-ED08-6A40-8629-FF4CE1863644}"/>
                  </a:ext>
                </a:extLst>
              </p:cNvPr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84" name="Picture 83">
                <a:extLst>
                  <a:ext uri="{FF2B5EF4-FFF2-40B4-BE49-F238E27FC236}">
                    <a16:creationId xmlns:a16="http://schemas.microsoft.com/office/drawing/2014/main" id="{FD50B9B4-6817-0845-AC56-77396C084B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721492802"/>
      </p:ext>
    </p:extLst>
  </p:cSld>
  <p:clrMapOvr>
    <a:masterClrMapping/>
  </p:clrMapOvr>
</p:sld>
</file>

<file path=ppt/theme/theme1.xml><?xml version="1.0" encoding="utf-8"?>
<a:theme xmlns:a="http://schemas.openxmlformats.org/drawingml/2006/main" name="Aikakausmedia_widescreen_2017">
  <a:themeElements>
    <a:clrScheme name="Aikakausmedia 2016">
      <a:dk1>
        <a:srgbClr val="000000"/>
      </a:dk1>
      <a:lt1>
        <a:sysClr val="window" lastClr="FFFFFF"/>
      </a:lt1>
      <a:dk2>
        <a:srgbClr val="000000"/>
      </a:dk2>
      <a:lt2>
        <a:srgbClr val="F2F6F7"/>
      </a:lt2>
      <a:accent1>
        <a:srgbClr val="E24426"/>
      </a:accent1>
      <a:accent2>
        <a:srgbClr val="7AC3BB"/>
      </a:accent2>
      <a:accent3>
        <a:srgbClr val="EBD656"/>
      </a:accent3>
      <a:accent4>
        <a:srgbClr val="F4A89D"/>
      </a:accent4>
      <a:accent5>
        <a:srgbClr val="F2F6F7"/>
      </a:accent5>
      <a:accent6>
        <a:srgbClr val="000000"/>
      </a:accent6>
      <a:hlink>
        <a:srgbClr val="F4A89D"/>
      </a:hlink>
      <a:folHlink>
        <a:srgbClr val="7AC3B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ikakausmedia 2016">
    <a:dk1>
      <a:srgbClr val="000000"/>
    </a:dk1>
    <a:lt1>
      <a:sysClr val="window" lastClr="FFFFFF"/>
    </a:lt1>
    <a:dk2>
      <a:srgbClr val="000000"/>
    </a:dk2>
    <a:lt2>
      <a:srgbClr val="F2F6F7"/>
    </a:lt2>
    <a:accent1>
      <a:srgbClr val="E24426"/>
    </a:accent1>
    <a:accent2>
      <a:srgbClr val="7AC3BB"/>
    </a:accent2>
    <a:accent3>
      <a:srgbClr val="EBD656"/>
    </a:accent3>
    <a:accent4>
      <a:srgbClr val="F4A89D"/>
    </a:accent4>
    <a:accent5>
      <a:srgbClr val="F2F6F7"/>
    </a:accent5>
    <a:accent6>
      <a:srgbClr val="000000"/>
    </a:accent6>
    <a:hlink>
      <a:srgbClr val="F4A89D"/>
    </a:hlink>
    <a:folHlink>
      <a:srgbClr val="7AC3BB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3F551B6AE0A94F47AE516944E2F00FE5" ma:contentTypeVersion="2" ma:contentTypeDescription="Luo uusi asiakirja." ma:contentTypeScope="" ma:versionID="b170d78914b1020d9b1054bd73ab8ecc">
  <xsd:schema xmlns:xsd="http://www.w3.org/2001/XMLSchema" xmlns:xs="http://www.w3.org/2001/XMLSchema" xmlns:p="http://schemas.microsoft.com/office/2006/metadata/properties" xmlns:ns2="b8458977-e6f2-40e9-9621-96f4298c6bbe" targetNamespace="http://schemas.microsoft.com/office/2006/metadata/properties" ma:root="true" ma:fieldsID="b69dd0eda3689b5aa3d2181cd1551088" ns2:_="">
    <xsd:import namespace="b8458977-e6f2-40e9-9621-96f4298c6b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458977-e6f2-40e9-9621-96f4298c6b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7F4EBB-CF20-4423-95D5-AE1020097A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FD421F-34C1-479C-A9FA-2263142804C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81BF10D-F567-4C0C-9AB0-5B228A30AB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458977-e6f2-40e9-9621-96f4298c6b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6664</TotalTime>
  <Words>1888</Words>
  <Application>Microsoft Macintosh PowerPoint</Application>
  <PresentationFormat>On-screen Show (16:9)</PresentationFormat>
  <Paragraphs>672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</vt:lpstr>
      <vt:lpstr>Wingdings</vt:lpstr>
      <vt:lpstr>Aikakausmedia_widescreen_2017</vt:lpstr>
      <vt:lpstr>Aikakausmedioiden someyleisöt / huhtikuu 2021</vt:lpstr>
      <vt:lpstr>Yleisömäärien kehitys 4/2020 – 4/2021</vt:lpstr>
      <vt:lpstr>Yleisömäärien muutos / huhtikuu 2021</vt:lpstr>
      <vt:lpstr>Eniten seuraajia kaikissa kanavissa TOP 20 / huhtikuu 2021</vt:lpstr>
      <vt:lpstr>Eniten seuraajia Facebookissa TOP 20 / huhtikuu 2021</vt:lpstr>
      <vt:lpstr>Eniten seuraajia Instagramissa TOP 20 / huhtikuu 2021</vt:lpstr>
      <vt:lpstr>Eniten seuraajia Twitterissä TOP 20 / huhtikuu 2021</vt:lpstr>
      <vt:lpstr>Eniten seuraajia YouTubessa ja Pinterestissä TOP 10 / huhtikuu 2021</vt:lpstr>
      <vt:lpstr>Eniten uusia seuraajia kaikissa kanavissa / huhtikuu 2021</vt:lpstr>
      <vt:lpstr>Eniten uusia seuraajia Facebookissa, Instagramissa ja Twitterissä / huhtikuu 2021</vt:lpstr>
      <vt:lpstr>Mukana olleet mediat (206 kpl) / huhtikuu 2021</vt:lpstr>
      <vt:lpstr>Mukana olleet mediat (206 kpl) / huhtikuu 2021</vt:lpstr>
      <vt:lpstr>PowerPoint Presentation</vt:lpstr>
      <vt:lpstr>PowerPoint Presentation</vt:lpstr>
    </vt:vector>
  </TitlesOfParts>
  <Manager/>
  <Company>Aikakausmedia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Aikakausmediat somessa 2016</dc:title>
  <dc:subject/>
  <dc:creator>Outi Sonkamuotka</dc:creator>
  <cp:keywords/>
  <dc:description/>
  <cp:lastModifiedBy>Outi Itävuo</cp:lastModifiedBy>
  <cp:revision>599</cp:revision>
  <cp:lastPrinted>2020-07-02T09:05:39Z</cp:lastPrinted>
  <dcterms:created xsi:type="dcterms:W3CDTF">2016-11-29T11:48:27Z</dcterms:created>
  <dcterms:modified xsi:type="dcterms:W3CDTF">2021-05-05T09:42:08Z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0x0101003F551B6AE0A94F47AE516944E2F00FE5</vt:lpwstr>
  </property>
</Properties>
</file>