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68" r:id="rId3"/>
    <p:sldId id="285" r:id="rId4"/>
    <p:sldId id="1197" r:id="rId5"/>
    <p:sldId id="1198" r:id="rId6"/>
    <p:sldId id="1199" r:id="rId7"/>
    <p:sldId id="1191" r:id="rId8"/>
    <p:sldId id="1192" r:id="rId9"/>
    <p:sldId id="1193" r:id="rId10"/>
    <p:sldId id="1194" r:id="rId11"/>
    <p:sldId id="1195" r:id="rId12"/>
    <p:sldId id="1196" r:id="rId13"/>
    <p:sldId id="1208" r:id="rId14"/>
    <p:sldId id="1203" r:id="rId15"/>
    <p:sldId id="1204" r:id="rId16"/>
    <p:sldId id="1205" r:id="rId17"/>
    <p:sldId id="1206" r:id="rId18"/>
    <p:sldId id="1207" r:id="rId19"/>
    <p:sldId id="1214" r:id="rId20"/>
    <p:sldId id="1211" r:id="rId21"/>
    <p:sldId id="1210" r:id="rId22"/>
    <p:sldId id="1212" r:id="rId23"/>
    <p:sldId id="1213" r:id="rId24"/>
    <p:sldId id="1209" r:id="rId25"/>
    <p:sldId id="1187" r:id="rId26"/>
    <p:sldId id="1188" r:id="rId27"/>
    <p:sldId id="1189" r:id="rId28"/>
    <p:sldId id="1215" r:id="rId29"/>
    <p:sldId id="1217" r:id="rId30"/>
    <p:sldId id="1202" r:id="rId31"/>
    <p:sldId id="1216" r:id="rId32"/>
    <p:sldId id="1219" r:id="rId33"/>
    <p:sldId id="1218" r:id="rId34"/>
    <p:sldId id="1220" r:id="rId35"/>
    <p:sldId id="1221" r:id="rId36"/>
    <p:sldId id="275" r:id="rId37"/>
  </p:sldIdLst>
  <p:sldSz cx="12192000" cy="6858000"/>
  <p:notesSz cx="6858000" cy="9144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Canela Medium" pitchFamily="2" charset="77"/>
      <p:regular r:id="rId44"/>
    </p:embeddedFont>
    <p:embeddedFont>
      <p:font typeface="Clattering" pitchFamily="2" charset="0"/>
      <p:regular r:id="rId45"/>
    </p:embeddedFont>
    <p:embeddedFont>
      <p:font typeface="Neue Haas Unica W1G" panose="020B0504030206020203" pitchFamily="34" charset="0"/>
      <p:regular r:id="rId46"/>
      <p:bold r:id="rId47"/>
      <p:italic r:id="rId48"/>
      <p:boldItalic r:id="rId49"/>
    </p:embeddedFont>
    <p:embeddedFont>
      <p:font typeface="Neue Haas Unica W1G Heavy" panose="020B0504030206020203" pitchFamily="34" charset="0"/>
      <p:bold r:id="rId50"/>
      <p:italic r:id="rId51"/>
      <p:boldItalic r:id="rId52"/>
    </p:embeddedFont>
    <p:embeddedFont>
      <p:font typeface="Neue Haas Unica W1G Light" panose="020B0404030206020203" pitchFamily="34" charset="0"/>
      <p:regular r:id="rId53"/>
      <p:italic r:id="rId54"/>
    </p:embeddedFont>
    <p:embeddedFont>
      <p:font typeface="Neue Haas Unica W1G Medium" panose="020B0504030206020203" pitchFamily="34" charset="0"/>
      <p:regular r:id="rId55"/>
      <p:italic r:id="rId56"/>
    </p:embeddedFont>
  </p:embeddedFontLst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6FA"/>
    <a:srgbClr val="002649"/>
    <a:srgbClr val="FF6464"/>
    <a:srgbClr val="9CFFF8"/>
    <a:srgbClr val="F4CF67"/>
    <a:srgbClr val="F5F4F7"/>
    <a:srgbClr val="8DE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348"/>
    <p:restoredTop sz="96327"/>
  </p:normalViewPr>
  <p:slideViewPr>
    <p:cSldViewPr snapToGrid="0" snapToObjects="1">
      <p:cViewPr varScale="1">
        <p:scale>
          <a:sx n="109" d="100"/>
          <a:sy n="109" d="100"/>
        </p:scale>
        <p:origin x="216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font" Target="fonts/font1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font" Target="fonts/font17.fntdata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7.fntdata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6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07444661786016"/>
          <c:y val="0.17877558629311019"/>
          <c:w val="0.50136964670260364"/>
          <c:h val="0.77371865972276088"/>
        </c:manualLayout>
      </c:layout>
      <c:doughnut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2 164 455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Lbls>
            <c:dLbl>
              <c:idx val="0"/>
              <c:layout>
                <c:manualLayout>
                  <c:x val="0.1654471632976528"/>
                  <c:y val="-1.2858382743611728E-3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0B-734D-93E7-21C5B1CA5F1D}"/>
                </c:ext>
              </c:extLst>
            </c:dLbl>
            <c:dLbl>
              <c:idx val="1"/>
              <c:layout>
                <c:manualLayout>
                  <c:x val="-0.17046071370061208"/>
                  <c:y val="9.2045063635998015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0B-734D-93E7-21C5B1CA5F1D}"/>
                </c:ext>
              </c:extLst>
            </c:dLbl>
            <c:dLbl>
              <c:idx val="2"/>
              <c:layout>
                <c:manualLayout>
                  <c:x val="-0.18717254837714267"/>
                  <c:y val="-5.8282061581337419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40B-734D-93E7-21C5B1CA5F1D}"/>
                </c:ext>
              </c:extLst>
            </c:dLbl>
            <c:dLbl>
              <c:idx val="3"/>
              <c:layout>
                <c:manualLayout>
                  <c:x val="-0.15374887902408149"/>
                  <c:y val="-0.1104829341363129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40B-734D-93E7-21C5B1CA5F1D}"/>
                </c:ext>
              </c:extLst>
            </c:dLbl>
            <c:dLbl>
              <c:idx val="4"/>
              <c:layout>
                <c:manualLayout>
                  <c:x val="-6.6847338706122455E-3"/>
                  <c:y val="-0.1596841420448466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259232795199098"/>
                      <c:h val="0.155266735322440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2A1-F046-A0A2-3730BFE713C2}"/>
                </c:ext>
              </c:extLst>
            </c:dLbl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accent1"/>
                  </a:solidFill>
                  <a:prstDash val="dash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Facebook</c:v>
                </c:pt>
                <c:pt idx="1">
                  <c:v>Instagram</c:v>
                </c:pt>
                <c:pt idx="2">
                  <c:v>Twitter</c:v>
                </c:pt>
                <c:pt idx="3">
                  <c:v>YouTube</c:v>
                </c:pt>
                <c:pt idx="4">
                  <c:v>Pinterest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2164455</c:v>
                </c:pt>
                <c:pt idx="1">
                  <c:v>1325760</c:v>
                </c:pt>
                <c:pt idx="2">
                  <c:v>657638</c:v>
                </c:pt>
                <c:pt idx="3">
                  <c:v>121472</c:v>
                </c:pt>
                <c:pt idx="4">
                  <c:v>77282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Pinterest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mm/yyyy</c:formatCode>
                <c:ptCount val="13"/>
                <c:pt idx="0">
                  <c:v>43952</c:v>
                </c:pt>
                <c:pt idx="1">
                  <c:v>43983</c:v>
                </c:pt>
                <c:pt idx="2">
                  <c:v>44013</c:v>
                </c:pt>
                <c:pt idx="3">
                  <c:v>44044</c:v>
                </c:pt>
                <c:pt idx="4">
                  <c:v>44075</c:v>
                </c:pt>
                <c:pt idx="5">
                  <c:v>44105</c:v>
                </c:pt>
                <c:pt idx="6">
                  <c:v>44136</c:v>
                </c:pt>
                <c:pt idx="7">
                  <c:v>44166</c:v>
                </c:pt>
                <c:pt idx="8">
                  <c:v>44197</c:v>
                </c:pt>
                <c:pt idx="9">
                  <c:v>44228</c:v>
                </c:pt>
                <c:pt idx="10">
                  <c:v>44256</c:v>
                </c:pt>
                <c:pt idx="11">
                  <c:v>44287</c:v>
                </c:pt>
                <c:pt idx="12">
                  <c:v>44317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62927</c:v>
                </c:pt>
                <c:pt idx="1">
                  <c:v>64557</c:v>
                </c:pt>
                <c:pt idx="2">
                  <c:v>65872</c:v>
                </c:pt>
                <c:pt idx="3">
                  <c:v>67185</c:v>
                </c:pt>
                <c:pt idx="4">
                  <c:v>68445</c:v>
                </c:pt>
                <c:pt idx="5">
                  <c:v>70062</c:v>
                </c:pt>
                <c:pt idx="6">
                  <c:v>71607</c:v>
                </c:pt>
                <c:pt idx="7">
                  <c:v>73038</c:v>
                </c:pt>
                <c:pt idx="8">
                  <c:v>73779</c:v>
                </c:pt>
                <c:pt idx="9">
                  <c:v>74594</c:v>
                </c:pt>
                <c:pt idx="10">
                  <c:v>75592</c:v>
                </c:pt>
                <c:pt idx="11">
                  <c:v>76524</c:v>
                </c:pt>
                <c:pt idx="12">
                  <c:v>77282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9.3856651070790068E-2"/>
          <c:h val="7.47207137855397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746207782830987"/>
          <c:y val="0.19248419512197396"/>
          <c:w val="0.41701151705353573"/>
          <c:h val="0.9303757566091946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Ammatti- ja järjestölehtien someyleisö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C53-F647-A03A-3598FFE6282E}"/>
              </c:ext>
            </c:extLst>
          </c:dPt>
          <c:dPt>
            <c:idx val="1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C53-F647-A03A-3598FFE6282E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C53-F647-A03A-3598FFE6282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C53-F647-A03A-3598FFE6282E}"/>
              </c:ext>
            </c:extLst>
          </c:dPt>
          <c:dPt>
            <c:idx val="4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DC53-F647-A03A-3598FFE6282E}"/>
              </c:ext>
            </c:extLst>
          </c:dPt>
          <c:dLbls>
            <c:dLbl>
              <c:idx val="0"/>
              <c:layout>
                <c:manualLayout>
                  <c:x val="0.11048743949988381"/>
                  <c:y val="4.7263293670221904E-2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t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2"/>
                        </a:solidFill>
                        <a:latin typeface="Neue Haas Unica W1G Medium" panose="020B0404030206020203" pitchFamily="34" charset="0"/>
                        <a:ea typeface="+mn-ea"/>
                        <a:cs typeface="+mn-cs"/>
                      </a:defRPr>
                    </a:pPr>
                    <a:fld id="{76126B34-4624-D242-87DE-80A134545DEA}" type="CATEGORYNAME">
                      <a:rPr lang="en-US">
                        <a:solidFill>
                          <a:schemeClr val="tx2"/>
                        </a:solidFill>
                      </a:rPr>
                      <a:pPr>
                        <a:defRPr sz="1600">
                          <a:solidFill>
                            <a:schemeClr val="tx2"/>
                          </a:solidFill>
                          <a:latin typeface="Neue Haas Unica W1G Medium" panose="020B0404030206020203" pitchFamily="34" charset="0"/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tx2"/>
                        </a:solidFill>
                      </a:rPr>
                      <a:t>, </a:t>
                    </a:r>
                    <a:br>
                      <a:rPr lang="en-US" baseline="0" dirty="0">
                        <a:solidFill>
                          <a:schemeClr val="tx2"/>
                        </a:solidFill>
                      </a:rPr>
                    </a:br>
                    <a:fld id="{2B1B5591-F19A-2243-A2DC-11C040D6660A}" type="PERCENTAGE">
                      <a:rPr lang="en-US" baseline="0" smtClean="0">
                        <a:solidFill>
                          <a:schemeClr val="tx2"/>
                        </a:solidFill>
                      </a:rPr>
                      <a:pPr>
                        <a:defRPr sz="1600">
                          <a:solidFill>
                            <a:schemeClr val="tx2"/>
                          </a:solidFill>
                          <a:latin typeface="Neue Haas Unica W1G Medium" panose="020B0404030206020203" pitchFamily="34" charset="0"/>
                        </a:defRPr>
                      </a:pPr>
                      <a:t>[PERCENTAGE]</a:t>
                    </a:fld>
                    <a:endParaRPr lang="en-US" baseline="0" dirty="0">
                      <a:solidFill>
                        <a:schemeClr val="tx2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t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Neue Haas Unica W1G Medium" panose="020B04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6045318242115941"/>
                      <c:h val="0.1400706223397246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C53-F647-A03A-3598FFE6282E}"/>
                </c:ext>
              </c:extLst>
            </c:dLbl>
            <c:dLbl>
              <c:idx val="1"/>
              <c:layout>
                <c:manualLayout>
                  <c:x val="-0.18790900908291355"/>
                  <c:y val="0.13794844641732459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t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2"/>
                        </a:solidFill>
                        <a:latin typeface="Neue Haas Unica W1G Medium" panose="020B0404030206020203" pitchFamily="34" charset="0"/>
                        <a:ea typeface="+mn-ea"/>
                        <a:cs typeface="+mn-cs"/>
                      </a:defRPr>
                    </a:pPr>
                    <a:fld id="{9A2A2D80-C704-244F-8B16-57A84140A40E}" type="CATEGORYNAME">
                      <a:rPr lang="en-US">
                        <a:solidFill>
                          <a:schemeClr val="tx2"/>
                        </a:solidFill>
                      </a:rPr>
                      <a:pPr>
                        <a:defRPr sz="1600">
                          <a:solidFill>
                            <a:schemeClr val="tx2"/>
                          </a:solidFill>
                          <a:latin typeface="Neue Haas Unica W1G Medium" panose="020B0404030206020203" pitchFamily="34" charset="0"/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tx2"/>
                        </a:solidFill>
                      </a:rPr>
                      <a:t>, </a:t>
                    </a:r>
                    <a:br>
                      <a:rPr lang="en-US" baseline="0" dirty="0">
                        <a:solidFill>
                          <a:schemeClr val="tx2"/>
                        </a:solidFill>
                      </a:rPr>
                    </a:br>
                    <a:fld id="{A8F169C6-E1D1-4848-ACC3-2692524E2FEC}" type="PERCENTAGE">
                      <a:rPr lang="en-US" baseline="0" smtClean="0">
                        <a:solidFill>
                          <a:schemeClr val="tx2"/>
                        </a:solidFill>
                      </a:rPr>
                      <a:pPr>
                        <a:defRPr sz="1600">
                          <a:solidFill>
                            <a:schemeClr val="tx2"/>
                          </a:solidFill>
                          <a:latin typeface="Neue Haas Unica W1G Medium" panose="020B0404030206020203" pitchFamily="34" charset="0"/>
                        </a:defRPr>
                      </a:pPr>
                      <a:t>[PERCENTAGE]</a:t>
                    </a:fld>
                    <a:endParaRPr lang="en-US" baseline="0" dirty="0">
                      <a:solidFill>
                        <a:schemeClr val="tx2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t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Neue Haas Unica W1G Medium" panose="020B04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0316262722781772"/>
                      <c:h val="0.1947964814327645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C53-F647-A03A-3598FFE6282E}"/>
                </c:ext>
              </c:extLst>
            </c:dLbl>
            <c:dLbl>
              <c:idx val="2"/>
              <c:layout>
                <c:manualLayout>
                  <c:x val="-0.2481931784823814"/>
                  <c:y val="2.4021870923832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t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Neue Haas Unica W1G Medium" panose="020B04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5836753008952675"/>
                      <c:h val="0.206001696499768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C53-F647-A03A-3598FFE6282E}"/>
                </c:ext>
              </c:extLst>
            </c:dLbl>
            <c:dLbl>
              <c:idx val="3"/>
              <c:layout>
                <c:manualLayout>
                  <c:x val="-0.2286406328112785"/>
                  <c:y val="-0.10821948775230683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t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2"/>
                        </a:solidFill>
                        <a:latin typeface="Neue Haas Unica W1G Medium" panose="020B0404030206020203" pitchFamily="34" charset="0"/>
                        <a:ea typeface="+mn-ea"/>
                        <a:cs typeface="+mn-cs"/>
                      </a:defRPr>
                    </a:pPr>
                    <a:fld id="{052B79A2-A5C7-DE4A-8630-58188F4FD6FC}" type="CATEGORYNAME">
                      <a:rPr lang="en-US">
                        <a:solidFill>
                          <a:schemeClr val="tx2"/>
                        </a:solidFill>
                      </a:rPr>
                      <a:pPr>
                        <a:defRPr sz="1600">
                          <a:solidFill>
                            <a:schemeClr val="tx2"/>
                          </a:solidFill>
                          <a:latin typeface="Neue Haas Unica W1G Medium" panose="020B0404030206020203" pitchFamily="34" charset="0"/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tx2"/>
                        </a:solidFill>
                      </a:rPr>
                      <a:t>, </a:t>
                    </a:r>
                    <a:br>
                      <a:rPr lang="en-US" baseline="0" dirty="0">
                        <a:solidFill>
                          <a:schemeClr val="tx2"/>
                        </a:solidFill>
                      </a:rPr>
                    </a:br>
                    <a:fld id="{61E129DA-EB07-724E-A0B3-930B396DB5A9}" type="PERCENTAGE">
                      <a:rPr lang="en-US" baseline="0" smtClean="0">
                        <a:solidFill>
                          <a:schemeClr val="tx2"/>
                        </a:solidFill>
                      </a:rPr>
                      <a:pPr>
                        <a:defRPr sz="1600">
                          <a:solidFill>
                            <a:schemeClr val="tx2"/>
                          </a:solidFill>
                          <a:latin typeface="Neue Haas Unica W1G Medium" panose="020B0404030206020203" pitchFamily="34" charset="0"/>
                        </a:defRPr>
                      </a:pPr>
                      <a:t>[PERCENTAGE]</a:t>
                    </a:fld>
                    <a:endParaRPr lang="en-US" baseline="0" dirty="0">
                      <a:solidFill>
                        <a:schemeClr val="tx2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t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Neue Haas Unica W1G Medium" panose="020B04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6814494703086738"/>
                      <c:h val="0.1590774851097112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C53-F647-A03A-3598FFE6282E}"/>
                </c:ext>
              </c:extLst>
            </c:dLbl>
            <c:dLbl>
              <c:idx val="4"/>
              <c:layout>
                <c:manualLayout>
                  <c:x val="-1.5947263249571894E-2"/>
                  <c:y val="-0.180343851734188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t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Neue Haas Unica W1G Medium" panose="020B04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3390010195661223"/>
                      <c:h val="6.630352132511782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DC53-F647-A03A-3598FFE628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4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eparator>, </c:separator>
            <c:showLeaderLines val="1"/>
            <c:leaderLines>
              <c:spPr>
                <a:ln w="9525" cap="rnd" cmpd="sng" algn="ctr">
                  <a:solidFill>
                    <a:schemeClr val="tx1"/>
                  </a:solidFill>
                  <a:prstDash val="dash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Sheet1!$A$2:$A$6</c:f>
              <c:strCache>
                <c:ptCount val="5"/>
                <c:pt idx="0">
                  <c:v>Twitter</c:v>
                </c:pt>
                <c:pt idx="1">
                  <c:v>Facebook</c:v>
                </c:pt>
                <c:pt idx="2">
                  <c:v>Instagram</c:v>
                </c:pt>
                <c:pt idx="3">
                  <c:v>Youtube</c:v>
                </c:pt>
                <c:pt idx="4">
                  <c:v>Pinterest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300297</c:v>
                </c:pt>
                <c:pt idx="1">
                  <c:v>280143</c:v>
                </c:pt>
                <c:pt idx="2">
                  <c:v>77882</c:v>
                </c:pt>
                <c:pt idx="3">
                  <c:v>14110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C53-F647-A03A-3598FFE628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07444661786016"/>
          <c:y val="8.6377024944008007E-2"/>
          <c:w val="0.56654580194107307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2 164 455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316-DD46-BB39-6FB38B06E09D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600" b="0" i="0" u="none" strike="noStrike" kern="1200" baseline="0">
                      <a:solidFill>
                        <a:schemeClr val="tx2"/>
                      </a:solidFill>
                      <a:latin typeface="Neue Haas Unica W1G Medium" panose="020B05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41009065841339"/>
                      <c:h val="7.033865192669243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5316-DD46-BB39-6FB38B06E0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  <c:pt idx="4">
                  <c:v>YouTube</c:v>
                </c:pt>
                <c:pt idx="5">
                  <c:v>Pinterest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4346607</c:v>
                </c:pt>
                <c:pt idx="1">
                  <c:v>2164455</c:v>
                </c:pt>
                <c:pt idx="2">
                  <c:v>1325760</c:v>
                </c:pt>
                <c:pt idx="3">
                  <c:v>657638</c:v>
                </c:pt>
                <c:pt idx="4">
                  <c:v>121472</c:v>
                </c:pt>
                <c:pt idx="5">
                  <c:v>77282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07444661786016"/>
          <c:y val="8.6377024944008007E-2"/>
          <c:w val="0.56654580194107307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184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F7F-464C-956E-4D032235FF4E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600" b="0" i="0" u="none" strike="noStrike" kern="1200" baseline="0">
                      <a:solidFill>
                        <a:schemeClr val="tx2"/>
                      </a:solidFill>
                      <a:latin typeface="Neue Haas Unica W1G Medium" panose="020B05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4.430978154117475E-2"/>
                      <c:h val="6.073451917465846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3F7F-464C-956E-4D032235FF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  <c:pt idx="4">
                  <c:v>YouTube</c:v>
                </c:pt>
                <c:pt idx="5">
                  <c:v>Pinterest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534</c:v>
                </c:pt>
                <c:pt idx="1">
                  <c:v>184</c:v>
                </c:pt>
                <c:pt idx="2">
                  <c:v>130</c:v>
                </c:pt>
                <c:pt idx="3">
                  <c:v>112</c:v>
                </c:pt>
                <c:pt idx="4">
                  <c:v>77</c:v>
                </c:pt>
                <c:pt idx="5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07444661786016"/>
          <c:y val="8.6377024944008007E-2"/>
          <c:w val="0.56654580194107307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11 763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F7F-464C-956E-4D032235FF4E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600" b="0" i="0" u="none" strike="noStrike" kern="1200" baseline="0">
                      <a:solidFill>
                        <a:schemeClr val="tx2"/>
                      </a:solidFill>
                      <a:latin typeface="Neue Haas Unica W1G Medium" panose="020B05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231132249611027"/>
                      <c:h val="6.71372052779307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2A1-F046-A0A2-3730BFE713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Kokonais-
seuraajamäärä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  <c:pt idx="4">
                  <c:v>Pinterest</c:v>
                </c:pt>
                <c:pt idx="5">
                  <c:v>YouTube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21203</c:v>
                </c:pt>
                <c:pt idx="1">
                  <c:v>11763</c:v>
                </c:pt>
                <c:pt idx="2">
                  <c:v>10198</c:v>
                </c:pt>
                <c:pt idx="3">
                  <c:v>5872</c:v>
                </c:pt>
                <c:pt idx="4">
                  <c:v>2493</c:v>
                </c:pt>
                <c:pt idx="5">
                  <c:v>1578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8365095667"/>
          <c:y val="8.8724674108115881E-2"/>
          <c:w val="0.71851782114192253"/>
          <c:h val="0.672032424561419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mm/yyyy</c:formatCode>
                <c:ptCount val="13"/>
                <c:pt idx="0">
                  <c:v>43952</c:v>
                </c:pt>
                <c:pt idx="1">
                  <c:v>43983</c:v>
                </c:pt>
                <c:pt idx="2">
                  <c:v>44013</c:v>
                </c:pt>
                <c:pt idx="3">
                  <c:v>44044</c:v>
                </c:pt>
                <c:pt idx="4">
                  <c:v>44075</c:v>
                </c:pt>
                <c:pt idx="5">
                  <c:v>44105</c:v>
                </c:pt>
                <c:pt idx="6">
                  <c:v>44136</c:v>
                </c:pt>
                <c:pt idx="7">
                  <c:v>44166</c:v>
                </c:pt>
                <c:pt idx="8">
                  <c:v>44197</c:v>
                </c:pt>
                <c:pt idx="9">
                  <c:v>44228</c:v>
                </c:pt>
                <c:pt idx="10">
                  <c:v>44256</c:v>
                </c:pt>
                <c:pt idx="11">
                  <c:v>44287</c:v>
                </c:pt>
                <c:pt idx="12">
                  <c:v>44317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4233201</c:v>
                </c:pt>
                <c:pt idx="1">
                  <c:v>4270407</c:v>
                </c:pt>
                <c:pt idx="2">
                  <c:v>4302895</c:v>
                </c:pt>
                <c:pt idx="3">
                  <c:v>4325893</c:v>
                </c:pt>
                <c:pt idx="4">
                  <c:v>4368933</c:v>
                </c:pt>
                <c:pt idx="5">
                  <c:v>4414452</c:v>
                </c:pt>
                <c:pt idx="6">
                  <c:v>4448276</c:v>
                </c:pt>
                <c:pt idx="7">
                  <c:v>4482528</c:v>
                </c:pt>
                <c:pt idx="8">
                  <c:v>4385055</c:v>
                </c:pt>
                <c:pt idx="9">
                  <c:v>4363999</c:v>
                </c:pt>
                <c:pt idx="10">
                  <c:v>4405271</c:v>
                </c:pt>
                <c:pt idx="11">
                  <c:v>4435099</c:v>
                </c:pt>
                <c:pt idx="12">
                  <c:v>4346607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0.1543362242763133"/>
          <c:h val="0.20539141806445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1325516907172087"/>
          <c:w val="0.71851785572258009"/>
          <c:h val="0.662225777668379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Facebook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mm/yyyy</c:formatCode>
                <c:ptCount val="13"/>
                <c:pt idx="0">
                  <c:v>43952</c:v>
                </c:pt>
                <c:pt idx="1">
                  <c:v>43983</c:v>
                </c:pt>
                <c:pt idx="2">
                  <c:v>44013</c:v>
                </c:pt>
                <c:pt idx="3">
                  <c:v>44044</c:v>
                </c:pt>
                <c:pt idx="4">
                  <c:v>44075</c:v>
                </c:pt>
                <c:pt idx="5">
                  <c:v>44105</c:v>
                </c:pt>
                <c:pt idx="6">
                  <c:v>44136</c:v>
                </c:pt>
                <c:pt idx="7">
                  <c:v>44166</c:v>
                </c:pt>
                <c:pt idx="8">
                  <c:v>44197</c:v>
                </c:pt>
                <c:pt idx="9">
                  <c:v>44228</c:v>
                </c:pt>
                <c:pt idx="10">
                  <c:v>44256</c:v>
                </c:pt>
                <c:pt idx="11">
                  <c:v>44287</c:v>
                </c:pt>
                <c:pt idx="12">
                  <c:v>44317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2176324</c:v>
                </c:pt>
                <c:pt idx="1">
                  <c:v>2188328</c:v>
                </c:pt>
                <c:pt idx="2">
                  <c:v>2194490</c:v>
                </c:pt>
                <c:pt idx="3">
                  <c:v>2191427</c:v>
                </c:pt>
                <c:pt idx="4">
                  <c:v>2205997</c:v>
                </c:pt>
                <c:pt idx="5">
                  <c:v>2217186</c:v>
                </c:pt>
                <c:pt idx="6">
                  <c:v>2229121</c:v>
                </c:pt>
                <c:pt idx="7">
                  <c:v>2242873</c:v>
                </c:pt>
                <c:pt idx="8">
                  <c:v>2215133</c:v>
                </c:pt>
                <c:pt idx="9">
                  <c:v>2192165</c:v>
                </c:pt>
                <c:pt idx="10">
                  <c:v>2207376</c:v>
                </c:pt>
                <c:pt idx="11">
                  <c:v>2215491</c:v>
                </c:pt>
                <c:pt idx="12">
                  <c:v>2164455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9.9019647000646652E-2"/>
          <c:h val="7.7462520383988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0050361947514132"/>
          <c:w val="0.71851785572258009"/>
          <c:h val="0.630806115776830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Instagram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mm/yyyy</c:formatCode>
                <c:ptCount val="13"/>
                <c:pt idx="0">
                  <c:v>43952</c:v>
                </c:pt>
                <c:pt idx="1">
                  <c:v>43983</c:v>
                </c:pt>
                <c:pt idx="2">
                  <c:v>44013</c:v>
                </c:pt>
                <c:pt idx="3">
                  <c:v>44044</c:v>
                </c:pt>
                <c:pt idx="4">
                  <c:v>44075</c:v>
                </c:pt>
                <c:pt idx="5">
                  <c:v>44105</c:v>
                </c:pt>
                <c:pt idx="6">
                  <c:v>44136</c:v>
                </c:pt>
                <c:pt idx="7">
                  <c:v>44166</c:v>
                </c:pt>
                <c:pt idx="8">
                  <c:v>44197</c:v>
                </c:pt>
                <c:pt idx="9">
                  <c:v>44228</c:v>
                </c:pt>
                <c:pt idx="10">
                  <c:v>44256</c:v>
                </c:pt>
                <c:pt idx="11">
                  <c:v>44287</c:v>
                </c:pt>
                <c:pt idx="12">
                  <c:v>44317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1154200</c:v>
                </c:pt>
                <c:pt idx="1">
                  <c:v>1174362</c:v>
                </c:pt>
                <c:pt idx="2">
                  <c:v>1195037</c:v>
                </c:pt>
                <c:pt idx="3">
                  <c:v>1218183</c:v>
                </c:pt>
                <c:pt idx="4">
                  <c:v>1240332</c:v>
                </c:pt>
                <c:pt idx="5">
                  <c:v>1268022</c:v>
                </c:pt>
                <c:pt idx="6">
                  <c:v>1283955</c:v>
                </c:pt>
                <c:pt idx="7">
                  <c:v>1300240</c:v>
                </c:pt>
                <c:pt idx="8">
                  <c:v>1301423</c:v>
                </c:pt>
                <c:pt idx="9">
                  <c:v>1304474</c:v>
                </c:pt>
                <c:pt idx="10">
                  <c:v>1324285</c:v>
                </c:pt>
                <c:pt idx="11">
                  <c:v>1341298</c:v>
                </c:pt>
                <c:pt idx="12">
                  <c:v>1325760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0.10611528672552295"/>
          <c:h val="7.1035851585288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Twitter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mm/yyyy</c:formatCode>
                <c:ptCount val="13"/>
                <c:pt idx="0">
                  <c:v>43952</c:v>
                </c:pt>
                <c:pt idx="1">
                  <c:v>43983</c:v>
                </c:pt>
                <c:pt idx="2">
                  <c:v>44013</c:v>
                </c:pt>
                <c:pt idx="3">
                  <c:v>44044</c:v>
                </c:pt>
                <c:pt idx="4">
                  <c:v>44075</c:v>
                </c:pt>
                <c:pt idx="5">
                  <c:v>44105</c:v>
                </c:pt>
                <c:pt idx="6">
                  <c:v>44136</c:v>
                </c:pt>
                <c:pt idx="7">
                  <c:v>44166</c:v>
                </c:pt>
                <c:pt idx="8">
                  <c:v>44197</c:v>
                </c:pt>
                <c:pt idx="9">
                  <c:v>44228</c:v>
                </c:pt>
                <c:pt idx="10">
                  <c:v>44256</c:v>
                </c:pt>
                <c:pt idx="11">
                  <c:v>44287</c:v>
                </c:pt>
                <c:pt idx="12">
                  <c:v>44317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717887</c:v>
                </c:pt>
                <c:pt idx="1">
                  <c:v>718774</c:v>
                </c:pt>
                <c:pt idx="2">
                  <c:v>720173</c:v>
                </c:pt>
                <c:pt idx="3">
                  <c:v>721669</c:v>
                </c:pt>
                <c:pt idx="4">
                  <c:v>723489</c:v>
                </c:pt>
                <c:pt idx="5">
                  <c:v>725977</c:v>
                </c:pt>
                <c:pt idx="6">
                  <c:v>728270</c:v>
                </c:pt>
                <c:pt idx="7">
                  <c:v>729880</c:v>
                </c:pt>
                <c:pt idx="8">
                  <c:v>658259</c:v>
                </c:pt>
                <c:pt idx="9">
                  <c:v>656284</c:v>
                </c:pt>
                <c:pt idx="10">
                  <c:v>659976</c:v>
                </c:pt>
                <c:pt idx="11">
                  <c:v>662019</c:v>
                </c:pt>
                <c:pt idx="12">
                  <c:v>657638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7.9913271710601391E-2"/>
          <c:h val="7.47207137855397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YouTube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mm/yyyy</c:formatCode>
                <c:ptCount val="13"/>
                <c:pt idx="0">
                  <c:v>43952</c:v>
                </c:pt>
                <c:pt idx="1">
                  <c:v>43983</c:v>
                </c:pt>
                <c:pt idx="2">
                  <c:v>44013</c:v>
                </c:pt>
                <c:pt idx="3">
                  <c:v>44044</c:v>
                </c:pt>
                <c:pt idx="4">
                  <c:v>44075</c:v>
                </c:pt>
                <c:pt idx="5">
                  <c:v>44105</c:v>
                </c:pt>
                <c:pt idx="6">
                  <c:v>44136</c:v>
                </c:pt>
                <c:pt idx="7">
                  <c:v>44166</c:v>
                </c:pt>
                <c:pt idx="8">
                  <c:v>44197</c:v>
                </c:pt>
                <c:pt idx="9">
                  <c:v>44228</c:v>
                </c:pt>
                <c:pt idx="10">
                  <c:v>44256</c:v>
                </c:pt>
                <c:pt idx="11">
                  <c:v>44287</c:v>
                </c:pt>
                <c:pt idx="12">
                  <c:v>44317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121863</c:v>
                </c:pt>
                <c:pt idx="1">
                  <c:v>124386</c:v>
                </c:pt>
                <c:pt idx="2">
                  <c:v>127323</c:v>
                </c:pt>
                <c:pt idx="3">
                  <c:v>127429</c:v>
                </c:pt>
                <c:pt idx="4">
                  <c:v>130670</c:v>
                </c:pt>
                <c:pt idx="5">
                  <c:v>133205</c:v>
                </c:pt>
                <c:pt idx="6">
                  <c:v>135323</c:v>
                </c:pt>
                <c:pt idx="7">
                  <c:v>136497</c:v>
                </c:pt>
                <c:pt idx="8">
                  <c:v>136461</c:v>
                </c:pt>
                <c:pt idx="9">
                  <c:v>136482</c:v>
                </c:pt>
                <c:pt idx="10">
                  <c:v>138042</c:v>
                </c:pt>
                <c:pt idx="11">
                  <c:v>139767</c:v>
                </c:pt>
                <c:pt idx="12">
                  <c:v>121472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0.10435153486249002"/>
          <c:h val="7.47207137855397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0.3235</cdr:x>
      <cdr:y>0.40514</cdr:y>
    </cdr:from>
    <cdr:to>
      <cdr:x>0.67461</cdr:x>
      <cdr:y>0.67863</cdr:y>
    </cdr:to>
    <cdr:grpSp>
      <cdr:nvGrpSpPr>
        <cdr:cNvPr id="4" name="Group 3">
          <a:extLst xmlns:a="http://schemas.openxmlformats.org/drawingml/2006/main">
            <a:ext uri="{FF2B5EF4-FFF2-40B4-BE49-F238E27FC236}">
              <a16:creationId xmlns:a16="http://schemas.microsoft.com/office/drawing/2014/main" id="{1171EC12-FF78-8541-BDBC-CC6A4414F601}"/>
            </a:ext>
          </a:extLst>
        </cdr:cNvPr>
        <cdr:cNvGrpSpPr/>
      </cdr:nvGrpSpPr>
      <cdr:grpSpPr>
        <a:xfrm xmlns:a="http://schemas.openxmlformats.org/drawingml/2006/main">
          <a:off x="2458408" y="1696350"/>
          <a:ext cx="2668227" cy="1145123"/>
          <a:chOff x="2287076" y="1874237"/>
          <a:chExt cx="2995078" cy="1346756"/>
        </a:xfrm>
      </cdr:grpSpPr>
      <cdr:sp macro="" textlink="">
        <cdr:nvSpPr>
          <cdr:cNvPr id="2" name="Content Placeholder 2">
            <a:extLst xmlns:a="http://schemas.openxmlformats.org/drawingml/2006/main">
              <a:ext uri="{FF2B5EF4-FFF2-40B4-BE49-F238E27FC236}">
                <a16:creationId xmlns:a16="http://schemas.microsoft.com/office/drawing/2014/main" id="{8D45EB1E-4412-4440-90E1-1E52AE74CE72}"/>
              </a:ext>
            </a:extLst>
          </cdr:cNvPr>
          <cdr:cNvSpPr txBox="1">
            <a:spLocks xmlns:a="http://schemas.openxmlformats.org/drawingml/2006/main"/>
          </cdr:cNvSpPr>
        </cdr:nvSpPr>
        <cdr:spPr>
          <a:xfrm xmlns:a="http://schemas.openxmlformats.org/drawingml/2006/main">
            <a:off x="2287076" y="1874237"/>
            <a:ext cx="2995078" cy="61913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="horz" lIns="91440" tIns="45720" rIns="91440" bIns="45720" rtlCol="0" anchor="ctr">
            <a:normAutofit/>
          </a:bodyPr>
          <a:lstStyle xmlns:a="http://schemas.openxmlformats.org/drawingml/2006/main"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  <a:t>Seuraajia kaikissa </a:t>
            </a:r>
            <a:b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</a:br>
            <a: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  <a:t>kanavissa</a:t>
            </a:r>
            <a:endParaRPr lang="en-FI" sz="1200" dirty="0">
              <a:solidFill>
                <a:srgbClr val="002649"/>
              </a:solidFill>
              <a:latin typeface="Neue Haas Unica W1G Medium" panose="020B0504030206020203" pitchFamily="34" charset="0"/>
            </a:endParaRPr>
          </a:p>
        </cdr:txBody>
      </cdr:sp>
      <cdr:sp macro="" textlink="">
        <cdr:nvSpPr>
          <cdr:cNvPr id="3" name="Content Placeholder 2">
            <a:extLst xmlns:a="http://schemas.openxmlformats.org/drawingml/2006/main">
              <a:ext uri="{FF2B5EF4-FFF2-40B4-BE49-F238E27FC236}">
                <a16:creationId xmlns:a16="http://schemas.microsoft.com/office/drawing/2014/main" id="{C74C9BEF-4942-7448-9A77-9361FD05EFC1}"/>
              </a:ext>
            </a:extLst>
          </cdr:cNvPr>
          <cdr:cNvSpPr txBox="1">
            <a:spLocks xmlns:a="http://schemas.openxmlformats.org/drawingml/2006/main"/>
          </cdr:cNvSpPr>
        </cdr:nvSpPr>
        <cdr:spPr>
          <a:xfrm xmlns:a="http://schemas.openxmlformats.org/drawingml/2006/main">
            <a:off x="2287076" y="2438066"/>
            <a:ext cx="2995078" cy="782927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="horz" lIns="91440" tIns="45720" rIns="91440" bIns="45720" rtlCol="0">
            <a:noAutofit/>
          </a:bodyPr>
          <a:lstStyle xmlns:a="http://schemas.openxmlformats.org/drawingml/2006/main"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i-FI" sz="3500" dirty="0">
                <a:solidFill>
                  <a:schemeClr val="tx2"/>
                </a:solidFill>
                <a:latin typeface="Canela Medium" pitchFamily="2" charset="77"/>
              </a:rPr>
              <a:t>4 346 607</a:t>
            </a:r>
            <a:endParaRPr lang="en-FI" sz="3500" dirty="0">
              <a:solidFill>
                <a:schemeClr val="tx2"/>
              </a:solidFill>
              <a:latin typeface="Canela Medium" pitchFamily="2" charset="77"/>
            </a:endParaRPr>
          </a:p>
        </cdr:txBody>
      </cdr: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116731-4676-4049-B778-C85831E1F5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5C887A-2D2F-E940-8170-CB98732492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03909-B5E8-FB4E-AFE4-A87166A88C34}" type="datetimeFigureOut">
              <a:rPr lang="en-FI" smtClean="0">
                <a:latin typeface="Neue Haas Unica W1G" panose="020B0504030206020203" pitchFamily="34" charset="0"/>
              </a:rPr>
              <a:t>08/06/2021</a:t>
            </a:fld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B4AAC1-5A48-8D47-9036-9B35BA37D1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DB4C95-5904-FB43-9FE2-1A5C1BAD6A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F5268-A0E2-674D-AEA0-0DAD3129F1B4}" type="slidenum">
              <a:rPr lang="en-FI" smtClean="0">
                <a:latin typeface="Neue Haas Unica W1G" panose="020B0504030206020203" pitchFamily="34" charset="0"/>
              </a:rPr>
              <a:t>‹#›</a:t>
            </a:fld>
            <a:endParaRPr lang="en-FI" dirty="0"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359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C4E458E5-F7A7-9540-B300-0997209ECD22}" type="datetimeFigureOut">
              <a:rPr lang="en-FI" smtClean="0"/>
              <a:pPr/>
              <a:t>08/06/2021</a:t>
            </a:fld>
            <a:endParaRPr lang="en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ECE063A0-E1D9-054C-B6B8-9DCE4E3BD599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8711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Neue Haas Unica W1G" panose="020B0504030206020203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7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824910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8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355011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9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349661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10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338852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11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909010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12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483384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25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486552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26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787618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27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906665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2.emf"/><Relationship Id="rId7" Type="http://schemas.openxmlformats.org/officeDocument/2006/relationships/image" Target="../media/image14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10" Type="http://schemas.openxmlformats.org/officeDocument/2006/relationships/image" Target="../media/image17.emf"/><Relationship Id="rId4" Type="http://schemas.openxmlformats.org/officeDocument/2006/relationships/image" Target="../media/image3.emf"/><Relationship Id="rId9" Type="http://schemas.openxmlformats.org/officeDocument/2006/relationships/image" Target="../media/image16.emf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8F95F4-81E9-EF49-A226-BCE101457B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09750" y="-7822685"/>
            <a:ext cx="14535150" cy="155161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89790-F15E-1B44-B63B-B457C40FE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5982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68D8E-AFC5-9E4A-A6FF-D33AA04BC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3582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6E811F-B1B3-2C47-99A0-362276A992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07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3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F5F4F7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F5F4F7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61091E-6CBC-F94E-82C1-D26EBC3D43DB}"/>
              </a:ext>
            </a:extLst>
          </p:cNvPr>
          <p:cNvSpPr/>
          <p:nvPr userDrawn="1"/>
        </p:nvSpPr>
        <p:spPr>
          <a:xfrm>
            <a:off x="9548949" y="6100354"/>
            <a:ext cx="2455817" cy="518567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2280F-ED4C-5840-AA11-78443EF128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10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1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8A087-0E54-5548-BBE0-62F93A1378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82487-CC65-DF4E-B7FB-142940BCCA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82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2">
    <p:bg>
      <p:bgPr>
        <a:solidFill>
          <a:srgbClr val="9C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40262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3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51421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4B72A-E6F1-9B4E-BC82-AAA5F85E85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77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yyl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866407-1BFA-8440-B74D-9BE0E51DB2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2510D3-A6F3-1B4D-AB47-636E1C2319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DCA8D7-E504-224C-9862-1C0B6BE2C743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5/2021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384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32F4FF-B802-0E4B-AF28-35AEA1D7BC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5/2021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495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83975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541417"/>
            <a:ext cx="4953001" cy="4161993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1541417"/>
            <a:ext cx="5041900" cy="4161993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5/2021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2F71F9-2281-0941-97F6-7ADD359F86BE}"/>
              </a:ext>
            </a:extLst>
          </p:cNvPr>
          <p:cNvCxnSpPr/>
          <p:nvPr userDrawn="1"/>
        </p:nvCxnSpPr>
        <p:spPr>
          <a:xfrm>
            <a:off x="1169071" y="1131675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083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329774"/>
            <a:ext cx="9941170" cy="1363601"/>
          </a:xfrm>
        </p:spPr>
        <p:txBody>
          <a:bodyPr anchor="ctr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70099" y="2023584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470944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5/2021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91446A3-4CE9-254E-A0F9-3CA2E79570EF}"/>
              </a:ext>
            </a:extLst>
          </p:cNvPr>
          <p:cNvCxnSpPr/>
          <p:nvPr userDrawn="1"/>
        </p:nvCxnSpPr>
        <p:spPr>
          <a:xfrm>
            <a:off x="1169071" y="1693378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236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yy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B6D43-EAE1-2C47-9566-14FA250190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D0FA19-4146-7144-9656-A86E46BB5A75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5/2021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871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87C4-888C-D443-97ED-678CA0198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3456"/>
            <a:ext cx="10515600" cy="1325563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 err="1"/>
              <a:t>Sisältö</a:t>
            </a:r>
            <a:endParaRPr lang="en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1F004C-804C-1149-B4B9-EFF10150BB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6031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9B38F8-395F-DC43-9EEA-948E5A663C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338554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02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8243C13-36F3-554B-B39E-5B18DAA5684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41528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03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5BC51B-1ECA-5E44-BCAA-88BEFC96EDC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0" y="492973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19E771-A6DD-F245-A557-A5F963888D0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089150" y="2689771"/>
            <a:ext cx="3460750" cy="536030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Ensimmäinen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3CD72D-80AF-1245-9965-4E40DEDCD20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089150" y="3491606"/>
            <a:ext cx="3460750" cy="424457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Toinen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E227821-A9A2-F144-9C0A-25E20AEC0F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89150" y="4238328"/>
            <a:ext cx="3460750" cy="424458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Kolmas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9ACDB04-5B3C-EB47-836C-C3EA4AB145E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089150" y="5015405"/>
            <a:ext cx="3460750" cy="497135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Neljäs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269E9D1-F6E6-0549-AAE5-FB75F727DB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74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BD7305-CCC3-5341-84F6-412B2D2601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063728-23EA-EE4E-9EC1-5FEC05A2CD26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5/2021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102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3C6D96-CE5D-624C-B880-8F643F99FF64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5/2021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412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57D93-882A-7348-B149-EEDC6EB250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1D72B2-0E38-4441-ACDA-CA2FF42A71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648336-2B7F-D741-BF86-08D5440632D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5/2021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5166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FE7726-DDF9-0649-8A2F-4E1E7CA0DB66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5/2021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0318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586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7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479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01C14F-77E6-C94A-84C9-E22CDC352CD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5/2021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8003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58CEF7-0887-7B42-B47B-250C6841DE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D07328-92F1-AE44-84A6-753113B2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95C89-311C-774B-9D64-C85090C431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CC819D-B3DF-364E-9730-6109B014DA6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5/2021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3465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vä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9BA364-C822-684E-8D17-FBD0E77C52C0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5/2021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0652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vä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F89741-CE4D-E04E-BAEF-A2641E653D6E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5/2021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926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F2DD6-10C4-034F-AA82-6EEC56B5A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236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AACA4-7C56-F040-B12A-A84B400211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7094" t="29308" r="34648" b="36845"/>
          <a:stretch/>
        </p:blipFill>
        <p:spPr>
          <a:xfrm>
            <a:off x="7392989" y="0"/>
            <a:ext cx="479901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5502956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8" y="2352675"/>
            <a:ext cx="550462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077C2A-5274-BA48-8A26-EB54AEA1FC6C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5/2021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815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0"/>
            <a:ext cx="10515600" cy="1325563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/>
          <p:nvPr userDrawn="1"/>
        </p:nvCxnSpPr>
        <p:spPr>
          <a:xfrm>
            <a:off x="1169071" y="1366807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3AA168A-67B8-4940-97AA-9A3F07F345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FA5E9-7226-A446-9E4B-8B10788C8A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407442" y="2146246"/>
            <a:ext cx="7464425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63C6B3-42CB-FA45-B8B1-2A08F2A4B8E7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5/2021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9400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nosto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F58508-655F-4D48-B6E9-C52726C900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77BDE-513D-9D45-865F-385EFC00C1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CD0953-7CA8-4F47-8139-D5CAF8F8C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939596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707AA-FEB5-B543-868E-5C071A4BB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AD04DD-053B-EF42-951B-A77D7F276F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69008E-7E94-884C-9CD1-46E94B5FFC1B}"/>
              </a:ext>
            </a:extLst>
          </p:cNvPr>
          <p:cNvSpPr txBox="1"/>
          <p:nvPr userDrawn="1"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96CF79-66B7-7F4E-AD65-FF1DAA40E9B3}"/>
              </a:ext>
            </a:extLst>
          </p:cNvPr>
          <p:cNvGrpSpPr/>
          <p:nvPr userDrawn="1"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A2D01A-48EC-8544-9EA9-F53CBB0235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180180-65CA-C447-8C72-468BD89754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2B75A8-6F21-094A-8E16-782F041E0D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CF252A-53B3-4E41-ADE1-608604DED9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4B2E6FB-847A-C846-A69F-4C41DF40A2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C750E-8E6B-7E44-9F33-2740B3FE5F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179479C-0F44-7A45-AA75-6A858C230627}"/>
              </a:ext>
            </a:extLst>
          </p:cNvPr>
          <p:cNvSpPr txBox="1"/>
          <p:nvPr userDrawn="1"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8584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Otsikko + 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311" y="0"/>
            <a:ext cx="6342187" cy="1554763"/>
          </a:xfrm>
        </p:spPr>
        <p:txBody>
          <a:bodyPr/>
          <a:lstStyle>
            <a:lvl1pPr algn="ctr">
              <a:defRPr sz="2500">
                <a:latin typeface="Canela Medium" pitchFamily="2" charset="77"/>
              </a:defRPr>
            </a:lvl1pPr>
          </a:lstStyle>
          <a:p>
            <a:r>
              <a:rPr lang="en-GB" dirty="0" err="1"/>
              <a:t>Kolmen</a:t>
            </a:r>
            <a:r>
              <a:rPr lang="en-GB" dirty="0"/>
              <a:t> </a:t>
            </a:r>
            <a:r>
              <a:rPr lang="en-GB" dirty="0" err="1"/>
              <a:t>rivin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pitkäpitkä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otsikko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/>
        </p:nvCxnSpPr>
        <p:spPr>
          <a:xfrm>
            <a:off x="602312" y="1554763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87A81C-4E41-D445-9482-92D9AE4BA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2BCB598-89A0-8944-BE77-244DF996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554763"/>
            <a:ext cx="3659703" cy="4169750"/>
          </a:xfrm>
        </p:spPr>
        <p:txBody>
          <a:bodyPr anchor="ctr"/>
          <a:lstStyle>
            <a:lvl1pPr marL="0" indent="0" algn="ctr">
              <a:lnSpc>
                <a:spcPct val="120000"/>
              </a:lnSpc>
              <a:buNone/>
              <a:defRPr sz="2500" b="0" i="0">
                <a:solidFill>
                  <a:schemeClr val="bg1"/>
                </a:solidFill>
                <a:latin typeface="Neue Haas Unica W1G Medium" panose="020B0404030206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588536-9766-1E43-A706-711F018637EB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EBDB65F-DC3E-C74D-9F28-E78757C25172}"/>
              </a:ext>
            </a:extLst>
          </p:cNvPr>
          <p:cNvCxnSpPr>
            <a:cxnSpLocks/>
          </p:cNvCxnSpPr>
          <p:nvPr userDrawn="1"/>
        </p:nvCxnSpPr>
        <p:spPr>
          <a:xfrm>
            <a:off x="602312" y="1554763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69C3767C-8500-EE4B-9612-99CDF4EF6C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6B0AFE3-B60C-774D-B094-2A4B04E3282E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5/2021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003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87A81C-4E41-D445-9482-92D9AE4BA8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2BCB598-89A0-8944-BE77-244DF996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115F5A-F4AE-6143-9E8A-83B703A43D77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5/2021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59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B3F6A1-9752-F848-A102-0EAD89C36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8DF08B-3530-C541-8E8B-47BED9E4E1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739B8C-C17C-734E-992F-95AC9D7B1E9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5/2021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30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1">
    <p:bg>
      <p:bgPr>
        <a:solidFill>
          <a:srgbClr val="00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9CFFF8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36D8F9-B370-1A4C-BDFF-A2B6637354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8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lkkä teksti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449685"/>
            <a:ext cx="9941169" cy="972971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9070" y="1780370"/>
            <a:ext cx="9941169" cy="3835238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tx2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18F572-44AB-F742-BF25-B7C87DBC3C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06163D-74AF-9E4B-9C00-17C5345E5474}"/>
              </a:ext>
            </a:extLst>
          </p:cNvPr>
          <p:cNvCxnSpPr/>
          <p:nvPr userDrawn="1"/>
        </p:nvCxnSpPr>
        <p:spPr>
          <a:xfrm>
            <a:off x="1169071" y="1104355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75F1AF-DCD8-B641-9909-F89425B39CAF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5/2021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767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449685"/>
            <a:ext cx="9941169" cy="972971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9070" y="1780370"/>
            <a:ext cx="9941169" cy="3835238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tx2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18F572-44AB-F742-BF25-B7C87DBC3C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06163D-74AF-9E4B-9C00-17C5345E5474}"/>
              </a:ext>
            </a:extLst>
          </p:cNvPr>
          <p:cNvCxnSpPr/>
          <p:nvPr userDrawn="1"/>
        </p:nvCxnSpPr>
        <p:spPr>
          <a:xfrm>
            <a:off x="1169071" y="1422656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75F1AF-DCD8-B641-9909-F89425B39CAF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5/2021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267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2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002649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07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649EBF-CEF6-E44B-B0A4-3E1C32790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A5092-7646-5547-A70B-476FB0726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03652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4" r:id="rId3"/>
    <p:sldLayoutId id="2147483677" r:id="rId4"/>
    <p:sldLayoutId id="2147483679" r:id="rId5"/>
    <p:sldLayoutId id="2147483663" r:id="rId6"/>
    <p:sldLayoutId id="2147483686" r:id="rId7"/>
    <p:sldLayoutId id="2147483687" r:id="rId8"/>
    <p:sldLayoutId id="2147483667" r:id="rId9"/>
    <p:sldLayoutId id="2147483676" r:id="rId10"/>
    <p:sldLayoutId id="2147483664" r:id="rId11"/>
    <p:sldLayoutId id="2147483680" r:id="rId12"/>
    <p:sldLayoutId id="2147483678" r:id="rId13"/>
    <p:sldLayoutId id="2147483684" r:id="rId14"/>
    <p:sldLayoutId id="2147483661" r:id="rId15"/>
    <p:sldLayoutId id="2147483681" r:id="rId16"/>
    <p:sldLayoutId id="2147483683" r:id="rId17"/>
    <p:sldLayoutId id="2147483682" r:id="rId18"/>
    <p:sldLayoutId id="2147483662" r:id="rId19"/>
    <p:sldLayoutId id="2147483665" r:id="rId20"/>
    <p:sldLayoutId id="2147483657" r:id="rId21"/>
    <p:sldLayoutId id="2147483674" r:id="rId22"/>
    <p:sldLayoutId id="2147483666" r:id="rId23"/>
    <p:sldLayoutId id="2147483675" r:id="rId24"/>
    <p:sldLayoutId id="2147483670" r:id="rId25"/>
    <p:sldLayoutId id="2147483668" r:id="rId26"/>
    <p:sldLayoutId id="2147483669" r:id="rId27"/>
    <p:sldLayoutId id="2147483672" r:id="rId28"/>
    <p:sldLayoutId id="2147483673" r:id="rId29"/>
    <p:sldLayoutId id="2147483655" r:id="rId30"/>
    <p:sldLayoutId id="2147483671" r:id="rId31"/>
    <p:sldLayoutId id="2147483685" r:id="rId3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2"/>
          </a:solidFill>
          <a:latin typeface="Canela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9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crm.aikakausmedia.fi/Member/ilmoittautuminen/Aloitus?UI=9f186806-9f5f-47d4-9673-7d075f0686da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kakausmedia.fi/tietoa-tutkimuksia/tietoa-ammatti-ja-jaerjestoemedioista/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://www.aikakausmedia.fi/media-mainonta/tunne-tekijaet/pirjoliisa-laur%C3%A9n-siirtolapuutarha/" TargetMode="External"/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mailto:info@aikakausmedia.fi?subject=Vuoden%20aikkarimainokset%202020%20-tilaus" TargetMode="External"/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DF375-90D5-7E45-B00C-9DB66F62E6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Aikakausmediat somessa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29775-DF8A-CA45-9105-05DC8CCDE9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FI" dirty="0"/>
              <a:t>Toukokuu 2021</a:t>
            </a:r>
          </a:p>
        </p:txBody>
      </p:sp>
    </p:spTree>
    <p:extLst>
      <p:ext uri="{BB962C8B-B14F-4D97-AF65-F5344CB8AC3E}">
        <p14:creationId xmlns:p14="http://schemas.microsoft.com/office/powerpoint/2010/main" val="3007882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Yleisömäärien kehitys Twitterissä 5/2020 – 5/2021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3015023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7A47C5A-0179-344D-A00F-48F51B0A4F2A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Twitter-tilien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480567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YouTubessa 5/2020 – 5/2021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1474959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315D70D-8B87-264D-9B56-C173941B4010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YouTube-kanavien tilaajat.</a:t>
            </a:r>
          </a:p>
        </p:txBody>
      </p:sp>
    </p:spTree>
    <p:extLst>
      <p:ext uri="{BB962C8B-B14F-4D97-AF65-F5344CB8AC3E}">
        <p14:creationId xmlns:p14="http://schemas.microsoft.com/office/powerpoint/2010/main" val="798600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Pinterestissä 5/2020 – 5/2021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9284480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39D6362-F76F-EF4F-9945-0C6F3F8A7DCC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Pinterest-tilien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3999255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Somen suurimmat</a:t>
            </a:r>
          </a:p>
        </p:txBody>
      </p:sp>
    </p:spTree>
    <p:extLst>
      <p:ext uri="{BB962C8B-B14F-4D97-AF65-F5344CB8AC3E}">
        <p14:creationId xmlns:p14="http://schemas.microsoft.com/office/powerpoint/2010/main" val="340543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kaikissa kanavissa</a:t>
            </a:r>
            <a:r>
              <a:rPr lang="fi-FI" sz="3000" dirty="0">
                <a:solidFill>
                  <a:schemeClr val="accent1"/>
                </a:solidFill>
              </a:rPr>
              <a:t> TOP 20 / toukokuu 2021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461344880"/>
              </p:ext>
            </p:extLst>
          </p:nvPr>
        </p:nvGraphicFramePr>
        <p:xfrm>
          <a:off x="1158466" y="1410789"/>
          <a:ext cx="4785132" cy="445428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04935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500" b="1" i="0" u="none" strike="noStrike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</a:rPr>
                        <a:t>227 061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500" b="1" i="0" u="none" strike="noStrike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</a:rPr>
                        <a:t>215 086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500" b="1" i="0" u="none" strike="noStrike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</a:rPr>
                        <a:t>210 943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500" b="1" i="0" u="none" strike="noStrike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</a:rPr>
                        <a:t>170 272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500" b="1" i="0" u="none" strike="noStrike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</a:rPr>
                        <a:t>158 242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5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</a:rPr>
                        <a:t>157 922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5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</a:rPr>
                        <a:t>151 231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5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</a:rPr>
                        <a:t>118 843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5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</a:rPr>
                        <a:t>115 549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Kodin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104 074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7096640"/>
              </p:ext>
            </p:extLst>
          </p:nvPr>
        </p:nvGraphicFramePr>
        <p:xfrm>
          <a:off x="6344421" y="1410790"/>
          <a:ext cx="4785132" cy="445428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04935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Maku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91 190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86 577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Kotivinkki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83 457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Tiede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74 736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Koti ja keittiö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69 291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Anna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68 226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Avotakka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66 266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Unelmien </a:t>
                      </a:r>
                      <a:r>
                        <a:rPr lang="fi-FI" sz="1500" u="none" strike="noStrike" kern="1200" dirty="0" err="1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Talo&amp;Koti</a:t>
                      </a:r>
                      <a:endParaRPr lang="fi-FI" sz="1500" u="none" strike="noStrike" kern="120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64 991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Viherpiha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55 210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HS Meidän perhe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54 761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F5B24F3D-B5B1-A749-8400-B6B0C1FB02AB}"/>
              </a:ext>
            </a:extLst>
          </p:cNvPr>
          <p:cNvSpPr txBox="1"/>
          <p:nvPr/>
        </p:nvSpPr>
        <p:spPr>
          <a:xfrm>
            <a:off x="3147444" y="6266001"/>
            <a:ext cx="5897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tykkääjät, seuraajat ja tilaajat Facebookissa, Instagramissa, Twitterissä, YouTubessa ja Pinterestissä.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1746007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Facebookissa</a:t>
            </a:r>
            <a:r>
              <a:rPr lang="fi-FI" sz="3000" dirty="0">
                <a:solidFill>
                  <a:schemeClr val="accent1"/>
                </a:solidFill>
              </a:rPr>
              <a:t> TOP 20 / toukokuu 2021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190018460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sivutykkäyksiä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Aku Ankka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144 770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104 457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94 276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Seiska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88 295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77 608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Kodin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66 742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Me Naiset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55 458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Soppa365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51 511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Suomen Sotilas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50 169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Tiede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40 509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7668965"/>
              </p:ext>
            </p:extLst>
          </p:nvPr>
        </p:nvGraphicFramePr>
        <p:xfrm>
          <a:off x="6344421" y="1410790"/>
          <a:ext cx="4785132" cy="451607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04935"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sivutykkäyksiä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40 227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Anna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38 866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37 809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↑+2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HS Meidän perhe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37 673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Tehy-lehti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36 633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Kotivinkki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36 267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Tekniikan Maailma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34 660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Tieteen Kuvalehti Historia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31 156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↑+2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Potilaan Lääkärilehti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30 998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Suomen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29 406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804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Instagramissa</a:t>
            </a:r>
            <a:r>
              <a:rPr lang="fi-FI" sz="3000" dirty="0">
                <a:solidFill>
                  <a:schemeClr val="accent1"/>
                </a:solidFill>
              </a:rPr>
              <a:t> TOP 20 / toukokuu 2021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971087431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93 552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69 177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Soppa365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63 420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Me Naiset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54 381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54 343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Maku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52 390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Avotakka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50 995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Koti ja keittiö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43 892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Unelmien Talo&amp;Koti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39 392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Kotivinkki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38 705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1585296"/>
              </p:ext>
            </p:extLst>
          </p:nvPr>
        </p:nvGraphicFramePr>
        <p:xfrm>
          <a:off x="6344421" y="1410790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Glorian ruoka &amp; viini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36 047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Kodin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35 735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Viherpiha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33 554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Glorian Koti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33 191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Deko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27 000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Meidän Mökki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26 494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Aku Ankka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26 108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25 296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Suuri Käsityö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25 171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Meidän Talo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24 275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704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Twitterissä</a:t>
            </a:r>
            <a:r>
              <a:rPr lang="fi-FI" sz="3000" dirty="0">
                <a:solidFill>
                  <a:schemeClr val="accent1"/>
                </a:solidFill>
              </a:rPr>
              <a:t> TOP 20 / toukokuu 2021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366399182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178 834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Suomen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130 893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Seiska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48 358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Mikrobitti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19 798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Image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18 991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Tiede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18 275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14 057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Tivi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11 742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Suomen Lääkärilehti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10 278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Arvopaperi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10 098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7794736"/>
              </p:ext>
            </p:extLst>
          </p:nvPr>
        </p:nvGraphicFramePr>
        <p:xfrm>
          <a:off x="6344421" y="1410790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Tekniikan Maailma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9 488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Demokraatti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8 534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Tekniikka &amp; Talous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8 524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Mediuutiset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7 677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Potilaan Lääkärilehti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7 173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Ylioppilaslehti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6 425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Kuntalehti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6 361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Tehy-lehti</a:t>
                      </a:r>
                      <a:endParaRPr lang="fi-FI" sz="1500" u="none" strike="noStrike" kern="120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5 356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Taloustaito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5 280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Rakennuslehti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4 691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4099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YouTubessa</a:t>
            </a:r>
            <a:r>
              <a:rPr lang="fi-FI" sz="3000" dirty="0">
                <a:solidFill>
                  <a:schemeClr val="accent1"/>
                </a:solidFill>
              </a:rPr>
              <a:t> ja </a:t>
            </a:r>
            <a:r>
              <a:rPr lang="fi-FI" sz="3000" u="sng" dirty="0">
                <a:solidFill>
                  <a:schemeClr val="accent1"/>
                </a:solidFill>
              </a:rPr>
              <a:t>Pinterestissä</a:t>
            </a:r>
            <a:r>
              <a:rPr lang="fi-FI" sz="3000" dirty="0">
                <a:solidFill>
                  <a:schemeClr val="accent1"/>
                </a:solidFill>
              </a:rPr>
              <a:t> TOP 10 / toukokuu 2021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77145690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445967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468538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    YouTube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Aku Ankka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35 600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Tuulilasi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18 400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Siivet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15 000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Konepörssi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10 400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Suuri Käsityö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4 610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Koululainen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4 590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3 950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3 020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2 830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Aarre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2 260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8888148"/>
              </p:ext>
            </p:extLst>
          </p:nvPr>
        </p:nvGraphicFramePr>
        <p:xfrm>
          <a:off x="6344421" y="1410790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    Pinterest</a:t>
                      </a:r>
                      <a:endParaRPr lang="fi-FI" dirty="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21 740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 dirty="0" err="1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Deko</a:t>
                      </a:r>
                      <a:endParaRPr lang="fi-FI" sz="1500" u="none" strike="noStrike" kern="120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14 985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Maku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8 149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Kotivinkki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7 696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Kotipuutarha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5 977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5 353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Anna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2 257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Suuri Käsityö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1 777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Unelmien Talo&amp;Koti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1 692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1 584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0715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Eniten yleisöään </a:t>
            </a:r>
            <a:br>
              <a:rPr lang="fi-FI" dirty="0"/>
            </a:br>
            <a:r>
              <a:rPr lang="fi-FI" dirty="0"/>
              <a:t>kasvattaneet</a:t>
            </a:r>
          </a:p>
        </p:txBody>
      </p:sp>
    </p:spTree>
    <p:extLst>
      <p:ext uri="{BB962C8B-B14F-4D97-AF65-F5344CB8AC3E}">
        <p14:creationId xmlns:p14="http://schemas.microsoft.com/office/powerpoint/2010/main" val="2366648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D6F0B15A-CE6C-F749-BBD3-0E2DE8265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3861" r="179"/>
          <a:stretch/>
        </p:blipFill>
        <p:spPr>
          <a:xfrm>
            <a:off x="7561385" y="0"/>
            <a:ext cx="4630614" cy="68580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B44C56-791C-5E4E-8AC3-545D5E423C9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658983"/>
            <a:ext cx="6056376" cy="4373517"/>
          </a:xfrm>
        </p:spPr>
        <p:txBody>
          <a:bodyPr>
            <a:normAutofit/>
          </a:bodyPr>
          <a:lstStyle/>
          <a:p>
            <a:r>
              <a:rPr lang="fi-FI" sz="1700" dirty="0"/>
              <a:t>Raporttiin on lisätty tietoa, uutta mm. seurattujen </a:t>
            </a:r>
            <a:r>
              <a:rPr lang="fi-FI" sz="1700" dirty="0" err="1"/>
              <a:t>somekanavien</a:t>
            </a:r>
            <a:r>
              <a:rPr lang="fi-FI" sz="1700" dirty="0"/>
              <a:t> määrät kanavittain sekä keskimääräiset yleisökoot.</a:t>
            </a:r>
          </a:p>
          <a:p>
            <a:r>
              <a:rPr lang="fi-FI" sz="1700" dirty="0" err="1"/>
              <a:t>Demi</a:t>
            </a:r>
            <a:r>
              <a:rPr lang="fi-FI" sz="1700" dirty="0"/>
              <a:t> poistui seurannasta lopettamisensa myötä. </a:t>
            </a:r>
            <a:r>
              <a:rPr lang="fi-FI" sz="1700" dirty="0" err="1"/>
              <a:t>Demillä</a:t>
            </a:r>
            <a:r>
              <a:rPr lang="fi-FI" sz="1700" dirty="0"/>
              <a:t> oli huhtikuussa 109 196 seuraajaa. Tämä vaikutti </a:t>
            </a:r>
            <a:r>
              <a:rPr lang="fi-FI" sz="1700" dirty="0" err="1"/>
              <a:t>aikakausmedioiden</a:t>
            </a:r>
            <a:r>
              <a:rPr lang="fi-FI" sz="1700" dirty="0"/>
              <a:t> kokonaisseuraajamäärään (-88 492 seuraajaa) sekä kanavakohtaisiin seuraajamääriin, jotka </a:t>
            </a:r>
            <a:r>
              <a:rPr lang="fi-FI" sz="1700" dirty="0" err="1"/>
              <a:t>Pinterestiä</a:t>
            </a:r>
            <a:r>
              <a:rPr lang="fi-FI" sz="1700" dirty="0"/>
              <a:t> lukuun ottamatta laskivat. </a:t>
            </a:r>
          </a:p>
          <a:p>
            <a:r>
              <a:rPr lang="fi-FI" sz="1700" dirty="0"/>
              <a:t>Mukana on poikkeuksellisesti mukana tietoa ammatti- ja järjestömedioista erikseen.</a:t>
            </a:r>
          </a:p>
          <a:p>
            <a:r>
              <a:rPr lang="fi-FI" sz="1700" dirty="0"/>
              <a:t>Facebook-yleisö on nyt alle 50 % koko </a:t>
            </a:r>
            <a:r>
              <a:rPr lang="fi-FI" sz="1700" dirty="0" err="1"/>
              <a:t>someyleisöstä</a:t>
            </a:r>
            <a:r>
              <a:rPr lang="fi-FI" sz="1700" dirty="0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615950"/>
          </a:xfrm>
        </p:spPr>
        <p:txBody>
          <a:bodyPr>
            <a:noAutofit/>
          </a:bodyPr>
          <a:lstStyle/>
          <a:p>
            <a:r>
              <a:rPr lang="en-FI" sz="3400" dirty="0"/>
              <a:t>Toukokuun oleelliset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C656D5-E350-F444-90BD-994BB6CD6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2C65EF-CCA6-A54B-80B2-F3E37DEE93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9305"/>
          <a:stretch/>
        </p:blipFill>
        <p:spPr>
          <a:xfrm>
            <a:off x="5884985" y="0"/>
            <a:ext cx="2451100" cy="144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32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kaikissa kanavissa </a:t>
            </a:r>
            <a:r>
              <a:rPr lang="fi-FI" sz="3000" dirty="0">
                <a:solidFill>
                  <a:schemeClr val="accent1"/>
                </a:solidFill>
              </a:rPr>
              <a:t>TOP 20 /</a:t>
            </a:r>
            <a:br>
              <a:rPr lang="fi-FI" sz="3000" dirty="0">
                <a:solidFill>
                  <a:schemeClr val="accent1"/>
                </a:solidFill>
              </a:rPr>
            </a:br>
            <a:r>
              <a:rPr lang="fi-FI" sz="3000" dirty="0">
                <a:solidFill>
                  <a:schemeClr val="accent1"/>
                </a:solidFill>
              </a:rPr>
              <a:t>toukokuu 2021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508431209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321179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593326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    </a:t>
                      </a: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1 509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1 364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1 356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ViherPiha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1 286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Tehy-lehti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1 231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Tieteen Kuvalehti Historia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Kotipuutarha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Unelmien Talo&amp;Koti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Suomen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7474378"/>
              </p:ext>
            </p:extLst>
          </p:nvPr>
        </p:nvGraphicFramePr>
        <p:xfrm>
          <a:off x="6344421" y="1410790"/>
          <a:ext cx="4785132" cy="445428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04935">
                <a:tc gridSpan="3">
                  <a:txBody>
                    <a:bodyPr/>
                    <a:lstStyle/>
                    <a:p>
                      <a:pPr algn="r"/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   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Apu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560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Siivet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513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Meidän Talo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476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Eeva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467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Voi hyvin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407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Tekniikan Maailma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398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Kodin Pellervo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364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Meidän Mökki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362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Koti ja keittiö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336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Kotiliesi Käsityö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328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F5B24F3D-B5B1-A749-8400-B6B0C1FB02AB}"/>
              </a:ext>
            </a:extLst>
          </p:cNvPr>
          <p:cNvSpPr txBox="1"/>
          <p:nvPr/>
        </p:nvSpPr>
        <p:spPr>
          <a:xfrm>
            <a:off x="3147444" y="6266001"/>
            <a:ext cx="5897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tykkääjät, seuraajat ja tilaajat Facebookissa, Instagramissa, Twitterissä, YouTubessa ja Pinterestissä.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2211141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Facebookissa</a:t>
            </a:r>
            <a:r>
              <a:rPr lang="fi-FI" sz="3000" dirty="0">
                <a:solidFill>
                  <a:schemeClr val="accent1"/>
                </a:solidFill>
              </a:rPr>
              <a:t> TOP 10 / toukokuu 2021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415281744"/>
              </p:ext>
            </p:extLst>
          </p:nvPr>
        </p:nvGraphicFramePr>
        <p:xfrm>
          <a:off x="3703434" y="1410788"/>
          <a:ext cx="4785132" cy="474181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245091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324280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31074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Tieteen Kuvalehti Historia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Apu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Suomen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Eeva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Kodin Pellervo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Tekniikan Maailma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Kaksplus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Tehy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21845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Instagramissa</a:t>
            </a:r>
            <a:r>
              <a:rPr lang="fi-FI" sz="3000" dirty="0">
                <a:solidFill>
                  <a:schemeClr val="accent1"/>
                </a:solidFill>
              </a:rPr>
              <a:t> TOP 10 / toukokuu 2021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670111961"/>
              </p:ext>
            </p:extLst>
          </p:nvPr>
        </p:nvGraphicFramePr>
        <p:xfrm>
          <a:off x="3703434" y="1410788"/>
          <a:ext cx="4785132" cy="474181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245091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324280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31074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1 262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Viherpiha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1 186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Tehy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1 038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Kotipuutarha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Unelmien Talo&amp;Koti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Meidän Talo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Voi hyvin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Meidän Mökki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8463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Twitterissä</a:t>
            </a:r>
            <a:r>
              <a:rPr lang="fi-FI" sz="3000" dirty="0">
                <a:solidFill>
                  <a:schemeClr val="accent1"/>
                </a:solidFill>
              </a:rPr>
              <a:t> TOP 10 / toukokuu 2021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777996917"/>
              </p:ext>
            </p:extLst>
          </p:nvPr>
        </p:nvGraphicFramePr>
        <p:xfrm>
          <a:off x="3703434" y="1410788"/>
          <a:ext cx="4785132" cy="474181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245091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324280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31074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Suomen Lääkärilehti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Taloustaito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Mediuutiset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Ulkopolitiikka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Kuntalehti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Arvopaperi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Ylioppilaslehti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Elmo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Tehy-lehti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9669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Extra:</a:t>
            </a:r>
            <a:br>
              <a:rPr lang="fi-FI" dirty="0"/>
            </a:br>
            <a:r>
              <a:rPr lang="fi-FI" dirty="0"/>
              <a:t>Ammatti- ja järjestömediat somessa</a:t>
            </a:r>
          </a:p>
        </p:txBody>
      </p:sp>
    </p:spTree>
    <p:extLst>
      <p:ext uri="{BB962C8B-B14F-4D97-AF65-F5344CB8AC3E}">
        <p14:creationId xmlns:p14="http://schemas.microsoft.com/office/powerpoint/2010/main" val="15249692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D4AF689-172D-BA41-8DFB-EACCA9AD43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3910351"/>
              </p:ext>
            </p:extLst>
          </p:nvPr>
        </p:nvGraphicFramePr>
        <p:xfrm>
          <a:off x="130826" y="2051922"/>
          <a:ext cx="6997094" cy="4136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FI" sz="3200" dirty="0">
                <a:solidFill>
                  <a:schemeClr val="tx2"/>
                </a:solidFill>
              </a:rPr>
              <a:t>Ammatti- ja järjestömedioilla on somessa yhteensä 672 437 seuraajaa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812C0B-E674-834F-BE02-32979997B01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anchor="ctr">
            <a:normAutofit/>
          </a:bodyPr>
          <a:lstStyle/>
          <a:p>
            <a:r>
              <a:rPr lang="en-FI" dirty="0"/>
              <a:t>Twitterin osuus someyleisöstä on hieman Facebookia suurempi.</a:t>
            </a:r>
            <a:endParaRPr lang="fi-FI" sz="2500" dirty="0">
              <a:latin typeface="Neue Haas Unica W1G Medium" panose="020B0404030206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1BE383-C2CC-254D-AC87-A957F4DED11D}"/>
              </a:ext>
            </a:extLst>
          </p:cNvPr>
          <p:cNvSpPr txBox="1"/>
          <p:nvPr/>
        </p:nvSpPr>
        <p:spPr>
          <a:xfrm>
            <a:off x="4126150" y="1648218"/>
            <a:ext cx="2818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200" dirty="0">
                <a:solidFill>
                  <a:schemeClr val="tx2"/>
                </a:solidFill>
                <a:latin typeface="Neue Haas Unica W1G" panose="020B0504030206020203" pitchFamily="34" charset="0"/>
              </a:rPr>
              <a:t>Seurannassa 76 mediaa</a:t>
            </a:r>
          </a:p>
        </p:txBody>
      </p:sp>
    </p:spTree>
    <p:extLst>
      <p:ext uri="{BB962C8B-B14F-4D97-AF65-F5344CB8AC3E}">
        <p14:creationId xmlns:p14="http://schemas.microsoft.com/office/powerpoint/2010/main" val="13941566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FI" sz="3200" dirty="0">
                <a:solidFill>
                  <a:schemeClr val="tx2"/>
                </a:solidFill>
              </a:rPr>
              <a:t>Suurimmat </a:t>
            </a:r>
            <a:br>
              <a:rPr lang="en-FI" sz="3200" dirty="0">
                <a:solidFill>
                  <a:schemeClr val="tx2"/>
                </a:solidFill>
              </a:rPr>
            </a:br>
            <a:r>
              <a:rPr lang="en-FI" sz="3200" dirty="0">
                <a:solidFill>
                  <a:schemeClr val="accent2"/>
                </a:solidFill>
              </a:rPr>
              <a:t>ammatti- ja järjestömediat</a:t>
            </a:r>
            <a:br>
              <a:rPr lang="en-FI" sz="3200" dirty="0">
                <a:solidFill>
                  <a:schemeClr val="tx2"/>
                </a:solidFill>
              </a:rPr>
            </a:br>
            <a:r>
              <a:rPr lang="en-FI" sz="3200" dirty="0">
                <a:solidFill>
                  <a:schemeClr val="tx2"/>
                </a:solidFill>
              </a:rPr>
              <a:t> somessa / toukokuu 2021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13DBAB8-522E-0041-8E34-F2D2430C4B1A}"/>
              </a:ext>
            </a:extLst>
          </p:cNvPr>
          <p:cNvSpPr txBox="1">
            <a:spLocks/>
          </p:cNvSpPr>
          <p:nvPr/>
        </p:nvSpPr>
        <p:spPr>
          <a:xfrm>
            <a:off x="1277593" y="1942220"/>
            <a:ext cx="5495166" cy="4169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0" i="0" kern="1200">
                <a:solidFill>
                  <a:schemeClr val="bg1"/>
                </a:solidFill>
                <a:latin typeface="Neue Haas Unica W1G Medium" panose="020B0404030206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1800" dirty="0">
              <a:solidFill>
                <a:schemeClr val="tx2"/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172009B-0984-D949-B30A-C850D8F510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58942"/>
              </p:ext>
            </p:extLst>
          </p:nvPr>
        </p:nvGraphicFramePr>
        <p:xfrm>
          <a:off x="1616749" y="1714499"/>
          <a:ext cx="4313310" cy="4169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5047">
                  <a:extLst>
                    <a:ext uri="{9D8B030D-6E8A-4147-A177-3AD203B41FA5}">
                      <a16:colId xmlns:a16="http://schemas.microsoft.com/office/drawing/2014/main" val="831402715"/>
                    </a:ext>
                  </a:extLst>
                </a:gridCol>
                <a:gridCol w="2677619">
                  <a:extLst>
                    <a:ext uri="{9D8B030D-6E8A-4147-A177-3AD203B41FA5}">
                      <a16:colId xmlns:a16="http://schemas.microsoft.com/office/drawing/2014/main" val="2847968599"/>
                    </a:ext>
                  </a:extLst>
                </a:gridCol>
                <a:gridCol w="1100644">
                  <a:extLst>
                    <a:ext uri="{9D8B030D-6E8A-4147-A177-3AD203B41FA5}">
                      <a16:colId xmlns:a16="http://schemas.microsoft.com/office/drawing/2014/main" val="3399852014"/>
                    </a:ext>
                  </a:extLst>
                </a:gridCol>
              </a:tblGrid>
              <a:tr h="40453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FI" sz="16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n-FI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Seuraajia yhteensä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FI" sz="2000" b="0" i="0" u="none" strike="noStrike" dirty="0">
                          <a:solidFill>
                            <a:srgbClr val="E24426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Seuraajamäärä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5504609"/>
                  </a:ext>
                </a:extLst>
              </a:tr>
              <a:tr h="37652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FI" sz="16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en-FI" sz="16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16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  <a:endParaRPr lang="en-GB" sz="16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n-FI" sz="16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227 061</a:t>
                      </a:r>
                      <a:endParaRPr lang="en-FI" sz="16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75751"/>
                  </a:ext>
                </a:extLst>
              </a:tr>
              <a:tr h="37652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FI" sz="16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en-FI" sz="16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16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  <a:endParaRPr lang="en-GB" sz="16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n-FI" sz="16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51 359</a:t>
                      </a:r>
                      <a:endParaRPr lang="en-FI" sz="16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9271400"/>
                  </a:ext>
                </a:extLst>
              </a:tr>
              <a:tr h="37652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FI" sz="16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en-FI" sz="16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16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Potilaan Lääkärilehti</a:t>
                      </a:r>
                      <a:endParaRPr lang="en-GB" sz="16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n-FI" sz="16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38 195</a:t>
                      </a:r>
                      <a:endParaRPr lang="en-FI" sz="16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34512"/>
                  </a:ext>
                </a:extLst>
              </a:tr>
              <a:tr h="37652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FI" sz="16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en-FI" sz="16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16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Reserviläinen</a:t>
                      </a:r>
                      <a:endParaRPr lang="en-GB" sz="16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n-FI" sz="16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26 814</a:t>
                      </a:r>
                      <a:endParaRPr lang="en-FI" sz="16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2611463"/>
                  </a:ext>
                </a:extLst>
              </a:tr>
              <a:tr h="37652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FI" sz="16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en-FI" sz="16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16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Tekniikka</a:t>
                      </a:r>
                      <a:r>
                        <a:rPr lang="en-GB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&amp; </a:t>
                      </a:r>
                      <a:r>
                        <a:rPr lang="en-GB" sz="16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</a:t>
                      </a:r>
                      <a:endParaRPr lang="en-GB" sz="16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n-FI" sz="16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25 480</a:t>
                      </a:r>
                      <a:endParaRPr lang="en-FI" sz="16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7030708"/>
                  </a:ext>
                </a:extLst>
              </a:tr>
              <a:tr h="37652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FI" sz="16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en-FI" sz="16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16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Konepörssi</a:t>
                      </a:r>
                      <a:endParaRPr lang="en-GB" sz="16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n-FI" sz="16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24 273</a:t>
                      </a:r>
                      <a:endParaRPr lang="en-FI" sz="16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739411"/>
                  </a:ext>
                </a:extLst>
              </a:tr>
              <a:tr h="37652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FI" sz="16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en-FI" sz="16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16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Arvopaperi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n-FI" sz="16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21 120</a:t>
                      </a:r>
                      <a:endParaRPr lang="en-FI" sz="16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3572977"/>
                  </a:ext>
                </a:extLst>
              </a:tr>
              <a:tr h="37652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FI" sz="16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en-FI" sz="16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16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Tivi</a:t>
                      </a:r>
                      <a:endParaRPr lang="en-GB" sz="16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n-FI" sz="16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16 249</a:t>
                      </a:r>
                      <a:endParaRPr lang="en-FI" sz="16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4996892"/>
                  </a:ext>
                </a:extLst>
              </a:tr>
              <a:tr h="37652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FI" sz="16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en-FI" sz="16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16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Koneviesti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n-FI" sz="16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14 226</a:t>
                      </a:r>
                      <a:endParaRPr lang="en-FI" sz="16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4728451"/>
                  </a:ext>
                </a:extLst>
              </a:tr>
              <a:tr h="37652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FI" sz="16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en-FI" sz="16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16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Lääkärilehti</a:t>
                      </a:r>
                      <a:endParaRPr lang="en-GB" sz="16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n-FI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13 871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59388"/>
                  </a:ext>
                </a:extLst>
              </a:tr>
            </a:tbl>
          </a:graphicData>
        </a:graphic>
      </p:graphicFrame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4388D77-6A5E-6044-B791-2C80C0783669}"/>
              </a:ext>
            </a:extLst>
          </p:cNvPr>
          <p:cNvSpPr txBox="1">
            <a:spLocks/>
          </p:cNvSpPr>
          <p:nvPr/>
        </p:nvSpPr>
        <p:spPr>
          <a:xfrm>
            <a:off x="7929986" y="777381"/>
            <a:ext cx="3659703" cy="1874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0" i="0" kern="1200">
                <a:solidFill>
                  <a:schemeClr val="bg1"/>
                </a:solidFill>
                <a:latin typeface="Neue Haas Unica W1G Medium" panose="020B0404030206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fi-FI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BE028B8-5B2C-7B4E-B7EC-A8C0D6E5CB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29986" y="777382"/>
            <a:ext cx="3899365" cy="533458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00000"/>
              </a:lnSpc>
            </a:pPr>
            <a:r>
              <a:rPr lang="fi-FI" sz="3000" b="1" dirty="0">
                <a:latin typeface="Neue Haas Unica W1G Heavy" panose="020B0504030206020203" pitchFamily="34" charset="0"/>
              </a:rPr>
              <a:t>Suurimmat</a:t>
            </a:r>
          </a:p>
          <a:p>
            <a:r>
              <a:rPr lang="fi-FI" sz="2400" u="sng" dirty="0"/>
              <a:t>Twitter</a:t>
            </a:r>
            <a:br>
              <a:rPr lang="fi-FI" sz="2400" dirty="0"/>
            </a:br>
            <a:r>
              <a:rPr lang="fi-FI" sz="2400" dirty="0"/>
              <a:t>Talouselämä</a:t>
            </a:r>
            <a:br>
              <a:rPr lang="fi-FI" sz="2400" dirty="0"/>
            </a:br>
            <a:r>
              <a:rPr lang="fi-FI" sz="2400" dirty="0" err="1"/>
              <a:t>Tivi</a:t>
            </a:r>
            <a:br>
              <a:rPr lang="fi-FI" sz="2400" dirty="0"/>
            </a:br>
            <a:r>
              <a:rPr lang="fi-FI" sz="2400" dirty="0"/>
              <a:t>Suomen Lääkärilehti</a:t>
            </a:r>
          </a:p>
          <a:p>
            <a:endParaRPr lang="fi-FI" sz="1100" i="1" dirty="0"/>
          </a:p>
          <a:p>
            <a:r>
              <a:rPr lang="fi-FI" sz="2400" u="sng" dirty="0"/>
              <a:t>Facebook</a:t>
            </a:r>
            <a:br>
              <a:rPr lang="fi-FI" sz="2400" i="1" dirty="0"/>
            </a:br>
            <a:r>
              <a:rPr lang="fi-FI" sz="2400" dirty="0"/>
              <a:t>Talouselämä</a:t>
            </a:r>
            <a:br>
              <a:rPr lang="fi-FI" sz="2400" dirty="0"/>
            </a:br>
            <a:r>
              <a:rPr lang="fi-FI" sz="2400" dirty="0"/>
              <a:t>Tehy-lehti</a:t>
            </a:r>
            <a:br>
              <a:rPr lang="fi-FI" sz="2400" dirty="0"/>
            </a:br>
            <a:r>
              <a:rPr lang="fi-FI" sz="2400" dirty="0"/>
              <a:t>Potilaan Lääkärilehti</a:t>
            </a:r>
          </a:p>
          <a:p>
            <a:endParaRPr lang="fi-FI" sz="1100" i="1" dirty="0"/>
          </a:p>
          <a:p>
            <a:r>
              <a:rPr lang="fi-FI" sz="2400" u="sng" dirty="0"/>
              <a:t>Instagram</a:t>
            </a:r>
            <a:br>
              <a:rPr lang="fi-FI" sz="2400" dirty="0"/>
            </a:br>
            <a:r>
              <a:rPr lang="fi-FI" sz="2400" dirty="0"/>
              <a:t>Reserviläinen</a:t>
            </a:r>
            <a:br>
              <a:rPr lang="fi-FI" sz="2400" dirty="0"/>
            </a:br>
            <a:r>
              <a:rPr lang="fi-FI" sz="2400" dirty="0"/>
              <a:t>Tehy-lehti</a:t>
            </a:r>
            <a:br>
              <a:rPr lang="fi-FI" sz="2400" dirty="0"/>
            </a:br>
            <a:r>
              <a:rPr lang="fi-FI" sz="2400" dirty="0"/>
              <a:t>Talouselämä</a:t>
            </a:r>
            <a:br>
              <a:rPr lang="fi-FI" sz="2400" dirty="0"/>
            </a:br>
            <a:endParaRPr lang="fi-FI" sz="1100" dirty="0"/>
          </a:p>
          <a:p>
            <a:r>
              <a:rPr lang="fi-FI" sz="2400" u="sng" dirty="0"/>
              <a:t>YouTube</a:t>
            </a:r>
            <a:br>
              <a:rPr lang="fi-FI" sz="2400" dirty="0"/>
            </a:br>
            <a:r>
              <a:rPr lang="fi-FI" sz="2400" dirty="0"/>
              <a:t>Konepörssi</a:t>
            </a:r>
            <a:br>
              <a:rPr lang="fi-FI" sz="2400" dirty="0"/>
            </a:br>
            <a:r>
              <a:rPr lang="fi-FI" sz="2400" dirty="0"/>
              <a:t>Koneviesti</a:t>
            </a:r>
            <a:br>
              <a:rPr lang="fi-FI" sz="2400" dirty="0"/>
            </a:br>
            <a:r>
              <a:rPr lang="fi-FI" sz="2400" dirty="0"/>
              <a:t>Caravan </a:t>
            </a:r>
          </a:p>
        </p:txBody>
      </p:sp>
    </p:spTree>
    <p:extLst>
      <p:ext uri="{BB962C8B-B14F-4D97-AF65-F5344CB8AC3E}">
        <p14:creationId xmlns:p14="http://schemas.microsoft.com/office/powerpoint/2010/main" val="13907698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FI" sz="3200" dirty="0">
                <a:solidFill>
                  <a:schemeClr val="tx2"/>
                </a:solidFill>
              </a:rPr>
              <a:t>Suurimmat </a:t>
            </a:r>
            <a:r>
              <a:rPr lang="en-FI" sz="3200" dirty="0">
                <a:solidFill>
                  <a:schemeClr val="accent2"/>
                </a:solidFill>
              </a:rPr>
              <a:t>järjestö</a:t>
            </a:r>
            <a:r>
              <a:rPr lang="en-FI" sz="3200" dirty="0">
                <a:solidFill>
                  <a:schemeClr val="tx2"/>
                </a:solidFill>
              </a:rPr>
              <a:t>mediat somessa / toukokuu 2021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13DBAB8-522E-0041-8E34-F2D2430C4B1A}"/>
              </a:ext>
            </a:extLst>
          </p:cNvPr>
          <p:cNvSpPr txBox="1">
            <a:spLocks/>
          </p:cNvSpPr>
          <p:nvPr/>
        </p:nvSpPr>
        <p:spPr>
          <a:xfrm>
            <a:off x="1277593" y="1942220"/>
            <a:ext cx="5495166" cy="4169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0" i="0" kern="1200">
                <a:solidFill>
                  <a:schemeClr val="bg1"/>
                </a:solidFill>
                <a:latin typeface="Neue Haas Unica W1G Medium" panose="020B0404030206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1800" dirty="0">
              <a:solidFill>
                <a:schemeClr val="tx2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14EA5CD-B93B-8F48-8BB9-61471325BA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29986" y="777382"/>
            <a:ext cx="3899365" cy="533458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00000"/>
              </a:lnSpc>
            </a:pPr>
            <a:r>
              <a:rPr lang="fi-FI" sz="3000" b="1" dirty="0">
                <a:latin typeface="Neue Haas Unica W1G Heavy" panose="020B0504030206020203" pitchFamily="34" charset="0"/>
              </a:rPr>
              <a:t>Suurimmat</a:t>
            </a:r>
          </a:p>
          <a:p>
            <a:r>
              <a:rPr lang="fi-FI" sz="2400" u="sng" dirty="0"/>
              <a:t>Twitter</a:t>
            </a:r>
            <a:br>
              <a:rPr lang="fi-FI" sz="2400" dirty="0"/>
            </a:br>
            <a:r>
              <a:rPr lang="fi-FI" sz="2400" dirty="0"/>
              <a:t>Suomen Lääkärilehti</a:t>
            </a:r>
            <a:br>
              <a:rPr lang="fi-FI" sz="2400" dirty="0"/>
            </a:br>
            <a:r>
              <a:rPr lang="fi-FI" sz="2400" dirty="0"/>
              <a:t>Potilaan Lääkärilehti</a:t>
            </a:r>
            <a:br>
              <a:rPr lang="fi-FI" sz="2400" dirty="0"/>
            </a:br>
            <a:r>
              <a:rPr lang="fi-FI" sz="2400" dirty="0"/>
              <a:t>Kuntalehti</a:t>
            </a:r>
          </a:p>
          <a:p>
            <a:endParaRPr lang="fi-FI" sz="1100" i="1" dirty="0"/>
          </a:p>
          <a:p>
            <a:r>
              <a:rPr lang="fi-FI" sz="2400" u="sng" dirty="0"/>
              <a:t>Facebook</a:t>
            </a:r>
            <a:br>
              <a:rPr lang="fi-FI" sz="2400" dirty="0"/>
            </a:br>
            <a:r>
              <a:rPr lang="fi-FI" sz="2400" dirty="0"/>
              <a:t>Tehy-lehti</a:t>
            </a:r>
            <a:br>
              <a:rPr lang="fi-FI" sz="2400" dirty="0"/>
            </a:br>
            <a:r>
              <a:rPr lang="fi-FI" sz="2400" dirty="0"/>
              <a:t>Potilaan Lääkärilehti</a:t>
            </a:r>
            <a:br>
              <a:rPr lang="fi-FI" sz="2400" dirty="0"/>
            </a:br>
            <a:r>
              <a:rPr lang="fi-FI" sz="2400" dirty="0"/>
              <a:t>Reserviläinen</a:t>
            </a:r>
          </a:p>
          <a:p>
            <a:endParaRPr lang="fi-FI" sz="1100" i="1" dirty="0"/>
          </a:p>
          <a:p>
            <a:r>
              <a:rPr lang="fi-FI" sz="2400" u="sng" dirty="0"/>
              <a:t>Instagram</a:t>
            </a:r>
            <a:br>
              <a:rPr lang="fi-FI" sz="2400" dirty="0"/>
            </a:br>
            <a:r>
              <a:rPr lang="fi-FI" sz="2400" dirty="0"/>
              <a:t>Reserviläinen</a:t>
            </a:r>
            <a:br>
              <a:rPr lang="fi-FI" sz="2400" dirty="0"/>
            </a:br>
            <a:r>
              <a:rPr lang="fi-FI" sz="2400" dirty="0"/>
              <a:t>Tehy-lehti</a:t>
            </a:r>
            <a:br>
              <a:rPr lang="fi-FI" sz="2400" dirty="0"/>
            </a:br>
            <a:r>
              <a:rPr lang="fi-FI" sz="2400" dirty="0"/>
              <a:t>Pelastustieto</a:t>
            </a:r>
            <a:br>
              <a:rPr lang="fi-FI" sz="2400" dirty="0"/>
            </a:br>
            <a:endParaRPr lang="fi-FI" sz="1100" dirty="0"/>
          </a:p>
          <a:p>
            <a:r>
              <a:rPr lang="fi-FI" sz="2400" u="sng" dirty="0"/>
              <a:t>YouTube</a:t>
            </a:r>
            <a:br>
              <a:rPr lang="fi-FI" sz="2400" dirty="0"/>
            </a:br>
            <a:r>
              <a:rPr lang="fi-FI" sz="2400" dirty="0"/>
              <a:t>Caravan </a:t>
            </a:r>
            <a:br>
              <a:rPr lang="fi-FI" sz="2400" dirty="0"/>
            </a:br>
            <a:r>
              <a:rPr lang="fi-FI" sz="2400" dirty="0"/>
              <a:t>Pelastustieto</a:t>
            </a:r>
            <a:br>
              <a:rPr lang="fi-FI" sz="2400" dirty="0"/>
            </a:br>
            <a:r>
              <a:rPr lang="fi-FI" sz="2400" dirty="0"/>
              <a:t>Suomen Kiinteistölehti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439A1FE-FBCC-6945-82F1-82DE252AF9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282864"/>
              </p:ext>
            </p:extLst>
          </p:nvPr>
        </p:nvGraphicFramePr>
        <p:xfrm>
          <a:off x="1616749" y="1792876"/>
          <a:ext cx="4313310" cy="4169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5047">
                  <a:extLst>
                    <a:ext uri="{9D8B030D-6E8A-4147-A177-3AD203B41FA5}">
                      <a16:colId xmlns:a16="http://schemas.microsoft.com/office/drawing/2014/main" val="831402715"/>
                    </a:ext>
                  </a:extLst>
                </a:gridCol>
                <a:gridCol w="2677619">
                  <a:extLst>
                    <a:ext uri="{9D8B030D-6E8A-4147-A177-3AD203B41FA5}">
                      <a16:colId xmlns:a16="http://schemas.microsoft.com/office/drawing/2014/main" val="2847968599"/>
                    </a:ext>
                  </a:extLst>
                </a:gridCol>
                <a:gridCol w="1100644">
                  <a:extLst>
                    <a:ext uri="{9D8B030D-6E8A-4147-A177-3AD203B41FA5}">
                      <a16:colId xmlns:a16="http://schemas.microsoft.com/office/drawing/2014/main" val="3399852014"/>
                    </a:ext>
                  </a:extLst>
                </a:gridCol>
              </a:tblGrid>
              <a:tr h="40453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FI" sz="16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n-FI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Seuraajia yhteensä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FI" sz="2000" b="0" i="0" u="none" strike="noStrike" dirty="0">
                          <a:solidFill>
                            <a:srgbClr val="E24426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Seuraajamäärä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5504609"/>
                  </a:ext>
                </a:extLst>
              </a:tr>
              <a:tr h="37652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FI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Tehy-lehti</a:t>
                      </a:r>
                      <a:endParaRPr lang="en-GB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51 359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75751"/>
                  </a:ext>
                </a:extLst>
              </a:tr>
              <a:tr h="37652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FI" sz="16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en-FI" sz="16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Potilaan</a:t>
                      </a:r>
                      <a:r>
                        <a:rPr lang="en-GB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i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Lääkärilehti</a:t>
                      </a:r>
                      <a:endParaRPr lang="en-GB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38 195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9271400"/>
                  </a:ext>
                </a:extLst>
              </a:tr>
              <a:tr h="37652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FI" sz="16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en-FI" sz="16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Reserviläinen</a:t>
                      </a:r>
                      <a:endParaRPr lang="en-GB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26 814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34512"/>
                  </a:ext>
                </a:extLst>
              </a:tr>
              <a:tr h="37652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FI" sz="16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en-FI" sz="16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Suomen</a:t>
                      </a:r>
                      <a:r>
                        <a:rPr lang="en-GB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i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Lääkärilehti</a:t>
                      </a:r>
                      <a:endParaRPr lang="en-GB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13 871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2611463"/>
                  </a:ext>
                </a:extLst>
              </a:tr>
              <a:tr h="37652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FI" sz="16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en-FI" sz="16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Pelastustieto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11 809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7030708"/>
                  </a:ext>
                </a:extLst>
              </a:tr>
              <a:tr h="37652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FI" sz="16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en-FI" sz="16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Taloustaito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10 619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739411"/>
                  </a:ext>
                </a:extLst>
              </a:tr>
              <a:tr h="37652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FI" sz="16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en-FI" sz="16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Kuntalehti</a:t>
                      </a:r>
                      <a:endParaRPr lang="en-GB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9 019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3572977"/>
                  </a:ext>
                </a:extLst>
              </a:tr>
              <a:tr h="37652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FI" sz="16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en-FI" sz="16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Super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8 848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4996892"/>
                  </a:ext>
                </a:extLst>
              </a:tr>
              <a:tr h="37652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FI" sz="16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en-FI" sz="16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Suomen</a:t>
                      </a:r>
                      <a:r>
                        <a:rPr lang="en-GB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i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Kiinteistölehti</a:t>
                      </a:r>
                      <a:endParaRPr lang="en-GB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6 352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4728451"/>
                  </a:ext>
                </a:extLst>
              </a:tr>
              <a:tr h="37652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FI" sz="16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en-FI" sz="16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Apteekkarilehti</a:t>
                      </a:r>
                      <a:endParaRPr lang="en-GB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6 055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59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34002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Seuratut mediat</a:t>
            </a:r>
          </a:p>
        </p:txBody>
      </p:sp>
    </p:spTree>
    <p:extLst>
      <p:ext uri="{BB962C8B-B14F-4D97-AF65-F5344CB8AC3E}">
        <p14:creationId xmlns:p14="http://schemas.microsoft.com/office/powerpoint/2010/main" val="1635307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F7DE-50D2-C94A-AF14-6ACEB45F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235133"/>
            <a:ext cx="9941169" cy="875210"/>
          </a:xfrm>
        </p:spPr>
        <p:txBody>
          <a:bodyPr anchor="ctr">
            <a:normAutofit/>
          </a:bodyPr>
          <a:lstStyle/>
          <a:p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Seurannassa olleet mediat (205 kpl) /toukokuu 2021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408246-F249-E64C-B4BD-AD0D1C184A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59678" y="1110343"/>
            <a:ext cx="10614580" cy="5264331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Aarre      Advokaatti      Aku Ankka      Alibi      Allergia, Iho &amp; Astma      Anna      Antiikki &amp; Design      Apteekkarilehti      Apu      Apu Juniori      Arkkitehti      Arkkitehtiuutiset      Aromi      Arvopaperi      Askel      Auto Bild Suomi      Automaatioväylä      Avotakka      Caravan      </a:t>
            </a:r>
            <a:r>
              <a:rPr lang="fi-FI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Deko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Demokraatti      </a:t>
            </a:r>
            <a:r>
              <a:rPr lang="fi-FI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DigiKuva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Eeva      Elintarvike ja Terveys      Elmo      Elämä      </a:t>
            </a:r>
            <a:r>
              <a:rPr lang="fi-FI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Enertec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Erä      ET      </a:t>
            </a:r>
            <a:r>
              <a:rPr lang="fi-FI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Evento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FIT      Gloria      Glorian Koti      Glorian ruoka &amp; viini      Gluteeniton Keittiö      </a:t>
            </a:r>
            <a:r>
              <a:rPr lang="fi-FI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GTi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-Magazine      Hevoshullu      Hifimaailma      Hiihto      HR Viesti      HS Meidän perhe      Hymy      Hyvä Terveys      Ihana      Image      Improbatur      Insinööri      Juoksija      Jääkiekkolehti      Kaikkien aikojen Joulu      </a:t>
            </a:r>
            <a:r>
              <a:rPr lang="fi-FI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Kaksplus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Kameralehti      Katso      Kauneimmat Käsityöt      Kauneus &amp; Terveys      Kauppalehti Fakta      Kello &amp; Kulta      Kemia-Kemi      Kiinteistöposti      Kippari      KITA Kiinteistö &amp; Talotekniikka      Kodin Kuvalehti      Kodin Pellervo      Koiramme      Kolmiokirjan Ristikot      </a:t>
            </a:r>
            <a:r>
              <a:rPr lang="fi-FI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Kommuntorget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fi-FI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Finlands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kommuntidning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Konekuriiri      Konepörssi      Koneviesti      Koti ja keittiö      Koti ja maaseutu      Kotiliesi      </a:t>
            </a:r>
            <a:b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Kotiliesi Käsityö      Kotilääkäri      Kotimaa      </a:t>
            </a:r>
            <a:r>
              <a:rPr lang="fi-FI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KotiMikro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Kotipuutarha      Kotitalo      Kotivinkki      Koululainen      Kuluttaja      Kuntalehti      Kuntatekniikka      Kunto &amp; terveys      Kunto Plus      Lapsen Maailma      Lastenkirkko      Lastenmaa      Leivotaan      Linja      Maailman Kuvalehti      Maalla      Maku      Matka      Me Naiset      </a:t>
            </a:r>
            <a:r>
              <a:rPr lang="fi-FI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Mediuutiset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Meidän Mökki      Meidän Talo      Meillä Kotona      Metsälehti      Metsästys ja Kalastus     Metsästäjä     …</a:t>
            </a:r>
            <a:endParaRPr lang="fi-FI" sz="16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26FECC-CBC7-7445-B83C-DA2B2DE6FDF7}"/>
              </a:ext>
            </a:extLst>
          </p:cNvPr>
          <p:cNvSpPr txBox="1">
            <a:spLocks/>
          </p:cNvSpPr>
          <p:nvPr/>
        </p:nvSpPr>
        <p:spPr>
          <a:xfrm>
            <a:off x="1219197" y="3054099"/>
            <a:ext cx="4847771" cy="286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i-FI" i="1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752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/>
          <a:lstStyle/>
          <a:p>
            <a:r>
              <a:rPr lang="fi-FI" dirty="0"/>
              <a:t>Aikakausmedioiden </a:t>
            </a:r>
            <a:r>
              <a:rPr lang="fi-FI" dirty="0" err="1"/>
              <a:t>someyleisö</a:t>
            </a:r>
            <a:r>
              <a:rPr lang="fi-FI" dirty="0"/>
              <a:t> / toukokuu 2021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531950"/>
          </a:xfrm>
        </p:spPr>
        <p:txBody>
          <a:bodyPr anchor="ctr">
            <a:normAutofit lnSpcReduction="10000"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Muutokset osuuksissa kokonaisyleisössä edellisvuoden vastaavaan ajankohtaan verrattuna (prosenttiyksikköä)</a:t>
            </a:r>
          </a:p>
          <a:p>
            <a:pPr algn="ctr"/>
            <a:br>
              <a:rPr lang="fi-FI" sz="1000" dirty="0">
                <a:solidFill>
                  <a:schemeClr val="bg2"/>
                </a:solidFill>
              </a:rPr>
            </a:b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Facebook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–1,6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Instagram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+3,2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Twitter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–1,8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YouTube –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0,1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Pinterest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+0,3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5577229"/>
              </p:ext>
            </p:extLst>
          </p:nvPr>
        </p:nvGraphicFramePr>
        <p:xfrm>
          <a:off x="0" y="2067954"/>
          <a:ext cx="7599405" cy="4187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ABA7BFB-2EA2-514C-B721-5A905213B22E}"/>
              </a:ext>
            </a:extLst>
          </p:cNvPr>
          <p:cNvSpPr txBox="1">
            <a:spLocks/>
          </p:cNvSpPr>
          <p:nvPr/>
        </p:nvSpPr>
        <p:spPr>
          <a:xfrm>
            <a:off x="590843" y="1413805"/>
            <a:ext cx="6316394" cy="611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200" dirty="0">
                <a:solidFill>
                  <a:schemeClr val="accent1"/>
                </a:solidFill>
              </a:rPr>
              <a:t>Kaikkien seurattujen medioiden tykkääjät, seuraajat ja tilaajat Facebookissa, Instagramissa, Twitterissä, YouTubessa ja Pinterestissä.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34364616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F7DE-50D2-C94A-AF14-6ACEB45F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235133"/>
            <a:ext cx="9941169" cy="875210"/>
          </a:xfrm>
        </p:spPr>
        <p:txBody>
          <a:bodyPr anchor="ctr">
            <a:normAutofit/>
          </a:bodyPr>
          <a:lstStyle/>
          <a:p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Seurannassa olleet mediat (205 kpl) /toukokuu 2021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408246-F249-E64C-B4BD-AD0D1C184A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59678" y="1110343"/>
            <a:ext cx="10614580" cy="5264331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fi-FI" sz="1600" dirty="0"/>
              <a:t>….     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Mikrobitti      Minä Olen      Mondo Moottori      Motiivi Museo      Nuotta      Nyyrikki      Oma Aika      Oma PIHA      Ortodoksiviesti      Osuustoiminta      Palokuntalainen      Parnasso      Pelastustieto      Pelit      Perusta      Pieni on Suurin      Pinni      Polemiikki      Positio      Potilaan Lääkärilehti      </a:t>
            </a:r>
            <a:r>
              <a:rPr lang="fi-FI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Print&amp;Media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prointerior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Promaint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prometalli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metallialan ammattilehti      </a:t>
            </a:r>
            <a:r>
              <a:rPr lang="fi-FI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PUUTARHA&amp;kauppa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Pyöräily+Triathlon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Rakennuslehti      Rakennustaito      Reserviläinen      </a:t>
            </a:r>
            <a:r>
              <a:rPr lang="fi-FI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Riffi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RONDO Classic      Sairaanhoitaja      Sana      Sanansaattaja      Seiska      Selkosanomat      Seura      </a:t>
            </a:r>
            <a:r>
              <a:rPr lang="fi-FI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Shaker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Siivet      Soppa365      Sport      Suomen Autolehti      Suomen Hammaslääkärilehti      Suomen Kiinteistölehti      Suomen Kuvalehti      Suomen Luonto      Suomen Lääkärilehti      Suomen Sotilas      </a:t>
            </a:r>
            <a:r>
              <a:rPr lang="fi-FI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SuomiViihde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Super      Suuri Käsityö      Systeri      </a:t>
            </a:r>
            <a:r>
              <a:rPr lang="fi-FI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Systole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Sähkömaailma      Taide      TAITO      Talentia      Talotekniikka      Talouselämä      Taloustaito      </a:t>
            </a:r>
            <a:r>
              <a:rPr lang="fi-FI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Teatteri&amp;Tanssi+Sirkus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Tee Itse      Tehy-lehti      Tekniikan Maailma      Tekniikka &amp; Talous      Tiede      Tiede Luonto      Tieteen Kuvalehti      Tieteen Kuvalehti Historia      Tilisanomat      </a:t>
            </a:r>
            <a:r>
              <a:rPr lang="fi-FI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Tivi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TM Rakennusmaailma      Trendi      TTT-lehti      Tunne &amp; Mieli      Tuulilasi      TV-maailma      Ulkopolitiikka      Ultra      Unelmien </a:t>
            </a:r>
            <a:r>
              <a:rPr lang="fi-FI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Talo&amp;Koti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Uusiouutiset      V8-Magazine      Valitut Palat - Reader's Digest      Vapaa-ajan Kalastaja      Vapaussoturi      Vauhdin Maailma      Vene      Verotus      Viherpiha      Viini      Viisas Raha      Vinkki      Vitriini      VIVA      </a:t>
            </a:r>
            <a:b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Voi hyvin      X      Yhteishyvä      Yliopisto      Ylioppilaslehti      Ympäristö ja Terveys</a:t>
            </a:r>
            <a:endParaRPr lang="fi-FI" sz="16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26FECC-CBC7-7445-B83C-DA2B2DE6FDF7}"/>
              </a:ext>
            </a:extLst>
          </p:cNvPr>
          <p:cNvSpPr txBox="1">
            <a:spLocks/>
          </p:cNvSpPr>
          <p:nvPr/>
        </p:nvSpPr>
        <p:spPr>
          <a:xfrm>
            <a:off x="1219197" y="3054099"/>
            <a:ext cx="4847771" cy="286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i-FI" i="1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9259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F7DE-50D2-C94A-AF14-6ACEB45F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274321"/>
            <a:ext cx="9941169" cy="1148336"/>
          </a:xfrm>
        </p:spPr>
        <p:txBody>
          <a:bodyPr anchor="ctr">
            <a:normAutofit/>
          </a:bodyPr>
          <a:lstStyle/>
          <a:p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Seurantaan lisätyt ja siitä poistuneet kanavat / </a:t>
            </a:r>
            <a:br>
              <a:rPr lang="en-FI" sz="3400" dirty="0">
                <a:solidFill>
                  <a:schemeClr val="tx2"/>
                </a:solidFill>
                <a:latin typeface="Canela Medium" pitchFamily="2" charset="77"/>
              </a:rPr>
            </a:br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toukokuu 2021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408246-F249-E64C-B4BD-AD0D1C184A7A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 anchor="ctr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fi-FI" sz="2000" b="1" u="sng" dirty="0">
                <a:solidFill>
                  <a:schemeClr val="tx2"/>
                </a:solidFill>
                <a:latin typeface="Neue Haas Unica W1G" panose="020B0504030206020203" pitchFamily="34" charset="0"/>
              </a:rPr>
              <a:t>Lisätyt</a:t>
            </a:r>
            <a:r>
              <a:rPr lang="fi-FI" sz="2000" b="1" dirty="0">
                <a:solidFill>
                  <a:schemeClr val="tx2"/>
                </a:solidFill>
                <a:latin typeface="Neue Haas Unica W1G" panose="020B0504030206020203" pitchFamily="34" charset="0"/>
              </a:rPr>
              <a:t> </a:t>
            </a:r>
            <a:r>
              <a:rPr lang="fi-FI" sz="1600" b="1" dirty="0">
                <a:solidFill>
                  <a:schemeClr val="tx2"/>
                </a:solidFill>
                <a:latin typeface="Neue Haas Unica W1G" panose="020B0504030206020203" pitchFamily="34" charset="0"/>
              </a:rPr>
              <a:t> </a:t>
            </a:r>
            <a:r>
              <a:rPr lang="fi-FI" sz="1600" dirty="0">
                <a:solidFill>
                  <a:schemeClr val="tx2"/>
                </a:solidFill>
                <a:latin typeface="Neue Haas Unica W1G" panose="020B0504030206020203" pitchFamily="34" charset="0"/>
              </a:rPr>
              <a:t>| </a:t>
            </a:r>
            <a:r>
              <a:rPr lang="fi-FI" sz="1600" b="1" dirty="0">
                <a:solidFill>
                  <a:schemeClr val="tx2"/>
                </a:solidFill>
                <a:latin typeface="Neue Haas Unica W1G" panose="020B0504030206020203" pitchFamily="34" charset="0"/>
              </a:rPr>
              <a:t> </a:t>
            </a:r>
            <a:r>
              <a:rPr lang="fi-FI" sz="1600" i="1" dirty="0">
                <a:solidFill>
                  <a:schemeClr val="tx2"/>
                </a:solidFill>
                <a:latin typeface="Neue Haas Unica W1G" panose="020B0504030206020203" pitchFamily="34" charset="0"/>
              </a:rPr>
              <a:t>vaikutus +122 seuraajaa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Print &amp; Media: Instagram </a:t>
            </a:r>
            <a:endParaRPr lang="fi-FI" sz="1600" i="1" dirty="0">
              <a:solidFill>
                <a:schemeClr val="tx2"/>
              </a:solidFill>
              <a:latin typeface="Neue Haas Unica W1G" panose="020B0504030206020203" pitchFamily="34" charset="0"/>
            </a:endParaRPr>
          </a:p>
          <a:p>
            <a:pPr marL="0" indent="0">
              <a:lnSpc>
                <a:spcPct val="150000"/>
              </a:lnSpc>
            </a:pPr>
            <a:br>
              <a:rPr lang="fi-FI" sz="800" i="1" dirty="0">
                <a:solidFill>
                  <a:schemeClr val="tx2"/>
                </a:solidFill>
                <a:latin typeface="Neue Haas Unica W1G" panose="020B0504030206020203" pitchFamily="34" charset="0"/>
              </a:rPr>
            </a:br>
            <a:endParaRPr lang="fi-FI" sz="800" i="1" dirty="0">
              <a:solidFill>
                <a:schemeClr val="tx2"/>
              </a:solidFill>
              <a:latin typeface="Neue Haas Unica W1G" panose="020B0504030206020203" pitchFamily="34" charset="0"/>
            </a:endParaRPr>
          </a:p>
          <a:p>
            <a:pPr marL="0" indent="0">
              <a:lnSpc>
                <a:spcPct val="150000"/>
              </a:lnSpc>
            </a:pPr>
            <a:r>
              <a:rPr lang="fi-FI" sz="2000" b="1" u="sng" dirty="0">
                <a:solidFill>
                  <a:schemeClr val="tx2"/>
                </a:solidFill>
                <a:latin typeface="Neue Haas Unica W1G" panose="020B0504030206020203" pitchFamily="34" charset="0"/>
              </a:rPr>
              <a:t>Poistetut</a:t>
            </a:r>
            <a:r>
              <a:rPr lang="fi-FI" sz="2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</a:t>
            </a:r>
            <a:r>
              <a:rPr lang="fi-FI" sz="1600" dirty="0">
                <a:solidFill>
                  <a:schemeClr val="tx2"/>
                </a:solidFill>
                <a:latin typeface="Neue Haas Unica W1G" panose="020B0504030206020203" pitchFamily="34" charset="0"/>
              </a:rPr>
              <a:t> </a:t>
            </a:r>
            <a:r>
              <a:rPr lang="fi-FI" sz="1600" i="1" dirty="0">
                <a:solidFill>
                  <a:schemeClr val="tx2"/>
                </a:solidFill>
                <a:latin typeface="Neue Haas Unica W1G" panose="020B0504030206020203" pitchFamily="34" charset="0"/>
              </a:rPr>
              <a:t>|  vaikutus -109 196 seuraajaa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Demi: Facebook, Instagram, Twitter, YouTube, Pinterest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26FECC-CBC7-7445-B83C-DA2B2DE6FDF7}"/>
              </a:ext>
            </a:extLst>
          </p:cNvPr>
          <p:cNvSpPr txBox="1">
            <a:spLocks/>
          </p:cNvSpPr>
          <p:nvPr/>
        </p:nvSpPr>
        <p:spPr>
          <a:xfrm>
            <a:off x="1219197" y="3054099"/>
            <a:ext cx="4847771" cy="286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i-FI" i="1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784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erson sitting at a table with a plate of food and a bowl of oranges&#10;&#10;Description automatically generated with low confidence">
            <a:extLst>
              <a:ext uri="{FF2B5EF4-FFF2-40B4-BE49-F238E27FC236}">
                <a16:creationId xmlns:a16="http://schemas.microsoft.com/office/drawing/2014/main" id="{81B20D26-181D-7E45-9A6A-4D8B59C99B0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3111" r="50661"/>
          <a:stretch/>
        </p:blipFill>
        <p:spPr>
          <a:xfrm>
            <a:off x="0" y="0"/>
            <a:ext cx="5638798" cy="685800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7AD3B7E-093E-334C-8CA9-F9E7FF26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825499"/>
            <a:ext cx="4799012" cy="1421311"/>
          </a:xfrm>
        </p:spPr>
        <p:txBody>
          <a:bodyPr>
            <a:noAutofit/>
          </a:bodyPr>
          <a:lstStyle/>
          <a:p>
            <a:r>
              <a:rPr lang="fi-FI" sz="3400" dirty="0"/>
              <a:t>Aikakauslehtihetki 2021 – ilmoittaudu tutkimus-julkistukseen nyt!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1FD3C0-7BE1-C341-9ED5-0FDAA75474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352675"/>
            <a:ext cx="4799012" cy="3917496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i-FI" sz="1500" b="1" dirty="0">
                <a:solidFill>
                  <a:schemeClr val="tx2"/>
                </a:solidFill>
                <a:latin typeface="Neue Haas Unica W1G" panose="020B0504030206020203" pitchFamily="34" charset="0"/>
              </a:rPr>
              <a:t>Webinaari </a:t>
            </a:r>
            <a:r>
              <a:rPr lang="fi-FI" sz="1500" b="1" u="sng" dirty="0">
                <a:solidFill>
                  <a:schemeClr val="tx2"/>
                </a:solidFill>
                <a:latin typeface="Neue Haas Unica W1G" panose="020B0504030206020203" pitchFamily="34" charset="0"/>
              </a:rPr>
              <a:t>torstaina 24.6.2021</a:t>
            </a:r>
            <a:r>
              <a:rPr lang="fi-FI" sz="1500" b="1" dirty="0">
                <a:solidFill>
                  <a:schemeClr val="tx2"/>
                </a:solidFill>
                <a:latin typeface="Neue Haas Unica W1G" panose="020B0504030206020203" pitchFamily="34" charset="0"/>
              </a:rPr>
              <a:t> klo 9.00 – 10.30</a:t>
            </a:r>
          </a:p>
          <a:p>
            <a:pPr marL="0" indent="0">
              <a:buNone/>
            </a:pPr>
            <a:r>
              <a:rPr lang="fi-FI" sz="1500" i="1" dirty="0">
                <a:solidFill>
                  <a:schemeClr val="tx2"/>
                </a:solidFill>
                <a:latin typeface="Neue Haas Unica W1G" panose="020B0504030206020203" pitchFamily="34" charset="0"/>
              </a:rPr>
              <a:t>Mitä tapahtuu, kun lukija tarttuu aikakauslehteen? Missä lehteä luetaan ja mitä tunteita siihen liittyy? Miten aikakauslehtihetki eroaa muista mediahetkistä, ja miten digitaalisten aikakauslehtisisältöjen lukeminen eroaa painetun lehden lukemisesta?</a:t>
            </a:r>
            <a:br>
              <a:rPr lang="fi-FI" sz="1600" dirty="0"/>
            </a:br>
            <a:r>
              <a:rPr lang="fi-FI" sz="600" dirty="0"/>
              <a:t> </a:t>
            </a:r>
          </a:p>
          <a:p>
            <a:pPr marL="0" indent="0">
              <a:buNone/>
            </a:pPr>
            <a:r>
              <a:rPr lang="fi-FI" sz="1500" dirty="0">
                <a:solidFill>
                  <a:schemeClr val="tx2"/>
                </a:solidFill>
                <a:latin typeface="Neue Haas Unica W1G" panose="020B0504030206020203" pitchFamily="34" charset="0"/>
              </a:rPr>
              <a:t>Tervetuloa kuulemaan tuoreita tutkimustuloksia aikakauslehden lukuhetkestä maksuttomaan webinaariimme!</a:t>
            </a:r>
            <a:endParaRPr lang="fi-FI" sz="1500" i="1" dirty="0">
              <a:solidFill>
                <a:schemeClr val="tx2"/>
              </a:solidFill>
              <a:latin typeface="Neue Haas Unica W1G" panose="020B0504030206020203" pitchFamily="34" charset="0"/>
            </a:endParaRPr>
          </a:p>
          <a:p>
            <a:pPr marL="0" indent="0">
              <a:buNone/>
            </a:pPr>
            <a:r>
              <a:rPr lang="fi-FI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</a:rPr>
              <a:t>» </a:t>
            </a:r>
            <a:r>
              <a:rPr lang="fi-FI" b="1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3"/>
              </a:rPr>
              <a:t>Ilmoittaudu webinaariin</a:t>
            </a:r>
            <a:endParaRPr lang="fi-FI" b="1" dirty="0">
              <a:solidFill>
                <a:schemeClr val="tx2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6316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AD3B7E-093E-334C-8CA9-F9E7FF26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74140"/>
            <a:ext cx="4799012" cy="1231900"/>
          </a:xfrm>
        </p:spPr>
        <p:txBody>
          <a:bodyPr>
            <a:normAutofit fontScale="90000"/>
          </a:bodyPr>
          <a:lstStyle/>
          <a:p>
            <a:r>
              <a:rPr lang="fi-FI" dirty="0"/>
              <a:t>Uutta tutkimustietoa ammatti- ja järjestömedioista</a:t>
            </a:r>
          </a:p>
        </p:txBody>
      </p:sp>
      <p:pic>
        <p:nvPicPr>
          <p:cNvPr id="8" name="Picture Placeholder 7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C3F4EA80-B527-134D-BA56-27D47CB1318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8466" r="45306"/>
          <a:stretch/>
        </p:blipFill>
        <p:spPr>
          <a:xfrm>
            <a:off x="6553202" y="0"/>
            <a:ext cx="5638798" cy="685800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1FD3C0-7BE1-C341-9ED5-0FDAA75474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248751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i-FI" sz="1500" dirty="0">
                <a:solidFill>
                  <a:schemeClr val="tx2"/>
                </a:solidFill>
                <a:latin typeface="Neue Haas Unica W1G" panose="020B0504030206020203" pitchFamily="34" charset="0"/>
              </a:rPr>
              <a:t>Koostimme 20 lukijatutkimuksesta kattavan paketin, joka avaa lukijoiden suhdetta omaan lehteensä ja sen mainontaan. Kerromme myös, miten korona-aika on vaikuttanut lehtien lukemiseen.</a:t>
            </a:r>
            <a:br>
              <a:rPr lang="fi-FI" sz="1500" dirty="0">
                <a:solidFill>
                  <a:schemeClr val="tx2"/>
                </a:solidFill>
                <a:latin typeface="Neue Haas Unica W1G" panose="020B0504030206020203" pitchFamily="34" charset="0"/>
              </a:rPr>
            </a:br>
            <a:endParaRPr lang="fi-FI" sz="600" dirty="0">
              <a:solidFill>
                <a:schemeClr val="tx2"/>
              </a:solidFill>
              <a:latin typeface="Neue Haas Unica W1G" panose="020B0504030206020203" pitchFamily="34" charset="0"/>
            </a:endParaRPr>
          </a:p>
          <a:p>
            <a:pPr marL="0" indent="0">
              <a:buNone/>
            </a:pPr>
            <a:r>
              <a:rPr lang="fi-FI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</a:rPr>
              <a:t>» </a:t>
            </a:r>
            <a:r>
              <a:rPr lang="fi-FI" b="1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3"/>
              </a:rPr>
              <a:t>Tutustu ADAM-tutkimukseen</a:t>
            </a:r>
            <a:endParaRPr lang="fi-FI" b="1" dirty="0">
              <a:solidFill>
                <a:schemeClr val="tx2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5567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AD3B7E-093E-334C-8CA9-F9E7FF26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825499"/>
            <a:ext cx="4799012" cy="1878512"/>
          </a:xfrm>
        </p:spPr>
        <p:txBody>
          <a:bodyPr>
            <a:noAutofit/>
          </a:bodyPr>
          <a:lstStyle/>
          <a:p>
            <a:r>
              <a:rPr lang="fi-FI" sz="3600" dirty="0"/>
              <a:t>Siirtolapuutarha-harrastus kiinnostaa yhä useammin myös nuoria kaupunkilaisia</a:t>
            </a:r>
            <a:endParaRPr lang="fi-FI" sz="3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1FD3C0-7BE1-C341-9ED5-0FDAA75474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704011"/>
            <a:ext cx="4799012" cy="356616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i-FI" sz="1500" i="1" dirty="0">
                <a:solidFill>
                  <a:schemeClr val="tx2"/>
                </a:solidFill>
                <a:latin typeface="Neue Haas Unica W1G" panose="020B0504030206020203" pitchFamily="34" charset="0"/>
              </a:rPr>
              <a:t>Luonnonläheisyys, kesänvietto kestävällä tavalla ja omavaraviljely ovat lukijoille tärkeitä asioita, kertoo </a:t>
            </a:r>
            <a:r>
              <a:rPr lang="fi-FI" sz="1500" i="1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Editkilpailussa</a:t>
            </a:r>
            <a:r>
              <a:rPr lang="fi-FI" sz="1500" i="1" dirty="0">
                <a:solidFill>
                  <a:schemeClr val="tx2"/>
                </a:solidFill>
                <a:latin typeface="Neue Haas Unica W1G" panose="020B0504030206020203" pitchFamily="34" charset="0"/>
              </a:rPr>
              <a:t> palkitun Siirtolapuutarha-lehden toimittaja </a:t>
            </a:r>
            <a:r>
              <a:rPr lang="fi-FI" sz="1500" b="1" i="1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Pirjoliisa</a:t>
            </a:r>
            <a:r>
              <a:rPr lang="fi-FI" sz="1500" b="1" i="1" dirty="0">
                <a:solidFill>
                  <a:schemeClr val="tx2"/>
                </a:solidFill>
                <a:latin typeface="Neue Haas Unica W1G" panose="020B0504030206020203" pitchFamily="34" charset="0"/>
              </a:rPr>
              <a:t> </a:t>
            </a:r>
            <a:r>
              <a:rPr lang="fi-FI" sz="1500" b="1" i="1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Laurén</a:t>
            </a:r>
            <a:r>
              <a:rPr lang="fi-FI" sz="1500" i="1" dirty="0">
                <a:solidFill>
                  <a:schemeClr val="tx2"/>
                </a:solidFill>
                <a:latin typeface="Neue Haas Unica W1G" panose="020B0504030206020203" pitchFamily="34" charset="0"/>
              </a:rPr>
              <a:t>.</a:t>
            </a:r>
          </a:p>
          <a:p>
            <a:pPr marL="0" indent="0">
              <a:buNone/>
            </a:pPr>
            <a:endParaRPr lang="fi-FI" sz="600" dirty="0"/>
          </a:p>
          <a:p>
            <a:pPr marL="0" indent="0">
              <a:buNone/>
            </a:pPr>
            <a:r>
              <a:rPr lang="fi-FI" sz="1500" dirty="0">
                <a:solidFill>
                  <a:schemeClr val="tx2"/>
                </a:solidFill>
                <a:latin typeface="Neue Haas Unica W1G" panose="020B0504030206020203" pitchFamily="34" charset="0"/>
              </a:rPr>
              <a:t>Lue Tunne tekijät -jutustamme, mikä sievissä siirtolapuutarhamökeissä viehättää ja miksi harrastus oli Siirtolapuutarha-lehden lukijoilla erityisen tärkeä koronavuonna.</a:t>
            </a:r>
          </a:p>
          <a:p>
            <a:pPr marL="0" indent="0">
              <a:buNone/>
            </a:pPr>
            <a:r>
              <a:rPr lang="fi-FI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</a:rPr>
              <a:t>» </a:t>
            </a:r>
            <a:r>
              <a:rPr lang="fi-FI" b="1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2"/>
              </a:rPr>
              <a:t>Lue lisää</a:t>
            </a:r>
            <a:endParaRPr lang="fi-FI" b="1" dirty="0">
              <a:solidFill>
                <a:schemeClr val="tx2"/>
              </a:solidFill>
              <a:latin typeface="Neue Haas Unica W1G" panose="020B0504030206020203" pitchFamily="34" charset="0"/>
            </a:endParaRPr>
          </a:p>
        </p:txBody>
      </p:sp>
      <p:pic>
        <p:nvPicPr>
          <p:cNvPr id="8" name="Picture Placeholder 7" descr="A picture containing person, outdoor, smiling, young&#10;&#10;Description automatically generated">
            <a:extLst>
              <a:ext uri="{FF2B5EF4-FFF2-40B4-BE49-F238E27FC236}">
                <a16:creationId xmlns:a16="http://schemas.microsoft.com/office/drawing/2014/main" id="{2D7BF2CB-1442-E94F-B14E-7D1135ECF7E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32455" r="21317"/>
          <a:stretch/>
        </p:blipFill>
        <p:spPr>
          <a:xfrm>
            <a:off x="0" y="0"/>
            <a:ext cx="5638798" cy="6858000"/>
          </a:xfrm>
        </p:spPr>
      </p:pic>
    </p:spTree>
    <p:extLst>
      <p:ext uri="{BB962C8B-B14F-4D97-AF65-F5344CB8AC3E}">
        <p14:creationId xmlns:p14="http://schemas.microsoft.com/office/powerpoint/2010/main" val="11420007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AD3B7E-093E-334C-8CA9-F9E7FF26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74140"/>
            <a:ext cx="4799012" cy="1231900"/>
          </a:xfrm>
        </p:spPr>
        <p:txBody>
          <a:bodyPr>
            <a:normAutofit fontScale="90000"/>
          </a:bodyPr>
          <a:lstStyle/>
          <a:p>
            <a:r>
              <a:rPr lang="fi-FI" dirty="0"/>
              <a:t>Vuoden </a:t>
            </a:r>
            <a:r>
              <a:rPr lang="fi-FI" dirty="0" err="1"/>
              <a:t>aikkari</a:t>
            </a:r>
            <a:r>
              <a:rPr lang="fi-FI" dirty="0"/>
              <a:t>-mainokset 2020 ilmestyy kesäkuun lopulla – tilaa omasi!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1FD3C0-7BE1-C341-9ED5-0FDAA75474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606040"/>
            <a:ext cx="4799012" cy="3546566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i-FI" sz="1500" dirty="0">
                <a:solidFill>
                  <a:schemeClr val="tx2"/>
                </a:solidFill>
                <a:latin typeface="Neue Haas Unica W1G" panose="020B0504030206020203" pitchFamily="34" charset="0"/>
              </a:rPr>
              <a:t>Minkälaiset aikakauslehtimainokset menestyivät vuonna 2020? Kuukauden </a:t>
            </a:r>
            <a:r>
              <a:rPr lang="fi-FI" sz="15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aikkarimainos</a:t>
            </a:r>
            <a:r>
              <a:rPr lang="fi-FI" sz="1500" dirty="0">
                <a:solidFill>
                  <a:schemeClr val="tx2"/>
                </a:solidFill>
                <a:latin typeface="Neue Haas Unica W1G" panose="020B0504030206020203" pitchFamily="34" charset="0"/>
              </a:rPr>
              <a:t> -kisan voittajat on jälleen koottu yksiin kansiin. Uudistunut julkaisu on erinomaista ajatuksen- ja silmänruokaa kaikille mainonnasta kiinnostuneille! </a:t>
            </a:r>
          </a:p>
          <a:p>
            <a:pPr marL="0" indent="0">
              <a:buNone/>
            </a:pPr>
            <a:r>
              <a:rPr lang="fi-FI" sz="1500" b="1" dirty="0">
                <a:solidFill>
                  <a:schemeClr val="tx2"/>
                </a:solidFill>
                <a:latin typeface="Neue Haas Unica W1G" panose="020B0504030206020203" pitchFamily="34" charset="0"/>
              </a:rPr>
              <a:t>11.6. mennessä tehdyt tilaukset toimitetaan viikolla 25. </a:t>
            </a:r>
            <a:r>
              <a:rPr lang="fi-FI" sz="1500" dirty="0">
                <a:solidFill>
                  <a:schemeClr val="tx2"/>
                </a:solidFill>
                <a:latin typeface="Neue Haas Unica W1G" panose="020B0504030206020203" pitchFamily="34" charset="0"/>
              </a:rPr>
              <a:t>Tämän jälkeen tilatut julkaisut toimitetaan elokuun alussa.</a:t>
            </a:r>
            <a:br>
              <a:rPr lang="fi-FI" sz="1500" dirty="0">
                <a:solidFill>
                  <a:schemeClr val="tx2"/>
                </a:solidFill>
                <a:latin typeface="Neue Haas Unica W1G" panose="020B0504030206020203" pitchFamily="34" charset="0"/>
              </a:rPr>
            </a:br>
            <a:endParaRPr lang="fi-FI" sz="600" dirty="0">
              <a:solidFill>
                <a:schemeClr val="tx2"/>
              </a:solidFill>
              <a:latin typeface="Neue Haas Unica W1G" panose="020B0504030206020203" pitchFamily="34" charset="0"/>
            </a:endParaRPr>
          </a:p>
          <a:p>
            <a:pPr marL="0" indent="0">
              <a:buNone/>
            </a:pPr>
            <a:r>
              <a:rPr lang="fi-FI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</a:rPr>
              <a:t>» </a:t>
            </a:r>
            <a:r>
              <a:rPr lang="fi-FI" b="1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2"/>
              </a:rPr>
              <a:t>Pyydä maksuton julkaisu itsellesi</a:t>
            </a:r>
            <a:endParaRPr lang="fi-FI" b="1" dirty="0">
              <a:solidFill>
                <a:schemeClr val="tx2"/>
              </a:solidFill>
              <a:latin typeface="Neue Haas Unica W1G" panose="020B0504030206020203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550AD75-E80D-874D-84D9-AE2CE35F8B28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0" b="279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3901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188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>
            <a:normAutofit/>
          </a:bodyPr>
          <a:lstStyle/>
          <a:p>
            <a:r>
              <a:rPr lang="fi-FI" sz="3200" dirty="0"/>
              <a:t>Aikakausmedioiden seuraajamäärä / toukokuu 2021</a:t>
            </a:r>
            <a:endParaRPr lang="en-FI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Muutokset yleisön määrässä toukokuussa</a:t>
            </a:r>
          </a:p>
          <a:p>
            <a:pPr algn="ctr"/>
            <a:br>
              <a:rPr lang="fi-FI" sz="1000" dirty="0">
                <a:solidFill>
                  <a:schemeClr val="bg2"/>
                </a:solidFill>
              </a:rPr>
            </a:b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Kaikki kanavat yhteensä</a:t>
            </a:r>
            <a:b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–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88 492 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Facebook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–51 036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Instagram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–15 538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Twitter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–4 381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YouTube –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18 295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Pinterest 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+758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1281919"/>
              </p:ext>
            </p:extLst>
          </p:nvPr>
        </p:nvGraphicFramePr>
        <p:xfrm>
          <a:off x="502507" y="2067953"/>
          <a:ext cx="7096898" cy="3967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ABA7BFB-2EA2-514C-B721-5A905213B22E}"/>
              </a:ext>
            </a:extLst>
          </p:cNvPr>
          <p:cNvSpPr txBox="1">
            <a:spLocks/>
          </p:cNvSpPr>
          <p:nvPr/>
        </p:nvSpPr>
        <p:spPr>
          <a:xfrm>
            <a:off x="590843" y="1413805"/>
            <a:ext cx="6316394" cy="611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200" dirty="0">
                <a:solidFill>
                  <a:schemeClr val="accent1"/>
                </a:solidFill>
              </a:rPr>
              <a:t>Kaikkien seurattujen medioiden tykkääjät, seuraajat ja tilaajat Facebookissa, Instagramissa, Twitterissä, YouTubessa ja Pinterestissä.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1743251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3" y="229201"/>
            <a:ext cx="6355081" cy="1142400"/>
          </a:xfrm>
        </p:spPr>
        <p:txBody>
          <a:bodyPr>
            <a:normAutofit fontScale="90000"/>
          </a:bodyPr>
          <a:lstStyle/>
          <a:p>
            <a:r>
              <a:rPr lang="fi-FI" dirty="0"/>
              <a:t>Aikakausmedioiden somekanavien määrä / toukokuu 2021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Seurannassa oli toukokuussa mukana 205 aikakausmediaa, joilla oli käytössään yhteensä 534 somekanavaa.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endParaRPr lang="fi-FI" sz="2000" b="1" dirty="0">
              <a:solidFill>
                <a:schemeClr val="bg2"/>
              </a:solidFill>
              <a:latin typeface="Neue Haas Unica W1G" panose="020B0504030206020203" pitchFamily="34" charset="0"/>
            </a:endParaRPr>
          </a:p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Yhdellä aikakausmedialla on keskimäärin käytössään </a:t>
            </a:r>
          </a:p>
          <a:p>
            <a:pPr algn="ctr"/>
            <a:r>
              <a:rPr lang="fi-FI" sz="4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2,6</a:t>
            </a:r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 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somekanavaa.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9880677"/>
              </p:ext>
            </p:extLst>
          </p:nvPr>
        </p:nvGraphicFramePr>
        <p:xfrm>
          <a:off x="502507" y="1719777"/>
          <a:ext cx="7096898" cy="3967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1880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>
            <a:normAutofit/>
          </a:bodyPr>
          <a:lstStyle/>
          <a:p>
            <a:r>
              <a:rPr lang="fi-FI" dirty="0"/>
              <a:t>Yleisön keskimääräinen koko/ toukokuu 2021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Yhdellä aikakausmedialla on eri somekanavissa yhteensä keskimäärin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4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21 203</a:t>
            </a:r>
          </a:p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seuraajaa.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7645887"/>
              </p:ext>
            </p:extLst>
          </p:nvPr>
        </p:nvGraphicFramePr>
        <p:xfrm>
          <a:off x="502507" y="1719777"/>
          <a:ext cx="7096898" cy="3967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629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856" y="229201"/>
            <a:ext cx="9957816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kaikissa seuratuissa kanavissa 5/2020 – 5/2021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9269726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93E1093-2567-014F-B4D0-9A5995FB34C9}"/>
              </a:ext>
            </a:extLst>
          </p:cNvPr>
          <p:cNvSpPr txBox="1"/>
          <p:nvPr/>
        </p:nvSpPr>
        <p:spPr>
          <a:xfrm>
            <a:off x="1169894" y="1524446"/>
            <a:ext cx="10058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tykkääjät, seuraajat ja tilaajat Facebookissa, Instagramissa, Twitterissä, YouTubessa ja Pinterestissä.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848130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Facebookissa</a:t>
            </a:r>
            <a:br>
              <a:rPr lang="fi-FI" sz="3200" dirty="0"/>
            </a:br>
            <a:r>
              <a:rPr lang="fi-FI" sz="3200" dirty="0"/>
              <a:t>5/2020 – 5/2021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850169-5D2D-7F48-820B-3EDB48E744F2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Facebook-sivujen tykkääjät.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2826775"/>
              </p:ext>
            </p:extLst>
          </p:nvPr>
        </p:nvGraphicFramePr>
        <p:xfrm>
          <a:off x="712694" y="1988881"/>
          <a:ext cx="10515600" cy="4160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7269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Yleisömäärien kehitys Instagramissa </a:t>
            </a:r>
            <a:br>
              <a:rPr lang="fi-FI" sz="3200" dirty="0"/>
            </a:br>
            <a:r>
              <a:rPr lang="fi-FI" sz="3200" dirty="0"/>
              <a:t>5/2020 – 5/2021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2272095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C2DB9D6-6CD7-1A4A-B036-911179A4AD7F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Instagram-tilien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1019087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ikakausmedia värit">
      <a:dk1>
        <a:srgbClr val="000000"/>
      </a:dk1>
      <a:lt1>
        <a:srgbClr val="FFFFFF"/>
      </a:lt1>
      <a:dk2>
        <a:srgbClr val="002649"/>
      </a:dk2>
      <a:lt2>
        <a:srgbClr val="FEFCFF"/>
      </a:lt2>
      <a:accent1>
        <a:srgbClr val="002649"/>
      </a:accent1>
      <a:accent2>
        <a:srgbClr val="FF6464"/>
      </a:accent2>
      <a:accent3>
        <a:srgbClr val="F3CF67"/>
      </a:accent3>
      <a:accent4>
        <a:srgbClr val="43FFED"/>
      </a:accent4>
      <a:accent5>
        <a:srgbClr val="00599E"/>
      </a:accent5>
      <a:accent6>
        <a:srgbClr val="B2B2B2"/>
      </a:accent6>
      <a:hlink>
        <a:srgbClr val="FF6464"/>
      </a:hlink>
      <a:folHlink>
        <a:srgbClr val="FF646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smtClean="0">
            <a:latin typeface="Neue Haas Unica W1G" panose="020B0504030206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ikakausmedia-presepohja" id="{27F49DBD-B064-444B-96FB-3C48DEE958D5}" vid="{92DBE8E4-D1B9-4240-B326-D810776610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2723</TotalTime>
  <Words>2503</Words>
  <Application>Microsoft Macintosh PowerPoint</Application>
  <PresentationFormat>Widescreen</PresentationFormat>
  <Paragraphs>777</Paragraphs>
  <Slides>36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Neue Haas Unica W1G Light</vt:lpstr>
      <vt:lpstr>Clattering</vt:lpstr>
      <vt:lpstr>Neue Haas Unica W1G Heavy</vt:lpstr>
      <vt:lpstr>Neue Haas Unica W1G</vt:lpstr>
      <vt:lpstr>Calibri</vt:lpstr>
      <vt:lpstr>Arial</vt:lpstr>
      <vt:lpstr>Canela Medium</vt:lpstr>
      <vt:lpstr>Neue Haas Unica W1G Medium</vt:lpstr>
      <vt:lpstr>Office Theme</vt:lpstr>
      <vt:lpstr>Aikakausmediat somessa</vt:lpstr>
      <vt:lpstr>Toukokuun oleelliset</vt:lpstr>
      <vt:lpstr>Aikakausmedioiden someyleisö / toukokuu 2021</vt:lpstr>
      <vt:lpstr>Aikakausmedioiden seuraajamäärä / toukokuu 2021</vt:lpstr>
      <vt:lpstr>Aikakausmedioiden somekanavien määrä / toukokuu 2021</vt:lpstr>
      <vt:lpstr>Yleisön keskimääräinen koko/ toukokuu 2021</vt:lpstr>
      <vt:lpstr>Yleisömäärän kehitys kaikissa seuratuissa kanavissa 5/2020 – 5/2021</vt:lpstr>
      <vt:lpstr>Yleisömäärän kehitys Facebookissa 5/2020 – 5/2021</vt:lpstr>
      <vt:lpstr>Yleisömäärien kehitys Instagramissa  5/2020 – 5/2021</vt:lpstr>
      <vt:lpstr>Yleisömäärien kehitys Twitterissä 5/2020 – 5/2021</vt:lpstr>
      <vt:lpstr>Yleisömäärän kehitys YouTubessa 5/2020 – 5/2021</vt:lpstr>
      <vt:lpstr>Yleisömäärän kehitys Pinterestissä 5/2020 – 5/2021</vt:lpstr>
      <vt:lpstr>Somen suurimmat</vt:lpstr>
      <vt:lpstr>Eniten seuraajia kaikissa kanavissa TOP 20 / toukokuu 2021</vt:lpstr>
      <vt:lpstr>Eniten seuraajia Facebookissa TOP 20 / toukokuu 2021</vt:lpstr>
      <vt:lpstr>Eniten seuraajia Instagramissa TOP 20 / toukokuu 2021</vt:lpstr>
      <vt:lpstr>Eniten seuraajia Twitterissä TOP 20 / toukokuu 2021</vt:lpstr>
      <vt:lpstr>Eniten seuraajia YouTubessa ja Pinterestissä TOP 10 / toukokuu 2021</vt:lpstr>
      <vt:lpstr>Eniten yleisöään  kasvattaneet</vt:lpstr>
      <vt:lpstr>Eniten uusia seuraajia kaikissa kanavissa TOP 20 / toukokuu 2021</vt:lpstr>
      <vt:lpstr>Eniten uusia seuraajia Facebookissa TOP 10 / toukokuu 2021</vt:lpstr>
      <vt:lpstr>Eniten uusia seuraajia Instagramissa TOP 10 / toukokuu 2021</vt:lpstr>
      <vt:lpstr>Eniten uusia seuraajia Twitterissä TOP 10 / toukokuu 2021</vt:lpstr>
      <vt:lpstr>Extra: Ammatti- ja järjestömediat somessa</vt:lpstr>
      <vt:lpstr>Ammatti- ja järjestömedioilla on somessa yhteensä 672 437 seuraajaa</vt:lpstr>
      <vt:lpstr>Suurimmat  ammatti- ja järjestömediat  somessa / toukokuu 2021</vt:lpstr>
      <vt:lpstr>Suurimmat järjestömediat somessa / toukokuu 2021</vt:lpstr>
      <vt:lpstr>Seuratut mediat</vt:lpstr>
      <vt:lpstr>Seurannassa olleet mediat (205 kpl) /toukokuu 2021</vt:lpstr>
      <vt:lpstr>Seurannassa olleet mediat (205 kpl) /toukokuu 2021</vt:lpstr>
      <vt:lpstr>Seurantaan lisätyt ja siitä poistuneet kanavat /  toukokuu 2021</vt:lpstr>
      <vt:lpstr>Aikakauslehtihetki 2021 – ilmoittaudu tutkimus-julkistukseen nyt!</vt:lpstr>
      <vt:lpstr>Uutta tutkimustietoa ammatti- ja järjestömedioista</vt:lpstr>
      <vt:lpstr>Siirtolapuutarha-harrastus kiinnostaa yhä useammin myös nuoria kaupunkilaisia</vt:lpstr>
      <vt:lpstr>Vuoden aikkari-mainokset 2020 ilmestyy kesäkuun lopulla – tilaa omasi!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 tulee tähän</dc:title>
  <dc:creator>Katja Pietilä-Seppä</dc:creator>
  <cp:lastModifiedBy>Outi Itävuo</cp:lastModifiedBy>
  <cp:revision>81</cp:revision>
  <dcterms:created xsi:type="dcterms:W3CDTF">2021-01-05T09:04:45Z</dcterms:created>
  <dcterms:modified xsi:type="dcterms:W3CDTF">2021-06-08T11:04:56Z</dcterms:modified>
</cp:coreProperties>
</file>