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charts/chart2.xml" ContentType="application/vnd.openxmlformats-officedocument.drawingml.chart+xml"/>
  <Override PartName="/ppt/tags/tag2.xml" ContentType="application/vnd.openxmlformats-officedocument.presentationml.tags+xml"/>
  <Override PartName="/ppt/notesSlides/notesSlide7.xml" ContentType="application/vnd.openxmlformats-officedocument.presentationml.notesSlide+xml"/>
  <Override PartName="/ppt/charts/chart3.xml" ContentType="application/vnd.openxmlformats-officedocument.drawingml.chart+xml"/>
  <Override PartName="/ppt/tags/tag3.xml" ContentType="application/vnd.openxmlformats-officedocument.presentationml.tags+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5.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tags/tag4.xml" ContentType="application/vnd.openxmlformats-officedocument.presentationml.tags+xml"/>
  <Override PartName="/ppt/notesSlides/notesSlide16.xml" ContentType="application/vnd.openxmlformats-officedocument.presentationml.notesSlide+xml"/>
  <Override PartName="/ppt/charts/chart9.xml" ContentType="application/vnd.openxmlformats-officedocument.drawingml.chart+xml"/>
  <Override PartName="/ppt/notesSlides/notesSlide17.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tags/tag5.xml" ContentType="application/vnd.openxmlformats-officedocument.presentationml.tags+xml"/>
  <Override PartName="/ppt/notesSlides/notesSlide18.xml" ContentType="application/vnd.openxmlformats-officedocument.presentationml.notesSlide+xml"/>
  <Override PartName="/ppt/charts/chart11.xml" ContentType="application/vnd.openxmlformats-officedocument.drawingml.chart+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9.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tags/tag9.xml" ContentType="application/vnd.openxmlformats-officedocument.presentationml.tags+xml"/>
  <Override PartName="/ppt/notesSlides/notesSlide20.xml" ContentType="application/vnd.openxmlformats-officedocument.presentationml.notesSlide+xml"/>
  <Override PartName="/ppt/charts/chart15.xml" ContentType="application/vnd.openxmlformats-officedocument.drawingml.chart+xml"/>
  <Override PartName="/ppt/tags/tag10.xml" ContentType="application/vnd.openxmlformats-officedocument.presentationml.tags+xml"/>
  <Override PartName="/ppt/notesSlides/notesSlide21.xml" ContentType="application/vnd.openxmlformats-officedocument.presentationml.notesSlide+xml"/>
  <Override PartName="/ppt/charts/chart16.xml" ContentType="application/vnd.openxmlformats-officedocument.drawingml.chart+xml"/>
  <Override PartName="/ppt/tags/tag11.xml" ContentType="application/vnd.openxmlformats-officedocument.presentationml.tags+xml"/>
  <Override PartName="/ppt/notesSlides/notesSlide22.xml" ContentType="application/vnd.openxmlformats-officedocument.presentationml.notesSlide+xml"/>
  <Override PartName="/ppt/charts/chart17.xml" ContentType="application/vnd.openxmlformats-officedocument.drawingml.chart+xml"/>
  <Override PartName="/ppt/notesSlides/notesSlide23.xml" ContentType="application/vnd.openxmlformats-officedocument.presentationml.notesSlid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notesSlides/notesSlide24.xml" ContentType="application/vnd.openxmlformats-officedocument.presentationml.notesSlid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6.xml" ContentType="application/vnd.openxmlformats-officedocument.themeOverride+xml"/>
  <Override PartName="/ppt/notesSlides/notesSlide28.xml" ContentType="application/vnd.openxmlformats-officedocument.presentationml.notesSlide+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7.xml" ContentType="application/vnd.openxmlformats-officedocument.themeOverride+xml"/>
  <Override PartName="/ppt/notesSlides/notesSlide29.xml" ContentType="application/vnd.openxmlformats-officedocument.presentationml.notesSlid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8.xml" ContentType="application/vnd.openxmlformats-officedocument.themeOverride+xml"/>
  <Override PartName="/ppt/notesSlides/notesSlide30.xml" ContentType="application/vnd.openxmlformats-officedocument.presentationml.notesSlid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9.xml" ContentType="application/vnd.openxmlformats-officedocument.themeOverride+xml"/>
  <Override PartName="/ppt/notesSlides/notesSlide31.xml" ContentType="application/vnd.openxmlformats-officedocument.presentationml.notesSlide+xml"/>
  <Override PartName="/ppt/charts/chart24.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0.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5.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1.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6.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2.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2.xml" ContentType="application/vnd.openxmlformats-officedocument.presentationml.tags+xml"/>
  <Override PartName="/ppt/notesSlides/notesSlide39.xml" ContentType="application/vnd.openxmlformats-officedocument.presentationml.notesSlide+xml"/>
  <Override PartName="/ppt/charts/chart27.xml" ContentType="application/vnd.openxmlformats-officedocument.drawingml.chart+xml"/>
  <Override PartName="/ppt/tags/tag13.xml" ContentType="application/vnd.openxmlformats-officedocument.presentationml.tags+xml"/>
  <Override PartName="/ppt/notesSlides/notesSlide40.xml" ContentType="application/vnd.openxmlformats-officedocument.presentationml.notesSlide+xml"/>
  <Override PartName="/ppt/charts/chart28.xml" ContentType="application/vnd.openxmlformats-officedocument.drawingml.chart+xml"/>
  <Override PartName="/ppt/notesSlides/notesSlide41.xml" ContentType="application/vnd.openxmlformats-officedocument.presentationml.notesSlide+xml"/>
  <Override PartName="/ppt/tags/tag14.xml" ContentType="application/vnd.openxmlformats-officedocument.presentationml.tags+xml"/>
  <Override PartName="/ppt/notesSlides/notesSlide42.xml" ContentType="application/vnd.openxmlformats-officedocument.presentationml.notesSlide+xml"/>
  <Override PartName="/ppt/charts/chart29.xml" ContentType="application/vnd.openxmlformats-officedocument.drawingml.chart+xml"/>
  <Override PartName="/ppt/tags/tag15.xml" ContentType="application/vnd.openxmlformats-officedocument.presentationml.tags+xml"/>
  <Override PartName="/ppt/notesSlides/notesSlide43.xml" ContentType="application/vnd.openxmlformats-officedocument.presentationml.notesSlide+xml"/>
  <Override PartName="/ppt/charts/chart30.xml" ContentType="application/vnd.openxmlformats-officedocument.drawingml.chart+xml"/>
  <Override PartName="/ppt/tags/tag16.xml" ContentType="application/vnd.openxmlformats-officedocument.presentationml.tags+xml"/>
  <Override PartName="/ppt/notesSlides/notesSlide44.xml" ContentType="application/vnd.openxmlformats-officedocument.presentationml.notesSlide+xml"/>
  <Override PartName="/ppt/charts/chart31.xml" ContentType="application/vnd.openxmlformats-officedocument.drawingml.chart+xml"/>
  <Override PartName="/ppt/tags/tag17.xml" ContentType="application/vnd.openxmlformats-officedocument.presentationml.tags+xml"/>
  <Override PartName="/ppt/notesSlides/notesSlide45.xml" ContentType="application/vnd.openxmlformats-officedocument.presentationml.notesSlide+xml"/>
  <Override PartName="/ppt/charts/chart32.xml" ContentType="application/vnd.openxmlformats-officedocument.drawingml.chart+xml"/>
  <Override PartName="/ppt/tags/tag18.xml" ContentType="application/vnd.openxmlformats-officedocument.presentationml.tags+xml"/>
  <Override PartName="/ppt/notesSlides/notesSlide46.xml" ContentType="application/vnd.openxmlformats-officedocument.presentationml.notesSlide+xml"/>
  <Override PartName="/ppt/charts/chart33.xml" ContentType="application/vnd.openxmlformats-officedocument.drawingml.chart+xml"/>
  <Override PartName="/ppt/tags/tag19.xml" ContentType="application/vnd.openxmlformats-officedocument.presentationml.tags+xml"/>
  <Override PartName="/ppt/notesSlides/notesSlide47.xml" ContentType="application/vnd.openxmlformats-officedocument.presentationml.notesSlide+xml"/>
  <Override PartName="/ppt/charts/chart34.xml" ContentType="application/vnd.openxmlformats-officedocument.drawingml.chart+xml"/>
  <Override PartName="/ppt/tags/tag20.xml" ContentType="application/vnd.openxmlformats-officedocument.presentationml.tags+xml"/>
  <Override PartName="/ppt/notesSlides/notesSlide48.xml" ContentType="application/vnd.openxmlformats-officedocument.presentationml.notesSlide+xml"/>
  <Override PartName="/ppt/charts/chart35.xml" ContentType="application/vnd.openxmlformats-officedocument.drawingml.chart+xml"/>
  <Override PartName="/ppt/tags/tag21.xml" ContentType="application/vnd.openxmlformats-officedocument.presentationml.tags+xml"/>
  <Override PartName="/ppt/notesSlides/notesSlide49.xml" ContentType="application/vnd.openxmlformats-officedocument.presentationml.notesSlide+xml"/>
  <Override PartName="/ppt/charts/chart36.xml" ContentType="application/vnd.openxmlformats-officedocument.drawingml.chart+xml"/>
  <Override PartName="/ppt/tags/tag22.xml" ContentType="application/vnd.openxmlformats-officedocument.presentationml.tags+xml"/>
  <Override PartName="/ppt/notesSlides/notesSlide50.xml" ContentType="application/vnd.openxmlformats-officedocument.presentationml.notesSlide+xml"/>
  <Override PartName="/ppt/charts/chart37.xml" ContentType="application/vnd.openxmlformats-officedocument.drawingml.chart+xml"/>
  <Override PartName="/ppt/tags/tag23.xml" ContentType="application/vnd.openxmlformats-officedocument.presentationml.tags+xml"/>
  <Override PartName="/ppt/notesSlides/notesSlide51.xml" ContentType="application/vnd.openxmlformats-officedocument.presentationml.notesSlide+xml"/>
  <Override PartName="/ppt/charts/chart38.xml" ContentType="application/vnd.openxmlformats-officedocument.drawingml.chart+xml"/>
  <Override PartName="/ppt/tags/tag24.xml" ContentType="application/vnd.openxmlformats-officedocument.presentationml.tags+xml"/>
  <Override PartName="/ppt/notesSlides/notesSlide52.xml" ContentType="application/vnd.openxmlformats-officedocument.presentationml.notesSlide+xml"/>
  <Override PartName="/ppt/charts/chart39.xml" ContentType="application/vnd.openxmlformats-officedocument.drawingml.chart+xml"/>
  <Override PartName="/ppt/tags/tag25.xml" ContentType="application/vnd.openxmlformats-officedocument.presentationml.tags+xml"/>
  <Override PartName="/ppt/notesSlides/notesSlide53.xml" ContentType="application/vnd.openxmlformats-officedocument.presentationml.notesSlide+xml"/>
  <Override PartName="/ppt/charts/chart40.xml" ContentType="application/vnd.openxmlformats-officedocument.drawingml.chart+xml"/>
  <Override PartName="/ppt/tags/tag26.xml" ContentType="application/vnd.openxmlformats-officedocument.presentationml.tags+xml"/>
  <Override PartName="/ppt/notesSlides/notesSlide54.xml" ContentType="application/vnd.openxmlformats-officedocument.presentationml.notesSlide+xml"/>
  <Override PartName="/ppt/charts/chart41.xml" ContentType="application/vnd.openxmlformats-officedocument.drawingml.chart+xml"/>
  <Override PartName="/ppt/tags/tag27.xml" ContentType="application/vnd.openxmlformats-officedocument.presentationml.tags+xml"/>
  <Override PartName="/ppt/notesSlides/notesSlide55.xml" ContentType="application/vnd.openxmlformats-officedocument.presentationml.notesSlide+xml"/>
  <Override PartName="/ppt/charts/chart42.xml" ContentType="application/vnd.openxmlformats-officedocument.drawingml.chart+xml"/>
  <Override PartName="/ppt/tags/tag28.xml" ContentType="application/vnd.openxmlformats-officedocument.presentationml.tags+xml"/>
  <Override PartName="/ppt/notesSlides/notesSlide56.xml" ContentType="application/vnd.openxmlformats-officedocument.presentationml.notesSlide+xml"/>
  <Override PartName="/ppt/charts/chart43.xml" ContentType="application/vnd.openxmlformats-officedocument.drawingml.chart+xml"/>
  <Override PartName="/ppt/tags/tag29.xml" ContentType="application/vnd.openxmlformats-officedocument.presentationml.tags+xml"/>
  <Override PartName="/ppt/notesSlides/notesSlide57.xml" ContentType="application/vnd.openxmlformats-officedocument.presentationml.notesSlide+xml"/>
  <Override PartName="/ppt/charts/chart44.xml" ContentType="application/vnd.openxmlformats-officedocument.drawingml.chart+xml"/>
  <Override PartName="/ppt/tags/tag30.xml" ContentType="application/vnd.openxmlformats-officedocument.presentationml.tags+xml"/>
  <Override PartName="/ppt/notesSlides/notesSlide58.xml" ContentType="application/vnd.openxmlformats-officedocument.presentationml.notesSlide+xml"/>
  <Override PartName="/ppt/charts/chart45.xml" ContentType="application/vnd.openxmlformats-officedocument.drawingml.chart+xml"/>
  <Override PartName="/ppt/tags/tag31.xml" ContentType="application/vnd.openxmlformats-officedocument.presentationml.tags+xml"/>
  <Override PartName="/ppt/notesSlides/notesSlide59.xml" ContentType="application/vnd.openxmlformats-officedocument.presentationml.notesSlide+xml"/>
  <Override PartName="/ppt/charts/chart46.xml" ContentType="application/vnd.openxmlformats-officedocument.drawingml.chart+xml"/>
  <Override PartName="/ppt/tags/tag32.xml" ContentType="application/vnd.openxmlformats-officedocument.presentationml.tags+xml"/>
  <Override PartName="/ppt/notesSlides/notesSlide60.xml" ContentType="application/vnd.openxmlformats-officedocument.presentationml.notesSlide+xml"/>
  <Override PartName="/ppt/charts/chart47.xml" ContentType="application/vnd.openxmlformats-officedocument.drawingml.chart+xml"/>
  <Override PartName="/ppt/tags/tag33.xml" ContentType="application/vnd.openxmlformats-officedocument.presentationml.tags+xml"/>
  <Override PartName="/ppt/notesSlides/notesSlide61.xml" ContentType="application/vnd.openxmlformats-officedocument.presentationml.notesSlide+xml"/>
  <Override PartName="/ppt/charts/chart48.xml" ContentType="application/vnd.openxmlformats-officedocument.drawingml.chart+xml"/>
  <Override PartName="/ppt/tags/tag34.xml" ContentType="application/vnd.openxmlformats-officedocument.presentationml.tags+xml"/>
  <Override PartName="/ppt/notesSlides/notesSlide62.xml" ContentType="application/vnd.openxmlformats-officedocument.presentationml.notesSlide+xml"/>
  <Override PartName="/ppt/charts/chart49.xml" ContentType="application/vnd.openxmlformats-officedocument.drawingml.chart+xml"/>
  <Override PartName="/ppt/tags/tag35.xml" ContentType="application/vnd.openxmlformats-officedocument.presentationml.tags+xml"/>
  <Override PartName="/ppt/notesSlides/notesSlide63.xml" ContentType="application/vnd.openxmlformats-officedocument.presentationml.notesSlide+xml"/>
  <Override PartName="/ppt/charts/chart50.xml" ContentType="application/vnd.openxmlformats-officedocument.drawingml.chart+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51.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3.xml" ContentType="application/vnd.openxmlformats-officedocument.themeOverr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52.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4.xml" ContentType="application/vnd.openxmlformats-officedocument.themeOverride+xml"/>
  <Override PartName="/ppt/notesSlides/notesSlide69.xml" ContentType="application/vnd.openxmlformats-officedocument.presentationml.notesSlide+xml"/>
  <Override PartName="/ppt/charts/chart53.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5.xml" ContentType="application/vnd.openxmlformats-officedocument.themeOverride+xml"/>
  <Override PartName="/ppt/notesSlides/notesSlide70.xml" ContentType="application/vnd.openxmlformats-officedocument.presentationml.notesSlide+xml"/>
  <Override PartName="/ppt/charts/chart54.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6.xml" ContentType="application/vnd.openxmlformats-officedocument.themeOverride+xml"/>
  <Override PartName="/ppt/notesSlides/notesSlide71.xml" ContentType="application/vnd.openxmlformats-officedocument.presentationml.notesSlide+xml"/>
  <Override PartName="/ppt/charts/chart55.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7.xml" ContentType="application/vnd.openxmlformats-officedocument.themeOverride+xml"/>
  <Override PartName="/ppt/notesSlides/notesSlide72.xml" ContentType="application/vnd.openxmlformats-officedocument.presentationml.notesSlide+xml"/>
  <Override PartName="/ppt/charts/chart56.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8.xml" ContentType="application/vnd.openxmlformats-officedocument.themeOverride+xml"/>
  <Override PartName="/ppt/notesSlides/notesSlide73.xml" ContentType="application/vnd.openxmlformats-officedocument.presentationml.notesSlide+xml"/>
  <Override PartName="/ppt/charts/chart57.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9.xml" ContentType="application/vnd.openxmlformats-officedocument.themeOverride+xml"/>
  <Override PartName="/ppt/notesSlides/notesSlide74.xml" ContentType="application/vnd.openxmlformats-officedocument.presentationml.notesSlide+xml"/>
  <Override PartName="/ppt/charts/chart58.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0.xml" ContentType="application/vnd.openxmlformats-officedocument.themeOverride+xml"/>
  <Override PartName="/ppt/notesSlides/notesSlide75.xml" ContentType="application/vnd.openxmlformats-officedocument.presentationml.notesSlide+xml"/>
  <Override PartName="/ppt/charts/chart59.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1.xml" ContentType="application/vnd.openxmlformats-officedocument.themeOverride+xml"/>
  <Override PartName="/ppt/notesSlides/notesSlide76.xml" ContentType="application/vnd.openxmlformats-officedocument.presentationml.notesSlide+xml"/>
  <Override PartName="/ppt/charts/chart60.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2.xml" ContentType="application/vnd.openxmlformats-officedocument.themeOverride+xml"/>
  <Override PartName="/ppt/tags/tag36.xml" ContentType="application/vnd.openxmlformats-officedocument.presentationml.tags+xml"/>
  <Override PartName="/ppt/notesSlides/notesSlide77.xml" ContentType="application/vnd.openxmlformats-officedocument.presentationml.notesSlide+xml"/>
  <Override PartName="/ppt/charts/chart61.xml" ContentType="application/vnd.openxmlformats-officedocument.drawingml.chart+xml"/>
  <Override PartName="/ppt/tags/tag37.xml" ContentType="application/vnd.openxmlformats-officedocument.presentationml.tags+xml"/>
  <Override PartName="/ppt/notesSlides/notesSlide78.xml" ContentType="application/vnd.openxmlformats-officedocument.presentationml.notesSlide+xml"/>
  <Override PartName="/ppt/charts/chart62.xml" ContentType="application/vnd.openxmlformats-officedocument.drawingml.chart+xml"/>
  <Override PartName="/ppt/tags/tag38.xml" ContentType="application/vnd.openxmlformats-officedocument.presentationml.tags+xml"/>
  <Override PartName="/ppt/notesSlides/notesSlide79.xml" ContentType="application/vnd.openxmlformats-officedocument.presentationml.notesSlide+xml"/>
  <Override PartName="/ppt/charts/chart63.xml" ContentType="application/vnd.openxmlformats-officedocument.drawingml.chart+xml"/>
  <Override PartName="/ppt/tags/tag39.xml" ContentType="application/vnd.openxmlformats-officedocument.presentationml.tags+xml"/>
  <Override PartName="/ppt/notesSlides/notesSlide80.xml" ContentType="application/vnd.openxmlformats-officedocument.presentationml.notesSlide+xml"/>
  <Override PartName="/ppt/charts/chart64.xml" ContentType="application/vnd.openxmlformats-officedocument.drawingml.chart+xml"/>
  <Override PartName="/ppt/tags/tag40.xml" ContentType="application/vnd.openxmlformats-officedocument.presentationml.tags+xml"/>
  <Override PartName="/ppt/notesSlides/notesSlide81.xml" ContentType="application/vnd.openxmlformats-officedocument.presentationml.notesSlide+xml"/>
  <Override PartName="/ppt/charts/chart65.xml" ContentType="application/vnd.openxmlformats-officedocument.drawingml.chart+xml"/>
  <Override PartName="/ppt/tags/tag41.xml" ContentType="application/vnd.openxmlformats-officedocument.presentationml.tags+xml"/>
  <Override PartName="/ppt/notesSlides/notesSlide82.xml" ContentType="application/vnd.openxmlformats-officedocument.presentationml.notesSlide+xml"/>
  <Override PartName="/ppt/charts/chart66.xml" ContentType="application/vnd.openxmlformats-officedocument.drawingml.chart+xml"/>
  <Override PartName="/ppt/tags/tag42.xml" ContentType="application/vnd.openxmlformats-officedocument.presentationml.tags+xml"/>
  <Override PartName="/ppt/notesSlides/notesSlide83.xml" ContentType="application/vnd.openxmlformats-officedocument.presentationml.notesSlide+xml"/>
  <Override PartName="/ppt/charts/chart67.xml" ContentType="application/vnd.openxmlformats-officedocument.drawingml.chart+xml"/>
  <Override PartName="/ppt/tags/tag43.xml" ContentType="application/vnd.openxmlformats-officedocument.presentationml.tags+xml"/>
  <Override PartName="/ppt/notesSlides/notesSlide84.xml" ContentType="application/vnd.openxmlformats-officedocument.presentationml.notesSlide+xml"/>
  <Override PartName="/ppt/charts/chart68.xml" ContentType="application/vnd.openxmlformats-officedocument.drawingml.chart+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9" r:id="rId1"/>
  </p:sldMasterIdLst>
  <p:notesMasterIdLst>
    <p:notesMasterId r:id="rId101"/>
  </p:notesMasterIdLst>
  <p:handoutMasterIdLst>
    <p:handoutMasterId r:id="rId102"/>
  </p:handoutMasterIdLst>
  <p:sldIdLst>
    <p:sldId id="299" r:id="rId2"/>
    <p:sldId id="1376" r:id="rId3"/>
    <p:sldId id="1121" r:id="rId4"/>
    <p:sldId id="1220" r:id="rId5"/>
    <p:sldId id="1226" r:id="rId6"/>
    <p:sldId id="1246" r:id="rId7"/>
    <p:sldId id="1377" r:id="rId8"/>
    <p:sldId id="1378" r:id="rId9"/>
    <p:sldId id="1323" r:id="rId10"/>
    <p:sldId id="1324" r:id="rId11"/>
    <p:sldId id="1400" r:id="rId12"/>
    <p:sldId id="1401" r:id="rId13"/>
    <p:sldId id="1402" r:id="rId14"/>
    <p:sldId id="1330" r:id="rId15"/>
    <p:sldId id="1326" r:id="rId16"/>
    <p:sldId id="1327" r:id="rId17"/>
    <p:sldId id="1328" r:id="rId18"/>
    <p:sldId id="1329" r:id="rId19"/>
    <p:sldId id="1266" r:id="rId20"/>
    <p:sldId id="1267" r:id="rId21"/>
    <p:sldId id="1379" r:id="rId22"/>
    <p:sldId id="1380" r:id="rId23"/>
    <p:sldId id="1335" r:id="rId24"/>
    <p:sldId id="1336" r:id="rId25"/>
    <p:sldId id="284" r:id="rId26"/>
    <p:sldId id="1381" r:id="rId27"/>
    <p:sldId id="1393" r:id="rId28"/>
    <p:sldId id="1331" r:id="rId29"/>
    <p:sldId id="1332" r:id="rId30"/>
    <p:sldId id="1333" r:id="rId31"/>
    <p:sldId id="1340" r:id="rId32"/>
    <p:sldId id="1374" r:id="rId33"/>
    <p:sldId id="1405" r:id="rId34"/>
    <p:sldId id="1406" r:id="rId35"/>
    <p:sldId id="1408" r:id="rId36"/>
    <p:sldId id="1382" r:id="rId37"/>
    <p:sldId id="1409" r:id="rId38"/>
    <p:sldId id="1410" r:id="rId39"/>
    <p:sldId id="1383" r:id="rId40"/>
    <p:sldId id="1411" r:id="rId41"/>
    <p:sldId id="1334" r:id="rId42"/>
    <p:sldId id="1230" r:id="rId43"/>
    <p:sldId id="1338" r:id="rId44"/>
    <p:sldId id="1384" r:id="rId45"/>
    <p:sldId id="1357" r:id="rId46"/>
    <p:sldId id="1233" r:id="rId47"/>
    <p:sldId id="1342" r:id="rId48"/>
    <p:sldId id="1343" r:id="rId49"/>
    <p:sldId id="1344" r:id="rId50"/>
    <p:sldId id="1345" r:id="rId51"/>
    <p:sldId id="1346" r:id="rId52"/>
    <p:sldId id="1347" r:id="rId53"/>
    <p:sldId id="1348" r:id="rId54"/>
    <p:sldId id="1349" r:id="rId55"/>
    <p:sldId id="1350" r:id="rId56"/>
    <p:sldId id="1351" r:id="rId57"/>
    <p:sldId id="1352" r:id="rId58"/>
    <p:sldId id="1396" r:id="rId59"/>
    <p:sldId id="291" r:id="rId60"/>
    <p:sldId id="1279" r:id="rId61"/>
    <p:sldId id="1354" r:id="rId62"/>
    <p:sldId id="1355" r:id="rId63"/>
    <p:sldId id="1385" r:id="rId64"/>
    <p:sldId id="1386" r:id="rId65"/>
    <p:sldId id="1387" r:id="rId66"/>
    <p:sldId id="1388" r:id="rId67"/>
    <p:sldId id="1389" r:id="rId68"/>
    <p:sldId id="1390" r:id="rId69"/>
    <p:sldId id="1391" r:id="rId70"/>
    <p:sldId id="1392" r:id="rId71"/>
    <p:sldId id="1358" r:id="rId72"/>
    <p:sldId id="1225" r:id="rId73"/>
    <p:sldId id="1291" r:id="rId74"/>
    <p:sldId id="1413" r:id="rId75"/>
    <p:sldId id="1412" r:id="rId76"/>
    <p:sldId id="1414" r:id="rId77"/>
    <p:sldId id="1305" r:id="rId78"/>
    <p:sldId id="1304" r:id="rId79"/>
    <p:sldId id="1290" r:id="rId80"/>
    <p:sldId id="1288" r:id="rId81"/>
    <p:sldId id="1289" r:id="rId82"/>
    <p:sldId id="1292" r:id="rId83"/>
    <p:sldId id="1306" r:id="rId84"/>
    <p:sldId id="1307" r:id="rId85"/>
    <p:sldId id="1308" r:id="rId86"/>
    <p:sldId id="1241" r:id="rId87"/>
    <p:sldId id="1224" r:id="rId88"/>
    <p:sldId id="1309" r:id="rId89"/>
    <p:sldId id="1310" r:id="rId90"/>
    <p:sldId id="1311" r:id="rId91"/>
    <p:sldId id="1312" r:id="rId92"/>
    <p:sldId id="1313" r:id="rId93"/>
    <p:sldId id="1314" r:id="rId94"/>
    <p:sldId id="1315" r:id="rId95"/>
    <p:sldId id="1316" r:id="rId96"/>
    <p:sldId id="1367" r:id="rId97"/>
    <p:sldId id="1395" r:id="rId98"/>
    <p:sldId id="270" r:id="rId99"/>
    <p:sldId id="1394" r:id="rId100"/>
  </p:sldIdLst>
  <p:sldSz cx="12192000" cy="6858000"/>
  <p:notesSz cx="6858000" cy="9144000"/>
  <p:embeddedFontLst>
    <p:embeddedFont>
      <p:font typeface="Calibri" panose="020F0502020204030204" pitchFamily="34" charset="0"/>
      <p:regular r:id="rId103"/>
      <p:bold r:id="rId104"/>
      <p:italic r:id="rId105"/>
      <p:boldItalic r:id="rId106"/>
    </p:embeddedFont>
    <p:embeddedFont>
      <p:font typeface="Canela Medium" pitchFamily="2" charset="77"/>
      <p:regular r:id="rId107"/>
    </p:embeddedFont>
    <p:embeddedFont>
      <p:font typeface="Clattering" pitchFamily="2" charset="0"/>
      <p:regular r:id="rId108"/>
    </p:embeddedFont>
    <p:embeddedFont>
      <p:font typeface="Neue Haas Unica W1G" panose="020B0504030206020203" pitchFamily="34" charset="0"/>
      <p:regular r:id="rId109"/>
      <p:bold r:id="rId110"/>
      <p:italic r:id="rId111"/>
      <p:boldItalic r:id="rId112"/>
    </p:embeddedFont>
    <p:embeddedFont>
      <p:font typeface="Neue Haas Unica W1G Light" panose="020B0404030206020203" pitchFamily="34" charset="0"/>
      <p:regular r:id="rId113"/>
      <p:italic r:id="rId114"/>
    </p:embeddedFont>
    <p:embeddedFont>
      <p:font typeface="Neue Haas Unica W1G Medium" panose="020B0504030206020203" pitchFamily="34" charset="0"/>
      <p:regular r:id="rId115"/>
      <p:italic r:id="rId116"/>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Melander" initials="AM" lastIdx="1" clrIdx="0">
    <p:extLst>
      <p:ext uri="{19B8F6BF-5375-455C-9EA6-DF929625EA0E}">
        <p15:presenceInfo xmlns:p15="http://schemas.microsoft.com/office/powerpoint/2012/main" userId="S::anne.melander@taloustutkimus.onmicrosoft.com::87669e89-814a-42ce-8b29-39c7725fa6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49"/>
    <a:srgbClr val="002548"/>
    <a:srgbClr val="7F7F7F"/>
    <a:srgbClr val="FF6464"/>
    <a:srgbClr val="D9D9D9"/>
    <a:srgbClr val="404040"/>
    <a:srgbClr val="005FB6"/>
    <a:srgbClr val="565656"/>
    <a:srgbClr val="9CFFF8"/>
    <a:srgbClr val="8DE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89" autoAdjust="0"/>
    <p:restoredTop sz="86259" autoAdjust="0"/>
  </p:normalViewPr>
  <p:slideViewPr>
    <p:cSldViewPr snapToGrid="0" snapToObjects="1">
      <p:cViewPr varScale="1">
        <p:scale>
          <a:sx n="110" d="100"/>
          <a:sy n="110" d="100"/>
        </p:scale>
        <p:origin x="1624" y="16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83" d="100"/>
        <a:sy n="83" d="100"/>
      </p:scale>
      <p:origin x="0" y="-13056"/>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commentAuthors" Target="commentAuthor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10.fntdata"/><Relationship Id="rId16" Type="http://schemas.openxmlformats.org/officeDocument/2006/relationships/slide" Target="slides/slide15.xml"/><Relationship Id="rId107" Type="http://schemas.openxmlformats.org/officeDocument/2006/relationships/font" Target="fonts/font5.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11.fntdata"/><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1.fntdata"/><Relationship Id="rId108" Type="http://schemas.openxmlformats.org/officeDocument/2006/relationships/font" Target="fonts/font6.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12.fntdata"/><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7.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2.fntdata"/><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8.fntdata"/><Relationship Id="rId115" Type="http://schemas.openxmlformats.org/officeDocument/2006/relationships/font" Target="fonts/font13.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9.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941205838918928"/>
          <c:y val="4.3424704505981952E-2"/>
          <c:w val="0.47358466257740245"/>
          <c:h val="0.85837545085178624"/>
        </c:manualLayout>
      </c:layout>
      <c:barChart>
        <c:barDir val="bar"/>
        <c:grouping val="clustered"/>
        <c:varyColors val="0"/>
        <c:ser>
          <c:idx val="0"/>
          <c:order val="0"/>
          <c:tx>
            <c:strRef>
              <c:f>Sheet1!$B$2</c:f>
              <c:strCache>
                <c:ptCount val="1"/>
                <c:pt idx="0">
                  <c:v>Kaikki, n=1166</c:v>
                </c:pt>
              </c:strCache>
            </c:strRef>
          </c:tx>
          <c:spPr>
            <a:solidFill>
              <a:srgbClr val="FF6464"/>
            </a:solidFill>
            <a:ln>
              <a:noFill/>
            </a:ln>
            <a:effectLst/>
          </c:spPr>
          <c:invertIfNegative val="0"/>
          <c:dPt>
            <c:idx val="0"/>
            <c:invertIfNegative val="0"/>
            <c:bubble3D val="0"/>
            <c:spPr>
              <a:solidFill>
                <a:srgbClr val="FF6464"/>
              </a:solidFill>
              <a:ln>
                <a:noFill/>
              </a:ln>
              <a:effectLst/>
            </c:spPr>
            <c:extLst>
              <c:ext xmlns:c16="http://schemas.microsoft.com/office/drawing/2014/chart" uri="{C3380CC4-5D6E-409C-BE32-E72D297353CC}">
                <c16:uniqueId val="{00000001-270F-2E46-B540-9FBD941C2668}"/>
              </c:ext>
            </c:extLst>
          </c:dPt>
          <c:dPt>
            <c:idx val="1"/>
            <c:invertIfNegative val="0"/>
            <c:bubble3D val="0"/>
            <c:spPr>
              <a:solidFill>
                <a:srgbClr val="FF6464"/>
              </a:solidFill>
              <a:ln>
                <a:noFill/>
              </a:ln>
              <a:effectLst/>
            </c:spPr>
            <c:extLst>
              <c:ext xmlns:c16="http://schemas.microsoft.com/office/drawing/2014/chart" uri="{C3380CC4-5D6E-409C-BE32-E72D297353CC}">
                <c16:uniqueId val="{00000003-270F-2E46-B540-9FBD941C2668}"/>
              </c:ext>
            </c:extLst>
          </c:dPt>
          <c:dPt>
            <c:idx val="5"/>
            <c:invertIfNegative val="0"/>
            <c:bubble3D val="0"/>
            <c:spPr>
              <a:solidFill>
                <a:srgbClr val="FF6464"/>
              </a:solidFill>
              <a:ln>
                <a:noFill/>
              </a:ln>
              <a:effectLst/>
            </c:spPr>
            <c:extLst>
              <c:ext xmlns:c16="http://schemas.microsoft.com/office/drawing/2014/chart" uri="{C3380CC4-5D6E-409C-BE32-E72D297353CC}">
                <c16:uniqueId val="{00000007-D803-B14D-BF23-C06B18A00D73}"/>
              </c:ext>
            </c:extLst>
          </c:dPt>
          <c:dPt>
            <c:idx val="9"/>
            <c:invertIfNegative val="0"/>
            <c:bubble3D val="0"/>
            <c:spPr>
              <a:solidFill>
                <a:srgbClr val="FF6464"/>
              </a:solidFill>
              <a:ln>
                <a:noFill/>
              </a:ln>
              <a:effectLst/>
            </c:spPr>
            <c:extLst>
              <c:ext xmlns:c16="http://schemas.microsoft.com/office/drawing/2014/chart" uri="{C3380CC4-5D6E-409C-BE32-E72D297353CC}">
                <c16:uniqueId val="{00000009-D803-B14D-BF23-C06B18A00D73}"/>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Neue Haas Unica W1G Medium" panose="020B06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Minulle tulee jokin painettu aikakauslehti tilattuna kotiin</c:v>
                </c:pt>
                <c:pt idx="1">
                  <c:v>Minulle ei tule painettuja aikakauslehtiä, mutta ostan säännöllisesti aikakauslehtien irtonumeroita</c:v>
                </c:pt>
                <c:pt idx="2">
                  <c:v>Minulle tulee jokin painettu aikakauslehti tilattuna kotiin ja ostan myös aikakauslehtien irtonumeroita</c:v>
                </c:pt>
              </c:strCache>
            </c:strRef>
          </c:cat>
          <c:val>
            <c:numRef>
              <c:f>Sheet1!$B$3:$B$5</c:f>
              <c:numCache>
                <c:formatCode>General</c:formatCode>
                <c:ptCount val="3"/>
                <c:pt idx="0">
                  <c:v>71.440820000000002</c:v>
                </c:pt>
                <c:pt idx="1">
                  <c:v>15.437390000000001</c:v>
                </c:pt>
                <c:pt idx="2">
                  <c:v>13.121779999999999</c:v>
                </c:pt>
              </c:numCache>
            </c:numRef>
          </c:val>
          <c:extLst>
            <c:ext xmlns:c16="http://schemas.microsoft.com/office/drawing/2014/chart" uri="{C3380CC4-5D6E-409C-BE32-E72D297353CC}">
              <c16:uniqueId val="{0000000A-270F-2E46-B540-9FBD941C2668}"/>
            </c:ext>
          </c:extLst>
        </c:ser>
        <c:dLbls>
          <c:dLblPos val="outEnd"/>
          <c:showLegendKey val="0"/>
          <c:showVal val="1"/>
          <c:showCatName val="0"/>
          <c:showSerName val="0"/>
          <c:showPercent val="0"/>
          <c:showBubbleSize val="0"/>
        </c:dLbls>
        <c:gapWidth val="10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100"/>
          <c:min val="0"/>
        </c:scaling>
        <c:delete val="0"/>
        <c:axPos val="t"/>
        <c:majorGridlines>
          <c:spPr>
            <a:ln w="9525" cap="flat" cmpd="sng" algn="ctr">
              <a:solidFill>
                <a:srgbClr val="FFFFFF">
                  <a:lumMod val="85000"/>
                </a:srgbClr>
              </a:solidFill>
              <a:round/>
            </a:ln>
            <a:effectLst/>
          </c:spPr>
        </c:majorGridlines>
        <c:numFmt formatCode="General"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a:defRPr/>
      </a:pPr>
      <a:endParaRPr lang="en-FI"/>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57874978498507"/>
          <c:y val="0.1041803244493182"/>
          <c:w val="0.31811456800356497"/>
          <c:h val="0.78530536815422269"/>
        </c:manualLayout>
      </c:layout>
      <c:doughnutChart>
        <c:varyColors val="1"/>
        <c:ser>
          <c:idx val="0"/>
          <c:order val="0"/>
          <c:tx>
            <c:strRef>
              <c:f>Sheet1!$B$1</c:f>
              <c:strCache>
                <c:ptCount val="1"/>
                <c:pt idx="0">
                  <c:v>Kaikki, n=1166</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DC53-F647-A03A-3598FFE6282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DC53-F647-A03A-3598FFE6282E}"/>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DC53-F647-A03A-3598FFE6282E}"/>
              </c:ext>
            </c:extLst>
          </c:dPt>
          <c:dPt>
            <c:idx val="3"/>
            <c:bubble3D val="0"/>
            <c:spPr>
              <a:solidFill>
                <a:schemeClr val="accent6"/>
              </a:solidFill>
              <a:ln w="19050">
                <a:solidFill>
                  <a:schemeClr val="lt1"/>
                </a:solidFill>
              </a:ln>
              <a:effectLst/>
            </c:spPr>
            <c:extLst>
              <c:ext xmlns:c16="http://schemas.microsoft.com/office/drawing/2014/chart" uri="{C3380CC4-5D6E-409C-BE32-E72D297353CC}">
                <c16:uniqueId val="{00000007-DC53-F647-A03A-3598FFE6282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A-DC53-F647-A03A-3598FFE6282E}"/>
              </c:ext>
            </c:extLst>
          </c:dPt>
          <c:dPt>
            <c:idx val="5"/>
            <c:bubble3D val="0"/>
            <c:spPr>
              <a:solidFill>
                <a:schemeClr val="accent1"/>
              </a:solidFill>
              <a:ln w="19050">
                <a:solidFill>
                  <a:schemeClr val="lt1"/>
                </a:solidFill>
              </a:ln>
              <a:effectLst/>
            </c:spPr>
            <c:extLst>
              <c:ext xmlns:c16="http://schemas.microsoft.com/office/drawing/2014/chart" uri="{C3380CC4-5D6E-409C-BE32-E72D297353CC}">
                <c16:uniqueId val="{00000001-2A1A-4352-98E8-32A5604F2221}"/>
              </c:ext>
            </c:extLst>
          </c:dPt>
          <c:dLbls>
            <c:dLbl>
              <c:idx val="0"/>
              <c:layout>
                <c:manualLayout>
                  <c:x val="-0.20226009614562471"/>
                  <c:y val="-0.10701990162423318"/>
                </c:manualLayout>
              </c:layout>
              <c:tx>
                <c:rich>
                  <a:bodyPr rot="0" spcFirstLastPara="1" vertOverflow="overflow" horzOverflow="overflow" vert="horz" wrap="square" lIns="38100" tIns="19050" rIns="38100" bIns="19050" anchor="t" anchorCtr="1">
                    <a:spAutoFit/>
                  </a:bodyPr>
                  <a:lstStyle/>
                  <a:p>
                    <a:pPr>
                      <a:defRPr sz="1600" b="0" i="0" u="none" strike="noStrike" kern="1200" baseline="0">
                        <a:solidFill>
                          <a:schemeClr val="tx1"/>
                        </a:solidFill>
                        <a:latin typeface="Neue Haas Unica W1G Medium" panose="020B0404030206020203" pitchFamily="34" charset="0"/>
                        <a:ea typeface="+mn-ea"/>
                        <a:cs typeface="+mn-cs"/>
                      </a:defRPr>
                    </a:pPr>
                    <a:fld id="{9A2A2D80-C704-244F-8B16-57A84140A40E}" type="CATEGORYNAME">
                      <a:rPr lang="en-US">
                        <a:solidFill>
                          <a:schemeClr val="tx1"/>
                        </a:solidFill>
                      </a:rPr>
                      <a:pPr>
                        <a:defRPr sz="1600">
                          <a:solidFill>
                            <a:schemeClr val="tx1"/>
                          </a:solidFill>
                          <a:latin typeface="Neue Haas Unica W1G Medium" panose="020B0404030206020203" pitchFamily="34" charset="0"/>
                        </a:defRPr>
                      </a:pPr>
                      <a:t>[CATEGORY NAME]</a:t>
                    </a:fld>
                    <a:r>
                      <a:rPr lang="en-US" baseline="0" dirty="0">
                        <a:solidFill>
                          <a:schemeClr val="tx1"/>
                        </a:solidFill>
                      </a:rPr>
                      <a:t>, </a:t>
                    </a:r>
                    <a:br>
                      <a:rPr lang="en-US" baseline="0" dirty="0">
                        <a:solidFill>
                          <a:schemeClr val="tx1"/>
                        </a:solidFill>
                      </a:rPr>
                    </a:br>
                    <a:fld id="{A8F169C6-E1D1-4848-ACC3-2692524E2FEC}" type="PERCENTAGE">
                      <a:rPr lang="en-US" baseline="0" smtClean="0">
                        <a:solidFill>
                          <a:schemeClr val="tx1"/>
                        </a:solidFill>
                      </a:rPr>
                      <a:pPr>
                        <a:defRPr sz="1600">
                          <a:solidFill>
                            <a:schemeClr val="tx1"/>
                          </a:solidFill>
                          <a:latin typeface="Neue Haas Unica W1G Medium" panose="020B0404030206020203" pitchFamily="34" charset="0"/>
                        </a:defRPr>
                      </a:pPr>
                      <a:t>[PERCENTAGE]</a:t>
                    </a:fld>
                    <a:endParaRPr lang="en-US" baseline="0" dirty="0">
                      <a:solidFill>
                        <a:schemeClr val="tx1"/>
                      </a:solidFill>
                    </a:endParaRPr>
                  </a:p>
                </c:rich>
              </c:tx>
              <c:spPr>
                <a:noFill/>
                <a:ln>
                  <a:noFill/>
                </a:ln>
                <a:effectLst/>
              </c:spPr>
              <c:txPr>
                <a:bodyPr rot="0" spcFirstLastPara="1" vertOverflow="overflow" horzOverflow="overflow" vert="horz" wrap="square" lIns="38100" tIns="19050" rIns="38100" bIns="19050" anchor="t" anchorCtr="1">
                  <a:spAutoFit/>
                </a:bodyPr>
                <a:lstStyle/>
                <a:p>
                  <a:pPr>
                    <a:defRPr sz="1600" b="0" i="0" u="none" strike="noStrike" kern="1200" baseline="0">
                      <a:solidFill>
                        <a:schemeClr val="tx1"/>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0389541673666178"/>
                      <c:h val="0.14682761991036522"/>
                    </c:manualLayout>
                  </c15:layout>
                  <c15:dlblFieldTable/>
                  <c15:showDataLabelsRange val="0"/>
                </c:ext>
                <c:ext xmlns:c16="http://schemas.microsoft.com/office/drawing/2014/chart" uri="{C3380CC4-5D6E-409C-BE32-E72D297353CC}">
                  <c16:uniqueId val="{00000001-DC53-F647-A03A-3598FFE6282E}"/>
                </c:ext>
              </c:extLst>
            </c:dLbl>
            <c:dLbl>
              <c:idx val="1"/>
              <c:layout>
                <c:manualLayout>
                  <c:x val="0.1752834424921815"/>
                  <c:y val="-0.10255107514065033"/>
                </c:manualLayout>
              </c:layout>
              <c:tx>
                <c:rich>
                  <a:bodyPr rot="0" spcFirstLastPara="1" vertOverflow="overflow" horzOverflow="overflow" vert="horz" wrap="square" lIns="38100" tIns="19050" rIns="38100" bIns="19050" anchor="t" anchorCtr="1">
                    <a:spAutoFit/>
                  </a:bodyPr>
                  <a:lstStyle/>
                  <a:p>
                    <a:pPr>
                      <a:defRPr sz="1600" b="0" i="0" u="none" strike="noStrike" kern="1200" baseline="0">
                        <a:solidFill>
                          <a:schemeClr val="tx1"/>
                        </a:solidFill>
                        <a:latin typeface="Neue Haas Unica W1G Medium" panose="020B0404030206020203" pitchFamily="34" charset="0"/>
                        <a:ea typeface="+mn-ea"/>
                        <a:cs typeface="+mn-cs"/>
                      </a:defRPr>
                    </a:pPr>
                    <a:fld id="{B20CBCFA-7B04-B945-B7C0-379CCBE67DD6}" type="CATEGORYNAME">
                      <a:rPr lang="en-US"/>
                      <a:pPr>
                        <a:defRPr sz="1600">
                          <a:solidFill>
                            <a:schemeClr val="tx1"/>
                          </a:solidFill>
                          <a:latin typeface="Neue Haas Unica W1G Medium" panose="020B0404030206020203" pitchFamily="34" charset="0"/>
                        </a:defRPr>
                      </a:pPr>
                      <a:t>[CATEGORY NAME]</a:t>
                    </a:fld>
                    <a:r>
                      <a:rPr lang="en-US" baseline="0" dirty="0"/>
                      <a:t>, </a:t>
                    </a:r>
                    <a:br>
                      <a:rPr lang="en-US" baseline="0" dirty="0"/>
                    </a:br>
                    <a:fld id="{0B60C323-5F47-D140-B57F-3EDFFFD28391}" type="PERCENTAGE">
                      <a:rPr lang="en-US" baseline="0" smtClean="0"/>
                      <a:pPr>
                        <a:defRPr sz="1600">
                          <a:solidFill>
                            <a:schemeClr val="tx1"/>
                          </a:solidFill>
                          <a:latin typeface="Neue Haas Unica W1G Medium" panose="020B0404030206020203" pitchFamily="34" charset="0"/>
                        </a:defRPr>
                      </a:pPr>
                      <a:t>[PERCENTAGE]</a:t>
                    </a:fld>
                    <a:endParaRPr lang="en-US" baseline="0" dirty="0"/>
                  </a:p>
                </c:rich>
              </c:tx>
              <c:spPr>
                <a:noFill/>
                <a:ln>
                  <a:noFill/>
                </a:ln>
                <a:effectLst/>
              </c:spPr>
              <c:txPr>
                <a:bodyPr rot="0" spcFirstLastPara="1" vertOverflow="overflow" horzOverflow="overflow" vert="horz" wrap="square" lIns="38100" tIns="19050" rIns="38100" bIns="19050" anchor="t" anchorCtr="1">
                  <a:spAutoFit/>
                </a:bodyPr>
                <a:lstStyle/>
                <a:p>
                  <a:pPr>
                    <a:defRPr sz="1600" b="0" i="0" u="none" strike="noStrike" kern="1200" baseline="0">
                      <a:solidFill>
                        <a:schemeClr val="tx1"/>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0600462521011106"/>
                      <c:h val="0.19573514629223482"/>
                    </c:manualLayout>
                  </c15:layout>
                  <c15:dlblFieldTable/>
                  <c15:showDataLabelsRange val="0"/>
                </c:ext>
                <c:ext xmlns:c16="http://schemas.microsoft.com/office/drawing/2014/chart" uri="{C3380CC4-5D6E-409C-BE32-E72D297353CC}">
                  <c16:uniqueId val="{00000003-DC53-F647-A03A-3598FFE6282E}"/>
                </c:ext>
              </c:extLst>
            </c:dLbl>
            <c:dLbl>
              <c:idx val="2"/>
              <c:layout>
                <c:manualLayout>
                  <c:x val="-0.17362775206540076"/>
                  <c:y val="9.4487520263182995E-2"/>
                </c:manualLayout>
              </c:layout>
              <c:spPr>
                <a:noFill/>
                <a:ln>
                  <a:noFill/>
                </a:ln>
                <a:effectLst/>
              </c:spPr>
              <c:txPr>
                <a:bodyPr rot="0" spcFirstLastPara="1" vertOverflow="overflow" horzOverflow="overflow" vert="horz" wrap="square" lIns="38100" tIns="19050" rIns="38100" bIns="19050" anchor="t" anchorCtr="1">
                  <a:spAutoFit/>
                </a:bodyPr>
                <a:lstStyle/>
                <a:p>
                  <a:pPr>
                    <a:defRPr sz="1600" b="0" i="0" u="none" strike="noStrike" kern="1200" baseline="0">
                      <a:solidFill>
                        <a:schemeClr val="tx1"/>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8329432048742753"/>
                      <c:h val="0.14007074234766853"/>
                    </c:manualLayout>
                  </c15:layout>
                </c:ext>
                <c:ext xmlns:c16="http://schemas.microsoft.com/office/drawing/2014/chart" uri="{C3380CC4-5D6E-409C-BE32-E72D297353CC}">
                  <c16:uniqueId val="{00000005-DC53-F647-A03A-3598FFE6282E}"/>
                </c:ext>
              </c:extLst>
            </c:dLbl>
            <c:dLbl>
              <c:idx val="3"/>
              <c:layout>
                <c:manualLayout>
                  <c:x val="-0.17033771448547069"/>
                  <c:y val="7.1406777181803563E-2"/>
                </c:manualLayout>
              </c:layout>
              <c:spPr>
                <a:noFill/>
                <a:ln>
                  <a:noFill/>
                </a:ln>
                <a:effectLst/>
              </c:spPr>
              <c:txPr>
                <a:bodyPr rot="0" spcFirstLastPara="1" vertOverflow="overflow" horzOverflow="overflow" vert="horz" wrap="square" lIns="38100" tIns="19050" rIns="38100" bIns="19050" anchor="t" anchorCtr="1">
                  <a:spAutoFit/>
                </a:bodyPr>
                <a:lstStyle/>
                <a:p>
                  <a:pPr>
                    <a:defRPr sz="1600" b="0" i="0" u="none" strike="noStrike" kern="1200" baseline="0">
                      <a:solidFill>
                        <a:schemeClr val="tx1"/>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6814494703086738"/>
                      <c:h val="0.23584083066006423"/>
                    </c:manualLayout>
                  </c15:layout>
                </c:ext>
                <c:ext xmlns:c16="http://schemas.microsoft.com/office/drawing/2014/chart" uri="{C3380CC4-5D6E-409C-BE32-E72D297353CC}">
                  <c16:uniqueId val="{00000007-DC53-F647-A03A-3598FFE6282E}"/>
                </c:ext>
              </c:extLst>
            </c:dLbl>
            <c:dLbl>
              <c:idx val="4"/>
              <c:layout>
                <c:manualLayout>
                  <c:x val="-0.18111583180103055"/>
                  <c:y val="-6.9165164642409432E-2"/>
                </c:manualLayout>
              </c:layout>
              <c:spPr>
                <a:noFill/>
                <a:ln>
                  <a:noFill/>
                </a:ln>
                <a:effectLst/>
              </c:spPr>
              <c:txPr>
                <a:bodyPr rot="0" spcFirstLastPara="1" vertOverflow="overflow" horzOverflow="overflow" vert="horz" wrap="square" lIns="38100" tIns="19050" rIns="38100" bIns="19050" anchor="t" anchorCtr="1">
                  <a:spAutoFit/>
                </a:bodyPr>
                <a:lstStyle/>
                <a:p>
                  <a:pPr>
                    <a:defRPr sz="1600" b="0" i="0" u="none" strike="noStrike" kern="1200" baseline="0">
                      <a:solidFill>
                        <a:schemeClr val="tx1"/>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3027002352690984"/>
                      <c:h val="0.14306693406929499"/>
                    </c:manualLayout>
                  </c15:layout>
                </c:ext>
                <c:ext xmlns:c16="http://schemas.microsoft.com/office/drawing/2014/chart" uri="{C3380CC4-5D6E-409C-BE32-E72D297353CC}">
                  <c16:uniqueId val="{0000000A-DC53-F647-A03A-3598FFE6282E}"/>
                </c:ext>
              </c:extLst>
            </c:dLbl>
            <c:dLbl>
              <c:idx val="5"/>
              <c:layout>
                <c:manualLayout>
                  <c:x val="-0.11434747053562525"/>
                  <c:y val="-0.15966789850788851"/>
                </c:manualLayout>
              </c:layout>
              <c:showLegendKey val="1"/>
              <c:showVal val="0"/>
              <c:showCatName val="1"/>
              <c:showSerName val="0"/>
              <c:showPercent val="1"/>
              <c:showBubbleSize val="0"/>
              <c:separator>, </c:separator>
              <c:extLst>
                <c:ext xmlns:c15="http://schemas.microsoft.com/office/drawing/2012/chart" uri="{CE6537A1-D6FC-4f65-9D91-7224C49458BB}">
                  <c15:layout>
                    <c:manualLayout>
                      <c:w val="0.17237070132257762"/>
                      <c:h val="0.15718076393497715"/>
                    </c:manualLayout>
                  </c15:layout>
                </c:ext>
                <c:ext xmlns:c16="http://schemas.microsoft.com/office/drawing/2014/chart" uri="{C3380CC4-5D6E-409C-BE32-E72D297353CC}">
                  <c16:uniqueId val="{00000001-2A1A-4352-98E8-32A5604F2221}"/>
                </c:ext>
              </c:extLst>
            </c:dLbl>
            <c:dLbl>
              <c:idx val="6"/>
              <c:layout>
                <c:manualLayout>
                  <c:x val="3.8115823511875008E-2"/>
                  <c:y val="-0.15352682548835433"/>
                </c:manualLayout>
              </c:layout>
              <c:showLegendKey val="1"/>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2A1A-4352-98E8-32A5604F2221}"/>
                </c:ext>
              </c:extLst>
            </c:dLbl>
            <c:spPr>
              <a:noFill/>
              <a:ln>
                <a:noFill/>
              </a:ln>
              <a:effectLst/>
            </c:spPr>
            <c:txPr>
              <a:bodyPr rot="0" spcFirstLastPara="1" vertOverflow="overflow" horzOverflow="overflow" vert="horz" wrap="square" lIns="38100" tIns="19050" rIns="38100" bIns="19050" anchor="ctr" anchorCtr="1">
                <a:spAutoFit/>
              </a:bodyPr>
              <a:lstStyle/>
              <a:p>
                <a:pPr>
                  <a:defRPr sz="1600" b="0" i="0" u="none" strike="noStrike" kern="1200" baseline="0">
                    <a:solidFill>
                      <a:schemeClr val="tx1"/>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showLeaderLines val="1"/>
            <c:leaderLines>
              <c:spPr>
                <a:ln w="9525" cap="flat" cmpd="sng" algn="ctr">
                  <a:solidFill>
                    <a:schemeClr val="tx2"/>
                  </a:solidFill>
                  <a:prstDash val="dash"/>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Luen enemmän</c:v>
                </c:pt>
                <c:pt idx="1">
                  <c:v>Loma-ajalla ei ole
vaikutusta lukemiseen</c:v>
                </c:pt>
                <c:pt idx="2">
                  <c:v>Luen vähemmän</c:v>
                </c:pt>
              </c:strCache>
            </c:strRef>
          </c:cat>
          <c:val>
            <c:numRef>
              <c:f>Sheet1!$B$2:$B$4</c:f>
              <c:numCache>
                <c:formatCode>General</c:formatCode>
                <c:ptCount val="3"/>
                <c:pt idx="0">
                  <c:v>31.903949999999998</c:v>
                </c:pt>
                <c:pt idx="1">
                  <c:v>54.631219999999999</c:v>
                </c:pt>
                <c:pt idx="2">
                  <c:v>13.979419999999999</c:v>
                </c:pt>
              </c:numCache>
            </c:numRef>
          </c:val>
          <c:extLst>
            <c:ext xmlns:c16="http://schemas.microsoft.com/office/drawing/2014/chart" uri="{C3380CC4-5D6E-409C-BE32-E72D297353CC}">
              <c16:uniqueId val="{00000008-DC53-F647-A03A-3598FFE6282E}"/>
            </c:ext>
          </c:extLst>
        </c:ser>
        <c:dLbls>
          <c:showLegendKey val="0"/>
          <c:showVal val="0"/>
          <c:showCatName val="0"/>
          <c:showSerName val="0"/>
          <c:showPercent val="0"/>
          <c:showBubbleSize val="0"/>
          <c:showLeaderLines val="1"/>
        </c:dLbls>
        <c:firstSliceAng val="246"/>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15119254622846"/>
          <c:y val="0.1583897736969257"/>
          <c:w val="0.7614599830249319"/>
          <c:h val="0.75234339805853567"/>
        </c:manualLayout>
      </c:layout>
      <c:barChart>
        <c:barDir val="bar"/>
        <c:grouping val="stacked"/>
        <c:varyColors val="0"/>
        <c:ser>
          <c:idx val="0"/>
          <c:order val="0"/>
          <c:tx>
            <c:strRef>
              <c:f>Taul1!$B$4</c:f>
              <c:strCache>
                <c:ptCount val="1"/>
                <c:pt idx="0">
                  <c:v>Luen enemmän</c:v>
                </c:pt>
              </c:strCache>
            </c:strRef>
          </c:tx>
          <c:spPr>
            <a:solidFill>
              <a:schemeClr val="accent2"/>
            </a:solidFill>
            <a:ln>
              <a:noFill/>
            </a:ln>
          </c:spPr>
          <c:invertIfNegative val="0"/>
          <c:dLbls>
            <c:numFmt formatCode="#,##0" sourceLinked="0"/>
            <c:spPr>
              <a:noFill/>
              <a:ln>
                <a:noFill/>
              </a:ln>
              <a:effectLst/>
            </c:spPr>
            <c:txPr>
              <a:bodyPr/>
              <a:lstStyle/>
              <a:p>
                <a:pPr>
                  <a:defRPr>
                    <a:solidFill>
                      <a:schemeClr val="bg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Taul1!$A$5:$A$16</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Taul1!$B$5:$B$16</c:f>
              <c:numCache>
                <c:formatCode>General</c:formatCode>
                <c:ptCount val="12"/>
                <c:pt idx="0">
                  <c:v>31.903949999999998</c:v>
                </c:pt>
                <c:pt idx="2">
                  <c:v>26.086960000000001</c:v>
                </c:pt>
                <c:pt idx="3">
                  <c:v>37.627119999999998</c:v>
                </c:pt>
                <c:pt idx="5">
                  <c:v>50</c:v>
                </c:pt>
                <c:pt idx="6">
                  <c:v>46.49682</c:v>
                </c:pt>
                <c:pt idx="7">
                  <c:v>39.411760000000001</c:v>
                </c:pt>
                <c:pt idx="8">
                  <c:v>38.285710000000002</c:v>
                </c:pt>
                <c:pt idx="9">
                  <c:v>26.946110000000001</c:v>
                </c:pt>
                <c:pt idx="10">
                  <c:v>16.766470000000002</c:v>
                </c:pt>
                <c:pt idx="11">
                  <c:v>7.0588199999999999</c:v>
                </c:pt>
              </c:numCache>
            </c:numRef>
          </c:val>
          <c:extLst>
            <c:ext xmlns:c16="http://schemas.microsoft.com/office/drawing/2014/chart" uri="{C3380CC4-5D6E-409C-BE32-E72D297353CC}">
              <c16:uniqueId val="{00000000-CED0-492A-B7F4-68B06CB444E2}"/>
            </c:ext>
          </c:extLst>
        </c:ser>
        <c:ser>
          <c:idx val="1"/>
          <c:order val="1"/>
          <c:tx>
            <c:strRef>
              <c:f>Taul1!$C$4</c:f>
              <c:strCache>
                <c:ptCount val="1"/>
                <c:pt idx="0">
                  <c:v>Loma-ajalla ei ole
vaikutusta lukemiseen</c:v>
                </c:pt>
              </c:strCache>
            </c:strRef>
          </c:tx>
          <c:spPr>
            <a:solidFill>
              <a:schemeClr val="accent4"/>
            </a:solidFill>
            <a:ln>
              <a:noFill/>
            </a:ln>
          </c:spPr>
          <c:invertIfNegative val="0"/>
          <c:dLbls>
            <c:numFmt formatCode="#,##0" sourceLinked="0"/>
            <c:spPr>
              <a:noFill/>
              <a:ln>
                <a:noFill/>
              </a:ln>
              <a:effectLst/>
            </c:spPr>
            <c:txPr>
              <a:bodyPr/>
              <a:lstStyle/>
              <a:p>
                <a:pPr>
                  <a:defRPr>
                    <a:solidFill>
                      <a:srgbClr val="002548"/>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Taul1!$A$5:$A$16</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Taul1!$C$5:$C$16</c:f>
              <c:numCache>
                <c:formatCode>General</c:formatCode>
                <c:ptCount val="12"/>
                <c:pt idx="0">
                  <c:v>54.631219999999999</c:v>
                </c:pt>
                <c:pt idx="2">
                  <c:v>56.347830000000002</c:v>
                </c:pt>
                <c:pt idx="3">
                  <c:v>53.050849999999997</c:v>
                </c:pt>
                <c:pt idx="5">
                  <c:v>35</c:v>
                </c:pt>
                <c:pt idx="6">
                  <c:v>43.949039999999997</c:v>
                </c:pt>
                <c:pt idx="7">
                  <c:v>52.352939999999997</c:v>
                </c:pt>
                <c:pt idx="8">
                  <c:v>50.857140000000001</c:v>
                </c:pt>
                <c:pt idx="9">
                  <c:v>55.68862</c:v>
                </c:pt>
                <c:pt idx="10">
                  <c:v>67.664670000000001</c:v>
                </c:pt>
                <c:pt idx="11">
                  <c:v>75.294120000000007</c:v>
                </c:pt>
              </c:numCache>
            </c:numRef>
          </c:val>
          <c:extLst>
            <c:ext xmlns:c16="http://schemas.microsoft.com/office/drawing/2014/chart" uri="{C3380CC4-5D6E-409C-BE32-E72D297353CC}">
              <c16:uniqueId val="{00000001-CED0-492A-B7F4-68B06CB444E2}"/>
            </c:ext>
          </c:extLst>
        </c:ser>
        <c:ser>
          <c:idx val="2"/>
          <c:order val="2"/>
          <c:tx>
            <c:strRef>
              <c:f>Taul1!$D$4</c:f>
              <c:strCache>
                <c:ptCount val="1"/>
                <c:pt idx="0">
                  <c:v>Luen vähemmän</c:v>
                </c:pt>
              </c:strCache>
            </c:strRef>
          </c:tx>
          <c:spPr>
            <a:solidFill>
              <a:schemeClr val="accent1"/>
            </a:solidFill>
            <a:ln>
              <a:noFill/>
            </a:ln>
          </c:spPr>
          <c:invertIfNegative val="0"/>
          <c:dPt>
            <c:idx val="5"/>
            <c:invertIfNegative val="0"/>
            <c:bubble3D val="0"/>
            <c:extLst>
              <c:ext xmlns:c16="http://schemas.microsoft.com/office/drawing/2014/chart" uri="{C3380CC4-5D6E-409C-BE32-E72D297353CC}">
                <c16:uniqueId val="{00000002-CED0-492A-B7F4-68B06CB444E2}"/>
              </c:ext>
            </c:extLst>
          </c:dPt>
          <c:dLbls>
            <c:numFmt formatCode="#,##0" sourceLinked="0"/>
            <c:spPr>
              <a:noFill/>
              <a:ln>
                <a:noFill/>
              </a:ln>
              <a:effectLst/>
            </c:spPr>
            <c:txPr>
              <a:bodyPr/>
              <a:lstStyle/>
              <a:p>
                <a:pPr>
                  <a:defRPr>
                    <a:solidFill>
                      <a:schemeClr val="bg2"/>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Taul1!$A$5:$A$16</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Taul1!$D$5:$D$16</c:f>
              <c:numCache>
                <c:formatCode>General</c:formatCode>
                <c:ptCount val="12"/>
                <c:pt idx="0">
                  <c:v>13.979419999999999</c:v>
                </c:pt>
                <c:pt idx="2">
                  <c:v>18.43478</c:v>
                </c:pt>
                <c:pt idx="3">
                  <c:v>9.4915299999999991</c:v>
                </c:pt>
                <c:pt idx="5">
                  <c:v>16.875</c:v>
                </c:pt>
                <c:pt idx="6">
                  <c:v>10.82803</c:v>
                </c:pt>
                <c:pt idx="7">
                  <c:v>8.2352900000000009</c:v>
                </c:pt>
                <c:pt idx="8">
                  <c:v>11.428570000000001</c:v>
                </c:pt>
                <c:pt idx="9">
                  <c:v>17.365269999999999</c:v>
                </c:pt>
                <c:pt idx="10">
                  <c:v>15.568860000000001</c:v>
                </c:pt>
                <c:pt idx="11">
                  <c:v>17.64706</c:v>
                </c:pt>
              </c:numCache>
            </c:numRef>
          </c:val>
          <c:extLst>
            <c:ext xmlns:c16="http://schemas.microsoft.com/office/drawing/2014/chart" uri="{C3380CC4-5D6E-409C-BE32-E72D297353CC}">
              <c16:uniqueId val="{00000003-CED0-492A-B7F4-68B06CB444E2}"/>
            </c:ext>
          </c:extLst>
        </c:ser>
        <c:dLbls>
          <c:showLegendKey val="0"/>
          <c:showVal val="0"/>
          <c:showCatName val="0"/>
          <c:showSerName val="0"/>
          <c:showPercent val="0"/>
          <c:showBubbleSize val="0"/>
        </c:dLbls>
        <c:gapWidth val="3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sz="1400">
                <a:solidFill>
                  <a:srgbClr val="002649"/>
                </a:solidFill>
              </a:defRPr>
            </a:pPr>
            <a:endParaRPr lang="en-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9525">
              <a:solidFill>
                <a:srgbClr val="D9D9D9"/>
              </a:solidFill>
              <a:prstDash val="solid"/>
            </a:ln>
          </c:spPr>
        </c:majorGridlines>
        <c:title>
          <c:tx>
            <c:rich>
              <a:bodyPr/>
              <a:lstStyle/>
              <a:p>
                <a:pPr>
                  <a:defRPr sz="1400">
                    <a:solidFill>
                      <a:srgbClr val="7F7F7F"/>
                    </a:solidFill>
                  </a:defRPr>
                </a:pPr>
                <a:r>
                  <a:rPr lang="fi-FI" sz="1400" dirty="0">
                    <a:solidFill>
                      <a:srgbClr val="7F7F7F"/>
                    </a:solidFill>
                  </a:rPr>
                  <a:t>%</a:t>
                </a:r>
              </a:p>
            </c:rich>
          </c:tx>
          <c:layout>
            <c:manualLayout>
              <c:xMode val="edge"/>
              <c:yMode val="edge"/>
              <c:x val="0.14792877980446767"/>
              <c:y val="0.92559709648625266"/>
            </c:manualLayout>
          </c:layout>
          <c:overlay val="0"/>
        </c:title>
        <c:numFmt formatCode="General" sourceLinked="0"/>
        <c:majorTickMark val="none"/>
        <c:minorTickMark val="none"/>
        <c:tickLblPos val="high"/>
        <c:spPr>
          <a:ln>
            <a:noFill/>
          </a:ln>
        </c:spPr>
        <c:txPr>
          <a:bodyPr/>
          <a:lstStyle/>
          <a:p>
            <a:pPr>
              <a:defRPr sz="1400">
                <a:solidFill>
                  <a:srgbClr val="7F7F7F"/>
                </a:solidFill>
              </a:defRPr>
            </a:pPr>
            <a:endParaRPr lang="en-FI"/>
          </a:p>
        </c:txPr>
        <c:crossAx val="485419376"/>
        <c:crosses val="autoZero"/>
        <c:crossBetween val="between"/>
        <c:majorUnit val="10"/>
        <c:minorUnit val="1"/>
      </c:valAx>
      <c:spPr>
        <a:ln>
          <a:noFill/>
        </a:ln>
      </c:spPr>
    </c:plotArea>
    <c:legend>
      <c:legendPos val="t"/>
      <c:layout>
        <c:manualLayout>
          <c:xMode val="edge"/>
          <c:yMode val="edge"/>
          <c:x val="8.1928795295603554E-2"/>
          <c:y val="0"/>
          <c:w val="0.88560268918071905"/>
          <c:h val="0.13301642081338338"/>
        </c:manualLayout>
      </c:layout>
      <c:overlay val="0"/>
      <c:txPr>
        <a:bodyPr/>
        <a:lstStyle/>
        <a:p>
          <a:pPr>
            <a:defRPr>
              <a:solidFill>
                <a:srgbClr val="002649"/>
              </a:solidFill>
            </a:defRPr>
          </a:pPr>
          <a:endParaRPr lang="en-FI"/>
        </a:p>
      </c:txPr>
    </c:legend>
    <c:plotVisOnly val="1"/>
    <c:dispBlanksAs val="gap"/>
    <c:showDLblsOverMax val="0"/>
  </c:chart>
  <c:txPr>
    <a:bodyPr/>
    <a:lstStyle/>
    <a:p>
      <a:pPr>
        <a:defRPr sz="1200">
          <a:latin typeface="Neue Haas Unica W1G" panose="020B0504030206020203" pitchFamily="34" charset="0"/>
        </a:defRPr>
      </a:pPr>
      <a:endParaRPr lang="en-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19840979624754E-2"/>
          <c:y val="0.51208282056203502"/>
          <c:w val="0.86447254872867207"/>
          <c:h val="0.3851408756816565"/>
        </c:manualLayout>
      </c:layout>
      <c:barChart>
        <c:barDir val="bar"/>
        <c:grouping val="stacked"/>
        <c:varyColors val="0"/>
        <c:ser>
          <c:idx val="0"/>
          <c:order val="0"/>
          <c:tx>
            <c:strRef>
              <c:f>Taul1!$B$4</c:f>
              <c:strCache>
                <c:ptCount val="1"/>
                <c:pt idx="0">
                  <c:v>Lukemisen yhteydessä
puuhaan samalla myös muuta</c:v>
                </c:pt>
              </c:strCache>
            </c:strRef>
          </c:tx>
          <c:spPr>
            <a:solidFill>
              <a:schemeClr val="accent2"/>
            </a:solidFill>
            <a:ln>
              <a:noFill/>
            </a:ln>
          </c:spPr>
          <c:invertIfNegative val="0"/>
          <c:dLbls>
            <c:numFmt formatCode="#,##0" sourceLinked="0"/>
            <c:spPr>
              <a:noFill/>
              <a:ln>
                <a:noFill/>
              </a:ln>
              <a:effectLst/>
            </c:spPr>
            <c:txPr>
              <a:bodyPr/>
              <a:lstStyle/>
              <a:p>
                <a:pPr>
                  <a:defRPr>
                    <a:solidFill>
                      <a:schemeClr val="bg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c:f>
              <c:strCache>
                <c:ptCount val="1"/>
                <c:pt idx="0">
                  <c:v>Kaikki, n=1166</c:v>
                </c:pt>
              </c:strCache>
            </c:strRef>
          </c:cat>
          <c:val>
            <c:numRef>
              <c:f>Taul1!$B$5</c:f>
              <c:numCache>
                <c:formatCode>General</c:formatCode>
                <c:ptCount val="1"/>
                <c:pt idx="0">
                  <c:v>21.612349999999999</c:v>
                </c:pt>
              </c:numCache>
            </c:numRef>
          </c:val>
          <c:extLst>
            <c:ext xmlns:c16="http://schemas.microsoft.com/office/drawing/2014/chart" uri="{C3380CC4-5D6E-409C-BE32-E72D297353CC}">
              <c16:uniqueId val="{00000000-3C6F-4F0D-A669-7E66BCCBBE1F}"/>
            </c:ext>
          </c:extLst>
        </c:ser>
        <c:ser>
          <c:idx val="1"/>
          <c:order val="1"/>
          <c:tx>
            <c:strRef>
              <c:f>Taul1!$C$4</c:f>
              <c:strCache>
                <c:ptCount val="1"/>
                <c:pt idx="0">
                  <c:v>Kun luen lehteä,
keskityn vain lukemiseen</c:v>
                </c:pt>
              </c:strCache>
            </c:strRef>
          </c:tx>
          <c:spPr>
            <a:solidFill>
              <a:srgbClr val="FF6464"/>
            </a:solidFill>
            <a:ln>
              <a:noFill/>
            </a:ln>
          </c:spPr>
          <c:invertIfNegative val="0"/>
          <c:dLbls>
            <c:numFmt formatCode="#,##0" sourceLinked="0"/>
            <c:spPr>
              <a:noFill/>
              <a:ln>
                <a:noFill/>
              </a:ln>
              <a:effectLst/>
            </c:spPr>
            <c:txPr>
              <a:bodyPr/>
              <a:lstStyle/>
              <a:p>
                <a:pPr>
                  <a:defRPr>
                    <a:solidFill>
                      <a:schemeClr val="bg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c:f>
              <c:strCache>
                <c:ptCount val="1"/>
                <c:pt idx="0">
                  <c:v>Kaikki, n=1166</c:v>
                </c:pt>
              </c:strCache>
            </c:strRef>
          </c:cat>
          <c:val>
            <c:numRef>
              <c:f>Taul1!$C$5</c:f>
              <c:numCache>
                <c:formatCode>General</c:formatCode>
                <c:ptCount val="1"/>
                <c:pt idx="0">
                  <c:v>78.387649999999994</c:v>
                </c:pt>
              </c:numCache>
            </c:numRef>
          </c:val>
          <c:extLst>
            <c:ext xmlns:c16="http://schemas.microsoft.com/office/drawing/2014/chart" uri="{C3380CC4-5D6E-409C-BE32-E72D297353CC}">
              <c16:uniqueId val="{00000001-3C6F-4F0D-A669-7E66BCCBBE1F}"/>
            </c:ext>
          </c:extLst>
        </c:ser>
        <c:dLbls>
          <c:showLegendKey val="0"/>
          <c:showVal val="0"/>
          <c:showCatName val="0"/>
          <c:showSerName val="0"/>
          <c:showPercent val="0"/>
          <c:showBubbleSize val="0"/>
        </c:dLbls>
        <c:gapWidth val="60"/>
        <c:overlap val="100"/>
        <c:axId val="485419376"/>
        <c:axId val="485417136"/>
      </c:barChart>
      <c:catAx>
        <c:axId val="485419376"/>
        <c:scaling>
          <c:orientation val="maxMin"/>
        </c:scaling>
        <c:delete val="1"/>
        <c:axPos val="l"/>
        <c:numFmt formatCode="General" sourceLinked="0"/>
        <c:majorTickMark val="none"/>
        <c:minorTickMark val="none"/>
        <c:tickLblPos val="low"/>
        <c:crossAx val="485417136"/>
        <c:crosses val="autoZero"/>
        <c:auto val="1"/>
        <c:lblAlgn val="ctr"/>
        <c:lblOffset val="100"/>
        <c:tickLblSkip val="1"/>
        <c:noMultiLvlLbl val="0"/>
      </c:catAx>
      <c:valAx>
        <c:axId val="485417136"/>
        <c:scaling>
          <c:orientation val="minMax"/>
          <c:max val="100.01"/>
          <c:min val="0"/>
        </c:scaling>
        <c:delete val="0"/>
        <c:axPos val="t"/>
        <c:numFmt formatCode="General" sourceLinked="0"/>
        <c:majorTickMark val="none"/>
        <c:minorTickMark val="none"/>
        <c:tickLblPos val="none"/>
        <c:spPr>
          <a:ln>
            <a:noFill/>
          </a:ln>
        </c:spPr>
        <c:txPr>
          <a:bodyPr/>
          <a:lstStyle/>
          <a:p>
            <a:pPr>
              <a:defRPr sz="1400">
                <a:solidFill>
                  <a:srgbClr val="7F7F7F"/>
                </a:solidFill>
              </a:defRPr>
            </a:pPr>
            <a:endParaRPr lang="en-FI"/>
          </a:p>
        </c:txPr>
        <c:crossAx val="485419376"/>
        <c:crosses val="autoZero"/>
        <c:crossBetween val="between"/>
        <c:majorUnit val="10"/>
        <c:minorUnit val="1"/>
      </c:valAx>
      <c:spPr>
        <a:ln>
          <a:noFill/>
        </a:ln>
      </c:spPr>
    </c:plotArea>
    <c:legend>
      <c:legendPos val="t"/>
      <c:layout>
        <c:manualLayout>
          <c:xMode val="edge"/>
          <c:yMode val="edge"/>
          <c:x val="8.075612380335398E-2"/>
          <c:y val="1.437908126728391E-2"/>
          <c:w val="0.77327191219312064"/>
          <c:h val="0.46167975409558432"/>
        </c:manualLayout>
      </c:layout>
      <c:overlay val="0"/>
      <c:spPr>
        <a:noFill/>
      </c:spPr>
      <c:txPr>
        <a:bodyPr/>
        <a:lstStyle/>
        <a:p>
          <a:pPr>
            <a:defRPr sz="1300">
              <a:solidFill>
                <a:srgbClr val="002649"/>
              </a:solidFill>
            </a:defRPr>
          </a:pPr>
          <a:endParaRPr lang="en-FI"/>
        </a:p>
      </c:txPr>
    </c:legend>
    <c:plotVisOnly val="1"/>
    <c:dispBlanksAs val="gap"/>
    <c:showDLblsOverMax val="0"/>
  </c:chart>
  <c:txPr>
    <a:bodyPr/>
    <a:lstStyle/>
    <a:p>
      <a:pPr>
        <a:defRPr sz="1200">
          <a:latin typeface="Neue Haas Unica W1G" panose="020B0504030206020203" pitchFamily="34" charset="0"/>
        </a:defRPr>
      </a:pPr>
      <a:endParaRPr lang="en-FI"/>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19840979624754E-2"/>
          <c:y val="0.51208282056203502"/>
          <c:w val="0.86447254872867207"/>
          <c:h val="0.3851408756816565"/>
        </c:manualLayout>
      </c:layout>
      <c:barChart>
        <c:barDir val="bar"/>
        <c:grouping val="stacked"/>
        <c:varyColors val="0"/>
        <c:ser>
          <c:idx val="0"/>
          <c:order val="0"/>
          <c:tx>
            <c:strRef>
              <c:f>Taul1!$B$4</c:f>
              <c:strCache>
                <c:ptCount val="1"/>
                <c:pt idx="0">
                  <c:v>Luen lehden heti
sen ilmestyttyä</c:v>
                </c:pt>
              </c:strCache>
            </c:strRef>
          </c:tx>
          <c:spPr>
            <a:solidFill>
              <a:schemeClr val="accent2"/>
            </a:solidFill>
            <a:ln>
              <a:noFill/>
            </a:ln>
          </c:spPr>
          <c:invertIfNegative val="0"/>
          <c:dLbls>
            <c:numFmt formatCode="#,##0" sourceLinked="0"/>
            <c:spPr>
              <a:noFill/>
              <a:ln>
                <a:noFill/>
              </a:ln>
              <a:effectLst/>
            </c:spPr>
            <c:txPr>
              <a:bodyPr/>
              <a:lstStyle/>
              <a:p>
                <a:pPr>
                  <a:defRPr>
                    <a:solidFill>
                      <a:schemeClr val="bg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c:f>
              <c:strCache>
                <c:ptCount val="1"/>
                <c:pt idx="0">
                  <c:v>Kaikki, n=1166</c:v>
                </c:pt>
              </c:strCache>
            </c:strRef>
          </c:cat>
          <c:val>
            <c:numRef>
              <c:f>Taul1!$B$5</c:f>
              <c:numCache>
                <c:formatCode>General</c:formatCode>
                <c:ptCount val="1"/>
                <c:pt idx="0">
                  <c:v>33.79074</c:v>
                </c:pt>
              </c:numCache>
            </c:numRef>
          </c:val>
          <c:extLst>
            <c:ext xmlns:c16="http://schemas.microsoft.com/office/drawing/2014/chart" uri="{C3380CC4-5D6E-409C-BE32-E72D297353CC}">
              <c16:uniqueId val="{00000000-3C6F-4F0D-A669-7E66BCCBBE1F}"/>
            </c:ext>
          </c:extLst>
        </c:ser>
        <c:ser>
          <c:idx val="1"/>
          <c:order val="1"/>
          <c:tx>
            <c:strRef>
              <c:f>Taul1!$C$4</c:f>
              <c:strCache>
                <c:ptCount val="1"/>
                <c:pt idx="0">
                  <c:v>En lue lehteä heti sen ilmestyttyä, vaan
odotan, kunnes lukemiselle on riittävästi aikaa</c:v>
                </c:pt>
              </c:strCache>
            </c:strRef>
          </c:tx>
          <c:spPr>
            <a:solidFill>
              <a:srgbClr val="FF6464"/>
            </a:solidFill>
            <a:ln>
              <a:noFill/>
            </a:ln>
          </c:spPr>
          <c:invertIfNegative val="0"/>
          <c:dLbls>
            <c:numFmt formatCode="#,##0" sourceLinked="0"/>
            <c:spPr>
              <a:noFill/>
              <a:ln>
                <a:noFill/>
              </a:ln>
              <a:effectLst/>
            </c:spPr>
            <c:txPr>
              <a:bodyPr/>
              <a:lstStyle/>
              <a:p>
                <a:pPr>
                  <a:defRPr>
                    <a:solidFill>
                      <a:schemeClr val="bg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c:f>
              <c:strCache>
                <c:ptCount val="1"/>
                <c:pt idx="0">
                  <c:v>Kaikki, n=1166</c:v>
                </c:pt>
              </c:strCache>
            </c:strRef>
          </c:cat>
          <c:val>
            <c:numRef>
              <c:f>Taul1!$C$5</c:f>
              <c:numCache>
                <c:formatCode>General</c:formatCode>
                <c:ptCount val="1"/>
                <c:pt idx="0">
                  <c:v>66.20926</c:v>
                </c:pt>
              </c:numCache>
            </c:numRef>
          </c:val>
          <c:extLst>
            <c:ext xmlns:c16="http://schemas.microsoft.com/office/drawing/2014/chart" uri="{C3380CC4-5D6E-409C-BE32-E72D297353CC}">
              <c16:uniqueId val="{00000001-3C6F-4F0D-A669-7E66BCCBBE1F}"/>
            </c:ext>
          </c:extLst>
        </c:ser>
        <c:dLbls>
          <c:showLegendKey val="0"/>
          <c:showVal val="0"/>
          <c:showCatName val="0"/>
          <c:showSerName val="0"/>
          <c:showPercent val="0"/>
          <c:showBubbleSize val="0"/>
        </c:dLbls>
        <c:gapWidth val="60"/>
        <c:overlap val="100"/>
        <c:axId val="485419376"/>
        <c:axId val="485417136"/>
      </c:barChart>
      <c:catAx>
        <c:axId val="485419376"/>
        <c:scaling>
          <c:orientation val="maxMin"/>
        </c:scaling>
        <c:delete val="1"/>
        <c:axPos val="l"/>
        <c:numFmt formatCode="General" sourceLinked="0"/>
        <c:majorTickMark val="none"/>
        <c:minorTickMark val="none"/>
        <c:tickLblPos val="low"/>
        <c:crossAx val="485417136"/>
        <c:crosses val="autoZero"/>
        <c:auto val="1"/>
        <c:lblAlgn val="ctr"/>
        <c:lblOffset val="100"/>
        <c:tickLblSkip val="1"/>
        <c:noMultiLvlLbl val="0"/>
      </c:catAx>
      <c:valAx>
        <c:axId val="485417136"/>
        <c:scaling>
          <c:orientation val="minMax"/>
          <c:max val="100.01"/>
          <c:min val="0"/>
        </c:scaling>
        <c:delete val="0"/>
        <c:axPos val="t"/>
        <c:numFmt formatCode="General" sourceLinked="0"/>
        <c:majorTickMark val="none"/>
        <c:minorTickMark val="none"/>
        <c:tickLblPos val="none"/>
        <c:spPr>
          <a:ln>
            <a:noFill/>
          </a:ln>
        </c:spPr>
        <c:txPr>
          <a:bodyPr/>
          <a:lstStyle/>
          <a:p>
            <a:pPr>
              <a:defRPr sz="1400">
                <a:solidFill>
                  <a:srgbClr val="7F7F7F"/>
                </a:solidFill>
              </a:defRPr>
            </a:pPr>
            <a:endParaRPr lang="en-FI"/>
          </a:p>
        </c:txPr>
        <c:crossAx val="485419376"/>
        <c:crosses val="autoZero"/>
        <c:crossBetween val="between"/>
        <c:majorUnit val="10"/>
        <c:minorUnit val="1"/>
      </c:valAx>
      <c:spPr>
        <a:ln>
          <a:noFill/>
        </a:ln>
      </c:spPr>
    </c:plotArea>
    <c:legend>
      <c:legendPos val="t"/>
      <c:layout>
        <c:manualLayout>
          <c:xMode val="edge"/>
          <c:yMode val="edge"/>
          <c:x val="8.075612380335398E-2"/>
          <c:y val="1.437908126728391E-2"/>
          <c:w val="0.86288238545104345"/>
          <c:h val="0.46167975409558432"/>
        </c:manualLayout>
      </c:layout>
      <c:overlay val="0"/>
      <c:spPr>
        <a:noFill/>
      </c:spPr>
      <c:txPr>
        <a:bodyPr/>
        <a:lstStyle/>
        <a:p>
          <a:pPr>
            <a:defRPr sz="1300">
              <a:solidFill>
                <a:srgbClr val="002649"/>
              </a:solidFill>
            </a:defRPr>
          </a:pPr>
          <a:endParaRPr lang="en-FI"/>
        </a:p>
      </c:txPr>
    </c:legend>
    <c:plotVisOnly val="1"/>
    <c:dispBlanksAs val="gap"/>
    <c:showDLblsOverMax val="0"/>
  </c:chart>
  <c:txPr>
    <a:bodyPr/>
    <a:lstStyle/>
    <a:p>
      <a:pPr>
        <a:defRPr sz="1200">
          <a:latin typeface="Neue Haas Unica W1G" panose="020B0504030206020203" pitchFamily="34" charset="0"/>
        </a:defRPr>
      </a:pPr>
      <a:endParaRPr lang="en-FI"/>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19840979624754E-2"/>
          <c:y val="0.51208282056203502"/>
          <c:w val="0.86447254872867207"/>
          <c:h val="0.3851408756816565"/>
        </c:manualLayout>
      </c:layout>
      <c:barChart>
        <c:barDir val="bar"/>
        <c:grouping val="stacked"/>
        <c:varyColors val="0"/>
        <c:ser>
          <c:idx val="0"/>
          <c:order val="0"/>
          <c:tx>
            <c:strRef>
              <c:f>Taul1!$B$4</c:f>
              <c:strCache>
                <c:ptCount val="1"/>
                <c:pt idx="0">
                  <c:v>Luen lehden mieluiten
yhdellä lukukerralla</c:v>
                </c:pt>
              </c:strCache>
            </c:strRef>
          </c:tx>
          <c:spPr>
            <a:solidFill>
              <a:schemeClr val="accent2"/>
            </a:solidFill>
            <a:ln>
              <a:noFill/>
            </a:ln>
          </c:spPr>
          <c:invertIfNegative val="0"/>
          <c:dLbls>
            <c:numFmt formatCode="#,##0" sourceLinked="0"/>
            <c:spPr>
              <a:noFill/>
              <a:ln>
                <a:noFill/>
              </a:ln>
              <a:effectLst/>
            </c:spPr>
            <c:txPr>
              <a:bodyPr/>
              <a:lstStyle/>
              <a:p>
                <a:pPr>
                  <a:defRPr>
                    <a:solidFill>
                      <a:schemeClr val="bg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c:f>
              <c:strCache>
                <c:ptCount val="1"/>
                <c:pt idx="0">
                  <c:v>Kaikki, n=1166</c:v>
                </c:pt>
              </c:strCache>
            </c:strRef>
          </c:cat>
          <c:val>
            <c:numRef>
              <c:f>Taul1!$B$5</c:f>
              <c:numCache>
                <c:formatCode>General</c:formatCode>
                <c:ptCount val="1"/>
                <c:pt idx="0">
                  <c:v>35.591769999999997</c:v>
                </c:pt>
              </c:numCache>
            </c:numRef>
          </c:val>
          <c:extLst>
            <c:ext xmlns:c16="http://schemas.microsoft.com/office/drawing/2014/chart" uri="{C3380CC4-5D6E-409C-BE32-E72D297353CC}">
              <c16:uniqueId val="{00000000-3C6F-4F0D-A669-7E66BCCBBE1F}"/>
            </c:ext>
          </c:extLst>
        </c:ser>
        <c:ser>
          <c:idx val="1"/>
          <c:order val="1"/>
          <c:tx>
            <c:strRef>
              <c:f>Taul1!$C$4</c:f>
              <c:strCache>
                <c:ptCount val="1"/>
                <c:pt idx="0">
                  <c:v>Luen lehteä pienissä pätkissä ja
palaan siihen sopivissa tilanteissa</c:v>
                </c:pt>
              </c:strCache>
            </c:strRef>
          </c:tx>
          <c:spPr>
            <a:solidFill>
              <a:srgbClr val="FF6464"/>
            </a:solidFill>
            <a:ln>
              <a:noFill/>
            </a:ln>
          </c:spPr>
          <c:invertIfNegative val="0"/>
          <c:dLbls>
            <c:numFmt formatCode="#,##0" sourceLinked="0"/>
            <c:spPr>
              <a:noFill/>
              <a:ln>
                <a:noFill/>
              </a:ln>
              <a:effectLst/>
            </c:spPr>
            <c:txPr>
              <a:bodyPr/>
              <a:lstStyle/>
              <a:p>
                <a:pPr>
                  <a:defRPr>
                    <a:solidFill>
                      <a:schemeClr val="bg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c:f>
              <c:strCache>
                <c:ptCount val="1"/>
                <c:pt idx="0">
                  <c:v>Kaikki, n=1166</c:v>
                </c:pt>
              </c:strCache>
            </c:strRef>
          </c:cat>
          <c:val>
            <c:numRef>
              <c:f>Taul1!$C$5</c:f>
              <c:numCache>
                <c:formatCode>General</c:formatCode>
                <c:ptCount val="1"/>
                <c:pt idx="0">
                  <c:v>64.408230000000003</c:v>
                </c:pt>
              </c:numCache>
            </c:numRef>
          </c:val>
          <c:extLst>
            <c:ext xmlns:c16="http://schemas.microsoft.com/office/drawing/2014/chart" uri="{C3380CC4-5D6E-409C-BE32-E72D297353CC}">
              <c16:uniqueId val="{00000001-3C6F-4F0D-A669-7E66BCCBBE1F}"/>
            </c:ext>
          </c:extLst>
        </c:ser>
        <c:dLbls>
          <c:showLegendKey val="0"/>
          <c:showVal val="0"/>
          <c:showCatName val="0"/>
          <c:showSerName val="0"/>
          <c:showPercent val="0"/>
          <c:showBubbleSize val="0"/>
        </c:dLbls>
        <c:gapWidth val="60"/>
        <c:overlap val="100"/>
        <c:axId val="485419376"/>
        <c:axId val="485417136"/>
      </c:barChart>
      <c:catAx>
        <c:axId val="485419376"/>
        <c:scaling>
          <c:orientation val="maxMin"/>
        </c:scaling>
        <c:delete val="1"/>
        <c:axPos val="l"/>
        <c:numFmt formatCode="General" sourceLinked="0"/>
        <c:majorTickMark val="none"/>
        <c:minorTickMark val="none"/>
        <c:tickLblPos val="low"/>
        <c:crossAx val="485417136"/>
        <c:crosses val="autoZero"/>
        <c:auto val="1"/>
        <c:lblAlgn val="ctr"/>
        <c:lblOffset val="100"/>
        <c:tickLblSkip val="1"/>
        <c:noMultiLvlLbl val="0"/>
      </c:catAx>
      <c:valAx>
        <c:axId val="485417136"/>
        <c:scaling>
          <c:orientation val="minMax"/>
          <c:max val="100.01"/>
          <c:min val="0"/>
        </c:scaling>
        <c:delete val="0"/>
        <c:axPos val="t"/>
        <c:numFmt formatCode="General" sourceLinked="0"/>
        <c:majorTickMark val="none"/>
        <c:minorTickMark val="none"/>
        <c:tickLblPos val="none"/>
        <c:spPr>
          <a:ln>
            <a:noFill/>
          </a:ln>
        </c:spPr>
        <c:txPr>
          <a:bodyPr/>
          <a:lstStyle/>
          <a:p>
            <a:pPr>
              <a:defRPr sz="1400">
                <a:solidFill>
                  <a:srgbClr val="7F7F7F"/>
                </a:solidFill>
              </a:defRPr>
            </a:pPr>
            <a:endParaRPr lang="en-FI"/>
          </a:p>
        </c:txPr>
        <c:crossAx val="485419376"/>
        <c:crosses val="autoZero"/>
        <c:crossBetween val="between"/>
        <c:majorUnit val="10"/>
        <c:minorUnit val="1"/>
      </c:valAx>
      <c:spPr>
        <a:ln>
          <a:noFill/>
        </a:ln>
      </c:spPr>
    </c:plotArea>
    <c:legend>
      <c:legendPos val="t"/>
      <c:layout>
        <c:manualLayout>
          <c:xMode val="edge"/>
          <c:yMode val="edge"/>
          <c:x val="8.075612380335398E-2"/>
          <c:y val="1.437908126728391E-2"/>
          <c:w val="0.86288238545104345"/>
          <c:h val="0.46167975409558432"/>
        </c:manualLayout>
      </c:layout>
      <c:overlay val="0"/>
      <c:spPr>
        <a:noFill/>
      </c:spPr>
      <c:txPr>
        <a:bodyPr/>
        <a:lstStyle/>
        <a:p>
          <a:pPr>
            <a:defRPr sz="1300">
              <a:solidFill>
                <a:srgbClr val="002649"/>
              </a:solidFill>
            </a:defRPr>
          </a:pPr>
          <a:endParaRPr lang="en-FI"/>
        </a:p>
      </c:txPr>
    </c:legend>
    <c:plotVisOnly val="1"/>
    <c:dispBlanksAs val="gap"/>
    <c:showDLblsOverMax val="0"/>
  </c:chart>
  <c:txPr>
    <a:bodyPr/>
    <a:lstStyle/>
    <a:p>
      <a:pPr>
        <a:defRPr sz="1200">
          <a:latin typeface="Neue Haas Unica W1G" panose="020B0504030206020203" pitchFamily="34" charset="0"/>
        </a:defRPr>
      </a:pPr>
      <a:endParaRPr lang="en-FI"/>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15119254622846"/>
          <c:y val="0.1583897736969257"/>
          <c:w val="0.7614599830249319"/>
          <c:h val="0.75234339805853567"/>
        </c:manualLayout>
      </c:layout>
      <c:barChart>
        <c:barDir val="bar"/>
        <c:grouping val="stacked"/>
        <c:varyColors val="0"/>
        <c:ser>
          <c:idx val="0"/>
          <c:order val="0"/>
          <c:tx>
            <c:strRef>
              <c:f>Taul1!$B$4</c:f>
              <c:strCache>
                <c:ptCount val="1"/>
                <c:pt idx="0">
                  <c:v>Lukemisen yhteydessä
puuhaan samalla myös muuta</c:v>
                </c:pt>
              </c:strCache>
            </c:strRef>
          </c:tx>
          <c:spPr>
            <a:solidFill>
              <a:schemeClr val="accent2"/>
            </a:solidFill>
            <a:ln>
              <a:noFill/>
            </a:ln>
          </c:spPr>
          <c:invertIfNegative val="0"/>
          <c:dLbls>
            <c:numFmt formatCode="#,##0" sourceLinked="0"/>
            <c:spPr>
              <a:noFill/>
              <a:ln>
                <a:noFill/>
              </a:ln>
              <a:effectLst/>
            </c:spPr>
            <c:txPr>
              <a:bodyPr/>
              <a:lstStyle/>
              <a:p>
                <a:pPr>
                  <a:defRPr>
                    <a:solidFill>
                      <a:schemeClr val="bg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Taul1!$A$5:$A$16</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Taul1!$B$5:$B$16</c:f>
              <c:numCache>
                <c:formatCode>General</c:formatCode>
                <c:ptCount val="12"/>
                <c:pt idx="0">
                  <c:v>21.612349999999999</c:v>
                </c:pt>
                <c:pt idx="2">
                  <c:v>21.56522</c:v>
                </c:pt>
                <c:pt idx="3">
                  <c:v>21.52542</c:v>
                </c:pt>
                <c:pt idx="5">
                  <c:v>36.875</c:v>
                </c:pt>
                <c:pt idx="6">
                  <c:v>27.388539999999999</c:v>
                </c:pt>
                <c:pt idx="7">
                  <c:v>24.705880000000001</c:v>
                </c:pt>
                <c:pt idx="8">
                  <c:v>19.428570000000001</c:v>
                </c:pt>
                <c:pt idx="9">
                  <c:v>14.371259999999999</c:v>
                </c:pt>
                <c:pt idx="10">
                  <c:v>13.17365</c:v>
                </c:pt>
                <c:pt idx="11">
                  <c:v>16.470590000000001</c:v>
                </c:pt>
              </c:numCache>
            </c:numRef>
          </c:val>
          <c:extLst>
            <c:ext xmlns:c16="http://schemas.microsoft.com/office/drawing/2014/chart" uri="{C3380CC4-5D6E-409C-BE32-E72D297353CC}">
              <c16:uniqueId val="{00000000-A187-47B3-8845-78CEAACC62AC}"/>
            </c:ext>
          </c:extLst>
        </c:ser>
        <c:ser>
          <c:idx val="1"/>
          <c:order val="1"/>
          <c:tx>
            <c:strRef>
              <c:f>Taul1!$C$4</c:f>
              <c:strCache>
                <c:ptCount val="1"/>
                <c:pt idx="0">
                  <c:v>Kun luen lehteä,
keskityn vain lukemiseen</c:v>
                </c:pt>
              </c:strCache>
            </c:strRef>
          </c:tx>
          <c:spPr>
            <a:solidFill>
              <a:srgbClr val="FF6464"/>
            </a:solidFill>
            <a:ln>
              <a:noFill/>
            </a:ln>
          </c:spPr>
          <c:invertIfNegative val="0"/>
          <c:dLbls>
            <c:numFmt formatCode="#,##0" sourceLinked="0"/>
            <c:spPr>
              <a:noFill/>
              <a:ln>
                <a:noFill/>
              </a:ln>
              <a:effectLst/>
            </c:spPr>
            <c:txPr>
              <a:bodyPr/>
              <a:lstStyle/>
              <a:p>
                <a:pPr>
                  <a:defRPr>
                    <a:solidFill>
                      <a:schemeClr val="bg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Taul1!$A$5:$A$16</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Taul1!$C$5:$C$16</c:f>
              <c:numCache>
                <c:formatCode>General</c:formatCode>
                <c:ptCount val="12"/>
                <c:pt idx="0">
                  <c:v>78.387649999999994</c:v>
                </c:pt>
                <c:pt idx="2">
                  <c:v>78.434780000000003</c:v>
                </c:pt>
                <c:pt idx="3">
                  <c:v>78.474580000000003</c:v>
                </c:pt>
                <c:pt idx="5">
                  <c:v>63.125</c:v>
                </c:pt>
                <c:pt idx="6">
                  <c:v>72.611459999999994</c:v>
                </c:pt>
                <c:pt idx="7">
                  <c:v>75.294120000000007</c:v>
                </c:pt>
                <c:pt idx="8">
                  <c:v>80.571430000000007</c:v>
                </c:pt>
                <c:pt idx="9">
                  <c:v>85.628739999999993</c:v>
                </c:pt>
                <c:pt idx="10">
                  <c:v>86.826350000000005</c:v>
                </c:pt>
                <c:pt idx="11">
                  <c:v>83.529409999999999</c:v>
                </c:pt>
              </c:numCache>
            </c:numRef>
          </c:val>
          <c:extLst>
            <c:ext xmlns:c16="http://schemas.microsoft.com/office/drawing/2014/chart" uri="{C3380CC4-5D6E-409C-BE32-E72D297353CC}">
              <c16:uniqueId val="{00000001-A187-47B3-8845-78CEAACC62AC}"/>
            </c:ext>
          </c:extLst>
        </c:ser>
        <c:dLbls>
          <c:showLegendKey val="0"/>
          <c:showVal val="0"/>
          <c:showCatName val="0"/>
          <c:showSerName val="0"/>
          <c:showPercent val="0"/>
          <c:showBubbleSize val="0"/>
        </c:dLbls>
        <c:gapWidth val="3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sz="1400">
                <a:solidFill>
                  <a:srgbClr val="002649"/>
                </a:solidFill>
              </a:defRPr>
            </a:pPr>
            <a:endParaRPr lang="en-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9525">
              <a:solidFill>
                <a:srgbClr val="D9D9D9"/>
              </a:solidFill>
              <a:prstDash val="solid"/>
            </a:ln>
          </c:spPr>
        </c:majorGridlines>
        <c:numFmt formatCode="General" sourceLinked="0"/>
        <c:majorTickMark val="none"/>
        <c:minorTickMark val="none"/>
        <c:tickLblPos val="high"/>
        <c:spPr>
          <a:ln>
            <a:noFill/>
          </a:ln>
        </c:spPr>
        <c:txPr>
          <a:bodyPr/>
          <a:lstStyle/>
          <a:p>
            <a:pPr>
              <a:defRPr sz="1200">
                <a:solidFill>
                  <a:srgbClr val="7F7F7F"/>
                </a:solidFill>
              </a:defRPr>
            </a:pPr>
            <a:endParaRPr lang="en-FI"/>
          </a:p>
        </c:txPr>
        <c:crossAx val="485419376"/>
        <c:crosses val="autoZero"/>
        <c:crossBetween val="between"/>
        <c:majorUnit val="10"/>
        <c:minorUnit val="1"/>
      </c:valAx>
      <c:spPr>
        <a:ln>
          <a:noFill/>
        </a:ln>
      </c:spPr>
    </c:plotArea>
    <c:legend>
      <c:legendPos val="t"/>
      <c:layout>
        <c:manualLayout>
          <c:xMode val="edge"/>
          <c:yMode val="edge"/>
          <c:x val="3.9042149790181606E-2"/>
          <c:y val="0"/>
          <c:w val="0.92550269864964119"/>
          <c:h val="0.13301642081338338"/>
        </c:manualLayout>
      </c:layout>
      <c:overlay val="0"/>
      <c:txPr>
        <a:bodyPr/>
        <a:lstStyle/>
        <a:p>
          <a:pPr>
            <a:defRPr>
              <a:solidFill>
                <a:srgbClr val="002649"/>
              </a:solidFill>
            </a:defRPr>
          </a:pPr>
          <a:endParaRPr lang="en-FI"/>
        </a:p>
      </c:txPr>
    </c:legend>
    <c:plotVisOnly val="1"/>
    <c:dispBlanksAs val="gap"/>
    <c:showDLblsOverMax val="0"/>
  </c:chart>
  <c:txPr>
    <a:bodyPr/>
    <a:lstStyle/>
    <a:p>
      <a:pPr>
        <a:defRPr sz="1200">
          <a:latin typeface="Neue Haas Unica W1G" panose="020B0504030206020203" pitchFamily="34" charset="0"/>
        </a:defRPr>
      </a:pPr>
      <a:endParaRPr lang="en-FI"/>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15119254622846"/>
          <c:y val="0.16491779851896499"/>
          <c:w val="0.7614599830249319"/>
          <c:h val="0.7304549273122829"/>
        </c:manualLayout>
      </c:layout>
      <c:barChart>
        <c:barDir val="bar"/>
        <c:grouping val="stacked"/>
        <c:varyColors val="0"/>
        <c:ser>
          <c:idx val="0"/>
          <c:order val="0"/>
          <c:tx>
            <c:strRef>
              <c:f>Taul1!$B$4</c:f>
              <c:strCache>
                <c:ptCount val="1"/>
                <c:pt idx="0">
                  <c:v>Luen lehden heti
sen ilmestyttyä</c:v>
                </c:pt>
              </c:strCache>
            </c:strRef>
          </c:tx>
          <c:spPr>
            <a:solidFill>
              <a:schemeClr val="accent2"/>
            </a:solidFill>
            <a:ln>
              <a:noFill/>
            </a:ln>
          </c:spPr>
          <c:invertIfNegative val="0"/>
          <c:dLbls>
            <c:numFmt formatCode="#,##0" sourceLinked="0"/>
            <c:spPr>
              <a:noFill/>
              <a:ln>
                <a:noFill/>
              </a:ln>
              <a:effectLst/>
            </c:spPr>
            <c:txPr>
              <a:bodyPr/>
              <a:lstStyle/>
              <a:p>
                <a:pPr>
                  <a:defRPr>
                    <a:solidFill>
                      <a:schemeClr val="bg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Taul1!$A$5:$A$16</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Taul1!$B$5:$B$16</c:f>
              <c:numCache>
                <c:formatCode>General</c:formatCode>
                <c:ptCount val="12"/>
                <c:pt idx="0">
                  <c:v>33.79074</c:v>
                </c:pt>
                <c:pt idx="2">
                  <c:v>35.304349999999999</c:v>
                </c:pt>
                <c:pt idx="3">
                  <c:v>32.372880000000002</c:v>
                </c:pt>
                <c:pt idx="5">
                  <c:v>31.25</c:v>
                </c:pt>
                <c:pt idx="6">
                  <c:v>28.025480000000002</c:v>
                </c:pt>
                <c:pt idx="7">
                  <c:v>29.411760000000001</c:v>
                </c:pt>
                <c:pt idx="8">
                  <c:v>26.857140000000001</c:v>
                </c:pt>
                <c:pt idx="9">
                  <c:v>32.335329999999999</c:v>
                </c:pt>
                <c:pt idx="10">
                  <c:v>43.113770000000002</c:v>
                </c:pt>
                <c:pt idx="11">
                  <c:v>45.294119999999999</c:v>
                </c:pt>
              </c:numCache>
            </c:numRef>
          </c:val>
          <c:extLst>
            <c:ext xmlns:c16="http://schemas.microsoft.com/office/drawing/2014/chart" uri="{C3380CC4-5D6E-409C-BE32-E72D297353CC}">
              <c16:uniqueId val="{00000000-A187-47B3-8845-78CEAACC62AC}"/>
            </c:ext>
          </c:extLst>
        </c:ser>
        <c:ser>
          <c:idx val="1"/>
          <c:order val="1"/>
          <c:tx>
            <c:strRef>
              <c:f>Taul1!$C$4</c:f>
              <c:strCache>
                <c:ptCount val="1"/>
                <c:pt idx="0">
                  <c:v>En lue lehteä heti sen ilmestyttyä, vaan
odotan, kunnes lukemiselle on riittävästi aikaa</c:v>
                </c:pt>
              </c:strCache>
            </c:strRef>
          </c:tx>
          <c:spPr>
            <a:solidFill>
              <a:srgbClr val="FF6464"/>
            </a:solidFill>
            <a:ln>
              <a:noFill/>
            </a:ln>
          </c:spPr>
          <c:invertIfNegative val="0"/>
          <c:dLbls>
            <c:numFmt formatCode="#,##0" sourceLinked="0"/>
            <c:spPr>
              <a:noFill/>
              <a:ln>
                <a:noFill/>
              </a:ln>
              <a:effectLst/>
            </c:spPr>
            <c:txPr>
              <a:bodyPr/>
              <a:lstStyle/>
              <a:p>
                <a:pPr>
                  <a:defRPr>
                    <a:solidFill>
                      <a:schemeClr val="bg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Taul1!$A$5:$A$16</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Taul1!$C$5:$C$16</c:f>
              <c:numCache>
                <c:formatCode>General</c:formatCode>
                <c:ptCount val="12"/>
                <c:pt idx="0">
                  <c:v>66.20926</c:v>
                </c:pt>
                <c:pt idx="2">
                  <c:v>64.695650000000001</c:v>
                </c:pt>
                <c:pt idx="3">
                  <c:v>67.627120000000005</c:v>
                </c:pt>
                <c:pt idx="5">
                  <c:v>68.75</c:v>
                </c:pt>
                <c:pt idx="6">
                  <c:v>71.974519999999998</c:v>
                </c:pt>
                <c:pt idx="7">
                  <c:v>70.588239999999999</c:v>
                </c:pt>
                <c:pt idx="8">
                  <c:v>73.142859999999999</c:v>
                </c:pt>
                <c:pt idx="9">
                  <c:v>67.664670000000001</c:v>
                </c:pt>
                <c:pt idx="10">
                  <c:v>56.886229999999998</c:v>
                </c:pt>
                <c:pt idx="11">
                  <c:v>54.705880000000001</c:v>
                </c:pt>
              </c:numCache>
            </c:numRef>
          </c:val>
          <c:extLst>
            <c:ext xmlns:c16="http://schemas.microsoft.com/office/drawing/2014/chart" uri="{C3380CC4-5D6E-409C-BE32-E72D297353CC}">
              <c16:uniqueId val="{00000001-A187-47B3-8845-78CEAACC62AC}"/>
            </c:ext>
          </c:extLst>
        </c:ser>
        <c:dLbls>
          <c:showLegendKey val="0"/>
          <c:showVal val="0"/>
          <c:showCatName val="0"/>
          <c:showSerName val="0"/>
          <c:showPercent val="0"/>
          <c:showBubbleSize val="0"/>
        </c:dLbls>
        <c:gapWidth val="3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sz="1400">
                <a:solidFill>
                  <a:srgbClr val="002649"/>
                </a:solidFill>
              </a:defRPr>
            </a:pPr>
            <a:endParaRPr lang="en-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9525">
              <a:solidFill>
                <a:srgbClr val="D9D9D9"/>
              </a:solidFill>
              <a:prstDash val="solid"/>
            </a:ln>
          </c:spPr>
        </c:majorGridlines>
        <c:numFmt formatCode="General" sourceLinked="0"/>
        <c:majorTickMark val="none"/>
        <c:minorTickMark val="none"/>
        <c:tickLblPos val="high"/>
        <c:spPr>
          <a:ln>
            <a:noFill/>
          </a:ln>
        </c:spPr>
        <c:txPr>
          <a:bodyPr/>
          <a:lstStyle/>
          <a:p>
            <a:pPr>
              <a:defRPr sz="1200">
                <a:solidFill>
                  <a:srgbClr val="7F7F7F"/>
                </a:solidFill>
              </a:defRPr>
            </a:pPr>
            <a:endParaRPr lang="en-FI"/>
          </a:p>
        </c:txPr>
        <c:crossAx val="485419376"/>
        <c:crosses val="autoZero"/>
        <c:crossBetween val="between"/>
        <c:majorUnit val="10"/>
        <c:minorUnit val="1"/>
      </c:valAx>
      <c:spPr>
        <a:noFill/>
        <a:ln w="25400">
          <a:noFill/>
        </a:ln>
      </c:spPr>
    </c:plotArea>
    <c:legend>
      <c:legendPos val="t"/>
      <c:layout>
        <c:manualLayout>
          <c:xMode val="edge"/>
          <c:yMode val="edge"/>
          <c:x val="3.9042149790181606E-2"/>
          <c:y val="0"/>
          <c:w val="0.92550269864964119"/>
          <c:h val="0.13301642081338338"/>
        </c:manualLayout>
      </c:layout>
      <c:overlay val="0"/>
      <c:txPr>
        <a:bodyPr/>
        <a:lstStyle/>
        <a:p>
          <a:pPr>
            <a:defRPr sz="1400">
              <a:solidFill>
                <a:srgbClr val="002649"/>
              </a:solidFill>
            </a:defRPr>
          </a:pPr>
          <a:endParaRPr lang="en-FI"/>
        </a:p>
      </c:txPr>
    </c:legend>
    <c:plotVisOnly val="1"/>
    <c:dispBlanksAs val="gap"/>
    <c:showDLblsOverMax val="0"/>
  </c:chart>
  <c:txPr>
    <a:bodyPr/>
    <a:lstStyle/>
    <a:p>
      <a:pPr>
        <a:defRPr sz="1200">
          <a:latin typeface="Neue Haas Unica W1G" panose="020B0504030206020203" pitchFamily="34" charset="0"/>
        </a:defRPr>
      </a:pPr>
      <a:endParaRPr lang="en-FI"/>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15119254622846"/>
          <c:y val="0.1583897736969257"/>
          <c:w val="0.7614599830249319"/>
          <c:h val="0.75234339805853567"/>
        </c:manualLayout>
      </c:layout>
      <c:barChart>
        <c:barDir val="bar"/>
        <c:grouping val="stacked"/>
        <c:varyColors val="0"/>
        <c:ser>
          <c:idx val="0"/>
          <c:order val="0"/>
          <c:tx>
            <c:strRef>
              <c:f>Taul1!$B$4</c:f>
              <c:strCache>
                <c:ptCount val="1"/>
                <c:pt idx="0">
                  <c:v>Luen lehden mieluiten yhdellä lukukerralla</c:v>
                </c:pt>
              </c:strCache>
            </c:strRef>
          </c:tx>
          <c:spPr>
            <a:solidFill>
              <a:schemeClr val="accent2"/>
            </a:solidFill>
            <a:ln>
              <a:noFill/>
            </a:ln>
          </c:spPr>
          <c:invertIfNegative val="0"/>
          <c:dLbls>
            <c:numFmt formatCode="#,##0" sourceLinked="0"/>
            <c:spPr>
              <a:noFill/>
              <a:ln>
                <a:noFill/>
              </a:ln>
              <a:effectLst/>
            </c:spPr>
            <c:txPr>
              <a:bodyPr/>
              <a:lstStyle/>
              <a:p>
                <a:pPr>
                  <a:defRPr>
                    <a:solidFill>
                      <a:schemeClr val="bg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Taul1!$A$5:$A$16</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Taul1!$B$5:$B$16</c:f>
              <c:numCache>
                <c:formatCode>General</c:formatCode>
                <c:ptCount val="12"/>
                <c:pt idx="0">
                  <c:v>35.591769999999997</c:v>
                </c:pt>
                <c:pt idx="2">
                  <c:v>33.391300000000001</c:v>
                </c:pt>
                <c:pt idx="3">
                  <c:v>37.627119999999998</c:v>
                </c:pt>
                <c:pt idx="5">
                  <c:v>48.75</c:v>
                </c:pt>
                <c:pt idx="6">
                  <c:v>37.579619999999998</c:v>
                </c:pt>
                <c:pt idx="7">
                  <c:v>37.647060000000003</c:v>
                </c:pt>
                <c:pt idx="8">
                  <c:v>32</c:v>
                </c:pt>
                <c:pt idx="9">
                  <c:v>35.329340000000002</c:v>
                </c:pt>
                <c:pt idx="10">
                  <c:v>29.34132</c:v>
                </c:pt>
                <c:pt idx="11">
                  <c:v>29.411760000000001</c:v>
                </c:pt>
              </c:numCache>
            </c:numRef>
          </c:val>
          <c:extLst>
            <c:ext xmlns:c16="http://schemas.microsoft.com/office/drawing/2014/chart" uri="{C3380CC4-5D6E-409C-BE32-E72D297353CC}">
              <c16:uniqueId val="{00000000-A187-47B3-8845-78CEAACC62AC}"/>
            </c:ext>
          </c:extLst>
        </c:ser>
        <c:ser>
          <c:idx val="1"/>
          <c:order val="1"/>
          <c:tx>
            <c:strRef>
              <c:f>Taul1!$C$4</c:f>
              <c:strCache>
                <c:ptCount val="1"/>
                <c:pt idx="0">
                  <c:v>Luen lehteä pienissä pätkissä ja palaan siihen sopivissa tilanteissa</c:v>
                </c:pt>
              </c:strCache>
            </c:strRef>
          </c:tx>
          <c:spPr>
            <a:solidFill>
              <a:srgbClr val="FF6464"/>
            </a:solidFill>
            <a:ln>
              <a:noFill/>
            </a:ln>
          </c:spPr>
          <c:invertIfNegative val="0"/>
          <c:dLbls>
            <c:numFmt formatCode="#,##0" sourceLinked="0"/>
            <c:spPr>
              <a:noFill/>
              <a:ln>
                <a:noFill/>
              </a:ln>
              <a:effectLst/>
            </c:spPr>
            <c:txPr>
              <a:bodyPr/>
              <a:lstStyle/>
              <a:p>
                <a:pPr>
                  <a:defRPr>
                    <a:solidFill>
                      <a:schemeClr val="bg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Taul1!$A$5:$A$16</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Taul1!$C$5:$C$16</c:f>
              <c:numCache>
                <c:formatCode>General</c:formatCode>
                <c:ptCount val="12"/>
                <c:pt idx="0">
                  <c:v>64.408230000000003</c:v>
                </c:pt>
                <c:pt idx="2">
                  <c:v>66.608699999999999</c:v>
                </c:pt>
                <c:pt idx="3">
                  <c:v>62.372880000000002</c:v>
                </c:pt>
                <c:pt idx="5">
                  <c:v>51.25</c:v>
                </c:pt>
                <c:pt idx="6">
                  <c:v>62.420380000000002</c:v>
                </c:pt>
                <c:pt idx="7">
                  <c:v>62.352939999999997</c:v>
                </c:pt>
                <c:pt idx="8">
                  <c:v>68</c:v>
                </c:pt>
                <c:pt idx="9">
                  <c:v>64.670659999999998</c:v>
                </c:pt>
                <c:pt idx="10">
                  <c:v>70.658680000000004</c:v>
                </c:pt>
                <c:pt idx="11">
                  <c:v>70.588239999999999</c:v>
                </c:pt>
              </c:numCache>
            </c:numRef>
          </c:val>
          <c:extLst>
            <c:ext xmlns:c16="http://schemas.microsoft.com/office/drawing/2014/chart" uri="{C3380CC4-5D6E-409C-BE32-E72D297353CC}">
              <c16:uniqueId val="{00000001-A187-47B3-8845-78CEAACC62AC}"/>
            </c:ext>
          </c:extLst>
        </c:ser>
        <c:dLbls>
          <c:showLegendKey val="0"/>
          <c:showVal val="0"/>
          <c:showCatName val="0"/>
          <c:showSerName val="0"/>
          <c:showPercent val="0"/>
          <c:showBubbleSize val="0"/>
        </c:dLbls>
        <c:gapWidth val="3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sz="1400">
                <a:solidFill>
                  <a:srgbClr val="002649"/>
                </a:solidFill>
              </a:defRPr>
            </a:pPr>
            <a:endParaRPr lang="en-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9525">
              <a:solidFill>
                <a:srgbClr val="D9D9D9"/>
              </a:solidFill>
              <a:prstDash val="solid"/>
            </a:ln>
          </c:spPr>
        </c:majorGridlines>
        <c:numFmt formatCode="General" sourceLinked="0"/>
        <c:majorTickMark val="none"/>
        <c:minorTickMark val="none"/>
        <c:tickLblPos val="high"/>
        <c:spPr>
          <a:ln>
            <a:noFill/>
          </a:ln>
        </c:spPr>
        <c:txPr>
          <a:bodyPr/>
          <a:lstStyle/>
          <a:p>
            <a:pPr>
              <a:defRPr sz="1200">
                <a:solidFill>
                  <a:srgbClr val="7F7F7F"/>
                </a:solidFill>
              </a:defRPr>
            </a:pPr>
            <a:endParaRPr lang="en-FI"/>
          </a:p>
        </c:txPr>
        <c:crossAx val="485419376"/>
        <c:crosses val="autoZero"/>
        <c:crossBetween val="between"/>
        <c:majorUnit val="10"/>
        <c:minorUnit val="1"/>
      </c:valAx>
      <c:spPr>
        <a:noFill/>
        <a:ln w="25400">
          <a:noFill/>
        </a:ln>
      </c:spPr>
    </c:plotArea>
    <c:legend>
      <c:legendPos val="t"/>
      <c:layout>
        <c:manualLayout>
          <c:xMode val="edge"/>
          <c:yMode val="edge"/>
          <c:x val="0.10942800269290538"/>
          <c:y val="0"/>
          <c:w val="0.88416323096565475"/>
          <c:h val="0.13301642081338338"/>
        </c:manualLayout>
      </c:layout>
      <c:overlay val="0"/>
      <c:txPr>
        <a:bodyPr/>
        <a:lstStyle/>
        <a:p>
          <a:pPr>
            <a:defRPr sz="1400">
              <a:solidFill>
                <a:srgbClr val="002649"/>
              </a:solidFill>
            </a:defRPr>
          </a:pPr>
          <a:endParaRPr lang="en-FI"/>
        </a:p>
      </c:txPr>
    </c:legend>
    <c:plotVisOnly val="1"/>
    <c:dispBlanksAs val="gap"/>
    <c:showDLblsOverMax val="0"/>
  </c:chart>
  <c:txPr>
    <a:bodyPr/>
    <a:lstStyle/>
    <a:p>
      <a:pPr>
        <a:defRPr sz="1200">
          <a:latin typeface="Neue Haas Unica W1G" panose="020B0504030206020203" pitchFamily="34" charset="0"/>
        </a:defRPr>
      </a:pPr>
      <a:endParaRPr lang="en-FI"/>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715866442279938"/>
          <c:y val="2.8321885979517979E-2"/>
          <c:w val="0.40667899251295375"/>
          <c:h val="0.86853143122103837"/>
        </c:manualLayout>
      </c:layout>
      <c:barChart>
        <c:barDir val="bar"/>
        <c:grouping val="clustered"/>
        <c:varyColors val="0"/>
        <c:ser>
          <c:idx val="0"/>
          <c:order val="0"/>
          <c:tx>
            <c:strRef>
              <c:f>Sheet1!$B$1</c:f>
              <c:strCache>
                <c:ptCount val="1"/>
                <c:pt idx="0">
                  <c:v>Kaikki, n=1166</c:v>
                </c:pt>
              </c:strCache>
            </c:strRef>
          </c:tx>
          <c:spPr>
            <a:solidFill>
              <a:srgbClr val="002548"/>
            </a:solidFill>
            <a:ln>
              <a:noFill/>
            </a:ln>
            <a:effectLst/>
          </c:spPr>
          <c:invertIfNegative val="0"/>
          <c:dPt>
            <c:idx val="0"/>
            <c:invertIfNegative val="0"/>
            <c:bubble3D val="0"/>
            <c:spPr>
              <a:solidFill>
                <a:srgbClr val="FF6464"/>
              </a:solidFill>
              <a:ln>
                <a:noFill/>
              </a:ln>
              <a:effectLst/>
            </c:spPr>
            <c:extLst>
              <c:ext xmlns:c16="http://schemas.microsoft.com/office/drawing/2014/chart" uri="{C3380CC4-5D6E-409C-BE32-E72D297353CC}">
                <c16:uniqueId val="{00000001-270F-2E46-B540-9FBD941C2668}"/>
              </c:ext>
            </c:extLst>
          </c:dPt>
          <c:dPt>
            <c:idx val="1"/>
            <c:invertIfNegative val="0"/>
            <c:bubble3D val="0"/>
            <c:spPr>
              <a:solidFill>
                <a:srgbClr val="FF6464"/>
              </a:solidFill>
              <a:ln>
                <a:noFill/>
              </a:ln>
              <a:effectLst/>
            </c:spPr>
            <c:extLst>
              <c:ext xmlns:c16="http://schemas.microsoft.com/office/drawing/2014/chart" uri="{C3380CC4-5D6E-409C-BE32-E72D297353CC}">
                <c16:uniqueId val="{00000003-270F-2E46-B540-9FBD941C2668}"/>
              </c:ext>
            </c:extLst>
          </c:dPt>
          <c:dPt>
            <c:idx val="2"/>
            <c:invertIfNegative val="0"/>
            <c:bubble3D val="0"/>
            <c:spPr>
              <a:solidFill>
                <a:srgbClr val="FF6464"/>
              </a:solidFill>
              <a:ln>
                <a:noFill/>
              </a:ln>
              <a:effectLst/>
            </c:spPr>
            <c:extLst>
              <c:ext xmlns:c16="http://schemas.microsoft.com/office/drawing/2014/chart" uri="{C3380CC4-5D6E-409C-BE32-E72D297353CC}">
                <c16:uniqueId val="{00000000-592B-4E68-B337-D4DD5DB197F0}"/>
              </c:ext>
            </c:extLst>
          </c:dPt>
          <c:dPt>
            <c:idx val="3"/>
            <c:invertIfNegative val="0"/>
            <c:bubble3D val="0"/>
            <c:spPr>
              <a:solidFill>
                <a:srgbClr val="002548"/>
              </a:solidFill>
              <a:ln>
                <a:noFill/>
              </a:ln>
              <a:effectLst/>
            </c:spPr>
            <c:extLst>
              <c:ext xmlns:c16="http://schemas.microsoft.com/office/drawing/2014/chart" uri="{C3380CC4-5D6E-409C-BE32-E72D297353CC}">
                <c16:uniqueId val="{00000005-D803-B14D-BF23-C06B18A00D73}"/>
              </c:ext>
            </c:extLst>
          </c:dPt>
          <c:dPt>
            <c:idx val="5"/>
            <c:invertIfNegative val="0"/>
            <c:bubble3D val="0"/>
            <c:spPr>
              <a:solidFill>
                <a:srgbClr val="002548"/>
              </a:solidFill>
              <a:ln>
                <a:noFill/>
              </a:ln>
              <a:effectLst/>
            </c:spPr>
            <c:extLst>
              <c:ext xmlns:c16="http://schemas.microsoft.com/office/drawing/2014/chart" uri="{C3380CC4-5D6E-409C-BE32-E72D297353CC}">
                <c16:uniqueId val="{00000007-D803-B14D-BF23-C06B18A00D73}"/>
              </c:ext>
            </c:extLst>
          </c:dPt>
          <c:dPt>
            <c:idx val="9"/>
            <c:invertIfNegative val="0"/>
            <c:bubble3D val="0"/>
            <c:spPr>
              <a:solidFill>
                <a:srgbClr val="002548"/>
              </a:solidFill>
              <a:ln>
                <a:noFill/>
              </a:ln>
              <a:effectLst/>
            </c:spPr>
            <c:extLst>
              <c:ext xmlns:c16="http://schemas.microsoft.com/office/drawing/2014/chart" uri="{C3380CC4-5D6E-409C-BE32-E72D297353CC}">
                <c16:uniqueId val="{00000009-D803-B14D-BF23-C06B18A00D73}"/>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649"/>
                    </a:solidFill>
                    <a:latin typeface="Neue Haas Unica W1G Medium" panose="020B06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Säilytän sen muiden lehtien kanssa, jotta voin halutessani palata siihen</c:v>
                </c:pt>
                <c:pt idx="1">
                  <c:v>Jätän lehden kodissani näkyvälle paikalle, jotta voin itse palata siihen tai myös muut voivat lukea sitä</c:v>
                </c:pt>
                <c:pt idx="2">
                  <c:v>Annan sen eteenpäin tuttavalleni tai sukulaiselleni luettavaksi</c:v>
                </c:pt>
                <c:pt idx="3">
                  <c:v>Vien lehden paperinkeräykseen</c:v>
                </c:pt>
                <c:pt idx="4">
                  <c:v>Heitän lehden roskiin</c:v>
                </c:pt>
                <c:pt idx="5">
                  <c:v>Myyn lehden</c:v>
                </c:pt>
                <c:pt idx="6">
                  <c:v>Joku muu</c:v>
                </c:pt>
              </c:strCache>
            </c:strRef>
          </c:cat>
          <c:val>
            <c:numRef>
              <c:f>Sheet1!$B$2:$B$8</c:f>
              <c:numCache>
                <c:formatCode>General</c:formatCode>
                <c:ptCount val="7"/>
                <c:pt idx="0">
                  <c:v>32.161230000000003</c:v>
                </c:pt>
                <c:pt idx="1">
                  <c:v>26.329329999999999</c:v>
                </c:pt>
                <c:pt idx="2">
                  <c:v>23.32762</c:v>
                </c:pt>
                <c:pt idx="3">
                  <c:v>15.523160000000001</c:v>
                </c:pt>
                <c:pt idx="4">
                  <c:v>1.0291600000000001</c:v>
                </c:pt>
                <c:pt idx="5">
                  <c:v>8.5760000000000003E-2</c:v>
                </c:pt>
                <c:pt idx="6">
                  <c:v>1.5437399999999999</c:v>
                </c:pt>
              </c:numCache>
            </c:numRef>
          </c:val>
          <c:extLst>
            <c:ext xmlns:c16="http://schemas.microsoft.com/office/drawing/2014/chart" uri="{C3380CC4-5D6E-409C-BE32-E72D297353CC}">
              <c16:uniqueId val="{0000000A-270F-2E46-B540-9FBD941C2668}"/>
            </c:ext>
          </c:extLst>
        </c:ser>
        <c:dLbls>
          <c:dLblPos val="outEnd"/>
          <c:showLegendKey val="0"/>
          <c:showVal val="1"/>
          <c:showCatName val="0"/>
          <c:showSerName val="0"/>
          <c:showPercent val="0"/>
          <c:showBubbleSize val="0"/>
        </c:dLbls>
        <c:gapWidth val="5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100"/>
          <c:min val="0"/>
        </c:scaling>
        <c:delete val="0"/>
        <c:axPos val="t"/>
        <c:majorGridlines>
          <c:spPr>
            <a:ln w="9525" cap="flat" cmpd="sng" algn="ctr">
              <a:solidFill>
                <a:srgbClr val="FFFFFF">
                  <a:lumMod val="85000"/>
                </a:srgbClr>
              </a:solidFill>
              <a:round/>
            </a:ln>
            <a:effectLst/>
          </c:spPr>
        </c:majorGridlines>
        <c:numFmt formatCode="General"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a:defRPr/>
      </a:pPr>
      <a:endParaRPr lang="en-FI"/>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98756449541946"/>
          <c:y val="4.3424704505981952E-2"/>
          <c:w val="0.55312095620643764"/>
          <c:h val="0.85837545085178624"/>
        </c:manualLayout>
      </c:layout>
      <c:barChart>
        <c:barDir val="bar"/>
        <c:grouping val="clustered"/>
        <c:varyColors val="0"/>
        <c:ser>
          <c:idx val="0"/>
          <c:order val="0"/>
          <c:tx>
            <c:strRef>
              <c:f>Sheet1!$B$1</c:f>
              <c:strCache>
                <c:ptCount val="1"/>
                <c:pt idx="0">
                  <c:v>Kaikki, n=1166</c:v>
                </c:pt>
              </c:strCache>
            </c:strRef>
          </c:tx>
          <c:spPr>
            <a:solidFill>
              <a:srgbClr val="002548"/>
            </a:solidFill>
            <a:ln>
              <a:noFill/>
            </a:ln>
            <a:effectLst/>
          </c:spPr>
          <c:invertIfNegative val="0"/>
          <c:dPt>
            <c:idx val="0"/>
            <c:invertIfNegative val="0"/>
            <c:bubble3D val="0"/>
            <c:spPr>
              <a:solidFill>
                <a:srgbClr val="002548"/>
              </a:solidFill>
              <a:ln>
                <a:noFill/>
              </a:ln>
              <a:effectLst/>
            </c:spPr>
            <c:extLst>
              <c:ext xmlns:c16="http://schemas.microsoft.com/office/drawing/2014/chart" uri="{C3380CC4-5D6E-409C-BE32-E72D297353CC}">
                <c16:uniqueId val="{00000001-270F-2E46-B540-9FBD941C2668}"/>
              </c:ext>
            </c:extLst>
          </c:dPt>
          <c:dPt>
            <c:idx val="1"/>
            <c:invertIfNegative val="0"/>
            <c:bubble3D val="0"/>
            <c:spPr>
              <a:solidFill>
                <a:srgbClr val="FF6464"/>
              </a:solidFill>
              <a:ln>
                <a:noFill/>
              </a:ln>
              <a:effectLst/>
            </c:spPr>
            <c:extLst>
              <c:ext xmlns:c16="http://schemas.microsoft.com/office/drawing/2014/chart" uri="{C3380CC4-5D6E-409C-BE32-E72D297353CC}">
                <c16:uniqueId val="{00000003-270F-2E46-B540-9FBD941C2668}"/>
              </c:ext>
            </c:extLst>
          </c:dPt>
          <c:dPt>
            <c:idx val="3"/>
            <c:invertIfNegative val="0"/>
            <c:bubble3D val="0"/>
            <c:spPr>
              <a:solidFill>
                <a:srgbClr val="002548"/>
              </a:solidFill>
              <a:ln>
                <a:noFill/>
              </a:ln>
              <a:effectLst/>
            </c:spPr>
            <c:extLst>
              <c:ext xmlns:c16="http://schemas.microsoft.com/office/drawing/2014/chart" uri="{C3380CC4-5D6E-409C-BE32-E72D297353CC}">
                <c16:uniqueId val="{00000005-D803-B14D-BF23-C06B18A00D73}"/>
              </c:ext>
            </c:extLst>
          </c:dPt>
          <c:dPt>
            <c:idx val="5"/>
            <c:invertIfNegative val="0"/>
            <c:bubble3D val="0"/>
            <c:spPr>
              <a:solidFill>
                <a:srgbClr val="002548"/>
              </a:solidFill>
              <a:ln>
                <a:noFill/>
              </a:ln>
              <a:effectLst/>
            </c:spPr>
            <c:extLst>
              <c:ext xmlns:c16="http://schemas.microsoft.com/office/drawing/2014/chart" uri="{C3380CC4-5D6E-409C-BE32-E72D297353CC}">
                <c16:uniqueId val="{00000007-D803-B14D-BF23-C06B18A00D73}"/>
              </c:ext>
            </c:extLst>
          </c:dPt>
          <c:dPt>
            <c:idx val="9"/>
            <c:invertIfNegative val="0"/>
            <c:bubble3D val="0"/>
            <c:spPr>
              <a:solidFill>
                <a:srgbClr val="002548"/>
              </a:solidFill>
              <a:ln>
                <a:noFill/>
              </a:ln>
              <a:effectLst/>
            </c:spPr>
            <c:extLst>
              <c:ext xmlns:c16="http://schemas.microsoft.com/office/drawing/2014/chart" uri="{C3380CC4-5D6E-409C-BE32-E72D297353CC}">
                <c16:uniqueId val="{00000009-D803-B14D-BF23-C06B18A00D73}"/>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548"/>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Laitan lehden talteen</c:v>
                </c:pt>
                <c:pt idx="1">
                  <c:v>Otan kuvan sisällöstä puhelimella</c:v>
                </c:pt>
                <c:pt idx="2">
                  <c:v>Revin tai leikkaan kiinnostavan sivun irti ja laitan sen talteen</c:v>
                </c:pt>
                <c:pt idx="3">
                  <c:v>Haen lisätietoa netistä</c:v>
                </c:pt>
                <c:pt idx="4">
                  <c:v>Kirjoitan sen muistiin</c:v>
                </c:pt>
                <c:pt idx="5">
                  <c:v>Merkitsen kiinnostavan sisällön post-it -lapulla tai vastaavalla</c:v>
                </c:pt>
                <c:pt idx="6">
                  <c:v>Muuten</c:v>
                </c:pt>
              </c:strCache>
            </c:strRef>
          </c:cat>
          <c:val>
            <c:numRef>
              <c:f>Sheet1!$B$2:$B$8</c:f>
              <c:numCache>
                <c:formatCode>General</c:formatCode>
                <c:ptCount val="7"/>
                <c:pt idx="0">
                  <c:v>46.05489</c:v>
                </c:pt>
                <c:pt idx="1">
                  <c:v>29.245280000000001</c:v>
                </c:pt>
                <c:pt idx="2">
                  <c:v>26.415089999999999</c:v>
                </c:pt>
                <c:pt idx="3">
                  <c:v>19.725560000000002</c:v>
                </c:pt>
                <c:pt idx="4">
                  <c:v>4.5454499999999998</c:v>
                </c:pt>
                <c:pt idx="5">
                  <c:v>2.91595</c:v>
                </c:pt>
                <c:pt idx="6">
                  <c:v>6.9468300000000003</c:v>
                </c:pt>
              </c:numCache>
            </c:numRef>
          </c:val>
          <c:extLst>
            <c:ext xmlns:c16="http://schemas.microsoft.com/office/drawing/2014/chart" uri="{C3380CC4-5D6E-409C-BE32-E72D297353CC}">
              <c16:uniqueId val="{0000000A-270F-2E46-B540-9FBD941C2668}"/>
            </c:ext>
          </c:extLst>
        </c:ser>
        <c:dLbls>
          <c:dLblPos val="outEnd"/>
          <c:showLegendKey val="0"/>
          <c:showVal val="1"/>
          <c:showCatName val="0"/>
          <c:showSerName val="0"/>
          <c:showPercent val="0"/>
          <c:showBubbleSize val="0"/>
        </c:dLbls>
        <c:gapWidth val="5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100"/>
          <c:min val="0"/>
        </c:scaling>
        <c:delete val="0"/>
        <c:axPos val="t"/>
        <c:majorGridlines>
          <c:spPr>
            <a:ln w="9525" cap="flat" cmpd="sng" algn="ctr">
              <a:solidFill>
                <a:srgbClr val="FFFFFF">
                  <a:lumMod val="85000"/>
                </a:srgbClr>
              </a:solidFill>
              <a:round/>
            </a:ln>
            <a:effectLst/>
          </c:spPr>
        </c:majorGridlines>
        <c:numFmt formatCode="General" sourceLinked="0"/>
        <c:majorTickMark val="none"/>
        <c:minorTickMark val="none"/>
        <c:tickLblPos val="high"/>
        <c:spPr>
          <a:noFill/>
          <a:ln>
            <a:noFill/>
          </a:ln>
          <a:effectLst/>
        </c:spPr>
        <c:txPr>
          <a:bodyPr rot="-60000000" spcFirstLastPara="1" vertOverflow="ellipsis" vert="horz" wrap="square" anchor="ctr" anchorCtr="1"/>
          <a:lstStyle/>
          <a:p>
            <a:pPr>
              <a:defRPr sz="12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a:defRPr/>
      </a:pPr>
      <a:endParaRPr lang="en-FI"/>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15119254622846"/>
          <c:y val="0.1583897736969257"/>
          <c:w val="0.7614599830249319"/>
          <c:h val="0.75234339805853567"/>
        </c:manualLayout>
      </c:layout>
      <c:barChart>
        <c:barDir val="bar"/>
        <c:grouping val="stacked"/>
        <c:varyColors val="0"/>
        <c:ser>
          <c:idx val="0"/>
          <c:order val="0"/>
          <c:tx>
            <c:strRef>
              <c:f>Taul1!$B$4</c:f>
              <c:strCache>
                <c:ptCount val="1"/>
                <c:pt idx="0">
                  <c:v>Päivittäin</c:v>
                </c:pt>
              </c:strCache>
            </c:strRef>
          </c:tx>
          <c:spPr>
            <a:solidFill>
              <a:schemeClr val="accent1"/>
            </a:solidFill>
            <a:ln>
              <a:noFill/>
            </a:ln>
          </c:spPr>
          <c:invertIfNegative val="0"/>
          <c:dLbls>
            <c:numFmt formatCode="#,##0" sourceLinked="0"/>
            <c:spPr>
              <a:noFill/>
              <a:ln>
                <a:noFill/>
              </a:ln>
              <a:effectLst/>
            </c:spPr>
            <c:txPr>
              <a:bodyPr/>
              <a:lstStyle/>
              <a:p>
                <a:pPr>
                  <a:defRPr sz="1400">
                    <a:solidFill>
                      <a:schemeClr val="bg2"/>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Taul1!$A$5:$A$16</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Taul1!$B$5:$B$16</c:f>
              <c:numCache>
                <c:formatCode>General</c:formatCode>
                <c:ptCount val="12"/>
                <c:pt idx="0">
                  <c:v>7.0325899999999999</c:v>
                </c:pt>
                <c:pt idx="2">
                  <c:v>8.8695699999999995</c:v>
                </c:pt>
                <c:pt idx="3">
                  <c:v>5.2542400000000002</c:v>
                </c:pt>
                <c:pt idx="5">
                  <c:v>10</c:v>
                </c:pt>
                <c:pt idx="6">
                  <c:v>3.1847099999999999</c:v>
                </c:pt>
                <c:pt idx="7">
                  <c:v>3.5294099999999999</c:v>
                </c:pt>
                <c:pt idx="8">
                  <c:v>6.8571400000000002</c:v>
                </c:pt>
                <c:pt idx="9">
                  <c:v>6.58683</c:v>
                </c:pt>
                <c:pt idx="10">
                  <c:v>7.7844300000000004</c:v>
                </c:pt>
                <c:pt idx="11">
                  <c:v>11.17647</c:v>
                </c:pt>
              </c:numCache>
            </c:numRef>
          </c:val>
          <c:extLst>
            <c:ext xmlns:c16="http://schemas.microsoft.com/office/drawing/2014/chart" uri="{C3380CC4-5D6E-409C-BE32-E72D297353CC}">
              <c16:uniqueId val="{00000000-CB3F-40D1-B6A9-398D3850C3E6}"/>
            </c:ext>
          </c:extLst>
        </c:ser>
        <c:ser>
          <c:idx val="1"/>
          <c:order val="1"/>
          <c:tx>
            <c:strRef>
              <c:f>Taul1!$C$4</c:f>
              <c:strCache>
                <c:ptCount val="1"/>
                <c:pt idx="0">
                  <c:v>Useita kertoja
viikossa</c:v>
                </c:pt>
              </c:strCache>
            </c:strRef>
          </c:tx>
          <c:spPr>
            <a:solidFill>
              <a:schemeClr val="accent4"/>
            </a:solidFill>
            <a:ln>
              <a:noFill/>
            </a:ln>
          </c:spPr>
          <c:invertIfNegative val="0"/>
          <c:dLbls>
            <c:numFmt formatCode="#,##0" sourceLinked="0"/>
            <c:spPr>
              <a:noFill/>
              <a:ln>
                <a:noFill/>
              </a:ln>
              <a:effectLst/>
            </c:spPr>
            <c:txPr>
              <a:bodyPr/>
              <a:lstStyle/>
              <a:p>
                <a:pPr>
                  <a:defRPr sz="1400">
                    <a:solidFill>
                      <a:schemeClr val="accent2"/>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Taul1!$A$5:$A$16</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Taul1!$C$5:$C$16</c:f>
              <c:numCache>
                <c:formatCode>General</c:formatCode>
                <c:ptCount val="12"/>
                <c:pt idx="0">
                  <c:v>29.674099999999999</c:v>
                </c:pt>
                <c:pt idx="2">
                  <c:v>32.521740000000001</c:v>
                </c:pt>
                <c:pt idx="3">
                  <c:v>26.949149999999999</c:v>
                </c:pt>
                <c:pt idx="5">
                  <c:v>18.75</c:v>
                </c:pt>
                <c:pt idx="6">
                  <c:v>19.108280000000001</c:v>
                </c:pt>
                <c:pt idx="7">
                  <c:v>25.294119999999999</c:v>
                </c:pt>
                <c:pt idx="8">
                  <c:v>27.428570000000001</c:v>
                </c:pt>
                <c:pt idx="9">
                  <c:v>33.53293</c:v>
                </c:pt>
                <c:pt idx="10">
                  <c:v>35.329340000000002</c:v>
                </c:pt>
                <c:pt idx="11">
                  <c:v>47.058819999999997</c:v>
                </c:pt>
              </c:numCache>
            </c:numRef>
          </c:val>
          <c:extLst>
            <c:ext xmlns:c16="http://schemas.microsoft.com/office/drawing/2014/chart" uri="{C3380CC4-5D6E-409C-BE32-E72D297353CC}">
              <c16:uniqueId val="{00000001-CB3F-40D1-B6A9-398D3850C3E6}"/>
            </c:ext>
          </c:extLst>
        </c:ser>
        <c:ser>
          <c:idx val="2"/>
          <c:order val="2"/>
          <c:tx>
            <c:strRef>
              <c:f>Taul1!$D$4</c:f>
              <c:strCache>
                <c:ptCount val="1"/>
                <c:pt idx="0">
                  <c:v>Kerran
viikossa</c:v>
                </c:pt>
              </c:strCache>
            </c:strRef>
          </c:tx>
          <c:spPr>
            <a:solidFill>
              <a:schemeClr val="accent3"/>
            </a:solidFill>
            <a:ln>
              <a:noFill/>
            </a:ln>
          </c:spPr>
          <c:invertIfNegative val="0"/>
          <c:dPt>
            <c:idx val="5"/>
            <c:invertIfNegative val="0"/>
            <c:bubble3D val="0"/>
            <c:extLst>
              <c:ext xmlns:c16="http://schemas.microsoft.com/office/drawing/2014/chart" uri="{C3380CC4-5D6E-409C-BE32-E72D297353CC}">
                <c16:uniqueId val="{00000002-CB3F-40D1-B6A9-398D3850C3E6}"/>
              </c:ext>
            </c:extLst>
          </c:dPt>
          <c:dLbls>
            <c:numFmt formatCode="#,##0" sourceLinked="0"/>
            <c:spPr>
              <a:noFill/>
              <a:ln>
                <a:noFill/>
              </a:ln>
              <a:effectLst/>
            </c:spPr>
            <c:txPr>
              <a:bodyPr/>
              <a:lstStyle/>
              <a:p>
                <a:pPr>
                  <a:defRPr sz="1400">
                    <a:solidFill>
                      <a:srgbClr val="404040"/>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Taul1!$A$5:$A$16</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Taul1!$D$5:$D$16</c:f>
              <c:numCache>
                <c:formatCode>General</c:formatCode>
                <c:ptCount val="12"/>
                <c:pt idx="0">
                  <c:v>26.500859999999999</c:v>
                </c:pt>
                <c:pt idx="2">
                  <c:v>29.043479999999999</c:v>
                </c:pt>
                <c:pt idx="3">
                  <c:v>23.898309999999999</c:v>
                </c:pt>
                <c:pt idx="5">
                  <c:v>23.75</c:v>
                </c:pt>
                <c:pt idx="6">
                  <c:v>25.477709999999998</c:v>
                </c:pt>
                <c:pt idx="7">
                  <c:v>30.588239999999999</c:v>
                </c:pt>
                <c:pt idx="8">
                  <c:v>28.571429999999999</c:v>
                </c:pt>
                <c:pt idx="9">
                  <c:v>22.15569</c:v>
                </c:pt>
                <c:pt idx="10">
                  <c:v>29.94012</c:v>
                </c:pt>
                <c:pt idx="11">
                  <c:v>24.705880000000001</c:v>
                </c:pt>
              </c:numCache>
            </c:numRef>
          </c:val>
          <c:extLst>
            <c:ext xmlns:c16="http://schemas.microsoft.com/office/drawing/2014/chart" uri="{C3380CC4-5D6E-409C-BE32-E72D297353CC}">
              <c16:uniqueId val="{00000003-CB3F-40D1-B6A9-398D3850C3E6}"/>
            </c:ext>
          </c:extLst>
        </c:ser>
        <c:ser>
          <c:idx val="3"/>
          <c:order val="3"/>
          <c:tx>
            <c:strRef>
              <c:f>Taul1!$E$4</c:f>
              <c:strCache>
                <c:ptCount val="1"/>
                <c:pt idx="0">
                  <c:v>Joka toinen
viikko</c:v>
                </c:pt>
              </c:strCache>
            </c:strRef>
          </c:tx>
          <c:spPr>
            <a:solidFill>
              <a:schemeClr val="accent2"/>
            </a:solidFill>
          </c:spPr>
          <c:invertIfNegative val="0"/>
          <c:dLbls>
            <c:numFmt formatCode="#,##0" sourceLinked="0"/>
            <c:spPr>
              <a:noFill/>
              <a:ln>
                <a:noFill/>
              </a:ln>
              <a:effectLst/>
            </c:spPr>
            <c:txPr>
              <a:bodyPr/>
              <a:lstStyle/>
              <a:p>
                <a:pPr>
                  <a:defRPr sz="1400">
                    <a:solidFill>
                      <a:schemeClr val="bg2"/>
                    </a:solidFill>
                    <a:latin typeface="Neue Haas Unica W1G Medium" panose="020B0604030206020203" pitchFamily="34" charset="0"/>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Taul1!$A$5:$A$16</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Taul1!$E$5:$E$16</c:f>
              <c:numCache>
                <c:formatCode>General</c:formatCode>
                <c:ptCount val="12"/>
                <c:pt idx="0">
                  <c:v>14.40823</c:v>
                </c:pt>
                <c:pt idx="2">
                  <c:v>11.65217</c:v>
                </c:pt>
                <c:pt idx="3">
                  <c:v>17.118639999999999</c:v>
                </c:pt>
                <c:pt idx="5">
                  <c:v>10.625</c:v>
                </c:pt>
                <c:pt idx="6">
                  <c:v>18.471340000000001</c:v>
                </c:pt>
                <c:pt idx="7">
                  <c:v>17.058820000000001</c:v>
                </c:pt>
                <c:pt idx="8">
                  <c:v>21.142859999999999</c:v>
                </c:pt>
                <c:pt idx="9">
                  <c:v>13.772460000000001</c:v>
                </c:pt>
                <c:pt idx="10">
                  <c:v>14.371259999999999</c:v>
                </c:pt>
                <c:pt idx="11">
                  <c:v>5.2941200000000004</c:v>
                </c:pt>
              </c:numCache>
            </c:numRef>
          </c:val>
          <c:extLst>
            <c:ext xmlns:c16="http://schemas.microsoft.com/office/drawing/2014/chart" uri="{C3380CC4-5D6E-409C-BE32-E72D297353CC}">
              <c16:uniqueId val="{00000004-CB3F-40D1-B6A9-398D3850C3E6}"/>
            </c:ext>
          </c:extLst>
        </c:ser>
        <c:ser>
          <c:idx val="4"/>
          <c:order val="4"/>
          <c:tx>
            <c:strRef>
              <c:f>Taul1!$F$4</c:f>
              <c:strCache>
                <c:ptCount val="1"/>
                <c:pt idx="0">
                  <c:v>Kerran
kuukaudessa</c:v>
                </c:pt>
              </c:strCache>
            </c:strRef>
          </c:tx>
          <c:spPr>
            <a:solidFill>
              <a:schemeClr val="accent5"/>
            </a:solidFill>
          </c:spPr>
          <c:invertIfNegative val="0"/>
          <c:dLbls>
            <c:numFmt formatCode="#,##0" sourceLinked="0"/>
            <c:spPr>
              <a:noFill/>
              <a:ln>
                <a:noFill/>
              </a:ln>
              <a:effectLst/>
            </c:spPr>
            <c:txPr>
              <a:bodyPr/>
              <a:lstStyle/>
              <a:p>
                <a:pPr>
                  <a:defRPr sz="1400">
                    <a:solidFill>
                      <a:schemeClr val="accent2"/>
                    </a:solidFill>
                    <a:latin typeface="Neue Haas Unica W1G Medium" panose="020B0604030206020203" pitchFamily="34" charset="0"/>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Taul1!$A$5:$A$16</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Taul1!$F$5:$F$16</c:f>
              <c:numCache>
                <c:formatCode>General</c:formatCode>
                <c:ptCount val="12"/>
                <c:pt idx="0">
                  <c:v>16.723839999999999</c:v>
                </c:pt>
                <c:pt idx="2">
                  <c:v>12.695650000000001</c:v>
                </c:pt>
                <c:pt idx="3">
                  <c:v>20.677969999999998</c:v>
                </c:pt>
                <c:pt idx="5">
                  <c:v>24.375</c:v>
                </c:pt>
                <c:pt idx="6">
                  <c:v>21.65605</c:v>
                </c:pt>
                <c:pt idx="7">
                  <c:v>18.235289999999999</c:v>
                </c:pt>
                <c:pt idx="8">
                  <c:v>14.28571</c:v>
                </c:pt>
                <c:pt idx="9">
                  <c:v>17.96407</c:v>
                </c:pt>
                <c:pt idx="10">
                  <c:v>11.37725</c:v>
                </c:pt>
                <c:pt idx="11">
                  <c:v>10</c:v>
                </c:pt>
              </c:numCache>
            </c:numRef>
          </c:val>
          <c:extLst>
            <c:ext xmlns:c16="http://schemas.microsoft.com/office/drawing/2014/chart" uri="{C3380CC4-5D6E-409C-BE32-E72D297353CC}">
              <c16:uniqueId val="{00000005-CB3F-40D1-B6A9-398D3850C3E6}"/>
            </c:ext>
          </c:extLst>
        </c:ser>
        <c:ser>
          <c:idx val="5"/>
          <c:order val="5"/>
          <c:tx>
            <c:strRef>
              <c:f>Taul1!$G$4</c:f>
              <c:strCache>
                <c:ptCount val="1"/>
                <c:pt idx="0">
                  <c:v>Harvemmin</c:v>
                </c:pt>
              </c:strCache>
            </c:strRef>
          </c:tx>
          <c:spPr>
            <a:solidFill>
              <a:schemeClr val="accent1">
                <a:lumMod val="60000"/>
                <a:lumOff val="40000"/>
              </a:schemeClr>
            </a:solidFill>
          </c:spPr>
          <c:invertIfNegative val="0"/>
          <c:dLbls>
            <c:numFmt formatCode="#,##0" sourceLinked="0"/>
            <c:spPr>
              <a:noFill/>
              <a:ln>
                <a:noFill/>
              </a:ln>
              <a:effectLst/>
            </c:spPr>
            <c:txPr>
              <a:bodyPr/>
              <a:lstStyle/>
              <a:p>
                <a:pPr>
                  <a:defRPr sz="1400">
                    <a:solidFill>
                      <a:schemeClr val="accent2"/>
                    </a:solidFill>
                    <a:latin typeface="Neue Haas Unica W1G Medium" panose="020B0604030206020203" pitchFamily="34" charset="0"/>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Taul1!$A$5:$A$16</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Taul1!$G$5:$G$16</c:f>
              <c:numCache>
                <c:formatCode>General</c:formatCode>
                <c:ptCount val="12"/>
                <c:pt idx="0">
                  <c:v>5.66038</c:v>
                </c:pt>
                <c:pt idx="2">
                  <c:v>5.21739</c:v>
                </c:pt>
                <c:pt idx="3">
                  <c:v>6.1016899999999996</c:v>
                </c:pt>
                <c:pt idx="5">
                  <c:v>12.5</c:v>
                </c:pt>
                <c:pt idx="6">
                  <c:v>12.10191</c:v>
                </c:pt>
                <c:pt idx="7">
                  <c:v>5.2941200000000004</c:v>
                </c:pt>
                <c:pt idx="8">
                  <c:v>1.7142900000000001</c:v>
                </c:pt>
                <c:pt idx="9">
                  <c:v>5.9880199999999997</c:v>
                </c:pt>
                <c:pt idx="10">
                  <c:v>1.1976</c:v>
                </c:pt>
                <c:pt idx="11">
                  <c:v>1.76471</c:v>
                </c:pt>
              </c:numCache>
            </c:numRef>
          </c:val>
          <c:extLst>
            <c:ext xmlns:c16="http://schemas.microsoft.com/office/drawing/2014/chart" uri="{C3380CC4-5D6E-409C-BE32-E72D297353CC}">
              <c16:uniqueId val="{00000006-CB3F-40D1-B6A9-398D3850C3E6}"/>
            </c:ext>
          </c:extLst>
        </c:ser>
        <c:dLbls>
          <c:showLegendKey val="0"/>
          <c:showVal val="0"/>
          <c:showCatName val="0"/>
          <c:showSerName val="0"/>
          <c:showPercent val="0"/>
          <c:showBubbleSize val="0"/>
        </c:dLbls>
        <c:gapWidth val="3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sz="1400">
                <a:solidFill>
                  <a:srgbClr val="002649"/>
                </a:solidFill>
              </a:defRPr>
            </a:pPr>
            <a:endParaRPr lang="en-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9525">
              <a:solidFill>
                <a:srgbClr val="D9D9D9"/>
              </a:solidFill>
              <a:prstDash val="solid"/>
            </a:ln>
          </c:spPr>
        </c:majorGridlines>
        <c:numFmt formatCode="General" sourceLinked="0"/>
        <c:majorTickMark val="none"/>
        <c:minorTickMark val="none"/>
        <c:tickLblPos val="high"/>
        <c:spPr>
          <a:ln>
            <a:noFill/>
          </a:ln>
        </c:spPr>
        <c:txPr>
          <a:bodyPr/>
          <a:lstStyle/>
          <a:p>
            <a:pPr>
              <a:defRPr sz="1200">
                <a:solidFill>
                  <a:srgbClr val="7F7F7F"/>
                </a:solidFill>
              </a:defRPr>
            </a:pPr>
            <a:endParaRPr lang="en-FI"/>
          </a:p>
        </c:txPr>
        <c:crossAx val="485419376"/>
        <c:crosses val="autoZero"/>
        <c:crossBetween val="between"/>
        <c:majorUnit val="10"/>
        <c:minorUnit val="1"/>
      </c:valAx>
      <c:spPr>
        <a:ln>
          <a:noFill/>
        </a:ln>
      </c:spPr>
    </c:plotArea>
    <c:legend>
      <c:legendPos val="t"/>
      <c:layout>
        <c:manualLayout>
          <c:xMode val="edge"/>
          <c:yMode val="edge"/>
          <c:x val="0.15993227788547473"/>
          <c:y val="1.4904447236692011E-2"/>
          <c:w val="0.82851786801592386"/>
          <c:h val="0.11757052329241346"/>
        </c:manualLayout>
      </c:layout>
      <c:overlay val="0"/>
      <c:txPr>
        <a:bodyPr/>
        <a:lstStyle/>
        <a:p>
          <a:pPr>
            <a:defRPr sz="1200">
              <a:solidFill>
                <a:srgbClr val="002649"/>
              </a:solidFill>
            </a:defRPr>
          </a:pPr>
          <a:endParaRPr lang="en-FI"/>
        </a:p>
      </c:txPr>
    </c:legend>
    <c:plotVisOnly val="1"/>
    <c:dispBlanksAs val="gap"/>
    <c:showDLblsOverMax val="0"/>
  </c:chart>
  <c:txPr>
    <a:bodyPr/>
    <a:lstStyle/>
    <a:p>
      <a:pPr>
        <a:defRPr sz="1200">
          <a:latin typeface="Neue Haas Unica W1G" panose="020B0504030206020203" pitchFamily="34" charset="0"/>
        </a:defRPr>
      </a:pPr>
      <a:endParaRPr lang="en-FI"/>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355178853101168"/>
          <c:y val="4.3424704505981952E-2"/>
          <c:w val="0.4594448126296205"/>
          <c:h val="0.85837545085178624"/>
        </c:manualLayout>
      </c:layout>
      <c:barChart>
        <c:barDir val="bar"/>
        <c:grouping val="clustered"/>
        <c:varyColors val="0"/>
        <c:ser>
          <c:idx val="0"/>
          <c:order val="0"/>
          <c:tx>
            <c:strRef>
              <c:f>Sheet1!$B$1</c:f>
              <c:strCache>
                <c:ptCount val="1"/>
                <c:pt idx="0">
                  <c:v>Kaikki, n=1166</c:v>
                </c:pt>
              </c:strCache>
            </c:strRef>
          </c:tx>
          <c:spPr>
            <a:solidFill>
              <a:srgbClr val="002548"/>
            </a:solidFill>
            <a:ln>
              <a:noFill/>
            </a:ln>
            <a:effectLst/>
          </c:spPr>
          <c:invertIfNegative val="0"/>
          <c:dPt>
            <c:idx val="0"/>
            <c:invertIfNegative val="0"/>
            <c:bubble3D val="0"/>
            <c:spPr>
              <a:solidFill>
                <a:srgbClr val="002548"/>
              </a:solidFill>
              <a:ln>
                <a:noFill/>
              </a:ln>
              <a:effectLst/>
            </c:spPr>
            <c:extLst>
              <c:ext xmlns:c16="http://schemas.microsoft.com/office/drawing/2014/chart" uri="{C3380CC4-5D6E-409C-BE32-E72D297353CC}">
                <c16:uniqueId val="{00000001-270F-2E46-B540-9FBD941C2668}"/>
              </c:ext>
            </c:extLst>
          </c:dPt>
          <c:dPt>
            <c:idx val="1"/>
            <c:invertIfNegative val="0"/>
            <c:bubble3D val="0"/>
            <c:spPr>
              <a:solidFill>
                <a:srgbClr val="002548"/>
              </a:solidFill>
              <a:ln>
                <a:noFill/>
              </a:ln>
              <a:effectLst/>
            </c:spPr>
            <c:extLst>
              <c:ext xmlns:c16="http://schemas.microsoft.com/office/drawing/2014/chart" uri="{C3380CC4-5D6E-409C-BE32-E72D297353CC}">
                <c16:uniqueId val="{00000003-270F-2E46-B540-9FBD941C2668}"/>
              </c:ext>
            </c:extLst>
          </c:dPt>
          <c:dPt>
            <c:idx val="3"/>
            <c:invertIfNegative val="0"/>
            <c:bubble3D val="0"/>
            <c:spPr>
              <a:solidFill>
                <a:srgbClr val="002548"/>
              </a:solidFill>
              <a:ln>
                <a:noFill/>
              </a:ln>
              <a:effectLst/>
            </c:spPr>
            <c:extLst>
              <c:ext xmlns:c16="http://schemas.microsoft.com/office/drawing/2014/chart" uri="{C3380CC4-5D6E-409C-BE32-E72D297353CC}">
                <c16:uniqueId val="{00000005-D803-B14D-BF23-C06B18A00D73}"/>
              </c:ext>
            </c:extLst>
          </c:dPt>
          <c:dPt>
            <c:idx val="5"/>
            <c:invertIfNegative val="0"/>
            <c:bubble3D val="0"/>
            <c:spPr>
              <a:solidFill>
                <a:srgbClr val="002548"/>
              </a:solidFill>
              <a:ln>
                <a:noFill/>
              </a:ln>
              <a:effectLst/>
            </c:spPr>
            <c:extLst>
              <c:ext xmlns:c16="http://schemas.microsoft.com/office/drawing/2014/chart" uri="{C3380CC4-5D6E-409C-BE32-E72D297353CC}">
                <c16:uniqueId val="{00000007-D803-B14D-BF23-C06B18A00D73}"/>
              </c:ext>
            </c:extLst>
          </c:dPt>
          <c:dPt>
            <c:idx val="9"/>
            <c:invertIfNegative val="0"/>
            <c:bubble3D val="0"/>
            <c:spPr>
              <a:solidFill>
                <a:srgbClr val="002548"/>
              </a:solidFill>
              <a:ln>
                <a:noFill/>
              </a:ln>
              <a:effectLst/>
            </c:spPr>
            <c:extLst>
              <c:ext xmlns:c16="http://schemas.microsoft.com/office/drawing/2014/chart" uri="{C3380CC4-5D6E-409C-BE32-E72D297353CC}">
                <c16:uniqueId val="{00000009-D803-B14D-BF23-C06B18A00D73}"/>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649"/>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Asiakaslehdet</c:v>
                </c:pt>
                <c:pt idx="1">
                  <c:v>Uutis-, ajankohtais- ja talouslehdet</c:v>
                </c:pt>
                <c:pt idx="2">
                  <c:v>Naistenlehdet</c:v>
                </c:pt>
                <c:pt idx="3">
                  <c:v>Tiedelehdet</c:v>
                </c:pt>
                <c:pt idx="4">
                  <c:v>Ammattilehdet</c:v>
                </c:pt>
                <c:pt idx="5">
                  <c:v>Asumisen ja puutarhanhoidon lehdet</c:v>
                </c:pt>
                <c:pt idx="6">
                  <c:v>Harrastelehdet</c:v>
                </c:pt>
                <c:pt idx="7">
                  <c:v>Järjestölehdet</c:v>
                </c:pt>
                <c:pt idx="8">
                  <c:v>Tekniikka- ja hifilehdet</c:v>
                </c:pt>
                <c:pt idx="9">
                  <c:v>Yleisaikakauslehdet</c:v>
                </c:pt>
                <c:pt idx="10">
                  <c:v>Hyvinvointi-, kauneus- ja terveyslehdet</c:v>
                </c:pt>
                <c:pt idx="11">
                  <c:v>Auto- ja moottoriajoneuvolehdet</c:v>
                </c:pt>
              </c:strCache>
            </c:strRef>
          </c:cat>
          <c:val>
            <c:numRef>
              <c:f>Sheet1!$B$2:$B$13</c:f>
              <c:numCache>
                <c:formatCode>General</c:formatCode>
                <c:ptCount val="12"/>
                <c:pt idx="0">
                  <c:v>64.579759999999993</c:v>
                </c:pt>
                <c:pt idx="1">
                  <c:v>25.900510000000001</c:v>
                </c:pt>
                <c:pt idx="2">
                  <c:v>19.210979999999999</c:v>
                </c:pt>
                <c:pt idx="3">
                  <c:v>19.039449999999999</c:v>
                </c:pt>
                <c:pt idx="4">
                  <c:v>18.61063</c:v>
                </c:pt>
                <c:pt idx="5">
                  <c:v>18.096050000000002</c:v>
                </c:pt>
                <c:pt idx="6">
                  <c:v>16.98113</c:v>
                </c:pt>
                <c:pt idx="7">
                  <c:v>16.20926</c:v>
                </c:pt>
                <c:pt idx="8">
                  <c:v>15.866210000000001</c:v>
                </c:pt>
                <c:pt idx="9">
                  <c:v>13.036020000000001</c:v>
                </c:pt>
                <c:pt idx="10">
                  <c:v>12.43568</c:v>
                </c:pt>
                <c:pt idx="11">
                  <c:v>11.32075</c:v>
                </c:pt>
              </c:numCache>
            </c:numRef>
          </c:val>
          <c:extLst>
            <c:ext xmlns:c16="http://schemas.microsoft.com/office/drawing/2014/chart" uri="{C3380CC4-5D6E-409C-BE32-E72D297353CC}">
              <c16:uniqueId val="{0000000A-270F-2E46-B540-9FBD941C2668}"/>
            </c:ext>
          </c:extLst>
        </c:ser>
        <c:dLbls>
          <c:dLblPos val="outEnd"/>
          <c:showLegendKey val="0"/>
          <c:showVal val="1"/>
          <c:showCatName val="0"/>
          <c:showSerName val="0"/>
          <c:showPercent val="0"/>
          <c:showBubbleSize val="0"/>
        </c:dLbls>
        <c:gapWidth val="5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100"/>
          <c:min val="0"/>
        </c:scaling>
        <c:delete val="0"/>
        <c:axPos val="t"/>
        <c:majorGridlines>
          <c:spPr>
            <a:ln w="9525" cap="flat" cmpd="sng" algn="ctr">
              <a:solidFill>
                <a:srgbClr val="FFFFFF">
                  <a:lumMod val="85000"/>
                </a:srgbClr>
              </a:solidFill>
              <a:round/>
            </a:ln>
            <a:effectLst/>
          </c:spPr>
        </c:majorGridlines>
        <c:numFmt formatCode="General"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a:defRPr/>
      </a:pPr>
      <a:endParaRPr lang="en-FI"/>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0042706078469743"/>
          <c:y val="4.3424704505981952E-2"/>
          <c:w val="0.36256954037593481"/>
          <c:h val="0.85837545085178624"/>
        </c:manualLayout>
      </c:layout>
      <c:barChart>
        <c:barDir val="bar"/>
        <c:grouping val="clustered"/>
        <c:varyColors val="0"/>
        <c:ser>
          <c:idx val="0"/>
          <c:order val="0"/>
          <c:tx>
            <c:strRef>
              <c:f>Sheet1!$B$1</c:f>
              <c:strCache>
                <c:ptCount val="1"/>
                <c:pt idx="0">
                  <c:v>Kaikki, n=1166</c:v>
                </c:pt>
              </c:strCache>
            </c:strRef>
          </c:tx>
          <c:spPr>
            <a:solidFill>
              <a:srgbClr val="002548"/>
            </a:solidFill>
            <a:ln>
              <a:noFill/>
            </a:ln>
            <a:effectLst/>
          </c:spPr>
          <c:invertIfNegative val="0"/>
          <c:dPt>
            <c:idx val="0"/>
            <c:invertIfNegative val="0"/>
            <c:bubble3D val="0"/>
            <c:spPr>
              <a:solidFill>
                <a:srgbClr val="002548"/>
              </a:solidFill>
              <a:ln>
                <a:noFill/>
              </a:ln>
              <a:effectLst/>
            </c:spPr>
            <c:extLst>
              <c:ext xmlns:c16="http://schemas.microsoft.com/office/drawing/2014/chart" uri="{C3380CC4-5D6E-409C-BE32-E72D297353CC}">
                <c16:uniqueId val="{00000001-270F-2E46-B540-9FBD941C2668}"/>
              </c:ext>
            </c:extLst>
          </c:dPt>
          <c:dPt>
            <c:idx val="1"/>
            <c:invertIfNegative val="0"/>
            <c:bubble3D val="0"/>
            <c:spPr>
              <a:solidFill>
                <a:srgbClr val="002548"/>
              </a:solidFill>
              <a:ln>
                <a:noFill/>
              </a:ln>
              <a:effectLst/>
            </c:spPr>
            <c:extLst>
              <c:ext xmlns:c16="http://schemas.microsoft.com/office/drawing/2014/chart" uri="{C3380CC4-5D6E-409C-BE32-E72D297353CC}">
                <c16:uniqueId val="{00000003-270F-2E46-B540-9FBD941C2668}"/>
              </c:ext>
            </c:extLst>
          </c:dPt>
          <c:dPt>
            <c:idx val="3"/>
            <c:invertIfNegative val="0"/>
            <c:bubble3D val="0"/>
            <c:spPr>
              <a:solidFill>
                <a:srgbClr val="002548"/>
              </a:solidFill>
              <a:ln>
                <a:noFill/>
              </a:ln>
              <a:effectLst/>
            </c:spPr>
            <c:extLst>
              <c:ext xmlns:c16="http://schemas.microsoft.com/office/drawing/2014/chart" uri="{C3380CC4-5D6E-409C-BE32-E72D297353CC}">
                <c16:uniqueId val="{00000005-D803-B14D-BF23-C06B18A00D73}"/>
              </c:ext>
            </c:extLst>
          </c:dPt>
          <c:dPt>
            <c:idx val="5"/>
            <c:invertIfNegative val="0"/>
            <c:bubble3D val="0"/>
            <c:spPr>
              <a:solidFill>
                <a:srgbClr val="002548"/>
              </a:solidFill>
              <a:ln>
                <a:noFill/>
              </a:ln>
              <a:effectLst/>
            </c:spPr>
            <c:extLst>
              <c:ext xmlns:c16="http://schemas.microsoft.com/office/drawing/2014/chart" uri="{C3380CC4-5D6E-409C-BE32-E72D297353CC}">
                <c16:uniqueId val="{00000007-D803-B14D-BF23-C06B18A00D73}"/>
              </c:ext>
            </c:extLst>
          </c:dPt>
          <c:dPt>
            <c:idx val="9"/>
            <c:invertIfNegative val="0"/>
            <c:bubble3D val="0"/>
            <c:spPr>
              <a:solidFill>
                <a:srgbClr val="002548"/>
              </a:solidFill>
              <a:ln>
                <a:noFill/>
              </a:ln>
              <a:effectLst/>
            </c:spPr>
            <c:extLst>
              <c:ext xmlns:c16="http://schemas.microsoft.com/office/drawing/2014/chart" uri="{C3380CC4-5D6E-409C-BE32-E72D297353CC}">
                <c16:uniqueId val="{00000009-D803-B14D-BF23-C06B18A00D73}"/>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548"/>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Ruoka- ja juomalehdet</c:v>
                </c:pt>
                <c:pt idx="1">
                  <c:v>Sarjakuvat</c:v>
                </c:pt>
                <c:pt idx="2">
                  <c:v>Viihde-, julkkis- ja tv-lehdet</c:v>
                </c:pt>
                <c:pt idx="3">
                  <c:v>Tietokonelehdet</c:v>
                </c:pt>
                <c:pt idx="4">
                  <c:v>50+ kohderyhmän lehdet</c:v>
                </c:pt>
                <c:pt idx="5">
                  <c:v>Matkailulehdet</c:v>
                </c:pt>
                <c:pt idx="6">
                  <c:v>Taide-, kirjallisuus- ja kulttuurilehdet</c:v>
                </c:pt>
                <c:pt idx="7">
                  <c:v>Musiikkilehdet</c:v>
                </c:pt>
                <c:pt idx="8">
                  <c:v>Hengellisiä ja henkisiä asioita käsittelevät lehdet</c:v>
                </c:pt>
                <c:pt idx="9">
                  <c:v>Lasten ja nuorten lehdet</c:v>
                </c:pt>
                <c:pt idx="10">
                  <c:v>Ei mitään edellä mainituista</c:v>
                </c:pt>
              </c:strCache>
            </c:strRef>
          </c:cat>
          <c:val>
            <c:numRef>
              <c:f>Sheet1!$B$2:$B$12</c:f>
              <c:numCache>
                <c:formatCode>General</c:formatCode>
                <c:ptCount val="11"/>
                <c:pt idx="0">
                  <c:v>11.149229999999999</c:v>
                </c:pt>
                <c:pt idx="1">
                  <c:v>10.634650000000001</c:v>
                </c:pt>
                <c:pt idx="2">
                  <c:v>9.4339600000000008</c:v>
                </c:pt>
                <c:pt idx="3">
                  <c:v>7.4614099999999999</c:v>
                </c:pt>
                <c:pt idx="4">
                  <c:v>6.7752999999999997</c:v>
                </c:pt>
                <c:pt idx="5">
                  <c:v>6.2607200000000001</c:v>
                </c:pt>
                <c:pt idx="6">
                  <c:v>5.23156</c:v>
                </c:pt>
                <c:pt idx="7">
                  <c:v>3.7735799999999999</c:v>
                </c:pt>
                <c:pt idx="8">
                  <c:v>3.6020599999999998</c:v>
                </c:pt>
                <c:pt idx="9">
                  <c:v>2.0583200000000001</c:v>
                </c:pt>
                <c:pt idx="10">
                  <c:v>1.7152700000000001</c:v>
                </c:pt>
              </c:numCache>
            </c:numRef>
          </c:val>
          <c:extLst>
            <c:ext xmlns:c16="http://schemas.microsoft.com/office/drawing/2014/chart" uri="{C3380CC4-5D6E-409C-BE32-E72D297353CC}">
              <c16:uniqueId val="{0000000A-270F-2E46-B540-9FBD941C2668}"/>
            </c:ext>
          </c:extLst>
        </c:ser>
        <c:dLbls>
          <c:dLblPos val="outEnd"/>
          <c:showLegendKey val="0"/>
          <c:showVal val="1"/>
          <c:showCatName val="0"/>
          <c:showSerName val="0"/>
          <c:showPercent val="0"/>
          <c:showBubbleSize val="0"/>
        </c:dLbls>
        <c:gapWidth val="5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100"/>
          <c:min val="0"/>
        </c:scaling>
        <c:delete val="0"/>
        <c:axPos val="t"/>
        <c:majorGridlines>
          <c:spPr>
            <a:ln w="9525" cap="flat" cmpd="sng" algn="ctr">
              <a:solidFill>
                <a:srgbClr val="FFFFFF">
                  <a:lumMod val="85000"/>
                </a:srgbClr>
              </a:solidFill>
              <a:round/>
            </a:ln>
            <a:effectLst/>
          </c:spPr>
        </c:majorGridlines>
        <c:numFmt formatCode="General"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a:defRPr/>
      </a:pPr>
      <a:endParaRPr lang="en-FI"/>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234209564569458"/>
          <c:y val="4.3424704505981952E-2"/>
          <c:w val="0.48065450551493766"/>
          <c:h val="0.85837545085178624"/>
        </c:manualLayout>
      </c:layout>
      <c:barChart>
        <c:barDir val="bar"/>
        <c:grouping val="clustered"/>
        <c:varyColors val="0"/>
        <c:ser>
          <c:idx val="0"/>
          <c:order val="0"/>
          <c:tx>
            <c:strRef>
              <c:f>Sheet1!$B$1</c:f>
              <c:strCache>
                <c:ptCount val="1"/>
                <c:pt idx="0">
                  <c:v>Kaikki, n=1070</c:v>
                </c:pt>
              </c:strCache>
            </c:strRef>
          </c:tx>
          <c:spPr>
            <a:solidFill>
              <a:srgbClr val="002548"/>
            </a:solidFill>
            <a:ln>
              <a:noFill/>
            </a:ln>
            <a:effectLst/>
          </c:spPr>
          <c:invertIfNegative val="0"/>
          <c:dPt>
            <c:idx val="0"/>
            <c:invertIfNegative val="0"/>
            <c:bubble3D val="0"/>
            <c:spPr>
              <a:solidFill>
                <a:srgbClr val="002548"/>
              </a:solidFill>
              <a:ln>
                <a:noFill/>
              </a:ln>
              <a:effectLst/>
            </c:spPr>
            <c:extLst>
              <c:ext xmlns:c16="http://schemas.microsoft.com/office/drawing/2014/chart" uri="{C3380CC4-5D6E-409C-BE32-E72D297353CC}">
                <c16:uniqueId val="{00000001-270F-2E46-B540-9FBD941C2668}"/>
              </c:ext>
            </c:extLst>
          </c:dPt>
          <c:dPt>
            <c:idx val="1"/>
            <c:invertIfNegative val="0"/>
            <c:bubble3D val="0"/>
            <c:spPr>
              <a:solidFill>
                <a:srgbClr val="002548"/>
              </a:solidFill>
              <a:ln>
                <a:noFill/>
              </a:ln>
              <a:effectLst/>
            </c:spPr>
            <c:extLst>
              <c:ext xmlns:c16="http://schemas.microsoft.com/office/drawing/2014/chart" uri="{C3380CC4-5D6E-409C-BE32-E72D297353CC}">
                <c16:uniqueId val="{00000003-270F-2E46-B540-9FBD941C2668}"/>
              </c:ext>
            </c:extLst>
          </c:dPt>
          <c:dPt>
            <c:idx val="3"/>
            <c:invertIfNegative val="0"/>
            <c:bubble3D val="0"/>
            <c:spPr>
              <a:solidFill>
                <a:srgbClr val="002548"/>
              </a:solidFill>
              <a:ln>
                <a:noFill/>
              </a:ln>
              <a:effectLst/>
            </c:spPr>
            <c:extLst>
              <c:ext xmlns:c16="http://schemas.microsoft.com/office/drawing/2014/chart" uri="{C3380CC4-5D6E-409C-BE32-E72D297353CC}">
                <c16:uniqueId val="{00000005-D803-B14D-BF23-C06B18A00D73}"/>
              </c:ext>
            </c:extLst>
          </c:dPt>
          <c:dPt>
            <c:idx val="5"/>
            <c:invertIfNegative val="0"/>
            <c:bubble3D val="0"/>
            <c:spPr>
              <a:solidFill>
                <a:srgbClr val="002548"/>
              </a:solidFill>
              <a:ln>
                <a:noFill/>
              </a:ln>
              <a:effectLst/>
            </c:spPr>
            <c:extLst>
              <c:ext xmlns:c16="http://schemas.microsoft.com/office/drawing/2014/chart" uri="{C3380CC4-5D6E-409C-BE32-E72D297353CC}">
                <c16:uniqueId val="{00000007-D803-B14D-BF23-C06B18A00D73}"/>
              </c:ext>
            </c:extLst>
          </c:dPt>
          <c:dPt>
            <c:idx val="9"/>
            <c:invertIfNegative val="0"/>
            <c:bubble3D val="0"/>
            <c:spPr>
              <a:solidFill>
                <a:srgbClr val="002548"/>
              </a:solidFill>
              <a:ln>
                <a:noFill/>
              </a:ln>
              <a:effectLst/>
            </c:spPr>
            <c:extLst>
              <c:ext xmlns:c16="http://schemas.microsoft.com/office/drawing/2014/chart" uri="{C3380CC4-5D6E-409C-BE32-E72D297353CC}">
                <c16:uniqueId val="{00000009-D803-B14D-BF23-C06B18A00D73}"/>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2649"/>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Naistenlehdet</c:v>
                </c:pt>
                <c:pt idx="1">
                  <c:v>Uutis-, ajankohtais- ja talouslehdet</c:v>
                </c:pt>
                <c:pt idx="2">
                  <c:v>Tiedelehdet</c:v>
                </c:pt>
                <c:pt idx="3">
                  <c:v>Yleisaikakauslehdet</c:v>
                </c:pt>
                <c:pt idx="4">
                  <c:v>Asiakaslehdet</c:v>
                </c:pt>
                <c:pt idx="5">
                  <c:v>Erikoislehdet</c:v>
                </c:pt>
                <c:pt idx="6">
                  <c:v>Tekniikka- ja hifilehdet</c:v>
                </c:pt>
                <c:pt idx="7">
                  <c:v>Harrastelehdet</c:v>
                </c:pt>
                <c:pt idx="8">
                  <c:v>Ammatti- ja järjestölehdet</c:v>
                </c:pt>
                <c:pt idx="9">
                  <c:v>Asumisen ja puutarhanhoidon lehdet</c:v>
                </c:pt>
                <c:pt idx="10">
                  <c:v>Viihde-, julkkis- ja tv-lehdet</c:v>
                </c:pt>
                <c:pt idx="11">
                  <c:v>Ruoka- ja juomalehdet</c:v>
                </c:pt>
                <c:pt idx="12">
                  <c:v>Sarjakuvalehdet</c:v>
                </c:pt>
                <c:pt idx="13">
                  <c:v>Auto- ja moottoriajoneuvolehdet</c:v>
                </c:pt>
                <c:pt idx="14">
                  <c:v>Luonto-, metsästys- ja kalastuslehdet</c:v>
                </c:pt>
                <c:pt idx="15">
                  <c:v>50+-kohderyhmän lehdet</c:v>
                </c:pt>
                <c:pt idx="16">
                  <c:v>Tietokonelehdet ja pelaamisen lehdet</c:v>
                </c:pt>
                <c:pt idx="17">
                  <c:v>Hyvinvointi-, kauneus- ja terveyslehdet</c:v>
                </c:pt>
                <c:pt idx="18">
                  <c:v>Muut</c:v>
                </c:pt>
              </c:strCache>
            </c:strRef>
          </c:cat>
          <c:val>
            <c:numRef>
              <c:f>Sheet1!$B$2:$B$20</c:f>
              <c:numCache>
                <c:formatCode>General</c:formatCode>
                <c:ptCount val="19"/>
                <c:pt idx="0">
                  <c:v>12.42991</c:v>
                </c:pt>
                <c:pt idx="1">
                  <c:v>12.336449999999999</c:v>
                </c:pt>
                <c:pt idx="2">
                  <c:v>7.1028000000000002</c:v>
                </c:pt>
                <c:pt idx="3">
                  <c:v>6.4485999999999999</c:v>
                </c:pt>
                <c:pt idx="4">
                  <c:v>6.3551399999999996</c:v>
                </c:pt>
                <c:pt idx="5">
                  <c:v>6.3551399999999996</c:v>
                </c:pt>
                <c:pt idx="6">
                  <c:v>5.9813099999999997</c:v>
                </c:pt>
                <c:pt idx="7">
                  <c:v>5.3270999999999997</c:v>
                </c:pt>
                <c:pt idx="8">
                  <c:v>5.1401899999999996</c:v>
                </c:pt>
                <c:pt idx="9">
                  <c:v>4.2056100000000001</c:v>
                </c:pt>
                <c:pt idx="10">
                  <c:v>3.7383199999999999</c:v>
                </c:pt>
                <c:pt idx="11">
                  <c:v>3.5514000000000001</c:v>
                </c:pt>
                <c:pt idx="12">
                  <c:v>3.1775699999999998</c:v>
                </c:pt>
                <c:pt idx="13">
                  <c:v>2.99065</c:v>
                </c:pt>
                <c:pt idx="14">
                  <c:v>2.8972000000000002</c:v>
                </c:pt>
                <c:pt idx="15">
                  <c:v>2.6168200000000001</c:v>
                </c:pt>
                <c:pt idx="16">
                  <c:v>2.3364500000000001</c:v>
                </c:pt>
                <c:pt idx="17">
                  <c:v>2.2429899999999998</c:v>
                </c:pt>
                <c:pt idx="18">
                  <c:v>4.7663599999999997</c:v>
                </c:pt>
              </c:numCache>
            </c:numRef>
          </c:val>
          <c:extLst>
            <c:ext xmlns:c16="http://schemas.microsoft.com/office/drawing/2014/chart" uri="{C3380CC4-5D6E-409C-BE32-E72D297353CC}">
              <c16:uniqueId val="{0000000A-270F-2E46-B540-9FBD941C2668}"/>
            </c:ext>
          </c:extLst>
        </c:ser>
        <c:dLbls>
          <c:dLblPos val="outEnd"/>
          <c:showLegendKey val="0"/>
          <c:showVal val="1"/>
          <c:showCatName val="0"/>
          <c:showSerName val="0"/>
          <c:showPercent val="0"/>
          <c:showBubbleSize val="0"/>
        </c:dLbls>
        <c:gapWidth val="5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3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tickLblSkip val="1"/>
        <c:noMultiLvlLbl val="0"/>
      </c:catAx>
      <c:valAx>
        <c:axId val="595507024"/>
        <c:scaling>
          <c:orientation val="minMax"/>
          <c:max val="20"/>
          <c:min val="0"/>
        </c:scaling>
        <c:delete val="0"/>
        <c:axPos val="t"/>
        <c:numFmt formatCode="General" sourceLinked="0"/>
        <c:majorTickMark val="none"/>
        <c:minorTickMark val="none"/>
        <c:tickLblPos val="none"/>
        <c:spPr>
          <a:noFill/>
          <a:ln>
            <a:noFill/>
          </a:ln>
          <a:effectLst/>
        </c:spPr>
        <c:txPr>
          <a:bodyPr rot="-60000000" spcFirstLastPara="1" vertOverflow="ellipsis" vert="horz" wrap="square" anchor="ctr" anchorCtr="1"/>
          <a:lstStyle/>
          <a:p>
            <a:pPr>
              <a:defRPr sz="14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5"/>
      </c:valAx>
      <c:spPr>
        <a:noFill/>
        <a:ln>
          <a:noFill/>
        </a:ln>
        <a:effectLst/>
      </c:spPr>
    </c:plotArea>
    <c:plotVisOnly val="1"/>
    <c:dispBlanksAs val="gap"/>
    <c:showDLblsOverMax val="0"/>
    <c:extLst/>
  </c:chart>
  <c:spPr>
    <a:noFill/>
    <a:ln>
      <a:noFill/>
    </a:ln>
    <a:effectLst/>
  </c:spPr>
  <c:txPr>
    <a:bodyPr rot="0"/>
    <a:lstStyle/>
    <a:p>
      <a:pPr>
        <a:defRPr/>
      </a:pPr>
      <a:endParaRPr lang="en-FI"/>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382938499962554"/>
          <c:y val="2.1239998932248757E-2"/>
          <c:w val="0.5197586938169293"/>
          <c:h val="0.87561328962024454"/>
        </c:manualLayout>
      </c:layout>
      <c:barChart>
        <c:barDir val="bar"/>
        <c:grouping val="clustered"/>
        <c:varyColors val="0"/>
        <c:ser>
          <c:idx val="0"/>
          <c:order val="0"/>
          <c:tx>
            <c:strRef>
              <c:f>Sheet1!$B$1</c:f>
              <c:strCache>
                <c:ptCount val="1"/>
                <c:pt idx="0">
                  <c:v>Kaikki, n=1166</c:v>
                </c:pt>
              </c:strCache>
            </c:strRef>
          </c:tx>
          <c:spPr>
            <a:solidFill>
              <a:srgbClr val="FF6464"/>
            </a:solidFill>
            <a:ln>
              <a:noFill/>
            </a:ln>
            <a:effectLst/>
          </c:spPr>
          <c:invertIfNegative val="0"/>
          <c:dPt>
            <c:idx val="0"/>
            <c:invertIfNegative val="0"/>
            <c:bubble3D val="0"/>
            <c:spPr>
              <a:solidFill>
                <a:srgbClr val="FF6464"/>
              </a:solidFill>
              <a:ln>
                <a:noFill/>
              </a:ln>
              <a:effectLst/>
            </c:spPr>
            <c:extLst>
              <c:ext xmlns:c16="http://schemas.microsoft.com/office/drawing/2014/chart" uri="{C3380CC4-5D6E-409C-BE32-E72D297353CC}">
                <c16:uniqueId val="{00000001-270F-2E46-B540-9FBD941C2668}"/>
              </c:ext>
            </c:extLst>
          </c:dPt>
          <c:dPt>
            <c:idx val="1"/>
            <c:invertIfNegative val="0"/>
            <c:bubble3D val="0"/>
            <c:spPr>
              <a:solidFill>
                <a:srgbClr val="FF6464"/>
              </a:solidFill>
              <a:ln>
                <a:noFill/>
              </a:ln>
              <a:effectLst/>
            </c:spPr>
            <c:extLst>
              <c:ext xmlns:c16="http://schemas.microsoft.com/office/drawing/2014/chart" uri="{C3380CC4-5D6E-409C-BE32-E72D297353CC}">
                <c16:uniqueId val="{00000003-270F-2E46-B540-9FBD941C2668}"/>
              </c:ext>
            </c:extLst>
          </c:dPt>
          <c:dPt>
            <c:idx val="3"/>
            <c:invertIfNegative val="0"/>
            <c:bubble3D val="0"/>
            <c:spPr>
              <a:solidFill>
                <a:srgbClr val="002649"/>
              </a:solidFill>
              <a:ln>
                <a:noFill/>
              </a:ln>
              <a:effectLst/>
            </c:spPr>
            <c:extLst>
              <c:ext xmlns:c16="http://schemas.microsoft.com/office/drawing/2014/chart" uri="{C3380CC4-5D6E-409C-BE32-E72D297353CC}">
                <c16:uniqueId val="{00000005-D803-B14D-BF23-C06B18A00D73}"/>
              </c:ext>
            </c:extLst>
          </c:dPt>
          <c:dPt>
            <c:idx val="4"/>
            <c:invertIfNegative val="0"/>
            <c:bubble3D val="0"/>
            <c:spPr>
              <a:solidFill>
                <a:srgbClr val="F3CF67"/>
              </a:solidFill>
              <a:ln>
                <a:noFill/>
              </a:ln>
              <a:effectLst/>
            </c:spPr>
            <c:extLst>
              <c:ext xmlns:c16="http://schemas.microsoft.com/office/drawing/2014/chart" uri="{C3380CC4-5D6E-409C-BE32-E72D297353CC}">
                <c16:uniqueId val="{0000000F-D284-0046-B449-DA2BC4E306B7}"/>
              </c:ext>
            </c:extLst>
          </c:dPt>
          <c:dPt>
            <c:idx val="5"/>
            <c:invertIfNegative val="0"/>
            <c:bubble3D val="0"/>
            <c:spPr>
              <a:solidFill>
                <a:srgbClr val="FF6464"/>
              </a:solidFill>
              <a:ln>
                <a:noFill/>
              </a:ln>
              <a:effectLst/>
            </c:spPr>
            <c:extLst>
              <c:ext xmlns:c16="http://schemas.microsoft.com/office/drawing/2014/chart" uri="{C3380CC4-5D6E-409C-BE32-E72D297353CC}">
                <c16:uniqueId val="{00000007-D803-B14D-BF23-C06B18A00D73}"/>
              </c:ext>
            </c:extLst>
          </c:dPt>
          <c:dPt>
            <c:idx val="9"/>
            <c:invertIfNegative val="0"/>
            <c:bubble3D val="0"/>
            <c:spPr>
              <a:solidFill>
                <a:srgbClr val="FF6464"/>
              </a:solidFill>
              <a:ln>
                <a:noFill/>
              </a:ln>
              <a:effectLst/>
            </c:spPr>
            <c:extLst>
              <c:ext xmlns:c16="http://schemas.microsoft.com/office/drawing/2014/chart" uri="{C3380CC4-5D6E-409C-BE32-E72D297353CC}">
                <c16:uniqueId val="{00000009-D803-B14D-BF23-C06B18A00D73}"/>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404040"/>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Kyllä, luen aikakauslehtien juttuja lehtien nettisivuilla</c:v>
                </c:pt>
                <c:pt idx="1">
                  <c:v>Kyllä, luen aikakauslehtiä selattavana näköislehtenä</c:v>
                </c:pt>
                <c:pt idx="2">
                  <c:v>Kyllä, käytän jonkin aikakauslehden sovellusta puhelimessani</c:v>
                </c:pt>
                <c:pt idx="3">
                  <c:v>En lue aikakauslehtisisältöjä lainkaan digitaalisena</c:v>
                </c:pt>
                <c:pt idx="4">
                  <c:v>LUKEE DIGITAALISENA NETTO</c:v>
                </c:pt>
              </c:strCache>
            </c:strRef>
          </c:cat>
          <c:val>
            <c:numRef>
              <c:f>Sheet1!$B$2:$B$6</c:f>
              <c:numCache>
                <c:formatCode>General</c:formatCode>
                <c:ptCount val="5"/>
                <c:pt idx="0">
                  <c:v>40</c:v>
                </c:pt>
                <c:pt idx="1">
                  <c:v>18</c:v>
                </c:pt>
                <c:pt idx="2">
                  <c:v>10</c:v>
                </c:pt>
                <c:pt idx="3">
                  <c:v>44</c:v>
                </c:pt>
                <c:pt idx="4">
                  <c:v>56</c:v>
                </c:pt>
              </c:numCache>
            </c:numRef>
          </c:val>
          <c:extLst>
            <c:ext xmlns:c16="http://schemas.microsoft.com/office/drawing/2014/chart" uri="{C3380CC4-5D6E-409C-BE32-E72D297353CC}">
              <c16:uniqueId val="{0000000A-270F-2E46-B540-9FBD941C2668}"/>
            </c:ext>
          </c:extLst>
        </c:ser>
        <c:dLbls>
          <c:dLblPos val="outEnd"/>
          <c:showLegendKey val="0"/>
          <c:showVal val="1"/>
          <c:showCatName val="0"/>
          <c:showSerName val="0"/>
          <c:showPercent val="0"/>
          <c:showBubbleSize val="0"/>
        </c:dLbls>
        <c:gapWidth val="5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100"/>
          <c:min val="0"/>
        </c:scaling>
        <c:delete val="0"/>
        <c:axPos val="t"/>
        <c:majorGridlines>
          <c:spPr>
            <a:ln w="9525" cap="flat" cmpd="sng" algn="ctr">
              <a:solidFill>
                <a:srgbClr val="D9D9D9"/>
              </a:solidFill>
              <a:round/>
            </a:ln>
            <a:effectLst/>
          </c:spPr>
        </c:majorGridlines>
        <c:numFmt formatCode="General"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a:defRPr/>
      </a:pPr>
      <a:endParaRPr lang="en-FI"/>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0949854086576738"/>
          <c:y val="4.3424697307781437E-2"/>
          <c:w val="0.35860822806653825"/>
          <c:h val="0.85837545085178624"/>
        </c:manualLayout>
      </c:layout>
      <c:barChart>
        <c:barDir val="bar"/>
        <c:grouping val="clustered"/>
        <c:varyColors val="0"/>
        <c:ser>
          <c:idx val="0"/>
          <c:order val="0"/>
          <c:tx>
            <c:strRef>
              <c:f>Sheet1!$B$5</c:f>
              <c:strCache>
                <c:ptCount val="1"/>
                <c:pt idx="0">
                  <c:v>x</c:v>
                </c:pt>
              </c:strCache>
            </c:strRef>
          </c:tx>
          <c:spPr>
            <a:solidFill>
              <a:srgbClr val="002548"/>
            </a:solidFill>
            <a:ln>
              <a:noFill/>
            </a:ln>
            <a:effectLst/>
          </c:spPr>
          <c:invertIfNegative val="0"/>
          <c:dPt>
            <c:idx val="0"/>
            <c:invertIfNegative val="0"/>
            <c:bubble3D val="0"/>
            <c:spPr>
              <a:solidFill>
                <a:srgbClr val="002548"/>
              </a:solidFill>
              <a:ln>
                <a:noFill/>
              </a:ln>
              <a:effectLst/>
            </c:spPr>
            <c:extLst>
              <c:ext xmlns:c16="http://schemas.microsoft.com/office/drawing/2014/chart" uri="{C3380CC4-5D6E-409C-BE32-E72D297353CC}">
                <c16:uniqueId val="{00000001-320B-43F1-9724-63DD6667DFD9}"/>
              </c:ext>
            </c:extLst>
          </c:dPt>
          <c:dPt>
            <c:idx val="1"/>
            <c:invertIfNegative val="0"/>
            <c:bubble3D val="0"/>
            <c:spPr>
              <a:solidFill>
                <a:srgbClr val="002548"/>
              </a:solidFill>
              <a:ln>
                <a:noFill/>
              </a:ln>
              <a:effectLst/>
            </c:spPr>
            <c:extLst>
              <c:ext xmlns:c16="http://schemas.microsoft.com/office/drawing/2014/chart" uri="{C3380CC4-5D6E-409C-BE32-E72D297353CC}">
                <c16:uniqueId val="{00000003-320B-43F1-9724-63DD6667DFD9}"/>
              </c:ext>
            </c:extLst>
          </c:dPt>
          <c:dPt>
            <c:idx val="3"/>
            <c:invertIfNegative val="0"/>
            <c:bubble3D val="0"/>
            <c:spPr>
              <a:solidFill>
                <a:srgbClr val="002548"/>
              </a:solidFill>
              <a:ln>
                <a:noFill/>
              </a:ln>
              <a:effectLst/>
            </c:spPr>
            <c:extLst>
              <c:ext xmlns:c16="http://schemas.microsoft.com/office/drawing/2014/chart" uri="{C3380CC4-5D6E-409C-BE32-E72D297353CC}">
                <c16:uniqueId val="{00000005-320B-43F1-9724-63DD6667DFD9}"/>
              </c:ext>
            </c:extLst>
          </c:dPt>
          <c:dPt>
            <c:idx val="5"/>
            <c:invertIfNegative val="0"/>
            <c:bubble3D val="0"/>
            <c:spPr>
              <a:solidFill>
                <a:srgbClr val="002548"/>
              </a:solidFill>
              <a:ln>
                <a:noFill/>
              </a:ln>
              <a:effectLst/>
            </c:spPr>
            <c:extLst>
              <c:ext xmlns:c16="http://schemas.microsoft.com/office/drawing/2014/chart" uri="{C3380CC4-5D6E-409C-BE32-E72D297353CC}">
                <c16:uniqueId val="{00000007-320B-43F1-9724-63DD6667DFD9}"/>
              </c:ext>
            </c:extLst>
          </c:dPt>
          <c:dPt>
            <c:idx val="9"/>
            <c:invertIfNegative val="0"/>
            <c:bubble3D val="0"/>
            <c:spPr>
              <a:solidFill>
                <a:srgbClr val="002548"/>
              </a:solidFill>
              <a:ln>
                <a:noFill/>
              </a:ln>
              <a:effectLst/>
            </c:spPr>
            <c:extLst>
              <c:ext xmlns:c16="http://schemas.microsoft.com/office/drawing/2014/chart" uri="{C3380CC4-5D6E-409C-BE32-E72D297353CC}">
                <c16:uniqueId val="{00000009-320B-43F1-9724-63DD6667DFD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548"/>
                    </a:solidFill>
                    <a:latin typeface="Neue Haas Unica W1G Medium" panose="020B06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Sheet1!$A$6:$A$20</c:f>
              <c:strCache>
                <c:ptCount val="15"/>
                <c:pt idx="0">
                  <c:v>Pidän enemmän paperilehdestä/ paperin tuntumasta/ lukuelämyksestä/ rennompaa</c:v>
                </c:pt>
                <c:pt idx="1">
                  <c:v>Ei kiinnosta/ ei tarvetta/ ei halua/ ei miellytä/ ei aikaa/ ei sovi minulle</c:v>
                </c:pt>
                <c:pt idx="2">
                  <c:v>Näytön tuijottelu epäterveellistä/ rasittaa silmiä/ nyt jo liikaa ruudun tuijottamista</c:v>
                </c:pt>
                <c:pt idx="3">
                  <c:v>Hankalaa/ kömpelöä/ kerralla ei näy kaikkea/ kokonaisuuden hahmottaminen</c:v>
                </c:pt>
                <c:pt idx="4">
                  <c:v>Paperilehteä helpompi/ sujuvampaa lukea/ käsitellä/ hahmottaa kokonaisuuden</c:v>
                </c:pt>
                <c:pt idx="5">
                  <c:v>Ei tiedä niistä riittävästi/ ei viitsi etsiä/ ei osaa/ ei kokemusta/ tottumus</c:v>
                </c:pt>
                <c:pt idx="6">
                  <c:v>Keskittyminen vaikeaa/ stressaavaa/ raskasta</c:v>
                </c:pt>
                <c:pt idx="7">
                  <c:v>Maksullista/ jotkut jutut maksullisa ja sumennettuja</c:v>
                </c:pt>
                <c:pt idx="8">
                  <c:v>Ei näy/ ei tablettia/ ei älypuhelinta</c:v>
                </c:pt>
                <c:pt idx="9">
                  <c:v>Ei ole löytynyt kiinnostavaa sisältöä digitaalisena/ ei tarjolla digiversiota</c:v>
                </c:pt>
                <c:pt idx="10">
                  <c:v>Ei varaa</c:v>
                </c:pt>
                <c:pt idx="11">
                  <c:v>Mainokset häiritsevät</c:v>
                </c:pt>
                <c:pt idx="12">
                  <c:v>Tekniikka ei toimi/ lataaminen/ syö virtaa/ verkkoyhteys</c:v>
                </c:pt>
                <c:pt idx="13">
                  <c:v>Muu</c:v>
                </c:pt>
                <c:pt idx="14">
                  <c:v>Ei osaa sanoa</c:v>
                </c:pt>
              </c:strCache>
            </c:strRef>
          </c:cat>
          <c:val>
            <c:numRef>
              <c:f>Sheet1!$B$6:$B$20</c:f>
              <c:numCache>
                <c:formatCode>0.00000</c:formatCode>
                <c:ptCount val="15"/>
                <c:pt idx="0">
                  <c:v>37.695309999999999</c:v>
                </c:pt>
                <c:pt idx="1">
                  <c:v>21.484380000000002</c:v>
                </c:pt>
                <c:pt idx="2">
                  <c:v>17.1875</c:v>
                </c:pt>
                <c:pt idx="3">
                  <c:v>11.32813</c:v>
                </c:pt>
                <c:pt idx="4">
                  <c:v>9.5703099999999992</c:v>
                </c:pt>
                <c:pt idx="5">
                  <c:v>5.2734399999999999</c:v>
                </c:pt>
                <c:pt idx="6">
                  <c:v>1.95313</c:v>
                </c:pt>
                <c:pt idx="7">
                  <c:v>1.5625</c:v>
                </c:pt>
                <c:pt idx="8">
                  <c:v>1.17188</c:v>
                </c:pt>
                <c:pt idx="9">
                  <c:v>0.78125</c:v>
                </c:pt>
                <c:pt idx="10">
                  <c:v>0.39062999999999998</c:v>
                </c:pt>
                <c:pt idx="11">
                  <c:v>0.39062999999999998</c:v>
                </c:pt>
                <c:pt idx="12">
                  <c:v>0.39062999999999998</c:v>
                </c:pt>
                <c:pt idx="13">
                  <c:v>1.5625</c:v>
                </c:pt>
                <c:pt idx="14">
                  <c:v>7.6171899999999999</c:v>
                </c:pt>
              </c:numCache>
            </c:numRef>
          </c:val>
          <c:extLst>
            <c:ext xmlns:c16="http://schemas.microsoft.com/office/drawing/2014/chart" uri="{C3380CC4-5D6E-409C-BE32-E72D297353CC}">
              <c16:uniqueId val="{0000000A-320B-43F1-9724-63DD6667DFD9}"/>
            </c:ext>
          </c:extLst>
        </c:ser>
        <c:dLbls>
          <c:dLblPos val="outEnd"/>
          <c:showLegendKey val="0"/>
          <c:showVal val="1"/>
          <c:showCatName val="0"/>
          <c:showSerName val="0"/>
          <c:showPercent val="0"/>
          <c:showBubbleSize val="0"/>
        </c:dLbls>
        <c:gapWidth val="5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50"/>
          <c:min val="0"/>
        </c:scaling>
        <c:delete val="0"/>
        <c:axPos val="t"/>
        <c:majorGridlines>
          <c:spPr>
            <a:ln w="9525" cap="flat" cmpd="sng" algn="ctr">
              <a:solidFill>
                <a:srgbClr val="FFFFFF">
                  <a:lumMod val="85000"/>
                </a:srgbClr>
              </a:solidFill>
              <a:round/>
            </a:ln>
            <a:effectLst/>
          </c:spPr>
        </c:majorGridlines>
        <c:numFmt formatCode="General" sourceLinked="0"/>
        <c:majorTickMark val="none"/>
        <c:minorTickMark val="none"/>
        <c:tickLblPos val="high"/>
        <c:spPr>
          <a:noFill/>
          <a:ln>
            <a:noFill/>
          </a:ln>
          <a:effectLst/>
        </c:spPr>
        <c:txPr>
          <a:bodyPr rot="-60000000" spcFirstLastPara="1" vertOverflow="ellipsis" vert="horz" wrap="square" anchor="ctr" anchorCtr="1"/>
          <a:lstStyle/>
          <a:p>
            <a:pPr>
              <a:defRPr sz="12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10"/>
      </c:valAx>
      <c:spPr>
        <a:noFill/>
        <a:ln>
          <a:noFill/>
        </a:ln>
        <a:effectLst/>
      </c:spPr>
    </c:plotArea>
    <c:plotVisOnly val="1"/>
    <c:dispBlanksAs val="gap"/>
    <c:showDLblsOverMax val="0"/>
    <c:extLst/>
  </c:chart>
  <c:spPr>
    <a:noFill/>
    <a:ln>
      <a:noFill/>
    </a:ln>
    <a:effectLst/>
  </c:spPr>
  <c:txPr>
    <a:bodyPr/>
    <a:lstStyle/>
    <a:p>
      <a:pPr>
        <a:defRPr/>
      </a:pPr>
      <a:endParaRPr lang="en-FI"/>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387658970164966"/>
          <c:y val="4.3424704505981952E-2"/>
          <c:w val="0.34932487605715951"/>
          <c:h val="0.85837545085178624"/>
        </c:manualLayout>
      </c:layout>
      <c:barChart>
        <c:barDir val="bar"/>
        <c:grouping val="clustered"/>
        <c:varyColors val="0"/>
        <c:ser>
          <c:idx val="0"/>
          <c:order val="0"/>
          <c:tx>
            <c:strRef>
              <c:f>Sheet1!$B$5</c:f>
              <c:strCache>
                <c:ptCount val="1"/>
                <c:pt idx="0">
                  <c:v>x</c:v>
                </c:pt>
              </c:strCache>
            </c:strRef>
          </c:tx>
          <c:spPr>
            <a:solidFill>
              <a:srgbClr val="002649"/>
            </a:solidFill>
            <a:ln>
              <a:noFill/>
            </a:ln>
            <a:effectLst/>
          </c:spPr>
          <c:invertIfNegative val="0"/>
          <c:dPt>
            <c:idx val="0"/>
            <c:invertIfNegative val="0"/>
            <c:bubble3D val="0"/>
            <c:spPr>
              <a:solidFill>
                <a:srgbClr val="FF6464"/>
              </a:solidFill>
              <a:ln>
                <a:noFill/>
              </a:ln>
              <a:effectLst/>
            </c:spPr>
            <c:extLst>
              <c:ext xmlns:c16="http://schemas.microsoft.com/office/drawing/2014/chart" uri="{C3380CC4-5D6E-409C-BE32-E72D297353CC}">
                <c16:uniqueId val="{00000001-3196-DA47-BD76-06D19E33E965}"/>
              </c:ext>
            </c:extLst>
          </c:dPt>
          <c:dPt>
            <c:idx val="1"/>
            <c:invertIfNegative val="0"/>
            <c:bubble3D val="0"/>
            <c:spPr>
              <a:solidFill>
                <a:srgbClr val="002649"/>
              </a:solidFill>
              <a:ln>
                <a:noFill/>
              </a:ln>
              <a:effectLst/>
            </c:spPr>
            <c:extLst>
              <c:ext xmlns:c16="http://schemas.microsoft.com/office/drawing/2014/chart" uri="{C3380CC4-5D6E-409C-BE32-E72D297353CC}">
                <c16:uniqueId val="{00000003-3196-DA47-BD76-06D19E33E965}"/>
              </c:ext>
            </c:extLst>
          </c:dPt>
          <c:dPt>
            <c:idx val="2"/>
            <c:invertIfNegative val="0"/>
            <c:bubble3D val="0"/>
            <c:spPr>
              <a:solidFill>
                <a:srgbClr val="002649"/>
              </a:solidFill>
              <a:ln>
                <a:noFill/>
              </a:ln>
              <a:effectLst/>
            </c:spPr>
            <c:extLst>
              <c:ext xmlns:c16="http://schemas.microsoft.com/office/drawing/2014/chart" uri="{C3380CC4-5D6E-409C-BE32-E72D297353CC}">
                <c16:uniqueId val="{00000005-3196-DA47-BD76-06D19E33E965}"/>
              </c:ext>
            </c:extLst>
          </c:dPt>
          <c:dPt>
            <c:idx val="3"/>
            <c:invertIfNegative val="0"/>
            <c:bubble3D val="0"/>
            <c:spPr>
              <a:solidFill>
                <a:srgbClr val="FF6464"/>
              </a:solidFill>
              <a:ln>
                <a:noFill/>
              </a:ln>
              <a:effectLst/>
            </c:spPr>
            <c:extLst>
              <c:ext xmlns:c16="http://schemas.microsoft.com/office/drawing/2014/chart" uri="{C3380CC4-5D6E-409C-BE32-E72D297353CC}">
                <c16:uniqueId val="{00000007-3196-DA47-BD76-06D19E33E965}"/>
              </c:ext>
            </c:extLst>
          </c:dPt>
          <c:dPt>
            <c:idx val="4"/>
            <c:invertIfNegative val="0"/>
            <c:bubble3D val="0"/>
            <c:spPr>
              <a:solidFill>
                <a:srgbClr val="002649"/>
              </a:solidFill>
              <a:ln>
                <a:noFill/>
              </a:ln>
              <a:effectLst/>
            </c:spPr>
            <c:extLst>
              <c:ext xmlns:c16="http://schemas.microsoft.com/office/drawing/2014/chart" uri="{C3380CC4-5D6E-409C-BE32-E72D297353CC}">
                <c16:uniqueId val="{00000009-3196-DA47-BD76-06D19E33E965}"/>
              </c:ext>
            </c:extLst>
          </c:dPt>
          <c:dPt>
            <c:idx val="5"/>
            <c:invertIfNegative val="0"/>
            <c:bubble3D val="0"/>
            <c:spPr>
              <a:solidFill>
                <a:srgbClr val="002649"/>
              </a:solidFill>
              <a:ln>
                <a:noFill/>
              </a:ln>
              <a:effectLst/>
            </c:spPr>
            <c:extLst>
              <c:ext xmlns:c16="http://schemas.microsoft.com/office/drawing/2014/chart" uri="{C3380CC4-5D6E-409C-BE32-E72D297353CC}">
                <c16:uniqueId val="{0000000B-3196-DA47-BD76-06D19E33E965}"/>
              </c:ext>
            </c:extLst>
          </c:dPt>
          <c:dPt>
            <c:idx val="6"/>
            <c:invertIfNegative val="0"/>
            <c:bubble3D val="0"/>
            <c:spPr>
              <a:solidFill>
                <a:srgbClr val="002649"/>
              </a:solidFill>
              <a:ln>
                <a:noFill/>
              </a:ln>
              <a:effectLst/>
            </c:spPr>
            <c:extLst>
              <c:ext xmlns:c16="http://schemas.microsoft.com/office/drawing/2014/chart" uri="{C3380CC4-5D6E-409C-BE32-E72D297353CC}">
                <c16:uniqueId val="{0000000D-3196-DA47-BD76-06D19E33E965}"/>
              </c:ext>
            </c:extLst>
          </c:dPt>
          <c:dPt>
            <c:idx val="7"/>
            <c:invertIfNegative val="0"/>
            <c:bubble3D val="0"/>
            <c:spPr>
              <a:solidFill>
                <a:srgbClr val="FF6464"/>
              </a:solidFill>
              <a:ln>
                <a:noFill/>
              </a:ln>
              <a:effectLst/>
            </c:spPr>
            <c:extLst>
              <c:ext xmlns:c16="http://schemas.microsoft.com/office/drawing/2014/chart" uri="{C3380CC4-5D6E-409C-BE32-E72D297353CC}">
                <c16:uniqueId val="{00000012-3196-DA47-BD76-06D19E33E965}"/>
              </c:ext>
            </c:extLst>
          </c:dPt>
          <c:dPt>
            <c:idx val="8"/>
            <c:invertIfNegative val="0"/>
            <c:bubble3D val="0"/>
            <c:spPr>
              <a:solidFill>
                <a:srgbClr val="FF6464"/>
              </a:solidFill>
              <a:ln>
                <a:noFill/>
              </a:ln>
              <a:effectLst/>
            </c:spPr>
            <c:extLst>
              <c:ext xmlns:c16="http://schemas.microsoft.com/office/drawing/2014/chart" uri="{C3380CC4-5D6E-409C-BE32-E72D297353CC}">
                <c16:uniqueId val="{00000013-3196-DA47-BD76-06D19E33E965}"/>
              </c:ext>
            </c:extLst>
          </c:dPt>
          <c:dPt>
            <c:idx val="9"/>
            <c:invertIfNegative val="0"/>
            <c:bubble3D val="0"/>
            <c:spPr>
              <a:solidFill>
                <a:srgbClr val="002649"/>
              </a:solidFill>
              <a:ln>
                <a:noFill/>
              </a:ln>
              <a:effectLst/>
            </c:spPr>
            <c:extLst>
              <c:ext xmlns:c16="http://schemas.microsoft.com/office/drawing/2014/chart" uri="{C3380CC4-5D6E-409C-BE32-E72D297353CC}">
                <c16:uniqueId val="{0000000F-3196-DA47-BD76-06D19E33E965}"/>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Neue Haas Unica W1G Medium" panose="020B06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Sheet1!$A$6:$A$16</c:f>
              <c:strCache>
                <c:ptCount val="11"/>
                <c:pt idx="0">
                  <c:v>Aina mukana/ kätevä/ helppoa/ nopeaa/ ajankohtaista tiedonsaantia</c:v>
                </c:pt>
                <c:pt idx="1">
                  <c:v>Keskittyminen vaikeampaa/ selailua/ hätäisempää/ ei syvenny/ lukee yksittäisiä juttuja</c:v>
                </c:pt>
                <c:pt idx="2">
                  <c:v>Vaikeampi lukea kun pitää skrollailla ja zoomata/ kömpelöä/ vaatii lukulaitteen/ salasanan</c:v>
                </c:pt>
                <c:pt idx="3">
                  <c:v>Sisältöä helpompi löytää/ hakutoiminto/ arkisto/ linkkejä taustamateriaaliin/ lisätietoa</c:v>
                </c:pt>
                <c:pt idx="4">
                  <c:v>Digilehden lukeminen rasittaa silmiä/ silmät väsyy/ valoisassa vaikea nähdä tekstiä</c:v>
                </c:pt>
                <c:pt idx="5">
                  <c:v>Suppeampi/ vähemmän tekstiä/ tiivistettyjä/ pinnallisempi</c:v>
                </c:pt>
                <c:pt idx="6">
                  <c:v>Mainokset/ videopätkät häiritsevät lukemista</c:v>
                </c:pt>
                <c:pt idx="7">
                  <c:v>Varastoiminen ei vie tilaa/ ruutukaappaus helppoa</c:v>
                </c:pt>
                <c:pt idx="8">
                  <c:v>Säästää luonto/ ei tule jätepaperia</c:v>
                </c:pt>
                <c:pt idx="9">
                  <c:v>Jotkut jutut maksumuurin takana</c:v>
                </c:pt>
                <c:pt idx="10">
                  <c:v>Jutut "samanarvoisia"/ uutisotsikot saman kokoisia/ harhaanjohtavia/ ei hahmota asian tärkeyttä</c:v>
                </c:pt>
              </c:strCache>
            </c:strRef>
          </c:cat>
          <c:val>
            <c:numRef>
              <c:f>Sheet1!$B$6:$B$16</c:f>
              <c:numCache>
                <c:formatCode>0.00000</c:formatCode>
                <c:ptCount val="11"/>
                <c:pt idx="0">
                  <c:v>17.431190000000001</c:v>
                </c:pt>
                <c:pt idx="1">
                  <c:v>15.13761</c:v>
                </c:pt>
                <c:pt idx="2">
                  <c:v>14.373089999999999</c:v>
                </c:pt>
                <c:pt idx="3">
                  <c:v>7.6452600000000004</c:v>
                </c:pt>
                <c:pt idx="4">
                  <c:v>6.2691100000000004</c:v>
                </c:pt>
                <c:pt idx="5">
                  <c:v>3.3639100000000002</c:v>
                </c:pt>
                <c:pt idx="6">
                  <c:v>1.52905</c:v>
                </c:pt>
                <c:pt idx="7">
                  <c:v>0.91742999999999997</c:v>
                </c:pt>
                <c:pt idx="8">
                  <c:v>0.61162000000000005</c:v>
                </c:pt>
                <c:pt idx="9">
                  <c:v>0.45872000000000002</c:v>
                </c:pt>
                <c:pt idx="10">
                  <c:v>0.30581000000000003</c:v>
                </c:pt>
              </c:numCache>
            </c:numRef>
          </c:val>
          <c:extLst>
            <c:ext xmlns:c16="http://schemas.microsoft.com/office/drawing/2014/chart" uri="{C3380CC4-5D6E-409C-BE32-E72D297353CC}">
              <c16:uniqueId val="{00000010-3196-DA47-BD76-06D19E33E965}"/>
            </c:ext>
          </c:extLst>
        </c:ser>
        <c:dLbls>
          <c:dLblPos val="outEnd"/>
          <c:showLegendKey val="0"/>
          <c:showVal val="1"/>
          <c:showCatName val="0"/>
          <c:showSerName val="0"/>
          <c:showPercent val="0"/>
          <c:showBubbleSize val="0"/>
        </c:dLbls>
        <c:gapWidth val="5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20"/>
          <c:min val="0"/>
        </c:scaling>
        <c:delete val="0"/>
        <c:axPos val="t"/>
        <c:majorGridlines>
          <c:spPr>
            <a:ln w="9525" cap="flat" cmpd="sng" algn="ctr">
              <a:solidFill>
                <a:srgbClr val="FFFFFF">
                  <a:lumMod val="85000"/>
                </a:srgbClr>
              </a:solidFill>
              <a:round/>
            </a:ln>
            <a:effectLst/>
          </c:spPr>
        </c:majorGridlines>
        <c:numFmt formatCode="General"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5"/>
      </c:valAx>
      <c:spPr>
        <a:noFill/>
        <a:ln>
          <a:noFill/>
        </a:ln>
        <a:effectLst/>
      </c:spPr>
    </c:plotArea>
    <c:plotVisOnly val="1"/>
    <c:dispBlanksAs val="gap"/>
    <c:showDLblsOverMax val="0"/>
    <c:extLst/>
  </c:chart>
  <c:spPr>
    <a:noFill/>
    <a:ln>
      <a:noFill/>
    </a:ln>
    <a:effectLst/>
  </c:spPr>
  <c:txPr>
    <a:bodyPr/>
    <a:lstStyle/>
    <a:p>
      <a:pPr>
        <a:defRPr/>
      </a:pPr>
      <a:endParaRPr lang="en-FI"/>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387658970164966"/>
          <c:y val="4.3424704505981952E-2"/>
          <c:w val="0.34932487605715951"/>
          <c:h val="0.85837545085178624"/>
        </c:manualLayout>
      </c:layout>
      <c:barChart>
        <c:barDir val="bar"/>
        <c:grouping val="clustered"/>
        <c:varyColors val="0"/>
        <c:ser>
          <c:idx val="0"/>
          <c:order val="0"/>
          <c:tx>
            <c:strRef>
              <c:f>Sheet1!$B$5</c:f>
              <c:strCache>
                <c:ptCount val="1"/>
                <c:pt idx="0">
                  <c:v>x</c:v>
                </c:pt>
              </c:strCache>
            </c:strRef>
          </c:tx>
          <c:spPr>
            <a:solidFill>
              <a:srgbClr val="FF6464"/>
            </a:solidFill>
            <a:ln>
              <a:noFill/>
            </a:ln>
            <a:effectLst/>
          </c:spPr>
          <c:invertIfNegative val="0"/>
          <c:dPt>
            <c:idx val="0"/>
            <c:invertIfNegative val="0"/>
            <c:bubble3D val="0"/>
            <c:spPr>
              <a:solidFill>
                <a:srgbClr val="FF6464"/>
              </a:solidFill>
              <a:ln>
                <a:noFill/>
              </a:ln>
              <a:effectLst/>
            </c:spPr>
            <c:extLst>
              <c:ext xmlns:c16="http://schemas.microsoft.com/office/drawing/2014/chart" uri="{C3380CC4-5D6E-409C-BE32-E72D297353CC}">
                <c16:uniqueId val="{00000001-3196-DA47-BD76-06D19E33E965}"/>
              </c:ext>
            </c:extLst>
          </c:dPt>
          <c:dPt>
            <c:idx val="1"/>
            <c:invertIfNegative val="0"/>
            <c:bubble3D val="0"/>
            <c:spPr>
              <a:solidFill>
                <a:srgbClr val="FF6464"/>
              </a:solidFill>
              <a:ln>
                <a:noFill/>
              </a:ln>
              <a:effectLst/>
            </c:spPr>
            <c:extLst>
              <c:ext xmlns:c16="http://schemas.microsoft.com/office/drawing/2014/chart" uri="{C3380CC4-5D6E-409C-BE32-E72D297353CC}">
                <c16:uniqueId val="{00000003-3196-DA47-BD76-06D19E33E965}"/>
              </c:ext>
            </c:extLst>
          </c:dPt>
          <c:dPt>
            <c:idx val="2"/>
            <c:invertIfNegative val="0"/>
            <c:bubble3D val="0"/>
            <c:spPr>
              <a:solidFill>
                <a:srgbClr val="FF6464"/>
              </a:solidFill>
              <a:ln>
                <a:noFill/>
              </a:ln>
              <a:effectLst/>
            </c:spPr>
            <c:extLst>
              <c:ext xmlns:c16="http://schemas.microsoft.com/office/drawing/2014/chart" uri="{C3380CC4-5D6E-409C-BE32-E72D297353CC}">
                <c16:uniqueId val="{00000005-3196-DA47-BD76-06D19E33E965}"/>
              </c:ext>
            </c:extLst>
          </c:dPt>
          <c:dPt>
            <c:idx val="3"/>
            <c:invertIfNegative val="0"/>
            <c:bubble3D val="0"/>
            <c:spPr>
              <a:solidFill>
                <a:srgbClr val="FF6464"/>
              </a:solidFill>
              <a:ln>
                <a:noFill/>
              </a:ln>
              <a:effectLst/>
            </c:spPr>
            <c:extLst>
              <c:ext xmlns:c16="http://schemas.microsoft.com/office/drawing/2014/chart" uri="{C3380CC4-5D6E-409C-BE32-E72D297353CC}">
                <c16:uniqueId val="{00000007-3196-DA47-BD76-06D19E33E965}"/>
              </c:ext>
            </c:extLst>
          </c:dPt>
          <c:dPt>
            <c:idx val="4"/>
            <c:invertIfNegative val="0"/>
            <c:bubble3D val="0"/>
            <c:spPr>
              <a:solidFill>
                <a:srgbClr val="FF6464"/>
              </a:solidFill>
              <a:ln>
                <a:noFill/>
              </a:ln>
              <a:effectLst/>
            </c:spPr>
            <c:extLst>
              <c:ext xmlns:c16="http://schemas.microsoft.com/office/drawing/2014/chart" uri="{C3380CC4-5D6E-409C-BE32-E72D297353CC}">
                <c16:uniqueId val="{00000009-3196-DA47-BD76-06D19E33E965}"/>
              </c:ext>
            </c:extLst>
          </c:dPt>
          <c:dPt>
            <c:idx val="5"/>
            <c:invertIfNegative val="0"/>
            <c:bubble3D val="0"/>
            <c:spPr>
              <a:solidFill>
                <a:srgbClr val="FF6464"/>
              </a:solidFill>
              <a:ln>
                <a:noFill/>
              </a:ln>
              <a:effectLst/>
            </c:spPr>
            <c:extLst>
              <c:ext xmlns:c16="http://schemas.microsoft.com/office/drawing/2014/chart" uri="{C3380CC4-5D6E-409C-BE32-E72D297353CC}">
                <c16:uniqueId val="{0000000B-3196-DA47-BD76-06D19E33E965}"/>
              </c:ext>
            </c:extLst>
          </c:dPt>
          <c:dPt>
            <c:idx val="6"/>
            <c:invertIfNegative val="0"/>
            <c:bubble3D val="0"/>
            <c:spPr>
              <a:solidFill>
                <a:srgbClr val="FF6464"/>
              </a:solidFill>
              <a:ln>
                <a:noFill/>
              </a:ln>
              <a:effectLst/>
            </c:spPr>
            <c:extLst>
              <c:ext xmlns:c16="http://schemas.microsoft.com/office/drawing/2014/chart" uri="{C3380CC4-5D6E-409C-BE32-E72D297353CC}">
                <c16:uniqueId val="{0000000D-3196-DA47-BD76-06D19E33E965}"/>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Neue Haas Unica W1G Medium" panose="020B06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Sheet1!$A$6:$A$12</c:f>
              <c:strCache>
                <c:ptCount val="7"/>
                <c:pt idx="0">
                  <c:v>Painetun lukemisessa hyvä/ eri  fiilis/ miellyttävämpi lukea/ lukee pidempään</c:v>
                </c:pt>
                <c:pt idx="1">
                  <c:v>Helppo kuljettaa mukana/ käsitellä lehteä/ paperin tunne</c:v>
                </c:pt>
                <c:pt idx="2">
                  <c:v>Rentouttavaa/ rauhallista/ tunnelmointia/ elämys/ henkilökohtaisempaa/ vähemmän häiriötekijöitä</c:v>
                </c:pt>
                <c:pt idx="3">
                  <c:v>Helpompi hahmottaa kokonaisuus/ visuaalisempi</c:v>
                </c:pt>
                <c:pt idx="4">
                  <c:v>Helpompi löytää tietty artikkeli/ helpompi palata lukemaan</c:v>
                </c:pt>
                <c:pt idx="5">
                  <c:v>Voi leikata ja arkistoida kiinnostavat kohdat</c:v>
                </c:pt>
                <c:pt idx="6">
                  <c:v>Laadukkaampaa ja syvempää sisältöä</c:v>
                </c:pt>
              </c:strCache>
            </c:strRef>
          </c:cat>
          <c:val>
            <c:numRef>
              <c:f>Sheet1!$B$6:$B$12</c:f>
              <c:numCache>
                <c:formatCode>0.00000</c:formatCode>
                <c:ptCount val="7"/>
                <c:pt idx="0">
                  <c:v>20.642199999999999</c:v>
                </c:pt>
                <c:pt idx="1">
                  <c:v>5.6574900000000001</c:v>
                </c:pt>
                <c:pt idx="2">
                  <c:v>3.2110099999999999</c:v>
                </c:pt>
                <c:pt idx="3">
                  <c:v>2.9051999999999998</c:v>
                </c:pt>
                <c:pt idx="4">
                  <c:v>0.76453000000000004</c:v>
                </c:pt>
                <c:pt idx="5">
                  <c:v>0.76453000000000004</c:v>
                </c:pt>
                <c:pt idx="6">
                  <c:v>0.15290999999999999</c:v>
                </c:pt>
              </c:numCache>
            </c:numRef>
          </c:val>
          <c:extLst>
            <c:ext xmlns:c16="http://schemas.microsoft.com/office/drawing/2014/chart" uri="{C3380CC4-5D6E-409C-BE32-E72D297353CC}">
              <c16:uniqueId val="{00000010-3196-DA47-BD76-06D19E33E965}"/>
            </c:ext>
          </c:extLst>
        </c:ser>
        <c:dLbls>
          <c:dLblPos val="outEnd"/>
          <c:showLegendKey val="0"/>
          <c:showVal val="1"/>
          <c:showCatName val="0"/>
          <c:showSerName val="0"/>
          <c:showPercent val="0"/>
          <c:showBubbleSize val="0"/>
        </c:dLbls>
        <c:gapWidth val="5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30"/>
          <c:min val="0"/>
        </c:scaling>
        <c:delete val="0"/>
        <c:axPos val="t"/>
        <c:majorGridlines>
          <c:spPr>
            <a:ln w="9525" cap="flat" cmpd="sng" algn="ctr">
              <a:solidFill>
                <a:srgbClr val="FFFFFF">
                  <a:lumMod val="85000"/>
                </a:srgbClr>
              </a:solidFill>
              <a:round/>
            </a:ln>
            <a:effectLst/>
          </c:spPr>
        </c:majorGridlines>
        <c:numFmt formatCode="General"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5"/>
      </c:valAx>
      <c:spPr>
        <a:noFill/>
        <a:ln>
          <a:noFill/>
        </a:ln>
        <a:effectLst/>
      </c:spPr>
    </c:plotArea>
    <c:plotVisOnly val="1"/>
    <c:dispBlanksAs val="gap"/>
    <c:showDLblsOverMax val="0"/>
    <c:extLst/>
  </c:chart>
  <c:spPr>
    <a:noFill/>
    <a:ln>
      <a:noFill/>
    </a:ln>
    <a:effectLst/>
  </c:spPr>
  <c:txPr>
    <a:bodyPr/>
    <a:lstStyle/>
    <a:p>
      <a:pPr>
        <a:defRPr/>
      </a:pPr>
      <a:endParaRPr lang="en-FI"/>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15119254622846"/>
          <c:y val="0.1583897736969257"/>
          <c:w val="0.7614599830249319"/>
          <c:h val="0.75234339805853567"/>
        </c:manualLayout>
      </c:layout>
      <c:barChart>
        <c:barDir val="bar"/>
        <c:grouping val="stacked"/>
        <c:varyColors val="0"/>
        <c:ser>
          <c:idx val="0"/>
          <c:order val="0"/>
          <c:tx>
            <c:strRef>
              <c:f>Taul1!$B$4</c:f>
              <c:strCache>
                <c:ptCount val="1"/>
                <c:pt idx="0">
                  <c:v>Aina</c:v>
                </c:pt>
              </c:strCache>
            </c:strRef>
          </c:tx>
          <c:spPr>
            <a:solidFill>
              <a:schemeClr val="accent2"/>
            </a:solidFill>
            <a:ln>
              <a:noFill/>
            </a:ln>
          </c:spPr>
          <c:invertIfNegative val="0"/>
          <c:dLbls>
            <c:numFmt formatCode="#,##0" sourceLinked="0"/>
            <c:spPr>
              <a:noFill/>
              <a:ln>
                <a:noFill/>
              </a:ln>
              <a:effectLst/>
            </c:spPr>
            <c:txPr>
              <a:bodyPr/>
              <a:lstStyle/>
              <a:p>
                <a:pPr>
                  <a:defRPr>
                    <a:solidFill>
                      <a:schemeClr val="bg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Taul1!$A$5:$A$16</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Taul1!$B$5:$B$16</c:f>
              <c:numCache>
                <c:formatCode>General</c:formatCode>
                <c:ptCount val="12"/>
                <c:pt idx="0">
                  <c:v>14.15094</c:v>
                </c:pt>
                <c:pt idx="2">
                  <c:v>15.478260000000001</c:v>
                </c:pt>
                <c:pt idx="3">
                  <c:v>12.881360000000001</c:v>
                </c:pt>
                <c:pt idx="5">
                  <c:v>9.375</c:v>
                </c:pt>
                <c:pt idx="6">
                  <c:v>15.286619999999999</c:v>
                </c:pt>
                <c:pt idx="7">
                  <c:v>14.705880000000001</c:v>
                </c:pt>
                <c:pt idx="8">
                  <c:v>13.142860000000001</c:v>
                </c:pt>
                <c:pt idx="9">
                  <c:v>18.56287</c:v>
                </c:pt>
                <c:pt idx="10">
                  <c:v>16.167660000000001</c:v>
                </c:pt>
                <c:pt idx="11">
                  <c:v>11.764709999999999</c:v>
                </c:pt>
              </c:numCache>
            </c:numRef>
          </c:val>
          <c:extLst>
            <c:ext xmlns:c16="http://schemas.microsoft.com/office/drawing/2014/chart" uri="{C3380CC4-5D6E-409C-BE32-E72D297353CC}">
              <c16:uniqueId val="{00000000-A128-4A9D-B180-1F15D5F425B4}"/>
            </c:ext>
          </c:extLst>
        </c:ser>
        <c:ser>
          <c:idx val="1"/>
          <c:order val="1"/>
          <c:tx>
            <c:strRef>
              <c:f>Taul1!$C$4</c:f>
              <c:strCache>
                <c:ptCount val="1"/>
                <c:pt idx="0">
                  <c:v>Usein</c:v>
                </c:pt>
              </c:strCache>
            </c:strRef>
          </c:tx>
          <c:spPr>
            <a:solidFill>
              <a:schemeClr val="accent4"/>
            </a:solidFill>
            <a:ln>
              <a:noFill/>
            </a:ln>
          </c:spPr>
          <c:invertIfNegative val="0"/>
          <c:dLbls>
            <c:numFmt formatCode="#,##0" sourceLinked="0"/>
            <c:spPr>
              <a:noFill/>
              <a:ln>
                <a:noFill/>
              </a:ln>
              <a:effectLst/>
            </c:spPr>
            <c:txPr>
              <a:bodyPr/>
              <a:lstStyle/>
              <a:p>
                <a:pPr>
                  <a:defRPr>
                    <a:solidFill>
                      <a:srgbClr val="002548"/>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Taul1!$A$5:$A$16</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Taul1!$C$5:$C$16</c:f>
              <c:numCache>
                <c:formatCode>General</c:formatCode>
                <c:ptCount val="12"/>
                <c:pt idx="0">
                  <c:v>58.919379999999997</c:v>
                </c:pt>
                <c:pt idx="2">
                  <c:v>55.826090000000001</c:v>
                </c:pt>
                <c:pt idx="3">
                  <c:v>62.033900000000003</c:v>
                </c:pt>
                <c:pt idx="5">
                  <c:v>56.875</c:v>
                </c:pt>
                <c:pt idx="6">
                  <c:v>57.324840000000002</c:v>
                </c:pt>
                <c:pt idx="7">
                  <c:v>56.470590000000001</c:v>
                </c:pt>
                <c:pt idx="8">
                  <c:v>66.857140000000001</c:v>
                </c:pt>
                <c:pt idx="9">
                  <c:v>53.293410000000002</c:v>
                </c:pt>
                <c:pt idx="10">
                  <c:v>62.874250000000004</c:v>
                </c:pt>
                <c:pt idx="11">
                  <c:v>58.235289999999999</c:v>
                </c:pt>
              </c:numCache>
            </c:numRef>
          </c:val>
          <c:extLst>
            <c:ext xmlns:c16="http://schemas.microsoft.com/office/drawing/2014/chart" uri="{C3380CC4-5D6E-409C-BE32-E72D297353CC}">
              <c16:uniqueId val="{00000001-A128-4A9D-B180-1F15D5F425B4}"/>
            </c:ext>
          </c:extLst>
        </c:ser>
        <c:ser>
          <c:idx val="2"/>
          <c:order val="2"/>
          <c:tx>
            <c:strRef>
              <c:f>Taul1!$D$4</c:f>
              <c:strCache>
                <c:ptCount val="1"/>
                <c:pt idx="0">
                  <c:v>Silloin tällöin</c:v>
                </c:pt>
              </c:strCache>
            </c:strRef>
          </c:tx>
          <c:spPr>
            <a:solidFill>
              <a:schemeClr val="accent3"/>
            </a:solidFill>
            <a:ln>
              <a:noFill/>
            </a:ln>
          </c:spPr>
          <c:invertIfNegative val="0"/>
          <c:dPt>
            <c:idx val="5"/>
            <c:invertIfNegative val="0"/>
            <c:bubble3D val="0"/>
            <c:extLst>
              <c:ext xmlns:c16="http://schemas.microsoft.com/office/drawing/2014/chart" uri="{C3380CC4-5D6E-409C-BE32-E72D297353CC}">
                <c16:uniqueId val="{00000002-A128-4A9D-B180-1F15D5F425B4}"/>
              </c:ext>
            </c:extLst>
          </c:dPt>
          <c:dLbls>
            <c:numFmt formatCode="#,##0" sourceLinked="0"/>
            <c:spPr>
              <a:noFill/>
              <a:ln>
                <a:noFill/>
              </a:ln>
              <a:effectLst/>
            </c:spPr>
            <c:txPr>
              <a:bodyPr/>
              <a:lstStyle/>
              <a:p>
                <a:pPr>
                  <a:defRPr>
                    <a:solidFill>
                      <a:srgbClr val="002548"/>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Taul1!$A$5:$A$16</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Taul1!$D$5:$D$16</c:f>
              <c:numCache>
                <c:formatCode>General</c:formatCode>
                <c:ptCount val="12"/>
                <c:pt idx="0">
                  <c:v>23.756430000000002</c:v>
                </c:pt>
                <c:pt idx="2">
                  <c:v>25.043479999999999</c:v>
                </c:pt>
                <c:pt idx="3">
                  <c:v>22.372879999999999</c:v>
                </c:pt>
                <c:pt idx="5">
                  <c:v>31.25</c:v>
                </c:pt>
                <c:pt idx="6">
                  <c:v>24.20382</c:v>
                </c:pt>
                <c:pt idx="7">
                  <c:v>25.882349999999999</c:v>
                </c:pt>
                <c:pt idx="8">
                  <c:v>17.142859999999999</c:v>
                </c:pt>
                <c:pt idx="9">
                  <c:v>25.149699999999999</c:v>
                </c:pt>
                <c:pt idx="10">
                  <c:v>18.56287</c:v>
                </c:pt>
                <c:pt idx="11">
                  <c:v>24.705880000000001</c:v>
                </c:pt>
              </c:numCache>
            </c:numRef>
          </c:val>
          <c:extLst>
            <c:ext xmlns:c16="http://schemas.microsoft.com/office/drawing/2014/chart" uri="{C3380CC4-5D6E-409C-BE32-E72D297353CC}">
              <c16:uniqueId val="{00000003-A128-4A9D-B180-1F15D5F425B4}"/>
            </c:ext>
          </c:extLst>
        </c:ser>
        <c:ser>
          <c:idx val="3"/>
          <c:order val="3"/>
          <c:tx>
            <c:strRef>
              <c:f>Taul1!$E$4</c:f>
              <c:strCache>
                <c:ptCount val="1"/>
                <c:pt idx="0">
                  <c:v>Harvoin</c:v>
                </c:pt>
              </c:strCache>
            </c:strRef>
          </c:tx>
          <c:spPr>
            <a:solidFill>
              <a:schemeClr val="accent5"/>
            </a:solidFill>
          </c:spPr>
          <c:invertIfNegative val="0"/>
          <c:dLbls>
            <c:numFmt formatCode="#,##0" sourceLinked="0"/>
            <c:spPr>
              <a:noFill/>
              <a:ln>
                <a:noFill/>
              </a:ln>
              <a:effectLst/>
            </c:spPr>
            <c:txPr>
              <a:bodyPr/>
              <a:lstStyle/>
              <a:p>
                <a:pPr>
                  <a:defRPr>
                    <a:solidFill>
                      <a:srgbClr val="002548"/>
                    </a:solidFill>
                    <a:latin typeface="Neue Haas Unica W1G Medium" panose="020B0604030206020203" pitchFamily="34" charset="0"/>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Taul1!$A$5:$A$16</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Taul1!$E$5:$E$16</c:f>
              <c:numCache>
                <c:formatCode>General</c:formatCode>
                <c:ptCount val="12"/>
                <c:pt idx="0">
                  <c:v>3.0874799999999998</c:v>
                </c:pt>
                <c:pt idx="2">
                  <c:v>3.6521699999999999</c:v>
                </c:pt>
                <c:pt idx="3">
                  <c:v>2.54237</c:v>
                </c:pt>
                <c:pt idx="5">
                  <c:v>2.5</c:v>
                </c:pt>
                <c:pt idx="6">
                  <c:v>3.1847099999999999</c:v>
                </c:pt>
                <c:pt idx="7">
                  <c:v>2.9411800000000001</c:v>
                </c:pt>
                <c:pt idx="8">
                  <c:v>2.8571399999999998</c:v>
                </c:pt>
                <c:pt idx="9">
                  <c:v>2.9940099999999998</c:v>
                </c:pt>
                <c:pt idx="10">
                  <c:v>2.3952100000000001</c:v>
                </c:pt>
                <c:pt idx="11">
                  <c:v>4.7058799999999996</c:v>
                </c:pt>
              </c:numCache>
            </c:numRef>
          </c:val>
          <c:extLst>
            <c:ext xmlns:c16="http://schemas.microsoft.com/office/drawing/2014/chart" uri="{C3380CC4-5D6E-409C-BE32-E72D297353CC}">
              <c16:uniqueId val="{00000004-A128-4A9D-B180-1F15D5F425B4}"/>
            </c:ext>
          </c:extLst>
        </c:ser>
        <c:ser>
          <c:idx val="4"/>
          <c:order val="4"/>
          <c:tx>
            <c:strRef>
              <c:f>Taul1!$F$4</c:f>
              <c:strCache>
                <c:ptCount val="1"/>
                <c:pt idx="0">
                  <c:v>Ei koskaan</c:v>
                </c:pt>
              </c:strCache>
            </c:strRef>
          </c:tx>
          <c:spPr>
            <a:solidFill>
              <a:schemeClr val="accent1"/>
            </a:solidFill>
          </c:spPr>
          <c:invertIfNegative val="0"/>
          <c:dLbls>
            <c:numFmt formatCode="#,##0" sourceLinked="0"/>
            <c:spPr>
              <a:noFill/>
              <a:ln>
                <a:noFill/>
              </a:ln>
              <a:effectLst/>
            </c:spPr>
            <c:txPr>
              <a:bodyPr/>
              <a:lstStyle/>
              <a:p>
                <a:pPr>
                  <a:defRPr>
                    <a:solidFill>
                      <a:srgbClr val="002548"/>
                    </a:solidFill>
                    <a:latin typeface="Neue Haas Unica W1G Medium" panose="020B0604030206020203" pitchFamily="34" charset="0"/>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Taul1!$A$5:$A$16</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Taul1!$F$5:$F$16</c:f>
              <c:numCache>
                <c:formatCode>General</c:formatCode>
                <c:ptCount val="12"/>
                <c:pt idx="0">
                  <c:v>8.5760000000000003E-2</c:v>
                </c:pt>
                <c:pt idx="3">
                  <c:v>0.16949</c:v>
                </c:pt>
                <c:pt idx="11">
                  <c:v>0.58823999999999999</c:v>
                </c:pt>
              </c:numCache>
            </c:numRef>
          </c:val>
          <c:extLst>
            <c:ext xmlns:c16="http://schemas.microsoft.com/office/drawing/2014/chart" uri="{C3380CC4-5D6E-409C-BE32-E72D297353CC}">
              <c16:uniqueId val="{00000005-A128-4A9D-B180-1F15D5F425B4}"/>
            </c:ext>
          </c:extLst>
        </c:ser>
        <c:dLbls>
          <c:showLegendKey val="0"/>
          <c:showVal val="0"/>
          <c:showCatName val="0"/>
          <c:showSerName val="0"/>
          <c:showPercent val="0"/>
          <c:showBubbleSize val="0"/>
        </c:dLbls>
        <c:gapWidth val="3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sz="1400">
                <a:solidFill>
                  <a:srgbClr val="002649"/>
                </a:solidFill>
              </a:defRPr>
            </a:pPr>
            <a:endParaRPr lang="en-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9525">
              <a:solidFill>
                <a:srgbClr val="D9D9D9"/>
              </a:solidFill>
              <a:prstDash val="solid"/>
            </a:ln>
          </c:spPr>
        </c:majorGridlines>
        <c:title>
          <c:tx>
            <c:rich>
              <a:bodyPr/>
              <a:lstStyle/>
              <a:p>
                <a:pPr>
                  <a:defRPr sz="1400">
                    <a:solidFill>
                      <a:srgbClr val="7F7F7F"/>
                    </a:solidFill>
                  </a:defRPr>
                </a:pPr>
                <a:r>
                  <a:rPr lang="fi-FI" sz="1400" dirty="0">
                    <a:solidFill>
                      <a:srgbClr val="7F7F7F"/>
                    </a:solidFill>
                  </a:rPr>
                  <a:t>%</a:t>
                </a:r>
              </a:p>
            </c:rich>
          </c:tx>
          <c:layout>
            <c:manualLayout>
              <c:xMode val="edge"/>
              <c:yMode val="edge"/>
              <c:x val="0.20200470540062468"/>
              <c:y val="0.92559699002024753"/>
            </c:manualLayout>
          </c:layout>
          <c:overlay val="0"/>
        </c:title>
        <c:numFmt formatCode="General" sourceLinked="0"/>
        <c:majorTickMark val="none"/>
        <c:minorTickMark val="none"/>
        <c:tickLblPos val="high"/>
        <c:spPr>
          <a:ln>
            <a:noFill/>
          </a:ln>
        </c:spPr>
        <c:txPr>
          <a:bodyPr/>
          <a:lstStyle/>
          <a:p>
            <a:pPr>
              <a:defRPr sz="1400">
                <a:solidFill>
                  <a:srgbClr val="7F7F7F"/>
                </a:solidFill>
              </a:defRPr>
            </a:pPr>
            <a:endParaRPr lang="en-FI"/>
          </a:p>
        </c:txPr>
        <c:crossAx val="485419376"/>
        <c:crosses val="autoZero"/>
        <c:crossBetween val="between"/>
        <c:majorUnit val="10"/>
        <c:minorUnit val="1"/>
      </c:valAx>
      <c:spPr>
        <a:ln>
          <a:noFill/>
        </a:ln>
      </c:spPr>
    </c:plotArea>
    <c:legend>
      <c:legendPos val="t"/>
      <c:layout>
        <c:manualLayout>
          <c:xMode val="edge"/>
          <c:yMode val="edge"/>
          <c:x val="0.12535599438617273"/>
          <c:y val="4.2707055296799613E-2"/>
          <c:w val="0.8306778438911806"/>
          <c:h val="8.9767907754667586E-2"/>
        </c:manualLayout>
      </c:layout>
      <c:overlay val="0"/>
      <c:txPr>
        <a:bodyPr/>
        <a:lstStyle/>
        <a:p>
          <a:pPr>
            <a:defRPr>
              <a:solidFill>
                <a:srgbClr val="002649"/>
              </a:solidFill>
            </a:defRPr>
          </a:pPr>
          <a:endParaRPr lang="en-FI"/>
        </a:p>
      </c:txPr>
    </c:legend>
    <c:plotVisOnly val="1"/>
    <c:dispBlanksAs val="gap"/>
    <c:showDLblsOverMax val="0"/>
  </c:chart>
  <c:txPr>
    <a:bodyPr/>
    <a:lstStyle/>
    <a:p>
      <a:pPr>
        <a:defRPr sz="1200">
          <a:latin typeface="Neue Haas Unica W1G" panose="020B0504030206020203" pitchFamily="34" charset="0"/>
        </a:defRPr>
      </a:pPr>
      <a:endParaRPr lang="en-FI"/>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15119254622846"/>
          <c:y val="0.1583897736969257"/>
          <c:w val="0.7614599830249319"/>
          <c:h val="0.75234339805853567"/>
        </c:manualLayout>
      </c:layout>
      <c:barChart>
        <c:barDir val="bar"/>
        <c:grouping val="stacked"/>
        <c:varyColors val="0"/>
        <c:ser>
          <c:idx val="0"/>
          <c:order val="0"/>
          <c:tx>
            <c:strRef>
              <c:f>Taul1!$B$4</c:f>
              <c:strCache>
                <c:ptCount val="1"/>
                <c:pt idx="0">
                  <c:v>Aina</c:v>
                </c:pt>
              </c:strCache>
            </c:strRef>
          </c:tx>
          <c:spPr>
            <a:solidFill>
              <a:schemeClr val="accent2"/>
            </a:solidFill>
            <a:ln>
              <a:noFill/>
            </a:ln>
          </c:spPr>
          <c:invertIfNegative val="0"/>
          <c:dLbls>
            <c:numFmt formatCode="#,##0" sourceLinked="0"/>
            <c:spPr>
              <a:noFill/>
              <a:ln>
                <a:noFill/>
              </a:ln>
              <a:effectLst/>
            </c:spPr>
            <c:txPr>
              <a:bodyPr/>
              <a:lstStyle/>
              <a:p>
                <a:pPr>
                  <a:defRPr>
                    <a:solidFill>
                      <a:schemeClr val="bg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Taul1!$A$5:$A$16</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Taul1!$B$5:$B$16</c:f>
              <c:numCache>
                <c:formatCode>General</c:formatCode>
                <c:ptCount val="12"/>
                <c:pt idx="0">
                  <c:v>3.1732399999999998</c:v>
                </c:pt>
                <c:pt idx="2">
                  <c:v>4.5217400000000003</c:v>
                </c:pt>
                <c:pt idx="3">
                  <c:v>1.8644099999999999</c:v>
                </c:pt>
                <c:pt idx="5">
                  <c:v>7.5</c:v>
                </c:pt>
                <c:pt idx="6">
                  <c:v>3.1847099999999999</c:v>
                </c:pt>
                <c:pt idx="7">
                  <c:v>1.76471</c:v>
                </c:pt>
                <c:pt idx="8">
                  <c:v>2.2857099999999999</c:v>
                </c:pt>
                <c:pt idx="9">
                  <c:v>2.9940099999999998</c:v>
                </c:pt>
                <c:pt idx="10">
                  <c:v>1.7964100000000001</c:v>
                </c:pt>
                <c:pt idx="11">
                  <c:v>2.9411800000000001</c:v>
                </c:pt>
              </c:numCache>
            </c:numRef>
          </c:val>
          <c:extLst>
            <c:ext xmlns:c16="http://schemas.microsoft.com/office/drawing/2014/chart" uri="{C3380CC4-5D6E-409C-BE32-E72D297353CC}">
              <c16:uniqueId val="{00000000-A128-4A9D-B180-1F15D5F425B4}"/>
            </c:ext>
          </c:extLst>
        </c:ser>
        <c:ser>
          <c:idx val="1"/>
          <c:order val="1"/>
          <c:tx>
            <c:strRef>
              <c:f>Taul1!$C$4</c:f>
              <c:strCache>
                <c:ptCount val="1"/>
                <c:pt idx="0">
                  <c:v>Usein</c:v>
                </c:pt>
              </c:strCache>
            </c:strRef>
          </c:tx>
          <c:spPr>
            <a:solidFill>
              <a:schemeClr val="accent4"/>
            </a:solidFill>
            <a:ln>
              <a:noFill/>
            </a:ln>
          </c:spPr>
          <c:invertIfNegative val="0"/>
          <c:dLbls>
            <c:numFmt formatCode="#,##0" sourceLinked="0"/>
            <c:spPr>
              <a:noFill/>
              <a:ln>
                <a:noFill/>
              </a:ln>
              <a:effectLst/>
            </c:spPr>
            <c:txPr>
              <a:bodyPr/>
              <a:lstStyle/>
              <a:p>
                <a:pPr>
                  <a:defRPr>
                    <a:solidFill>
                      <a:srgbClr val="002548"/>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Taul1!$A$5:$A$16</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Taul1!$C$5:$C$16</c:f>
              <c:numCache>
                <c:formatCode>General</c:formatCode>
                <c:ptCount val="12"/>
                <c:pt idx="0">
                  <c:v>35.849060000000001</c:v>
                </c:pt>
                <c:pt idx="2">
                  <c:v>37.391300000000001</c:v>
                </c:pt>
                <c:pt idx="3">
                  <c:v>34.406779999999998</c:v>
                </c:pt>
                <c:pt idx="5">
                  <c:v>41.25</c:v>
                </c:pt>
                <c:pt idx="6">
                  <c:v>38.853499999999997</c:v>
                </c:pt>
                <c:pt idx="7">
                  <c:v>30</c:v>
                </c:pt>
                <c:pt idx="8">
                  <c:v>32</c:v>
                </c:pt>
                <c:pt idx="9">
                  <c:v>33.53293</c:v>
                </c:pt>
                <c:pt idx="10">
                  <c:v>41.317369999999997</c:v>
                </c:pt>
                <c:pt idx="11">
                  <c:v>34.705880000000001</c:v>
                </c:pt>
              </c:numCache>
            </c:numRef>
          </c:val>
          <c:extLst>
            <c:ext xmlns:c16="http://schemas.microsoft.com/office/drawing/2014/chart" uri="{C3380CC4-5D6E-409C-BE32-E72D297353CC}">
              <c16:uniqueId val="{00000001-A128-4A9D-B180-1F15D5F425B4}"/>
            </c:ext>
          </c:extLst>
        </c:ser>
        <c:ser>
          <c:idx val="2"/>
          <c:order val="2"/>
          <c:tx>
            <c:strRef>
              <c:f>Taul1!$D$4</c:f>
              <c:strCache>
                <c:ptCount val="1"/>
                <c:pt idx="0">
                  <c:v>Silloin tällöin</c:v>
                </c:pt>
              </c:strCache>
            </c:strRef>
          </c:tx>
          <c:spPr>
            <a:solidFill>
              <a:schemeClr val="accent3"/>
            </a:solidFill>
            <a:ln>
              <a:noFill/>
            </a:ln>
          </c:spPr>
          <c:invertIfNegative val="0"/>
          <c:dPt>
            <c:idx val="5"/>
            <c:invertIfNegative val="0"/>
            <c:bubble3D val="0"/>
            <c:extLst>
              <c:ext xmlns:c16="http://schemas.microsoft.com/office/drawing/2014/chart" uri="{C3380CC4-5D6E-409C-BE32-E72D297353CC}">
                <c16:uniqueId val="{00000002-A128-4A9D-B180-1F15D5F425B4}"/>
              </c:ext>
            </c:extLst>
          </c:dPt>
          <c:dLbls>
            <c:numFmt formatCode="#,##0" sourceLinked="0"/>
            <c:spPr>
              <a:noFill/>
              <a:ln>
                <a:noFill/>
              </a:ln>
              <a:effectLst/>
            </c:spPr>
            <c:txPr>
              <a:bodyPr/>
              <a:lstStyle/>
              <a:p>
                <a:pPr>
                  <a:defRPr>
                    <a:solidFill>
                      <a:srgbClr val="002548"/>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Taul1!$A$5:$A$16</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Taul1!$D$5:$D$16</c:f>
              <c:numCache>
                <c:formatCode>General</c:formatCode>
                <c:ptCount val="12"/>
                <c:pt idx="0">
                  <c:v>43.739280000000001</c:v>
                </c:pt>
                <c:pt idx="2">
                  <c:v>43.304349999999999</c:v>
                </c:pt>
                <c:pt idx="3">
                  <c:v>44.067799999999998</c:v>
                </c:pt>
                <c:pt idx="5">
                  <c:v>42.5</c:v>
                </c:pt>
                <c:pt idx="6">
                  <c:v>44.585990000000002</c:v>
                </c:pt>
                <c:pt idx="7">
                  <c:v>54.117649999999998</c:v>
                </c:pt>
                <c:pt idx="8">
                  <c:v>49.142859999999999</c:v>
                </c:pt>
                <c:pt idx="9">
                  <c:v>44.910179999999997</c:v>
                </c:pt>
                <c:pt idx="10">
                  <c:v>30.538920000000001</c:v>
                </c:pt>
                <c:pt idx="11">
                  <c:v>40</c:v>
                </c:pt>
              </c:numCache>
            </c:numRef>
          </c:val>
          <c:extLst>
            <c:ext xmlns:c16="http://schemas.microsoft.com/office/drawing/2014/chart" uri="{C3380CC4-5D6E-409C-BE32-E72D297353CC}">
              <c16:uniqueId val="{00000003-A128-4A9D-B180-1F15D5F425B4}"/>
            </c:ext>
          </c:extLst>
        </c:ser>
        <c:ser>
          <c:idx val="3"/>
          <c:order val="3"/>
          <c:tx>
            <c:strRef>
              <c:f>Taul1!$E$4</c:f>
              <c:strCache>
                <c:ptCount val="1"/>
                <c:pt idx="0">
                  <c:v>Harvoin</c:v>
                </c:pt>
              </c:strCache>
            </c:strRef>
          </c:tx>
          <c:spPr>
            <a:solidFill>
              <a:schemeClr val="accent5"/>
            </a:solidFill>
          </c:spPr>
          <c:invertIfNegative val="0"/>
          <c:dLbls>
            <c:numFmt formatCode="#,##0" sourceLinked="0"/>
            <c:spPr>
              <a:noFill/>
              <a:ln>
                <a:noFill/>
              </a:ln>
              <a:effectLst/>
            </c:spPr>
            <c:txPr>
              <a:bodyPr/>
              <a:lstStyle/>
              <a:p>
                <a:pPr>
                  <a:defRPr>
                    <a:solidFill>
                      <a:srgbClr val="002548"/>
                    </a:solidFill>
                    <a:latin typeface="Neue Haas Unica W1G Medium" panose="020B0604030206020203" pitchFamily="34" charset="0"/>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Taul1!$A$5:$A$16</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Taul1!$E$5:$E$16</c:f>
              <c:numCache>
                <c:formatCode>General</c:formatCode>
                <c:ptCount val="12"/>
                <c:pt idx="0">
                  <c:v>12.349909999999999</c:v>
                </c:pt>
                <c:pt idx="2">
                  <c:v>10.78261</c:v>
                </c:pt>
                <c:pt idx="3">
                  <c:v>13.89831</c:v>
                </c:pt>
                <c:pt idx="5">
                  <c:v>6.875</c:v>
                </c:pt>
                <c:pt idx="6">
                  <c:v>7.6433099999999996</c:v>
                </c:pt>
                <c:pt idx="7">
                  <c:v>11.764709999999999</c:v>
                </c:pt>
                <c:pt idx="8">
                  <c:v>12</c:v>
                </c:pt>
                <c:pt idx="9">
                  <c:v>13.17365</c:v>
                </c:pt>
                <c:pt idx="10">
                  <c:v>19.760480000000001</c:v>
                </c:pt>
                <c:pt idx="11">
                  <c:v>14.705880000000001</c:v>
                </c:pt>
              </c:numCache>
            </c:numRef>
          </c:val>
          <c:extLst>
            <c:ext xmlns:c16="http://schemas.microsoft.com/office/drawing/2014/chart" uri="{C3380CC4-5D6E-409C-BE32-E72D297353CC}">
              <c16:uniqueId val="{00000004-A128-4A9D-B180-1F15D5F425B4}"/>
            </c:ext>
          </c:extLst>
        </c:ser>
        <c:ser>
          <c:idx val="4"/>
          <c:order val="4"/>
          <c:tx>
            <c:strRef>
              <c:f>Taul1!$F$4</c:f>
              <c:strCache>
                <c:ptCount val="1"/>
                <c:pt idx="0">
                  <c:v>Ei koskaan</c:v>
                </c:pt>
              </c:strCache>
            </c:strRef>
          </c:tx>
          <c:spPr>
            <a:solidFill>
              <a:schemeClr val="accent1"/>
            </a:solidFill>
          </c:spPr>
          <c:invertIfNegative val="0"/>
          <c:dLbls>
            <c:numFmt formatCode="#,##0" sourceLinked="0"/>
            <c:spPr>
              <a:noFill/>
              <a:ln>
                <a:noFill/>
              </a:ln>
              <a:effectLst/>
            </c:spPr>
            <c:txPr>
              <a:bodyPr/>
              <a:lstStyle/>
              <a:p>
                <a:pPr>
                  <a:defRPr>
                    <a:solidFill>
                      <a:srgbClr val="002548"/>
                    </a:solidFill>
                    <a:latin typeface="Neue Haas Unica W1G Medium" panose="020B0604030206020203" pitchFamily="34" charset="0"/>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Taul1!$A$5:$A$16</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Taul1!$F$5:$F$16</c:f>
              <c:numCache>
                <c:formatCode>General</c:formatCode>
                <c:ptCount val="12"/>
                <c:pt idx="0">
                  <c:v>4.8885100000000001</c:v>
                </c:pt>
                <c:pt idx="2">
                  <c:v>4</c:v>
                </c:pt>
                <c:pt idx="3">
                  <c:v>5.7627100000000002</c:v>
                </c:pt>
                <c:pt idx="5">
                  <c:v>1.875</c:v>
                </c:pt>
                <c:pt idx="6">
                  <c:v>5.7324799999999998</c:v>
                </c:pt>
                <c:pt idx="7">
                  <c:v>2.3529399999999998</c:v>
                </c:pt>
                <c:pt idx="8">
                  <c:v>4.5714300000000003</c:v>
                </c:pt>
                <c:pt idx="9">
                  <c:v>5.3892199999999999</c:v>
                </c:pt>
                <c:pt idx="10">
                  <c:v>6.58683</c:v>
                </c:pt>
                <c:pt idx="11">
                  <c:v>7.6470599999999997</c:v>
                </c:pt>
              </c:numCache>
            </c:numRef>
          </c:val>
          <c:extLst>
            <c:ext xmlns:c16="http://schemas.microsoft.com/office/drawing/2014/chart" uri="{C3380CC4-5D6E-409C-BE32-E72D297353CC}">
              <c16:uniqueId val="{00000005-A128-4A9D-B180-1F15D5F425B4}"/>
            </c:ext>
          </c:extLst>
        </c:ser>
        <c:dLbls>
          <c:showLegendKey val="0"/>
          <c:showVal val="0"/>
          <c:showCatName val="0"/>
          <c:showSerName val="0"/>
          <c:showPercent val="0"/>
          <c:showBubbleSize val="0"/>
        </c:dLbls>
        <c:gapWidth val="3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sz="1400">
                <a:solidFill>
                  <a:srgbClr val="002649"/>
                </a:solidFill>
              </a:defRPr>
            </a:pPr>
            <a:endParaRPr lang="en-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9525">
              <a:solidFill>
                <a:srgbClr val="D9D9D9"/>
              </a:solidFill>
              <a:prstDash val="solid"/>
            </a:ln>
          </c:spPr>
        </c:majorGridlines>
        <c:title>
          <c:tx>
            <c:rich>
              <a:bodyPr/>
              <a:lstStyle/>
              <a:p>
                <a:pPr>
                  <a:defRPr sz="1400">
                    <a:solidFill>
                      <a:srgbClr val="7F7F7F"/>
                    </a:solidFill>
                  </a:defRPr>
                </a:pPr>
                <a:r>
                  <a:rPr lang="fi-FI" sz="1400" dirty="0">
                    <a:solidFill>
                      <a:srgbClr val="7F7F7F"/>
                    </a:solidFill>
                  </a:rPr>
                  <a:t>%</a:t>
                </a:r>
              </a:p>
            </c:rich>
          </c:tx>
          <c:layout>
            <c:manualLayout>
              <c:xMode val="edge"/>
              <c:yMode val="edge"/>
              <c:x val="0.20200470540062468"/>
              <c:y val="0.92559699002024753"/>
            </c:manualLayout>
          </c:layout>
          <c:overlay val="0"/>
        </c:title>
        <c:numFmt formatCode="General" sourceLinked="0"/>
        <c:majorTickMark val="none"/>
        <c:minorTickMark val="none"/>
        <c:tickLblPos val="high"/>
        <c:spPr>
          <a:ln>
            <a:noFill/>
          </a:ln>
        </c:spPr>
        <c:txPr>
          <a:bodyPr/>
          <a:lstStyle/>
          <a:p>
            <a:pPr>
              <a:defRPr sz="1400">
                <a:solidFill>
                  <a:srgbClr val="7F7F7F"/>
                </a:solidFill>
              </a:defRPr>
            </a:pPr>
            <a:endParaRPr lang="en-FI"/>
          </a:p>
        </c:txPr>
        <c:crossAx val="485419376"/>
        <c:crosses val="autoZero"/>
        <c:crossBetween val="between"/>
        <c:majorUnit val="10"/>
        <c:minorUnit val="1"/>
      </c:valAx>
      <c:spPr>
        <a:ln>
          <a:noFill/>
        </a:ln>
      </c:spPr>
    </c:plotArea>
    <c:legend>
      <c:legendPos val="t"/>
      <c:layout>
        <c:manualLayout>
          <c:xMode val="edge"/>
          <c:yMode val="edge"/>
          <c:x val="0.12535599438617273"/>
          <c:y val="4.2707055296799613E-2"/>
          <c:w val="0.8306778438911806"/>
          <c:h val="8.9767907754667586E-2"/>
        </c:manualLayout>
      </c:layout>
      <c:overlay val="0"/>
      <c:txPr>
        <a:bodyPr/>
        <a:lstStyle/>
        <a:p>
          <a:pPr>
            <a:defRPr>
              <a:solidFill>
                <a:srgbClr val="002649"/>
              </a:solidFill>
            </a:defRPr>
          </a:pPr>
          <a:endParaRPr lang="en-FI"/>
        </a:p>
      </c:txPr>
    </c:legend>
    <c:plotVisOnly val="1"/>
    <c:dispBlanksAs val="gap"/>
    <c:showDLblsOverMax val="0"/>
  </c:chart>
  <c:txPr>
    <a:bodyPr/>
    <a:lstStyle/>
    <a:p>
      <a:pPr>
        <a:defRPr sz="1200">
          <a:latin typeface="Neue Haas Unica W1G" panose="020B0504030206020203" pitchFamily="34" charset="0"/>
        </a:defRPr>
      </a:pPr>
      <a:endParaRPr lang="en-FI"/>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73368351891791"/>
          <c:y val="2.9578322583049294E-2"/>
          <c:w val="0.50404419631032349"/>
          <c:h val="0.87142792263521895"/>
        </c:manualLayout>
      </c:layout>
      <c:barChart>
        <c:barDir val="bar"/>
        <c:grouping val="clustered"/>
        <c:varyColors val="0"/>
        <c:ser>
          <c:idx val="0"/>
          <c:order val="0"/>
          <c:tx>
            <c:strRef>
              <c:f>Taul1!$B$1</c:f>
              <c:strCache>
                <c:ptCount val="1"/>
                <c:pt idx="0">
                  <c:v>Autot ja moottoriajoneuvot</c:v>
                </c:pt>
              </c:strCache>
            </c:strRef>
          </c:tx>
          <c:spPr>
            <a:solidFill>
              <a:srgbClr val="002548"/>
            </a:solidFill>
          </c:spPr>
          <c:invertIfNegative val="0"/>
          <c:dPt>
            <c:idx val="0"/>
            <c:invertIfNegative val="0"/>
            <c:bubble3D val="0"/>
            <c:spPr>
              <a:solidFill>
                <a:srgbClr val="FF6464"/>
              </a:solidFill>
            </c:spPr>
            <c:extLst>
              <c:ext xmlns:c16="http://schemas.microsoft.com/office/drawing/2014/chart" uri="{C3380CC4-5D6E-409C-BE32-E72D297353CC}">
                <c16:uniqueId val="{00000000-02B5-47FF-9AD9-CF50093A4D3D}"/>
              </c:ext>
            </c:extLst>
          </c:dPt>
          <c:dPt>
            <c:idx val="1"/>
            <c:invertIfNegative val="0"/>
            <c:bubble3D val="0"/>
            <c:spPr>
              <a:solidFill>
                <a:srgbClr val="FF6464"/>
              </a:solidFill>
            </c:spPr>
            <c:extLst>
              <c:ext xmlns:c16="http://schemas.microsoft.com/office/drawing/2014/chart" uri="{C3380CC4-5D6E-409C-BE32-E72D297353CC}">
                <c16:uniqueId val="{00000001-02B5-47FF-9AD9-CF50093A4D3D}"/>
              </c:ext>
            </c:extLst>
          </c:dPt>
          <c:dLbls>
            <c:numFmt formatCode="#,##0" sourceLinked="0"/>
            <c:spPr>
              <a:noFill/>
              <a:ln>
                <a:noFill/>
              </a:ln>
              <a:effectLst/>
            </c:spPr>
            <c:txPr>
              <a:bodyPr/>
              <a:lstStyle/>
              <a:p>
                <a:pPr>
                  <a:defRPr sz="1400">
                    <a:solidFill>
                      <a:schemeClr val="tx2"/>
                    </a:solidFill>
                    <a:latin typeface="Neue Haas Unica W1G Medium" panose="020B0604030206020203" pitchFamily="34" charset="0"/>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Taul1!$A$2:$A$11</c:f>
              <c:strCache>
                <c:ptCount val="10"/>
                <c:pt idx="0">
                  <c:v>Painettu aikakauslehti</c:v>
                </c:pt>
                <c:pt idx="1">
                  <c:v>Lehtien nettisivut</c:v>
                </c:pt>
                <c:pt idx="2">
                  <c:v>TV</c:v>
                </c:pt>
                <c:pt idx="3">
                  <c:v>Youtube tai muu videopalvelu</c:v>
                </c:pt>
                <c:pt idx="4">
                  <c:v>Painettu sanomalehti</c:v>
                </c:pt>
                <c:pt idx="5">
                  <c:v>Blogi</c:v>
                </c:pt>
                <c:pt idx="6">
                  <c:v>Some</c:v>
                </c:pt>
                <c:pt idx="7">
                  <c:v>Radio</c:v>
                </c:pt>
                <c:pt idx="8">
                  <c:v>Podcast</c:v>
                </c:pt>
                <c:pt idx="9">
                  <c:v>Tämä aihe ei kiinnosta minua/ei osaa sanoa</c:v>
                </c:pt>
              </c:strCache>
            </c:strRef>
          </c:cat>
          <c:val>
            <c:numRef>
              <c:f>Taul1!$B$2:$B$11</c:f>
              <c:numCache>
                <c:formatCode>General</c:formatCode>
                <c:ptCount val="10"/>
                <c:pt idx="0">
                  <c:v>35.763289999999998</c:v>
                </c:pt>
                <c:pt idx="1">
                  <c:v>16.552320000000002</c:v>
                </c:pt>
                <c:pt idx="2">
                  <c:v>14.751289999999999</c:v>
                </c:pt>
                <c:pt idx="3">
                  <c:v>13.37907</c:v>
                </c:pt>
                <c:pt idx="4">
                  <c:v>9.3482000000000003</c:v>
                </c:pt>
                <c:pt idx="5">
                  <c:v>2.5729000000000002</c:v>
                </c:pt>
                <c:pt idx="6">
                  <c:v>2.4871400000000001</c:v>
                </c:pt>
                <c:pt idx="7">
                  <c:v>1.3722099999999999</c:v>
                </c:pt>
                <c:pt idx="8">
                  <c:v>0.60033999999999998</c:v>
                </c:pt>
                <c:pt idx="9">
                  <c:v>46.740989999999996</c:v>
                </c:pt>
              </c:numCache>
            </c:numRef>
          </c:val>
          <c:extLst>
            <c:ext xmlns:c16="http://schemas.microsoft.com/office/drawing/2014/chart" uri="{C3380CC4-5D6E-409C-BE32-E72D297353CC}">
              <c16:uniqueId val="{00000000-9C30-4D03-A461-650BF4CF308D}"/>
            </c:ext>
          </c:extLst>
        </c:ser>
        <c:dLbls>
          <c:showLegendKey val="0"/>
          <c:showVal val="0"/>
          <c:showCatName val="0"/>
          <c:showSerName val="0"/>
          <c:showPercent val="0"/>
          <c:showBubbleSize val="0"/>
        </c:dLbls>
        <c:gapWidth val="40"/>
        <c:axId val="639397440"/>
        <c:axId val="639421520"/>
      </c:barChart>
      <c:catAx>
        <c:axId val="639397440"/>
        <c:scaling>
          <c:orientation val="maxMin"/>
        </c:scaling>
        <c:delete val="0"/>
        <c:axPos val="l"/>
        <c:numFmt formatCode="General" sourceLinked="0"/>
        <c:majorTickMark val="none"/>
        <c:minorTickMark val="none"/>
        <c:tickLblPos val="low"/>
        <c:spPr>
          <a:ln>
            <a:noFill/>
          </a:ln>
        </c:spPr>
        <c:txPr>
          <a:bodyPr/>
          <a:lstStyle/>
          <a:p>
            <a:pPr>
              <a:defRPr>
                <a:solidFill>
                  <a:srgbClr val="002649"/>
                </a:solidFill>
              </a:defRPr>
            </a:pPr>
            <a:endParaRPr lang="en-FI"/>
          </a:p>
        </c:txPr>
        <c:crossAx val="639421520"/>
        <c:crosses val="autoZero"/>
        <c:auto val="1"/>
        <c:lblAlgn val="ctr"/>
        <c:lblOffset val="100"/>
        <c:tickLblSkip val="1"/>
        <c:noMultiLvlLbl val="0"/>
      </c:catAx>
      <c:valAx>
        <c:axId val="639421520"/>
        <c:scaling>
          <c:orientation val="minMax"/>
          <c:max val="100"/>
          <c:min val="0"/>
        </c:scaling>
        <c:delete val="0"/>
        <c:axPos val="t"/>
        <c:majorGridlines>
          <c:spPr>
            <a:ln w="9525">
              <a:solidFill>
                <a:srgbClr val="D9D9D9"/>
              </a:solidFill>
              <a:prstDash val="solid"/>
            </a:ln>
          </c:spPr>
        </c:majorGridlines>
        <c:numFmt formatCode="General" sourceLinked="0"/>
        <c:majorTickMark val="none"/>
        <c:minorTickMark val="none"/>
        <c:tickLblPos val="high"/>
        <c:spPr>
          <a:ln>
            <a:noFill/>
          </a:ln>
        </c:spPr>
        <c:txPr>
          <a:bodyPr rot="0" vert="horz"/>
          <a:lstStyle/>
          <a:p>
            <a:pPr>
              <a:defRPr sz="1200">
                <a:solidFill>
                  <a:srgbClr val="7F7F7F"/>
                </a:solidFill>
              </a:defRPr>
            </a:pPr>
            <a:endParaRPr lang="en-FI"/>
          </a:p>
        </c:txPr>
        <c:crossAx val="639397440"/>
        <c:crosses val="autoZero"/>
        <c:crossBetween val="between"/>
        <c:majorUnit val="20"/>
        <c:minorUnit val="1"/>
      </c:valAx>
      <c:spPr>
        <a:ln w="6350">
          <a:noFill/>
        </a:ln>
      </c:spPr>
    </c:plotArea>
    <c:plotVisOnly val="1"/>
    <c:dispBlanksAs val="gap"/>
    <c:showDLblsOverMax val="0"/>
  </c:chart>
  <c:spPr>
    <a:ln>
      <a:noFill/>
    </a:ln>
  </c:spPr>
  <c:txPr>
    <a:bodyPr/>
    <a:lstStyle/>
    <a:p>
      <a:pPr>
        <a:defRPr sz="1200">
          <a:solidFill>
            <a:srgbClr val="262626"/>
          </a:solidFill>
          <a:latin typeface="Neue Haas Unica W1G" panose="020B0504030206020203" pitchFamily="34" charset="0"/>
        </a:defRPr>
      </a:pPr>
      <a:endParaRPr lang="en-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15119254622846"/>
          <c:y val="0.1264984641769068"/>
          <c:w val="0.72962658028666882"/>
          <c:h val="0.80794874643558123"/>
        </c:manualLayout>
      </c:layout>
      <c:barChart>
        <c:barDir val="bar"/>
        <c:grouping val="stacked"/>
        <c:varyColors val="0"/>
        <c:ser>
          <c:idx val="0"/>
          <c:order val="0"/>
          <c:tx>
            <c:strRef>
              <c:f>Taul1!$B$4</c:f>
              <c:strCache>
                <c:ptCount val="1"/>
                <c:pt idx="0">
                  <c:v>Alle 5 min</c:v>
                </c:pt>
              </c:strCache>
            </c:strRef>
          </c:tx>
          <c:spPr>
            <a:solidFill>
              <a:schemeClr val="accent1"/>
            </a:solidFill>
            <a:ln>
              <a:noFill/>
            </a:ln>
          </c:spPr>
          <c:invertIfNegative val="0"/>
          <c:dLbls>
            <c:numFmt formatCode="#,##0" sourceLinked="0"/>
            <c:spPr>
              <a:noFill/>
              <a:ln>
                <a:noFill/>
              </a:ln>
              <a:effectLst/>
            </c:spPr>
            <c:txPr>
              <a:bodyPr/>
              <a:lstStyle/>
              <a:p>
                <a:pPr>
                  <a:defRPr sz="1400">
                    <a:solidFill>
                      <a:schemeClr val="bg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Taul1!$A$5:$A$16</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Taul1!$B$5:$B$16</c:f>
              <c:numCache>
                <c:formatCode>General</c:formatCode>
                <c:ptCount val="12"/>
                <c:pt idx="0">
                  <c:v>1.3722099999999999</c:v>
                </c:pt>
                <c:pt idx="2">
                  <c:v>1.3913</c:v>
                </c:pt>
                <c:pt idx="3">
                  <c:v>1.3559300000000001</c:v>
                </c:pt>
                <c:pt idx="5">
                  <c:v>2.5</c:v>
                </c:pt>
                <c:pt idx="6">
                  <c:v>3.8216600000000001</c:v>
                </c:pt>
                <c:pt idx="7">
                  <c:v>2.3529399999999998</c:v>
                </c:pt>
                <c:pt idx="9">
                  <c:v>0.5988</c:v>
                </c:pt>
                <c:pt idx="10">
                  <c:v>0.5988</c:v>
                </c:pt>
              </c:numCache>
            </c:numRef>
          </c:val>
          <c:extLst>
            <c:ext xmlns:c16="http://schemas.microsoft.com/office/drawing/2014/chart" uri="{C3380CC4-5D6E-409C-BE32-E72D297353CC}">
              <c16:uniqueId val="{00000000-3AA8-9948-A6F8-35B250D2B9C9}"/>
            </c:ext>
          </c:extLst>
        </c:ser>
        <c:ser>
          <c:idx val="1"/>
          <c:order val="1"/>
          <c:tx>
            <c:strRef>
              <c:f>Taul1!$C$4</c:f>
              <c:strCache>
                <c:ptCount val="1"/>
                <c:pt idx="0">
                  <c:v>5-15 min</c:v>
                </c:pt>
              </c:strCache>
            </c:strRef>
          </c:tx>
          <c:spPr>
            <a:solidFill>
              <a:schemeClr val="accent4"/>
            </a:solidFill>
            <a:ln>
              <a:noFill/>
            </a:ln>
          </c:spPr>
          <c:invertIfNegative val="0"/>
          <c:dLbls>
            <c:numFmt formatCode="#,##0" sourceLinked="0"/>
            <c:spPr>
              <a:noFill/>
              <a:ln>
                <a:noFill/>
              </a:ln>
              <a:effectLst/>
            </c:spPr>
            <c:txPr>
              <a:bodyPr/>
              <a:lstStyle/>
              <a:p>
                <a:pPr>
                  <a:defRPr sz="1400">
                    <a:solidFill>
                      <a:schemeClr val="tx2"/>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Taul1!$A$5:$A$16</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Taul1!$C$5:$C$16</c:f>
              <c:numCache>
                <c:formatCode>General</c:formatCode>
                <c:ptCount val="12"/>
                <c:pt idx="0">
                  <c:v>26.329329999999999</c:v>
                </c:pt>
                <c:pt idx="2">
                  <c:v>27.304349999999999</c:v>
                </c:pt>
                <c:pt idx="3">
                  <c:v>25.423729999999999</c:v>
                </c:pt>
                <c:pt idx="5">
                  <c:v>40</c:v>
                </c:pt>
                <c:pt idx="6">
                  <c:v>33.757959999999997</c:v>
                </c:pt>
                <c:pt idx="7">
                  <c:v>31.176469999999998</c:v>
                </c:pt>
                <c:pt idx="8">
                  <c:v>28</c:v>
                </c:pt>
                <c:pt idx="9">
                  <c:v>23.353290000000001</c:v>
                </c:pt>
                <c:pt idx="10">
                  <c:v>15.568860000000001</c:v>
                </c:pt>
                <c:pt idx="11">
                  <c:v>13.52941</c:v>
                </c:pt>
              </c:numCache>
            </c:numRef>
          </c:val>
          <c:extLst>
            <c:ext xmlns:c16="http://schemas.microsoft.com/office/drawing/2014/chart" uri="{C3380CC4-5D6E-409C-BE32-E72D297353CC}">
              <c16:uniqueId val="{00000001-3AA8-9948-A6F8-35B250D2B9C9}"/>
            </c:ext>
          </c:extLst>
        </c:ser>
        <c:ser>
          <c:idx val="2"/>
          <c:order val="2"/>
          <c:tx>
            <c:strRef>
              <c:f>Taul1!$D$4</c:f>
              <c:strCache>
                <c:ptCount val="1"/>
                <c:pt idx="0">
                  <c:v>16-30 min</c:v>
                </c:pt>
              </c:strCache>
            </c:strRef>
          </c:tx>
          <c:spPr>
            <a:solidFill>
              <a:schemeClr val="accent3"/>
            </a:solidFill>
            <a:ln>
              <a:noFill/>
            </a:ln>
          </c:spPr>
          <c:invertIfNegative val="0"/>
          <c:dPt>
            <c:idx val="5"/>
            <c:invertIfNegative val="0"/>
            <c:bubble3D val="0"/>
            <c:extLst>
              <c:ext xmlns:c16="http://schemas.microsoft.com/office/drawing/2014/chart" uri="{C3380CC4-5D6E-409C-BE32-E72D297353CC}">
                <c16:uniqueId val="{00000002-3AA8-9948-A6F8-35B250D2B9C9}"/>
              </c:ext>
            </c:extLst>
          </c:dPt>
          <c:dLbls>
            <c:numFmt formatCode="#,##0" sourceLinked="0"/>
            <c:spPr>
              <a:noFill/>
              <a:ln>
                <a:noFill/>
              </a:ln>
              <a:effectLst/>
            </c:spPr>
            <c:txPr>
              <a:bodyPr/>
              <a:lstStyle/>
              <a:p>
                <a:pPr>
                  <a:defRPr sz="1400">
                    <a:solidFill>
                      <a:schemeClr val="tx2"/>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Taul1!$A$5:$A$16</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Taul1!$D$5:$D$16</c:f>
              <c:numCache>
                <c:formatCode>General</c:formatCode>
                <c:ptCount val="12"/>
                <c:pt idx="0">
                  <c:v>43.567749999999997</c:v>
                </c:pt>
                <c:pt idx="2">
                  <c:v>41.913040000000002</c:v>
                </c:pt>
                <c:pt idx="3">
                  <c:v>45.254240000000003</c:v>
                </c:pt>
                <c:pt idx="5">
                  <c:v>36.25</c:v>
                </c:pt>
                <c:pt idx="6">
                  <c:v>39.490450000000003</c:v>
                </c:pt>
                <c:pt idx="7">
                  <c:v>43.529409999999999</c:v>
                </c:pt>
                <c:pt idx="8">
                  <c:v>46.285710000000002</c:v>
                </c:pt>
                <c:pt idx="9">
                  <c:v>50.898200000000003</c:v>
                </c:pt>
                <c:pt idx="10">
                  <c:v>45.508980000000001</c:v>
                </c:pt>
                <c:pt idx="11">
                  <c:v>42.352939999999997</c:v>
                </c:pt>
              </c:numCache>
            </c:numRef>
          </c:val>
          <c:extLst>
            <c:ext xmlns:c16="http://schemas.microsoft.com/office/drawing/2014/chart" uri="{C3380CC4-5D6E-409C-BE32-E72D297353CC}">
              <c16:uniqueId val="{00000003-3AA8-9948-A6F8-35B250D2B9C9}"/>
            </c:ext>
          </c:extLst>
        </c:ser>
        <c:ser>
          <c:idx val="3"/>
          <c:order val="3"/>
          <c:tx>
            <c:strRef>
              <c:f>Taul1!$E$4</c:f>
              <c:strCache>
                <c:ptCount val="1"/>
                <c:pt idx="0">
                  <c:v>31-45 min</c:v>
                </c:pt>
              </c:strCache>
            </c:strRef>
          </c:tx>
          <c:spPr>
            <a:solidFill>
              <a:schemeClr val="accent2"/>
            </a:solidFill>
            <a:ln>
              <a:noFill/>
            </a:ln>
          </c:spPr>
          <c:invertIfNegative val="0"/>
          <c:dLbls>
            <c:numFmt formatCode="#,##0" sourceLinked="0"/>
            <c:spPr>
              <a:noFill/>
              <a:ln>
                <a:noFill/>
              </a:ln>
              <a:effectLst/>
            </c:spPr>
            <c:txPr>
              <a:bodyPr/>
              <a:lstStyle/>
              <a:p>
                <a:pPr>
                  <a:defRPr sz="1400">
                    <a:solidFill>
                      <a:schemeClr val="bg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Taul1!$A$5:$A$16</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Taul1!$E$5:$E$16</c:f>
              <c:numCache>
                <c:formatCode>General</c:formatCode>
                <c:ptCount val="12"/>
                <c:pt idx="0">
                  <c:v>18.353339999999999</c:v>
                </c:pt>
                <c:pt idx="2">
                  <c:v>18.43478</c:v>
                </c:pt>
                <c:pt idx="3">
                  <c:v>18.30508</c:v>
                </c:pt>
                <c:pt idx="5">
                  <c:v>15.625</c:v>
                </c:pt>
                <c:pt idx="6">
                  <c:v>15.286619999999999</c:v>
                </c:pt>
                <c:pt idx="7">
                  <c:v>17.64706</c:v>
                </c:pt>
                <c:pt idx="8">
                  <c:v>16.571429999999999</c:v>
                </c:pt>
                <c:pt idx="9">
                  <c:v>16.766470000000002</c:v>
                </c:pt>
                <c:pt idx="10">
                  <c:v>19.16168</c:v>
                </c:pt>
                <c:pt idx="11">
                  <c:v>27.058820000000001</c:v>
                </c:pt>
              </c:numCache>
            </c:numRef>
          </c:val>
          <c:extLst>
            <c:ext xmlns:c16="http://schemas.microsoft.com/office/drawing/2014/chart" uri="{C3380CC4-5D6E-409C-BE32-E72D297353CC}">
              <c16:uniqueId val="{00000004-3AA8-9948-A6F8-35B250D2B9C9}"/>
            </c:ext>
          </c:extLst>
        </c:ser>
        <c:ser>
          <c:idx val="4"/>
          <c:order val="4"/>
          <c:tx>
            <c:strRef>
              <c:f>Taul1!$F$4</c:f>
              <c:strCache>
                <c:ptCount val="1"/>
                <c:pt idx="0">
                  <c:v>46-60 min</c:v>
                </c:pt>
              </c:strCache>
            </c:strRef>
          </c:tx>
          <c:spPr>
            <a:solidFill>
              <a:schemeClr val="accent5"/>
            </a:solidFill>
          </c:spPr>
          <c:invertIfNegative val="0"/>
          <c:dLbls>
            <c:numFmt formatCode="#,##0" sourceLinked="0"/>
            <c:spPr>
              <a:noFill/>
              <a:ln>
                <a:noFill/>
              </a:ln>
              <a:effectLst/>
            </c:spPr>
            <c:txPr>
              <a:bodyPr/>
              <a:lstStyle/>
              <a:p>
                <a:pPr>
                  <a:defRPr sz="1400">
                    <a:solidFill>
                      <a:schemeClr val="tx2"/>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Taul1!$A$5:$A$16</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Taul1!$F$5:$F$16</c:f>
              <c:numCache>
                <c:formatCode>General</c:formatCode>
                <c:ptCount val="12"/>
                <c:pt idx="0">
                  <c:v>7.5471700000000004</c:v>
                </c:pt>
                <c:pt idx="2">
                  <c:v>7.6521699999999999</c:v>
                </c:pt>
                <c:pt idx="3">
                  <c:v>7.45763</c:v>
                </c:pt>
                <c:pt idx="5">
                  <c:v>3.125</c:v>
                </c:pt>
                <c:pt idx="6">
                  <c:v>5.7324799999999998</c:v>
                </c:pt>
                <c:pt idx="7">
                  <c:v>4.1176500000000003</c:v>
                </c:pt>
                <c:pt idx="8">
                  <c:v>6.2857099999999999</c:v>
                </c:pt>
                <c:pt idx="9">
                  <c:v>5.3892199999999999</c:v>
                </c:pt>
                <c:pt idx="10">
                  <c:v>14.371259999999999</c:v>
                </c:pt>
                <c:pt idx="11">
                  <c:v>13.52941</c:v>
                </c:pt>
              </c:numCache>
            </c:numRef>
          </c:val>
          <c:extLst>
            <c:ext xmlns:c16="http://schemas.microsoft.com/office/drawing/2014/chart" uri="{C3380CC4-5D6E-409C-BE32-E72D297353CC}">
              <c16:uniqueId val="{00000005-3AA8-9948-A6F8-35B250D2B9C9}"/>
            </c:ext>
          </c:extLst>
        </c:ser>
        <c:ser>
          <c:idx val="5"/>
          <c:order val="5"/>
          <c:tx>
            <c:strRef>
              <c:f>Taul1!$G$4</c:f>
              <c:strCache>
                <c:ptCount val="1"/>
                <c:pt idx="0">
                  <c:v>Yli tunnin</c:v>
                </c:pt>
              </c:strCache>
            </c:strRef>
          </c:tx>
          <c:spPr>
            <a:solidFill>
              <a:schemeClr val="accent1">
                <a:lumMod val="60000"/>
                <a:lumOff val="40000"/>
              </a:schemeClr>
            </a:solidFill>
          </c:spPr>
          <c:invertIfNegative val="0"/>
          <c:dLbls>
            <c:numFmt formatCode="#,##0" sourceLinked="0"/>
            <c:spPr>
              <a:noFill/>
              <a:ln>
                <a:noFill/>
              </a:ln>
              <a:effectLst/>
            </c:spPr>
            <c:txPr>
              <a:bodyPr/>
              <a:lstStyle/>
              <a:p>
                <a:pPr>
                  <a:defRPr sz="1400">
                    <a:solidFill>
                      <a:schemeClr val="tx2"/>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Taul1!$A$5:$A$16</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Taul1!$G$5:$G$16</c:f>
              <c:numCache>
                <c:formatCode>General</c:formatCode>
                <c:ptCount val="12"/>
                <c:pt idx="0">
                  <c:v>2.83019</c:v>
                </c:pt>
                <c:pt idx="2">
                  <c:v>3.3043499999999999</c:v>
                </c:pt>
                <c:pt idx="3">
                  <c:v>2.2033900000000002</c:v>
                </c:pt>
                <c:pt idx="5">
                  <c:v>2.5</c:v>
                </c:pt>
                <c:pt idx="6">
                  <c:v>1.91083</c:v>
                </c:pt>
                <c:pt idx="7">
                  <c:v>1.17648</c:v>
                </c:pt>
                <c:pt idx="8">
                  <c:v>2.8571499999999999</c:v>
                </c:pt>
                <c:pt idx="9">
                  <c:v>2.9940099999999998</c:v>
                </c:pt>
                <c:pt idx="10">
                  <c:v>4.7904099999999996</c:v>
                </c:pt>
                <c:pt idx="11">
                  <c:v>3.5294099999999999</c:v>
                </c:pt>
              </c:numCache>
            </c:numRef>
          </c:val>
          <c:extLst>
            <c:ext xmlns:c16="http://schemas.microsoft.com/office/drawing/2014/chart" uri="{C3380CC4-5D6E-409C-BE32-E72D297353CC}">
              <c16:uniqueId val="{00000006-3AA8-9948-A6F8-35B250D2B9C9}"/>
            </c:ext>
          </c:extLst>
        </c:ser>
        <c:ser>
          <c:idx val="8"/>
          <c:order val="6"/>
          <c:tx>
            <c:strRef>
              <c:f>Taul1!$H$4</c:f>
              <c:strCache>
                <c:ptCount val="1"/>
                <c:pt idx="0">
                  <c:v>Keskiarvo min</c:v>
                </c:pt>
              </c:strCache>
            </c:strRef>
          </c:tx>
          <c:spPr>
            <a:noFill/>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15:layout>
                    <c:manualLayout>
                      <c:w val="6.4672106204115787E-2"/>
                      <c:h val="6.614711705933779E-2"/>
                    </c:manualLayout>
                  </c15:layout>
                </c:ext>
                <c:ext xmlns:c16="http://schemas.microsoft.com/office/drawing/2014/chart" uri="{C3380CC4-5D6E-409C-BE32-E72D297353CC}">
                  <c16:uniqueId val="{00000008-3AA8-9948-A6F8-35B250D2B9C9}"/>
                </c:ext>
              </c:extLst>
            </c:dLbl>
            <c:dLbl>
              <c:idx val="2"/>
              <c:dLblPos val="inBase"/>
              <c:showLegendKey val="0"/>
              <c:showVal val="1"/>
              <c:showCatName val="0"/>
              <c:showSerName val="0"/>
              <c:showPercent val="0"/>
              <c:showBubbleSize val="0"/>
              <c:extLst>
                <c:ext xmlns:c15="http://schemas.microsoft.com/office/drawing/2012/chart" uri="{CE6537A1-D6FC-4f65-9D91-7224C49458BB}">
                  <c15:layout>
                    <c:manualLayout>
                      <c:w val="6.4672106204115787E-2"/>
                      <c:h val="6.614711705933779E-2"/>
                    </c:manualLayout>
                  </c15:layout>
                </c:ext>
                <c:ext xmlns:c16="http://schemas.microsoft.com/office/drawing/2014/chart" uri="{C3380CC4-5D6E-409C-BE32-E72D297353CC}">
                  <c16:uniqueId val="{00000009-3AA8-9948-A6F8-35B250D2B9C9}"/>
                </c:ext>
              </c:extLst>
            </c:dLbl>
            <c:dLbl>
              <c:idx val="3"/>
              <c:dLblPos val="inBase"/>
              <c:showLegendKey val="0"/>
              <c:showVal val="1"/>
              <c:showCatName val="0"/>
              <c:showSerName val="0"/>
              <c:showPercent val="0"/>
              <c:showBubbleSize val="0"/>
              <c:extLst>
                <c:ext xmlns:c15="http://schemas.microsoft.com/office/drawing/2012/chart" uri="{CE6537A1-D6FC-4f65-9D91-7224C49458BB}">
                  <c15:layout>
                    <c:manualLayout>
                      <c:w val="6.4672011107307234E-2"/>
                      <c:h val="5.7549138238799938E-2"/>
                    </c:manualLayout>
                  </c15:layout>
                </c:ext>
                <c:ext xmlns:c16="http://schemas.microsoft.com/office/drawing/2014/chart" uri="{C3380CC4-5D6E-409C-BE32-E72D297353CC}">
                  <c16:uniqueId val="{0000000A-3AA8-9948-A6F8-35B250D2B9C9}"/>
                </c:ext>
              </c:extLst>
            </c:dLbl>
            <c:dLbl>
              <c:idx val="5"/>
              <c:dLblPos val="inBase"/>
              <c:showLegendKey val="0"/>
              <c:showVal val="1"/>
              <c:showCatName val="0"/>
              <c:showSerName val="0"/>
              <c:showPercent val="0"/>
              <c:showBubbleSize val="0"/>
              <c:extLst>
                <c:ext xmlns:c15="http://schemas.microsoft.com/office/drawing/2012/chart" uri="{CE6537A1-D6FC-4f65-9D91-7224C49458BB}">
                  <c15:layout>
                    <c:manualLayout>
                      <c:w val="6.4672011107307234E-2"/>
                      <c:h val="6.614711705933779E-2"/>
                    </c:manualLayout>
                  </c15:layout>
                </c:ext>
                <c:ext xmlns:c16="http://schemas.microsoft.com/office/drawing/2014/chart" uri="{C3380CC4-5D6E-409C-BE32-E72D297353CC}">
                  <c16:uniqueId val="{0000000B-3AA8-9948-A6F8-35B250D2B9C9}"/>
                </c:ext>
              </c:extLst>
            </c:dLbl>
            <c:dLbl>
              <c:idx val="6"/>
              <c:dLblPos val="inBase"/>
              <c:showLegendKey val="0"/>
              <c:showVal val="1"/>
              <c:showCatName val="0"/>
              <c:showSerName val="0"/>
              <c:showPercent val="0"/>
              <c:showBubbleSize val="0"/>
              <c:extLst>
                <c:ext xmlns:c15="http://schemas.microsoft.com/office/drawing/2012/chart" uri="{CE6537A1-D6FC-4f65-9D91-7224C49458BB}">
                  <c15:layout>
                    <c:manualLayout>
                      <c:w val="6.4672011107307234E-2"/>
                      <c:h val="5.7549138238799938E-2"/>
                    </c:manualLayout>
                  </c15:layout>
                </c:ext>
                <c:ext xmlns:c16="http://schemas.microsoft.com/office/drawing/2014/chart" uri="{C3380CC4-5D6E-409C-BE32-E72D297353CC}">
                  <c16:uniqueId val="{0000000C-3AA8-9948-A6F8-35B250D2B9C9}"/>
                </c:ext>
              </c:extLst>
            </c:dLbl>
            <c:dLbl>
              <c:idx val="7"/>
              <c:dLblPos val="inBase"/>
              <c:showLegendKey val="0"/>
              <c:showVal val="1"/>
              <c:showCatName val="0"/>
              <c:showSerName val="0"/>
              <c:showPercent val="0"/>
              <c:showBubbleSize val="0"/>
              <c:extLst>
                <c:ext xmlns:c15="http://schemas.microsoft.com/office/drawing/2012/chart" uri="{CE6537A1-D6FC-4f65-9D91-7224C49458BB}">
                  <c15:layout>
                    <c:manualLayout>
                      <c:w val="6.4671916010498681E-2"/>
                      <c:h val="7.1879102939696349E-2"/>
                    </c:manualLayout>
                  </c15:layout>
                </c:ext>
                <c:ext xmlns:c16="http://schemas.microsoft.com/office/drawing/2014/chart" uri="{C3380CC4-5D6E-409C-BE32-E72D297353CC}">
                  <c16:uniqueId val="{0000000D-3AA8-9948-A6F8-35B250D2B9C9}"/>
                </c:ext>
              </c:extLst>
            </c:dLbl>
            <c:dLbl>
              <c:idx val="8"/>
              <c:dLblPos val="inBase"/>
              <c:showLegendKey val="0"/>
              <c:showVal val="1"/>
              <c:showCatName val="0"/>
              <c:showSerName val="0"/>
              <c:showPercent val="0"/>
              <c:showBubbleSize val="0"/>
              <c:extLst>
                <c:ext xmlns:c15="http://schemas.microsoft.com/office/drawing/2012/chart" uri="{CE6537A1-D6FC-4f65-9D91-7224C49458BB}">
                  <c15:layout>
                    <c:manualLayout>
                      <c:w val="6.4672011107307234E-2"/>
                      <c:h val="6.9013109999517069E-2"/>
                    </c:manualLayout>
                  </c15:layout>
                </c:ext>
                <c:ext xmlns:c16="http://schemas.microsoft.com/office/drawing/2014/chart" uri="{C3380CC4-5D6E-409C-BE32-E72D297353CC}">
                  <c16:uniqueId val="{0000000E-3AA8-9948-A6F8-35B250D2B9C9}"/>
                </c:ext>
              </c:extLst>
            </c:dLbl>
            <c:dLbl>
              <c:idx val="9"/>
              <c:dLblPos val="inBase"/>
              <c:showLegendKey val="0"/>
              <c:showVal val="1"/>
              <c:showCatName val="0"/>
              <c:showSerName val="0"/>
              <c:showPercent val="0"/>
              <c:showBubbleSize val="0"/>
              <c:extLst>
                <c:ext xmlns:c15="http://schemas.microsoft.com/office/drawing/2012/chart" uri="{CE6537A1-D6FC-4f65-9D91-7224C49458BB}">
                  <c15:layout>
                    <c:manualLayout>
                      <c:w val="6.4672106204115787E-2"/>
                      <c:h val="6.3281124119158511E-2"/>
                    </c:manualLayout>
                  </c15:layout>
                </c:ext>
                <c:ext xmlns:c16="http://schemas.microsoft.com/office/drawing/2014/chart" uri="{C3380CC4-5D6E-409C-BE32-E72D297353CC}">
                  <c16:uniqueId val="{0000000F-3AA8-9948-A6F8-35B250D2B9C9}"/>
                </c:ext>
              </c:extLst>
            </c:dLbl>
            <c:dLbl>
              <c:idx val="10"/>
              <c:dLblPos val="inBase"/>
              <c:showLegendKey val="0"/>
              <c:showVal val="1"/>
              <c:showCatName val="0"/>
              <c:showSerName val="0"/>
              <c:showPercent val="0"/>
              <c:showBubbleSize val="0"/>
              <c:extLst>
                <c:ext xmlns:c15="http://schemas.microsoft.com/office/drawing/2012/chart" uri="{CE6537A1-D6FC-4f65-9D91-7224C49458BB}">
                  <c15:layout>
                    <c:manualLayout>
                      <c:w val="6.4672106204115787E-2"/>
                      <c:h val="6.614711705933779E-2"/>
                    </c:manualLayout>
                  </c15:layout>
                </c:ext>
                <c:ext xmlns:c16="http://schemas.microsoft.com/office/drawing/2014/chart" uri="{C3380CC4-5D6E-409C-BE32-E72D297353CC}">
                  <c16:uniqueId val="{00000010-3AA8-9948-A6F8-35B250D2B9C9}"/>
                </c:ext>
              </c:extLst>
            </c:dLbl>
            <c:dLbl>
              <c:idx val="11"/>
              <c:dLblPos val="inBase"/>
              <c:showLegendKey val="0"/>
              <c:showVal val="1"/>
              <c:showCatName val="0"/>
              <c:showSerName val="0"/>
              <c:showPercent val="0"/>
              <c:showBubbleSize val="0"/>
              <c:extLst>
                <c:ext xmlns:c15="http://schemas.microsoft.com/office/drawing/2012/chart" uri="{CE6537A1-D6FC-4f65-9D91-7224C49458BB}">
                  <c15:layout>
                    <c:manualLayout>
                      <c:w val="6.4672106204115787E-2"/>
                      <c:h val="6.9013109999517069E-2"/>
                    </c:manualLayout>
                  </c15:layout>
                </c:ext>
                <c:ext xmlns:c16="http://schemas.microsoft.com/office/drawing/2014/chart" uri="{C3380CC4-5D6E-409C-BE32-E72D297353CC}">
                  <c16:uniqueId val="{00000011-3AA8-9948-A6F8-35B250D2B9C9}"/>
                </c:ext>
              </c:extLst>
            </c:dLbl>
            <c:numFmt formatCode="#,##0.0" sourceLinked="0"/>
            <c:spPr>
              <a:noFill/>
              <a:ln>
                <a:noFill/>
              </a:ln>
              <a:effectLst/>
            </c:spPr>
            <c:txPr>
              <a:bodyPr/>
              <a:lstStyle/>
              <a:p>
                <a:pPr>
                  <a:defRPr sz="1400">
                    <a:solidFill>
                      <a:schemeClr val="tx2"/>
                    </a:solidFill>
                    <a:latin typeface="Neue Haas Unica W1G Medium" panose="020B0604030206020203" pitchFamily="34" charset="0"/>
                  </a:defRPr>
                </a:pPr>
                <a:endParaRPr lang="en-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Taul1!$A$5:$A$16</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Taul1!$H$5:$H$16</c:f>
              <c:numCache>
                <c:formatCode>General</c:formatCode>
                <c:ptCount val="12"/>
                <c:pt idx="0">
                  <c:v>26.09</c:v>
                </c:pt>
                <c:pt idx="2">
                  <c:v>26.43</c:v>
                </c:pt>
                <c:pt idx="3">
                  <c:v>25.68</c:v>
                </c:pt>
                <c:pt idx="5">
                  <c:v>22.07</c:v>
                </c:pt>
                <c:pt idx="6">
                  <c:v>22.84</c:v>
                </c:pt>
                <c:pt idx="7">
                  <c:v>23.23</c:v>
                </c:pt>
                <c:pt idx="8">
                  <c:v>25.74</c:v>
                </c:pt>
                <c:pt idx="9">
                  <c:v>25.99</c:v>
                </c:pt>
                <c:pt idx="10">
                  <c:v>31.18</c:v>
                </c:pt>
                <c:pt idx="11">
                  <c:v>31.21</c:v>
                </c:pt>
              </c:numCache>
            </c:numRef>
          </c:val>
          <c:extLst>
            <c:ext xmlns:c16="http://schemas.microsoft.com/office/drawing/2014/chart" uri="{C3380CC4-5D6E-409C-BE32-E72D297353CC}">
              <c16:uniqueId val="{00000007-3AA8-9948-A6F8-35B250D2B9C9}"/>
            </c:ext>
          </c:extLst>
        </c:ser>
        <c:dLbls>
          <c:showLegendKey val="0"/>
          <c:showVal val="0"/>
          <c:showCatName val="0"/>
          <c:showSerName val="0"/>
          <c:showPercent val="0"/>
          <c:showBubbleSize val="0"/>
        </c:dLbls>
        <c:gapWidth val="30"/>
        <c:overlap val="100"/>
        <c:axId val="508039280"/>
        <c:axId val="508039840"/>
      </c:barChart>
      <c:catAx>
        <c:axId val="508039280"/>
        <c:scaling>
          <c:orientation val="maxMin"/>
        </c:scaling>
        <c:delete val="0"/>
        <c:axPos val="l"/>
        <c:numFmt formatCode="General" sourceLinked="0"/>
        <c:majorTickMark val="none"/>
        <c:minorTickMark val="none"/>
        <c:tickLblPos val="low"/>
        <c:spPr>
          <a:ln>
            <a:noFill/>
          </a:ln>
        </c:spPr>
        <c:txPr>
          <a:bodyPr/>
          <a:lstStyle/>
          <a:p>
            <a:pPr>
              <a:defRPr sz="1400" b="0" i="0">
                <a:solidFill>
                  <a:srgbClr val="002649"/>
                </a:solidFill>
                <a:latin typeface="Neue Haas Unica W1G" panose="020B0504030206020203" pitchFamily="34" charset="0"/>
              </a:defRPr>
            </a:pPr>
            <a:endParaRPr lang="en-FI"/>
          </a:p>
        </c:txPr>
        <c:crossAx val="508039840"/>
        <c:crosses val="autoZero"/>
        <c:auto val="1"/>
        <c:lblAlgn val="ctr"/>
        <c:lblOffset val="100"/>
        <c:tickLblSkip val="1"/>
        <c:noMultiLvlLbl val="0"/>
      </c:catAx>
      <c:valAx>
        <c:axId val="508039840"/>
        <c:scaling>
          <c:orientation val="minMax"/>
          <c:max val="100.01"/>
          <c:min val="0"/>
        </c:scaling>
        <c:delete val="0"/>
        <c:axPos val="t"/>
        <c:majorGridlines>
          <c:spPr>
            <a:ln w="9525">
              <a:solidFill>
                <a:srgbClr val="D9D9D9"/>
              </a:solidFill>
              <a:prstDash val="solid"/>
            </a:ln>
          </c:spPr>
        </c:majorGridlines>
        <c:numFmt formatCode="General" sourceLinked="0"/>
        <c:majorTickMark val="none"/>
        <c:minorTickMark val="none"/>
        <c:tickLblPos val="high"/>
        <c:spPr>
          <a:ln>
            <a:noFill/>
          </a:ln>
        </c:spPr>
        <c:txPr>
          <a:bodyPr/>
          <a:lstStyle/>
          <a:p>
            <a:pPr>
              <a:defRPr sz="1200">
                <a:solidFill>
                  <a:srgbClr val="7F7F7F"/>
                </a:solidFill>
              </a:defRPr>
            </a:pPr>
            <a:endParaRPr lang="en-FI"/>
          </a:p>
        </c:txPr>
        <c:crossAx val="508039280"/>
        <c:crosses val="autoZero"/>
        <c:crossBetween val="between"/>
        <c:majorUnit val="10"/>
        <c:minorUnit val="1"/>
      </c:valAx>
      <c:spPr>
        <a:ln>
          <a:noFill/>
        </a:ln>
      </c:spPr>
    </c:plotArea>
    <c:legend>
      <c:legendPos val="t"/>
      <c:legendEntry>
        <c:idx val="6"/>
        <c:txPr>
          <a:bodyPr/>
          <a:lstStyle/>
          <a:p>
            <a:pPr algn="just">
              <a:defRPr sz="1400">
                <a:solidFill>
                  <a:srgbClr val="002649"/>
                </a:solidFill>
              </a:defRPr>
            </a:pPr>
            <a:endParaRPr lang="en-FI"/>
          </a:p>
        </c:txPr>
      </c:legendEntry>
      <c:layout>
        <c:manualLayout>
          <c:xMode val="edge"/>
          <c:yMode val="edge"/>
          <c:x val="0.18236125375632395"/>
          <c:y val="2.380054700369047E-2"/>
          <c:w val="0.80953193350831143"/>
          <c:h val="6.0127838518127898E-2"/>
        </c:manualLayout>
      </c:layout>
      <c:overlay val="0"/>
      <c:txPr>
        <a:bodyPr/>
        <a:lstStyle/>
        <a:p>
          <a:pPr>
            <a:defRPr sz="1400">
              <a:solidFill>
                <a:srgbClr val="002649"/>
              </a:solidFill>
            </a:defRPr>
          </a:pPr>
          <a:endParaRPr lang="en-FI"/>
        </a:p>
      </c:txPr>
    </c:legend>
    <c:plotVisOnly val="1"/>
    <c:dispBlanksAs val="gap"/>
    <c:showDLblsOverMax val="0"/>
  </c:chart>
  <c:txPr>
    <a:bodyPr/>
    <a:lstStyle/>
    <a:p>
      <a:pPr>
        <a:defRPr sz="1200">
          <a:latin typeface="Neue Haas Unica W1G" panose="020B0504030206020203" pitchFamily="34" charset="0"/>
        </a:defRPr>
      </a:pPr>
      <a:endParaRPr lang="en-FI"/>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73368351891791"/>
          <c:y val="2.9578322583049294E-2"/>
          <c:w val="0.50404419631032349"/>
          <c:h val="0.87142792263521895"/>
        </c:manualLayout>
      </c:layout>
      <c:barChart>
        <c:barDir val="bar"/>
        <c:grouping val="clustered"/>
        <c:varyColors val="0"/>
        <c:ser>
          <c:idx val="0"/>
          <c:order val="0"/>
          <c:tx>
            <c:strRef>
              <c:f>Taul1!$B$1</c:f>
              <c:strCache>
                <c:ptCount val="1"/>
                <c:pt idx="0">
                  <c:v>Elektroniikka ja tietotekniikka</c:v>
                </c:pt>
              </c:strCache>
            </c:strRef>
          </c:tx>
          <c:spPr>
            <a:solidFill>
              <a:srgbClr val="002548"/>
            </a:solidFill>
          </c:spPr>
          <c:invertIfNegative val="0"/>
          <c:dPt>
            <c:idx val="0"/>
            <c:invertIfNegative val="0"/>
            <c:bubble3D val="0"/>
            <c:spPr>
              <a:solidFill>
                <a:srgbClr val="FF6464"/>
              </a:solidFill>
            </c:spPr>
            <c:extLst>
              <c:ext xmlns:c16="http://schemas.microsoft.com/office/drawing/2014/chart" uri="{C3380CC4-5D6E-409C-BE32-E72D297353CC}">
                <c16:uniqueId val="{00000000-63AC-4E13-87D9-077B3C038982}"/>
              </c:ext>
            </c:extLst>
          </c:dPt>
          <c:dPt>
            <c:idx val="1"/>
            <c:invertIfNegative val="0"/>
            <c:bubble3D val="0"/>
            <c:spPr>
              <a:solidFill>
                <a:srgbClr val="FF6464"/>
              </a:solidFill>
            </c:spPr>
            <c:extLst>
              <c:ext xmlns:c16="http://schemas.microsoft.com/office/drawing/2014/chart" uri="{C3380CC4-5D6E-409C-BE32-E72D297353CC}">
                <c16:uniqueId val="{00000001-63AC-4E13-87D9-077B3C038982}"/>
              </c:ext>
            </c:extLst>
          </c:dPt>
          <c:dLbls>
            <c:numFmt formatCode="#,##0" sourceLinked="0"/>
            <c:spPr>
              <a:noFill/>
              <a:ln>
                <a:noFill/>
              </a:ln>
              <a:effectLst/>
            </c:spPr>
            <c:txPr>
              <a:bodyPr/>
              <a:lstStyle/>
              <a:p>
                <a:pPr>
                  <a:defRPr sz="1400">
                    <a:solidFill>
                      <a:schemeClr val="tx2"/>
                    </a:solidFill>
                    <a:latin typeface="Neue Haas Unica W1G Medium" panose="020B0604030206020203" pitchFamily="34" charset="0"/>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Taul1!$A$2:$A$11</c:f>
              <c:strCache>
                <c:ptCount val="10"/>
                <c:pt idx="0">
                  <c:v>Painettu aikakauslehti</c:v>
                </c:pt>
                <c:pt idx="1">
                  <c:v>Lehtien nettisivut</c:v>
                </c:pt>
                <c:pt idx="2">
                  <c:v>Youtube tai muu videopalvelu</c:v>
                </c:pt>
                <c:pt idx="3">
                  <c:v>TV</c:v>
                </c:pt>
                <c:pt idx="4">
                  <c:v>Some</c:v>
                </c:pt>
                <c:pt idx="5">
                  <c:v>Blogi</c:v>
                </c:pt>
                <c:pt idx="6">
                  <c:v>Painettu sanomalehti</c:v>
                </c:pt>
                <c:pt idx="7">
                  <c:v>Podcast</c:v>
                </c:pt>
                <c:pt idx="8">
                  <c:v>Radio</c:v>
                </c:pt>
                <c:pt idx="9">
                  <c:v>Tämä aihe ei kiinnosta minua/ei osaa sanoa</c:v>
                </c:pt>
              </c:strCache>
            </c:strRef>
          </c:cat>
          <c:val>
            <c:numRef>
              <c:f>Taul1!$B$2:$B$11</c:f>
              <c:numCache>
                <c:formatCode>General</c:formatCode>
                <c:ptCount val="10"/>
                <c:pt idx="0">
                  <c:v>31.818180000000002</c:v>
                </c:pt>
                <c:pt idx="1">
                  <c:v>27.53002</c:v>
                </c:pt>
                <c:pt idx="2">
                  <c:v>18.439109999999999</c:v>
                </c:pt>
                <c:pt idx="3">
                  <c:v>7.2041199999999996</c:v>
                </c:pt>
                <c:pt idx="4">
                  <c:v>7.1183500000000004</c:v>
                </c:pt>
                <c:pt idx="5">
                  <c:v>7.0325899999999999</c:v>
                </c:pt>
                <c:pt idx="6">
                  <c:v>6.7752999999999997</c:v>
                </c:pt>
                <c:pt idx="7">
                  <c:v>2.5729000000000002</c:v>
                </c:pt>
                <c:pt idx="8">
                  <c:v>1.20069</c:v>
                </c:pt>
                <c:pt idx="9">
                  <c:v>38.250430000000001</c:v>
                </c:pt>
              </c:numCache>
            </c:numRef>
          </c:val>
          <c:extLst>
            <c:ext xmlns:c16="http://schemas.microsoft.com/office/drawing/2014/chart" uri="{C3380CC4-5D6E-409C-BE32-E72D297353CC}">
              <c16:uniqueId val="{00000000-9C30-4D03-A461-650BF4CF308D}"/>
            </c:ext>
          </c:extLst>
        </c:ser>
        <c:dLbls>
          <c:showLegendKey val="0"/>
          <c:showVal val="0"/>
          <c:showCatName val="0"/>
          <c:showSerName val="0"/>
          <c:showPercent val="0"/>
          <c:showBubbleSize val="0"/>
        </c:dLbls>
        <c:gapWidth val="40"/>
        <c:axId val="639397440"/>
        <c:axId val="639421520"/>
      </c:barChart>
      <c:catAx>
        <c:axId val="639397440"/>
        <c:scaling>
          <c:orientation val="maxMin"/>
        </c:scaling>
        <c:delete val="0"/>
        <c:axPos val="l"/>
        <c:numFmt formatCode="General" sourceLinked="0"/>
        <c:majorTickMark val="none"/>
        <c:minorTickMark val="none"/>
        <c:tickLblPos val="low"/>
        <c:spPr>
          <a:ln>
            <a:noFill/>
          </a:ln>
        </c:spPr>
        <c:txPr>
          <a:bodyPr/>
          <a:lstStyle/>
          <a:p>
            <a:pPr>
              <a:defRPr>
                <a:solidFill>
                  <a:srgbClr val="002649"/>
                </a:solidFill>
              </a:defRPr>
            </a:pPr>
            <a:endParaRPr lang="en-FI"/>
          </a:p>
        </c:txPr>
        <c:crossAx val="639421520"/>
        <c:crosses val="autoZero"/>
        <c:auto val="1"/>
        <c:lblAlgn val="ctr"/>
        <c:lblOffset val="100"/>
        <c:tickLblSkip val="1"/>
        <c:noMultiLvlLbl val="0"/>
      </c:catAx>
      <c:valAx>
        <c:axId val="639421520"/>
        <c:scaling>
          <c:orientation val="minMax"/>
          <c:max val="100"/>
          <c:min val="0"/>
        </c:scaling>
        <c:delete val="0"/>
        <c:axPos val="t"/>
        <c:majorGridlines>
          <c:spPr>
            <a:ln w="9525">
              <a:solidFill>
                <a:srgbClr val="D9D9D9"/>
              </a:solidFill>
              <a:prstDash val="solid"/>
            </a:ln>
          </c:spPr>
        </c:majorGridlines>
        <c:title>
          <c:tx>
            <c:rich>
              <a:bodyPr/>
              <a:lstStyle/>
              <a:p>
                <a:pPr>
                  <a:defRPr sz="1400">
                    <a:solidFill>
                      <a:srgbClr val="7F7F7F"/>
                    </a:solidFill>
                  </a:defRPr>
                </a:pPr>
                <a:r>
                  <a:rPr lang="fi-FI" sz="1400" dirty="0">
                    <a:solidFill>
                      <a:srgbClr val="7F7F7F"/>
                    </a:solidFill>
                  </a:rPr>
                  <a:t>%</a:t>
                </a:r>
              </a:p>
            </c:rich>
          </c:tx>
          <c:layout>
            <c:manualLayout>
              <c:xMode val="edge"/>
              <c:yMode val="edge"/>
              <c:x val="0.40808220073408258"/>
              <c:y val="0.92876049360863688"/>
            </c:manualLayout>
          </c:layout>
          <c:overlay val="0"/>
        </c:title>
        <c:numFmt formatCode="General" sourceLinked="0"/>
        <c:majorTickMark val="none"/>
        <c:minorTickMark val="none"/>
        <c:tickLblPos val="high"/>
        <c:spPr>
          <a:ln>
            <a:noFill/>
          </a:ln>
        </c:spPr>
        <c:txPr>
          <a:bodyPr rot="0" vert="horz"/>
          <a:lstStyle/>
          <a:p>
            <a:pPr>
              <a:defRPr sz="1400">
                <a:solidFill>
                  <a:srgbClr val="7F7F7F"/>
                </a:solidFill>
              </a:defRPr>
            </a:pPr>
            <a:endParaRPr lang="en-FI"/>
          </a:p>
        </c:txPr>
        <c:crossAx val="639397440"/>
        <c:crosses val="autoZero"/>
        <c:crossBetween val="between"/>
        <c:majorUnit val="20"/>
        <c:minorUnit val="1"/>
      </c:valAx>
      <c:spPr>
        <a:ln w="6350">
          <a:noFill/>
        </a:ln>
      </c:spPr>
    </c:plotArea>
    <c:plotVisOnly val="1"/>
    <c:dispBlanksAs val="gap"/>
    <c:showDLblsOverMax val="0"/>
  </c:chart>
  <c:spPr>
    <a:ln>
      <a:noFill/>
    </a:ln>
  </c:spPr>
  <c:txPr>
    <a:bodyPr/>
    <a:lstStyle/>
    <a:p>
      <a:pPr>
        <a:defRPr sz="1200">
          <a:solidFill>
            <a:srgbClr val="262626"/>
          </a:solidFill>
          <a:latin typeface="Neue Haas Unica W1G" panose="020B0504030206020203" pitchFamily="34" charset="0"/>
        </a:defRPr>
      </a:pPr>
      <a:endParaRPr lang="en-FI"/>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73368351891791"/>
          <c:y val="2.9578322583049294E-2"/>
          <c:w val="0.50404419631032349"/>
          <c:h val="0.87142792263521895"/>
        </c:manualLayout>
      </c:layout>
      <c:barChart>
        <c:barDir val="bar"/>
        <c:grouping val="clustered"/>
        <c:varyColors val="0"/>
        <c:ser>
          <c:idx val="0"/>
          <c:order val="0"/>
          <c:tx>
            <c:strRef>
              <c:f>Taul1!$B$1</c:f>
              <c:strCache>
                <c:ptCount val="1"/>
                <c:pt idx="0">
                  <c:v>Kosmetiikka ja kauneudenhoito</c:v>
                </c:pt>
              </c:strCache>
            </c:strRef>
          </c:tx>
          <c:spPr>
            <a:solidFill>
              <a:srgbClr val="002548"/>
            </a:solidFill>
          </c:spPr>
          <c:invertIfNegative val="0"/>
          <c:dPt>
            <c:idx val="0"/>
            <c:invertIfNegative val="0"/>
            <c:bubble3D val="0"/>
            <c:spPr>
              <a:solidFill>
                <a:srgbClr val="FF6464"/>
              </a:solidFill>
            </c:spPr>
            <c:extLst>
              <c:ext xmlns:c16="http://schemas.microsoft.com/office/drawing/2014/chart" uri="{C3380CC4-5D6E-409C-BE32-E72D297353CC}">
                <c16:uniqueId val="{00000002-4B9F-4FB5-832F-73D76358EA47}"/>
              </c:ext>
            </c:extLst>
          </c:dPt>
          <c:dPt>
            <c:idx val="3"/>
            <c:invertIfNegative val="0"/>
            <c:bubble3D val="0"/>
            <c:spPr>
              <a:solidFill>
                <a:srgbClr val="FF6464"/>
              </a:solidFill>
            </c:spPr>
            <c:extLst>
              <c:ext xmlns:c16="http://schemas.microsoft.com/office/drawing/2014/chart" uri="{C3380CC4-5D6E-409C-BE32-E72D297353CC}">
                <c16:uniqueId val="{00000003-4B9F-4FB5-832F-73D76358EA47}"/>
              </c:ext>
            </c:extLst>
          </c:dPt>
          <c:dLbls>
            <c:numFmt formatCode="#,##0" sourceLinked="0"/>
            <c:spPr>
              <a:noFill/>
              <a:ln>
                <a:noFill/>
              </a:ln>
              <a:effectLst/>
            </c:spPr>
            <c:txPr>
              <a:bodyPr/>
              <a:lstStyle/>
              <a:p>
                <a:pPr>
                  <a:defRPr sz="1400">
                    <a:solidFill>
                      <a:schemeClr val="tx2"/>
                    </a:solidFill>
                    <a:latin typeface="Neue Haas Unica W1G Medium" panose="020B0604030206020203" pitchFamily="34" charset="0"/>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Taul1!$A$2:$A$11</c:f>
              <c:strCache>
                <c:ptCount val="10"/>
                <c:pt idx="0">
                  <c:v>Painettu aikakauslehti</c:v>
                </c:pt>
                <c:pt idx="1">
                  <c:v>Some</c:v>
                </c:pt>
                <c:pt idx="2">
                  <c:v>Blogi</c:v>
                </c:pt>
                <c:pt idx="3">
                  <c:v>Lehtien nettisivut</c:v>
                </c:pt>
                <c:pt idx="4">
                  <c:v>Youtube tai muu videopalvelu</c:v>
                </c:pt>
                <c:pt idx="5">
                  <c:v>TV</c:v>
                </c:pt>
                <c:pt idx="6">
                  <c:v>Painettu sanomalehti</c:v>
                </c:pt>
                <c:pt idx="7">
                  <c:v>Podcast</c:v>
                </c:pt>
                <c:pt idx="8">
                  <c:v>Radio</c:v>
                </c:pt>
                <c:pt idx="9">
                  <c:v>Tämä aihe ei kiinnosta minua/ei osaa sanoa</c:v>
                </c:pt>
              </c:strCache>
            </c:strRef>
          </c:cat>
          <c:val>
            <c:numRef>
              <c:f>Taul1!$B$2:$B$11</c:f>
              <c:numCache>
                <c:formatCode>General</c:formatCode>
                <c:ptCount val="10"/>
                <c:pt idx="0">
                  <c:v>25.986280000000001</c:v>
                </c:pt>
                <c:pt idx="1">
                  <c:v>14.92281</c:v>
                </c:pt>
                <c:pt idx="2">
                  <c:v>12.17839</c:v>
                </c:pt>
                <c:pt idx="3">
                  <c:v>11.149229999999999</c:v>
                </c:pt>
                <c:pt idx="4">
                  <c:v>10.9777</c:v>
                </c:pt>
                <c:pt idx="5">
                  <c:v>5.23156</c:v>
                </c:pt>
                <c:pt idx="6">
                  <c:v>3.1732399999999998</c:v>
                </c:pt>
                <c:pt idx="7">
                  <c:v>1.0291600000000001</c:v>
                </c:pt>
                <c:pt idx="8">
                  <c:v>0.77186999999999995</c:v>
                </c:pt>
                <c:pt idx="9">
                  <c:v>52.658659999999998</c:v>
                </c:pt>
              </c:numCache>
            </c:numRef>
          </c:val>
          <c:extLst>
            <c:ext xmlns:c16="http://schemas.microsoft.com/office/drawing/2014/chart" uri="{C3380CC4-5D6E-409C-BE32-E72D297353CC}">
              <c16:uniqueId val="{00000000-9C30-4D03-A461-650BF4CF308D}"/>
            </c:ext>
          </c:extLst>
        </c:ser>
        <c:dLbls>
          <c:showLegendKey val="0"/>
          <c:showVal val="0"/>
          <c:showCatName val="0"/>
          <c:showSerName val="0"/>
          <c:showPercent val="0"/>
          <c:showBubbleSize val="0"/>
        </c:dLbls>
        <c:gapWidth val="40"/>
        <c:axId val="639397440"/>
        <c:axId val="639421520"/>
      </c:barChart>
      <c:catAx>
        <c:axId val="639397440"/>
        <c:scaling>
          <c:orientation val="maxMin"/>
        </c:scaling>
        <c:delete val="0"/>
        <c:axPos val="l"/>
        <c:numFmt formatCode="General" sourceLinked="0"/>
        <c:majorTickMark val="none"/>
        <c:minorTickMark val="none"/>
        <c:tickLblPos val="low"/>
        <c:spPr>
          <a:ln>
            <a:noFill/>
          </a:ln>
        </c:spPr>
        <c:txPr>
          <a:bodyPr/>
          <a:lstStyle/>
          <a:p>
            <a:pPr>
              <a:defRPr>
                <a:solidFill>
                  <a:srgbClr val="002649"/>
                </a:solidFill>
              </a:defRPr>
            </a:pPr>
            <a:endParaRPr lang="en-FI"/>
          </a:p>
        </c:txPr>
        <c:crossAx val="639421520"/>
        <c:crosses val="autoZero"/>
        <c:auto val="1"/>
        <c:lblAlgn val="ctr"/>
        <c:lblOffset val="100"/>
        <c:tickLblSkip val="1"/>
        <c:noMultiLvlLbl val="0"/>
      </c:catAx>
      <c:valAx>
        <c:axId val="639421520"/>
        <c:scaling>
          <c:orientation val="minMax"/>
          <c:max val="100"/>
          <c:min val="0"/>
        </c:scaling>
        <c:delete val="0"/>
        <c:axPos val="t"/>
        <c:majorGridlines>
          <c:spPr>
            <a:ln w="9525">
              <a:solidFill>
                <a:srgbClr val="D9D9D9"/>
              </a:solidFill>
              <a:prstDash val="solid"/>
            </a:ln>
          </c:spPr>
        </c:majorGridlines>
        <c:title>
          <c:tx>
            <c:rich>
              <a:bodyPr/>
              <a:lstStyle/>
              <a:p>
                <a:pPr>
                  <a:defRPr sz="1400">
                    <a:solidFill>
                      <a:srgbClr val="7F7F7F"/>
                    </a:solidFill>
                  </a:defRPr>
                </a:pPr>
                <a:r>
                  <a:rPr lang="fi-FI" sz="1400" dirty="0">
                    <a:solidFill>
                      <a:srgbClr val="7F7F7F"/>
                    </a:solidFill>
                  </a:rPr>
                  <a:t>%</a:t>
                </a:r>
              </a:p>
            </c:rich>
          </c:tx>
          <c:layout>
            <c:manualLayout>
              <c:xMode val="edge"/>
              <c:yMode val="edge"/>
              <c:x val="0.40808220073408258"/>
              <c:y val="0.92876049360863688"/>
            </c:manualLayout>
          </c:layout>
          <c:overlay val="0"/>
        </c:title>
        <c:numFmt formatCode="General" sourceLinked="0"/>
        <c:majorTickMark val="none"/>
        <c:minorTickMark val="none"/>
        <c:tickLblPos val="high"/>
        <c:spPr>
          <a:ln>
            <a:noFill/>
          </a:ln>
        </c:spPr>
        <c:txPr>
          <a:bodyPr rot="0" vert="horz"/>
          <a:lstStyle/>
          <a:p>
            <a:pPr>
              <a:defRPr sz="1400">
                <a:solidFill>
                  <a:srgbClr val="7F7F7F"/>
                </a:solidFill>
              </a:defRPr>
            </a:pPr>
            <a:endParaRPr lang="en-FI"/>
          </a:p>
        </c:txPr>
        <c:crossAx val="639397440"/>
        <c:crosses val="autoZero"/>
        <c:crossBetween val="between"/>
        <c:majorUnit val="20"/>
        <c:minorUnit val="1"/>
      </c:valAx>
      <c:spPr>
        <a:ln w="6350">
          <a:noFill/>
        </a:ln>
      </c:spPr>
    </c:plotArea>
    <c:plotVisOnly val="1"/>
    <c:dispBlanksAs val="gap"/>
    <c:showDLblsOverMax val="0"/>
  </c:chart>
  <c:spPr>
    <a:ln>
      <a:noFill/>
    </a:ln>
  </c:spPr>
  <c:txPr>
    <a:bodyPr/>
    <a:lstStyle/>
    <a:p>
      <a:pPr>
        <a:defRPr sz="1200">
          <a:solidFill>
            <a:srgbClr val="262626"/>
          </a:solidFill>
          <a:latin typeface="Neue Haas Unica W1G" panose="020B0504030206020203" pitchFamily="34" charset="0"/>
        </a:defRPr>
      </a:pPr>
      <a:endParaRPr lang="en-FI"/>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73368351891791"/>
          <c:y val="2.9578322583049294E-2"/>
          <c:w val="0.50404419631032349"/>
          <c:h val="0.87142792263521895"/>
        </c:manualLayout>
      </c:layout>
      <c:barChart>
        <c:barDir val="bar"/>
        <c:grouping val="clustered"/>
        <c:varyColors val="0"/>
        <c:ser>
          <c:idx val="0"/>
          <c:order val="0"/>
          <c:tx>
            <c:strRef>
              <c:f>Taul1!$B$1</c:f>
              <c:strCache>
                <c:ptCount val="1"/>
                <c:pt idx="0">
                  <c:v>Matkailu</c:v>
                </c:pt>
              </c:strCache>
            </c:strRef>
          </c:tx>
          <c:spPr>
            <a:solidFill>
              <a:srgbClr val="002548"/>
            </a:solidFill>
          </c:spPr>
          <c:invertIfNegative val="0"/>
          <c:dPt>
            <c:idx val="0"/>
            <c:invertIfNegative val="0"/>
            <c:bubble3D val="0"/>
            <c:spPr>
              <a:solidFill>
                <a:srgbClr val="FF6464"/>
              </a:solidFill>
            </c:spPr>
            <c:extLst>
              <c:ext xmlns:c16="http://schemas.microsoft.com/office/drawing/2014/chart" uri="{C3380CC4-5D6E-409C-BE32-E72D297353CC}">
                <c16:uniqueId val="{00000000-DD7A-49EA-A280-FE793AAF8593}"/>
              </c:ext>
            </c:extLst>
          </c:dPt>
          <c:dPt>
            <c:idx val="1"/>
            <c:invertIfNegative val="0"/>
            <c:bubble3D val="0"/>
            <c:spPr>
              <a:solidFill>
                <a:srgbClr val="FF6464"/>
              </a:solidFill>
            </c:spPr>
            <c:extLst>
              <c:ext xmlns:c16="http://schemas.microsoft.com/office/drawing/2014/chart" uri="{C3380CC4-5D6E-409C-BE32-E72D297353CC}">
                <c16:uniqueId val="{00000001-DD7A-49EA-A280-FE793AAF8593}"/>
              </c:ext>
            </c:extLst>
          </c:dPt>
          <c:dLbls>
            <c:numFmt formatCode="#,##0" sourceLinked="0"/>
            <c:spPr>
              <a:noFill/>
              <a:ln>
                <a:noFill/>
              </a:ln>
              <a:effectLst/>
            </c:spPr>
            <c:txPr>
              <a:bodyPr/>
              <a:lstStyle/>
              <a:p>
                <a:pPr>
                  <a:defRPr sz="1400">
                    <a:solidFill>
                      <a:schemeClr val="tx2"/>
                    </a:solidFill>
                    <a:latin typeface="Neue Haas Unica W1G Medium" panose="020B0604030206020203" pitchFamily="34" charset="0"/>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Taul1!$A$2:$A$11</c:f>
              <c:strCache>
                <c:ptCount val="10"/>
                <c:pt idx="0">
                  <c:v>Painettu aikakauslehti</c:v>
                </c:pt>
                <c:pt idx="1">
                  <c:v>Lehtien nettisivut</c:v>
                </c:pt>
                <c:pt idx="2">
                  <c:v>TV</c:v>
                </c:pt>
                <c:pt idx="3">
                  <c:v>Blogi</c:v>
                </c:pt>
                <c:pt idx="4">
                  <c:v>Some</c:v>
                </c:pt>
                <c:pt idx="5">
                  <c:v>Youtube tai muu videopalvelu</c:v>
                </c:pt>
                <c:pt idx="6">
                  <c:v>Painettu sanomalehti</c:v>
                </c:pt>
                <c:pt idx="7">
                  <c:v>Podcast</c:v>
                </c:pt>
                <c:pt idx="8">
                  <c:v>Radio</c:v>
                </c:pt>
                <c:pt idx="9">
                  <c:v>Tämä aihe ei kiinnosta minua/ei osaa sanoa</c:v>
                </c:pt>
              </c:strCache>
            </c:strRef>
          </c:cat>
          <c:val>
            <c:numRef>
              <c:f>Taul1!$B$2:$B$11</c:f>
              <c:numCache>
                <c:formatCode>General</c:formatCode>
                <c:ptCount val="10"/>
                <c:pt idx="0">
                  <c:v>40.909089999999999</c:v>
                </c:pt>
                <c:pt idx="1">
                  <c:v>23.842199999999998</c:v>
                </c:pt>
                <c:pt idx="2">
                  <c:v>19.725560000000002</c:v>
                </c:pt>
                <c:pt idx="3">
                  <c:v>16.295030000000001</c:v>
                </c:pt>
                <c:pt idx="4">
                  <c:v>16.295030000000001</c:v>
                </c:pt>
                <c:pt idx="5">
                  <c:v>15.437390000000001</c:v>
                </c:pt>
                <c:pt idx="6">
                  <c:v>12.86449</c:v>
                </c:pt>
                <c:pt idx="7">
                  <c:v>2.5729000000000002</c:v>
                </c:pt>
                <c:pt idx="8">
                  <c:v>2.4871400000000001</c:v>
                </c:pt>
                <c:pt idx="9">
                  <c:v>19.982849999999999</c:v>
                </c:pt>
              </c:numCache>
            </c:numRef>
          </c:val>
          <c:extLst>
            <c:ext xmlns:c16="http://schemas.microsoft.com/office/drawing/2014/chart" uri="{C3380CC4-5D6E-409C-BE32-E72D297353CC}">
              <c16:uniqueId val="{00000000-9C30-4D03-A461-650BF4CF308D}"/>
            </c:ext>
          </c:extLst>
        </c:ser>
        <c:dLbls>
          <c:showLegendKey val="0"/>
          <c:showVal val="0"/>
          <c:showCatName val="0"/>
          <c:showSerName val="0"/>
          <c:showPercent val="0"/>
          <c:showBubbleSize val="0"/>
        </c:dLbls>
        <c:gapWidth val="40"/>
        <c:axId val="639397440"/>
        <c:axId val="639421520"/>
      </c:barChart>
      <c:catAx>
        <c:axId val="639397440"/>
        <c:scaling>
          <c:orientation val="maxMin"/>
        </c:scaling>
        <c:delete val="0"/>
        <c:axPos val="l"/>
        <c:numFmt formatCode="General" sourceLinked="0"/>
        <c:majorTickMark val="none"/>
        <c:minorTickMark val="none"/>
        <c:tickLblPos val="low"/>
        <c:spPr>
          <a:ln>
            <a:noFill/>
          </a:ln>
        </c:spPr>
        <c:txPr>
          <a:bodyPr/>
          <a:lstStyle/>
          <a:p>
            <a:pPr>
              <a:defRPr>
                <a:solidFill>
                  <a:srgbClr val="002649"/>
                </a:solidFill>
              </a:defRPr>
            </a:pPr>
            <a:endParaRPr lang="en-FI"/>
          </a:p>
        </c:txPr>
        <c:crossAx val="639421520"/>
        <c:crosses val="autoZero"/>
        <c:auto val="1"/>
        <c:lblAlgn val="ctr"/>
        <c:lblOffset val="100"/>
        <c:tickLblSkip val="1"/>
        <c:noMultiLvlLbl val="0"/>
      </c:catAx>
      <c:valAx>
        <c:axId val="639421520"/>
        <c:scaling>
          <c:orientation val="minMax"/>
          <c:max val="100"/>
          <c:min val="0"/>
        </c:scaling>
        <c:delete val="0"/>
        <c:axPos val="t"/>
        <c:majorGridlines>
          <c:spPr>
            <a:ln w="9525">
              <a:solidFill>
                <a:srgbClr val="D9D9D9"/>
              </a:solidFill>
              <a:prstDash val="solid"/>
            </a:ln>
          </c:spPr>
        </c:majorGridlines>
        <c:title>
          <c:tx>
            <c:rich>
              <a:bodyPr/>
              <a:lstStyle/>
              <a:p>
                <a:pPr>
                  <a:defRPr sz="1400">
                    <a:solidFill>
                      <a:srgbClr val="7F7F7F"/>
                    </a:solidFill>
                  </a:defRPr>
                </a:pPr>
                <a:r>
                  <a:rPr lang="fi-FI" sz="1400" dirty="0">
                    <a:solidFill>
                      <a:srgbClr val="7F7F7F"/>
                    </a:solidFill>
                  </a:rPr>
                  <a:t>%</a:t>
                </a:r>
              </a:p>
            </c:rich>
          </c:tx>
          <c:layout>
            <c:manualLayout>
              <c:xMode val="edge"/>
              <c:yMode val="edge"/>
              <c:x val="0.40808220073408258"/>
              <c:y val="0.92876049360863688"/>
            </c:manualLayout>
          </c:layout>
          <c:overlay val="0"/>
        </c:title>
        <c:numFmt formatCode="General" sourceLinked="0"/>
        <c:majorTickMark val="none"/>
        <c:minorTickMark val="none"/>
        <c:tickLblPos val="high"/>
        <c:spPr>
          <a:ln>
            <a:noFill/>
          </a:ln>
        </c:spPr>
        <c:txPr>
          <a:bodyPr rot="0" vert="horz"/>
          <a:lstStyle/>
          <a:p>
            <a:pPr>
              <a:defRPr sz="1400">
                <a:solidFill>
                  <a:srgbClr val="7F7F7F"/>
                </a:solidFill>
              </a:defRPr>
            </a:pPr>
            <a:endParaRPr lang="en-FI"/>
          </a:p>
        </c:txPr>
        <c:crossAx val="639397440"/>
        <c:crosses val="autoZero"/>
        <c:crossBetween val="between"/>
        <c:majorUnit val="20"/>
        <c:minorUnit val="1"/>
      </c:valAx>
      <c:spPr>
        <a:ln w="6350">
          <a:noFill/>
        </a:ln>
      </c:spPr>
    </c:plotArea>
    <c:plotVisOnly val="1"/>
    <c:dispBlanksAs val="gap"/>
    <c:showDLblsOverMax val="0"/>
  </c:chart>
  <c:spPr>
    <a:ln>
      <a:noFill/>
    </a:ln>
  </c:spPr>
  <c:txPr>
    <a:bodyPr/>
    <a:lstStyle/>
    <a:p>
      <a:pPr>
        <a:defRPr sz="1200">
          <a:solidFill>
            <a:srgbClr val="262626"/>
          </a:solidFill>
          <a:latin typeface="Neue Haas Unica W1G" panose="020B0504030206020203" pitchFamily="34" charset="0"/>
        </a:defRPr>
      </a:pPr>
      <a:endParaRPr lang="en-FI"/>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73368351891791"/>
          <c:y val="2.9578322583049294E-2"/>
          <c:w val="0.50404419631032349"/>
          <c:h val="0.87142792263521895"/>
        </c:manualLayout>
      </c:layout>
      <c:barChart>
        <c:barDir val="bar"/>
        <c:grouping val="clustered"/>
        <c:varyColors val="0"/>
        <c:ser>
          <c:idx val="0"/>
          <c:order val="0"/>
          <c:tx>
            <c:strRef>
              <c:f>Taul1!$B$1</c:f>
              <c:strCache>
                <c:ptCount val="1"/>
                <c:pt idx="0">
                  <c:v>Muoti ja pukeutuminen</c:v>
                </c:pt>
              </c:strCache>
            </c:strRef>
          </c:tx>
          <c:spPr>
            <a:solidFill>
              <a:srgbClr val="002548"/>
            </a:solidFill>
          </c:spPr>
          <c:invertIfNegative val="0"/>
          <c:dPt>
            <c:idx val="0"/>
            <c:invertIfNegative val="0"/>
            <c:bubble3D val="0"/>
            <c:spPr>
              <a:solidFill>
                <a:srgbClr val="FF6464"/>
              </a:solidFill>
            </c:spPr>
            <c:extLst>
              <c:ext xmlns:c16="http://schemas.microsoft.com/office/drawing/2014/chart" uri="{C3380CC4-5D6E-409C-BE32-E72D297353CC}">
                <c16:uniqueId val="{00000000-4EF1-4AEF-84E6-36745810608D}"/>
              </c:ext>
            </c:extLst>
          </c:dPt>
          <c:dPt>
            <c:idx val="3"/>
            <c:invertIfNegative val="0"/>
            <c:bubble3D val="0"/>
            <c:spPr>
              <a:solidFill>
                <a:srgbClr val="FF6464"/>
              </a:solidFill>
            </c:spPr>
            <c:extLst>
              <c:ext xmlns:c16="http://schemas.microsoft.com/office/drawing/2014/chart" uri="{C3380CC4-5D6E-409C-BE32-E72D297353CC}">
                <c16:uniqueId val="{00000001-4EF1-4AEF-84E6-36745810608D}"/>
              </c:ext>
            </c:extLst>
          </c:dPt>
          <c:dLbls>
            <c:numFmt formatCode="#,##0" sourceLinked="0"/>
            <c:spPr>
              <a:noFill/>
              <a:ln>
                <a:noFill/>
              </a:ln>
              <a:effectLst/>
            </c:spPr>
            <c:txPr>
              <a:bodyPr/>
              <a:lstStyle/>
              <a:p>
                <a:pPr>
                  <a:defRPr sz="1400">
                    <a:solidFill>
                      <a:schemeClr val="tx2"/>
                    </a:solidFill>
                    <a:latin typeface="Neue Haas Unica W1G Medium" panose="020B0604030206020203" pitchFamily="34" charset="0"/>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Taul1!$A$2:$A$11</c:f>
              <c:strCache>
                <c:ptCount val="10"/>
                <c:pt idx="0">
                  <c:v>Painettu aikakauslehti</c:v>
                </c:pt>
                <c:pt idx="1">
                  <c:v>Some</c:v>
                </c:pt>
                <c:pt idx="2">
                  <c:v>Blogi</c:v>
                </c:pt>
                <c:pt idx="3">
                  <c:v>Lehtien nettisivut</c:v>
                </c:pt>
                <c:pt idx="4">
                  <c:v>TV</c:v>
                </c:pt>
                <c:pt idx="5">
                  <c:v>Youtube tai muu videopalvelu</c:v>
                </c:pt>
                <c:pt idx="6">
                  <c:v>Painettu sanomalehti</c:v>
                </c:pt>
                <c:pt idx="7">
                  <c:v>Podcast</c:v>
                </c:pt>
                <c:pt idx="8">
                  <c:v>Radio</c:v>
                </c:pt>
                <c:pt idx="9">
                  <c:v>Tämä aihe ei kiinnosta minua/ei osaa sanoa</c:v>
                </c:pt>
              </c:strCache>
            </c:strRef>
          </c:cat>
          <c:val>
            <c:numRef>
              <c:f>Taul1!$B$2:$B$11</c:f>
              <c:numCache>
                <c:formatCode>General</c:formatCode>
                <c:ptCount val="10"/>
                <c:pt idx="0">
                  <c:v>32.161230000000003</c:v>
                </c:pt>
                <c:pt idx="1">
                  <c:v>17.0669</c:v>
                </c:pt>
                <c:pt idx="2">
                  <c:v>13.63636</c:v>
                </c:pt>
                <c:pt idx="3">
                  <c:v>13.550599999999999</c:v>
                </c:pt>
                <c:pt idx="4">
                  <c:v>9.0051500000000004</c:v>
                </c:pt>
                <c:pt idx="5">
                  <c:v>8.7478599999999993</c:v>
                </c:pt>
                <c:pt idx="6">
                  <c:v>5.7461399999999996</c:v>
                </c:pt>
                <c:pt idx="7">
                  <c:v>1.20069</c:v>
                </c:pt>
                <c:pt idx="8">
                  <c:v>0.60033999999999998</c:v>
                </c:pt>
                <c:pt idx="9">
                  <c:v>43.739280000000001</c:v>
                </c:pt>
              </c:numCache>
            </c:numRef>
          </c:val>
          <c:extLst>
            <c:ext xmlns:c16="http://schemas.microsoft.com/office/drawing/2014/chart" uri="{C3380CC4-5D6E-409C-BE32-E72D297353CC}">
              <c16:uniqueId val="{00000000-9C30-4D03-A461-650BF4CF308D}"/>
            </c:ext>
          </c:extLst>
        </c:ser>
        <c:dLbls>
          <c:showLegendKey val="0"/>
          <c:showVal val="0"/>
          <c:showCatName val="0"/>
          <c:showSerName val="0"/>
          <c:showPercent val="0"/>
          <c:showBubbleSize val="0"/>
        </c:dLbls>
        <c:gapWidth val="40"/>
        <c:axId val="639397440"/>
        <c:axId val="639421520"/>
      </c:barChart>
      <c:catAx>
        <c:axId val="639397440"/>
        <c:scaling>
          <c:orientation val="maxMin"/>
        </c:scaling>
        <c:delete val="0"/>
        <c:axPos val="l"/>
        <c:numFmt formatCode="General" sourceLinked="0"/>
        <c:majorTickMark val="none"/>
        <c:minorTickMark val="none"/>
        <c:tickLblPos val="low"/>
        <c:spPr>
          <a:ln>
            <a:noFill/>
          </a:ln>
        </c:spPr>
        <c:txPr>
          <a:bodyPr/>
          <a:lstStyle/>
          <a:p>
            <a:pPr>
              <a:defRPr>
                <a:solidFill>
                  <a:srgbClr val="002649"/>
                </a:solidFill>
              </a:defRPr>
            </a:pPr>
            <a:endParaRPr lang="en-FI"/>
          </a:p>
        </c:txPr>
        <c:crossAx val="639421520"/>
        <c:crosses val="autoZero"/>
        <c:auto val="1"/>
        <c:lblAlgn val="ctr"/>
        <c:lblOffset val="100"/>
        <c:tickLblSkip val="1"/>
        <c:noMultiLvlLbl val="0"/>
      </c:catAx>
      <c:valAx>
        <c:axId val="639421520"/>
        <c:scaling>
          <c:orientation val="minMax"/>
          <c:max val="100"/>
          <c:min val="0"/>
        </c:scaling>
        <c:delete val="0"/>
        <c:axPos val="t"/>
        <c:majorGridlines>
          <c:spPr>
            <a:ln w="9525">
              <a:solidFill>
                <a:srgbClr val="D9D9D9"/>
              </a:solidFill>
              <a:prstDash val="solid"/>
            </a:ln>
          </c:spPr>
        </c:majorGridlines>
        <c:title>
          <c:tx>
            <c:rich>
              <a:bodyPr/>
              <a:lstStyle/>
              <a:p>
                <a:pPr>
                  <a:defRPr sz="1400">
                    <a:solidFill>
                      <a:srgbClr val="7F7F7F"/>
                    </a:solidFill>
                  </a:defRPr>
                </a:pPr>
                <a:r>
                  <a:rPr lang="fi-FI" sz="1400" dirty="0">
                    <a:solidFill>
                      <a:srgbClr val="7F7F7F"/>
                    </a:solidFill>
                  </a:rPr>
                  <a:t>%</a:t>
                </a:r>
              </a:p>
            </c:rich>
          </c:tx>
          <c:layout>
            <c:manualLayout>
              <c:xMode val="edge"/>
              <c:yMode val="edge"/>
              <c:x val="0.40808220073408258"/>
              <c:y val="0.92876049360863688"/>
            </c:manualLayout>
          </c:layout>
          <c:overlay val="0"/>
        </c:title>
        <c:numFmt formatCode="General" sourceLinked="0"/>
        <c:majorTickMark val="none"/>
        <c:minorTickMark val="none"/>
        <c:tickLblPos val="high"/>
        <c:spPr>
          <a:ln>
            <a:noFill/>
          </a:ln>
        </c:spPr>
        <c:txPr>
          <a:bodyPr rot="0" vert="horz"/>
          <a:lstStyle/>
          <a:p>
            <a:pPr>
              <a:defRPr sz="1400">
                <a:solidFill>
                  <a:srgbClr val="7F7F7F"/>
                </a:solidFill>
              </a:defRPr>
            </a:pPr>
            <a:endParaRPr lang="en-FI"/>
          </a:p>
        </c:txPr>
        <c:crossAx val="639397440"/>
        <c:crosses val="autoZero"/>
        <c:crossBetween val="between"/>
        <c:majorUnit val="20"/>
        <c:minorUnit val="1"/>
      </c:valAx>
      <c:spPr>
        <a:ln w="6350">
          <a:noFill/>
        </a:ln>
      </c:spPr>
    </c:plotArea>
    <c:plotVisOnly val="1"/>
    <c:dispBlanksAs val="gap"/>
    <c:showDLblsOverMax val="0"/>
  </c:chart>
  <c:spPr>
    <a:ln>
      <a:noFill/>
    </a:ln>
  </c:spPr>
  <c:txPr>
    <a:bodyPr/>
    <a:lstStyle/>
    <a:p>
      <a:pPr>
        <a:defRPr sz="1200">
          <a:solidFill>
            <a:srgbClr val="262626"/>
          </a:solidFill>
          <a:latin typeface="Neue Haas Unica W1G" panose="020B0504030206020203" pitchFamily="34" charset="0"/>
        </a:defRPr>
      </a:pPr>
      <a:endParaRPr lang="en-FI"/>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73368351891791"/>
          <c:y val="2.9578322583049294E-2"/>
          <c:w val="0.50404419631032349"/>
          <c:h val="0.87142792263521895"/>
        </c:manualLayout>
      </c:layout>
      <c:barChart>
        <c:barDir val="bar"/>
        <c:grouping val="clustered"/>
        <c:varyColors val="0"/>
        <c:ser>
          <c:idx val="0"/>
          <c:order val="0"/>
          <c:tx>
            <c:strRef>
              <c:f>Taul1!$B$1</c:f>
              <c:strCache>
                <c:ptCount val="1"/>
                <c:pt idx="0">
                  <c:v>Remontointi ja rakentaminen</c:v>
                </c:pt>
              </c:strCache>
            </c:strRef>
          </c:tx>
          <c:spPr>
            <a:solidFill>
              <a:srgbClr val="002548"/>
            </a:solidFill>
          </c:spPr>
          <c:invertIfNegative val="0"/>
          <c:dPt>
            <c:idx val="0"/>
            <c:invertIfNegative val="0"/>
            <c:bubble3D val="0"/>
            <c:spPr>
              <a:solidFill>
                <a:srgbClr val="FF6464"/>
              </a:solidFill>
            </c:spPr>
            <c:extLst>
              <c:ext xmlns:c16="http://schemas.microsoft.com/office/drawing/2014/chart" uri="{C3380CC4-5D6E-409C-BE32-E72D297353CC}">
                <c16:uniqueId val="{00000000-5D06-4D3D-ACCE-761AF7CF1D9C}"/>
              </c:ext>
            </c:extLst>
          </c:dPt>
          <c:dPt>
            <c:idx val="3"/>
            <c:invertIfNegative val="0"/>
            <c:bubble3D val="0"/>
            <c:spPr>
              <a:solidFill>
                <a:srgbClr val="FF6464"/>
              </a:solidFill>
            </c:spPr>
            <c:extLst>
              <c:ext xmlns:c16="http://schemas.microsoft.com/office/drawing/2014/chart" uri="{C3380CC4-5D6E-409C-BE32-E72D297353CC}">
                <c16:uniqueId val="{00000001-5D06-4D3D-ACCE-761AF7CF1D9C}"/>
              </c:ext>
            </c:extLst>
          </c:dPt>
          <c:dLbls>
            <c:numFmt formatCode="#,##0" sourceLinked="0"/>
            <c:spPr>
              <a:noFill/>
              <a:ln>
                <a:noFill/>
              </a:ln>
              <a:effectLst/>
            </c:spPr>
            <c:txPr>
              <a:bodyPr/>
              <a:lstStyle/>
              <a:p>
                <a:pPr>
                  <a:defRPr sz="1400">
                    <a:solidFill>
                      <a:schemeClr val="tx2"/>
                    </a:solidFill>
                    <a:latin typeface="Neue Haas Unica W1G Medium" panose="020B0604030206020203" pitchFamily="34" charset="0"/>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Taul1!$A$2:$A$11</c:f>
              <c:strCache>
                <c:ptCount val="10"/>
                <c:pt idx="0">
                  <c:v>Painettu aikakauslehti</c:v>
                </c:pt>
                <c:pt idx="1">
                  <c:v>TV</c:v>
                </c:pt>
                <c:pt idx="2">
                  <c:v>Youtube tai muu videopalvelu</c:v>
                </c:pt>
                <c:pt idx="3">
                  <c:v>Lehtien nettisivut</c:v>
                </c:pt>
                <c:pt idx="4">
                  <c:v>Painettu sanomalehti</c:v>
                </c:pt>
                <c:pt idx="5">
                  <c:v>Some</c:v>
                </c:pt>
                <c:pt idx="6">
                  <c:v>Blogi</c:v>
                </c:pt>
                <c:pt idx="7">
                  <c:v>Radio</c:v>
                </c:pt>
                <c:pt idx="8">
                  <c:v>Podcast</c:v>
                </c:pt>
                <c:pt idx="9">
                  <c:v>Tämä aihe ei kiinnosta minua/ei osaa sanoa</c:v>
                </c:pt>
              </c:strCache>
            </c:strRef>
          </c:cat>
          <c:val>
            <c:numRef>
              <c:f>Taul1!$B$2:$B$11</c:f>
              <c:numCache>
                <c:formatCode>General</c:formatCode>
                <c:ptCount val="10"/>
                <c:pt idx="0">
                  <c:v>40.137219999999999</c:v>
                </c:pt>
                <c:pt idx="1">
                  <c:v>20.24014</c:v>
                </c:pt>
                <c:pt idx="2">
                  <c:v>19.29674</c:v>
                </c:pt>
                <c:pt idx="3">
                  <c:v>16.037739999999999</c:v>
                </c:pt>
                <c:pt idx="4">
                  <c:v>10.89194</c:v>
                </c:pt>
                <c:pt idx="5">
                  <c:v>7.1183500000000004</c:v>
                </c:pt>
                <c:pt idx="6">
                  <c:v>6.5180100000000003</c:v>
                </c:pt>
                <c:pt idx="7">
                  <c:v>1.1149199999999999</c:v>
                </c:pt>
                <c:pt idx="8">
                  <c:v>0.68611</c:v>
                </c:pt>
                <c:pt idx="9">
                  <c:v>32.161230000000003</c:v>
                </c:pt>
              </c:numCache>
            </c:numRef>
          </c:val>
          <c:extLst>
            <c:ext xmlns:c16="http://schemas.microsoft.com/office/drawing/2014/chart" uri="{C3380CC4-5D6E-409C-BE32-E72D297353CC}">
              <c16:uniqueId val="{00000000-9C30-4D03-A461-650BF4CF308D}"/>
            </c:ext>
          </c:extLst>
        </c:ser>
        <c:dLbls>
          <c:showLegendKey val="0"/>
          <c:showVal val="0"/>
          <c:showCatName val="0"/>
          <c:showSerName val="0"/>
          <c:showPercent val="0"/>
          <c:showBubbleSize val="0"/>
        </c:dLbls>
        <c:gapWidth val="40"/>
        <c:axId val="639397440"/>
        <c:axId val="639421520"/>
      </c:barChart>
      <c:catAx>
        <c:axId val="639397440"/>
        <c:scaling>
          <c:orientation val="maxMin"/>
        </c:scaling>
        <c:delete val="0"/>
        <c:axPos val="l"/>
        <c:numFmt formatCode="General" sourceLinked="0"/>
        <c:majorTickMark val="none"/>
        <c:minorTickMark val="none"/>
        <c:tickLblPos val="low"/>
        <c:spPr>
          <a:ln>
            <a:noFill/>
          </a:ln>
        </c:spPr>
        <c:txPr>
          <a:bodyPr/>
          <a:lstStyle/>
          <a:p>
            <a:pPr>
              <a:defRPr>
                <a:solidFill>
                  <a:srgbClr val="002649"/>
                </a:solidFill>
              </a:defRPr>
            </a:pPr>
            <a:endParaRPr lang="en-FI"/>
          </a:p>
        </c:txPr>
        <c:crossAx val="639421520"/>
        <c:crosses val="autoZero"/>
        <c:auto val="1"/>
        <c:lblAlgn val="ctr"/>
        <c:lblOffset val="100"/>
        <c:tickLblSkip val="1"/>
        <c:noMultiLvlLbl val="0"/>
      </c:catAx>
      <c:valAx>
        <c:axId val="639421520"/>
        <c:scaling>
          <c:orientation val="minMax"/>
          <c:max val="100"/>
          <c:min val="0"/>
        </c:scaling>
        <c:delete val="0"/>
        <c:axPos val="t"/>
        <c:majorGridlines>
          <c:spPr>
            <a:ln w="9525">
              <a:solidFill>
                <a:srgbClr val="D9D9D9"/>
              </a:solidFill>
              <a:prstDash val="solid"/>
            </a:ln>
          </c:spPr>
        </c:majorGridlines>
        <c:title>
          <c:tx>
            <c:rich>
              <a:bodyPr/>
              <a:lstStyle/>
              <a:p>
                <a:pPr>
                  <a:defRPr sz="1400">
                    <a:solidFill>
                      <a:srgbClr val="7F7F7F"/>
                    </a:solidFill>
                  </a:defRPr>
                </a:pPr>
                <a:r>
                  <a:rPr lang="fi-FI" sz="1400" dirty="0">
                    <a:solidFill>
                      <a:srgbClr val="7F7F7F"/>
                    </a:solidFill>
                  </a:rPr>
                  <a:t>%</a:t>
                </a:r>
              </a:p>
            </c:rich>
          </c:tx>
          <c:layout>
            <c:manualLayout>
              <c:xMode val="edge"/>
              <c:yMode val="edge"/>
              <c:x val="0.40808220073408258"/>
              <c:y val="0.92876049360863688"/>
            </c:manualLayout>
          </c:layout>
          <c:overlay val="0"/>
        </c:title>
        <c:numFmt formatCode="General" sourceLinked="0"/>
        <c:majorTickMark val="none"/>
        <c:minorTickMark val="none"/>
        <c:tickLblPos val="high"/>
        <c:spPr>
          <a:ln>
            <a:noFill/>
          </a:ln>
        </c:spPr>
        <c:txPr>
          <a:bodyPr rot="0" vert="horz"/>
          <a:lstStyle/>
          <a:p>
            <a:pPr>
              <a:defRPr sz="1400">
                <a:solidFill>
                  <a:srgbClr val="7F7F7F"/>
                </a:solidFill>
              </a:defRPr>
            </a:pPr>
            <a:endParaRPr lang="en-FI"/>
          </a:p>
        </c:txPr>
        <c:crossAx val="639397440"/>
        <c:crosses val="autoZero"/>
        <c:crossBetween val="between"/>
        <c:majorUnit val="20"/>
        <c:minorUnit val="1"/>
      </c:valAx>
      <c:spPr>
        <a:ln w="6350">
          <a:noFill/>
        </a:ln>
      </c:spPr>
    </c:plotArea>
    <c:plotVisOnly val="1"/>
    <c:dispBlanksAs val="gap"/>
    <c:showDLblsOverMax val="0"/>
  </c:chart>
  <c:spPr>
    <a:ln>
      <a:noFill/>
    </a:ln>
  </c:spPr>
  <c:txPr>
    <a:bodyPr/>
    <a:lstStyle/>
    <a:p>
      <a:pPr>
        <a:defRPr sz="1200">
          <a:solidFill>
            <a:srgbClr val="262626"/>
          </a:solidFill>
          <a:latin typeface="Neue Haas Unica W1G" panose="020B0504030206020203" pitchFamily="34" charset="0"/>
        </a:defRPr>
      </a:pPr>
      <a:endParaRPr lang="en-FI"/>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73368351891791"/>
          <c:y val="2.9578322583049294E-2"/>
          <c:w val="0.50404419631032349"/>
          <c:h val="0.87142792263521895"/>
        </c:manualLayout>
      </c:layout>
      <c:barChart>
        <c:barDir val="bar"/>
        <c:grouping val="clustered"/>
        <c:varyColors val="0"/>
        <c:ser>
          <c:idx val="0"/>
          <c:order val="0"/>
          <c:tx>
            <c:strRef>
              <c:f>Taul1!$B$1</c:f>
              <c:strCache>
                <c:ptCount val="1"/>
                <c:pt idx="0">
                  <c:v>Ruoka ja ruuanlaitto</c:v>
                </c:pt>
              </c:strCache>
            </c:strRef>
          </c:tx>
          <c:spPr>
            <a:solidFill>
              <a:srgbClr val="002548"/>
            </a:solidFill>
          </c:spPr>
          <c:invertIfNegative val="0"/>
          <c:dPt>
            <c:idx val="0"/>
            <c:invertIfNegative val="0"/>
            <c:bubble3D val="0"/>
            <c:spPr>
              <a:solidFill>
                <a:srgbClr val="FF6464"/>
              </a:solidFill>
            </c:spPr>
            <c:extLst>
              <c:ext xmlns:c16="http://schemas.microsoft.com/office/drawing/2014/chart" uri="{C3380CC4-5D6E-409C-BE32-E72D297353CC}">
                <c16:uniqueId val="{00000000-4DE5-4D23-A224-4574B8E16275}"/>
              </c:ext>
            </c:extLst>
          </c:dPt>
          <c:dPt>
            <c:idx val="1"/>
            <c:invertIfNegative val="0"/>
            <c:bubble3D val="0"/>
            <c:spPr>
              <a:solidFill>
                <a:srgbClr val="FF6464"/>
              </a:solidFill>
            </c:spPr>
            <c:extLst>
              <c:ext xmlns:c16="http://schemas.microsoft.com/office/drawing/2014/chart" uri="{C3380CC4-5D6E-409C-BE32-E72D297353CC}">
                <c16:uniqueId val="{00000001-4DE5-4D23-A224-4574B8E16275}"/>
              </c:ext>
            </c:extLst>
          </c:dPt>
          <c:dLbls>
            <c:numFmt formatCode="#,##0" sourceLinked="0"/>
            <c:spPr>
              <a:noFill/>
              <a:ln>
                <a:noFill/>
              </a:ln>
              <a:effectLst/>
            </c:spPr>
            <c:txPr>
              <a:bodyPr/>
              <a:lstStyle/>
              <a:p>
                <a:pPr>
                  <a:defRPr sz="1400">
                    <a:solidFill>
                      <a:schemeClr val="tx2"/>
                    </a:solidFill>
                    <a:latin typeface="Neue Haas Unica W1G Medium" panose="020B0604030206020203" pitchFamily="34" charset="0"/>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Taul1!$A$2:$A$11</c:f>
              <c:strCache>
                <c:ptCount val="10"/>
                <c:pt idx="0">
                  <c:v>Painettu aikakauslehti</c:v>
                </c:pt>
                <c:pt idx="1">
                  <c:v>Lehtien nettisivut</c:v>
                </c:pt>
                <c:pt idx="2">
                  <c:v>TV</c:v>
                </c:pt>
                <c:pt idx="3">
                  <c:v>Blogi</c:v>
                </c:pt>
                <c:pt idx="4">
                  <c:v>Youtube tai muu videopalvelu</c:v>
                </c:pt>
                <c:pt idx="5">
                  <c:v>Some</c:v>
                </c:pt>
                <c:pt idx="6">
                  <c:v>Painettu sanomalehti</c:v>
                </c:pt>
                <c:pt idx="7">
                  <c:v>Podcast</c:v>
                </c:pt>
                <c:pt idx="8">
                  <c:v>Radio</c:v>
                </c:pt>
                <c:pt idx="9">
                  <c:v>Tämä aihe ei kiinnosta minua/ei osaa sanoa</c:v>
                </c:pt>
              </c:strCache>
            </c:strRef>
          </c:cat>
          <c:val>
            <c:numRef>
              <c:f>Taul1!$B$2:$B$11</c:f>
              <c:numCache>
                <c:formatCode>General</c:formatCode>
                <c:ptCount val="10"/>
                <c:pt idx="0">
                  <c:v>49.399659999999997</c:v>
                </c:pt>
                <c:pt idx="1">
                  <c:v>24.699829999999999</c:v>
                </c:pt>
                <c:pt idx="2">
                  <c:v>22.727270000000001</c:v>
                </c:pt>
                <c:pt idx="3">
                  <c:v>16.638079999999999</c:v>
                </c:pt>
                <c:pt idx="4">
                  <c:v>15.523160000000001</c:v>
                </c:pt>
                <c:pt idx="5">
                  <c:v>14.751289999999999</c:v>
                </c:pt>
                <c:pt idx="6">
                  <c:v>13.63636</c:v>
                </c:pt>
                <c:pt idx="7">
                  <c:v>1.4579800000000001</c:v>
                </c:pt>
                <c:pt idx="8">
                  <c:v>1.1149199999999999</c:v>
                </c:pt>
                <c:pt idx="9">
                  <c:v>18.267579999999999</c:v>
                </c:pt>
              </c:numCache>
            </c:numRef>
          </c:val>
          <c:extLst>
            <c:ext xmlns:c16="http://schemas.microsoft.com/office/drawing/2014/chart" uri="{C3380CC4-5D6E-409C-BE32-E72D297353CC}">
              <c16:uniqueId val="{00000000-9C30-4D03-A461-650BF4CF308D}"/>
            </c:ext>
          </c:extLst>
        </c:ser>
        <c:dLbls>
          <c:showLegendKey val="0"/>
          <c:showVal val="0"/>
          <c:showCatName val="0"/>
          <c:showSerName val="0"/>
          <c:showPercent val="0"/>
          <c:showBubbleSize val="0"/>
        </c:dLbls>
        <c:gapWidth val="40"/>
        <c:axId val="639397440"/>
        <c:axId val="639421520"/>
      </c:barChart>
      <c:catAx>
        <c:axId val="639397440"/>
        <c:scaling>
          <c:orientation val="maxMin"/>
        </c:scaling>
        <c:delete val="0"/>
        <c:axPos val="l"/>
        <c:numFmt formatCode="General" sourceLinked="0"/>
        <c:majorTickMark val="none"/>
        <c:minorTickMark val="none"/>
        <c:tickLblPos val="low"/>
        <c:spPr>
          <a:ln>
            <a:noFill/>
          </a:ln>
        </c:spPr>
        <c:txPr>
          <a:bodyPr/>
          <a:lstStyle/>
          <a:p>
            <a:pPr>
              <a:defRPr>
                <a:solidFill>
                  <a:srgbClr val="002649"/>
                </a:solidFill>
              </a:defRPr>
            </a:pPr>
            <a:endParaRPr lang="en-FI"/>
          </a:p>
        </c:txPr>
        <c:crossAx val="639421520"/>
        <c:crosses val="autoZero"/>
        <c:auto val="1"/>
        <c:lblAlgn val="ctr"/>
        <c:lblOffset val="100"/>
        <c:tickLblSkip val="1"/>
        <c:noMultiLvlLbl val="0"/>
      </c:catAx>
      <c:valAx>
        <c:axId val="639421520"/>
        <c:scaling>
          <c:orientation val="minMax"/>
          <c:max val="100"/>
          <c:min val="0"/>
        </c:scaling>
        <c:delete val="0"/>
        <c:axPos val="t"/>
        <c:majorGridlines>
          <c:spPr>
            <a:ln w="9525">
              <a:solidFill>
                <a:srgbClr val="D9D9D9"/>
              </a:solidFill>
              <a:prstDash val="solid"/>
            </a:ln>
          </c:spPr>
        </c:majorGridlines>
        <c:title>
          <c:tx>
            <c:rich>
              <a:bodyPr/>
              <a:lstStyle/>
              <a:p>
                <a:pPr>
                  <a:defRPr sz="1400">
                    <a:solidFill>
                      <a:srgbClr val="7F7F7F"/>
                    </a:solidFill>
                  </a:defRPr>
                </a:pPr>
                <a:r>
                  <a:rPr lang="fi-FI" sz="1400" dirty="0">
                    <a:solidFill>
                      <a:srgbClr val="7F7F7F"/>
                    </a:solidFill>
                  </a:rPr>
                  <a:t>%</a:t>
                </a:r>
              </a:p>
            </c:rich>
          </c:tx>
          <c:layout>
            <c:manualLayout>
              <c:xMode val="edge"/>
              <c:yMode val="edge"/>
              <c:x val="0.40808220073408258"/>
              <c:y val="0.92876049360863688"/>
            </c:manualLayout>
          </c:layout>
          <c:overlay val="0"/>
        </c:title>
        <c:numFmt formatCode="General" sourceLinked="0"/>
        <c:majorTickMark val="none"/>
        <c:minorTickMark val="none"/>
        <c:tickLblPos val="high"/>
        <c:spPr>
          <a:ln>
            <a:noFill/>
          </a:ln>
        </c:spPr>
        <c:txPr>
          <a:bodyPr rot="0" vert="horz"/>
          <a:lstStyle/>
          <a:p>
            <a:pPr>
              <a:defRPr sz="1400">
                <a:solidFill>
                  <a:srgbClr val="7F7F7F"/>
                </a:solidFill>
              </a:defRPr>
            </a:pPr>
            <a:endParaRPr lang="en-FI"/>
          </a:p>
        </c:txPr>
        <c:crossAx val="639397440"/>
        <c:crosses val="autoZero"/>
        <c:crossBetween val="between"/>
        <c:majorUnit val="20"/>
        <c:minorUnit val="1"/>
      </c:valAx>
      <c:spPr>
        <a:ln w="6350">
          <a:noFill/>
        </a:ln>
      </c:spPr>
    </c:plotArea>
    <c:plotVisOnly val="1"/>
    <c:dispBlanksAs val="gap"/>
    <c:showDLblsOverMax val="0"/>
  </c:chart>
  <c:spPr>
    <a:ln>
      <a:noFill/>
    </a:ln>
  </c:spPr>
  <c:txPr>
    <a:bodyPr/>
    <a:lstStyle/>
    <a:p>
      <a:pPr>
        <a:defRPr sz="1200">
          <a:solidFill>
            <a:srgbClr val="262626"/>
          </a:solidFill>
          <a:latin typeface="Neue Haas Unica W1G" panose="020B0504030206020203" pitchFamily="34" charset="0"/>
        </a:defRPr>
      </a:pPr>
      <a:endParaRPr lang="en-FI"/>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73368351891791"/>
          <c:y val="2.9578322583049294E-2"/>
          <c:w val="0.50404419631032349"/>
          <c:h val="0.87142792263521895"/>
        </c:manualLayout>
      </c:layout>
      <c:barChart>
        <c:barDir val="bar"/>
        <c:grouping val="clustered"/>
        <c:varyColors val="0"/>
        <c:ser>
          <c:idx val="0"/>
          <c:order val="0"/>
          <c:tx>
            <c:strRef>
              <c:f>Taul1!$B$1</c:f>
              <c:strCache>
                <c:ptCount val="1"/>
                <c:pt idx="0">
                  <c:v>Sisustaminen</c:v>
                </c:pt>
              </c:strCache>
            </c:strRef>
          </c:tx>
          <c:spPr>
            <a:solidFill>
              <a:srgbClr val="002548"/>
            </a:solidFill>
          </c:spPr>
          <c:invertIfNegative val="0"/>
          <c:dPt>
            <c:idx val="0"/>
            <c:invertIfNegative val="0"/>
            <c:bubble3D val="0"/>
            <c:spPr>
              <a:solidFill>
                <a:srgbClr val="FF6464"/>
              </a:solidFill>
            </c:spPr>
            <c:extLst>
              <c:ext xmlns:c16="http://schemas.microsoft.com/office/drawing/2014/chart" uri="{C3380CC4-5D6E-409C-BE32-E72D297353CC}">
                <c16:uniqueId val="{00000000-A30C-434E-8CFE-529A1FAA6A14}"/>
              </c:ext>
            </c:extLst>
          </c:dPt>
          <c:dPt>
            <c:idx val="2"/>
            <c:invertIfNegative val="0"/>
            <c:bubble3D val="0"/>
            <c:spPr>
              <a:solidFill>
                <a:srgbClr val="FF6464"/>
              </a:solidFill>
            </c:spPr>
            <c:extLst>
              <c:ext xmlns:c16="http://schemas.microsoft.com/office/drawing/2014/chart" uri="{C3380CC4-5D6E-409C-BE32-E72D297353CC}">
                <c16:uniqueId val="{00000001-A30C-434E-8CFE-529A1FAA6A14}"/>
              </c:ext>
            </c:extLst>
          </c:dPt>
          <c:dLbls>
            <c:numFmt formatCode="#,##0" sourceLinked="0"/>
            <c:spPr>
              <a:noFill/>
              <a:ln>
                <a:noFill/>
              </a:ln>
              <a:effectLst/>
            </c:spPr>
            <c:txPr>
              <a:bodyPr/>
              <a:lstStyle/>
              <a:p>
                <a:pPr>
                  <a:defRPr sz="1400">
                    <a:solidFill>
                      <a:schemeClr val="tx2"/>
                    </a:solidFill>
                    <a:latin typeface="Neue Haas Unica W1G Medium" panose="020B0604030206020203" pitchFamily="34" charset="0"/>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Taul1!$A$2:$A$11</c:f>
              <c:strCache>
                <c:ptCount val="10"/>
                <c:pt idx="0">
                  <c:v>Painettu aikakauslehti</c:v>
                </c:pt>
                <c:pt idx="1">
                  <c:v>TV</c:v>
                </c:pt>
                <c:pt idx="2">
                  <c:v>Lehtien nettisivut</c:v>
                </c:pt>
                <c:pt idx="3">
                  <c:v>Some</c:v>
                </c:pt>
                <c:pt idx="4">
                  <c:v>Blogi</c:v>
                </c:pt>
                <c:pt idx="5">
                  <c:v>Youtube tai muu videopalvelu</c:v>
                </c:pt>
                <c:pt idx="6">
                  <c:v>Painettu sanomalehti</c:v>
                </c:pt>
                <c:pt idx="7">
                  <c:v>Radio</c:v>
                </c:pt>
                <c:pt idx="8">
                  <c:v>Podcast</c:v>
                </c:pt>
                <c:pt idx="9">
                  <c:v>Tämä aihe ei kiinnosta minua/ei osaa sanoa</c:v>
                </c:pt>
              </c:strCache>
            </c:strRef>
          </c:cat>
          <c:val>
            <c:numRef>
              <c:f>Taul1!$B$2:$B$11</c:f>
              <c:numCache>
                <c:formatCode>General</c:formatCode>
                <c:ptCount val="10"/>
                <c:pt idx="0">
                  <c:v>44.168100000000003</c:v>
                </c:pt>
                <c:pt idx="1">
                  <c:v>19.039449999999999</c:v>
                </c:pt>
                <c:pt idx="2">
                  <c:v>14.92281</c:v>
                </c:pt>
                <c:pt idx="3">
                  <c:v>13.464840000000001</c:v>
                </c:pt>
                <c:pt idx="4">
                  <c:v>12.264150000000001</c:v>
                </c:pt>
                <c:pt idx="5">
                  <c:v>9.2624399999999998</c:v>
                </c:pt>
                <c:pt idx="6">
                  <c:v>5.4030899999999997</c:v>
                </c:pt>
                <c:pt idx="7">
                  <c:v>0.85763</c:v>
                </c:pt>
                <c:pt idx="8">
                  <c:v>0.77186999999999995</c:v>
                </c:pt>
                <c:pt idx="9">
                  <c:v>34.391080000000002</c:v>
                </c:pt>
              </c:numCache>
            </c:numRef>
          </c:val>
          <c:extLst>
            <c:ext xmlns:c16="http://schemas.microsoft.com/office/drawing/2014/chart" uri="{C3380CC4-5D6E-409C-BE32-E72D297353CC}">
              <c16:uniqueId val="{00000000-9C30-4D03-A461-650BF4CF308D}"/>
            </c:ext>
          </c:extLst>
        </c:ser>
        <c:dLbls>
          <c:showLegendKey val="0"/>
          <c:showVal val="0"/>
          <c:showCatName val="0"/>
          <c:showSerName val="0"/>
          <c:showPercent val="0"/>
          <c:showBubbleSize val="0"/>
        </c:dLbls>
        <c:gapWidth val="40"/>
        <c:axId val="639397440"/>
        <c:axId val="639421520"/>
      </c:barChart>
      <c:catAx>
        <c:axId val="639397440"/>
        <c:scaling>
          <c:orientation val="maxMin"/>
        </c:scaling>
        <c:delete val="0"/>
        <c:axPos val="l"/>
        <c:numFmt formatCode="General" sourceLinked="0"/>
        <c:majorTickMark val="none"/>
        <c:minorTickMark val="none"/>
        <c:tickLblPos val="low"/>
        <c:spPr>
          <a:ln>
            <a:noFill/>
          </a:ln>
        </c:spPr>
        <c:txPr>
          <a:bodyPr/>
          <a:lstStyle/>
          <a:p>
            <a:pPr>
              <a:defRPr>
                <a:solidFill>
                  <a:srgbClr val="002649"/>
                </a:solidFill>
              </a:defRPr>
            </a:pPr>
            <a:endParaRPr lang="en-FI"/>
          </a:p>
        </c:txPr>
        <c:crossAx val="639421520"/>
        <c:crosses val="autoZero"/>
        <c:auto val="1"/>
        <c:lblAlgn val="ctr"/>
        <c:lblOffset val="100"/>
        <c:tickLblSkip val="1"/>
        <c:noMultiLvlLbl val="0"/>
      </c:catAx>
      <c:valAx>
        <c:axId val="639421520"/>
        <c:scaling>
          <c:orientation val="minMax"/>
          <c:max val="100"/>
          <c:min val="0"/>
        </c:scaling>
        <c:delete val="0"/>
        <c:axPos val="t"/>
        <c:majorGridlines>
          <c:spPr>
            <a:ln w="9525">
              <a:solidFill>
                <a:srgbClr val="D9D9D9"/>
              </a:solidFill>
              <a:prstDash val="solid"/>
            </a:ln>
          </c:spPr>
        </c:majorGridlines>
        <c:title>
          <c:tx>
            <c:rich>
              <a:bodyPr/>
              <a:lstStyle/>
              <a:p>
                <a:pPr>
                  <a:defRPr sz="1400">
                    <a:solidFill>
                      <a:srgbClr val="7F7F7F"/>
                    </a:solidFill>
                  </a:defRPr>
                </a:pPr>
                <a:r>
                  <a:rPr lang="fi-FI" sz="1400" dirty="0">
                    <a:solidFill>
                      <a:srgbClr val="7F7F7F"/>
                    </a:solidFill>
                  </a:rPr>
                  <a:t>%</a:t>
                </a:r>
              </a:p>
            </c:rich>
          </c:tx>
          <c:layout>
            <c:manualLayout>
              <c:xMode val="edge"/>
              <c:yMode val="edge"/>
              <c:x val="0.40808220073408258"/>
              <c:y val="0.92876049360863688"/>
            </c:manualLayout>
          </c:layout>
          <c:overlay val="0"/>
        </c:title>
        <c:numFmt formatCode="General" sourceLinked="0"/>
        <c:majorTickMark val="none"/>
        <c:minorTickMark val="none"/>
        <c:tickLblPos val="high"/>
        <c:spPr>
          <a:ln>
            <a:noFill/>
          </a:ln>
        </c:spPr>
        <c:txPr>
          <a:bodyPr rot="0" vert="horz"/>
          <a:lstStyle/>
          <a:p>
            <a:pPr>
              <a:defRPr sz="1400">
                <a:solidFill>
                  <a:srgbClr val="7F7F7F"/>
                </a:solidFill>
              </a:defRPr>
            </a:pPr>
            <a:endParaRPr lang="en-FI"/>
          </a:p>
        </c:txPr>
        <c:crossAx val="639397440"/>
        <c:crosses val="autoZero"/>
        <c:crossBetween val="between"/>
        <c:majorUnit val="20"/>
        <c:minorUnit val="1"/>
      </c:valAx>
      <c:spPr>
        <a:ln w="6350">
          <a:noFill/>
        </a:ln>
      </c:spPr>
    </c:plotArea>
    <c:plotVisOnly val="1"/>
    <c:dispBlanksAs val="gap"/>
    <c:showDLblsOverMax val="0"/>
  </c:chart>
  <c:spPr>
    <a:ln>
      <a:noFill/>
    </a:ln>
  </c:spPr>
  <c:txPr>
    <a:bodyPr/>
    <a:lstStyle/>
    <a:p>
      <a:pPr>
        <a:defRPr sz="1200">
          <a:solidFill>
            <a:srgbClr val="262626"/>
          </a:solidFill>
          <a:latin typeface="Neue Haas Unica W1G" panose="020B0504030206020203" pitchFamily="34" charset="0"/>
        </a:defRPr>
      </a:pPr>
      <a:endParaRPr lang="en-FI"/>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73368351891791"/>
          <c:y val="2.9578322583049294E-2"/>
          <c:w val="0.50404419631032349"/>
          <c:h val="0.87142792263521895"/>
        </c:manualLayout>
      </c:layout>
      <c:barChart>
        <c:barDir val="bar"/>
        <c:grouping val="clustered"/>
        <c:varyColors val="0"/>
        <c:ser>
          <c:idx val="0"/>
          <c:order val="0"/>
          <c:tx>
            <c:strRef>
              <c:f>Taul1!$B$1</c:f>
              <c:strCache>
                <c:ptCount val="1"/>
                <c:pt idx="0">
                  <c:v>Säästäminen ja sijoittaminen</c:v>
                </c:pt>
              </c:strCache>
            </c:strRef>
          </c:tx>
          <c:spPr>
            <a:solidFill>
              <a:srgbClr val="002548"/>
            </a:solidFill>
          </c:spPr>
          <c:invertIfNegative val="0"/>
          <c:dPt>
            <c:idx val="0"/>
            <c:invertIfNegative val="0"/>
            <c:bubble3D val="0"/>
            <c:spPr>
              <a:solidFill>
                <a:srgbClr val="FF6464"/>
              </a:solidFill>
            </c:spPr>
            <c:extLst>
              <c:ext xmlns:c16="http://schemas.microsoft.com/office/drawing/2014/chart" uri="{C3380CC4-5D6E-409C-BE32-E72D297353CC}">
                <c16:uniqueId val="{00000000-9F25-4A27-A2C4-31FD08C66456}"/>
              </c:ext>
            </c:extLst>
          </c:dPt>
          <c:dPt>
            <c:idx val="2"/>
            <c:invertIfNegative val="0"/>
            <c:bubble3D val="0"/>
            <c:spPr>
              <a:solidFill>
                <a:srgbClr val="FF6464"/>
              </a:solidFill>
            </c:spPr>
            <c:extLst>
              <c:ext xmlns:c16="http://schemas.microsoft.com/office/drawing/2014/chart" uri="{C3380CC4-5D6E-409C-BE32-E72D297353CC}">
                <c16:uniqueId val="{00000001-9F25-4A27-A2C4-31FD08C66456}"/>
              </c:ext>
            </c:extLst>
          </c:dPt>
          <c:dPt>
            <c:idx val="3"/>
            <c:invertIfNegative val="0"/>
            <c:bubble3D val="0"/>
            <c:spPr>
              <a:solidFill>
                <a:schemeClr val="accent2"/>
              </a:solidFill>
              <a:ln>
                <a:noFill/>
              </a:ln>
            </c:spPr>
            <c:extLst>
              <c:ext xmlns:c16="http://schemas.microsoft.com/office/drawing/2014/chart" uri="{C3380CC4-5D6E-409C-BE32-E72D297353CC}">
                <c16:uniqueId val="{00000004-9840-DA43-8A8B-CF9C57989A86}"/>
              </c:ext>
            </c:extLst>
          </c:dPt>
          <c:dLbls>
            <c:numFmt formatCode="#,##0" sourceLinked="0"/>
            <c:spPr>
              <a:noFill/>
              <a:ln>
                <a:noFill/>
              </a:ln>
              <a:effectLst/>
            </c:spPr>
            <c:txPr>
              <a:bodyPr/>
              <a:lstStyle/>
              <a:p>
                <a:pPr>
                  <a:defRPr sz="1400">
                    <a:solidFill>
                      <a:srgbClr val="404040"/>
                    </a:solidFill>
                    <a:latin typeface="Neue Haas Unica W1G Medium" panose="020B0604030206020203" pitchFamily="34" charset="0"/>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Taul1!$A$2:$A$11</c:f>
              <c:strCache>
                <c:ptCount val="10"/>
                <c:pt idx="0">
                  <c:v>Painettu aikakauslehti</c:v>
                </c:pt>
                <c:pt idx="1">
                  <c:v>Painettu sanomalehti</c:v>
                </c:pt>
                <c:pt idx="2">
                  <c:v>Lehtien nettisivut</c:v>
                </c:pt>
                <c:pt idx="3">
                  <c:v>Podcast</c:v>
                </c:pt>
                <c:pt idx="4">
                  <c:v>Blogi</c:v>
                </c:pt>
                <c:pt idx="5">
                  <c:v>Some</c:v>
                </c:pt>
                <c:pt idx="6">
                  <c:v>Youtube tai muu videopalvelu</c:v>
                </c:pt>
                <c:pt idx="7">
                  <c:v>TV</c:v>
                </c:pt>
                <c:pt idx="8">
                  <c:v>Radio</c:v>
                </c:pt>
                <c:pt idx="9">
                  <c:v>Tämä aihe ei kiinnosta minua/ei osaa sanoa</c:v>
                </c:pt>
              </c:strCache>
            </c:strRef>
          </c:cat>
          <c:val>
            <c:numRef>
              <c:f>Taul1!$B$2:$B$11</c:f>
              <c:numCache>
                <c:formatCode>General</c:formatCode>
                <c:ptCount val="10"/>
                <c:pt idx="0">
                  <c:v>29.674099999999999</c:v>
                </c:pt>
                <c:pt idx="1">
                  <c:v>22.813040000000001</c:v>
                </c:pt>
                <c:pt idx="2">
                  <c:v>21.355060000000002</c:v>
                </c:pt>
                <c:pt idx="3">
                  <c:v>12.00686</c:v>
                </c:pt>
                <c:pt idx="4">
                  <c:v>10.377359999999999</c:v>
                </c:pt>
                <c:pt idx="5">
                  <c:v>8.2332800000000006</c:v>
                </c:pt>
                <c:pt idx="6">
                  <c:v>6.6037699999999999</c:v>
                </c:pt>
                <c:pt idx="7">
                  <c:v>5.1458000000000004</c:v>
                </c:pt>
                <c:pt idx="8">
                  <c:v>3.6020599999999998</c:v>
                </c:pt>
                <c:pt idx="9">
                  <c:v>34.391080000000002</c:v>
                </c:pt>
              </c:numCache>
            </c:numRef>
          </c:val>
          <c:extLst>
            <c:ext xmlns:c16="http://schemas.microsoft.com/office/drawing/2014/chart" uri="{C3380CC4-5D6E-409C-BE32-E72D297353CC}">
              <c16:uniqueId val="{00000000-9C30-4D03-A461-650BF4CF308D}"/>
            </c:ext>
          </c:extLst>
        </c:ser>
        <c:dLbls>
          <c:showLegendKey val="0"/>
          <c:showVal val="0"/>
          <c:showCatName val="0"/>
          <c:showSerName val="0"/>
          <c:showPercent val="0"/>
          <c:showBubbleSize val="0"/>
        </c:dLbls>
        <c:gapWidth val="40"/>
        <c:axId val="639397440"/>
        <c:axId val="639421520"/>
      </c:barChart>
      <c:catAx>
        <c:axId val="639397440"/>
        <c:scaling>
          <c:orientation val="maxMin"/>
        </c:scaling>
        <c:delete val="0"/>
        <c:axPos val="l"/>
        <c:numFmt formatCode="General" sourceLinked="0"/>
        <c:majorTickMark val="none"/>
        <c:minorTickMark val="none"/>
        <c:tickLblPos val="low"/>
        <c:spPr>
          <a:ln>
            <a:noFill/>
          </a:ln>
        </c:spPr>
        <c:txPr>
          <a:bodyPr/>
          <a:lstStyle/>
          <a:p>
            <a:pPr>
              <a:defRPr>
                <a:solidFill>
                  <a:srgbClr val="002649"/>
                </a:solidFill>
              </a:defRPr>
            </a:pPr>
            <a:endParaRPr lang="en-FI"/>
          </a:p>
        </c:txPr>
        <c:crossAx val="639421520"/>
        <c:crosses val="autoZero"/>
        <c:auto val="1"/>
        <c:lblAlgn val="ctr"/>
        <c:lblOffset val="100"/>
        <c:tickLblSkip val="1"/>
        <c:noMultiLvlLbl val="0"/>
      </c:catAx>
      <c:valAx>
        <c:axId val="639421520"/>
        <c:scaling>
          <c:orientation val="minMax"/>
          <c:max val="100"/>
          <c:min val="0"/>
        </c:scaling>
        <c:delete val="0"/>
        <c:axPos val="t"/>
        <c:majorGridlines>
          <c:spPr>
            <a:ln w="9525">
              <a:solidFill>
                <a:srgbClr val="D9D9D9"/>
              </a:solidFill>
              <a:prstDash val="solid"/>
            </a:ln>
          </c:spPr>
        </c:majorGridlines>
        <c:title>
          <c:tx>
            <c:rich>
              <a:bodyPr/>
              <a:lstStyle/>
              <a:p>
                <a:pPr>
                  <a:defRPr sz="1400">
                    <a:solidFill>
                      <a:srgbClr val="7F7F7F"/>
                    </a:solidFill>
                  </a:defRPr>
                </a:pPr>
                <a:r>
                  <a:rPr lang="fi-FI" sz="1400" dirty="0">
                    <a:solidFill>
                      <a:srgbClr val="7F7F7F"/>
                    </a:solidFill>
                  </a:rPr>
                  <a:t>%</a:t>
                </a:r>
              </a:p>
            </c:rich>
          </c:tx>
          <c:layout>
            <c:manualLayout>
              <c:xMode val="edge"/>
              <c:yMode val="edge"/>
              <c:x val="0.40808220073408258"/>
              <c:y val="0.92876049360863688"/>
            </c:manualLayout>
          </c:layout>
          <c:overlay val="0"/>
        </c:title>
        <c:numFmt formatCode="General" sourceLinked="0"/>
        <c:majorTickMark val="none"/>
        <c:minorTickMark val="none"/>
        <c:tickLblPos val="high"/>
        <c:spPr>
          <a:ln>
            <a:noFill/>
          </a:ln>
        </c:spPr>
        <c:txPr>
          <a:bodyPr rot="0" vert="horz"/>
          <a:lstStyle/>
          <a:p>
            <a:pPr>
              <a:defRPr sz="1400">
                <a:solidFill>
                  <a:srgbClr val="7F7F7F"/>
                </a:solidFill>
              </a:defRPr>
            </a:pPr>
            <a:endParaRPr lang="en-FI"/>
          </a:p>
        </c:txPr>
        <c:crossAx val="639397440"/>
        <c:crosses val="autoZero"/>
        <c:crossBetween val="between"/>
        <c:majorUnit val="20"/>
        <c:minorUnit val="1"/>
      </c:valAx>
      <c:spPr>
        <a:ln w="6350">
          <a:noFill/>
        </a:ln>
      </c:spPr>
    </c:plotArea>
    <c:plotVisOnly val="1"/>
    <c:dispBlanksAs val="gap"/>
    <c:showDLblsOverMax val="0"/>
  </c:chart>
  <c:spPr>
    <a:ln>
      <a:noFill/>
    </a:ln>
  </c:spPr>
  <c:txPr>
    <a:bodyPr/>
    <a:lstStyle/>
    <a:p>
      <a:pPr>
        <a:defRPr sz="1200">
          <a:solidFill>
            <a:srgbClr val="262626"/>
          </a:solidFill>
          <a:latin typeface="Neue Haas Unica W1G" panose="020B0504030206020203" pitchFamily="34" charset="0"/>
        </a:defRPr>
      </a:pPr>
      <a:endParaRPr lang="en-FI"/>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73368351891791"/>
          <c:y val="2.9578322583049294E-2"/>
          <c:w val="0.50404419631032349"/>
          <c:h val="0.87142792263521895"/>
        </c:manualLayout>
      </c:layout>
      <c:barChart>
        <c:barDir val="bar"/>
        <c:grouping val="clustered"/>
        <c:varyColors val="0"/>
        <c:ser>
          <c:idx val="0"/>
          <c:order val="0"/>
          <c:tx>
            <c:strRef>
              <c:f>Taul1!$B$1</c:f>
              <c:strCache>
                <c:ptCount val="1"/>
                <c:pt idx="0">
                  <c:v>Terveys ja hyvinvointi</c:v>
                </c:pt>
              </c:strCache>
            </c:strRef>
          </c:tx>
          <c:spPr>
            <a:solidFill>
              <a:srgbClr val="002548"/>
            </a:solidFill>
          </c:spPr>
          <c:invertIfNegative val="0"/>
          <c:dPt>
            <c:idx val="0"/>
            <c:invertIfNegative val="0"/>
            <c:bubble3D val="0"/>
            <c:spPr>
              <a:solidFill>
                <a:srgbClr val="FF6464"/>
              </a:solidFill>
            </c:spPr>
            <c:extLst>
              <c:ext xmlns:c16="http://schemas.microsoft.com/office/drawing/2014/chart" uri="{C3380CC4-5D6E-409C-BE32-E72D297353CC}">
                <c16:uniqueId val="{00000002-6DB7-4AE3-9DD0-E80C0B4DD9C6}"/>
              </c:ext>
            </c:extLst>
          </c:dPt>
          <c:dPt>
            <c:idx val="1"/>
            <c:invertIfNegative val="0"/>
            <c:bubble3D val="0"/>
            <c:spPr>
              <a:solidFill>
                <a:srgbClr val="FF6464"/>
              </a:solidFill>
            </c:spPr>
            <c:extLst>
              <c:ext xmlns:c16="http://schemas.microsoft.com/office/drawing/2014/chart" uri="{C3380CC4-5D6E-409C-BE32-E72D297353CC}">
                <c16:uniqueId val="{00000003-6DB7-4AE3-9DD0-E80C0B4DD9C6}"/>
              </c:ext>
            </c:extLst>
          </c:dPt>
          <c:dLbls>
            <c:numFmt formatCode="#,##0" sourceLinked="0"/>
            <c:spPr>
              <a:noFill/>
              <a:ln>
                <a:noFill/>
              </a:ln>
              <a:effectLst/>
            </c:spPr>
            <c:txPr>
              <a:bodyPr/>
              <a:lstStyle/>
              <a:p>
                <a:pPr>
                  <a:defRPr sz="1400">
                    <a:solidFill>
                      <a:srgbClr val="404040"/>
                    </a:solidFill>
                    <a:latin typeface="Neue Haas Unica W1G Medium" panose="020B0604030206020203" pitchFamily="34" charset="0"/>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Taul1!$A$2:$A$11</c:f>
              <c:strCache>
                <c:ptCount val="10"/>
                <c:pt idx="0">
                  <c:v>Painettu aikakauslehti</c:v>
                </c:pt>
                <c:pt idx="1">
                  <c:v>Lehtien nettisivut</c:v>
                </c:pt>
                <c:pt idx="2">
                  <c:v>TV</c:v>
                </c:pt>
                <c:pt idx="3">
                  <c:v>Painettu sanomalehti</c:v>
                </c:pt>
                <c:pt idx="4">
                  <c:v>Some</c:v>
                </c:pt>
                <c:pt idx="5">
                  <c:v>Blogi</c:v>
                </c:pt>
                <c:pt idx="6">
                  <c:v>Youtube tai muu videopalvelu</c:v>
                </c:pt>
                <c:pt idx="7">
                  <c:v>Podcast</c:v>
                </c:pt>
                <c:pt idx="8">
                  <c:v>Radio</c:v>
                </c:pt>
                <c:pt idx="9">
                  <c:v>Tämä aihe ei kiinnosta minua/ei osaa sanoa</c:v>
                </c:pt>
              </c:strCache>
            </c:strRef>
          </c:cat>
          <c:val>
            <c:numRef>
              <c:f>Taul1!$B$2:$B$11</c:f>
              <c:numCache>
                <c:formatCode>General</c:formatCode>
                <c:ptCount val="10"/>
                <c:pt idx="0">
                  <c:v>50</c:v>
                </c:pt>
                <c:pt idx="1">
                  <c:v>22.813040000000001</c:v>
                </c:pt>
                <c:pt idx="2">
                  <c:v>17.409949999999998</c:v>
                </c:pt>
                <c:pt idx="3">
                  <c:v>16.809609999999999</c:v>
                </c:pt>
                <c:pt idx="4">
                  <c:v>13.72213</c:v>
                </c:pt>
                <c:pt idx="5">
                  <c:v>10.46312</c:v>
                </c:pt>
                <c:pt idx="6">
                  <c:v>8.1475100000000005</c:v>
                </c:pt>
                <c:pt idx="7">
                  <c:v>4.1166400000000003</c:v>
                </c:pt>
                <c:pt idx="8">
                  <c:v>3.6878199999999999</c:v>
                </c:pt>
                <c:pt idx="9">
                  <c:v>22.298459999999999</c:v>
                </c:pt>
              </c:numCache>
            </c:numRef>
          </c:val>
          <c:extLst>
            <c:ext xmlns:c16="http://schemas.microsoft.com/office/drawing/2014/chart" uri="{C3380CC4-5D6E-409C-BE32-E72D297353CC}">
              <c16:uniqueId val="{00000000-9C30-4D03-A461-650BF4CF308D}"/>
            </c:ext>
          </c:extLst>
        </c:ser>
        <c:dLbls>
          <c:showLegendKey val="0"/>
          <c:showVal val="0"/>
          <c:showCatName val="0"/>
          <c:showSerName val="0"/>
          <c:showPercent val="0"/>
          <c:showBubbleSize val="0"/>
        </c:dLbls>
        <c:gapWidth val="40"/>
        <c:axId val="639397440"/>
        <c:axId val="639421520"/>
      </c:barChart>
      <c:catAx>
        <c:axId val="639397440"/>
        <c:scaling>
          <c:orientation val="maxMin"/>
        </c:scaling>
        <c:delete val="0"/>
        <c:axPos val="l"/>
        <c:numFmt formatCode="General" sourceLinked="0"/>
        <c:majorTickMark val="none"/>
        <c:minorTickMark val="none"/>
        <c:tickLblPos val="low"/>
        <c:spPr>
          <a:ln>
            <a:noFill/>
          </a:ln>
        </c:spPr>
        <c:txPr>
          <a:bodyPr/>
          <a:lstStyle/>
          <a:p>
            <a:pPr>
              <a:defRPr>
                <a:solidFill>
                  <a:srgbClr val="002649"/>
                </a:solidFill>
              </a:defRPr>
            </a:pPr>
            <a:endParaRPr lang="en-FI"/>
          </a:p>
        </c:txPr>
        <c:crossAx val="639421520"/>
        <c:crosses val="autoZero"/>
        <c:auto val="1"/>
        <c:lblAlgn val="ctr"/>
        <c:lblOffset val="100"/>
        <c:tickLblSkip val="1"/>
        <c:noMultiLvlLbl val="0"/>
      </c:catAx>
      <c:valAx>
        <c:axId val="639421520"/>
        <c:scaling>
          <c:orientation val="minMax"/>
          <c:max val="100"/>
          <c:min val="0"/>
        </c:scaling>
        <c:delete val="0"/>
        <c:axPos val="t"/>
        <c:majorGridlines>
          <c:spPr>
            <a:ln w="9525">
              <a:solidFill>
                <a:srgbClr val="D9D9D9"/>
              </a:solidFill>
              <a:prstDash val="solid"/>
            </a:ln>
          </c:spPr>
        </c:majorGridlines>
        <c:title>
          <c:tx>
            <c:rich>
              <a:bodyPr/>
              <a:lstStyle/>
              <a:p>
                <a:pPr>
                  <a:defRPr sz="1400">
                    <a:solidFill>
                      <a:srgbClr val="7F7F7F"/>
                    </a:solidFill>
                  </a:defRPr>
                </a:pPr>
                <a:r>
                  <a:rPr lang="fi-FI" sz="1400" dirty="0">
                    <a:solidFill>
                      <a:srgbClr val="7F7F7F"/>
                    </a:solidFill>
                  </a:rPr>
                  <a:t>%</a:t>
                </a:r>
              </a:p>
            </c:rich>
          </c:tx>
          <c:layout>
            <c:manualLayout>
              <c:xMode val="edge"/>
              <c:yMode val="edge"/>
              <c:x val="0.40808220073408258"/>
              <c:y val="0.92876049360863688"/>
            </c:manualLayout>
          </c:layout>
          <c:overlay val="0"/>
        </c:title>
        <c:numFmt formatCode="General" sourceLinked="0"/>
        <c:majorTickMark val="none"/>
        <c:minorTickMark val="none"/>
        <c:tickLblPos val="high"/>
        <c:spPr>
          <a:ln>
            <a:noFill/>
          </a:ln>
        </c:spPr>
        <c:txPr>
          <a:bodyPr rot="0" vert="horz"/>
          <a:lstStyle/>
          <a:p>
            <a:pPr>
              <a:defRPr sz="1400">
                <a:solidFill>
                  <a:srgbClr val="7F7F7F"/>
                </a:solidFill>
              </a:defRPr>
            </a:pPr>
            <a:endParaRPr lang="en-FI"/>
          </a:p>
        </c:txPr>
        <c:crossAx val="639397440"/>
        <c:crosses val="autoZero"/>
        <c:crossBetween val="between"/>
        <c:majorUnit val="20"/>
        <c:minorUnit val="1"/>
      </c:valAx>
      <c:spPr>
        <a:ln w="6350">
          <a:noFill/>
        </a:ln>
      </c:spPr>
    </c:plotArea>
    <c:plotVisOnly val="1"/>
    <c:dispBlanksAs val="gap"/>
    <c:showDLblsOverMax val="0"/>
  </c:chart>
  <c:spPr>
    <a:ln>
      <a:noFill/>
    </a:ln>
  </c:spPr>
  <c:txPr>
    <a:bodyPr/>
    <a:lstStyle/>
    <a:p>
      <a:pPr>
        <a:defRPr sz="1200">
          <a:solidFill>
            <a:srgbClr val="262626"/>
          </a:solidFill>
          <a:latin typeface="Neue Haas Unica W1G" panose="020B0504030206020203" pitchFamily="34" charset="0"/>
        </a:defRPr>
      </a:pPr>
      <a:endParaRPr lang="en-FI"/>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73368351891791"/>
          <c:y val="2.9578322583049294E-2"/>
          <c:w val="0.50404419631032349"/>
          <c:h val="0.87142792263521895"/>
        </c:manualLayout>
      </c:layout>
      <c:barChart>
        <c:barDir val="bar"/>
        <c:grouping val="clustered"/>
        <c:varyColors val="0"/>
        <c:ser>
          <c:idx val="0"/>
          <c:order val="0"/>
          <c:tx>
            <c:strRef>
              <c:f>Taul1!$B$1</c:f>
              <c:strCache>
                <c:ptCount val="1"/>
                <c:pt idx="0">
                  <c:v>Urheilu</c:v>
                </c:pt>
              </c:strCache>
            </c:strRef>
          </c:tx>
          <c:spPr>
            <a:solidFill>
              <a:srgbClr val="002548"/>
            </a:solidFill>
          </c:spPr>
          <c:invertIfNegative val="0"/>
          <c:dPt>
            <c:idx val="2"/>
            <c:invertIfNegative val="0"/>
            <c:bubble3D val="0"/>
            <c:spPr>
              <a:solidFill>
                <a:srgbClr val="FF6464"/>
              </a:solidFill>
            </c:spPr>
            <c:extLst>
              <c:ext xmlns:c16="http://schemas.microsoft.com/office/drawing/2014/chart" uri="{C3380CC4-5D6E-409C-BE32-E72D297353CC}">
                <c16:uniqueId val="{00000000-48A1-4F5E-B8FA-1840C75FAF15}"/>
              </c:ext>
            </c:extLst>
          </c:dPt>
          <c:dPt>
            <c:idx val="4"/>
            <c:invertIfNegative val="0"/>
            <c:bubble3D val="0"/>
            <c:spPr>
              <a:solidFill>
                <a:srgbClr val="FF6464"/>
              </a:solidFill>
            </c:spPr>
            <c:extLst>
              <c:ext xmlns:c16="http://schemas.microsoft.com/office/drawing/2014/chart" uri="{C3380CC4-5D6E-409C-BE32-E72D297353CC}">
                <c16:uniqueId val="{00000001-48A1-4F5E-B8FA-1840C75FAF15}"/>
              </c:ext>
            </c:extLst>
          </c:dPt>
          <c:dLbls>
            <c:numFmt formatCode="#,##0" sourceLinked="0"/>
            <c:spPr>
              <a:noFill/>
              <a:ln>
                <a:noFill/>
              </a:ln>
              <a:effectLst/>
            </c:spPr>
            <c:txPr>
              <a:bodyPr/>
              <a:lstStyle/>
              <a:p>
                <a:pPr>
                  <a:defRPr sz="1400">
                    <a:solidFill>
                      <a:srgbClr val="404040"/>
                    </a:solidFill>
                    <a:latin typeface="Neue Haas Unica W1G Medium" panose="020B0604030206020203" pitchFamily="34" charset="0"/>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Taul1!$A$2:$A$11</c:f>
              <c:strCache>
                <c:ptCount val="10"/>
                <c:pt idx="0">
                  <c:v>TV</c:v>
                </c:pt>
                <c:pt idx="1">
                  <c:v>Painettu sanomalehti</c:v>
                </c:pt>
                <c:pt idx="2">
                  <c:v>Lehtien nettisivut</c:v>
                </c:pt>
                <c:pt idx="3">
                  <c:v>Radio</c:v>
                </c:pt>
                <c:pt idx="4">
                  <c:v>Painettu aikakauslehti</c:v>
                </c:pt>
                <c:pt idx="5">
                  <c:v>Youtube tai muu videopalvelu</c:v>
                </c:pt>
                <c:pt idx="6">
                  <c:v>Some</c:v>
                </c:pt>
                <c:pt idx="7">
                  <c:v>Podcast</c:v>
                </c:pt>
                <c:pt idx="8">
                  <c:v>Blogi</c:v>
                </c:pt>
                <c:pt idx="9">
                  <c:v>Tämä aihe ei kiinnosta minua/ei osaa sanoa</c:v>
                </c:pt>
              </c:strCache>
            </c:strRef>
          </c:cat>
          <c:val>
            <c:numRef>
              <c:f>Taul1!$B$2:$B$11</c:f>
              <c:numCache>
                <c:formatCode>General</c:formatCode>
                <c:ptCount val="10"/>
                <c:pt idx="0">
                  <c:v>37.907380000000003</c:v>
                </c:pt>
                <c:pt idx="1">
                  <c:v>24.442540000000001</c:v>
                </c:pt>
                <c:pt idx="2">
                  <c:v>17.66724</c:v>
                </c:pt>
                <c:pt idx="3">
                  <c:v>13.979419999999999</c:v>
                </c:pt>
                <c:pt idx="4">
                  <c:v>12.43568</c:v>
                </c:pt>
                <c:pt idx="5">
                  <c:v>6.68954</c:v>
                </c:pt>
                <c:pt idx="6">
                  <c:v>5.9176700000000002</c:v>
                </c:pt>
                <c:pt idx="7">
                  <c:v>2.2298499999999999</c:v>
                </c:pt>
                <c:pt idx="8">
                  <c:v>1.88679</c:v>
                </c:pt>
                <c:pt idx="9">
                  <c:v>36.449399999999997</c:v>
                </c:pt>
              </c:numCache>
            </c:numRef>
          </c:val>
          <c:extLst>
            <c:ext xmlns:c16="http://schemas.microsoft.com/office/drawing/2014/chart" uri="{C3380CC4-5D6E-409C-BE32-E72D297353CC}">
              <c16:uniqueId val="{00000000-9C30-4D03-A461-650BF4CF308D}"/>
            </c:ext>
          </c:extLst>
        </c:ser>
        <c:dLbls>
          <c:showLegendKey val="0"/>
          <c:showVal val="0"/>
          <c:showCatName val="0"/>
          <c:showSerName val="0"/>
          <c:showPercent val="0"/>
          <c:showBubbleSize val="0"/>
        </c:dLbls>
        <c:gapWidth val="40"/>
        <c:axId val="639397440"/>
        <c:axId val="639421520"/>
      </c:barChart>
      <c:catAx>
        <c:axId val="639397440"/>
        <c:scaling>
          <c:orientation val="maxMin"/>
        </c:scaling>
        <c:delete val="0"/>
        <c:axPos val="l"/>
        <c:numFmt formatCode="General" sourceLinked="0"/>
        <c:majorTickMark val="none"/>
        <c:minorTickMark val="none"/>
        <c:tickLblPos val="low"/>
        <c:spPr>
          <a:ln>
            <a:noFill/>
          </a:ln>
        </c:spPr>
        <c:txPr>
          <a:bodyPr/>
          <a:lstStyle/>
          <a:p>
            <a:pPr>
              <a:defRPr>
                <a:solidFill>
                  <a:srgbClr val="002649"/>
                </a:solidFill>
              </a:defRPr>
            </a:pPr>
            <a:endParaRPr lang="en-FI"/>
          </a:p>
        </c:txPr>
        <c:crossAx val="639421520"/>
        <c:crosses val="autoZero"/>
        <c:auto val="1"/>
        <c:lblAlgn val="ctr"/>
        <c:lblOffset val="100"/>
        <c:tickLblSkip val="1"/>
        <c:noMultiLvlLbl val="0"/>
      </c:catAx>
      <c:valAx>
        <c:axId val="639421520"/>
        <c:scaling>
          <c:orientation val="minMax"/>
          <c:max val="100"/>
          <c:min val="0"/>
        </c:scaling>
        <c:delete val="0"/>
        <c:axPos val="t"/>
        <c:majorGridlines>
          <c:spPr>
            <a:ln w="9525">
              <a:solidFill>
                <a:srgbClr val="D9D9D9"/>
              </a:solidFill>
              <a:prstDash val="solid"/>
            </a:ln>
          </c:spPr>
        </c:majorGridlines>
        <c:title>
          <c:tx>
            <c:rich>
              <a:bodyPr/>
              <a:lstStyle/>
              <a:p>
                <a:pPr>
                  <a:defRPr sz="1400">
                    <a:solidFill>
                      <a:srgbClr val="7F7F7F"/>
                    </a:solidFill>
                  </a:defRPr>
                </a:pPr>
                <a:r>
                  <a:rPr lang="fi-FI" sz="1400" dirty="0">
                    <a:solidFill>
                      <a:srgbClr val="7F7F7F"/>
                    </a:solidFill>
                  </a:rPr>
                  <a:t>%</a:t>
                </a:r>
              </a:p>
            </c:rich>
          </c:tx>
          <c:layout>
            <c:manualLayout>
              <c:xMode val="edge"/>
              <c:yMode val="edge"/>
              <c:x val="0.40808220073408258"/>
              <c:y val="0.92876049360863688"/>
            </c:manualLayout>
          </c:layout>
          <c:overlay val="0"/>
        </c:title>
        <c:numFmt formatCode="General" sourceLinked="0"/>
        <c:majorTickMark val="none"/>
        <c:minorTickMark val="none"/>
        <c:tickLblPos val="high"/>
        <c:spPr>
          <a:ln>
            <a:noFill/>
          </a:ln>
        </c:spPr>
        <c:txPr>
          <a:bodyPr rot="0" vert="horz"/>
          <a:lstStyle/>
          <a:p>
            <a:pPr>
              <a:defRPr sz="1400">
                <a:solidFill>
                  <a:srgbClr val="7F7F7F"/>
                </a:solidFill>
              </a:defRPr>
            </a:pPr>
            <a:endParaRPr lang="en-FI"/>
          </a:p>
        </c:txPr>
        <c:crossAx val="639397440"/>
        <c:crosses val="autoZero"/>
        <c:crossBetween val="between"/>
        <c:majorUnit val="20"/>
        <c:minorUnit val="1"/>
      </c:valAx>
      <c:spPr>
        <a:ln w="6350">
          <a:noFill/>
        </a:ln>
      </c:spPr>
    </c:plotArea>
    <c:plotVisOnly val="1"/>
    <c:dispBlanksAs val="gap"/>
    <c:showDLblsOverMax val="0"/>
  </c:chart>
  <c:spPr>
    <a:ln>
      <a:noFill/>
    </a:ln>
  </c:spPr>
  <c:txPr>
    <a:bodyPr/>
    <a:lstStyle/>
    <a:p>
      <a:pPr>
        <a:defRPr sz="1200">
          <a:solidFill>
            <a:srgbClr val="262626"/>
          </a:solidFill>
          <a:latin typeface="Neue Haas Unica W1G" panose="020B0504030206020203" pitchFamily="34" charset="0"/>
        </a:defRPr>
      </a:pPr>
      <a:endParaRPr lang="en-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15119254622846"/>
          <c:y val="0.1583897736969257"/>
          <c:w val="0.7614599830249319"/>
          <c:h val="0.75234339805853567"/>
        </c:manualLayout>
      </c:layout>
      <c:barChart>
        <c:barDir val="bar"/>
        <c:grouping val="stacked"/>
        <c:varyColors val="0"/>
        <c:ser>
          <c:idx val="0"/>
          <c:order val="0"/>
          <c:tx>
            <c:strRef>
              <c:f>Taul1!$B$4</c:f>
              <c:strCache>
                <c:ptCount val="1"/>
                <c:pt idx="0">
                  <c:v>Aina</c:v>
                </c:pt>
              </c:strCache>
            </c:strRef>
          </c:tx>
          <c:spPr>
            <a:solidFill>
              <a:schemeClr val="accent2"/>
            </a:solidFill>
            <a:ln>
              <a:noFill/>
            </a:ln>
          </c:spPr>
          <c:invertIfNegative val="0"/>
          <c:dLbls>
            <c:numFmt formatCode="#,##0" sourceLinked="0"/>
            <c:spPr>
              <a:noFill/>
              <a:ln>
                <a:noFill/>
              </a:ln>
              <a:effectLst/>
            </c:spPr>
            <c:txPr>
              <a:bodyPr/>
              <a:lstStyle/>
              <a:p>
                <a:pPr>
                  <a:defRPr>
                    <a:solidFill>
                      <a:schemeClr val="bg2"/>
                    </a:solidFill>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Taul1!$A$5:$A$16</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Taul1!$B$5:$B$16</c:f>
              <c:numCache>
                <c:formatCode>General</c:formatCode>
                <c:ptCount val="12"/>
                <c:pt idx="0">
                  <c:v>22.212689999999998</c:v>
                </c:pt>
                <c:pt idx="2">
                  <c:v>21.739129999999999</c:v>
                </c:pt>
                <c:pt idx="3">
                  <c:v>22.711860000000001</c:v>
                </c:pt>
                <c:pt idx="5">
                  <c:v>14.375</c:v>
                </c:pt>
                <c:pt idx="6">
                  <c:v>21.019110000000001</c:v>
                </c:pt>
                <c:pt idx="7">
                  <c:v>25.882349999999999</c:v>
                </c:pt>
                <c:pt idx="8">
                  <c:v>22.285710000000002</c:v>
                </c:pt>
                <c:pt idx="9">
                  <c:v>22.15569</c:v>
                </c:pt>
                <c:pt idx="10">
                  <c:v>26.34731</c:v>
                </c:pt>
                <c:pt idx="11">
                  <c:v>22.941179999999999</c:v>
                </c:pt>
              </c:numCache>
            </c:numRef>
          </c:val>
          <c:extLst>
            <c:ext xmlns:c16="http://schemas.microsoft.com/office/drawing/2014/chart" uri="{C3380CC4-5D6E-409C-BE32-E72D297353CC}">
              <c16:uniqueId val="{00000000-CEC8-A944-9211-3F9CBE2CBA0A}"/>
            </c:ext>
          </c:extLst>
        </c:ser>
        <c:ser>
          <c:idx val="1"/>
          <c:order val="1"/>
          <c:tx>
            <c:strRef>
              <c:f>Taul1!$C$4</c:f>
              <c:strCache>
                <c:ptCount val="1"/>
                <c:pt idx="0">
                  <c:v>Usein</c:v>
                </c:pt>
              </c:strCache>
            </c:strRef>
          </c:tx>
          <c:spPr>
            <a:solidFill>
              <a:schemeClr val="accent4"/>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Taul1!$A$5:$A$16</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Taul1!$C$5:$C$16</c:f>
              <c:numCache>
                <c:formatCode>General</c:formatCode>
                <c:ptCount val="12"/>
                <c:pt idx="0">
                  <c:v>42.452829999999999</c:v>
                </c:pt>
                <c:pt idx="2">
                  <c:v>41.217390000000002</c:v>
                </c:pt>
                <c:pt idx="3">
                  <c:v>43.728810000000003</c:v>
                </c:pt>
                <c:pt idx="5">
                  <c:v>41.875</c:v>
                </c:pt>
                <c:pt idx="6">
                  <c:v>46.49682</c:v>
                </c:pt>
                <c:pt idx="7">
                  <c:v>40.588239999999999</c:v>
                </c:pt>
                <c:pt idx="8">
                  <c:v>48.571429999999999</c:v>
                </c:pt>
                <c:pt idx="9">
                  <c:v>38.922159999999998</c:v>
                </c:pt>
                <c:pt idx="10">
                  <c:v>38.323349999999998</c:v>
                </c:pt>
                <c:pt idx="11">
                  <c:v>42.352939999999997</c:v>
                </c:pt>
              </c:numCache>
            </c:numRef>
          </c:val>
          <c:extLst>
            <c:ext xmlns:c16="http://schemas.microsoft.com/office/drawing/2014/chart" uri="{C3380CC4-5D6E-409C-BE32-E72D297353CC}">
              <c16:uniqueId val="{00000001-CEC8-A944-9211-3F9CBE2CBA0A}"/>
            </c:ext>
          </c:extLst>
        </c:ser>
        <c:ser>
          <c:idx val="2"/>
          <c:order val="2"/>
          <c:tx>
            <c:strRef>
              <c:f>Taul1!$D$4</c:f>
              <c:strCache>
                <c:ptCount val="1"/>
                <c:pt idx="0">
                  <c:v>Silloin tällöin</c:v>
                </c:pt>
              </c:strCache>
            </c:strRef>
          </c:tx>
          <c:spPr>
            <a:solidFill>
              <a:schemeClr val="accent3"/>
            </a:solidFill>
            <a:ln>
              <a:noFill/>
            </a:ln>
          </c:spPr>
          <c:invertIfNegative val="0"/>
          <c:dPt>
            <c:idx val="5"/>
            <c:invertIfNegative val="0"/>
            <c:bubble3D val="0"/>
            <c:extLst>
              <c:ext xmlns:c16="http://schemas.microsoft.com/office/drawing/2014/chart" uri="{C3380CC4-5D6E-409C-BE32-E72D297353CC}">
                <c16:uniqueId val="{00000002-CEC8-A944-9211-3F9CBE2CBA0A}"/>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Taul1!$A$5:$A$16</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Taul1!$D$5:$D$16</c:f>
              <c:numCache>
                <c:formatCode>General</c:formatCode>
                <c:ptCount val="12"/>
                <c:pt idx="0">
                  <c:v>20.497430000000001</c:v>
                </c:pt>
                <c:pt idx="2">
                  <c:v>20.86957</c:v>
                </c:pt>
                <c:pt idx="3">
                  <c:v>20</c:v>
                </c:pt>
                <c:pt idx="5">
                  <c:v>29.375</c:v>
                </c:pt>
                <c:pt idx="6">
                  <c:v>19.108280000000001</c:v>
                </c:pt>
                <c:pt idx="7">
                  <c:v>17.058820000000001</c:v>
                </c:pt>
                <c:pt idx="8">
                  <c:v>18.857140000000001</c:v>
                </c:pt>
                <c:pt idx="9">
                  <c:v>24.550899999999999</c:v>
                </c:pt>
                <c:pt idx="10">
                  <c:v>19.16168</c:v>
                </c:pt>
                <c:pt idx="11">
                  <c:v>15.882350000000001</c:v>
                </c:pt>
              </c:numCache>
            </c:numRef>
          </c:val>
          <c:extLst>
            <c:ext xmlns:c16="http://schemas.microsoft.com/office/drawing/2014/chart" uri="{C3380CC4-5D6E-409C-BE32-E72D297353CC}">
              <c16:uniqueId val="{00000003-CEC8-A944-9211-3F9CBE2CBA0A}"/>
            </c:ext>
          </c:extLst>
        </c:ser>
        <c:ser>
          <c:idx val="3"/>
          <c:order val="3"/>
          <c:tx>
            <c:strRef>
              <c:f>Taul1!$E$4</c:f>
              <c:strCache>
                <c:ptCount val="1"/>
                <c:pt idx="0">
                  <c:v>Harvoin</c:v>
                </c:pt>
              </c:strCache>
            </c:strRef>
          </c:tx>
          <c:spPr>
            <a:solidFill>
              <a:schemeClr val="accent5"/>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Taul1!$A$5:$A$16</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Taul1!$E$5:$E$16</c:f>
              <c:numCache>
                <c:formatCode>General</c:formatCode>
                <c:ptCount val="12"/>
                <c:pt idx="0">
                  <c:v>11.835330000000001</c:v>
                </c:pt>
                <c:pt idx="2">
                  <c:v>13.739129999999999</c:v>
                </c:pt>
                <c:pt idx="3">
                  <c:v>10</c:v>
                </c:pt>
                <c:pt idx="5">
                  <c:v>10.625</c:v>
                </c:pt>
                <c:pt idx="6">
                  <c:v>10.191079999999999</c:v>
                </c:pt>
                <c:pt idx="7">
                  <c:v>14.117649999999999</c:v>
                </c:pt>
                <c:pt idx="8">
                  <c:v>8</c:v>
                </c:pt>
                <c:pt idx="9">
                  <c:v>10.179639999999999</c:v>
                </c:pt>
                <c:pt idx="10">
                  <c:v>15.568860000000001</c:v>
                </c:pt>
                <c:pt idx="11">
                  <c:v>14.117649999999999</c:v>
                </c:pt>
              </c:numCache>
            </c:numRef>
          </c:val>
          <c:extLst>
            <c:ext xmlns:c16="http://schemas.microsoft.com/office/drawing/2014/chart" uri="{C3380CC4-5D6E-409C-BE32-E72D297353CC}">
              <c16:uniqueId val="{00000004-CEC8-A944-9211-3F9CBE2CBA0A}"/>
            </c:ext>
          </c:extLst>
        </c:ser>
        <c:ser>
          <c:idx val="4"/>
          <c:order val="4"/>
          <c:tx>
            <c:strRef>
              <c:f>Taul1!$F$4</c:f>
              <c:strCache>
                <c:ptCount val="1"/>
                <c:pt idx="0">
                  <c:v>Ei koskaan</c:v>
                </c:pt>
              </c:strCache>
            </c:strRef>
          </c:tx>
          <c:spPr>
            <a:solidFill>
              <a:schemeClr val="accent1"/>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Taul1!$A$5:$A$16</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Taul1!$F$5:$F$16</c:f>
              <c:numCache>
                <c:formatCode>General</c:formatCode>
                <c:ptCount val="12"/>
                <c:pt idx="0">
                  <c:v>3.0017200000000002</c:v>
                </c:pt>
                <c:pt idx="2">
                  <c:v>2.4347799999999999</c:v>
                </c:pt>
                <c:pt idx="3">
                  <c:v>3.55932</c:v>
                </c:pt>
                <c:pt idx="5">
                  <c:v>3.75</c:v>
                </c:pt>
                <c:pt idx="6">
                  <c:v>3.1847099999999999</c:v>
                </c:pt>
                <c:pt idx="7">
                  <c:v>2.3529399999999998</c:v>
                </c:pt>
                <c:pt idx="8">
                  <c:v>2.2857099999999999</c:v>
                </c:pt>
                <c:pt idx="9">
                  <c:v>4.1916099999999998</c:v>
                </c:pt>
                <c:pt idx="10">
                  <c:v>0.5988</c:v>
                </c:pt>
                <c:pt idx="11">
                  <c:v>4.7058799999999996</c:v>
                </c:pt>
              </c:numCache>
            </c:numRef>
          </c:val>
          <c:extLst>
            <c:ext xmlns:c16="http://schemas.microsoft.com/office/drawing/2014/chart" uri="{C3380CC4-5D6E-409C-BE32-E72D297353CC}">
              <c16:uniqueId val="{00000005-CEC8-A944-9211-3F9CBE2CBA0A}"/>
            </c:ext>
          </c:extLst>
        </c:ser>
        <c:dLbls>
          <c:showLegendKey val="0"/>
          <c:showVal val="0"/>
          <c:showCatName val="0"/>
          <c:showSerName val="0"/>
          <c:showPercent val="0"/>
          <c:showBubbleSize val="0"/>
        </c:dLbls>
        <c:gapWidth val="3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crossAx val="485417136"/>
        <c:crosses val="autoZero"/>
        <c:auto val="1"/>
        <c:lblAlgn val="ctr"/>
        <c:lblOffset val="100"/>
        <c:tickLblSkip val="1"/>
        <c:noMultiLvlLbl val="0"/>
      </c:catAx>
      <c:valAx>
        <c:axId val="485417136"/>
        <c:scaling>
          <c:orientation val="minMax"/>
          <c:max val="100.01"/>
          <c:min val="0"/>
        </c:scaling>
        <c:delete val="0"/>
        <c:axPos val="t"/>
        <c:majorGridlines>
          <c:spPr>
            <a:ln w="9525">
              <a:solidFill>
                <a:srgbClr val="D9D9D9"/>
              </a:solidFill>
              <a:prstDash val="solid"/>
            </a:ln>
          </c:spPr>
        </c:majorGridlines>
        <c:numFmt formatCode="General" sourceLinked="0"/>
        <c:majorTickMark val="none"/>
        <c:minorTickMark val="none"/>
        <c:tickLblPos val="high"/>
        <c:spPr>
          <a:ln>
            <a:noFill/>
          </a:ln>
        </c:spPr>
        <c:txPr>
          <a:bodyPr/>
          <a:lstStyle/>
          <a:p>
            <a:pPr>
              <a:defRPr sz="1200">
                <a:solidFill>
                  <a:srgbClr val="7F7F7F"/>
                </a:solidFill>
              </a:defRPr>
            </a:pPr>
            <a:endParaRPr lang="en-FI"/>
          </a:p>
        </c:txPr>
        <c:crossAx val="485419376"/>
        <c:crosses val="autoZero"/>
        <c:crossBetween val="between"/>
        <c:majorUnit val="10"/>
        <c:minorUnit val="1"/>
      </c:valAx>
      <c:spPr>
        <a:ln>
          <a:noFill/>
        </a:ln>
      </c:spPr>
    </c:plotArea>
    <c:legend>
      <c:legendPos val="t"/>
      <c:layout>
        <c:manualLayout>
          <c:xMode val="edge"/>
          <c:yMode val="edge"/>
          <c:x val="0.12644547148997679"/>
          <c:y val="4.2707055296799613E-2"/>
          <c:w val="0.82958842101259078"/>
          <c:h val="8.9767907754667586E-2"/>
        </c:manualLayout>
      </c:layout>
      <c:overlay val="0"/>
    </c:legend>
    <c:plotVisOnly val="1"/>
    <c:dispBlanksAs val="gap"/>
    <c:showDLblsOverMax val="0"/>
  </c:chart>
  <c:txPr>
    <a:bodyPr/>
    <a:lstStyle/>
    <a:p>
      <a:pPr>
        <a:defRPr sz="1400">
          <a:latin typeface="Neue Haas Unica W1G" panose="020B0504030206020203" pitchFamily="34" charset="0"/>
        </a:defRPr>
      </a:pPr>
      <a:endParaRPr lang="en-FI"/>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40263703534149"/>
          <c:y val="0.11273459015149956"/>
          <c:w val="0.46320857959565293"/>
          <c:h val="0.79410632458950703"/>
        </c:manualLayout>
      </c:layout>
      <c:barChart>
        <c:barDir val="bar"/>
        <c:grouping val="stacked"/>
        <c:varyColors val="0"/>
        <c:ser>
          <c:idx val="0"/>
          <c:order val="0"/>
          <c:tx>
            <c:strRef>
              <c:f>Taul1!$B$4</c:f>
              <c:strCache>
                <c:ptCount val="1"/>
                <c:pt idx="0">
                  <c:v>Painettu aikakauslehti</c:v>
                </c:pt>
              </c:strCache>
            </c:strRef>
          </c:tx>
          <c:spPr>
            <a:solidFill>
              <a:schemeClr val="accent2"/>
            </a:solidFill>
            <a:ln>
              <a:noFill/>
            </a:ln>
          </c:spPr>
          <c:invertIfNegative val="0"/>
          <c:dLbls>
            <c:numFmt formatCode="#,##0" sourceLinked="0"/>
            <c:spPr>
              <a:noFill/>
              <a:ln>
                <a:noFill/>
              </a:ln>
              <a:effectLst/>
            </c:spPr>
            <c:txPr>
              <a:bodyPr/>
              <a:lstStyle/>
              <a:p>
                <a:pPr>
                  <a:defRPr>
                    <a:solidFill>
                      <a:schemeClr val="bg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Taul1!$A$5:$A$18</c:f>
              <c:strCache>
                <c:ptCount val="14"/>
                <c:pt idx="0">
                  <c:v>Halutessani rentoutua</c:v>
                </c:pt>
                <c:pt idx="1">
                  <c:v>Saadakseni omaa aikaa</c:v>
                </c:pt>
                <c:pt idx="2">
                  <c:v>Kun haluan perehtyä kriittisiin analyyseihin</c:v>
                </c:pt>
                <c:pt idx="3">
                  <c:v>Halutessani oppia jotain uutta</c:v>
                </c:pt>
                <c:pt idx="4">
                  <c:v>Löytääkseni uusia näkökulmia</c:v>
                </c:pt>
                <c:pt idx="5">
                  <c:v>Saadakseni ammatillista tietoa</c:v>
                </c:pt>
                <c:pt idx="6">
                  <c:v>Halutessani tulla inspiroiduksi</c:v>
                </c:pt>
                <c:pt idx="7">
                  <c:v>Odottaessani (esimerkiksi odotushuoneessa tai bussipysäkillä)</c:v>
                </c:pt>
                <c:pt idx="8">
                  <c:v>Kun haluan tulla viihdytetyksi</c:v>
                </c:pt>
                <c:pt idx="9">
                  <c:v>Tappaessani aikaa</c:v>
                </c:pt>
                <c:pt idx="10">
                  <c:v>Kokatessani</c:v>
                </c:pt>
                <c:pt idx="11">
                  <c:v>Viettäessäni aikaa muiden kanssa</c:v>
                </c:pt>
                <c:pt idx="12">
                  <c:v>Matkalla töihin tai kouluun</c:v>
                </c:pt>
                <c:pt idx="13">
                  <c:v>Ollessani kiireessä</c:v>
                </c:pt>
              </c:strCache>
            </c:strRef>
          </c:cat>
          <c:val>
            <c:numRef>
              <c:f>Taul1!$B$5:$B$18</c:f>
              <c:numCache>
                <c:formatCode>General</c:formatCode>
                <c:ptCount val="14"/>
                <c:pt idx="0">
                  <c:v>66.638080000000002</c:v>
                </c:pt>
                <c:pt idx="1">
                  <c:v>56.518009999999997</c:v>
                </c:pt>
                <c:pt idx="2">
                  <c:v>45.111490000000003</c:v>
                </c:pt>
                <c:pt idx="3">
                  <c:v>43.396230000000003</c:v>
                </c:pt>
                <c:pt idx="4">
                  <c:v>42.624360000000003</c:v>
                </c:pt>
                <c:pt idx="5">
                  <c:v>41.252139999999997</c:v>
                </c:pt>
                <c:pt idx="6">
                  <c:v>38.59348</c:v>
                </c:pt>
                <c:pt idx="7">
                  <c:v>33.8765</c:v>
                </c:pt>
                <c:pt idx="8">
                  <c:v>31.38937</c:v>
                </c:pt>
                <c:pt idx="9">
                  <c:v>28.730699999999999</c:v>
                </c:pt>
                <c:pt idx="10">
                  <c:v>13.550599999999999</c:v>
                </c:pt>
                <c:pt idx="11">
                  <c:v>8.06175</c:v>
                </c:pt>
                <c:pt idx="12">
                  <c:v>7.0325899999999999</c:v>
                </c:pt>
                <c:pt idx="13">
                  <c:v>4.80274</c:v>
                </c:pt>
              </c:numCache>
            </c:numRef>
          </c:val>
          <c:extLst>
            <c:ext xmlns:c16="http://schemas.microsoft.com/office/drawing/2014/chart" uri="{C3380CC4-5D6E-409C-BE32-E72D297353CC}">
              <c16:uniqueId val="{00000000-B414-4814-B71F-48DE95D6668F}"/>
            </c:ext>
          </c:extLst>
        </c:ser>
        <c:ser>
          <c:idx val="1"/>
          <c:order val="1"/>
          <c:tx>
            <c:strRef>
              <c:f>Taul1!$C$4</c:f>
              <c:strCache>
                <c:ptCount val="1"/>
                <c:pt idx="0">
                  <c:v>Jokin digimedia</c:v>
                </c:pt>
              </c:strCache>
            </c:strRef>
          </c:tx>
          <c:spPr>
            <a:solidFill>
              <a:schemeClr val="accent1"/>
            </a:solidFill>
            <a:ln>
              <a:noFill/>
            </a:ln>
          </c:spPr>
          <c:invertIfNegative val="0"/>
          <c:dLbls>
            <c:numFmt formatCode="#,##0" sourceLinked="0"/>
            <c:spPr>
              <a:noFill/>
              <a:ln>
                <a:noFill/>
              </a:ln>
              <a:effectLst/>
            </c:spPr>
            <c:txPr>
              <a:bodyPr/>
              <a:lstStyle/>
              <a:p>
                <a:pPr>
                  <a:defRPr>
                    <a:solidFill>
                      <a:schemeClr val="bg2"/>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Taul1!$A$5:$A$18</c:f>
              <c:strCache>
                <c:ptCount val="14"/>
                <c:pt idx="0">
                  <c:v>Halutessani rentoutua</c:v>
                </c:pt>
                <c:pt idx="1">
                  <c:v>Saadakseni omaa aikaa</c:v>
                </c:pt>
                <c:pt idx="2">
                  <c:v>Kun haluan perehtyä kriittisiin analyyseihin</c:v>
                </c:pt>
                <c:pt idx="3">
                  <c:v>Halutessani oppia jotain uutta</c:v>
                </c:pt>
                <c:pt idx="4">
                  <c:v>Löytääkseni uusia näkökulmia</c:v>
                </c:pt>
                <c:pt idx="5">
                  <c:v>Saadakseni ammatillista tietoa</c:v>
                </c:pt>
                <c:pt idx="6">
                  <c:v>Halutessani tulla inspiroiduksi</c:v>
                </c:pt>
                <c:pt idx="7">
                  <c:v>Odottaessani (esimerkiksi odotushuoneessa tai bussipysäkillä)</c:v>
                </c:pt>
                <c:pt idx="8">
                  <c:v>Kun haluan tulla viihdytetyksi</c:v>
                </c:pt>
                <c:pt idx="9">
                  <c:v>Tappaessani aikaa</c:v>
                </c:pt>
                <c:pt idx="10">
                  <c:v>Kokatessani</c:v>
                </c:pt>
                <c:pt idx="11">
                  <c:v>Viettäessäni aikaa muiden kanssa</c:v>
                </c:pt>
                <c:pt idx="12">
                  <c:v>Matkalla töihin tai kouluun</c:v>
                </c:pt>
                <c:pt idx="13">
                  <c:v>Ollessani kiireessä</c:v>
                </c:pt>
              </c:strCache>
            </c:strRef>
          </c:cat>
          <c:val>
            <c:numRef>
              <c:f>Taul1!$C$5:$C$18</c:f>
              <c:numCache>
                <c:formatCode>General</c:formatCode>
                <c:ptCount val="14"/>
                <c:pt idx="0">
                  <c:v>18.096050000000002</c:v>
                </c:pt>
                <c:pt idx="1">
                  <c:v>18.010290000000001</c:v>
                </c:pt>
                <c:pt idx="2">
                  <c:v>32.075470000000003</c:v>
                </c:pt>
                <c:pt idx="3">
                  <c:v>45.111490000000003</c:v>
                </c:pt>
                <c:pt idx="4">
                  <c:v>40.566040000000001</c:v>
                </c:pt>
                <c:pt idx="5">
                  <c:v>36.535159999999998</c:v>
                </c:pt>
                <c:pt idx="6">
                  <c:v>35.248710000000003</c:v>
                </c:pt>
                <c:pt idx="7">
                  <c:v>46.05489</c:v>
                </c:pt>
                <c:pt idx="8">
                  <c:v>51.972560000000001</c:v>
                </c:pt>
                <c:pt idx="9">
                  <c:v>56.689540000000001</c:v>
                </c:pt>
                <c:pt idx="10">
                  <c:v>28.473410000000001</c:v>
                </c:pt>
                <c:pt idx="11">
                  <c:v>11.063459999999999</c:v>
                </c:pt>
                <c:pt idx="12">
                  <c:v>36.27787</c:v>
                </c:pt>
                <c:pt idx="13">
                  <c:v>18.267579999999999</c:v>
                </c:pt>
              </c:numCache>
            </c:numRef>
          </c:val>
          <c:extLst>
            <c:ext xmlns:c16="http://schemas.microsoft.com/office/drawing/2014/chart" uri="{C3380CC4-5D6E-409C-BE32-E72D297353CC}">
              <c16:uniqueId val="{00000001-B414-4814-B71F-48DE95D6668F}"/>
            </c:ext>
          </c:extLst>
        </c:ser>
        <c:dLbls>
          <c:showLegendKey val="0"/>
          <c:showVal val="0"/>
          <c:showCatName val="0"/>
          <c:showSerName val="0"/>
          <c:showPercent val="0"/>
          <c:showBubbleSize val="0"/>
        </c:dLbls>
        <c:gapWidth val="3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sz="1200">
                <a:solidFill>
                  <a:srgbClr val="002649"/>
                </a:solidFill>
              </a:defRPr>
            </a:pPr>
            <a:endParaRPr lang="en-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9525">
              <a:solidFill>
                <a:srgbClr val="D9D9D9"/>
              </a:solidFill>
              <a:prstDash val="solid"/>
            </a:ln>
          </c:spPr>
        </c:majorGridlines>
        <c:numFmt formatCode="General" sourceLinked="0"/>
        <c:majorTickMark val="none"/>
        <c:minorTickMark val="none"/>
        <c:tickLblPos val="high"/>
        <c:spPr>
          <a:ln>
            <a:noFill/>
          </a:ln>
        </c:spPr>
        <c:txPr>
          <a:bodyPr/>
          <a:lstStyle/>
          <a:p>
            <a:pPr>
              <a:defRPr sz="1200">
                <a:solidFill>
                  <a:srgbClr val="7F7F7F"/>
                </a:solidFill>
              </a:defRPr>
            </a:pPr>
            <a:endParaRPr lang="en-FI"/>
          </a:p>
        </c:txPr>
        <c:crossAx val="485419376"/>
        <c:crosses val="autoZero"/>
        <c:crossBetween val="between"/>
        <c:majorUnit val="10"/>
        <c:minorUnit val="1"/>
      </c:valAx>
      <c:spPr>
        <a:ln>
          <a:noFill/>
        </a:ln>
      </c:spPr>
    </c:plotArea>
    <c:legend>
      <c:legendPos val="t"/>
      <c:layout>
        <c:manualLayout>
          <c:xMode val="edge"/>
          <c:yMode val="edge"/>
          <c:x val="0.410527781859584"/>
          <c:y val="0"/>
          <c:w val="0.54550603677574816"/>
          <c:h val="0.13301642081338338"/>
        </c:manualLayout>
      </c:layout>
      <c:overlay val="0"/>
      <c:txPr>
        <a:bodyPr/>
        <a:lstStyle/>
        <a:p>
          <a:pPr>
            <a:defRPr>
              <a:solidFill>
                <a:srgbClr val="002649"/>
              </a:solidFill>
            </a:defRPr>
          </a:pPr>
          <a:endParaRPr lang="en-FI"/>
        </a:p>
      </c:txPr>
    </c:legend>
    <c:plotVisOnly val="1"/>
    <c:dispBlanksAs val="gap"/>
    <c:showDLblsOverMax val="0"/>
  </c:chart>
  <c:txPr>
    <a:bodyPr/>
    <a:lstStyle/>
    <a:p>
      <a:pPr>
        <a:defRPr sz="1200">
          <a:latin typeface="Neue Haas Unica W1G" panose="020B0504030206020203" pitchFamily="34" charset="0"/>
        </a:defRPr>
      </a:pPr>
      <a:endParaRPr lang="en-FI"/>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15119254622846"/>
          <c:y val="0.1583897736969257"/>
          <c:w val="0.7614599830249319"/>
          <c:h val="0.75234339805853567"/>
        </c:manualLayout>
      </c:layout>
      <c:barChart>
        <c:barDir val="bar"/>
        <c:grouping val="stacked"/>
        <c:varyColors val="0"/>
        <c:ser>
          <c:idx val="0"/>
          <c:order val="0"/>
          <c:tx>
            <c:strRef>
              <c:f>Taul1!$B$4</c:f>
              <c:strCache>
                <c:ptCount val="1"/>
                <c:pt idx="0">
                  <c:v>Käytän vain
tätä mediaa</c:v>
                </c:pt>
              </c:strCache>
            </c:strRef>
          </c:tx>
          <c:spPr>
            <a:solidFill>
              <a:schemeClr val="accent2"/>
            </a:solidFill>
            <a:ln>
              <a:noFill/>
            </a:ln>
          </c:spPr>
          <c:invertIfNegative val="0"/>
          <c:dLbls>
            <c:numFmt formatCode="#,##0" sourceLinked="0"/>
            <c:spPr>
              <a:noFill/>
              <a:ln>
                <a:noFill/>
              </a:ln>
              <a:effectLst/>
            </c:spPr>
            <c:txPr>
              <a:bodyPr/>
              <a:lstStyle/>
              <a:p>
                <a:pPr>
                  <a:defRPr>
                    <a:solidFill>
                      <a:schemeClr val="bg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Taul1!$A$5:$A$13</c:f>
              <c:strCache>
                <c:ptCount val="9"/>
                <c:pt idx="0">
                  <c:v>Aikakauslehteä lukiessa, n=1092</c:v>
                </c:pt>
                <c:pt idx="1">
                  <c:v>Sanomalehteä lukiessa, n=1056</c:v>
                </c:pt>
                <c:pt idx="2">
                  <c:v>Blogia lukiessa, n=619</c:v>
                </c:pt>
                <c:pt idx="3">
                  <c:v>YouTubea tai muuta videopalvelua katsellessa, n=851</c:v>
                </c:pt>
                <c:pt idx="4">
                  <c:v>Nettilehteä tai muuta verkkomediaa selatessa, n=975</c:v>
                </c:pt>
                <c:pt idx="5">
                  <c:v>Podcastia kuunnellessa, n=542</c:v>
                </c:pt>
                <c:pt idx="6">
                  <c:v>Sosiaalista mediaa (esim. Facebook, Instagram) käyttäessä, n=856</c:v>
                </c:pt>
                <c:pt idx="7">
                  <c:v>Televisiota katsoessa, n=1067</c:v>
                </c:pt>
                <c:pt idx="8">
                  <c:v>Radiota kuunnellessa, n=991</c:v>
                </c:pt>
              </c:strCache>
            </c:strRef>
          </c:cat>
          <c:val>
            <c:numRef>
              <c:f>Taul1!$B$5:$B$13</c:f>
              <c:numCache>
                <c:formatCode>0.00000</c:formatCode>
                <c:ptCount val="9"/>
                <c:pt idx="0">
                  <c:v>82.234430000000003</c:v>
                </c:pt>
                <c:pt idx="1">
                  <c:v>80.113640000000004</c:v>
                </c:pt>
                <c:pt idx="2">
                  <c:v>78.029079999999993</c:v>
                </c:pt>
                <c:pt idx="3">
                  <c:v>75.910690000000002</c:v>
                </c:pt>
                <c:pt idx="4">
                  <c:v>71.794870000000003</c:v>
                </c:pt>
                <c:pt idx="5">
                  <c:v>68.081180000000003</c:v>
                </c:pt>
                <c:pt idx="6">
                  <c:v>54.789720000000003</c:v>
                </c:pt>
                <c:pt idx="7">
                  <c:v>49.015929999999997</c:v>
                </c:pt>
                <c:pt idx="8">
                  <c:v>38.95055</c:v>
                </c:pt>
              </c:numCache>
            </c:numRef>
          </c:val>
          <c:extLst>
            <c:ext xmlns:c16="http://schemas.microsoft.com/office/drawing/2014/chart" uri="{C3380CC4-5D6E-409C-BE32-E72D297353CC}">
              <c16:uniqueId val="{00000000-B414-4814-B71F-48DE95D6668F}"/>
            </c:ext>
          </c:extLst>
        </c:ser>
        <c:ser>
          <c:idx val="1"/>
          <c:order val="1"/>
          <c:tx>
            <c:strRef>
              <c:f>Taul1!$C$4</c:f>
              <c:strCache>
                <c:ptCount val="1"/>
                <c:pt idx="0">
                  <c:v>Käytän samalla jotain
muuta mediaa</c:v>
                </c:pt>
              </c:strCache>
            </c:strRef>
          </c:tx>
          <c:spPr>
            <a:solidFill>
              <a:schemeClr val="accent1"/>
            </a:solidFill>
            <a:ln>
              <a:noFill/>
            </a:ln>
          </c:spPr>
          <c:invertIfNegative val="0"/>
          <c:dLbls>
            <c:numFmt formatCode="#,##0" sourceLinked="0"/>
            <c:spPr>
              <a:noFill/>
              <a:ln>
                <a:noFill/>
              </a:ln>
              <a:effectLst/>
            </c:spPr>
            <c:txPr>
              <a:bodyPr/>
              <a:lstStyle/>
              <a:p>
                <a:pPr>
                  <a:defRPr>
                    <a:solidFill>
                      <a:schemeClr val="bg2"/>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Taul1!$A$5:$A$13</c:f>
              <c:strCache>
                <c:ptCount val="9"/>
                <c:pt idx="0">
                  <c:v>Aikakauslehteä lukiessa, n=1092</c:v>
                </c:pt>
                <c:pt idx="1">
                  <c:v>Sanomalehteä lukiessa, n=1056</c:v>
                </c:pt>
                <c:pt idx="2">
                  <c:v>Blogia lukiessa, n=619</c:v>
                </c:pt>
                <c:pt idx="3">
                  <c:v>YouTubea tai muuta videopalvelua katsellessa, n=851</c:v>
                </c:pt>
                <c:pt idx="4">
                  <c:v>Nettilehteä tai muuta verkkomediaa selatessa, n=975</c:v>
                </c:pt>
                <c:pt idx="5">
                  <c:v>Podcastia kuunnellessa, n=542</c:v>
                </c:pt>
                <c:pt idx="6">
                  <c:v>Sosiaalista mediaa (esim. Facebook, Instagram) käyttäessä, n=856</c:v>
                </c:pt>
                <c:pt idx="7">
                  <c:v>Televisiota katsoessa, n=1067</c:v>
                </c:pt>
                <c:pt idx="8">
                  <c:v>Radiota kuunnellessa, n=991</c:v>
                </c:pt>
              </c:strCache>
            </c:strRef>
          </c:cat>
          <c:val>
            <c:numRef>
              <c:f>Taul1!$C$5:$C$13</c:f>
              <c:numCache>
                <c:formatCode>0.00000</c:formatCode>
                <c:ptCount val="9"/>
                <c:pt idx="0">
                  <c:v>17.76557</c:v>
                </c:pt>
                <c:pt idx="1">
                  <c:v>19.88636</c:v>
                </c:pt>
                <c:pt idx="2">
                  <c:v>21.97092</c:v>
                </c:pt>
                <c:pt idx="3">
                  <c:v>24.089310000000001</c:v>
                </c:pt>
                <c:pt idx="4">
                  <c:v>28.20513</c:v>
                </c:pt>
                <c:pt idx="5">
                  <c:v>31.91882</c:v>
                </c:pt>
                <c:pt idx="6">
                  <c:v>45.210279999999997</c:v>
                </c:pt>
                <c:pt idx="7">
                  <c:v>50.984070000000003</c:v>
                </c:pt>
                <c:pt idx="8">
                  <c:v>61.04945</c:v>
                </c:pt>
              </c:numCache>
            </c:numRef>
          </c:val>
          <c:extLst>
            <c:ext xmlns:c16="http://schemas.microsoft.com/office/drawing/2014/chart" uri="{C3380CC4-5D6E-409C-BE32-E72D297353CC}">
              <c16:uniqueId val="{00000001-B414-4814-B71F-48DE95D6668F}"/>
            </c:ext>
          </c:extLst>
        </c:ser>
        <c:dLbls>
          <c:showLegendKey val="0"/>
          <c:showVal val="0"/>
          <c:showCatName val="0"/>
          <c:showSerName val="0"/>
          <c:showPercent val="0"/>
          <c:showBubbleSize val="0"/>
        </c:dLbls>
        <c:gapWidth val="3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sz="1200">
                <a:solidFill>
                  <a:srgbClr val="002649"/>
                </a:solidFill>
              </a:defRPr>
            </a:pPr>
            <a:endParaRPr lang="en-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9525">
              <a:solidFill>
                <a:srgbClr val="D9D9D9"/>
              </a:solidFill>
              <a:prstDash val="solid"/>
            </a:ln>
          </c:spPr>
        </c:majorGridlines>
        <c:numFmt formatCode="General" sourceLinked="0"/>
        <c:majorTickMark val="none"/>
        <c:minorTickMark val="none"/>
        <c:tickLblPos val="high"/>
        <c:spPr>
          <a:ln>
            <a:noFill/>
          </a:ln>
        </c:spPr>
        <c:txPr>
          <a:bodyPr/>
          <a:lstStyle/>
          <a:p>
            <a:pPr>
              <a:defRPr sz="1200">
                <a:solidFill>
                  <a:srgbClr val="7F7F7F"/>
                </a:solidFill>
              </a:defRPr>
            </a:pPr>
            <a:endParaRPr lang="en-FI"/>
          </a:p>
        </c:txPr>
        <c:crossAx val="485419376"/>
        <c:crosses val="autoZero"/>
        <c:crossBetween val="between"/>
        <c:majorUnit val="10"/>
        <c:minorUnit val="1"/>
      </c:valAx>
      <c:spPr>
        <a:ln>
          <a:noFill/>
        </a:ln>
      </c:spPr>
    </c:plotArea>
    <c:legend>
      <c:legendPos val="t"/>
      <c:layout>
        <c:manualLayout>
          <c:xMode val="edge"/>
          <c:yMode val="edge"/>
          <c:x val="0.3642786879490732"/>
          <c:y val="0"/>
          <c:w val="0.62369304857406604"/>
          <c:h val="0.13301642081338338"/>
        </c:manualLayout>
      </c:layout>
      <c:overlay val="0"/>
      <c:txPr>
        <a:bodyPr/>
        <a:lstStyle/>
        <a:p>
          <a:pPr>
            <a:defRPr>
              <a:solidFill>
                <a:srgbClr val="002649"/>
              </a:solidFill>
            </a:defRPr>
          </a:pPr>
          <a:endParaRPr lang="en-FI"/>
        </a:p>
      </c:txPr>
    </c:legend>
    <c:plotVisOnly val="1"/>
    <c:dispBlanksAs val="gap"/>
    <c:showDLblsOverMax val="0"/>
  </c:chart>
  <c:txPr>
    <a:bodyPr/>
    <a:lstStyle/>
    <a:p>
      <a:pPr>
        <a:defRPr sz="1200">
          <a:latin typeface="Neue Haas Unica W1G" panose="020B0504030206020203" pitchFamily="34" charset="0"/>
        </a:defRPr>
      </a:pPr>
      <a:endParaRPr lang="en-FI"/>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15119254622846"/>
          <c:y val="0.1583897736969257"/>
          <c:w val="0.7614599830249319"/>
          <c:h val="0.75234339805853567"/>
        </c:manualLayout>
      </c:layout>
      <c:barChart>
        <c:barDir val="bar"/>
        <c:grouping val="stacked"/>
        <c:varyColors val="0"/>
        <c:ser>
          <c:idx val="0"/>
          <c:order val="0"/>
          <c:tx>
            <c:strRef>
              <c:f>Taul1!$B$5</c:f>
              <c:strCache>
                <c:ptCount val="1"/>
                <c:pt idx="0">
                  <c:v>Käytän vain
tätä mediaa</c:v>
                </c:pt>
              </c:strCache>
            </c:strRef>
          </c:tx>
          <c:spPr>
            <a:solidFill>
              <a:schemeClr val="accent2"/>
            </a:solidFill>
            <a:ln>
              <a:noFill/>
            </a:ln>
          </c:spPr>
          <c:invertIfNegative val="0"/>
          <c:dLbls>
            <c:numFmt formatCode="#,##0" sourceLinked="0"/>
            <c:spPr>
              <a:noFill/>
              <a:ln>
                <a:noFill/>
              </a:ln>
              <a:effectLst/>
            </c:spPr>
            <c:txPr>
              <a:bodyPr/>
              <a:lstStyle/>
              <a:p>
                <a:pPr>
                  <a:defRPr>
                    <a:solidFill>
                      <a:schemeClr val="bg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 n=1092</c:v>
                </c:pt>
                <c:pt idx="2">
                  <c:v>Mies, n=537</c:v>
                </c:pt>
                <c:pt idx="3">
                  <c:v>Nainen, n=554</c:v>
                </c:pt>
                <c:pt idx="5">
                  <c:v>15-24 vuotta, n=148</c:v>
                </c:pt>
                <c:pt idx="6">
                  <c:v>25-34 vuotta, n=147</c:v>
                </c:pt>
                <c:pt idx="7">
                  <c:v>35-44 vuotta, n=162</c:v>
                </c:pt>
                <c:pt idx="8">
                  <c:v>45-54 vuotta, n=171</c:v>
                </c:pt>
                <c:pt idx="9">
                  <c:v>55-64 vuotta, n=155</c:v>
                </c:pt>
                <c:pt idx="10">
                  <c:v>65-69 vuotta, n=156</c:v>
                </c:pt>
                <c:pt idx="11">
                  <c:v>70+ vuotta, n=153</c:v>
                </c:pt>
              </c:strCache>
            </c:strRef>
          </c:cat>
          <c:val>
            <c:numRef>
              <c:f>Taul1!$B$6:$B$17</c:f>
              <c:numCache>
                <c:formatCode>General</c:formatCode>
                <c:ptCount val="12"/>
                <c:pt idx="0" formatCode="0.00000">
                  <c:v>82.234430000000003</c:v>
                </c:pt>
                <c:pt idx="2" formatCode="0.00000">
                  <c:v>82.309119999999993</c:v>
                </c:pt>
                <c:pt idx="3" formatCode="0.00000">
                  <c:v>82.129959999999997</c:v>
                </c:pt>
                <c:pt idx="5" formatCode="0.00000">
                  <c:v>70.270269999999996</c:v>
                </c:pt>
                <c:pt idx="6" formatCode="0.00000">
                  <c:v>79.591840000000005</c:v>
                </c:pt>
                <c:pt idx="7" formatCode="0.00000">
                  <c:v>82.716049999999996</c:v>
                </c:pt>
                <c:pt idx="8" formatCode="0.00000">
                  <c:v>84.795320000000004</c:v>
                </c:pt>
                <c:pt idx="9" formatCode="0.00000">
                  <c:v>88.387100000000004</c:v>
                </c:pt>
                <c:pt idx="10" formatCode="0.00000">
                  <c:v>86.538460000000001</c:v>
                </c:pt>
                <c:pt idx="11" formatCode="0.00000">
                  <c:v>82.352940000000004</c:v>
                </c:pt>
              </c:numCache>
            </c:numRef>
          </c:val>
          <c:extLst>
            <c:ext xmlns:c16="http://schemas.microsoft.com/office/drawing/2014/chart" uri="{C3380CC4-5D6E-409C-BE32-E72D297353CC}">
              <c16:uniqueId val="{00000000-B414-4814-B71F-48DE95D6668F}"/>
            </c:ext>
          </c:extLst>
        </c:ser>
        <c:ser>
          <c:idx val="1"/>
          <c:order val="1"/>
          <c:tx>
            <c:strRef>
              <c:f>Taul1!$C$5</c:f>
              <c:strCache>
                <c:ptCount val="1"/>
                <c:pt idx="0">
                  <c:v>Käytän samalla jotain
muuta mediaa</c:v>
                </c:pt>
              </c:strCache>
            </c:strRef>
          </c:tx>
          <c:spPr>
            <a:solidFill>
              <a:schemeClr val="accent1"/>
            </a:solidFill>
            <a:ln>
              <a:noFill/>
            </a:ln>
          </c:spPr>
          <c:invertIfNegative val="0"/>
          <c:dLbls>
            <c:numFmt formatCode="#,##0" sourceLinked="0"/>
            <c:spPr>
              <a:noFill/>
              <a:ln>
                <a:noFill/>
              </a:ln>
              <a:effectLst/>
            </c:spPr>
            <c:txPr>
              <a:bodyPr/>
              <a:lstStyle/>
              <a:p>
                <a:pPr>
                  <a:defRPr>
                    <a:solidFill>
                      <a:schemeClr val="bg2"/>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 n=1092</c:v>
                </c:pt>
                <c:pt idx="2">
                  <c:v>Mies, n=537</c:v>
                </c:pt>
                <c:pt idx="3">
                  <c:v>Nainen, n=554</c:v>
                </c:pt>
                <c:pt idx="5">
                  <c:v>15-24 vuotta, n=148</c:v>
                </c:pt>
                <c:pt idx="6">
                  <c:v>25-34 vuotta, n=147</c:v>
                </c:pt>
                <c:pt idx="7">
                  <c:v>35-44 vuotta, n=162</c:v>
                </c:pt>
                <c:pt idx="8">
                  <c:v>45-54 vuotta, n=171</c:v>
                </c:pt>
                <c:pt idx="9">
                  <c:v>55-64 vuotta, n=155</c:v>
                </c:pt>
                <c:pt idx="10">
                  <c:v>65-69 vuotta, n=156</c:v>
                </c:pt>
                <c:pt idx="11">
                  <c:v>70+ vuotta, n=153</c:v>
                </c:pt>
              </c:strCache>
            </c:strRef>
          </c:cat>
          <c:val>
            <c:numRef>
              <c:f>Taul1!$C$6:$C$17</c:f>
              <c:numCache>
                <c:formatCode>General</c:formatCode>
                <c:ptCount val="12"/>
                <c:pt idx="0" formatCode="0.00000">
                  <c:v>17.76557</c:v>
                </c:pt>
                <c:pt idx="2" formatCode="0.00000">
                  <c:v>17.69088</c:v>
                </c:pt>
                <c:pt idx="3" formatCode="0.00000">
                  <c:v>17.870039999999999</c:v>
                </c:pt>
                <c:pt idx="5" formatCode="0.00000">
                  <c:v>29.72973</c:v>
                </c:pt>
                <c:pt idx="6" formatCode="0.00000">
                  <c:v>20.408159999999999</c:v>
                </c:pt>
                <c:pt idx="7" formatCode="0.00000">
                  <c:v>17.283950000000001</c:v>
                </c:pt>
                <c:pt idx="8" formatCode="0.00000">
                  <c:v>15.20468</c:v>
                </c:pt>
                <c:pt idx="9" formatCode="0.00000">
                  <c:v>11.6129</c:v>
                </c:pt>
                <c:pt idx="10" formatCode="0.00000">
                  <c:v>13.461539999999999</c:v>
                </c:pt>
                <c:pt idx="11" formatCode="0.00000">
                  <c:v>17.64706</c:v>
                </c:pt>
              </c:numCache>
            </c:numRef>
          </c:val>
          <c:extLst>
            <c:ext xmlns:c16="http://schemas.microsoft.com/office/drawing/2014/chart" uri="{C3380CC4-5D6E-409C-BE32-E72D297353CC}">
              <c16:uniqueId val="{00000001-B414-4814-B71F-48DE95D6668F}"/>
            </c:ext>
          </c:extLst>
        </c:ser>
        <c:dLbls>
          <c:showLegendKey val="0"/>
          <c:showVal val="0"/>
          <c:showCatName val="0"/>
          <c:showSerName val="0"/>
          <c:showPercent val="0"/>
          <c:showBubbleSize val="0"/>
        </c:dLbls>
        <c:gapWidth val="3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sz="1400">
                <a:solidFill>
                  <a:srgbClr val="002649"/>
                </a:solidFill>
              </a:defRPr>
            </a:pPr>
            <a:endParaRPr lang="en-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9525">
              <a:solidFill>
                <a:srgbClr val="D9D9D9"/>
              </a:solidFill>
              <a:prstDash val="solid"/>
            </a:ln>
          </c:spPr>
        </c:majorGridlines>
        <c:numFmt formatCode="General" sourceLinked="0"/>
        <c:majorTickMark val="none"/>
        <c:minorTickMark val="none"/>
        <c:tickLblPos val="high"/>
        <c:spPr>
          <a:ln>
            <a:noFill/>
          </a:ln>
        </c:spPr>
        <c:txPr>
          <a:bodyPr/>
          <a:lstStyle/>
          <a:p>
            <a:pPr>
              <a:defRPr sz="1200">
                <a:solidFill>
                  <a:srgbClr val="7F7F7F"/>
                </a:solidFill>
              </a:defRPr>
            </a:pPr>
            <a:endParaRPr lang="en-FI"/>
          </a:p>
        </c:txPr>
        <c:crossAx val="485419376"/>
        <c:crosses val="autoZero"/>
        <c:crossBetween val="between"/>
        <c:majorUnit val="10"/>
        <c:minorUnit val="1"/>
      </c:valAx>
      <c:spPr>
        <a:ln>
          <a:noFill/>
        </a:ln>
      </c:spPr>
    </c:plotArea>
    <c:legend>
      <c:legendPos val="t"/>
      <c:layout>
        <c:manualLayout>
          <c:xMode val="edge"/>
          <c:yMode val="edge"/>
          <c:x val="0"/>
          <c:y val="0"/>
          <c:w val="0.95673154736631072"/>
          <c:h val="0.13301642081338338"/>
        </c:manualLayout>
      </c:layout>
      <c:overlay val="0"/>
      <c:txPr>
        <a:bodyPr/>
        <a:lstStyle/>
        <a:p>
          <a:pPr>
            <a:defRPr>
              <a:solidFill>
                <a:srgbClr val="002649"/>
              </a:solidFill>
            </a:defRPr>
          </a:pPr>
          <a:endParaRPr lang="en-FI"/>
        </a:p>
      </c:txPr>
    </c:legend>
    <c:plotVisOnly val="1"/>
    <c:dispBlanksAs val="gap"/>
    <c:showDLblsOverMax val="0"/>
  </c:chart>
  <c:txPr>
    <a:bodyPr/>
    <a:lstStyle/>
    <a:p>
      <a:pPr>
        <a:defRPr sz="1200">
          <a:latin typeface="Neue Haas Unica W1G" panose="020B0504030206020203" pitchFamily="34" charset="0"/>
        </a:defRPr>
      </a:pPr>
      <a:endParaRPr lang="en-FI"/>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15119254622846"/>
          <c:y val="0.1583897736969257"/>
          <c:w val="0.7614599830249319"/>
          <c:h val="0.75234339805853567"/>
        </c:manualLayout>
      </c:layout>
      <c:barChart>
        <c:barDir val="bar"/>
        <c:grouping val="stacked"/>
        <c:varyColors val="0"/>
        <c:ser>
          <c:idx val="0"/>
          <c:order val="0"/>
          <c:tx>
            <c:strRef>
              <c:f>Taul1!$B$5</c:f>
              <c:strCache>
                <c:ptCount val="1"/>
                <c:pt idx="0">
                  <c:v>Käytän vain tätä mediaa</c:v>
                </c:pt>
              </c:strCache>
            </c:strRef>
          </c:tx>
          <c:spPr>
            <a:solidFill>
              <a:schemeClr val="accent2"/>
            </a:solidFill>
            <a:ln>
              <a:noFill/>
            </a:ln>
          </c:spPr>
          <c:invertIfNegative val="0"/>
          <c:dLbls>
            <c:numFmt formatCode="#,##0" sourceLinked="0"/>
            <c:spPr>
              <a:noFill/>
              <a:ln>
                <a:noFill/>
              </a:ln>
              <a:effectLst/>
            </c:spPr>
            <c:txPr>
              <a:bodyPr/>
              <a:lstStyle/>
              <a:p>
                <a:pPr>
                  <a:defRPr>
                    <a:solidFill>
                      <a:schemeClr val="bg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 n=1056</c:v>
                </c:pt>
                <c:pt idx="2">
                  <c:v>Mies, n=510</c:v>
                </c:pt>
                <c:pt idx="3">
                  <c:v>Nainen, n=545</c:v>
                </c:pt>
                <c:pt idx="5">
                  <c:v>15-24 vuotta, n=136</c:v>
                </c:pt>
                <c:pt idx="6">
                  <c:v>25-34 vuotta, n=143</c:v>
                </c:pt>
                <c:pt idx="7">
                  <c:v>35-44 vuotta, n=151</c:v>
                </c:pt>
                <c:pt idx="8">
                  <c:v>45-54 vuotta, n=161</c:v>
                </c:pt>
                <c:pt idx="9">
                  <c:v>55-64 vuotta, n=156</c:v>
                </c:pt>
                <c:pt idx="10">
                  <c:v>65-69 vuotta, n=157</c:v>
                </c:pt>
                <c:pt idx="11">
                  <c:v>70+ vuotta, n=152</c:v>
                </c:pt>
              </c:strCache>
            </c:strRef>
          </c:cat>
          <c:val>
            <c:numRef>
              <c:f>Taul1!$B$6:$B$17</c:f>
              <c:numCache>
                <c:formatCode>General</c:formatCode>
                <c:ptCount val="12"/>
                <c:pt idx="0">
                  <c:v>80.113640000000004</c:v>
                </c:pt>
                <c:pt idx="2">
                  <c:v>80.392160000000004</c:v>
                </c:pt>
                <c:pt idx="3">
                  <c:v>80</c:v>
                </c:pt>
                <c:pt idx="5">
                  <c:v>71.323530000000005</c:v>
                </c:pt>
                <c:pt idx="6">
                  <c:v>81.118880000000004</c:v>
                </c:pt>
                <c:pt idx="7">
                  <c:v>83.443709999999996</c:v>
                </c:pt>
                <c:pt idx="8">
                  <c:v>85.714290000000005</c:v>
                </c:pt>
                <c:pt idx="9">
                  <c:v>82.692310000000006</c:v>
                </c:pt>
                <c:pt idx="10">
                  <c:v>79.617829999999998</c:v>
                </c:pt>
                <c:pt idx="11">
                  <c:v>75.657889999999995</c:v>
                </c:pt>
              </c:numCache>
            </c:numRef>
          </c:val>
          <c:extLst>
            <c:ext xmlns:c16="http://schemas.microsoft.com/office/drawing/2014/chart" uri="{C3380CC4-5D6E-409C-BE32-E72D297353CC}">
              <c16:uniqueId val="{00000000-B414-4814-B71F-48DE95D6668F}"/>
            </c:ext>
          </c:extLst>
        </c:ser>
        <c:ser>
          <c:idx val="1"/>
          <c:order val="1"/>
          <c:tx>
            <c:strRef>
              <c:f>Taul1!$C$5</c:f>
              <c:strCache>
                <c:ptCount val="1"/>
                <c:pt idx="0">
                  <c:v>Käytän samalla jotain muuta mediaa</c:v>
                </c:pt>
              </c:strCache>
            </c:strRef>
          </c:tx>
          <c:spPr>
            <a:solidFill>
              <a:schemeClr val="accent1"/>
            </a:solidFill>
            <a:ln>
              <a:noFill/>
            </a:ln>
          </c:spPr>
          <c:invertIfNegative val="0"/>
          <c:dLbls>
            <c:numFmt formatCode="#,##0" sourceLinked="0"/>
            <c:spPr>
              <a:noFill/>
              <a:ln>
                <a:noFill/>
              </a:ln>
              <a:effectLst/>
            </c:spPr>
            <c:txPr>
              <a:bodyPr/>
              <a:lstStyle/>
              <a:p>
                <a:pPr>
                  <a:defRPr>
                    <a:solidFill>
                      <a:schemeClr val="bg2"/>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 n=1056</c:v>
                </c:pt>
                <c:pt idx="2">
                  <c:v>Mies, n=510</c:v>
                </c:pt>
                <c:pt idx="3">
                  <c:v>Nainen, n=545</c:v>
                </c:pt>
                <c:pt idx="5">
                  <c:v>15-24 vuotta, n=136</c:v>
                </c:pt>
                <c:pt idx="6">
                  <c:v>25-34 vuotta, n=143</c:v>
                </c:pt>
                <c:pt idx="7">
                  <c:v>35-44 vuotta, n=151</c:v>
                </c:pt>
                <c:pt idx="8">
                  <c:v>45-54 vuotta, n=161</c:v>
                </c:pt>
                <c:pt idx="9">
                  <c:v>55-64 vuotta, n=156</c:v>
                </c:pt>
                <c:pt idx="10">
                  <c:v>65-69 vuotta, n=157</c:v>
                </c:pt>
                <c:pt idx="11">
                  <c:v>70+ vuotta, n=152</c:v>
                </c:pt>
              </c:strCache>
            </c:strRef>
          </c:cat>
          <c:val>
            <c:numRef>
              <c:f>Taul1!$C$6:$C$17</c:f>
              <c:numCache>
                <c:formatCode>General</c:formatCode>
                <c:ptCount val="12"/>
                <c:pt idx="0">
                  <c:v>19.88636</c:v>
                </c:pt>
                <c:pt idx="2">
                  <c:v>19.607839999999999</c:v>
                </c:pt>
                <c:pt idx="3">
                  <c:v>20</c:v>
                </c:pt>
                <c:pt idx="5">
                  <c:v>28.676469999999998</c:v>
                </c:pt>
                <c:pt idx="6">
                  <c:v>18.881119999999999</c:v>
                </c:pt>
                <c:pt idx="7">
                  <c:v>16.556290000000001</c:v>
                </c:pt>
                <c:pt idx="8">
                  <c:v>14.28571</c:v>
                </c:pt>
                <c:pt idx="9">
                  <c:v>17.307690000000001</c:v>
                </c:pt>
                <c:pt idx="10">
                  <c:v>20.382169999999999</c:v>
                </c:pt>
                <c:pt idx="11">
                  <c:v>24.342110000000002</c:v>
                </c:pt>
              </c:numCache>
            </c:numRef>
          </c:val>
          <c:extLst>
            <c:ext xmlns:c16="http://schemas.microsoft.com/office/drawing/2014/chart" uri="{C3380CC4-5D6E-409C-BE32-E72D297353CC}">
              <c16:uniqueId val="{00000001-B414-4814-B71F-48DE95D6668F}"/>
            </c:ext>
          </c:extLst>
        </c:ser>
        <c:dLbls>
          <c:showLegendKey val="0"/>
          <c:showVal val="0"/>
          <c:showCatName val="0"/>
          <c:showSerName val="0"/>
          <c:showPercent val="0"/>
          <c:showBubbleSize val="0"/>
        </c:dLbls>
        <c:gapWidth val="3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sz="1400">
                <a:solidFill>
                  <a:srgbClr val="002649"/>
                </a:solidFill>
              </a:defRPr>
            </a:pPr>
            <a:endParaRPr lang="en-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9525">
              <a:solidFill>
                <a:srgbClr val="D9D9D9"/>
              </a:solidFill>
              <a:prstDash val="solid"/>
            </a:ln>
          </c:spPr>
        </c:majorGridlines>
        <c:numFmt formatCode="General" sourceLinked="0"/>
        <c:majorTickMark val="none"/>
        <c:minorTickMark val="none"/>
        <c:tickLblPos val="high"/>
        <c:spPr>
          <a:ln>
            <a:noFill/>
          </a:ln>
        </c:spPr>
        <c:txPr>
          <a:bodyPr/>
          <a:lstStyle/>
          <a:p>
            <a:pPr>
              <a:defRPr sz="1200">
                <a:solidFill>
                  <a:srgbClr val="7F7F7F"/>
                </a:solidFill>
              </a:defRPr>
            </a:pPr>
            <a:endParaRPr lang="en-FI"/>
          </a:p>
        </c:txPr>
        <c:crossAx val="485419376"/>
        <c:crosses val="autoZero"/>
        <c:crossBetween val="between"/>
        <c:majorUnit val="10"/>
        <c:minorUnit val="1"/>
      </c:valAx>
      <c:spPr>
        <a:ln>
          <a:noFill/>
        </a:ln>
      </c:spPr>
    </c:plotArea>
    <c:legend>
      <c:legendPos val="t"/>
      <c:layout>
        <c:manualLayout>
          <c:xMode val="edge"/>
          <c:yMode val="edge"/>
          <c:x val="6.8985850658006109E-2"/>
          <c:y val="0"/>
          <c:w val="0.88774569670830461"/>
          <c:h val="0.13301642081338338"/>
        </c:manualLayout>
      </c:layout>
      <c:overlay val="0"/>
      <c:txPr>
        <a:bodyPr/>
        <a:lstStyle/>
        <a:p>
          <a:pPr>
            <a:defRPr>
              <a:solidFill>
                <a:srgbClr val="002649"/>
              </a:solidFill>
            </a:defRPr>
          </a:pPr>
          <a:endParaRPr lang="en-FI"/>
        </a:p>
      </c:txPr>
    </c:legend>
    <c:plotVisOnly val="1"/>
    <c:dispBlanksAs val="gap"/>
    <c:showDLblsOverMax val="0"/>
  </c:chart>
  <c:txPr>
    <a:bodyPr/>
    <a:lstStyle/>
    <a:p>
      <a:pPr>
        <a:defRPr sz="1200">
          <a:latin typeface="Neue Haas Unica W1G" panose="020B0504030206020203" pitchFamily="34" charset="0"/>
        </a:defRPr>
      </a:pPr>
      <a:endParaRPr lang="en-FI"/>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15119254622846"/>
          <c:y val="0.1583897736969257"/>
          <c:w val="0.7614599830249319"/>
          <c:h val="0.75234339805853567"/>
        </c:manualLayout>
      </c:layout>
      <c:barChart>
        <c:barDir val="bar"/>
        <c:grouping val="stacked"/>
        <c:varyColors val="0"/>
        <c:ser>
          <c:idx val="0"/>
          <c:order val="0"/>
          <c:tx>
            <c:strRef>
              <c:f>Taul1!$B$5</c:f>
              <c:strCache>
                <c:ptCount val="1"/>
                <c:pt idx="0">
                  <c:v>Käytän vain tätä mediaa</c:v>
                </c:pt>
              </c:strCache>
            </c:strRef>
          </c:tx>
          <c:spPr>
            <a:solidFill>
              <a:schemeClr val="accent2"/>
            </a:solidFill>
            <a:ln>
              <a:noFill/>
            </a:ln>
          </c:spPr>
          <c:invertIfNegative val="0"/>
          <c:dLbls>
            <c:numFmt formatCode="#,##0" sourceLinked="0"/>
            <c:spPr>
              <a:noFill/>
              <a:ln>
                <a:noFill/>
              </a:ln>
              <a:effectLst/>
            </c:spPr>
            <c:txPr>
              <a:bodyPr/>
              <a:lstStyle/>
              <a:p>
                <a:pPr>
                  <a:defRPr>
                    <a:solidFill>
                      <a:schemeClr val="bg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 n=991</c:v>
                </c:pt>
                <c:pt idx="2">
                  <c:v>Mies, n=485</c:v>
                </c:pt>
                <c:pt idx="3">
                  <c:v>Nainen, n=506</c:v>
                </c:pt>
                <c:pt idx="5">
                  <c:v>15-24 vuotta, n=131</c:v>
                </c:pt>
                <c:pt idx="6">
                  <c:v>25-34 vuotta, n=130</c:v>
                </c:pt>
                <c:pt idx="7">
                  <c:v>35-44 vuotta, n=144</c:v>
                </c:pt>
                <c:pt idx="8">
                  <c:v>45-54 vuotta, n=145</c:v>
                </c:pt>
                <c:pt idx="9">
                  <c:v>55-64 vuotta, n=151</c:v>
                </c:pt>
                <c:pt idx="10">
                  <c:v>65-69 vuotta, n=149</c:v>
                </c:pt>
                <c:pt idx="11">
                  <c:v>70+ vuotta, n=141</c:v>
                </c:pt>
              </c:strCache>
            </c:strRef>
          </c:cat>
          <c:val>
            <c:numRef>
              <c:f>Taul1!$B$6:$B$17</c:f>
              <c:numCache>
                <c:formatCode>General</c:formatCode>
                <c:ptCount val="12"/>
                <c:pt idx="0">
                  <c:v>38.95055</c:v>
                </c:pt>
                <c:pt idx="2">
                  <c:v>40.618560000000002</c:v>
                </c:pt>
                <c:pt idx="3">
                  <c:v>37.351779999999998</c:v>
                </c:pt>
                <c:pt idx="5">
                  <c:v>35.1145</c:v>
                </c:pt>
                <c:pt idx="6">
                  <c:v>33.076920000000001</c:v>
                </c:pt>
                <c:pt idx="7">
                  <c:v>38.888890000000004</c:v>
                </c:pt>
                <c:pt idx="8">
                  <c:v>35.172409999999999</c:v>
                </c:pt>
                <c:pt idx="9">
                  <c:v>44.37086</c:v>
                </c:pt>
                <c:pt idx="10">
                  <c:v>41.61074</c:v>
                </c:pt>
                <c:pt idx="11">
                  <c:v>43.262410000000003</c:v>
                </c:pt>
              </c:numCache>
            </c:numRef>
          </c:val>
          <c:extLst>
            <c:ext xmlns:c16="http://schemas.microsoft.com/office/drawing/2014/chart" uri="{C3380CC4-5D6E-409C-BE32-E72D297353CC}">
              <c16:uniqueId val="{00000000-B414-4814-B71F-48DE95D6668F}"/>
            </c:ext>
          </c:extLst>
        </c:ser>
        <c:ser>
          <c:idx val="1"/>
          <c:order val="1"/>
          <c:tx>
            <c:strRef>
              <c:f>Taul1!$C$5</c:f>
              <c:strCache>
                <c:ptCount val="1"/>
                <c:pt idx="0">
                  <c:v>Käytän samalla jotain muuta mediaa</c:v>
                </c:pt>
              </c:strCache>
            </c:strRef>
          </c:tx>
          <c:spPr>
            <a:solidFill>
              <a:schemeClr val="accent1"/>
            </a:solidFill>
            <a:ln>
              <a:noFill/>
            </a:ln>
          </c:spPr>
          <c:invertIfNegative val="0"/>
          <c:dLbls>
            <c:numFmt formatCode="#,##0" sourceLinked="0"/>
            <c:spPr>
              <a:noFill/>
              <a:ln>
                <a:noFill/>
              </a:ln>
              <a:effectLst/>
            </c:spPr>
            <c:txPr>
              <a:bodyPr/>
              <a:lstStyle/>
              <a:p>
                <a:pPr>
                  <a:defRPr>
                    <a:solidFill>
                      <a:schemeClr val="bg2"/>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 n=991</c:v>
                </c:pt>
                <c:pt idx="2">
                  <c:v>Mies, n=485</c:v>
                </c:pt>
                <c:pt idx="3">
                  <c:v>Nainen, n=506</c:v>
                </c:pt>
                <c:pt idx="5">
                  <c:v>15-24 vuotta, n=131</c:v>
                </c:pt>
                <c:pt idx="6">
                  <c:v>25-34 vuotta, n=130</c:v>
                </c:pt>
                <c:pt idx="7">
                  <c:v>35-44 vuotta, n=144</c:v>
                </c:pt>
                <c:pt idx="8">
                  <c:v>45-54 vuotta, n=145</c:v>
                </c:pt>
                <c:pt idx="9">
                  <c:v>55-64 vuotta, n=151</c:v>
                </c:pt>
                <c:pt idx="10">
                  <c:v>65-69 vuotta, n=149</c:v>
                </c:pt>
                <c:pt idx="11">
                  <c:v>70+ vuotta, n=141</c:v>
                </c:pt>
              </c:strCache>
            </c:strRef>
          </c:cat>
          <c:val>
            <c:numRef>
              <c:f>Taul1!$C$6:$C$17</c:f>
              <c:numCache>
                <c:formatCode>General</c:formatCode>
                <c:ptCount val="12"/>
                <c:pt idx="0">
                  <c:v>61.04945</c:v>
                </c:pt>
                <c:pt idx="2">
                  <c:v>59.381439999999998</c:v>
                </c:pt>
                <c:pt idx="3">
                  <c:v>62.648220000000002</c:v>
                </c:pt>
                <c:pt idx="5">
                  <c:v>64.885499999999993</c:v>
                </c:pt>
                <c:pt idx="6">
                  <c:v>66.923079999999999</c:v>
                </c:pt>
                <c:pt idx="7">
                  <c:v>61.111109999999996</c:v>
                </c:pt>
                <c:pt idx="8">
                  <c:v>64.827590000000001</c:v>
                </c:pt>
                <c:pt idx="9">
                  <c:v>55.62914</c:v>
                </c:pt>
                <c:pt idx="10">
                  <c:v>58.38926</c:v>
                </c:pt>
                <c:pt idx="11">
                  <c:v>56.737589999999997</c:v>
                </c:pt>
              </c:numCache>
            </c:numRef>
          </c:val>
          <c:extLst>
            <c:ext xmlns:c16="http://schemas.microsoft.com/office/drawing/2014/chart" uri="{C3380CC4-5D6E-409C-BE32-E72D297353CC}">
              <c16:uniqueId val="{00000001-B414-4814-B71F-48DE95D6668F}"/>
            </c:ext>
          </c:extLst>
        </c:ser>
        <c:dLbls>
          <c:showLegendKey val="0"/>
          <c:showVal val="0"/>
          <c:showCatName val="0"/>
          <c:showSerName val="0"/>
          <c:showPercent val="0"/>
          <c:showBubbleSize val="0"/>
        </c:dLbls>
        <c:gapWidth val="3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sz="1400">
                <a:solidFill>
                  <a:srgbClr val="002649"/>
                </a:solidFill>
              </a:defRPr>
            </a:pPr>
            <a:endParaRPr lang="en-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9525">
              <a:solidFill>
                <a:srgbClr val="D9D9D9"/>
              </a:solidFill>
              <a:prstDash val="solid"/>
            </a:ln>
          </c:spPr>
        </c:majorGridlines>
        <c:numFmt formatCode="General" sourceLinked="0"/>
        <c:majorTickMark val="none"/>
        <c:minorTickMark val="none"/>
        <c:tickLblPos val="high"/>
        <c:spPr>
          <a:ln>
            <a:noFill/>
          </a:ln>
        </c:spPr>
        <c:txPr>
          <a:bodyPr/>
          <a:lstStyle/>
          <a:p>
            <a:pPr>
              <a:defRPr sz="1200">
                <a:solidFill>
                  <a:srgbClr val="7F7F7F"/>
                </a:solidFill>
              </a:defRPr>
            </a:pPr>
            <a:endParaRPr lang="en-FI"/>
          </a:p>
        </c:txPr>
        <c:crossAx val="485419376"/>
        <c:crosses val="autoZero"/>
        <c:crossBetween val="between"/>
        <c:majorUnit val="10"/>
        <c:minorUnit val="1"/>
      </c:valAx>
      <c:spPr>
        <a:ln>
          <a:noFill/>
        </a:ln>
      </c:spPr>
    </c:plotArea>
    <c:legend>
      <c:legendPos val="t"/>
      <c:layout>
        <c:manualLayout>
          <c:xMode val="edge"/>
          <c:yMode val="edge"/>
          <c:x val="6.8985850658006109E-2"/>
          <c:y val="0"/>
          <c:w val="0.88774569670830461"/>
          <c:h val="0.13301642081338338"/>
        </c:manualLayout>
      </c:layout>
      <c:overlay val="0"/>
      <c:txPr>
        <a:bodyPr/>
        <a:lstStyle/>
        <a:p>
          <a:pPr>
            <a:defRPr>
              <a:solidFill>
                <a:srgbClr val="002649"/>
              </a:solidFill>
            </a:defRPr>
          </a:pPr>
          <a:endParaRPr lang="en-FI"/>
        </a:p>
      </c:txPr>
    </c:legend>
    <c:plotVisOnly val="1"/>
    <c:dispBlanksAs val="gap"/>
    <c:showDLblsOverMax val="0"/>
  </c:chart>
  <c:txPr>
    <a:bodyPr/>
    <a:lstStyle/>
    <a:p>
      <a:pPr>
        <a:defRPr sz="1200">
          <a:latin typeface="Neue Haas Unica W1G" panose="020B0504030206020203" pitchFamily="34" charset="0"/>
        </a:defRPr>
      </a:pPr>
      <a:endParaRPr lang="en-FI"/>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15119254622846"/>
          <c:y val="0.1583897736969257"/>
          <c:w val="0.7614599830249319"/>
          <c:h val="0.75234339805853567"/>
        </c:manualLayout>
      </c:layout>
      <c:barChart>
        <c:barDir val="bar"/>
        <c:grouping val="stacked"/>
        <c:varyColors val="0"/>
        <c:ser>
          <c:idx val="0"/>
          <c:order val="0"/>
          <c:tx>
            <c:strRef>
              <c:f>Taul1!$B$5</c:f>
              <c:strCache>
                <c:ptCount val="1"/>
                <c:pt idx="0">
                  <c:v>Käytän vain tätä mediaa</c:v>
                </c:pt>
              </c:strCache>
            </c:strRef>
          </c:tx>
          <c:spPr>
            <a:solidFill>
              <a:schemeClr val="accent2"/>
            </a:solidFill>
            <a:ln>
              <a:noFill/>
            </a:ln>
          </c:spPr>
          <c:invertIfNegative val="0"/>
          <c:dLbls>
            <c:numFmt formatCode="#,##0" sourceLinked="0"/>
            <c:spPr>
              <a:noFill/>
              <a:ln>
                <a:noFill/>
              </a:ln>
              <a:effectLst/>
            </c:spPr>
            <c:txPr>
              <a:bodyPr/>
              <a:lstStyle/>
              <a:p>
                <a:pPr>
                  <a:defRPr>
                    <a:solidFill>
                      <a:schemeClr val="bg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 n=1067</c:v>
                </c:pt>
                <c:pt idx="2">
                  <c:v>Mies, n=519</c:v>
                </c:pt>
                <c:pt idx="3">
                  <c:v>Nainen, n=547</c:v>
                </c:pt>
                <c:pt idx="5">
                  <c:v>15-24 vuotta, n=149</c:v>
                </c:pt>
                <c:pt idx="6">
                  <c:v>25-34 vuotta, n=144</c:v>
                </c:pt>
                <c:pt idx="7">
                  <c:v>35-44 vuotta, n=152</c:v>
                </c:pt>
                <c:pt idx="8">
                  <c:v>45-54 vuotta, n=160</c:v>
                </c:pt>
                <c:pt idx="9">
                  <c:v>55-64 vuotta, n=157</c:v>
                </c:pt>
                <c:pt idx="10">
                  <c:v>65-69 vuotta, n=157</c:v>
                </c:pt>
                <c:pt idx="11">
                  <c:v>70+ vuotta, n=148</c:v>
                </c:pt>
              </c:strCache>
            </c:strRef>
          </c:cat>
          <c:val>
            <c:numRef>
              <c:f>Taul1!$B$6:$B$17</c:f>
              <c:numCache>
                <c:formatCode>General</c:formatCode>
                <c:ptCount val="12"/>
                <c:pt idx="0">
                  <c:v>49.015929999999997</c:v>
                </c:pt>
                <c:pt idx="2">
                  <c:v>55.491329999999998</c:v>
                </c:pt>
                <c:pt idx="3">
                  <c:v>42.778790000000001</c:v>
                </c:pt>
                <c:pt idx="5">
                  <c:v>37.583889999999997</c:v>
                </c:pt>
                <c:pt idx="6">
                  <c:v>30.55556</c:v>
                </c:pt>
                <c:pt idx="7">
                  <c:v>35.526319999999998</c:v>
                </c:pt>
                <c:pt idx="8">
                  <c:v>50</c:v>
                </c:pt>
                <c:pt idx="9">
                  <c:v>58.598730000000003</c:v>
                </c:pt>
                <c:pt idx="10">
                  <c:v>59.235669999999999</c:v>
                </c:pt>
                <c:pt idx="11">
                  <c:v>70.270269999999996</c:v>
                </c:pt>
              </c:numCache>
            </c:numRef>
          </c:val>
          <c:extLst>
            <c:ext xmlns:c16="http://schemas.microsoft.com/office/drawing/2014/chart" uri="{C3380CC4-5D6E-409C-BE32-E72D297353CC}">
              <c16:uniqueId val="{00000000-B414-4814-B71F-48DE95D6668F}"/>
            </c:ext>
          </c:extLst>
        </c:ser>
        <c:ser>
          <c:idx val="1"/>
          <c:order val="1"/>
          <c:tx>
            <c:strRef>
              <c:f>Taul1!$C$5</c:f>
              <c:strCache>
                <c:ptCount val="1"/>
                <c:pt idx="0">
                  <c:v>Käytän samalla jotain muuta mediaa</c:v>
                </c:pt>
              </c:strCache>
            </c:strRef>
          </c:tx>
          <c:spPr>
            <a:solidFill>
              <a:schemeClr val="accent1"/>
            </a:solidFill>
            <a:ln>
              <a:noFill/>
            </a:ln>
          </c:spPr>
          <c:invertIfNegative val="0"/>
          <c:dLbls>
            <c:numFmt formatCode="#,##0" sourceLinked="0"/>
            <c:spPr>
              <a:noFill/>
              <a:ln>
                <a:noFill/>
              </a:ln>
              <a:effectLst/>
            </c:spPr>
            <c:txPr>
              <a:bodyPr/>
              <a:lstStyle/>
              <a:p>
                <a:pPr>
                  <a:defRPr>
                    <a:solidFill>
                      <a:schemeClr val="bg2"/>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 n=1067</c:v>
                </c:pt>
                <c:pt idx="2">
                  <c:v>Mies, n=519</c:v>
                </c:pt>
                <c:pt idx="3">
                  <c:v>Nainen, n=547</c:v>
                </c:pt>
                <c:pt idx="5">
                  <c:v>15-24 vuotta, n=149</c:v>
                </c:pt>
                <c:pt idx="6">
                  <c:v>25-34 vuotta, n=144</c:v>
                </c:pt>
                <c:pt idx="7">
                  <c:v>35-44 vuotta, n=152</c:v>
                </c:pt>
                <c:pt idx="8">
                  <c:v>45-54 vuotta, n=160</c:v>
                </c:pt>
                <c:pt idx="9">
                  <c:v>55-64 vuotta, n=157</c:v>
                </c:pt>
                <c:pt idx="10">
                  <c:v>65-69 vuotta, n=157</c:v>
                </c:pt>
                <c:pt idx="11">
                  <c:v>70+ vuotta, n=148</c:v>
                </c:pt>
              </c:strCache>
            </c:strRef>
          </c:cat>
          <c:val>
            <c:numRef>
              <c:f>Taul1!$C$6:$C$17</c:f>
              <c:numCache>
                <c:formatCode>General</c:formatCode>
                <c:ptCount val="12"/>
                <c:pt idx="0">
                  <c:v>50.984070000000003</c:v>
                </c:pt>
                <c:pt idx="2">
                  <c:v>44.508670000000002</c:v>
                </c:pt>
                <c:pt idx="3">
                  <c:v>57.221209999999999</c:v>
                </c:pt>
                <c:pt idx="5">
                  <c:v>62.416110000000003</c:v>
                </c:pt>
                <c:pt idx="6">
                  <c:v>69.44444</c:v>
                </c:pt>
                <c:pt idx="7">
                  <c:v>64.473680000000002</c:v>
                </c:pt>
                <c:pt idx="8">
                  <c:v>50</c:v>
                </c:pt>
                <c:pt idx="9">
                  <c:v>41.401269999999997</c:v>
                </c:pt>
                <c:pt idx="10">
                  <c:v>40.764330000000001</c:v>
                </c:pt>
                <c:pt idx="11">
                  <c:v>29.72973</c:v>
                </c:pt>
              </c:numCache>
            </c:numRef>
          </c:val>
          <c:extLst>
            <c:ext xmlns:c16="http://schemas.microsoft.com/office/drawing/2014/chart" uri="{C3380CC4-5D6E-409C-BE32-E72D297353CC}">
              <c16:uniqueId val="{00000001-B414-4814-B71F-48DE95D6668F}"/>
            </c:ext>
          </c:extLst>
        </c:ser>
        <c:dLbls>
          <c:showLegendKey val="0"/>
          <c:showVal val="0"/>
          <c:showCatName val="0"/>
          <c:showSerName val="0"/>
          <c:showPercent val="0"/>
          <c:showBubbleSize val="0"/>
        </c:dLbls>
        <c:gapWidth val="3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sz="1400">
                <a:solidFill>
                  <a:srgbClr val="002649"/>
                </a:solidFill>
              </a:defRPr>
            </a:pPr>
            <a:endParaRPr lang="en-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9525">
              <a:solidFill>
                <a:srgbClr val="D9D9D9"/>
              </a:solidFill>
              <a:prstDash val="solid"/>
            </a:ln>
          </c:spPr>
        </c:majorGridlines>
        <c:numFmt formatCode="General" sourceLinked="0"/>
        <c:majorTickMark val="none"/>
        <c:minorTickMark val="none"/>
        <c:tickLblPos val="high"/>
        <c:spPr>
          <a:ln>
            <a:noFill/>
          </a:ln>
        </c:spPr>
        <c:txPr>
          <a:bodyPr/>
          <a:lstStyle/>
          <a:p>
            <a:pPr>
              <a:defRPr sz="1200">
                <a:solidFill>
                  <a:srgbClr val="7F7F7F"/>
                </a:solidFill>
              </a:defRPr>
            </a:pPr>
            <a:endParaRPr lang="en-FI"/>
          </a:p>
        </c:txPr>
        <c:crossAx val="485419376"/>
        <c:crosses val="autoZero"/>
        <c:crossBetween val="between"/>
        <c:majorUnit val="10"/>
        <c:minorUnit val="1"/>
      </c:valAx>
      <c:spPr>
        <a:ln>
          <a:noFill/>
        </a:ln>
      </c:spPr>
    </c:plotArea>
    <c:legend>
      <c:legendPos val="t"/>
      <c:layout>
        <c:manualLayout>
          <c:xMode val="edge"/>
          <c:yMode val="edge"/>
          <c:x val="6.8985850658006109E-2"/>
          <c:y val="0"/>
          <c:w val="0.88774569670830461"/>
          <c:h val="0.13301642081338338"/>
        </c:manualLayout>
      </c:layout>
      <c:overlay val="0"/>
      <c:txPr>
        <a:bodyPr/>
        <a:lstStyle/>
        <a:p>
          <a:pPr>
            <a:defRPr>
              <a:solidFill>
                <a:srgbClr val="002649"/>
              </a:solidFill>
            </a:defRPr>
          </a:pPr>
          <a:endParaRPr lang="en-FI"/>
        </a:p>
      </c:txPr>
    </c:legend>
    <c:plotVisOnly val="1"/>
    <c:dispBlanksAs val="gap"/>
    <c:showDLblsOverMax val="0"/>
  </c:chart>
  <c:txPr>
    <a:bodyPr/>
    <a:lstStyle/>
    <a:p>
      <a:pPr>
        <a:defRPr sz="1200">
          <a:latin typeface="Neue Haas Unica W1G" panose="020B0504030206020203" pitchFamily="34" charset="0"/>
        </a:defRPr>
      </a:pPr>
      <a:endParaRPr lang="en-FI"/>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15119254622846"/>
          <c:y val="0.1583897736969257"/>
          <c:w val="0.7614599830249319"/>
          <c:h val="0.75234339805853567"/>
        </c:manualLayout>
      </c:layout>
      <c:barChart>
        <c:barDir val="bar"/>
        <c:grouping val="stacked"/>
        <c:varyColors val="0"/>
        <c:ser>
          <c:idx val="0"/>
          <c:order val="0"/>
          <c:tx>
            <c:strRef>
              <c:f>Taul1!$B$5</c:f>
              <c:strCache>
                <c:ptCount val="1"/>
                <c:pt idx="0">
                  <c:v>Käytän vain tätä mediaa</c:v>
                </c:pt>
              </c:strCache>
            </c:strRef>
          </c:tx>
          <c:spPr>
            <a:solidFill>
              <a:schemeClr val="accent2"/>
            </a:solidFill>
            <a:ln>
              <a:noFill/>
            </a:ln>
          </c:spPr>
          <c:invertIfNegative val="0"/>
          <c:dLbls>
            <c:numFmt formatCode="#,##0" sourceLinked="0"/>
            <c:spPr>
              <a:noFill/>
              <a:ln>
                <a:noFill/>
              </a:ln>
              <a:effectLst/>
            </c:spPr>
            <c:txPr>
              <a:bodyPr/>
              <a:lstStyle/>
              <a:p>
                <a:pPr>
                  <a:defRPr>
                    <a:solidFill>
                      <a:schemeClr val="bg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 n=975</c:v>
                </c:pt>
                <c:pt idx="2">
                  <c:v>Mies, n=487</c:v>
                </c:pt>
                <c:pt idx="3">
                  <c:v>Nainen, n=487</c:v>
                </c:pt>
                <c:pt idx="5">
                  <c:v>15-24 vuotta, n=137</c:v>
                </c:pt>
                <c:pt idx="6">
                  <c:v>25-34 vuotta, n=136</c:v>
                </c:pt>
                <c:pt idx="7">
                  <c:v>35-44 vuotta, n=155</c:v>
                </c:pt>
                <c:pt idx="8">
                  <c:v>45-54 vuotta, n=162</c:v>
                </c:pt>
                <c:pt idx="9">
                  <c:v>55-64 vuotta, n=145</c:v>
                </c:pt>
                <c:pt idx="10">
                  <c:v>65-69 vuotta, n=131</c:v>
                </c:pt>
                <c:pt idx="11">
                  <c:v>70+ vuotta, n=109</c:v>
                </c:pt>
              </c:strCache>
            </c:strRef>
          </c:cat>
          <c:val>
            <c:numRef>
              <c:f>Taul1!$B$6:$B$17</c:f>
              <c:numCache>
                <c:formatCode>General</c:formatCode>
                <c:ptCount val="12"/>
                <c:pt idx="0">
                  <c:v>71.794870000000003</c:v>
                </c:pt>
                <c:pt idx="2">
                  <c:v>69.609859999999998</c:v>
                </c:pt>
                <c:pt idx="3">
                  <c:v>74.127309999999994</c:v>
                </c:pt>
                <c:pt idx="5">
                  <c:v>70.80292</c:v>
                </c:pt>
                <c:pt idx="6">
                  <c:v>69.117649999999998</c:v>
                </c:pt>
                <c:pt idx="7">
                  <c:v>63.87097</c:v>
                </c:pt>
                <c:pt idx="8">
                  <c:v>72.839510000000004</c:v>
                </c:pt>
                <c:pt idx="9">
                  <c:v>74.482759999999999</c:v>
                </c:pt>
                <c:pt idx="10">
                  <c:v>73.282439999999994</c:v>
                </c:pt>
                <c:pt idx="11">
                  <c:v>80.733940000000004</c:v>
                </c:pt>
              </c:numCache>
            </c:numRef>
          </c:val>
          <c:extLst>
            <c:ext xmlns:c16="http://schemas.microsoft.com/office/drawing/2014/chart" uri="{C3380CC4-5D6E-409C-BE32-E72D297353CC}">
              <c16:uniqueId val="{00000000-B414-4814-B71F-48DE95D6668F}"/>
            </c:ext>
          </c:extLst>
        </c:ser>
        <c:ser>
          <c:idx val="1"/>
          <c:order val="1"/>
          <c:tx>
            <c:strRef>
              <c:f>Taul1!$C$5</c:f>
              <c:strCache>
                <c:ptCount val="1"/>
                <c:pt idx="0">
                  <c:v>Käytän samalla jotain muuta mediaa</c:v>
                </c:pt>
              </c:strCache>
            </c:strRef>
          </c:tx>
          <c:spPr>
            <a:solidFill>
              <a:schemeClr val="accent1"/>
            </a:solidFill>
            <a:ln>
              <a:noFill/>
            </a:ln>
          </c:spPr>
          <c:invertIfNegative val="0"/>
          <c:dLbls>
            <c:numFmt formatCode="#,##0" sourceLinked="0"/>
            <c:spPr>
              <a:noFill/>
              <a:ln>
                <a:noFill/>
              </a:ln>
              <a:effectLst/>
            </c:spPr>
            <c:txPr>
              <a:bodyPr/>
              <a:lstStyle/>
              <a:p>
                <a:pPr>
                  <a:defRPr>
                    <a:solidFill>
                      <a:schemeClr val="bg2"/>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 n=975</c:v>
                </c:pt>
                <c:pt idx="2">
                  <c:v>Mies, n=487</c:v>
                </c:pt>
                <c:pt idx="3">
                  <c:v>Nainen, n=487</c:v>
                </c:pt>
                <c:pt idx="5">
                  <c:v>15-24 vuotta, n=137</c:v>
                </c:pt>
                <c:pt idx="6">
                  <c:v>25-34 vuotta, n=136</c:v>
                </c:pt>
                <c:pt idx="7">
                  <c:v>35-44 vuotta, n=155</c:v>
                </c:pt>
                <c:pt idx="8">
                  <c:v>45-54 vuotta, n=162</c:v>
                </c:pt>
                <c:pt idx="9">
                  <c:v>55-64 vuotta, n=145</c:v>
                </c:pt>
                <c:pt idx="10">
                  <c:v>65-69 vuotta, n=131</c:v>
                </c:pt>
                <c:pt idx="11">
                  <c:v>70+ vuotta, n=109</c:v>
                </c:pt>
              </c:strCache>
            </c:strRef>
          </c:cat>
          <c:val>
            <c:numRef>
              <c:f>Taul1!$C$6:$C$17</c:f>
              <c:numCache>
                <c:formatCode>General</c:formatCode>
                <c:ptCount val="12"/>
                <c:pt idx="0">
                  <c:v>28.20513</c:v>
                </c:pt>
                <c:pt idx="2">
                  <c:v>30.390139999999999</c:v>
                </c:pt>
                <c:pt idx="3">
                  <c:v>25.872689999999999</c:v>
                </c:pt>
                <c:pt idx="5">
                  <c:v>29.19708</c:v>
                </c:pt>
                <c:pt idx="6">
                  <c:v>30.882349999999999</c:v>
                </c:pt>
                <c:pt idx="7">
                  <c:v>36.12903</c:v>
                </c:pt>
                <c:pt idx="8">
                  <c:v>27.160489999999999</c:v>
                </c:pt>
                <c:pt idx="9">
                  <c:v>25.517240000000001</c:v>
                </c:pt>
                <c:pt idx="10">
                  <c:v>26.717559999999999</c:v>
                </c:pt>
                <c:pt idx="11">
                  <c:v>19.26606</c:v>
                </c:pt>
              </c:numCache>
            </c:numRef>
          </c:val>
          <c:extLst>
            <c:ext xmlns:c16="http://schemas.microsoft.com/office/drawing/2014/chart" uri="{C3380CC4-5D6E-409C-BE32-E72D297353CC}">
              <c16:uniqueId val="{00000001-B414-4814-B71F-48DE95D6668F}"/>
            </c:ext>
          </c:extLst>
        </c:ser>
        <c:dLbls>
          <c:showLegendKey val="0"/>
          <c:showVal val="0"/>
          <c:showCatName val="0"/>
          <c:showSerName val="0"/>
          <c:showPercent val="0"/>
          <c:showBubbleSize val="0"/>
        </c:dLbls>
        <c:gapWidth val="3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sz="1400">
                <a:solidFill>
                  <a:srgbClr val="002649"/>
                </a:solidFill>
              </a:defRPr>
            </a:pPr>
            <a:endParaRPr lang="en-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9525">
              <a:solidFill>
                <a:srgbClr val="D9D9D9"/>
              </a:solidFill>
              <a:prstDash val="solid"/>
            </a:ln>
          </c:spPr>
        </c:majorGridlines>
        <c:numFmt formatCode="General" sourceLinked="0"/>
        <c:majorTickMark val="none"/>
        <c:minorTickMark val="none"/>
        <c:tickLblPos val="high"/>
        <c:spPr>
          <a:ln>
            <a:noFill/>
          </a:ln>
        </c:spPr>
        <c:txPr>
          <a:bodyPr/>
          <a:lstStyle/>
          <a:p>
            <a:pPr>
              <a:defRPr sz="1200">
                <a:solidFill>
                  <a:srgbClr val="7F7F7F"/>
                </a:solidFill>
              </a:defRPr>
            </a:pPr>
            <a:endParaRPr lang="en-FI"/>
          </a:p>
        </c:txPr>
        <c:crossAx val="485419376"/>
        <c:crosses val="autoZero"/>
        <c:crossBetween val="between"/>
        <c:majorUnit val="10"/>
        <c:minorUnit val="1"/>
      </c:valAx>
      <c:spPr>
        <a:ln>
          <a:noFill/>
        </a:ln>
      </c:spPr>
    </c:plotArea>
    <c:legend>
      <c:legendPos val="t"/>
      <c:layout>
        <c:manualLayout>
          <c:xMode val="edge"/>
          <c:yMode val="edge"/>
          <c:x val="6.8985850658006109E-2"/>
          <c:y val="0"/>
          <c:w val="0.88774569670830461"/>
          <c:h val="0.13301642081338338"/>
        </c:manualLayout>
      </c:layout>
      <c:overlay val="0"/>
      <c:txPr>
        <a:bodyPr/>
        <a:lstStyle/>
        <a:p>
          <a:pPr>
            <a:defRPr>
              <a:solidFill>
                <a:srgbClr val="002649"/>
              </a:solidFill>
            </a:defRPr>
          </a:pPr>
          <a:endParaRPr lang="en-FI"/>
        </a:p>
      </c:txPr>
    </c:legend>
    <c:plotVisOnly val="1"/>
    <c:dispBlanksAs val="gap"/>
    <c:showDLblsOverMax val="0"/>
  </c:chart>
  <c:txPr>
    <a:bodyPr/>
    <a:lstStyle/>
    <a:p>
      <a:pPr>
        <a:defRPr sz="1200">
          <a:latin typeface="Neue Haas Unica W1G" panose="020B0504030206020203" pitchFamily="34" charset="0"/>
        </a:defRPr>
      </a:pPr>
      <a:endParaRPr lang="en-FI"/>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15119254622846"/>
          <c:y val="0.1583897736969257"/>
          <c:w val="0.7614599830249319"/>
          <c:h val="0.75234339805853567"/>
        </c:manualLayout>
      </c:layout>
      <c:barChart>
        <c:barDir val="bar"/>
        <c:grouping val="stacked"/>
        <c:varyColors val="0"/>
        <c:ser>
          <c:idx val="0"/>
          <c:order val="0"/>
          <c:tx>
            <c:strRef>
              <c:f>Taul1!$B$5</c:f>
              <c:strCache>
                <c:ptCount val="1"/>
                <c:pt idx="0">
                  <c:v>Käytän vain tätä mediaa</c:v>
                </c:pt>
              </c:strCache>
            </c:strRef>
          </c:tx>
          <c:spPr>
            <a:solidFill>
              <a:schemeClr val="accent2"/>
            </a:solidFill>
            <a:ln>
              <a:noFill/>
            </a:ln>
          </c:spPr>
          <c:invertIfNegative val="0"/>
          <c:dLbls>
            <c:numFmt formatCode="#,##0" sourceLinked="0"/>
            <c:spPr>
              <a:noFill/>
              <a:ln>
                <a:noFill/>
              </a:ln>
              <a:effectLst/>
            </c:spPr>
            <c:txPr>
              <a:bodyPr/>
              <a:lstStyle/>
              <a:p>
                <a:pPr>
                  <a:defRPr>
                    <a:solidFill>
                      <a:schemeClr val="bg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 n=856</c:v>
                </c:pt>
                <c:pt idx="2">
                  <c:v>Mies, n=396</c:v>
                </c:pt>
                <c:pt idx="3">
                  <c:v>Nainen, n=459</c:v>
                </c:pt>
                <c:pt idx="5">
                  <c:v>15-24 vuotta, n=145</c:v>
                </c:pt>
                <c:pt idx="6">
                  <c:v>25-34 vuotta, n=136</c:v>
                </c:pt>
                <c:pt idx="7">
                  <c:v>35-44 vuotta, n=146</c:v>
                </c:pt>
                <c:pt idx="8">
                  <c:v>45-54 vuotta, n=127</c:v>
                </c:pt>
                <c:pt idx="9">
                  <c:v>55-64 vuotta, n=116</c:v>
                </c:pt>
                <c:pt idx="10">
                  <c:v>65-69 vuotta, n=97</c:v>
                </c:pt>
                <c:pt idx="11">
                  <c:v>70+ vuotta, n=89</c:v>
                </c:pt>
              </c:strCache>
            </c:strRef>
          </c:cat>
          <c:val>
            <c:numRef>
              <c:f>Taul1!$B$6:$B$17</c:f>
              <c:numCache>
                <c:formatCode>General</c:formatCode>
                <c:ptCount val="12"/>
                <c:pt idx="0">
                  <c:v>54.789720000000003</c:v>
                </c:pt>
                <c:pt idx="2">
                  <c:v>52.77778</c:v>
                </c:pt>
                <c:pt idx="3">
                  <c:v>56.644880000000001</c:v>
                </c:pt>
                <c:pt idx="5">
                  <c:v>56.551720000000003</c:v>
                </c:pt>
                <c:pt idx="6">
                  <c:v>49.264710000000001</c:v>
                </c:pt>
                <c:pt idx="7">
                  <c:v>41.095889999999997</c:v>
                </c:pt>
                <c:pt idx="8">
                  <c:v>52.75591</c:v>
                </c:pt>
                <c:pt idx="9">
                  <c:v>66.379310000000004</c:v>
                </c:pt>
                <c:pt idx="10">
                  <c:v>52.57732</c:v>
                </c:pt>
                <c:pt idx="11">
                  <c:v>73.033709999999999</c:v>
                </c:pt>
              </c:numCache>
            </c:numRef>
          </c:val>
          <c:extLst>
            <c:ext xmlns:c16="http://schemas.microsoft.com/office/drawing/2014/chart" uri="{C3380CC4-5D6E-409C-BE32-E72D297353CC}">
              <c16:uniqueId val="{00000000-B414-4814-B71F-48DE95D6668F}"/>
            </c:ext>
          </c:extLst>
        </c:ser>
        <c:ser>
          <c:idx val="1"/>
          <c:order val="1"/>
          <c:tx>
            <c:strRef>
              <c:f>Taul1!$C$5</c:f>
              <c:strCache>
                <c:ptCount val="1"/>
                <c:pt idx="0">
                  <c:v>Käytän samalla jotain muuta mediaa</c:v>
                </c:pt>
              </c:strCache>
            </c:strRef>
          </c:tx>
          <c:spPr>
            <a:solidFill>
              <a:schemeClr val="accent1"/>
            </a:solidFill>
            <a:ln>
              <a:noFill/>
            </a:ln>
          </c:spPr>
          <c:invertIfNegative val="0"/>
          <c:dLbls>
            <c:numFmt formatCode="#,##0" sourceLinked="0"/>
            <c:spPr>
              <a:noFill/>
              <a:ln>
                <a:noFill/>
              </a:ln>
              <a:effectLst/>
            </c:spPr>
            <c:txPr>
              <a:bodyPr/>
              <a:lstStyle/>
              <a:p>
                <a:pPr>
                  <a:defRPr>
                    <a:solidFill>
                      <a:schemeClr val="bg2"/>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 n=856</c:v>
                </c:pt>
                <c:pt idx="2">
                  <c:v>Mies, n=396</c:v>
                </c:pt>
                <c:pt idx="3">
                  <c:v>Nainen, n=459</c:v>
                </c:pt>
                <c:pt idx="5">
                  <c:v>15-24 vuotta, n=145</c:v>
                </c:pt>
                <c:pt idx="6">
                  <c:v>25-34 vuotta, n=136</c:v>
                </c:pt>
                <c:pt idx="7">
                  <c:v>35-44 vuotta, n=146</c:v>
                </c:pt>
                <c:pt idx="8">
                  <c:v>45-54 vuotta, n=127</c:v>
                </c:pt>
                <c:pt idx="9">
                  <c:v>55-64 vuotta, n=116</c:v>
                </c:pt>
                <c:pt idx="10">
                  <c:v>65-69 vuotta, n=97</c:v>
                </c:pt>
                <c:pt idx="11">
                  <c:v>70+ vuotta, n=89</c:v>
                </c:pt>
              </c:strCache>
            </c:strRef>
          </c:cat>
          <c:val>
            <c:numRef>
              <c:f>Taul1!$C$6:$C$17</c:f>
              <c:numCache>
                <c:formatCode>General</c:formatCode>
                <c:ptCount val="12"/>
                <c:pt idx="0">
                  <c:v>45.210279999999997</c:v>
                </c:pt>
                <c:pt idx="2">
                  <c:v>47.22222</c:v>
                </c:pt>
                <c:pt idx="3">
                  <c:v>43.355119999999999</c:v>
                </c:pt>
                <c:pt idx="5">
                  <c:v>43.448279999999997</c:v>
                </c:pt>
                <c:pt idx="6">
                  <c:v>50.735289999999999</c:v>
                </c:pt>
                <c:pt idx="7">
                  <c:v>58.904110000000003</c:v>
                </c:pt>
                <c:pt idx="8">
                  <c:v>47.24409</c:v>
                </c:pt>
                <c:pt idx="9">
                  <c:v>33.620690000000003</c:v>
                </c:pt>
                <c:pt idx="10">
                  <c:v>47.42268</c:v>
                </c:pt>
                <c:pt idx="11">
                  <c:v>26.966290000000001</c:v>
                </c:pt>
              </c:numCache>
            </c:numRef>
          </c:val>
          <c:extLst>
            <c:ext xmlns:c16="http://schemas.microsoft.com/office/drawing/2014/chart" uri="{C3380CC4-5D6E-409C-BE32-E72D297353CC}">
              <c16:uniqueId val="{00000001-B414-4814-B71F-48DE95D6668F}"/>
            </c:ext>
          </c:extLst>
        </c:ser>
        <c:dLbls>
          <c:showLegendKey val="0"/>
          <c:showVal val="0"/>
          <c:showCatName val="0"/>
          <c:showSerName val="0"/>
          <c:showPercent val="0"/>
          <c:showBubbleSize val="0"/>
        </c:dLbls>
        <c:gapWidth val="3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sz="1400">
                <a:solidFill>
                  <a:srgbClr val="002649"/>
                </a:solidFill>
              </a:defRPr>
            </a:pPr>
            <a:endParaRPr lang="en-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9525">
              <a:solidFill>
                <a:srgbClr val="D9D9D9"/>
              </a:solidFill>
              <a:prstDash val="solid"/>
            </a:ln>
          </c:spPr>
        </c:majorGridlines>
        <c:numFmt formatCode="General" sourceLinked="0"/>
        <c:majorTickMark val="none"/>
        <c:minorTickMark val="none"/>
        <c:tickLblPos val="high"/>
        <c:spPr>
          <a:ln>
            <a:noFill/>
          </a:ln>
        </c:spPr>
        <c:txPr>
          <a:bodyPr/>
          <a:lstStyle/>
          <a:p>
            <a:pPr>
              <a:defRPr sz="1200">
                <a:solidFill>
                  <a:srgbClr val="7F7F7F"/>
                </a:solidFill>
              </a:defRPr>
            </a:pPr>
            <a:endParaRPr lang="en-FI"/>
          </a:p>
        </c:txPr>
        <c:crossAx val="485419376"/>
        <c:crosses val="autoZero"/>
        <c:crossBetween val="between"/>
        <c:majorUnit val="10"/>
        <c:minorUnit val="1"/>
      </c:valAx>
      <c:spPr>
        <a:ln>
          <a:noFill/>
        </a:ln>
      </c:spPr>
    </c:plotArea>
    <c:legend>
      <c:legendPos val="t"/>
      <c:layout>
        <c:manualLayout>
          <c:xMode val="edge"/>
          <c:yMode val="edge"/>
          <c:x val="6.8985850658006109E-2"/>
          <c:y val="0"/>
          <c:w val="0.88774569670830461"/>
          <c:h val="0.13301642081338338"/>
        </c:manualLayout>
      </c:layout>
      <c:overlay val="0"/>
      <c:txPr>
        <a:bodyPr/>
        <a:lstStyle/>
        <a:p>
          <a:pPr>
            <a:defRPr>
              <a:solidFill>
                <a:srgbClr val="002649"/>
              </a:solidFill>
            </a:defRPr>
          </a:pPr>
          <a:endParaRPr lang="en-FI"/>
        </a:p>
      </c:txPr>
    </c:legend>
    <c:plotVisOnly val="1"/>
    <c:dispBlanksAs val="gap"/>
    <c:showDLblsOverMax val="0"/>
  </c:chart>
  <c:txPr>
    <a:bodyPr/>
    <a:lstStyle/>
    <a:p>
      <a:pPr>
        <a:defRPr sz="1200">
          <a:latin typeface="Neue Haas Unica W1G" panose="020B0504030206020203" pitchFamily="34" charset="0"/>
        </a:defRPr>
      </a:pPr>
      <a:endParaRPr lang="en-FI"/>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15119254622846"/>
          <c:y val="0.1583897736969257"/>
          <c:w val="0.7614599830249319"/>
          <c:h val="0.75234339805853567"/>
        </c:manualLayout>
      </c:layout>
      <c:barChart>
        <c:barDir val="bar"/>
        <c:grouping val="stacked"/>
        <c:varyColors val="0"/>
        <c:ser>
          <c:idx val="0"/>
          <c:order val="0"/>
          <c:tx>
            <c:strRef>
              <c:f>Taul1!$B$5</c:f>
              <c:strCache>
                <c:ptCount val="1"/>
                <c:pt idx="0">
                  <c:v>Käytän vain tätä mediaa</c:v>
                </c:pt>
              </c:strCache>
            </c:strRef>
          </c:tx>
          <c:spPr>
            <a:solidFill>
              <a:schemeClr val="accent2"/>
            </a:solidFill>
            <a:ln>
              <a:noFill/>
            </a:ln>
          </c:spPr>
          <c:invertIfNegative val="0"/>
          <c:dLbls>
            <c:numFmt formatCode="#,##0" sourceLinked="0"/>
            <c:spPr>
              <a:noFill/>
              <a:ln>
                <a:noFill/>
              </a:ln>
              <a:effectLst/>
            </c:spPr>
            <c:txPr>
              <a:bodyPr/>
              <a:lstStyle/>
              <a:p>
                <a:pPr>
                  <a:defRPr>
                    <a:solidFill>
                      <a:schemeClr val="bg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 n=619</c:v>
                </c:pt>
                <c:pt idx="2">
                  <c:v>Mies, n=294</c:v>
                </c:pt>
                <c:pt idx="3">
                  <c:v>Nainen, n=324</c:v>
                </c:pt>
                <c:pt idx="5">
                  <c:v>15-24 vuotta, n=98</c:v>
                </c:pt>
                <c:pt idx="6">
                  <c:v>25-34 vuotta, n=123</c:v>
                </c:pt>
                <c:pt idx="7">
                  <c:v>35-44 vuotta, n=116</c:v>
                </c:pt>
                <c:pt idx="8">
                  <c:v>45-54 vuotta, n=87</c:v>
                </c:pt>
                <c:pt idx="9">
                  <c:v>55-64 vuotta, n=67</c:v>
                </c:pt>
                <c:pt idx="10">
                  <c:v>65-69 vuotta, n=69</c:v>
                </c:pt>
                <c:pt idx="11">
                  <c:v>70+ vuotta, n=59</c:v>
                </c:pt>
              </c:strCache>
            </c:strRef>
          </c:cat>
          <c:val>
            <c:numRef>
              <c:f>Taul1!$B$6:$B$17</c:f>
              <c:numCache>
                <c:formatCode>General</c:formatCode>
                <c:ptCount val="12"/>
                <c:pt idx="0">
                  <c:v>78.029079999999993</c:v>
                </c:pt>
                <c:pt idx="2">
                  <c:v>74.149659999999997</c:v>
                </c:pt>
                <c:pt idx="3">
                  <c:v>81.481480000000005</c:v>
                </c:pt>
                <c:pt idx="5">
                  <c:v>71.428569999999993</c:v>
                </c:pt>
                <c:pt idx="6">
                  <c:v>75.609759999999994</c:v>
                </c:pt>
                <c:pt idx="7">
                  <c:v>70.689660000000003</c:v>
                </c:pt>
                <c:pt idx="8">
                  <c:v>80.459770000000006</c:v>
                </c:pt>
                <c:pt idx="9">
                  <c:v>86.567160000000001</c:v>
                </c:pt>
                <c:pt idx="10">
                  <c:v>82.608699999999999</c:v>
                </c:pt>
                <c:pt idx="11">
                  <c:v>89.830510000000004</c:v>
                </c:pt>
              </c:numCache>
            </c:numRef>
          </c:val>
          <c:extLst>
            <c:ext xmlns:c16="http://schemas.microsoft.com/office/drawing/2014/chart" uri="{C3380CC4-5D6E-409C-BE32-E72D297353CC}">
              <c16:uniqueId val="{00000000-B414-4814-B71F-48DE95D6668F}"/>
            </c:ext>
          </c:extLst>
        </c:ser>
        <c:ser>
          <c:idx val="1"/>
          <c:order val="1"/>
          <c:tx>
            <c:strRef>
              <c:f>Taul1!$C$5</c:f>
              <c:strCache>
                <c:ptCount val="1"/>
                <c:pt idx="0">
                  <c:v>Käytän samalla jotain muuta mediaa</c:v>
                </c:pt>
              </c:strCache>
            </c:strRef>
          </c:tx>
          <c:spPr>
            <a:solidFill>
              <a:schemeClr val="accent1"/>
            </a:solidFill>
            <a:ln>
              <a:noFill/>
            </a:ln>
          </c:spPr>
          <c:invertIfNegative val="0"/>
          <c:dLbls>
            <c:numFmt formatCode="#,##0" sourceLinked="0"/>
            <c:spPr>
              <a:noFill/>
              <a:ln>
                <a:noFill/>
              </a:ln>
              <a:effectLst/>
            </c:spPr>
            <c:txPr>
              <a:bodyPr/>
              <a:lstStyle/>
              <a:p>
                <a:pPr>
                  <a:defRPr>
                    <a:solidFill>
                      <a:schemeClr val="bg2"/>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 n=619</c:v>
                </c:pt>
                <c:pt idx="2">
                  <c:v>Mies, n=294</c:v>
                </c:pt>
                <c:pt idx="3">
                  <c:v>Nainen, n=324</c:v>
                </c:pt>
                <c:pt idx="5">
                  <c:v>15-24 vuotta, n=98</c:v>
                </c:pt>
                <c:pt idx="6">
                  <c:v>25-34 vuotta, n=123</c:v>
                </c:pt>
                <c:pt idx="7">
                  <c:v>35-44 vuotta, n=116</c:v>
                </c:pt>
                <c:pt idx="8">
                  <c:v>45-54 vuotta, n=87</c:v>
                </c:pt>
                <c:pt idx="9">
                  <c:v>55-64 vuotta, n=67</c:v>
                </c:pt>
                <c:pt idx="10">
                  <c:v>65-69 vuotta, n=69</c:v>
                </c:pt>
                <c:pt idx="11">
                  <c:v>70+ vuotta, n=59</c:v>
                </c:pt>
              </c:strCache>
            </c:strRef>
          </c:cat>
          <c:val>
            <c:numRef>
              <c:f>Taul1!$C$6:$C$17</c:f>
              <c:numCache>
                <c:formatCode>General</c:formatCode>
                <c:ptCount val="12"/>
                <c:pt idx="0">
                  <c:v>21.97092</c:v>
                </c:pt>
                <c:pt idx="2">
                  <c:v>25.850339999999999</c:v>
                </c:pt>
                <c:pt idx="3">
                  <c:v>18.518519999999999</c:v>
                </c:pt>
                <c:pt idx="5">
                  <c:v>28.571429999999999</c:v>
                </c:pt>
                <c:pt idx="6">
                  <c:v>24.390239999999999</c:v>
                </c:pt>
                <c:pt idx="7">
                  <c:v>29.31034</c:v>
                </c:pt>
                <c:pt idx="8">
                  <c:v>19.540230000000001</c:v>
                </c:pt>
                <c:pt idx="9">
                  <c:v>13.432840000000001</c:v>
                </c:pt>
                <c:pt idx="10">
                  <c:v>17.391300000000001</c:v>
                </c:pt>
                <c:pt idx="11">
                  <c:v>10.16949</c:v>
                </c:pt>
              </c:numCache>
            </c:numRef>
          </c:val>
          <c:extLst>
            <c:ext xmlns:c16="http://schemas.microsoft.com/office/drawing/2014/chart" uri="{C3380CC4-5D6E-409C-BE32-E72D297353CC}">
              <c16:uniqueId val="{00000001-B414-4814-B71F-48DE95D6668F}"/>
            </c:ext>
          </c:extLst>
        </c:ser>
        <c:dLbls>
          <c:showLegendKey val="0"/>
          <c:showVal val="0"/>
          <c:showCatName val="0"/>
          <c:showSerName val="0"/>
          <c:showPercent val="0"/>
          <c:showBubbleSize val="0"/>
        </c:dLbls>
        <c:gapWidth val="3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sz="1400">
                <a:solidFill>
                  <a:srgbClr val="002649"/>
                </a:solidFill>
              </a:defRPr>
            </a:pPr>
            <a:endParaRPr lang="en-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9525">
              <a:solidFill>
                <a:srgbClr val="D9D9D9"/>
              </a:solidFill>
              <a:prstDash val="solid"/>
            </a:ln>
          </c:spPr>
        </c:majorGridlines>
        <c:numFmt formatCode="General" sourceLinked="0"/>
        <c:majorTickMark val="none"/>
        <c:minorTickMark val="none"/>
        <c:tickLblPos val="high"/>
        <c:spPr>
          <a:ln>
            <a:noFill/>
          </a:ln>
        </c:spPr>
        <c:txPr>
          <a:bodyPr/>
          <a:lstStyle/>
          <a:p>
            <a:pPr>
              <a:defRPr sz="1200">
                <a:solidFill>
                  <a:srgbClr val="7F7F7F"/>
                </a:solidFill>
              </a:defRPr>
            </a:pPr>
            <a:endParaRPr lang="en-FI"/>
          </a:p>
        </c:txPr>
        <c:crossAx val="485419376"/>
        <c:crosses val="autoZero"/>
        <c:crossBetween val="between"/>
        <c:majorUnit val="10"/>
        <c:minorUnit val="1"/>
      </c:valAx>
      <c:spPr>
        <a:ln>
          <a:noFill/>
        </a:ln>
      </c:spPr>
    </c:plotArea>
    <c:legend>
      <c:legendPos val="t"/>
      <c:layout>
        <c:manualLayout>
          <c:xMode val="edge"/>
          <c:yMode val="edge"/>
          <c:x val="6.8985850658006109E-2"/>
          <c:y val="0"/>
          <c:w val="0.88774569670830461"/>
          <c:h val="0.13301642081338338"/>
        </c:manualLayout>
      </c:layout>
      <c:overlay val="0"/>
      <c:txPr>
        <a:bodyPr/>
        <a:lstStyle/>
        <a:p>
          <a:pPr>
            <a:defRPr>
              <a:solidFill>
                <a:srgbClr val="002649"/>
              </a:solidFill>
            </a:defRPr>
          </a:pPr>
          <a:endParaRPr lang="en-FI"/>
        </a:p>
      </c:txPr>
    </c:legend>
    <c:plotVisOnly val="1"/>
    <c:dispBlanksAs val="gap"/>
    <c:showDLblsOverMax val="0"/>
  </c:chart>
  <c:txPr>
    <a:bodyPr/>
    <a:lstStyle/>
    <a:p>
      <a:pPr>
        <a:defRPr sz="1200">
          <a:latin typeface="Neue Haas Unica W1G" panose="020B0504030206020203" pitchFamily="34" charset="0"/>
        </a:defRPr>
      </a:pPr>
      <a:endParaRPr lang="en-FI"/>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15119254622846"/>
          <c:y val="0.1583897736969257"/>
          <c:w val="0.7614599830249319"/>
          <c:h val="0.75234339805853567"/>
        </c:manualLayout>
      </c:layout>
      <c:barChart>
        <c:barDir val="bar"/>
        <c:grouping val="stacked"/>
        <c:varyColors val="0"/>
        <c:ser>
          <c:idx val="0"/>
          <c:order val="0"/>
          <c:tx>
            <c:strRef>
              <c:f>Taul1!$B$5</c:f>
              <c:strCache>
                <c:ptCount val="1"/>
                <c:pt idx="0">
                  <c:v>Käytän vain tätä mediaa</c:v>
                </c:pt>
              </c:strCache>
            </c:strRef>
          </c:tx>
          <c:spPr>
            <a:solidFill>
              <a:schemeClr val="accent2"/>
            </a:solidFill>
            <a:ln>
              <a:noFill/>
            </a:ln>
          </c:spPr>
          <c:invertIfNegative val="0"/>
          <c:dLbls>
            <c:numFmt formatCode="#,##0" sourceLinked="0"/>
            <c:spPr>
              <a:noFill/>
              <a:ln>
                <a:noFill/>
              </a:ln>
              <a:effectLst/>
            </c:spPr>
            <c:txPr>
              <a:bodyPr/>
              <a:lstStyle/>
              <a:p>
                <a:pPr>
                  <a:defRPr>
                    <a:solidFill>
                      <a:schemeClr val="bg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 n=851</c:v>
                </c:pt>
                <c:pt idx="2">
                  <c:v>Mies, n=432</c:v>
                </c:pt>
                <c:pt idx="3">
                  <c:v>Nainen, n=418</c:v>
                </c:pt>
                <c:pt idx="5">
                  <c:v>15-24 vuotta, n=142</c:v>
                </c:pt>
                <c:pt idx="6">
                  <c:v>25-34 vuotta, n=141</c:v>
                </c:pt>
                <c:pt idx="7">
                  <c:v>35-44 vuotta, n=152</c:v>
                </c:pt>
                <c:pt idx="8">
                  <c:v>45-54 vuotta, n=133</c:v>
                </c:pt>
                <c:pt idx="9">
                  <c:v>55-64 vuotta, n=117</c:v>
                </c:pt>
                <c:pt idx="10">
                  <c:v>65-69 vuotta, n=94</c:v>
                </c:pt>
                <c:pt idx="11">
                  <c:v>70+ vuotta, n=72</c:v>
                </c:pt>
              </c:strCache>
            </c:strRef>
          </c:cat>
          <c:val>
            <c:numRef>
              <c:f>Taul1!$B$6:$B$17</c:f>
              <c:numCache>
                <c:formatCode>General</c:formatCode>
                <c:ptCount val="12"/>
                <c:pt idx="0">
                  <c:v>75.910690000000002</c:v>
                </c:pt>
                <c:pt idx="2">
                  <c:v>71.759259999999998</c:v>
                </c:pt>
                <c:pt idx="3">
                  <c:v>80.382779999999997</c:v>
                </c:pt>
                <c:pt idx="5">
                  <c:v>59.85915</c:v>
                </c:pt>
                <c:pt idx="6">
                  <c:v>71.631209999999996</c:v>
                </c:pt>
                <c:pt idx="7">
                  <c:v>76.315790000000007</c:v>
                </c:pt>
                <c:pt idx="8">
                  <c:v>79.699250000000006</c:v>
                </c:pt>
                <c:pt idx="9">
                  <c:v>79.487179999999995</c:v>
                </c:pt>
                <c:pt idx="10">
                  <c:v>86.170209999999997</c:v>
                </c:pt>
                <c:pt idx="11">
                  <c:v>88.888890000000004</c:v>
                </c:pt>
              </c:numCache>
            </c:numRef>
          </c:val>
          <c:extLst>
            <c:ext xmlns:c16="http://schemas.microsoft.com/office/drawing/2014/chart" uri="{C3380CC4-5D6E-409C-BE32-E72D297353CC}">
              <c16:uniqueId val="{00000000-B414-4814-B71F-48DE95D6668F}"/>
            </c:ext>
          </c:extLst>
        </c:ser>
        <c:ser>
          <c:idx val="1"/>
          <c:order val="1"/>
          <c:tx>
            <c:strRef>
              <c:f>Taul1!$C$5</c:f>
              <c:strCache>
                <c:ptCount val="1"/>
                <c:pt idx="0">
                  <c:v>Käytän samalla jotain muta mediaa</c:v>
                </c:pt>
              </c:strCache>
            </c:strRef>
          </c:tx>
          <c:spPr>
            <a:solidFill>
              <a:schemeClr val="accent1"/>
            </a:solidFill>
            <a:ln>
              <a:noFill/>
            </a:ln>
          </c:spPr>
          <c:invertIfNegative val="0"/>
          <c:dLbls>
            <c:numFmt formatCode="#,##0" sourceLinked="0"/>
            <c:spPr>
              <a:noFill/>
              <a:ln>
                <a:noFill/>
              </a:ln>
              <a:effectLst/>
            </c:spPr>
            <c:txPr>
              <a:bodyPr/>
              <a:lstStyle/>
              <a:p>
                <a:pPr>
                  <a:defRPr>
                    <a:solidFill>
                      <a:schemeClr val="bg2"/>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 n=851</c:v>
                </c:pt>
                <c:pt idx="2">
                  <c:v>Mies, n=432</c:v>
                </c:pt>
                <c:pt idx="3">
                  <c:v>Nainen, n=418</c:v>
                </c:pt>
                <c:pt idx="5">
                  <c:v>15-24 vuotta, n=142</c:v>
                </c:pt>
                <c:pt idx="6">
                  <c:v>25-34 vuotta, n=141</c:v>
                </c:pt>
                <c:pt idx="7">
                  <c:v>35-44 vuotta, n=152</c:v>
                </c:pt>
                <c:pt idx="8">
                  <c:v>45-54 vuotta, n=133</c:v>
                </c:pt>
                <c:pt idx="9">
                  <c:v>55-64 vuotta, n=117</c:v>
                </c:pt>
                <c:pt idx="10">
                  <c:v>65-69 vuotta, n=94</c:v>
                </c:pt>
                <c:pt idx="11">
                  <c:v>70+ vuotta, n=72</c:v>
                </c:pt>
              </c:strCache>
            </c:strRef>
          </c:cat>
          <c:val>
            <c:numRef>
              <c:f>Taul1!$C$6:$C$17</c:f>
              <c:numCache>
                <c:formatCode>General</c:formatCode>
                <c:ptCount val="12"/>
                <c:pt idx="0">
                  <c:v>24.089310000000001</c:v>
                </c:pt>
                <c:pt idx="2">
                  <c:v>28.240739999999999</c:v>
                </c:pt>
                <c:pt idx="3">
                  <c:v>19.61722</c:v>
                </c:pt>
                <c:pt idx="5">
                  <c:v>40.14085</c:v>
                </c:pt>
                <c:pt idx="6">
                  <c:v>28.368790000000001</c:v>
                </c:pt>
                <c:pt idx="7">
                  <c:v>23.68421</c:v>
                </c:pt>
                <c:pt idx="8">
                  <c:v>20.300750000000001</c:v>
                </c:pt>
                <c:pt idx="9">
                  <c:v>20.512820000000001</c:v>
                </c:pt>
                <c:pt idx="10">
                  <c:v>13.829789999999999</c:v>
                </c:pt>
                <c:pt idx="11">
                  <c:v>11.11111</c:v>
                </c:pt>
              </c:numCache>
            </c:numRef>
          </c:val>
          <c:extLst>
            <c:ext xmlns:c16="http://schemas.microsoft.com/office/drawing/2014/chart" uri="{C3380CC4-5D6E-409C-BE32-E72D297353CC}">
              <c16:uniqueId val="{00000001-B414-4814-B71F-48DE95D6668F}"/>
            </c:ext>
          </c:extLst>
        </c:ser>
        <c:dLbls>
          <c:showLegendKey val="0"/>
          <c:showVal val="0"/>
          <c:showCatName val="0"/>
          <c:showSerName val="0"/>
          <c:showPercent val="0"/>
          <c:showBubbleSize val="0"/>
        </c:dLbls>
        <c:gapWidth val="3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sz="1400">
                <a:solidFill>
                  <a:srgbClr val="002649"/>
                </a:solidFill>
              </a:defRPr>
            </a:pPr>
            <a:endParaRPr lang="en-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9525">
              <a:solidFill>
                <a:srgbClr val="D9D9D9"/>
              </a:solidFill>
              <a:prstDash val="solid"/>
            </a:ln>
          </c:spPr>
        </c:majorGridlines>
        <c:numFmt formatCode="General" sourceLinked="0"/>
        <c:majorTickMark val="none"/>
        <c:minorTickMark val="none"/>
        <c:tickLblPos val="high"/>
        <c:spPr>
          <a:ln>
            <a:noFill/>
          </a:ln>
        </c:spPr>
        <c:txPr>
          <a:bodyPr/>
          <a:lstStyle/>
          <a:p>
            <a:pPr>
              <a:defRPr sz="1200">
                <a:solidFill>
                  <a:srgbClr val="7F7F7F"/>
                </a:solidFill>
              </a:defRPr>
            </a:pPr>
            <a:endParaRPr lang="en-FI"/>
          </a:p>
        </c:txPr>
        <c:crossAx val="485419376"/>
        <c:crosses val="autoZero"/>
        <c:crossBetween val="between"/>
        <c:majorUnit val="10"/>
        <c:minorUnit val="1"/>
      </c:valAx>
      <c:spPr>
        <a:ln>
          <a:noFill/>
        </a:ln>
      </c:spPr>
    </c:plotArea>
    <c:legend>
      <c:legendPos val="t"/>
      <c:layout>
        <c:manualLayout>
          <c:xMode val="edge"/>
          <c:yMode val="edge"/>
          <c:x val="6.8985850658006109E-2"/>
          <c:y val="0"/>
          <c:w val="0.88774569670830461"/>
          <c:h val="0.13301642081338338"/>
        </c:manualLayout>
      </c:layout>
      <c:overlay val="0"/>
      <c:txPr>
        <a:bodyPr/>
        <a:lstStyle/>
        <a:p>
          <a:pPr>
            <a:defRPr>
              <a:solidFill>
                <a:srgbClr val="002649"/>
              </a:solidFill>
            </a:defRPr>
          </a:pPr>
          <a:endParaRPr lang="en-FI"/>
        </a:p>
      </c:txPr>
    </c:legend>
    <c:plotVisOnly val="1"/>
    <c:dispBlanksAs val="gap"/>
    <c:showDLblsOverMax val="0"/>
  </c:chart>
  <c:txPr>
    <a:bodyPr/>
    <a:lstStyle/>
    <a:p>
      <a:pPr>
        <a:defRPr sz="1200">
          <a:latin typeface="Neue Haas Unica W1G" panose="020B0504030206020203" pitchFamily="34" charset="0"/>
        </a:defRPr>
      </a:pPr>
      <a:endParaRPr lang="en-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317526916408479"/>
          <c:y val="4.3424704505981952E-2"/>
          <c:w val="0.69982133199654739"/>
          <c:h val="0.85837545085178624"/>
        </c:manualLayout>
      </c:layout>
      <c:barChart>
        <c:barDir val="bar"/>
        <c:grouping val="clustered"/>
        <c:varyColors val="0"/>
        <c:ser>
          <c:idx val="0"/>
          <c:order val="0"/>
          <c:tx>
            <c:strRef>
              <c:f>Sheet1!$B$1</c:f>
              <c:strCache>
                <c:ptCount val="1"/>
                <c:pt idx="0">
                  <c:v>Kaikki</c:v>
                </c:pt>
              </c:strCache>
            </c:strRef>
          </c:tx>
          <c:spPr>
            <a:solidFill>
              <a:srgbClr val="FF6464"/>
            </a:solidFill>
            <a:ln>
              <a:noFill/>
            </a:ln>
            <a:effectLst/>
          </c:spPr>
          <c:invertIfNegative val="0"/>
          <c:dPt>
            <c:idx val="0"/>
            <c:invertIfNegative val="0"/>
            <c:bubble3D val="0"/>
            <c:spPr>
              <a:solidFill>
                <a:srgbClr val="FF6464"/>
              </a:solidFill>
              <a:ln>
                <a:noFill/>
              </a:ln>
              <a:effectLst/>
            </c:spPr>
            <c:extLst>
              <c:ext xmlns:c16="http://schemas.microsoft.com/office/drawing/2014/chart" uri="{C3380CC4-5D6E-409C-BE32-E72D297353CC}">
                <c16:uniqueId val="{00000001-270F-2E46-B540-9FBD941C2668}"/>
              </c:ext>
            </c:extLst>
          </c:dPt>
          <c:dPt>
            <c:idx val="1"/>
            <c:invertIfNegative val="0"/>
            <c:bubble3D val="0"/>
            <c:spPr>
              <a:solidFill>
                <a:srgbClr val="FF6464"/>
              </a:solidFill>
              <a:ln>
                <a:noFill/>
              </a:ln>
              <a:effectLst/>
            </c:spPr>
            <c:extLst>
              <c:ext xmlns:c16="http://schemas.microsoft.com/office/drawing/2014/chart" uri="{C3380CC4-5D6E-409C-BE32-E72D297353CC}">
                <c16:uniqueId val="{00000003-270F-2E46-B540-9FBD941C2668}"/>
              </c:ext>
            </c:extLst>
          </c:dPt>
          <c:dPt>
            <c:idx val="3"/>
            <c:invertIfNegative val="0"/>
            <c:bubble3D val="0"/>
            <c:spPr>
              <a:solidFill>
                <a:srgbClr val="FF6464"/>
              </a:solidFill>
              <a:ln>
                <a:noFill/>
              </a:ln>
              <a:effectLst/>
            </c:spPr>
            <c:extLst>
              <c:ext xmlns:c16="http://schemas.microsoft.com/office/drawing/2014/chart" uri="{C3380CC4-5D6E-409C-BE32-E72D297353CC}">
                <c16:uniqueId val="{00000005-D803-B14D-BF23-C06B18A00D73}"/>
              </c:ext>
            </c:extLst>
          </c:dPt>
          <c:dPt>
            <c:idx val="5"/>
            <c:invertIfNegative val="0"/>
            <c:bubble3D val="0"/>
            <c:spPr>
              <a:solidFill>
                <a:srgbClr val="FF6464"/>
              </a:solidFill>
              <a:ln>
                <a:noFill/>
              </a:ln>
              <a:effectLst/>
            </c:spPr>
            <c:extLst>
              <c:ext xmlns:c16="http://schemas.microsoft.com/office/drawing/2014/chart" uri="{C3380CC4-5D6E-409C-BE32-E72D297353CC}">
                <c16:uniqueId val="{00000007-D803-B14D-BF23-C06B18A00D73}"/>
              </c:ext>
            </c:extLst>
          </c:dPt>
          <c:dPt>
            <c:idx val="9"/>
            <c:invertIfNegative val="0"/>
            <c:bubble3D val="0"/>
            <c:spPr>
              <a:solidFill>
                <a:srgbClr val="FF6464"/>
              </a:solidFill>
              <a:ln>
                <a:noFill/>
              </a:ln>
              <a:effectLst/>
            </c:spPr>
            <c:extLst>
              <c:ext xmlns:c16="http://schemas.microsoft.com/office/drawing/2014/chart" uri="{C3380CC4-5D6E-409C-BE32-E72D297353CC}">
                <c16:uniqueId val="{00000009-D803-B14D-BF23-C06B18A00D73}"/>
              </c:ext>
            </c:extLst>
          </c:dPt>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rgbClr val="002649"/>
                    </a:solidFill>
                    <a:latin typeface="Neue Haas Unica W1G" panose="020B05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Aamulla</c:v>
                </c:pt>
                <c:pt idx="1">
                  <c:v>Päivällä</c:v>
                </c:pt>
                <c:pt idx="2">
                  <c:v>Iltapäivällä</c:v>
                </c:pt>
                <c:pt idx="3">
                  <c:v>Illalla</c:v>
                </c:pt>
                <c:pt idx="4">
                  <c:v>Yöllä</c:v>
                </c:pt>
              </c:strCache>
            </c:strRef>
          </c:cat>
          <c:val>
            <c:numRef>
              <c:f>Sheet1!$B$2:$B$6</c:f>
              <c:numCache>
                <c:formatCode>0</c:formatCode>
                <c:ptCount val="5"/>
                <c:pt idx="0">
                  <c:v>12.00686</c:v>
                </c:pt>
                <c:pt idx="1">
                  <c:v>17.924530000000001</c:v>
                </c:pt>
                <c:pt idx="2">
                  <c:v>47.169809999999998</c:v>
                </c:pt>
                <c:pt idx="3">
                  <c:v>54.116639999999997</c:v>
                </c:pt>
                <c:pt idx="4">
                  <c:v>2.3156099999999999</c:v>
                </c:pt>
              </c:numCache>
            </c:numRef>
          </c:val>
          <c:extLst>
            <c:ext xmlns:c16="http://schemas.microsoft.com/office/drawing/2014/chart" uri="{C3380CC4-5D6E-409C-BE32-E72D297353CC}">
              <c16:uniqueId val="{0000000A-270F-2E46-B540-9FBD941C2668}"/>
            </c:ext>
          </c:extLst>
        </c:ser>
        <c:ser>
          <c:idx val="1"/>
          <c:order val="1"/>
          <c:tx>
            <c:strRef>
              <c:f>Sheet1!$C$1</c:f>
              <c:strCache>
                <c:ptCount val="1"/>
                <c:pt idx="0">
                  <c:v>Mies</c:v>
                </c:pt>
              </c:strCache>
            </c:strRef>
          </c:tx>
          <c:spPr>
            <a:solidFill>
              <a:srgbClr val="00264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rgbClr val="002649"/>
                    </a:solidFill>
                    <a:latin typeface="Neue Haas Unica W1G" panose="020B05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Aamulla</c:v>
                </c:pt>
                <c:pt idx="1">
                  <c:v>Päivällä</c:v>
                </c:pt>
                <c:pt idx="2">
                  <c:v>Iltapäivällä</c:v>
                </c:pt>
                <c:pt idx="3">
                  <c:v>Illalla</c:v>
                </c:pt>
                <c:pt idx="4">
                  <c:v>Yöllä</c:v>
                </c:pt>
              </c:strCache>
            </c:strRef>
          </c:cat>
          <c:val>
            <c:numRef>
              <c:f>Sheet1!$C$2:$C$6</c:f>
              <c:numCache>
                <c:formatCode>0</c:formatCode>
                <c:ptCount val="5"/>
                <c:pt idx="0">
                  <c:v>14.78261</c:v>
                </c:pt>
                <c:pt idx="1">
                  <c:v>17.391300000000001</c:v>
                </c:pt>
                <c:pt idx="2">
                  <c:v>43.478259999999999</c:v>
                </c:pt>
                <c:pt idx="3">
                  <c:v>57.217390000000002</c:v>
                </c:pt>
                <c:pt idx="4">
                  <c:v>2.9565199999999998</c:v>
                </c:pt>
              </c:numCache>
            </c:numRef>
          </c:val>
          <c:extLst>
            <c:ext xmlns:c16="http://schemas.microsoft.com/office/drawing/2014/chart" uri="{C3380CC4-5D6E-409C-BE32-E72D297353CC}">
              <c16:uniqueId val="{0000000B-E2AD-9142-8580-1B657B87F053}"/>
            </c:ext>
          </c:extLst>
        </c:ser>
        <c:ser>
          <c:idx val="2"/>
          <c:order val="2"/>
          <c:tx>
            <c:strRef>
              <c:f>Sheet1!$D$1</c:f>
              <c:strCache>
                <c:ptCount val="1"/>
                <c:pt idx="0">
                  <c:v>Nainen</c:v>
                </c:pt>
              </c:strCache>
            </c:strRef>
          </c:tx>
          <c:spPr>
            <a:solidFill>
              <a:srgbClr val="9BFFF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649"/>
                    </a:solidFill>
                    <a:latin typeface="Neue Haas Unica W1G" panose="020B05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Aamulla</c:v>
                </c:pt>
                <c:pt idx="1">
                  <c:v>Päivällä</c:v>
                </c:pt>
                <c:pt idx="2">
                  <c:v>Iltapäivällä</c:v>
                </c:pt>
                <c:pt idx="3">
                  <c:v>Illalla</c:v>
                </c:pt>
                <c:pt idx="4">
                  <c:v>Yöllä</c:v>
                </c:pt>
              </c:strCache>
            </c:strRef>
          </c:cat>
          <c:val>
            <c:numRef>
              <c:f>Sheet1!$D$2:$D$6</c:f>
              <c:numCache>
                <c:formatCode>0</c:formatCode>
                <c:ptCount val="5"/>
                <c:pt idx="0">
                  <c:v>9.3220299999999998</c:v>
                </c:pt>
                <c:pt idx="1">
                  <c:v>18.47458</c:v>
                </c:pt>
                <c:pt idx="2">
                  <c:v>50.677970000000002</c:v>
                </c:pt>
                <c:pt idx="3">
                  <c:v>51.186439999999997</c:v>
                </c:pt>
                <c:pt idx="4">
                  <c:v>1.69492</c:v>
                </c:pt>
              </c:numCache>
            </c:numRef>
          </c:val>
          <c:extLst>
            <c:ext xmlns:c16="http://schemas.microsoft.com/office/drawing/2014/chart" uri="{C3380CC4-5D6E-409C-BE32-E72D297353CC}">
              <c16:uniqueId val="{0000000C-E2AD-9142-8580-1B657B87F053}"/>
            </c:ext>
          </c:extLst>
        </c:ser>
        <c:dLbls>
          <c:dLblPos val="outEnd"/>
          <c:showLegendKey val="0"/>
          <c:showVal val="1"/>
          <c:showCatName val="0"/>
          <c:showSerName val="0"/>
          <c:showPercent val="0"/>
          <c:showBubbleSize val="0"/>
        </c:dLbls>
        <c:gapWidth val="5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100"/>
          <c:min val="0"/>
        </c:scaling>
        <c:delete val="0"/>
        <c:axPos val="t"/>
        <c:majorGridlines>
          <c:spPr>
            <a:ln w="9525" cap="flat" cmpd="sng" algn="ctr">
              <a:solidFill>
                <a:srgbClr val="FFFFFF">
                  <a:lumMod val="85000"/>
                </a:srgbClr>
              </a:solidFill>
              <a:round/>
            </a:ln>
            <a:effectLst/>
          </c:spPr>
        </c:majorGridlines>
        <c:numFmt formatCode="General"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rgbClr val="002649"/>
                </a:solidFill>
                <a:latin typeface="Neue Haas Unica W1G" panose="020B0504030206020203" pitchFamily="34" charset="0"/>
                <a:ea typeface="+mn-ea"/>
                <a:cs typeface="+mn-cs"/>
              </a:defRPr>
            </a:pPr>
            <a:endParaRPr lang="en-FI"/>
          </a:p>
        </c:txPr>
        <c:crossAx val="834619376"/>
        <c:crosses val="autoZero"/>
        <c:crossBetween val="between"/>
        <c:majorUnit val="20"/>
      </c:valAx>
      <c:spPr>
        <a:noFill/>
        <a:ln>
          <a:noFill/>
        </a:ln>
        <a:effectLst/>
      </c:spPr>
    </c:plotArea>
    <c:legend>
      <c:legendPos val="r"/>
      <c:layout>
        <c:manualLayout>
          <c:xMode val="edge"/>
          <c:yMode val="edge"/>
          <c:x val="0.74685855779098542"/>
          <c:y val="0.12615189732115772"/>
          <c:w val="0.18597741473884383"/>
          <c:h val="0.30698187977606345"/>
        </c:manualLayout>
      </c:layout>
      <c:overlay val="0"/>
      <c:spPr>
        <a:solidFill>
          <a:srgbClr val="FFFFFF"/>
        </a:solidFill>
        <a:ln>
          <a:noFill/>
        </a:ln>
        <a:effectLst/>
      </c:spPr>
      <c:txPr>
        <a:bodyPr rot="0" spcFirstLastPara="1" vertOverflow="ellipsis" vert="horz" wrap="square" anchor="ctr" anchorCtr="1"/>
        <a:lstStyle/>
        <a:p>
          <a:pPr>
            <a:defRPr sz="1400" b="0" i="0" u="none" strike="noStrike" kern="1200" baseline="0">
              <a:solidFill>
                <a:srgbClr val="002649"/>
              </a:solidFill>
              <a:latin typeface="Neue Haas Unica W1G" panose="020B0504030206020203" pitchFamily="34" charset="0"/>
              <a:ea typeface="+mn-ea"/>
              <a:cs typeface="+mn-cs"/>
            </a:defRPr>
          </a:pPr>
          <a:endParaRPr lang="en-FI"/>
        </a:p>
      </c:txPr>
    </c:legend>
    <c:plotVisOnly val="1"/>
    <c:dispBlanksAs val="gap"/>
    <c:showDLblsOverMax val="0"/>
    <c:extLst/>
  </c:chart>
  <c:spPr>
    <a:noFill/>
    <a:ln>
      <a:noFill/>
    </a:ln>
    <a:effectLst/>
  </c:spPr>
  <c:txPr>
    <a:bodyPr/>
    <a:lstStyle/>
    <a:p>
      <a:pPr>
        <a:defRPr sz="1400">
          <a:solidFill>
            <a:srgbClr val="002649"/>
          </a:solidFill>
          <a:latin typeface="Neue Haas Unica W1G" panose="020B0504030206020203" pitchFamily="34" charset="0"/>
        </a:defRPr>
      </a:pPr>
      <a:endParaRPr lang="en-FI"/>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15119254622846"/>
          <c:y val="0.1583897736969257"/>
          <c:w val="0.7614599830249319"/>
          <c:h val="0.75234339805853567"/>
        </c:manualLayout>
      </c:layout>
      <c:barChart>
        <c:barDir val="bar"/>
        <c:grouping val="stacked"/>
        <c:varyColors val="0"/>
        <c:ser>
          <c:idx val="0"/>
          <c:order val="0"/>
          <c:tx>
            <c:strRef>
              <c:f>Taul1!$B$5</c:f>
              <c:strCache>
                <c:ptCount val="1"/>
                <c:pt idx="0">
                  <c:v>Käytän vain tätä mediaa</c:v>
                </c:pt>
              </c:strCache>
            </c:strRef>
          </c:tx>
          <c:spPr>
            <a:solidFill>
              <a:schemeClr val="accent2"/>
            </a:solidFill>
            <a:ln>
              <a:noFill/>
            </a:ln>
          </c:spPr>
          <c:invertIfNegative val="0"/>
          <c:dLbls>
            <c:numFmt formatCode="#,##0" sourceLinked="0"/>
            <c:spPr>
              <a:noFill/>
              <a:ln>
                <a:noFill/>
              </a:ln>
              <a:effectLst/>
            </c:spPr>
            <c:txPr>
              <a:bodyPr/>
              <a:lstStyle/>
              <a:p>
                <a:pPr>
                  <a:defRPr>
                    <a:solidFill>
                      <a:schemeClr val="bg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 n=542</c:v>
                </c:pt>
                <c:pt idx="2">
                  <c:v>Mies, n=250</c:v>
                </c:pt>
                <c:pt idx="3">
                  <c:v>Nainen, n=292</c:v>
                </c:pt>
                <c:pt idx="5">
                  <c:v>15-24 vuotta, n=126</c:v>
                </c:pt>
                <c:pt idx="6">
                  <c:v>25-34 vuotta, n=104</c:v>
                </c:pt>
                <c:pt idx="7">
                  <c:v>35-44 vuotta, n=93</c:v>
                </c:pt>
                <c:pt idx="8">
                  <c:v>45-54 vuotta, n=75</c:v>
                </c:pt>
                <c:pt idx="9">
                  <c:v>55-64 vuotta, n=55</c:v>
                </c:pt>
                <c:pt idx="10">
                  <c:v>65-69 vuotta, n=46</c:v>
                </c:pt>
                <c:pt idx="11">
                  <c:v>70+ vuotta, n=43</c:v>
                </c:pt>
              </c:strCache>
            </c:strRef>
          </c:cat>
          <c:val>
            <c:numRef>
              <c:f>Taul1!$B$6:$B$17</c:f>
              <c:numCache>
                <c:formatCode>General</c:formatCode>
                <c:ptCount val="12"/>
                <c:pt idx="0">
                  <c:v>68.081180000000003</c:v>
                </c:pt>
                <c:pt idx="2">
                  <c:v>65.2</c:v>
                </c:pt>
                <c:pt idx="3">
                  <c:v>70.54795</c:v>
                </c:pt>
                <c:pt idx="5">
                  <c:v>50</c:v>
                </c:pt>
                <c:pt idx="6">
                  <c:v>69.230770000000007</c:v>
                </c:pt>
                <c:pt idx="7">
                  <c:v>67.74194</c:v>
                </c:pt>
                <c:pt idx="8">
                  <c:v>73.333330000000004</c:v>
                </c:pt>
                <c:pt idx="9">
                  <c:v>78.181820000000002</c:v>
                </c:pt>
                <c:pt idx="10">
                  <c:v>80.434780000000003</c:v>
                </c:pt>
                <c:pt idx="11">
                  <c:v>83.720929999999996</c:v>
                </c:pt>
              </c:numCache>
            </c:numRef>
          </c:val>
          <c:extLst>
            <c:ext xmlns:c16="http://schemas.microsoft.com/office/drawing/2014/chart" uri="{C3380CC4-5D6E-409C-BE32-E72D297353CC}">
              <c16:uniqueId val="{00000000-B414-4814-B71F-48DE95D6668F}"/>
            </c:ext>
          </c:extLst>
        </c:ser>
        <c:ser>
          <c:idx val="1"/>
          <c:order val="1"/>
          <c:tx>
            <c:strRef>
              <c:f>Taul1!$C$5</c:f>
              <c:strCache>
                <c:ptCount val="1"/>
                <c:pt idx="0">
                  <c:v>Käytän samalla jotain muuta mediaa</c:v>
                </c:pt>
              </c:strCache>
            </c:strRef>
          </c:tx>
          <c:spPr>
            <a:solidFill>
              <a:schemeClr val="accent1"/>
            </a:solidFill>
            <a:ln>
              <a:noFill/>
            </a:ln>
          </c:spPr>
          <c:invertIfNegative val="0"/>
          <c:dLbls>
            <c:numFmt formatCode="#,##0" sourceLinked="0"/>
            <c:spPr>
              <a:noFill/>
              <a:ln>
                <a:noFill/>
              </a:ln>
              <a:effectLst/>
            </c:spPr>
            <c:txPr>
              <a:bodyPr/>
              <a:lstStyle/>
              <a:p>
                <a:pPr>
                  <a:defRPr>
                    <a:solidFill>
                      <a:schemeClr val="bg2"/>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 n=542</c:v>
                </c:pt>
                <c:pt idx="2">
                  <c:v>Mies, n=250</c:v>
                </c:pt>
                <c:pt idx="3">
                  <c:v>Nainen, n=292</c:v>
                </c:pt>
                <c:pt idx="5">
                  <c:v>15-24 vuotta, n=126</c:v>
                </c:pt>
                <c:pt idx="6">
                  <c:v>25-34 vuotta, n=104</c:v>
                </c:pt>
                <c:pt idx="7">
                  <c:v>35-44 vuotta, n=93</c:v>
                </c:pt>
                <c:pt idx="8">
                  <c:v>45-54 vuotta, n=75</c:v>
                </c:pt>
                <c:pt idx="9">
                  <c:v>55-64 vuotta, n=55</c:v>
                </c:pt>
                <c:pt idx="10">
                  <c:v>65-69 vuotta, n=46</c:v>
                </c:pt>
                <c:pt idx="11">
                  <c:v>70+ vuotta, n=43</c:v>
                </c:pt>
              </c:strCache>
            </c:strRef>
          </c:cat>
          <c:val>
            <c:numRef>
              <c:f>Taul1!$C$6:$C$17</c:f>
              <c:numCache>
                <c:formatCode>General</c:formatCode>
                <c:ptCount val="12"/>
                <c:pt idx="0">
                  <c:v>31.91882</c:v>
                </c:pt>
                <c:pt idx="2">
                  <c:v>34.799999999999997</c:v>
                </c:pt>
                <c:pt idx="3">
                  <c:v>29.45205</c:v>
                </c:pt>
                <c:pt idx="5">
                  <c:v>50</c:v>
                </c:pt>
                <c:pt idx="6">
                  <c:v>30.76923</c:v>
                </c:pt>
                <c:pt idx="7">
                  <c:v>32.25806</c:v>
                </c:pt>
                <c:pt idx="8">
                  <c:v>26.66667</c:v>
                </c:pt>
                <c:pt idx="9">
                  <c:v>21.818180000000002</c:v>
                </c:pt>
                <c:pt idx="10">
                  <c:v>19.56522</c:v>
                </c:pt>
                <c:pt idx="11">
                  <c:v>16.279070000000001</c:v>
                </c:pt>
              </c:numCache>
            </c:numRef>
          </c:val>
          <c:extLst>
            <c:ext xmlns:c16="http://schemas.microsoft.com/office/drawing/2014/chart" uri="{C3380CC4-5D6E-409C-BE32-E72D297353CC}">
              <c16:uniqueId val="{00000001-B414-4814-B71F-48DE95D6668F}"/>
            </c:ext>
          </c:extLst>
        </c:ser>
        <c:dLbls>
          <c:showLegendKey val="0"/>
          <c:showVal val="0"/>
          <c:showCatName val="0"/>
          <c:showSerName val="0"/>
          <c:showPercent val="0"/>
          <c:showBubbleSize val="0"/>
        </c:dLbls>
        <c:gapWidth val="3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sz="1400">
                <a:solidFill>
                  <a:srgbClr val="002649"/>
                </a:solidFill>
              </a:defRPr>
            </a:pPr>
            <a:endParaRPr lang="en-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9525">
              <a:solidFill>
                <a:srgbClr val="D9D9D9"/>
              </a:solidFill>
              <a:prstDash val="solid"/>
            </a:ln>
          </c:spPr>
        </c:majorGridlines>
        <c:numFmt formatCode="General" sourceLinked="0"/>
        <c:majorTickMark val="none"/>
        <c:minorTickMark val="none"/>
        <c:tickLblPos val="high"/>
        <c:spPr>
          <a:ln>
            <a:noFill/>
          </a:ln>
        </c:spPr>
        <c:txPr>
          <a:bodyPr/>
          <a:lstStyle/>
          <a:p>
            <a:pPr>
              <a:defRPr sz="1200">
                <a:solidFill>
                  <a:srgbClr val="7F7F7F"/>
                </a:solidFill>
              </a:defRPr>
            </a:pPr>
            <a:endParaRPr lang="en-FI"/>
          </a:p>
        </c:txPr>
        <c:crossAx val="485419376"/>
        <c:crosses val="autoZero"/>
        <c:crossBetween val="between"/>
        <c:majorUnit val="10"/>
        <c:minorUnit val="1"/>
      </c:valAx>
      <c:spPr>
        <a:ln>
          <a:noFill/>
        </a:ln>
      </c:spPr>
    </c:plotArea>
    <c:legend>
      <c:legendPos val="t"/>
      <c:layout>
        <c:manualLayout>
          <c:xMode val="edge"/>
          <c:yMode val="edge"/>
          <c:x val="6.8985850658006109E-2"/>
          <c:y val="0"/>
          <c:w val="0.88774569670830461"/>
          <c:h val="0.13301642081338338"/>
        </c:manualLayout>
      </c:layout>
      <c:overlay val="0"/>
      <c:txPr>
        <a:bodyPr/>
        <a:lstStyle/>
        <a:p>
          <a:pPr>
            <a:defRPr>
              <a:solidFill>
                <a:srgbClr val="002649"/>
              </a:solidFill>
            </a:defRPr>
          </a:pPr>
          <a:endParaRPr lang="en-FI"/>
        </a:p>
      </c:txPr>
    </c:legend>
    <c:plotVisOnly val="1"/>
    <c:dispBlanksAs val="gap"/>
    <c:showDLblsOverMax val="0"/>
  </c:chart>
  <c:txPr>
    <a:bodyPr/>
    <a:lstStyle/>
    <a:p>
      <a:pPr>
        <a:defRPr sz="1200">
          <a:latin typeface="Neue Haas Unica W1G" panose="020B0504030206020203" pitchFamily="34" charset="0"/>
        </a:defRPr>
      </a:pPr>
      <a:endParaRPr lang="en-FI"/>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2458246080717095"/>
          <c:y val="2.1239998932248757E-2"/>
          <c:w val="0.33900562975236576"/>
          <c:h val="0.87561328962024454"/>
        </c:manualLayout>
      </c:layout>
      <c:barChart>
        <c:barDir val="bar"/>
        <c:grouping val="clustered"/>
        <c:varyColors val="0"/>
        <c:ser>
          <c:idx val="0"/>
          <c:order val="0"/>
          <c:tx>
            <c:strRef>
              <c:f>Sheet1!$B$1</c:f>
              <c:strCache>
                <c:ptCount val="1"/>
                <c:pt idx="0">
                  <c:v>Vastanneet, n=1044</c:v>
                </c:pt>
              </c:strCache>
            </c:strRef>
          </c:tx>
          <c:spPr>
            <a:solidFill>
              <a:srgbClr val="FF6464"/>
            </a:solidFill>
            <a:ln>
              <a:noFill/>
            </a:ln>
            <a:effectLst/>
          </c:spPr>
          <c:invertIfNegative val="0"/>
          <c:dPt>
            <c:idx val="0"/>
            <c:invertIfNegative val="0"/>
            <c:bubble3D val="0"/>
            <c:spPr>
              <a:solidFill>
                <a:srgbClr val="FF6464"/>
              </a:solidFill>
              <a:ln>
                <a:noFill/>
              </a:ln>
              <a:effectLst/>
            </c:spPr>
            <c:extLst>
              <c:ext xmlns:c16="http://schemas.microsoft.com/office/drawing/2014/chart" uri="{C3380CC4-5D6E-409C-BE32-E72D297353CC}">
                <c16:uniqueId val="{00000001-19E4-46EE-9613-80648E0223FF}"/>
              </c:ext>
            </c:extLst>
          </c:dPt>
          <c:dPt>
            <c:idx val="1"/>
            <c:invertIfNegative val="0"/>
            <c:bubble3D val="0"/>
            <c:spPr>
              <a:solidFill>
                <a:srgbClr val="FF6464"/>
              </a:solidFill>
              <a:ln>
                <a:noFill/>
              </a:ln>
              <a:effectLst/>
            </c:spPr>
            <c:extLst>
              <c:ext xmlns:c16="http://schemas.microsoft.com/office/drawing/2014/chart" uri="{C3380CC4-5D6E-409C-BE32-E72D297353CC}">
                <c16:uniqueId val="{00000003-19E4-46EE-9613-80648E0223FF}"/>
              </c:ext>
            </c:extLst>
          </c:dPt>
          <c:dPt>
            <c:idx val="3"/>
            <c:invertIfNegative val="0"/>
            <c:bubble3D val="0"/>
            <c:spPr>
              <a:solidFill>
                <a:srgbClr val="FF6464"/>
              </a:solidFill>
              <a:ln>
                <a:noFill/>
              </a:ln>
              <a:effectLst/>
            </c:spPr>
            <c:extLst>
              <c:ext xmlns:c16="http://schemas.microsoft.com/office/drawing/2014/chart" uri="{C3380CC4-5D6E-409C-BE32-E72D297353CC}">
                <c16:uniqueId val="{00000005-19E4-46EE-9613-80648E0223FF}"/>
              </c:ext>
            </c:extLst>
          </c:dPt>
          <c:dPt>
            <c:idx val="5"/>
            <c:invertIfNegative val="0"/>
            <c:bubble3D val="0"/>
            <c:spPr>
              <a:solidFill>
                <a:srgbClr val="FF6464"/>
              </a:solidFill>
              <a:ln>
                <a:noFill/>
              </a:ln>
              <a:effectLst/>
            </c:spPr>
            <c:extLst>
              <c:ext xmlns:c16="http://schemas.microsoft.com/office/drawing/2014/chart" uri="{C3380CC4-5D6E-409C-BE32-E72D297353CC}">
                <c16:uniqueId val="{00000007-19E4-46EE-9613-80648E0223FF}"/>
              </c:ext>
            </c:extLst>
          </c:dPt>
          <c:dPt>
            <c:idx val="9"/>
            <c:invertIfNegative val="0"/>
            <c:bubble3D val="0"/>
            <c:spPr>
              <a:solidFill>
                <a:srgbClr val="FF6464"/>
              </a:solidFill>
              <a:ln>
                <a:noFill/>
              </a:ln>
              <a:effectLst/>
            </c:spPr>
            <c:extLst>
              <c:ext xmlns:c16="http://schemas.microsoft.com/office/drawing/2014/chart" uri="{C3380CC4-5D6E-409C-BE32-E72D297353CC}">
                <c16:uniqueId val="{00000009-19E4-46EE-9613-80648E0223FF}"/>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649"/>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Rento/huoleton/helpottunut/leppoisa/levollinen</c:v>
                </c:pt>
                <c:pt idx="1">
                  <c:v>Kiinnostunut/innostunut/inspiroitunut</c:v>
                </c:pt>
                <c:pt idx="2">
                  <c:v>Tiedonhaluinen/informatiivinen/oppiva/sivistynyt/älykäs/asiallinen/avartava</c:v>
                </c:pt>
                <c:pt idx="3">
                  <c:v>Keskittynyt/tarkkaavainen/läsnäoleva/syventynyt/paneutunut/vangitseva</c:v>
                </c:pt>
                <c:pt idx="4">
                  <c:v>Rauhallinen/rauhoittunut/tyyni/kiireetön/hiljainen</c:v>
                </c:pt>
                <c:pt idx="5">
                  <c:v>Hyvä/mukava/ihana/kiva/tyytyväinen/ok olo/hyvinvoiva</c:v>
                </c:pt>
                <c:pt idx="6">
                  <c:v>Lukuhetki/-elämys/vapaus/vapaa aikaa/omaa aikaa/yksinolo/väliaika</c:v>
                </c:pt>
                <c:pt idx="7">
                  <c:v>Odottava/utelias/tirkistelevä/toiveikas</c:v>
                </c:pt>
                <c:pt idx="8">
                  <c:v>Viihdyttävä/nautiskeleva/miellyttävä/onnellinen/tärkeä</c:v>
                </c:pt>
                <c:pt idx="9">
                  <c:v>Ajanviete</c:v>
                </c:pt>
              </c:strCache>
            </c:strRef>
          </c:cat>
          <c:val>
            <c:numRef>
              <c:f>Sheet1!$B$2:$B$11</c:f>
              <c:numCache>
                <c:formatCode>General</c:formatCode>
                <c:ptCount val="10"/>
                <c:pt idx="0">
                  <c:v>18.103449999999999</c:v>
                </c:pt>
                <c:pt idx="1">
                  <c:v>15.70881</c:v>
                </c:pt>
                <c:pt idx="2">
                  <c:v>9.5785400000000003</c:v>
                </c:pt>
                <c:pt idx="3">
                  <c:v>8.8122600000000002</c:v>
                </c:pt>
                <c:pt idx="4">
                  <c:v>7.7586199999999996</c:v>
                </c:pt>
                <c:pt idx="5">
                  <c:v>6.80077</c:v>
                </c:pt>
                <c:pt idx="6">
                  <c:v>6.0344800000000003</c:v>
                </c:pt>
                <c:pt idx="7">
                  <c:v>5.1724100000000002</c:v>
                </c:pt>
                <c:pt idx="8">
                  <c:v>4.7892700000000001</c:v>
                </c:pt>
                <c:pt idx="9">
                  <c:v>1.72414</c:v>
                </c:pt>
              </c:numCache>
            </c:numRef>
          </c:val>
          <c:extLst>
            <c:ext xmlns:c16="http://schemas.microsoft.com/office/drawing/2014/chart" uri="{C3380CC4-5D6E-409C-BE32-E72D297353CC}">
              <c16:uniqueId val="{0000000A-19E4-46EE-9613-80648E0223FF}"/>
            </c:ext>
          </c:extLst>
        </c:ser>
        <c:dLbls>
          <c:dLblPos val="outEnd"/>
          <c:showLegendKey val="0"/>
          <c:showVal val="1"/>
          <c:showCatName val="0"/>
          <c:showSerName val="0"/>
          <c:showPercent val="0"/>
          <c:showBubbleSize val="0"/>
        </c:dLbls>
        <c:gapWidth val="5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20"/>
          <c:min val="0"/>
        </c:scaling>
        <c:delete val="0"/>
        <c:axPos val="t"/>
        <c:majorGridlines>
          <c:spPr>
            <a:ln w="9525" cap="flat" cmpd="sng" algn="ctr">
              <a:solidFill>
                <a:srgbClr val="FFFFFF">
                  <a:lumMod val="85000"/>
                </a:srgbClr>
              </a:solidFill>
              <a:round/>
            </a:ln>
            <a:effectLst/>
          </c:spPr>
        </c:majorGridlines>
        <c:numFmt formatCode="General"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5"/>
      </c:valAx>
      <c:spPr>
        <a:noFill/>
        <a:ln>
          <a:noFill/>
        </a:ln>
        <a:effectLst/>
      </c:spPr>
    </c:plotArea>
    <c:plotVisOnly val="1"/>
    <c:dispBlanksAs val="gap"/>
    <c:showDLblsOverMax val="0"/>
    <c:extLst/>
  </c:chart>
  <c:spPr>
    <a:noFill/>
    <a:ln>
      <a:noFill/>
    </a:ln>
    <a:effectLst/>
  </c:spPr>
  <c:txPr>
    <a:bodyPr/>
    <a:lstStyle/>
    <a:p>
      <a:pPr>
        <a:defRPr/>
      </a:pPr>
      <a:endParaRPr lang="en-FI"/>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71096780424783279"/>
          <c:y val="2.1239998932248757E-2"/>
          <c:w val="0.25262027136434523"/>
          <c:h val="0.87561328962024454"/>
        </c:manualLayout>
      </c:layout>
      <c:barChart>
        <c:barDir val="bar"/>
        <c:grouping val="clustered"/>
        <c:varyColors val="0"/>
        <c:ser>
          <c:idx val="0"/>
          <c:order val="0"/>
          <c:tx>
            <c:strRef>
              <c:f>Sheet1!$B$1</c:f>
              <c:strCache>
                <c:ptCount val="1"/>
                <c:pt idx="0">
                  <c:v>Vastanneet, n=593</c:v>
                </c:pt>
              </c:strCache>
            </c:strRef>
          </c:tx>
          <c:spPr>
            <a:solidFill>
              <a:srgbClr val="FF6464"/>
            </a:solidFill>
            <a:ln>
              <a:noFill/>
            </a:ln>
            <a:effectLst/>
          </c:spPr>
          <c:invertIfNegative val="0"/>
          <c:dPt>
            <c:idx val="0"/>
            <c:invertIfNegative val="0"/>
            <c:bubble3D val="0"/>
            <c:spPr>
              <a:solidFill>
                <a:srgbClr val="FF6464"/>
              </a:solidFill>
              <a:ln>
                <a:noFill/>
              </a:ln>
              <a:effectLst/>
            </c:spPr>
            <c:extLst>
              <c:ext xmlns:c16="http://schemas.microsoft.com/office/drawing/2014/chart" uri="{C3380CC4-5D6E-409C-BE32-E72D297353CC}">
                <c16:uniqueId val="{00000001-F7A5-4B79-AB09-5DE91695094A}"/>
              </c:ext>
            </c:extLst>
          </c:dPt>
          <c:dPt>
            <c:idx val="1"/>
            <c:invertIfNegative val="0"/>
            <c:bubble3D val="0"/>
            <c:spPr>
              <a:solidFill>
                <a:srgbClr val="002649"/>
              </a:solidFill>
              <a:ln>
                <a:noFill/>
              </a:ln>
              <a:effectLst/>
            </c:spPr>
            <c:extLst>
              <c:ext xmlns:c16="http://schemas.microsoft.com/office/drawing/2014/chart" uri="{C3380CC4-5D6E-409C-BE32-E72D297353CC}">
                <c16:uniqueId val="{00000003-F7A5-4B79-AB09-5DE91695094A}"/>
              </c:ext>
            </c:extLst>
          </c:dPt>
          <c:dPt>
            <c:idx val="2"/>
            <c:invertIfNegative val="0"/>
            <c:bubble3D val="0"/>
            <c:spPr>
              <a:solidFill>
                <a:srgbClr val="FFE0E0"/>
              </a:solidFill>
              <a:ln>
                <a:noFill/>
              </a:ln>
              <a:effectLst/>
            </c:spPr>
            <c:extLst>
              <c:ext xmlns:c16="http://schemas.microsoft.com/office/drawing/2014/chart" uri="{C3380CC4-5D6E-409C-BE32-E72D297353CC}">
                <c16:uniqueId val="{0000000C-E3D6-3647-BAAB-4B60E9901334}"/>
              </c:ext>
            </c:extLst>
          </c:dPt>
          <c:dPt>
            <c:idx val="3"/>
            <c:invertIfNegative val="0"/>
            <c:bubble3D val="0"/>
            <c:spPr>
              <a:solidFill>
                <a:srgbClr val="FF6464"/>
              </a:solidFill>
              <a:ln>
                <a:noFill/>
              </a:ln>
              <a:effectLst/>
            </c:spPr>
            <c:extLst>
              <c:ext xmlns:c16="http://schemas.microsoft.com/office/drawing/2014/chart" uri="{C3380CC4-5D6E-409C-BE32-E72D297353CC}">
                <c16:uniqueId val="{00000005-F7A5-4B79-AB09-5DE91695094A}"/>
              </c:ext>
            </c:extLst>
          </c:dPt>
          <c:dPt>
            <c:idx val="5"/>
            <c:invertIfNegative val="0"/>
            <c:bubble3D val="0"/>
            <c:spPr>
              <a:solidFill>
                <a:srgbClr val="FF6464"/>
              </a:solidFill>
              <a:ln>
                <a:noFill/>
              </a:ln>
              <a:effectLst/>
            </c:spPr>
            <c:extLst>
              <c:ext xmlns:c16="http://schemas.microsoft.com/office/drawing/2014/chart" uri="{C3380CC4-5D6E-409C-BE32-E72D297353CC}">
                <c16:uniqueId val="{00000007-F7A5-4B79-AB09-5DE91695094A}"/>
              </c:ext>
            </c:extLst>
          </c:dPt>
          <c:dPt>
            <c:idx val="8"/>
            <c:invertIfNegative val="0"/>
            <c:bubble3D val="0"/>
            <c:spPr>
              <a:solidFill>
                <a:srgbClr val="002649"/>
              </a:solidFill>
              <a:ln>
                <a:noFill/>
              </a:ln>
              <a:effectLst/>
            </c:spPr>
            <c:extLst>
              <c:ext xmlns:c16="http://schemas.microsoft.com/office/drawing/2014/chart" uri="{C3380CC4-5D6E-409C-BE32-E72D297353CC}">
                <c16:uniqueId val="{0000000B-F7A5-4B79-AB09-5DE91695094A}"/>
              </c:ext>
            </c:extLst>
          </c:dPt>
          <c:dPt>
            <c:idx val="9"/>
            <c:invertIfNegative val="0"/>
            <c:bubble3D val="0"/>
            <c:spPr>
              <a:solidFill>
                <a:srgbClr val="FF6464"/>
              </a:solidFill>
              <a:ln>
                <a:noFill/>
              </a:ln>
              <a:effectLst/>
            </c:spPr>
            <c:extLst>
              <c:ext xmlns:c16="http://schemas.microsoft.com/office/drawing/2014/chart" uri="{C3380CC4-5D6E-409C-BE32-E72D297353CC}">
                <c16:uniqueId val="{00000009-F7A5-4B79-AB09-5DE91695094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649"/>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Tiedonhaluinen/informatiivinen/oppiva/ajantasalla/asiantunteva/fiksu/määrätietoinen</c:v>
                </c:pt>
                <c:pt idx="1">
                  <c:v>Negatiivinen (mm. pettynyt, ärsyyntynyt, mauton, turhautunut, tylsistynyt)</c:v>
                </c:pt>
                <c:pt idx="2">
                  <c:v>Kiireinen/hätäinen/nopea/levoton/selaileva</c:v>
                </c:pt>
                <c:pt idx="3">
                  <c:v>Kiinnostunut/innostunut/inspiroitunut</c:v>
                </c:pt>
                <c:pt idx="4">
                  <c:v>Ajanviete/huvi/vapaa/viihdyttävä</c:v>
                </c:pt>
                <c:pt idx="5">
                  <c:v>Utelias/odottava</c:v>
                </c:pt>
                <c:pt idx="6">
                  <c:v>Hyvä/mukava/kiva tunne/ok</c:v>
                </c:pt>
                <c:pt idx="7">
                  <c:v>Rento/rentoutunut/rauhoittunut/rauhallinen/leppoisa/kiireetön</c:v>
                </c:pt>
                <c:pt idx="8">
                  <c:v>Ahdistunut/rauhaton/kiusaantunut/hämmentynyt/hukassa/epävarma/sekava</c:v>
                </c:pt>
                <c:pt idx="9">
                  <c:v>Arkinen/normaali/tavallinen</c:v>
                </c:pt>
              </c:strCache>
            </c:strRef>
          </c:cat>
          <c:val>
            <c:numRef>
              <c:f>Sheet1!$B$2:$B$11</c:f>
              <c:numCache>
                <c:formatCode>General</c:formatCode>
                <c:ptCount val="10"/>
                <c:pt idx="0">
                  <c:v>13.153460000000001</c:v>
                </c:pt>
                <c:pt idx="1">
                  <c:v>12.31029</c:v>
                </c:pt>
                <c:pt idx="2">
                  <c:v>10.961209999999999</c:v>
                </c:pt>
                <c:pt idx="3">
                  <c:v>10.455310000000001</c:v>
                </c:pt>
                <c:pt idx="4">
                  <c:v>8.9376099999999994</c:v>
                </c:pt>
                <c:pt idx="5">
                  <c:v>7.2512600000000003</c:v>
                </c:pt>
                <c:pt idx="6">
                  <c:v>6.5767300000000004</c:v>
                </c:pt>
                <c:pt idx="7">
                  <c:v>4.2158499999999997</c:v>
                </c:pt>
                <c:pt idx="8">
                  <c:v>2.69815</c:v>
                </c:pt>
                <c:pt idx="9">
                  <c:v>2.3608799999999999</c:v>
                </c:pt>
              </c:numCache>
            </c:numRef>
          </c:val>
          <c:extLst>
            <c:ext xmlns:c16="http://schemas.microsoft.com/office/drawing/2014/chart" uri="{C3380CC4-5D6E-409C-BE32-E72D297353CC}">
              <c16:uniqueId val="{0000000A-F7A5-4B79-AB09-5DE91695094A}"/>
            </c:ext>
          </c:extLst>
        </c:ser>
        <c:dLbls>
          <c:dLblPos val="outEnd"/>
          <c:showLegendKey val="0"/>
          <c:showVal val="1"/>
          <c:showCatName val="0"/>
          <c:showSerName val="0"/>
          <c:showPercent val="0"/>
          <c:showBubbleSize val="0"/>
        </c:dLbls>
        <c:gapWidth val="5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20"/>
          <c:min val="0"/>
        </c:scaling>
        <c:delete val="0"/>
        <c:axPos val="t"/>
        <c:majorGridlines>
          <c:spPr>
            <a:ln w="9525" cap="flat" cmpd="sng" algn="ctr">
              <a:solidFill>
                <a:srgbClr val="FFFFFF">
                  <a:lumMod val="85000"/>
                </a:srgbClr>
              </a:solidFill>
              <a:round/>
            </a:ln>
            <a:effectLst/>
          </c:spPr>
        </c:majorGridlines>
        <c:numFmt formatCode="General" sourceLinked="0"/>
        <c:majorTickMark val="none"/>
        <c:minorTickMark val="none"/>
        <c:tickLblPos val="high"/>
        <c:spPr>
          <a:noFill/>
          <a:ln>
            <a:noFill/>
          </a:ln>
          <a:effectLst/>
        </c:spPr>
        <c:txPr>
          <a:bodyPr rot="-60000000" spcFirstLastPara="1" vertOverflow="ellipsis" vert="horz" wrap="square" anchor="ctr" anchorCtr="1"/>
          <a:lstStyle/>
          <a:p>
            <a:pPr>
              <a:defRPr sz="12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5"/>
      </c:valAx>
      <c:spPr>
        <a:noFill/>
        <a:ln>
          <a:noFill/>
        </a:ln>
        <a:effectLst/>
      </c:spPr>
    </c:plotArea>
    <c:plotVisOnly val="1"/>
    <c:dispBlanksAs val="gap"/>
    <c:showDLblsOverMax val="0"/>
    <c:extLst/>
  </c:chart>
  <c:spPr>
    <a:noFill/>
    <a:ln>
      <a:noFill/>
    </a:ln>
    <a:effectLst/>
  </c:spPr>
  <c:txPr>
    <a:bodyPr/>
    <a:lstStyle/>
    <a:p>
      <a:pPr>
        <a:defRPr/>
      </a:pPr>
      <a:endParaRPr lang="en-FI"/>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72550620145769362"/>
          <c:y val="2.1239998932248757E-2"/>
          <c:w val="0.238081866280762"/>
          <c:h val="0.87561328962024454"/>
        </c:manualLayout>
      </c:layout>
      <c:barChart>
        <c:barDir val="bar"/>
        <c:grouping val="clustered"/>
        <c:varyColors val="0"/>
        <c:ser>
          <c:idx val="0"/>
          <c:order val="0"/>
          <c:tx>
            <c:strRef>
              <c:f>Sheet1!$B$1</c:f>
              <c:strCache>
                <c:ptCount val="1"/>
                <c:pt idx="0">
                  <c:v>Vastanneet, n=887</c:v>
                </c:pt>
              </c:strCache>
            </c:strRef>
          </c:tx>
          <c:spPr>
            <a:solidFill>
              <a:srgbClr val="FF6464"/>
            </a:solidFill>
            <a:ln>
              <a:noFill/>
            </a:ln>
            <a:effectLst/>
          </c:spPr>
          <c:invertIfNegative val="0"/>
          <c:dPt>
            <c:idx val="0"/>
            <c:invertIfNegative val="0"/>
            <c:bubble3D val="0"/>
            <c:spPr>
              <a:solidFill>
                <a:srgbClr val="FF6464"/>
              </a:solidFill>
              <a:ln>
                <a:noFill/>
              </a:ln>
              <a:effectLst/>
            </c:spPr>
            <c:extLst>
              <c:ext xmlns:c16="http://schemas.microsoft.com/office/drawing/2014/chart" uri="{C3380CC4-5D6E-409C-BE32-E72D297353CC}">
                <c16:uniqueId val="{00000001-39EE-4C2B-9ECB-E07FDA8EFF1C}"/>
              </c:ext>
            </c:extLst>
          </c:dPt>
          <c:dPt>
            <c:idx val="1"/>
            <c:invertIfNegative val="0"/>
            <c:bubble3D val="0"/>
            <c:spPr>
              <a:solidFill>
                <a:srgbClr val="FF6464"/>
              </a:solidFill>
              <a:ln>
                <a:noFill/>
              </a:ln>
              <a:effectLst/>
            </c:spPr>
            <c:extLst>
              <c:ext xmlns:c16="http://schemas.microsoft.com/office/drawing/2014/chart" uri="{C3380CC4-5D6E-409C-BE32-E72D297353CC}">
                <c16:uniqueId val="{00000003-39EE-4C2B-9ECB-E07FDA8EFF1C}"/>
              </c:ext>
            </c:extLst>
          </c:dPt>
          <c:dPt>
            <c:idx val="3"/>
            <c:invertIfNegative val="0"/>
            <c:bubble3D val="0"/>
            <c:spPr>
              <a:solidFill>
                <a:srgbClr val="FF6464"/>
              </a:solidFill>
              <a:ln>
                <a:noFill/>
              </a:ln>
              <a:effectLst/>
            </c:spPr>
            <c:extLst>
              <c:ext xmlns:c16="http://schemas.microsoft.com/office/drawing/2014/chart" uri="{C3380CC4-5D6E-409C-BE32-E72D297353CC}">
                <c16:uniqueId val="{00000005-39EE-4C2B-9ECB-E07FDA8EFF1C}"/>
              </c:ext>
            </c:extLst>
          </c:dPt>
          <c:dPt>
            <c:idx val="5"/>
            <c:invertIfNegative val="0"/>
            <c:bubble3D val="0"/>
            <c:spPr>
              <a:solidFill>
                <a:srgbClr val="FF6464"/>
              </a:solidFill>
              <a:ln>
                <a:noFill/>
              </a:ln>
              <a:effectLst/>
            </c:spPr>
            <c:extLst>
              <c:ext xmlns:c16="http://schemas.microsoft.com/office/drawing/2014/chart" uri="{C3380CC4-5D6E-409C-BE32-E72D297353CC}">
                <c16:uniqueId val="{00000007-39EE-4C2B-9ECB-E07FDA8EFF1C}"/>
              </c:ext>
            </c:extLst>
          </c:dPt>
          <c:dPt>
            <c:idx val="7"/>
            <c:invertIfNegative val="0"/>
            <c:bubble3D val="0"/>
            <c:spPr>
              <a:solidFill>
                <a:srgbClr val="FFE0E0"/>
              </a:solidFill>
              <a:ln>
                <a:noFill/>
              </a:ln>
              <a:effectLst/>
            </c:spPr>
            <c:extLst>
              <c:ext xmlns:c16="http://schemas.microsoft.com/office/drawing/2014/chart" uri="{C3380CC4-5D6E-409C-BE32-E72D297353CC}">
                <c16:uniqueId val="{0000000C-CFEF-374E-9551-7C8D051BA1C6}"/>
              </c:ext>
            </c:extLst>
          </c:dPt>
          <c:dPt>
            <c:idx val="8"/>
            <c:invertIfNegative val="0"/>
            <c:bubble3D val="0"/>
            <c:spPr>
              <a:solidFill>
                <a:srgbClr val="002649"/>
              </a:solidFill>
              <a:ln>
                <a:noFill/>
              </a:ln>
              <a:effectLst/>
            </c:spPr>
            <c:extLst>
              <c:ext xmlns:c16="http://schemas.microsoft.com/office/drawing/2014/chart" uri="{C3380CC4-5D6E-409C-BE32-E72D297353CC}">
                <c16:uniqueId val="{0000000B-39EE-4C2B-9ECB-E07FDA8EFF1C}"/>
              </c:ext>
            </c:extLst>
          </c:dPt>
          <c:dPt>
            <c:idx val="9"/>
            <c:invertIfNegative val="0"/>
            <c:bubble3D val="0"/>
            <c:spPr>
              <a:solidFill>
                <a:srgbClr val="FF6464"/>
              </a:solidFill>
              <a:ln>
                <a:noFill/>
              </a:ln>
              <a:effectLst/>
            </c:spPr>
            <c:extLst>
              <c:ext xmlns:c16="http://schemas.microsoft.com/office/drawing/2014/chart" uri="{C3380CC4-5D6E-409C-BE32-E72D297353CC}">
                <c16:uniqueId val="{00000009-39EE-4C2B-9ECB-E07FDA8EFF1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649"/>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Tiedonhaluinen/uutisnälkäinen/ajantasalla/älykäs/viisas/asiantunteva/sivistynyt</c:v>
                </c:pt>
                <c:pt idx="1">
                  <c:v>Rento/rentoutunut/rauhoittunut/rauhallinen/levollinen/kiireetön</c:v>
                </c:pt>
                <c:pt idx="2">
                  <c:v>Kiinnostunut/innostunut</c:v>
                </c:pt>
                <c:pt idx="3">
                  <c:v>Keskittynyt/uppoutunut/fokusoitunut/tarkkaavainen/syventynyt/analysoiva</c:v>
                </c:pt>
                <c:pt idx="4">
                  <c:v>Ajanviete/lukuhetki esim. aamulla</c:v>
                </c:pt>
                <c:pt idx="5">
                  <c:v>Hyvä/mukava/kiva/hieno/tyytyväinen/ok/lempeä/onnellinen/nauttiva</c:v>
                </c:pt>
                <c:pt idx="6">
                  <c:v>Arkinen/normaali/tuttu/läheinen/kotoisa/jokapäiväinen/tavallinen/tottunut/rutiininomainen</c:v>
                </c:pt>
                <c:pt idx="7">
                  <c:v>Nostalginen/perinteinen/ajaton/vanhanaikainen</c:v>
                </c:pt>
                <c:pt idx="8">
                  <c:v>Negatiivinen (mm. kyseenalaistava, aivopesty, kriittinen, ärsyyntynyt, turhautunut)</c:v>
                </c:pt>
                <c:pt idx="9">
                  <c:v>Utelias/odottava</c:v>
                </c:pt>
              </c:strCache>
            </c:strRef>
          </c:cat>
          <c:val>
            <c:numRef>
              <c:f>Sheet1!$B$2:$B$11</c:f>
              <c:numCache>
                <c:formatCode>General</c:formatCode>
                <c:ptCount val="10"/>
                <c:pt idx="0">
                  <c:v>25.479140000000001</c:v>
                </c:pt>
                <c:pt idx="1">
                  <c:v>12.739570000000001</c:v>
                </c:pt>
                <c:pt idx="2">
                  <c:v>9.5828600000000002</c:v>
                </c:pt>
                <c:pt idx="3">
                  <c:v>5.9752000000000001</c:v>
                </c:pt>
                <c:pt idx="4">
                  <c:v>5.5242399999999998</c:v>
                </c:pt>
                <c:pt idx="5">
                  <c:v>4.8478000000000003</c:v>
                </c:pt>
                <c:pt idx="6">
                  <c:v>4.6223200000000002</c:v>
                </c:pt>
                <c:pt idx="7">
                  <c:v>4.6223200000000002</c:v>
                </c:pt>
                <c:pt idx="8">
                  <c:v>4.2840999999999996</c:v>
                </c:pt>
                <c:pt idx="9">
                  <c:v>4.17136</c:v>
                </c:pt>
              </c:numCache>
            </c:numRef>
          </c:val>
          <c:extLst>
            <c:ext xmlns:c16="http://schemas.microsoft.com/office/drawing/2014/chart" uri="{C3380CC4-5D6E-409C-BE32-E72D297353CC}">
              <c16:uniqueId val="{0000000A-39EE-4C2B-9ECB-E07FDA8EFF1C}"/>
            </c:ext>
          </c:extLst>
        </c:ser>
        <c:dLbls>
          <c:dLblPos val="outEnd"/>
          <c:showLegendKey val="0"/>
          <c:showVal val="1"/>
          <c:showCatName val="0"/>
          <c:showSerName val="0"/>
          <c:showPercent val="0"/>
          <c:showBubbleSize val="0"/>
        </c:dLbls>
        <c:gapWidth val="5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30"/>
          <c:min val="0"/>
        </c:scaling>
        <c:delete val="0"/>
        <c:axPos val="t"/>
        <c:majorGridlines>
          <c:spPr>
            <a:ln w="9525" cap="flat" cmpd="sng" algn="ctr">
              <a:solidFill>
                <a:srgbClr val="FFFFFF">
                  <a:lumMod val="85000"/>
                </a:srgbClr>
              </a:solidFill>
              <a:round/>
            </a:ln>
            <a:effectLst/>
          </c:spPr>
        </c:majorGridlines>
        <c:numFmt formatCode="General" sourceLinked="0"/>
        <c:majorTickMark val="none"/>
        <c:minorTickMark val="none"/>
        <c:tickLblPos val="high"/>
        <c:spPr>
          <a:noFill/>
          <a:ln>
            <a:noFill/>
          </a:ln>
          <a:effectLst/>
        </c:spPr>
        <c:txPr>
          <a:bodyPr rot="-60000000" spcFirstLastPara="1" vertOverflow="ellipsis" vert="horz" wrap="square" anchor="ctr" anchorCtr="1"/>
          <a:lstStyle/>
          <a:p>
            <a:pPr>
              <a:defRPr sz="12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5"/>
      </c:valAx>
      <c:spPr>
        <a:noFill/>
        <a:ln>
          <a:noFill/>
        </a:ln>
        <a:effectLst/>
      </c:spPr>
    </c:plotArea>
    <c:plotVisOnly val="1"/>
    <c:dispBlanksAs val="gap"/>
    <c:showDLblsOverMax val="0"/>
    <c:extLst/>
  </c:chart>
  <c:spPr>
    <a:noFill/>
    <a:ln>
      <a:noFill/>
    </a:ln>
    <a:effectLst/>
  </c:spPr>
  <c:txPr>
    <a:bodyPr/>
    <a:lstStyle/>
    <a:p>
      <a:pPr>
        <a:defRPr/>
      </a:pPr>
      <a:endParaRPr lang="en-FI"/>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728771028723658"/>
          <c:y val="2.1239998932248757E-2"/>
          <c:w val="0.29071102358418682"/>
          <c:h val="0.87561328962024454"/>
        </c:manualLayout>
      </c:layout>
      <c:barChart>
        <c:barDir val="bar"/>
        <c:grouping val="clustered"/>
        <c:varyColors val="0"/>
        <c:ser>
          <c:idx val="0"/>
          <c:order val="0"/>
          <c:tx>
            <c:strRef>
              <c:f>Sheet1!$B$1</c:f>
              <c:strCache>
                <c:ptCount val="1"/>
                <c:pt idx="0">
                  <c:v>Vastanneet, n=819</c:v>
                </c:pt>
              </c:strCache>
            </c:strRef>
          </c:tx>
          <c:spPr>
            <a:solidFill>
              <a:srgbClr val="FF6464"/>
            </a:solidFill>
            <a:ln>
              <a:noFill/>
            </a:ln>
            <a:effectLst/>
          </c:spPr>
          <c:invertIfNegative val="0"/>
          <c:dPt>
            <c:idx val="0"/>
            <c:invertIfNegative val="0"/>
            <c:bubble3D val="0"/>
            <c:spPr>
              <a:solidFill>
                <a:srgbClr val="FF6464"/>
              </a:solidFill>
              <a:ln>
                <a:noFill/>
              </a:ln>
              <a:effectLst/>
            </c:spPr>
            <c:extLst>
              <c:ext xmlns:c16="http://schemas.microsoft.com/office/drawing/2014/chart" uri="{C3380CC4-5D6E-409C-BE32-E72D297353CC}">
                <c16:uniqueId val="{00000001-144D-477E-808A-00797AAAADCE}"/>
              </c:ext>
            </c:extLst>
          </c:dPt>
          <c:dPt>
            <c:idx val="1"/>
            <c:invertIfNegative val="0"/>
            <c:bubble3D val="0"/>
            <c:spPr>
              <a:solidFill>
                <a:srgbClr val="FFE0E0"/>
              </a:solidFill>
              <a:ln>
                <a:noFill/>
              </a:ln>
              <a:effectLst/>
            </c:spPr>
            <c:extLst>
              <c:ext xmlns:c16="http://schemas.microsoft.com/office/drawing/2014/chart" uri="{C3380CC4-5D6E-409C-BE32-E72D297353CC}">
                <c16:uniqueId val="{00000003-144D-477E-808A-00797AAAADCE}"/>
              </c:ext>
            </c:extLst>
          </c:dPt>
          <c:dPt>
            <c:idx val="3"/>
            <c:invertIfNegative val="0"/>
            <c:bubble3D val="0"/>
            <c:spPr>
              <a:solidFill>
                <a:srgbClr val="FF6464"/>
              </a:solidFill>
              <a:ln>
                <a:noFill/>
              </a:ln>
              <a:effectLst/>
            </c:spPr>
            <c:extLst>
              <c:ext xmlns:c16="http://schemas.microsoft.com/office/drawing/2014/chart" uri="{C3380CC4-5D6E-409C-BE32-E72D297353CC}">
                <c16:uniqueId val="{00000005-144D-477E-808A-00797AAAADCE}"/>
              </c:ext>
            </c:extLst>
          </c:dPt>
          <c:dPt>
            <c:idx val="4"/>
            <c:invertIfNegative val="0"/>
            <c:bubble3D val="0"/>
            <c:spPr>
              <a:solidFill>
                <a:srgbClr val="002649"/>
              </a:solidFill>
              <a:ln>
                <a:noFill/>
              </a:ln>
              <a:effectLst/>
            </c:spPr>
            <c:extLst>
              <c:ext xmlns:c16="http://schemas.microsoft.com/office/drawing/2014/chart" uri="{C3380CC4-5D6E-409C-BE32-E72D297353CC}">
                <c16:uniqueId val="{0000000B-144D-477E-808A-00797AAAADCE}"/>
              </c:ext>
            </c:extLst>
          </c:dPt>
          <c:dPt>
            <c:idx val="5"/>
            <c:invertIfNegative val="0"/>
            <c:bubble3D val="0"/>
            <c:spPr>
              <a:solidFill>
                <a:srgbClr val="002649"/>
              </a:solidFill>
              <a:ln>
                <a:noFill/>
              </a:ln>
              <a:effectLst/>
            </c:spPr>
            <c:extLst>
              <c:ext xmlns:c16="http://schemas.microsoft.com/office/drawing/2014/chart" uri="{C3380CC4-5D6E-409C-BE32-E72D297353CC}">
                <c16:uniqueId val="{00000007-144D-477E-808A-00797AAAADCE}"/>
              </c:ext>
            </c:extLst>
          </c:dPt>
          <c:dPt>
            <c:idx val="6"/>
            <c:invertIfNegative val="0"/>
            <c:bubble3D val="0"/>
            <c:spPr>
              <a:solidFill>
                <a:srgbClr val="002649"/>
              </a:solidFill>
              <a:ln>
                <a:noFill/>
              </a:ln>
              <a:effectLst/>
            </c:spPr>
            <c:extLst>
              <c:ext xmlns:c16="http://schemas.microsoft.com/office/drawing/2014/chart" uri="{C3380CC4-5D6E-409C-BE32-E72D297353CC}">
                <c16:uniqueId val="{0000000C-144D-477E-808A-00797AAAADCE}"/>
              </c:ext>
            </c:extLst>
          </c:dPt>
          <c:dPt>
            <c:idx val="9"/>
            <c:invertIfNegative val="0"/>
            <c:bubble3D val="0"/>
            <c:spPr>
              <a:solidFill>
                <a:srgbClr val="002649"/>
              </a:solidFill>
              <a:ln>
                <a:noFill/>
              </a:ln>
              <a:effectLst/>
            </c:spPr>
            <c:extLst>
              <c:ext xmlns:c16="http://schemas.microsoft.com/office/drawing/2014/chart" uri="{C3380CC4-5D6E-409C-BE32-E72D297353CC}">
                <c16:uniqueId val="{00000009-144D-477E-808A-00797AAAADCE}"/>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649"/>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Tiedonhaluinen/informatiivinen/oppiva/asiallinen/avartava/uutisnälkä/ajankohtainen</c:v>
                </c:pt>
                <c:pt idx="1">
                  <c:v>Kiireinen/hektinen/nopea/tehokas/silmäily/selailu/satunnaisuus</c:v>
                </c:pt>
                <c:pt idx="2">
                  <c:v>Kiinnostunut/innostunut/inspiroiva</c:v>
                </c:pt>
                <c:pt idx="3">
                  <c:v>Utelias/kokeileva</c:v>
                </c:pt>
                <c:pt idx="4">
                  <c:v>Ärsyyntynyt/turhautunut/harmistunut/stressaantunut/vaivaantunut</c:v>
                </c:pt>
                <c:pt idx="5">
                  <c:v>Negatiivinen (mm. harmistunut, epäileväinen, pettynyt)</c:v>
                </c:pt>
                <c:pt idx="6">
                  <c:v>Tylsistynyt/yhdentekevä/kyllästynyt/pitkästynyt/välinpitämätön</c:v>
                </c:pt>
                <c:pt idx="7">
                  <c:v>Ajanviete/viihdyke</c:v>
                </c:pt>
                <c:pt idx="8">
                  <c:v>Hyvä/mukava/ihana/kiva/tyytyväinen/ok</c:v>
                </c:pt>
                <c:pt idx="9">
                  <c:v>Hankaluus (hankala lukea/käyttää)/hajanainen/sekavuus</c:v>
                </c:pt>
              </c:strCache>
            </c:strRef>
          </c:cat>
          <c:val>
            <c:numRef>
              <c:f>Sheet1!$B$2:$B$11</c:f>
              <c:numCache>
                <c:formatCode>General</c:formatCode>
                <c:ptCount val="10"/>
                <c:pt idx="0">
                  <c:v>22.954820000000002</c:v>
                </c:pt>
                <c:pt idx="1">
                  <c:v>11.72161</c:v>
                </c:pt>
                <c:pt idx="2">
                  <c:v>10.134309999999999</c:v>
                </c:pt>
                <c:pt idx="3">
                  <c:v>6.9597100000000003</c:v>
                </c:pt>
                <c:pt idx="4">
                  <c:v>5.6166099999999997</c:v>
                </c:pt>
                <c:pt idx="5">
                  <c:v>5.1282100000000002</c:v>
                </c:pt>
                <c:pt idx="6">
                  <c:v>4.1513999999999998</c:v>
                </c:pt>
                <c:pt idx="7">
                  <c:v>3.9072</c:v>
                </c:pt>
                <c:pt idx="8">
                  <c:v>3.9072</c:v>
                </c:pt>
                <c:pt idx="9">
                  <c:v>3.0525000000000002</c:v>
                </c:pt>
              </c:numCache>
            </c:numRef>
          </c:val>
          <c:extLst>
            <c:ext xmlns:c16="http://schemas.microsoft.com/office/drawing/2014/chart" uri="{C3380CC4-5D6E-409C-BE32-E72D297353CC}">
              <c16:uniqueId val="{0000000A-144D-477E-808A-00797AAAADCE}"/>
            </c:ext>
          </c:extLst>
        </c:ser>
        <c:dLbls>
          <c:dLblPos val="outEnd"/>
          <c:showLegendKey val="0"/>
          <c:showVal val="1"/>
          <c:showCatName val="0"/>
          <c:showSerName val="0"/>
          <c:showPercent val="0"/>
          <c:showBubbleSize val="0"/>
        </c:dLbls>
        <c:gapWidth val="5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30"/>
          <c:min val="0"/>
        </c:scaling>
        <c:delete val="0"/>
        <c:axPos val="t"/>
        <c:majorGridlines>
          <c:spPr>
            <a:ln w="9525" cap="flat" cmpd="sng" algn="ctr">
              <a:solidFill>
                <a:srgbClr val="FFFFFF">
                  <a:lumMod val="85000"/>
                </a:srgbClr>
              </a:solidFill>
              <a:round/>
            </a:ln>
            <a:effectLst/>
          </c:spPr>
        </c:majorGridlines>
        <c:numFmt formatCode="General" sourceLinked="0"/>
        <c:majorTickMark val="none"/>
        <c:minorTickMark val="none"/>
        <c:tickLblPos val="high"/>
        <c:spPr>
          <a:noFill/>
          <a:ln>
            <a:noFill/>
          </a:ln>
          <a:effectLst/>
        </c:spPr>
        <c:txPr>
          <a:bodyPr rot="-60000000" spcFirstLastPara="1" vertOverflow="ellipsis" vert="horz" wrap="square" anchor="ctr" anchorCtr="1"/>
          <a:lstStyle/>
          <a:p>
            <a:pPr>
              <a:defRPr sz="12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5"/>
      </c:valAx>
      <c:spPr>
        <a:noFill/>
        <a:ln>
          <a:noFill/>
        </a:ln>
        <a:effectLst/>
      </c:spPr>
    </c:plotArea>
    <c:plotVisOnly val="1"/>
    <c:dispBlanksAs val="gap"/>
    <c:showDLblsOverMax val="0"/>
    <c:extLst/>
  </c:chart>
  <c:spPr>
    <a:noFill/>
    <a:ln>
      <a:noFill/>
    </a:ln>
    <a:effectLst/>
  </c:spPr>
  <c:txPr>
    <a:bodyPr/>
    <a:lstStyle/>
    <a:p>
      <a:pPr>
        <a:defRPr/>
      </a:pPr>
      <a:endParaRPr lang="en-FI"/>
    </a:p>
  </c:txPr>
  <c:externalData r:id="rId4">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691230172315419"/>
          <c:y val="2.1239998932248757E-2"/>
          <c:w val="0.48667579596028759"/>
          <c:h val="0.87561328962024454"/>
        </c:manualLayout>
      </c:layout>
      <c:barChart>
        <c:barDir val="bar"/>
        <c:grouping val="clustered"/>
        <c:varyColors val="0"/>
        <c:ser>
          <c:idx val="0"/>
          <c:order val="0"/>
          <c:tx>
            <c:strRef>
              <c:f>Sheet1!$B$1</c:f>
              <c:strCache>
                <c:ptCount val="1"/>
                <c:pt idx="0">
                  <c:v>Vastanneet, n=978</c:v>
                </c:pt>
              </c:strCache>
            </c:strRef>
          </c:tx>
          <c:spPr>
            <a:solidFill>
              <a:srgbClr val="FF6464"/>
            </a:solidFill>
            <a:ln>
              <a:noFill/>
            </a:ln>
            <a:effectLst/>
          </c:spPr>
          <c:invertIfNegative val="0"/>
          <c:dPt>
            <c:idx val="0"/>
            <c:invertIfNegative val="0"/>
            <c:bubble3D val="0"/>
            <c:spPr>
              <a:solidFill>
                <a:srgbClr val="FF6464"/>
              </a:solidFill>
              <a:ln>
                <a:noFill/>
              </a:ln>
              <a:effectLst/>
            </c:spPr>
            <c:extLst>
              <c:ext xmlns:c16="http://schemas.microsoft.com/office/drawing/2014/chart" uri="{C3380CC4-5D6E-409C-BE32-E72D297353CC}">
                <c16:uniqueId val="{00000001-2EDC-48C9-9C09-5368D70B9840}"/>
              </c:ext>
            </c:extLst>
          </c:dPt>
          <c:dPt>
            <c:idx val="1"/>
            <c:invertIfNegative val="0"/>
            <c:bubble3D val="0"/>
            <c:spPr>
              <a:solidFill>
                <a:srgbClr val="FF6464"/>
              </a:solidFill>
              <a:ln>
                <a:noFill/>
              </a:ln>
              <a:effectLst/>
            </c:spPr>
            <c:extLst>
              <c:ext xmlns:c16="http://schemas.microsoft.com/office/drawing/2014/chart" uri="{C3380CC4-5D6E-409C-BE32-E72D297353CC}">
                <c16:uniqueId val="{00000003-2EDC-48C9-9C09-5368D70B9840}"/>
              </c:ext>
            </c:extLst>
          </c:dPt>
          <c:dPt>
            <c:idx val="3"/>
            <c:invertIfNegative val="0"/>
            <c:bubble3D val="0"/>
            <c:spPr>
              <a:solidFill>
                <a:srgbClr val="FF6464"/>
              </a:solidFill>
              <a:ln>
                <a:noFill/>
              </a:ln>
              <a:effectLst/>
            </c:spPr>
            <c:extLst>
              <c:ext xmlns:c16="http://schemas.microsoft.com/office/drawing/2014/chart" uri="{C3380CC4-5D6E-409C-BE32-E72D297353CC}">
                <c16:uniqueId val="{00000005-2EDC-48C9-9C09-5368D70B9840}"/>
              </c:ext>
            </c:extLst>
          </c:dPt>
          <c:dPt>
            <c:idx val="5"/>
            <c:invertIfNegative val="0"/>
            <c:bubble3D val="0"/>
            <c:spPr>
              <a:solidFill>
                <a:srgbClr val="FF6464"/>
              </a:solidFill>
              <a:ln>
                <a:noFill/>
              </a:ln>
              <a:effectLst/>
            </c:spPr>
            <c:extLst>
              <c:ext xmlns:c16="http://schemas.microsoft.com/office/drawing/2014/chart" uri="{C3380CC4-5D6E-409C-BE32-E72D297353CC}">
                <c16:uniqueId val="{00000007-2EDC-48C9-9C09-5368D70B9840}"/>
              </c:ext>
            </c:extLst>
          </c:dPt>
          <c:dPt>
            <c:idx val="6"/>
            <c:invertIfNegative val="0"/>
            <c:bubble3D val="0"/>
            <c:spPr>
              <a:solidFill>
                <a:srgbClr val="FFE0E0"/>
              </a:solidFill>
              <a:ln>
                <a:noFill/>
              </a:ln>
              <a:effectLst/>
            </c:spPr>
            <c:extLst>
              <c:ext xmlns:c16="http://schemas.microsoft.com/office/drawing/2014/chart" uri="{C3380CC4-5D6E-409C-BE32-E72D297353CC}">
                <c16:uniqueId val="{0000000E-A626-3B4E-9513-2BD20ADAEDBB}"/>
              </c:ext>
            </c:extLst>
          </c:dPt>
          <c:dPt>
            <c:idx val="7"/>
            <c:invertIfNegative val="0"/>
            <c:bubble3D val="0"/>
            <c:spPr>
              <a:solidFill>
                <a:srgbClr val="002649"/>
              </a:solidFill>
              <a:ln>
                <a:noFill/>
              </a:ln>
              <a:effectLst/>
            </c:spPr>
            <c:extLst>
              <c:ext xmlns:c16="http://schemas.microsoft.com/office/drawing/2014/chart" uri="{C3380CC4-5D6E-409C-BE32-E72D297353CC}">
                <c16:uniqueId val="{00000009-2EDC-48C9-9C09-5368D70B9840}"/>
              </c:ext>
            </c:extLst>
          </c:dPt>
          <c:dPt>
            <c:idx val="8"/>
            <c:invertIfNegative val="0"/>
            <c:bubble3D val="0"/>
            <c:spPr>
              <a:solidFill>
                <a:srgbClr val="002649"/>
              </a:solidFill>
              <a:ln>
                <a:noFill/>
              </a:ln>
              <a:effectLst/>
            </c:spPr>
            <c:extLst>
              <c:ext xmlns:c16="http://schemas.microsoft.com/office/drawing/2014/chart" uri="{C3380CC4-5D6E-409C-BE32-E72D297353CC}">
                <c16:uniqueId val="{0000000D-2EDC-48C9-9C09-5368D70B9840}"/>
              </c:ext>
            </c:extLst>
          </c:dPt>
          <c:dPt>
            <c:idx val="9"/>
            <c:invertIfNegative val="0"/>
            <c:bubble3D val="0"/>
            <c:spPr>
              <a:solidFill>
                <a:srgbClr val="FF6464"/>
              </a:solidFill>
              <a:ln>
                <a:noFill/>
              </a:ln>
              <a:effectLst/>
            </c:spPr>
            <c:extLst>
              <c:ext xmlns:c16="http://schemas.microsoft.com/office/drawing/2014/chart" uri="{C3380CC4-5D6E-409C-BE32-E72D297353CC}">
                <c16:uniqueId val="{0000000B-2EDC-48C9-9C09-5368D70B9840}"/>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649"/>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Rento/huoleton/helpottunut/leppoisa/levollinen</c:v>
                </c:pt>
                <c:pt idx="1">
                  <c:v>Viihdyttävä/nautiskeleva/onnellinen/paras/tärkeä</c:v>
                </c:pt>
                <c:pt idx="2">
                  <c:v>Kiinnostunut/innostunut/inspiroitunut</c:v>
                </c:pt>
                <c:pt idx="3">
                  <c:v>Hyvä/mukava/kiva/tyytyväinen/ok olo</c:v>
                </c:pt>
                <c:pt idx="4">
                  <c:v>Tiedonhaluinen/informatiivinen/ajankohtainen</c:v>
                </c:pt>
                <c:pt idx="5">
                  <c:v>Ajanviete</c:v>
                </c:pt>
                <c:pt idx="6">
                  <c:v>Laiska/joutenolo/lepo/löhöily</c:v>
                </c:pt>
                <c:pt idx="7">
                  <c:v>Tylsistynyt/ikävystynyt/kyllästynyt</c:v>
                </c:pt>
                <c:pt idx="8">
                  <c:v>Ärsyyntynyt/turhautunut/pettynyt/ajan hukkaa</c:v>
                </c:pt>
                <c:pt idx="9">
                  <c:v>Arkinen/normaali/tavallinen/tottunut/tuttu</c:v>
                </c:pt>
              </c:strCache>
            </c:strRef>
          </c:cat>
          <c:val>
            <c:numRef>
              <c:f>Sheet1!$B$2:$B$11</c:f>
              <c:numCache>
                <c:formatCode>General</c:formatCode>
                <c:ptCount val="10"/>
                <c:pt idx="0">
                  <c:v>33.128830000000001</c:v>
                </c:pt>
                <c:pt idx="1">
                  <c:v>9.1001999999999992</c:v>
                </c:pt>
                <c:pt idx="2">
                  <c:v>6.2372199999999998</c:v>
                </c:pt>
                <c:pt idx="3">
                  <c:v>6.13497</c:v>
                </c:pt>
                <c:pt idx="4">
                  <c:v>4.6012300000000002</c:v>
                </c:pt>
                <c:pt idx="5">
                  <c:v>4.2944800000000001</c:v>
                </c:pt>
                <c:pt idx="6">
                  <c:v>3.5787300000000002</c:v>
                </c:pt>
                <c:pt idx="7">
                  <c:v>3.47648</c:v>
                </c:pt>
                <c:pt idx="8">
                  <c:v>3.3742299999999998</c:v>
                </c:pt>
                <c:pt idx="9">
                  <c:v>2.65849</c:v>
                </c:pt>
              </c:numCache>
            </c:numRef>
          </c:val>
          <c:extLst>
            <c:ext xmlns:c16="http://schemas.microsoft.com/office/drawing/2014/chart" uri="{C3380CC4-5D6E-409C-BE32-E72D297353CC}">
              <c16:uniqueId val="{0000000C-2EDC-48C9-9C09-5368D70B9840}"/>
            </c:ext>
          </c:extLst>
        </c:ser>
        <c:dLbls>
          <c:dLblPos val="outEnd"/>
          <c:showLegendKey val="0"/>
          <c:showVal val="1"/>
          <c:showCatName val="0"/>
          <c:showSerName val="0"/>
          <c:showPercent val="0"/>
          <c:showBubbleSize val="0"/>
        </c:dLbls>
        <c:gapWidth val="5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40"/>
          <c:min val="0"/>
        </c:scaling>
        <c:delete val="0"/>
        <c:axPos val="t"/>
        <c:majorGridlines>
          <c:spPr>
            <a:ln w="9525" cap="flat" cmpd="sng" algn="ctr">
              <a:solidFill>
                <a:srgbClr val="FFFFFF">
                  <a:lumMod val="85000"/>
                </a:srgbClr>
              </a:solidFill>
              <a:round/>
            </a:ln>
            <a:effectLst/>
          </c:spPr>
        </c:majorGridlines>
        <c:numFmt formatCode="General"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5"/>
      </c:valAx>
      <c:spPr>
        <a:noFill/>
        <a:ln>
          <a:noFill/>
        </a:ln>
        <a:effectLst/>
      </c:spPr>
    </c:plotArea>
    <c:plotVisOnly val="1"/>
    <c:dispBlanksAs val="gap"/>
    <c:showDLblsOverMax val="0"/>
    <c:extLst/>
  </c:chart>
  <c:spPr>
    <a:noFill/>
    <a:ln>
      <a:noFill/>
    </a:ln>
    <a:effectLst/>
  </c:spPr>
  <c:txPr>
    <a:bodyPr/>
    <a:lstStyle/>
    <a:p>
      <a:pPr>
        <a:defRPr/>
      </a:pPr>
      <a:endParaRPr lang="en-FI"/>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159825891245482"/>
          <c:y val="2.1239998932248757E-2"/>
          <c:w val="0.44198981990409991"/>
          <c:h val="0.87561328962024454"/>
        </c:manualLayout>
      </c:layout>
      <c:barChart>
        <c:barDir val="bar"/>
        <c:grouping val="clustered"/>
        <c:varyColors val="0"/>
        <c:ser>
          <c:idx val="0"/>
          <c:order val="0"/>
          <c:tx>
            <c:strRef>
              <c:f>Sheet1!$B$1</c:f>
              <c:strCache>
                <c:ptCount val="1"/>
                <c:pt idx="0">
                  <c:v>Vastanneet, n=931</c:v>
                </c:pt>
              </c:strCache>
            </c:strRef>
          </c:tx>
          <c:spPr>
            <a:solidFill>
              <a:srgbClr val="FF6464"/>
            </a:solidFill>
            <a:ln>
              <a:noFill/>
            </a:ln>
            <a:effectLst/>
          </c:spPr>
          <c:invertIfNegative val="0"/>
          <c:dPt>
            <c:idx val="0"/>
            <c:invertIfNegative val="0"/>
            <c:bubble3D val="0"/>
            <c:spPr>
              <a:solidFill>
                <a:srgbClr val="FF6464"/>
              </a:solidFill>
              <a:ln>
                <a:noFill/>
              </a:ln>
              <a:effectLst/>
            </c:spPr>
            <c:extLst>
              <c:ext xmlns:c16="http://schemas.microsoft.com/office/drawing/2014/chart" uri="{C3380CC4-5D6E-409C-BE32-E72D297353CC}">
                <c16:uniqueId val="{00000001-8D69-4007-8E4C-DE38DC4754D3}"/>
              </c:ext>
            </c:extLst>
          </c:dPt>
          <c:dPt>
            <c:idx val="1"/>
            <c:invertIfNegative val="0"/>
            <c:bubble3D val="0"/>
            <c:spPr>
              <a:solidFill>
                <a:srgbClr val="FF6464"/>
              </a:solidFill>
              <a:ln>
                <a:noFill/>
              </a:ln>
              <a:effectLst/>
            </c:spPr>
            <c:extLst>
              <c:ext xmlns:c16="http://schemas.microsoft.com/office/drawing/2014/chart" uri="{C3380CC4-5D6E-409C-BE32-E72D297353CC}">
                <c16:uniqueId val="{00000003-8D69-4007-8E4C-DE38DC4754D3}"/>
              </c:ext>
            </c:extLst>
          </c:dPt>
          <c:dPt>
            <c:idx val="3"/>
            <c:invertIfNegative val="0"/>
            <c:bubble3D val="0"/>
            <c:spPr>
              <a:solidFill>
                <a:srgbClr val="FF6464"/>
              </a:solidFill>
              <a:ln>
                <a:noFill/>
              </a:ln>
              <a:effectLst/>
            </c:spPr>
            <c:extLst>
              <c:ext xmlns:c16="http://schemas.microsoft.com/office/drawing/2014/chart" uri="{C3380CC4-5D6E-409C-BE32-E72D297353CC}">
                <c16:uniqueId val="{00000005-8D69-4007-8E4C-DE38DC4754D3}"/>
              </c:ext>
            </c:extLst>
          </c:dPt>
          <c:dPt>
            <c:idx val="5"/>
            <c:invertIfNegative val="0"/>
            <c:bubble3D val="0"/>
            <c:spPr>
              <a:solidFill>
                <a:srgbClr val="FF6464"/>
              </a:solidFill>
              <a:ln>
                <a:noFill/>
              </a:ln>
              <a:effectLst/>
            </c:spPr>
            <c:extLst>
              <c:ext xmlns:c16="http://schemas.microsoft.com/office/drawing/2014/chart" uri="{C3380CC4-5D6E-409C-BE32-E72D297353CC}">
                <c16:uniqueId val="{00000007-8D69-4007-8E4C-DE38DC4754D3}"/>
              </c:ext>
            </c:extLst>
          </c:dPt>
          <c:dPt>
            <c:idx val="9"/>
            <c:invertIfNegative val="0"/>
            <c:bubble3D val="0"/>
            <c:spPr>
              <a:solidFill>
                <a:srgbClr val="FF6464"/>
              </a:solidFill>
              <a:ln>
                <a:noFill/>
              </a:ln>
              <a:effectLst/>
            </c:spPr>
            <c:extLst>
              <c:ext xmlns:c16="http://schemas.microsoft.com/office/drawing/2014/chart" uri="{C3380CC4-5D6E-409C-BE32-E72D297353CC}">
                <c16:uniqueId val="{00000009-8D69-4007-8E4C-DE38DC4754D3}"/>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649"/>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Ajanviete/seura/ystävä/soi taustalla (autossa, töissä)</c:v>
                </c:pt>
                <c:pt idx="1">
                  <c:v>Rento/helpottunut/leppoisa/levollinen</c:v>
                </c:pt>
                <c:pt idx="2">
                  <c:v>Viihdyttävä/nautiskeleva/miellyttävä/paras/tärkeä</c:v>
                </c:pt>
                <c:pt idx="3">
                  <c:v>Hyvä/mukava/kiva/tyytyväinen/hieno/ok olo/fiilis</c:v>
                </c:pt>
                <c:pt idx="4">
                  <c:v>Tiedonhaluinen/informatiivinen/oppiva/ajankohtainen</c:v>
                </c:pt>
                <c:pt idx="5">
                  <c:v>Rauhallinen/rauhoittunut/tyyni/kiireetön/hiljentyminen</c:v>
                </c:pt>
                <c:pt idx="6">
                  <c:v>Arkinen/normaali/tavallinen/tuttu/toistuva/jokapäiväinen/rutiini/tapa</c:v>
                </c:pt>
                <c:pt idx="7">
                  <c:v>Kiinnostunut/innostunut/inspiroitunut</c:v>
                </c:pt>
                <c:pt idx="8">
                  <c:v>Aktiivinen/ahkera/energinen/touhukas/toimelias/virkeä/pirteä/menevä</c:v>
                </c:pt>
                <c:pt idx="9">
                  <c:v>Keskittynyt/tarkkaavainen/läsnäoleva/valpas</c:v>
                </c:pt>
              </c:strCache>
            </c:strRef>
          </c:cat>
          <c:val>
            <c:numRef>
              <c:f>Sheet1!$B$2:$B$11</c:f>
              <c:numCache>
                <c:formatCode>General</c:formatCode>
                <c:ptCount val="10"/>
                <c:pt idx="0">
                  <c:v>21.697099999999999</c:v>
                </c:pt>
                <c:pt idx="1">
                  <c:v>13.641249999999999</c:v>
                </c:pt>
                <c:pt idx="2">
                  <c:v>7.9484399999999997</c:v>
                </c:pt>
                <c:pt idx="3">
                  <c:v>7.1965599999999998</c:v>
                </c:pt>
                <c:pt idx="4">
                  <c:v>5.5853900000000003</c:v>
                </c:pt>
                <c:pt idx="5">
                  <c:v>5.0483399999999996</c:v>
                </c:pt>
                <c:pt idx="6">
                  <c:v>4.61869</c:v>
                </c:pt>
                <c:pt idx="7">
                  <c:v>4.5112800000000002</c:v>
                </c:pt>
                <c:pt idx="8">
                  <c:v>4.2964599999999997</c:v>
                </c:pt>
                <c:pt idx="9">
                  <c:v>3.7593999999999999</c:v>
                </c:pt>
              </c:numCache>
            </c:numRef>
          </c:val>
          <c:extLst>
            <c:ext xmlns:c16="http://schemas.microsoft.com/office/drawing/2014/chart" uri="{C3380CC4-5D6E-409C-BE32-E72D297353CC}">
              <c16:uniqueId val="{0000000A-8D69-4007-8E4C-DE38DC4754D3}"/>
            </c:ext>
          </c:extLst>
        </c:ser>
        <c:dLbls>
          <c:dLblPos val="outEnd"/>
          <c:showLegendKey val="0"/>
          <c:showVal val="1"/>
          <c:showCatName val="0"/>
          <c:showSerName val="0"/>
          <c:showPercent val="0"/>
          <c:showBubbleSize val="0"/>
        </c:dLbls>
        <c:gapWidth val="5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30"/>
          <c:min val="0"/>
        </c:scaling>
        <c:delete val="0"/>
        <c:axPos val="t"/>
        <c:majorGridlines>
          <c:spPr>
            <a:ln w="9525" cap="flat" cmpd="sng" algn="ctr">
              <a:solidFill>
                <a:srgbClr val="FFFFFF">
                  <a:lumMod val="85000"/>
                </a:srgbClr>
              </a:solidFill>
              <a:round/>
            </a:ln>
            <a:effectLst/>
          </c:spPr>
        </c:majorGridlines>
        <c:numFmt formatCode="General"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5"/>
      </c:valAx>
      <c:spPr>
        <a:noFill/>
        <a:ln>
          <a:noFill/>
        </a:ln>
        <a:effectLst/>
      </c:spPr>
    </c:plotArea>
    <c:plotVisOnly val="1"/>
    <c:dispBlanksAs val="gap"/>
    <c:showDLblsOverMax val="0"/>
    <c:extLst/>
  </c:chart>
  <c:spPr>
    <a:noFill/>
    <a:ln>
      <a:noFill/>
    </a:ln>
    <a:effectLst/>
  </c:spPr>
  <c:txPr>
    <a:bodyPr/>
    <a:lstStyle/>
    <a:p>
      <a:pPr>
        <a:defRPr/>
      </a:pPr>
      <a:endParaRPr lang="en-FI"/>
    </a:p>
  </c:txPr>
  <c:externalData r:id="rId4">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159825891245482"/>
          <c:y val="2.1239998932248757E-2"/>
          <c:w val="0.44198981990409991"/>
          <c:h val="0.87561328962024454"/>
        </c:manualLayout>
      </c:layout>
      <c:barChart>
        <c:barDir val="bar"/>
        <c:grouping val="clustered"/>
        <c:varyColors val="0"/>
        <c:ser>
          <c:idx val="0"/>
          <c:order val="0"/>
          <c:tx>
            <c:strRef>
              <c:f>Sheet1!$B$1</c:f>
              <c:strCache>
                <c:ptCount val="1"/>
                <c:pt idx="0">
                  <c:v>Vastanneet, n=777</c:v>
                </c:pt>
              </c:strCache>
            </c:strRef>
          </c:tx>
          <c:spPr>
            <a:solidFill>
              <a:srgbClr val="002649"/>
            </a:solidFill>
            <a:ln>
              <a:noFill/>
            </a:ln>
            <a:effectLst/>
          </c:spPr>
          <c:invertIfNegative val="0"/>
          <c:dPt>
            <c:idx val="0"/>
            <c:invertIfNegative val="0"/>
            <c:bubble3D val="0"/>
            <c:spPr>
              <a:solidFill>
                <a:srgbClr val="002649"/>
              </a:solidFill>
              <a:ln>
                <a:noFill/>
              </a:ln>
              <a:effectLst/>
            </c:spPr>
            <c:extLst>
              <c:ext xmlns:c16="http://schemas.microsoft.com/office/drawing/2014/chart" uri="{C3380CC4-5D6E-409C-BE32-E72D297353CC}">
                <c16:uniqueId val="{00000001-0061-4229-AC95-BAD77D4233B2}"/>
              </c:ext>
            </c:extLst>
          </c:dPt>
          <c:dPt>
            <c:idx val="1"/>
            <c:invertIfNegative val="0"/>
            <c:bubble3D val="0"/>
            <c:spPr>
              <a:solidFill>
                <a:srgbClr val="FF6464"/>
              </a:solidFill>
              <a:ln>
                <a:noFill/>
              </a:ln>
              <a:effectLst/>
            </c:spPr>
            <c:extLst>
              <c:ext xmlns:c16="http://schemas.microsoft.com/office/drawing/2014/chart" uri="{C3380CC4-5D6E-409C-BE32-E72D297353CC}">
                <c16:uniqueId val="{00000003-0061-4229-AC95-BAD77D4233B2}"/>
              </c:ext>
            </c:extLst>
          </c:dPt>
          <c:dPt>
            <c:idx val="2"/>
            <c:invertIfNegative val="0"/>
            <c:bubble3D val="0"/>
            <c:spPr>
              <a:solidFill>
                <a:srgbClr val="002649"/>
              </a:solidFill>
              <a:ln>
                <a:noFill/>
              </a:ln>
              <a:effectLst/>
            </c:spPr>
            <c:extLst>
              <c:ext xmlns:c16="http://schemas.microsoft.com/office/drawing/2014/chart" uri="{C3380CC4-5D6E-409C-BE32-E72D297353CC}">
                <c16:uniqueId val="{0000000B-0061-4229-AC95-BAD77D4233B2}"/>
              </c:ext>
            </c:extLst>
          </c:dPt>
          <c:dPt>
            <c:idx val="3"/>
            <c:invertIfNegative val="0"/>
            <c:bubble3D val="0"/>
            <c:spPr>
              <a:solidFill>
                <a:srgbClr val="002649"/>
              </a:solidFill>
              <a:ln>
                <a:noFill/>
              </a:ln>
              <a:effectLst/>
            </c:spPr>
            <c:extLst>
              <c:ext xmlns:c16="http://schemas.microsoft.com/office/drawing/2014/chart" uri="{C3380CC4-5D6E-409C-BE32-E72D297353CC}">
                <c16:uniqueId val="{00000005-0061-4229-AC95-BAD77D4233B2}"/>
              </c:ext>
            </c:extLst>
          </c:dPt>
          <c:dPt>
            <c:idx val="4"/>
            <c:invertIfNegative val="0"/>
            <c:bubble3D val="0"/>
            <c:spPr>
              <a:solidFill>
                <a:srgbClr val="FF6464"/>
              </a:solidFill>
              <a:ln>
                <a:noFill/>
              </a:ln>
              <a:effectLst/>
            </c:spPr>
            <c:extLst>
              <c:ext xmlns:c16="http://schemas.microsoft.com/office/drawing/2014/chart" uri="{C3380CC4-5D6E-409C-BE32-E72D297353CC}">
                <c16:uniqueId val="{0000000E-03A3-F14B-8532-02720309B936}"/>
              </c:ext>
            </c:extLst>
          </c:dPt>
          <c:dPt>
            <c:idx val="5"/>
            <c:invertIfNegative val="0"/>
            <c:bubble3D val="0"/>
            <c:spPr>
              <a:solidFill>
                <a:srgbClr val="002649"/>
              </a:solidFill>
              <a:ln>
                <a:noFill/>
              </a:ln>
              <a:effectLst/>
            </c:spPr>
            <c:extLst>
              <c:ext xmlns:c16="http://schemas.microsoft.com/office/drawing/2014/chart" uri="{C3380CC4-5D6E-409C-BE32-E72D297353CC}">
                <c16:uniqueId val="{00000007-0061-4229-AC95-BAD77D4233B2}"/>
              </c:ext>
            </c:extLst>
          </c:dPt>
          <c:dPt>
            <c:idx val="7"/>
            <c:invertIfNegative val="0"/>
            <c:bubble3D val="0"/>
            <c:spPr>
              <a:solidFill>
                <a:srgbClr val="FF6464"/>
              </a:solidFill>
              <a:ln>
                <a:noFill/>
              </a:ln>
              <a:effectLst/>
            </c:spPr>
            <c:extLst>
              <c:ext xmlns:c16="http://schemas.microsoft.com/office/drawing/2014/chart" uri="{C3380CC4-5D6E-409C-BE32-E72D297353CC}">
                <c16:uniqueId val="{0000000C-0061-4229-AC95-BAD77D4233B2}"/>
              </c:ext>
            </c:extLst>
          </c:dPt>
          <c:dPt>
            <c:idx val="8"/>
            <c:invertIfNegative val="0"/>
            <c:bubble3D val="0"/>
            <c:spPr>
              <a:solidFill>
                <a:srgbClr val="FFE0E0"/>
              </a:solidFill>
              <a:ln>
                <a:noFill/>
              </a:ln>
              <a:effectLst/>
            </c:spPr>
            <c:extLst>
              <c:ext xmlns:c16="http://schemas.microsoft.com/office/drawing/2014/chart" uri="{C3380CC4-5D6E-409C-BE32-E72D297353CC}">
                <c16:uniqueId val="{00000010-E77C-0142-83B7-BD9ED7BF711D}"/>
              </c:ext>
            </c:extLst>
          </c:dPt>
          <c:dPt>
            <c:idx val="9"/>
            <c:invertIfNegative val="0"/>
            <c:bubble3D val="0"/>
            <c:spPr>
              <a:solidFill>
                <a:srgbClr val="002649"/>
              </a:solidFill>
              <a:ln>
                <a:noFill/>
              </a:ln>
              <a:effectLst/>
            </c:spPr>
            <c:extLst>
              <c:ext xmlns:c16="http://schemas.microsoft.com/office/drawing/2014/chart" uri="{C3380CC4-5D6E-409C-BE32-E72D297353CC}">
                <c16:uniqueId val="{00000009-0061-4229-AC95-BAD77D4233B2}"/>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649"/>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Negatiivinen (mm. epätoivoinen, -uskoinen, aivoton, pettynyt, tyhmä, inho)</c:v>
                </c:pt>
                <c:pt idx="1">
                  <c:v>Utelias/odottava/ihmettelevä/jännittynyt</c:v>
                </c:pt>
                <c:pt idx="2">
                  <c:v>Ärsyyntynyt/turhautunut/harmistunut/stressaantunut/vaivaantunut</c:v>
                </c:pt>
                <c:pt idx="3">
                  <c:v>Tylsistynyt/kyllästynyt/pitkästynyt/välinpitämätön</c:v>
                </c:pt>
                <c:pt idx="4">
                  <c:v>Kiinnostunut/innostunut/inspiroiva</c:v>
                </c:pt>
                <c:pt idx="5">
                  <c:v>Ajanviete/viihdyke/huvi</c:v>
                </c:pt>
                <c:pt idx="6">
                  <c:v>Sosiaalinen/seurallinen/yhteenkuuluvuus/yhteisöllisyys</c:v>
                </c:pt>
                <c:pt idx="7">
                  <c:v>Rauhaton/ahdistunut/hermostunut/levoton</c:v>
                </c:pt>
                <c:pt idx="8">
                  <c:v>Kiireinen/hektinen/nopea/tehokas</c:v>
                </c:pt>
                <c:pt idx="9">
                  <c:v>Hyvä/mukava/kiva tunne/tyytyväinen/ok</c:v>
                </c:pt>
              </c:strCache>
            </c:strRef>
          </c:cat>
          <c:val>
            <c:numRef>
              <c:f>Sheet1!$B$2:$B$11</c:f>
              <c:numCache>
                <c:formatCode>General</c:formatCode>
                <c:ptCount val="10"/>
                <c:pt idx="0">
                  <c:v>12.74131</c:v>
                </c:pt>
                <c:pt idx="1">
                  <c:v>10.296010000000001</c:v>
                </c:pt>
                <c:pt idx="2">
                  <c:v>8.4942100000000007</c:v>
                </c:pt>
                <c:pt idx="3">
                  <c:v>7.4646100000000004</c:v>
                </c:pt>
                <c:pt idx="4">
                  <c:v>7.0785099999999996</c:v>
                </c:pt>
                <c:pt idx="5">
                  <c:v>5.6628100000000003</c:v>
                </c:pt>
                <c:pt idx="6">
                  <c:v>5.5341100000000001</c:v>
                </c:pt>
                <c:pt idx="7">
                  <c:v>4.2470999999999997</c:v>
                </c:pt>
                <c:pt idx="8">
                  <c:v>4.1184000000000003</c:v>
                </c:pt>
                <c:pt idx="9">
                  <c:v>3.6036000000000001</c:v>
                </c:pt>
              </c:numCache>
            </c:numRef>
          </c:val>
          <c:extLst>
            <c:ext xmlns:c16="http://schemas.microsoft.com/office/drawing/2014/chart" uri="{C3380CC4-5D6E-409C-BE32-E72D297353CC}">
              <c16:uniqueId val="{0000000A-0061-4229-AC95-BAD77D4233B2}"/>
            </c:ext>
          </c:extLst>
        </c:ser>
        <c:dLbls>
          <c:dLblPos val="outEnd"/>
          <c:showLegendKey val="0"/>
          <c:showVal val="1"/>
          <c:showCatName val="0"/>
          <c:showSerName val="0"/>
          <c:showPercent val="0"/>
          <c:showBubbleSize val="0"/>
        </c:dLbls>
        <c:gapWidth val="5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20"/>
          <c:min val="0"/>
        </c:scaling>
        <c:delete val="0"/>
        <c:axPos val="t"/>
        <c:majorGridlines>
          <c:spPr>
            <a:ln w="9525" cap="flat" cmpd="sng" algn="ctr">
              <a:solidFill>
                <a:srgbClr val="FFFFFF">
                  <a:lumMod val="85000"/>
                </a:srgbClr>
              </a:solidFill>
              <a:round/>
            </a:ln>
            <a:effectLst/>
          </c:spPr>
        </c:majorGridlines>
        <c:numFmt formatCode="General"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5"/>
      </c:valAx>
      <c:spPr>
        <a:noFill/>
        <a:ln>
          <a:noFill/>
        </a:ln>
        <a:effectLst/>
      </c:spPr>
    </c:plotArea>
    <c:plotVisOnly val="1"/>
    <c:dispBlanksAs val="gap"/>
    <c:showDLblsOverMax val="0"/>
    <c:extLst/>
  </c:chart>
  <c:spPr>
    <a:noFill/>
    <a:ln>
      <a:noFill/>
    </a:ln>
    <a:effectLst/>
  </c:spPr>
  <c:txPr>
    <a:bodyPr/>
    <a:lstStyle/>
    <a:p>
      <a:pPr>
        <a:defRPr/>
      </a:pPr>
      <a:endParaRPr lang="en-FI"/>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195149278215224"/>
          <c:y val="2.1239998932248757E-2"/>
          <c:w val="0.34407316272965888"/>
          <c:h val="0.87561328962024454"/>
        </c:manualLayout>
      </c:layout>
      <c:barChart>
        <c:barDir val="bar"/>
        <c:grouping val="clustered"/>
        <c:varyColors val="0"/>
        <c:ser>
          <c:idx val="0"/>
          <c:order val="0"/>
          <c:tx>
            <c:strRef>
              <c:f>Sheet1!$B$1</c:f>
              <c:strCache>
                <c:ptCount val="1"/>
                <c:pt idx="0">
                  <c:v>Vastanneet, n=473</c:v>
                </c:pt>
              </c:strCache>
            </c:strRef>
          </c:tx>
          <c:spPr>
            <a:solidFill>
              <a:srgbClr val="FF6464"/>
            </a:solidFill>
            <a:ln>
              <a:noFill/>
            </a:ln>
            <a:effectLst/>
          </c:spPr>
          <c:invertIfNegative val="0"/>
          <c:dPt>
            <c:idx val="0"/>
            <c:invertIfNegative val="0"/>
            <c:bubble3D val="0"/>
            <c:spPr>
              <a:solidFill>
                <a:srgbClr val="FF6464"/>
              </a:solidFill>
              <a:ln>
                <a:noFill/>
              </a:ln>
              <a:effectLst/>
            </c:spPr>
            <c:extLst>
              <c:ext xmlns:c16="http://schemas.microsoft.com/office/drawing/2014/chart" uri="{C3380CC4-5D6E-409C-BE32-E72D297353CC}">
                <c16:uniqueId val="{00000001-8716-4144-8DB3-28A50690DCC2}"/>
              </c:ext>
            </c:extLst>
          </c:dPt>
          <c:dPt>
            <c:idx val="1"/>
            <c:invertIfNegative val="0"/>
            <c:bubble3D val="0"/>
            <c:spPr>
              <a:solidFill>
                <a:srgbClr val="002649"/>
              </a:solidFill>
              <a:ln>
                <a:noFill/>
              </a:ln>
              <a:effectLst/>
            </c:spPr>
            <c:extLst>
              <c:ext xmlns:c16="http://schemas.microsoft.com/office/drawing/2014/chart" uri="{C3380CC4-5D6E-409C-BE32-E72D297353CC}">
                <c16:uniqueId val="{00000003-8716-4144-8DB3-28A50690DCC2}"/>
              </c:ext>
            </c:extLst>
          </c:dPt>
          <c:dPt>
            <c:idx val="3"/>
            <c:invertIfNegative val="0"/>
            <c:bubble3D val="0"/>
            <c:spPr>
              <a:solidFill>
                <a:srgbClr val="FF6464"/>
              </a:solidFill>
              <a:ln>
                <a:noFill/>
              </a:ln>
              <a:effectLst/>
            </c:spPr>
            <c:extLst>
              <c:ext xmlns:c16="http://schemas.microsoft.com/office/drawing/2014/chart" uri="{C3380CC4-5D6E-409C-BE32-E72D297353CC}">
                <c16:uniqueId val="{00000005-8716-4144-8DB3-28A50690DCC2}"/>
              </c:ext>
            </c:extLst>
          </c:dPt>
          <c:dPt>
            <c:idx val="5"/>
            <c:invertIfNegative val="0"/>
            <c:bubble3D val="0"/>
            <c:spPr>
              <a:solidFill>
                <a:srgbClr val="FF6464"/>
              </a:solidFill>
              <a:ln>
                <a:noFill/>
              </a:ln>
              <a:effectLst/>
            </c:spPr>
            <c:extLst>
              <c:ext xmlns:c16="http://schemas.microsoft.com/office/drawing/2014/chart" uri="{C3380CC4-5D6E-409C-BE32-E72D297353CC}">
                <c16:uniqueId val="{00000007-8716-4144-8DB3-28A50690DCC2}"/>
              </c:ext>
            </c:extLst>
          </c:dPt>
          <c:dPt>
            <c:idx val="8"/>
            <c:invertIfNegative val="0"/>
            <c:bubble3D val="0"/>
            <c:spPr>
              <a:solidFill>
                <a:srgbClr val="FFE0E0"/>
              </a:solidFill>
              <a:ln>
                <a:noFill/>
              </a:ln>
              <a:effectLst/>
            </c:spPr>
            <c:extLst>
              <c:ext xmlns:c16="http://schemas.microsoft.com/office/drawing/2014/chart" uri="{C3380CC4-5D6E-409C-BE32-E72D297353CC}">
                <c16:uniqueId val="{0000000A-02B4-874F-81CD-E7F15C91F391}"/>
              </c:ext>
            </c:extLst>
          </c:dPt>
          <c:dPt>
            <c:idx val="9"/>
            <c:invertIfNegative val="0"/>
            <c:bubble3D val="0"/>
            <c:spPr>
              <a:solidFill>
                <a:srgbClr val="FF6464"/>
              </a:solidFill>
              <a:ln>
                <a:noFill/>
              </a:ln>
              <a:effectLst/>
            </c:spPr>
            <c:extLst>
              <c:ext xmlns:c16="http://schemas.microsoft.com/office/drawing/2014/chart" uri="{C3380CC4-5D6E-409C-BE32-E72D297353CC}">
                <c16:uniqueId val="{00000009-8716-4144-8DB3-28A50690DCC2}"/>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649"/>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Kiinnostunut/innostunut/inspiroitunut</c:v>
                </c:pt>
                <c:pt idx="1">
                  <c:v>Negatiivinen (mm. inho, viha, kriittinen, ärsyyntynyt, turhautunut, tylsistynyt)</c:v>
                </c:pt>
                <c:pt idx="2">
                  <c:v>Tiedonhaluinen/oppiva/ajantasalla/asiantunteva/fiksu/määrätietoinen</c:v>
                </c:pt>
                <c:pt idx="3">
                  <c:v>Hyvä/upea/kiva /tyytyväinen/ok/iloinen/hauska/huvittunut</c:v>
                </c:pt>
                <c:pt idx="4">
                  <c:v>Utelias/odottava</c:v>
                </c:pt>
                <c:pt idx="5">
                  <c:v>Ajanviete/huvi/vapaa/viihdyttävä</c:v>
                </c:pt>
                <c:pt idx="6">
                  <c:v>Rento/rentoutunut/rauhoittunut/rauhallinen/leppoisa</c:v>
                </c:pt>
                <c:pt idx="7">
                  <c:v>Keskittynyt/syventynyt/intensiivinen</c:v>
                </c:pt>
                <c:pt idx="8">
                  <c:v>Kiireinen/pikainen/kärsimätön/levoton/silmäilevä</c:v>
                </c:pt>
                <c:pt idx="9">
                  <c:v>Joku muu</c:v>
                </c:pt>
                <c:pt idx="10">
                  <c:v>Ei osaa sanoa/ei mitään</c:v>
                </c:pt>
              </c:strCache>
            </c:strRef>
          </c:cat>
          <c:val>
            <c:numRef>
              <c:f>Sheet1!$B$2:$B$12</c:f>
              <c:numCache>
                <c:formatCode>General</c:formatCode>
                <c:ptCount val="11"/>
                <c:pt idx="0">
                  <c:v>22.410150000000002</c:v>
                </c:pt>
                <c:pt idx="1">
                  <c:v>19.450320000000001</c:v>
                </c:pt>
                <c:pt idx="2">
                  <c:v>8.6680799999999998</c:v>
                </c:pt>
                <c:pt idx="3">
                  <c:v>7.3995800000000003</c:v>
                </c:pt>
                <c:pt idx="4">
                  <c:v>7.1881599999999999</c:v>
                </c:pt>
                <c:pt idx="5">
                  <c:v>4.2283299999999997</c:v>
                </c:pt>
                <c:pt idx="6">
                  <c:v>4.0169100000000002</c:v>
                </c:pt>
                <c:pt idx="7">
                  <c:v>1.9027499999999999</c:v>
                </c:pt>
                <c:pt idx="8">
                  <c:v>1.2685</c:v>
                </c:pt>
                <c:pt idx="9">
                  <c:v>9.9365799999999993</c:v>
                </c:pt>
                <c:pt idx="10">
                  <c:v>14.799149999999999</c:v>
                </c:pt>
              </c:numCache>
            </c:numRef>
          </c:val>
          <c:extLst>
            <c:ext xmlns:c16="http://schemas.microsoft.com/office/drawing/2014/chart" uri="{C3380CC4-5D6E-409C-BE32-E72D297353CC}">
              <c16:uniqueId val="{0000000A-8716-4144-8DB3-28A50690DCC2}"/>
            </c:ext>
          </c:extLst>
        </c:ser>
        <c:dLbls>
          <c:dLblPos val="outEnd"/>
          <c:showLegendKey val="0"/>
          <c:showVal val="1"/>
          <c:showCatName val="0"/>
          <c:showSerName val="0"/>
          <c:showPercent val="0"/>
          <c:showBubbleSize val="0"/>
        </c:dLbls>
        <c:gapWidth val="5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30"/>
          <c:min val="0"/>
        </c:scaling>
        <c:delete val="0"/>
        <c:axPos val="t"/>
        <c:majorGridlines>
          <c:spPr>
            <a:ln w="9525" cap="flat" cmpd="sng" algn="ctr">
              <a:solidFill>
                <a:srgbClr val="FFFFFF">
                  <a:lumMod val="85000"/>
                </a:srgbClr>
              </a:solidFill>
              <a:round/>
            </a:ln>
            <a:effectLst/>
          </c:spPr>
        </c:majorGridlines>
        <c:numFmt formatCode="General"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5"/>
      </c:valAx>
      <c:spPr>
        <a:noFill/>
        <a:ln>
          <a:noFill/>
        </a:ln>
        <a:effectLst/>
      </c:spPr>
    </c:plotArea>
    <c:plotVisOnly val="1"/>
    <c:dispBlanksAs val="gap"/>
    <c:showDLblsOverMax val="0"/>
    <c:extLst/>
  </c:chart>
  <c:spPr>
    <a:noFill/>
    <a:ln>
      <a:noFill/>
    </a:ln>
    <a:effectLst/>
  </c:spPr>
  <c:txPr>
    <a:bodyPr/>
    <a:lstStyle/>
    <a:p>
      <a:pPr>
        <a:defRPr/>
      </a:pPr>
      <a:endParaRPr lang="en-FI"/>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451492782152227"/>
          <c:y val="2.1239998932248757E-2"/>
          <c:w val="0.36907316272965879"/>
          <c:h val="0.87561328962024454"/>
        </c:manualLayout>
      </c:layout>
      <c:barChart>
        <c:barDir val="bar"/>
        <c:grouping val="clustered"/>
        <c:varyColors val="0"/>
        <c:ser>
          <c:idx val="0"/>
          <c:order val="0"/>
          <c:tx>
            <c:strRef>
              <c:f>Sheet1!$B$1</c:f>
              <c:strCache>
                <c:ptCount val="1"/>
                <c:pt idx="0">
                  <c:v>Vastanneet, n=708</c:v>
                </c:pt>
              </c:strCache>
            </c:strRef>
          </c:tx>
          <c:spPr>
            <a:solidFill>
              <a:srgbClr val="FF6464"/>
            </a:solidFill>
            <a:ln>
              <a:noFill/>
            </a:ln>
            <a:effectLst/>
          </c:spPr>
          <c:invertIfNegative val="0"/>
          <c:dPt>
            <c:idx val="0"/>
            <c:invertIfNegative val="0"/>
            <c:bubble3D val="0"/>
            <c:spPr>
              <a:solidFill>
                <a:srgbClr val="FF6464"/>
              </a:solidFill>
              <a:ln>
                <a:noFill/>
              </a:ln>
              <a:effectLst/>
            </c:spPr>
            <c:extLst>
              <c:ext xmlns:c16="http://schemas.microsoft.com/office/drawing/2014/chart" uri="{C3380CC4-5D6E-409C-BE32-E72D297353CC}">
                <c16:uniqueId val="{00000001-BA67-4038-9A8A-0BA563A57DF4}"/>
              </c:ext>
            </c:extLst>
          </c:dPt>
          <c:dPt>
            <c:idx val="1"/>
            <c:invertIfNegative val="0"/>
            <c:bubble3D val="0"/>
            <c:spPr>
              <a:solidFill>
                <a:srgbClr val="FF6464"/>
              </a:solidFill>
              <a:ln>
                <a:noFill/>
              </a:ln>
              <a:effectLst/>
            </c:spPr>
            <c:extLst>
              <c:ext xmlns:c16="http://schemas.microsoft.com/office/drawing/2014/chart" uri="{C3380CC4-5D6E-409C-BE32-E72D297353CC}">
                <c16:uniqueId val="{00000003-BA67-4038-9A8A-0BA563A57DF4}"/>
              </c:ext>
            </c:extLst>
          </c:dPt>
          <c:dPt>
            <c:idx val="3"/>
            <c:invertIfNegative val="0"/>
            <c:bubble3D val="0"/>
            <c:spPr>
              <a:solidFill>
                <a:srgbClr val="FF6464"/>
              </a:solidFill>
              <a:ln>
                <a:noFill/>
              </a:ln>
              <a:effectLst/>
            </c:spPr>
            <c:extLst>
              <c:ext xmlns:c16="http://schemas.microsoft.com/office/drawing/2014/chart" uri="{C3380CC4-5D6E-409C-BE32-E72D297353CC}">
                <c16:uniqueId val="{00000005-BA67-4038-9A8A-0BA563A57DF4}"/>
              </c:ext>
            </c:extLst>
          </c:dPt>
          <c:dPt>
            <c:idx val="5"/>
            <c:invertIfNegative val="0"/>
            <c:bubble3D val="0"/>
            <c:spPr>
              <a:solidFill>
                <a:srgbClr val="002649"/>
              </a:solidFill>
              <a:ln>
                <a:noFill/>
              </a:ln>
              <a:effectLst/>
            </c:spPr>
            <c:extLst>
              <c:ext xmlns:c16="http://schemas.microsoft.com/office/drawing/2014/chart" uri="{C3380CC4-5D6E-409C-BE32-E72D297353CC}">
                <c16:uniqueId val="{00000007-BA67-4038-9A8A-0BA563A57DF4}"/>
              </c:ext>
            </c:extLst>
          </c:dPt>
          <c:dPt>
            <c:idx val="9"/>
            <c:invertIfNegative val="0"/>
            <c:bubble3D val="0"/>
            <c:spPr>
              <a:solidFill>
                <a:srgbClr val="002649"/>
              </a:solidFill>
              <a:ln>
                <a:noFill/>
              </a:ln>
              <a:effectLst/>
            </c:spPr>
            <c:extLst>
              <c:ext xmlns:c16="http://schemas.microsoft.com/office/drawing/2014/chart" uri="{C3380CC4-5D6E-409C-BE32-E72D297353CC}">
                <c16:uniqueId val="{00000009-BA67-4038-9A8A-0BA563A57DF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649"/>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Ajanviete/huvi/vapaa/viihdyttävä</c:v>
                </c:pt>
                <c:pt idx="1">
                  <c:v>Kiinnostunut/innostunut/inspiroitunut</c:v>
                </c:pt>
                <c:pt idx="2">
                  <c:v>Hauska/iloinen/huvittunut/riehakas/riemukas/naurava</c:v>
                </c:pt>
                <c:pt idx="3">
                  <c:v>Rento/rentoutunut/rauhoittunut/rauhallinen/kiireetön</c:v>
                </c:pt>
                <c:pt idx="4">
                  <c:v>Tiedonhaluinen/oppiva/etsivä/kokeileva/hyödyllinen/idearikas</c:v>
                </c:pt>
                <c:pt idx="5">
                  <c:v>Negatiivinen (mm. tyrmistynyt, tyhmä, kriittinen, kyllästynyt, ärsyyntynyt)</c:v>
                </c:pt>
                <c:pt idx="6">
                  <c:v>Hyvä/ihana/kiva/mukava/miellyttävä/tyytyväinen/ok/onnellinen</c:v>
                </c:pt>
                <c:pt idx="7">
                  <c:v>Musiikkia kuunteleva/videoita/elokuvia/urheilua seuraava</c:v>
                </c:pt>
                <c:pt idx="8">
                  <c:v>Utelias/odottava</c:v>
                </c:pt>
                <c:pt idx="9">
                  <c:v>Kärsimätön/malttamaton/hektinen/hätäinen/nopea/levoton/hyperaktiivinen</c:v>
                </c:pt>
              </c:strCache>
            </c:strRef>
          </c:cat>
          <c:val>
            <c:numRef>
              <c:f>Sheet1!$B$2:$B$11</c:f>
              <c:numCache>
                <c:formatCode>General</c:formatCode>
                <c:ptCount val="10"/>
                <c:pt idx="0">
                  <c:v>20.19774</c:v>
                </c:pt>
                <c:pt idx="1">
                  <c:v>10.593220000000001</c:v>
                </c:pt>
                <c:pt idx="2">
                  <c:v>9.6045200000000008</c:v>
                </c:pt>
                <c:pt idx="3">
                  <c:v>9.0395500000000002</c:v>
                </c:pt>
                <c:pt idx="4">
                  <c:v>7.3446300000000004</c:v>
                </c:pt>
                <c:pt idx="5">
                  <c:v>7.2033899999999997</c:v>
                </c:pt>
                <c:pt idx="6">
                  <c:v>6.7796599999999998</c:v>
                </c:pt>
                <c:pt idx="7">
                  <c:v>4.9435000000000002</c:v>
                </c:pt>
                <c:pt idx="8">
                  <c:v>4.09605</c:v>
                </c:pt>
                <c:pt idx="9">
                  <c:v>3.2485900000000001</c:v>
                </c:pt>
              </c:numCache>
            </c:numRef>
          </c:val>
          <c:extLst>
            <c:ext xmlns:c16="http://schemas.microsoft.com/office/drawing/2014/chart" uri="{C3380CC4-5D6E-409C-BE32-E72D297353CC}">
              <c16:uniqueId val="{0000000A-BA67-4038-9A8A-0BA563A57DF4}"/>
            </c:ext>
          </c:extLst>
        </c:ser>
        <c:dLbls>
          <c:dLblPos val="outEnd"/>
          <c:showLegendKey val="0"/>
          <c:showVal val="1"/>
          <c:showCatName val="0"/>
          <c:showSerName val="0"/>
          <c:showPercent val="0"/>
          <c:showBubbleSize val="0"/>
        </c:dLbls>
        <c:gapWidth val="5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25"/>
          <c:min val="0"/>
        </c:scaling>
        <c:delete val="0"/>
        <c:axPos val="t"/>
        <c:majorGridlines>
          <c:spPr>
            <a:ln w="9525" cap="flat" cmpd="sng" algn="ctr">
              <a:solidFill>
                <a:srgbClr val="FFFFFF">
                  <a:lumMod val="85000"/>
                </a:srgbClr>
              </a:solidFill>
              <a:round/>
            </a:ln>
            <a:effectLst/>
          </c:spPr>
        </c:majorGridlines>
        <c:numFmt formatCode="General" sourceLinked="0"/>
        <c:majorTickMark val="none"/>
        <c:minorTickMark val="none"/>
        <c:tickLblPos val="high"/>
        <c:spPr>
          <a:noFill/>
          <a:ln>
            <a:noFill/>
          </a:ln>
          <a:effectLst/>
        </c:spPr>
        <c:txPr>
          <a:bodyPr rot="-60000000" spcFirstLastPara="1" vertOverflow="ellipsis" vert="horz" wrap="square" anchor="ctr" anchorCtr="1"/>
          <a:lstStyle/>
          <a:p>
            <a:pPr>
              <a:defRPr sz="12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5"/>
      </c:valAx>
      <c:spPr>
        <a:noFill/>
        <a:ln>
          <a:noFill/>
        </a:ln>
        <a:effectLst/>
      </c:spPr>
    </c:plotArea>
    <c:plotVisOnly val="1"/>
    <c:dispBlanksAs val="gap"/>
    <c:showDLblsOverMax val="0"/>
    <c:extLst/>
  </c:chart>
  <c:spPr>
    <a:noFill/>
    <a:ln>
      <a:noFill/>
    </a:ln>
    <a:effectLst/>
  </c:spPr>
  <c:txPr>
    <a:bodyPr/>
    <a:lstStyle/>
    <a:p>
      <a:pPr>
        <a:defRPr/>
      </a:pPr>
      <a:endParaRPr lang="en-FI"/>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40186431667517"/>
          <c:y val="5.633252070149395E-2"/>
          <c:w val="0.63868245354238296"/>
          <c:h val="0.68415619172701747"/>
        </c:manualLayout>
      </c:layout>
      <c:lineChart>
        <c:grouping val="standard"/>
        <c:varyColors val="0"/>
        <c:ser>
          <c:idx val="0"/>
          <c:order val="0"/>
          <c:tx>
            <c:strRef>
              <c:f>Sheet1!$A$2</c:f>
              <c:strCache>
                <c:ptCount val="1"/>
                <c:pt idx="0">
                  <c:v>Aamulla</c:v>
                </c:pt>
              </c:strCache>
            </c:strRef>
          </c:tx>
          <c:spPr>
            <a:ln w="34925" cap="rnd">
              <a:solidFill>
                <a:srgbClr val="FF6464"/>
              </a:solidFill>
              <a:round/>
            </a:ln>
            <a:effectLst/>
          </c:spPr>
          <c:marker>
            <c:symbol val="none"/>
          </c:marker>
          <c:dLbls>
            <c:dLbl>
              <c:idx val="0"/>
              <c:layout>
                <c:manualLayout>
                  <c:x val="-2.4378558223460675E-2"/>
                  <c:y val="-2.9239772813872269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51-0147-A006-81FAC3D0440D}"/>
                </c:ext>
              </c:extLst>
            </c:dLbl>
            <c:dLbl>
              <c:idx val="6"/>
              <c:layout>
                <c:manualLayout>
                  <c:x val="-1.8417688310558358E-2"/>
                  <c:y val="-3.5087727376646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351-0147-A006-81FAC3D0440D}"/>
                </c:ext>
              </c:extLst>
            </c:dLbl>
            <c:numFmt formatCode="#,##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15-24
vuotta</c:v>
                </c:pt>
                <c:pt idx="1">
                  <c:v>25-34
vuotta</c:v>
                </c:pt>
                <c:pt idx="2">
                  <c:v>35-44
vuotta</c:v>
                </c:pt>
                <c:pt idx="3">
                  <c:v>45-54
vuotta</c:v>
                </c:pt>
                <c:pt idx="4">
                  <c:v>55-64
vuotta</c:v>
                </c:pt>
                <c:pt idx="5">
                  <c:v>65-69
vuotta</c:v>
                </c:pt>
                <c:pt idx="6">
                  <c:v>70+
vuotta</c:v>
                </c:pt>
              </c:strCache>
            </c:strRef>
          </c:cat>
          <c:val>
            <c:numRef>
              <c:f>Sheet1!$B$2:$H$2</c:f>
              <c:numCache>
                <c:formatCode>General</c:formatCode>
                <c:ptCount val="7"/>
                <c:pt idx="0">
                  <c:v>22.5</c:v>
                </c:pt>
                <c:pt idx="1">
                  <c:v>19.108280000000001</c:v>
                </c:pt>
                <c:pt idx="2">
                  <c:v>13.52941</c:v>
                </c:pt>
                <c:pt idx="3">
                  <c:v>10.28571</c:v>
                </c:pt>
                <c:pt idx="4">
                  <c:v>8.9820399999999996</c:v>
                </c:pt>
                <c:pt idx="5">
                  <c:v>7.7844300000000004</c:v>
                </c:pt>
                <c:pt idx="6">
                  <c:v>2.9411800000000001</c:v>
                </c:pt>
              </c:numCache>
            </c:numRef>
          </c:val>
          <c:smooth val="0"/>
          <c:extLst>
            <c:ext xmlns:c16="http://schemas.microsoft.com/office/drawing/2014/chart" uri="{C3380CC4-5D6E-409C-BE32-E72D297353CC}">
              <c16:uniqueId val="{00000000-ABB5-419C-B2B3-428A2901C26C}"/>
            </c:ext>
          </c:extLst>
        </c:ser>
        <c:ser>
          <c:idx val="1"/>
          <c:order val="1"/>
          <c:tx>
            <c:strRef>
              <c:f>Sheet1!$A$3</c:f>
              <c:strCache>
                <c:ptCount val="1"/>
                <c:pt idx="0">
                  <c:v>Päivällä</c:v>
                </c:pt>
              </c:strCache>
            </c:strRef>
          </c:tx>
          <c:spPr>
            <a:ln w="34925" cap="rnd">
              <a:solidFill>
                <a:srgbClr val="FF6464"/>
              </a:solidFill>
              <a:prstDash val="sysDot"/>
              <a:round/>
            </a:ln>
            <a:effectLst/>
          </c:spPr>
          <c:marker>
            <c:symbol val="none"/>
          </c:marker>
          <c:dLbls>
            <c:dLbl>
              <c:idx val="0"/>
              <c:layout>
                <c:manualLayout>
                  <c:x val="-2.4378558223460675E-2"/>
                  <c:y val="1.754386368832336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2548"/>
                      </a:solidFill>
                      <a:latin typeface="Neue Haas Unica W1G Medium" panose="020B0504030206020203" pitchFamily="34" charset="0"/>
                      <a:ea typeface="+mn-ea"/>
                      <a:cs typeface="+mn-cs"/>
                    </a:defRPr>
                  </a:pPr>
                  <a:endParaRPr lang="en-FI"/>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351-0147-A006-81FAC3D0440D}"/>
                </c:ext>
              </c:extLst>
            </c:dLbl>
            <c:dLbl>
              <c:idx val="1"/>
              <c:layout>
                <c:manualLayout>
                  <c:x val="-2.4378558223460675E-2"/>
                  <c:y val="-1.7543863688323308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2548"/>
                      </a:solidFill>
                      <a:latin typeface="Neue Haas Unica W1G Medium" panose="020B0504030206020203" pitchFamily="34" charset="0"/>
                      <a:ea typeface="+mn-ea"/>
                      <a:cs typeface="+mn-cs"/>
                    </a:defRPr>
                  </a:pPr>
                  <a:endParaRPr lang="en-FI"/>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51-0147-A006-81FAC3D0440D}"/>
                </c:ext>
              </c:extLst>
            </c:dLbl>
            <c:numFmt formatCode="#,##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2548"/>
                    </a:solidFill>
                    <a:latin typeface="Neue Haas Unica W1G Medium" panose="020B0504030206020203" pitchFamily="34" charset="0"/>
                    <a:ea typeface="+mn-ea"/>
                    <a:cs typeface="+mn-cs"/>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15-24
vuotta</c:v>
                </c:pt>
                <c:pt idx="1">
                  <c:v>25-34
vuotta</c:v>
                </c:pt>
                <c:pt idx="2">
                  <c:v>35-44
vuotta</c:v>
                </c:pt>
                <c:pt idx="3">
                  <c:v>45-54
vuotta</c:v>
                </c:pt>
                <c:pt idx="4">
                  <c:v>55-64
vuotta</c:v>
                </c:pt>
                <c:pt idx="5">
                  <c:v>65-69
vuotta</c:v>
                </c:pt>
                <c:pt idx="6">
                  <c:v>70+
vuotta</c:v>
                </c:pt>
              </c:strCache>
            </c:strRef>
          </c:cat>
          <c:val>
            <c:numRef>
              <c:f>Sheet1!$B$3:$H$3</c:f>
              <c:numCache>
                <c:formatCode>General</c:formatCode>
                <c:ptCount val="7"/>
                <c:pt idx="0">
                  <c:v>20</c:v>
                </c:pt>
                <c:pt idx="1">
                  <c:v>21.65605</c:v>
                </c:pt>
                <c:pt idx="2">
                  <c:v>18.235289999999999</c:v>
                </c:pt>
                <c:pt idx="3">
                  <c:v>17.142859999999999</c:v>
                </c:pt>
                <c:pt idx="4">
                  <c:v>14.97006</c:v>
                </c:pt>
                <c:pt idx="5">
                  <c:v>17.365269999999999</c:v>
                </c:pt>
                <c:pt idx="6">
                  <c:v>16.470590000000001</c:v>
                </c:pt>
              </c:numCache>
            </c:numRef>
          </c:val>
          <c:smooth val="0"/>
          <c:extLst>
            <c:ext xmlns:c16="http://schemas.microsoft.com/office/drawing/2014/chart" uri="{C3380CC4-5D6E-409C-BE32-E72D297353CC}">
              <c16:uniqueId val="{00000001-ABB5-419C-B2B3-428A2901C26C}"/>
            </c:ext>
          </c:extLst>
        </c:ser>
        <c:ser>
          <c:idx val="2"/>
          <c:order val="2"/>
          <c:tx>
            <c:strRef>
              <c:f>Sheet1!$A$4</c:f>
              <c:strCache>
                <c:ptCount val="1"/>
                <c:pt idx="0">
                  <c:v>Iltapäivällä</c:v>
                </c:pt>
              </c:strCache>
            </c:strRef>
          </c:tx>
          <c:spPr>
            <a:ln w="34925" cap="rnd">
              <a:solidFill>
                <a:schemeClr val="accent3"/>
              </a:solidFill>
              <a:prstDash val="sysDash"/>
              <a:round/>
            </a:ln>
            <a:effectLst/>
          </c:spPr>
          <c:marker>
            <c:symbol val="none"/>
          </c:marker>
          <c:dLbls>
            <c:numFmt formatCode="#,##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15-24
vuotta</c:v>
                </c:pt>
                <c:pt idx="1">
                  <c:v>25-34
vuotta</c:v>
                </c:pt>
                <c:pt idx="2">
                  <c:v>35-44
vuotta</c:v>
                </c:pt>
                <c:pt idx="3">
                  <c:v>45-54
vuotta</c:v>
                </c:pt>
                <c:pt idx="4">
                  <c:v>55-64
vuotta</c:v>
                </c:pt>
                <c:pt idx="5">
                  <c:v>65-69
vuotta</c:v>
                </c:pt>
                <c:pt idx="6">
                  <c:v>70+
vuotta</c:v>
                </c:pt>
              </c:strCache>
            </c:strRef>
          </c:cat>
          <c:val>
            <c:numRef>
              <c:f>Sheet1!$B$4:$H$4</c:f>
              <c:numCache>
                <c:formatCode>General</c:formatCode>
                <c:ptCount val="7"/>
                <c:pt idx="0">
                  <c:v>62.5</c:v>
                </c:pt>
                <c:pt idx="1">
                  <c:v>62.420380000000002</c:v>
                </c:pt>
                <c:pt idx="2">
                  <c:v>50.588239999999999</c:v>
                </c:pt>
                <c:pt idx="3">
                  <c:v>41.142859999999999</c:v>
                </c:pt>
                <c:pt idx="4">
                  <c:v>31.137720000000002</c:v>
                </c:pt>
                <c:pt idx="5">
                  <c:v>40.718559999999997</c:v>
                </c:pt>
                <c:pt idx="6">
                  <c:v>43.529409999999999</c:v>
                </c:pt>
              </c:numCache>
            </c:numRef>
          </c:val>
          <c:smooth val="0"/>
          <c:extLst>
            <c:ext xmlns:c16="http://schemas.microsoft.com/office/drawing/2014/chart" uri="{C3380CC4-5D6E-409C-BE32-E72D297353CC}">
              <c16:uniqueId val="{00000002-ABB5-419C-B2B3-428A2901C26C}"/>
            </c:ext>
          </c:extLst>
        </c:ser>
        <c:ser>
          <c:idx val="3"/>
          <c:order val="3"/>
          <c:tx>
            <c:strRef>
              <c:f>Sheet1!$A$5</c:f>
              <c:strCache>
                <c:ptCount val="1"/>
                <c:pt idx="0">
                  <c:v>Illalla</c:v>
                </c:pt>
              </c:strCache>
            </c:strRef>
          </c:tx>
          <c:spPr>
            <a:ln w="28575" cap="rnd">
              <a:solidFill>
                <a:schemeClr val="accent2"/>
              </a:solidFill>
              <a:prstDash val="sysDash"/>
              <a:round/>
            </a:ln>
            <a:effectLst/>
          </c:spPr>
          <c:marker>
            <c:symbol val="none"/>
          </c:marker>
          <c:dLbls>
            <c:numFmt formatCode="#,##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15-24
vuotta</c:v>
                </c:pt>
                <c:pt idx="1">
                  <c:v>25-34
vuotta</c:v>
                </c:pt>
                <c:pt idx="2">
                  <c:v>35-44
vuotta</c:v>
                </c:pt>
                <c:pt idx="3">
                  <c:v>45-54
vuotta</c:v>
                </c:pt>
                <c:pt idx="4">
                  <c:v>55-64
vuotta</c:v>
                </c:pt>
                <c:pt idx="5">
                  <c:v>65-69
vuotta</c:v>
                </c:pt>
                <c:pt idx="6">
                  <c:v>70+
vuotta</c:v>
                </c:pt>
              </c:strCache>
            </c:strRef>
          </c:cat>
          <c:val>
            <c:numRef>
              <c:f>Sheet1!$B$5:$H$5</c:f>
              <c:numCache>
                <c:formatCode>General</c:formatCode>
                <c:ptCount val="7"/>
                <c:pt idx="0">
                  <c:v>36.875</c:v>
                </c:pt>
                <c:pt idx="1">
                  <c:v>52.229300000000002</c:v>
                </c:pt>
                <c:pt idx="2">
                  <c:v>65.294120000000007</c:v>
                </c:pt>
                <c:pt idx="3">
                  <c:v>60</c:v>
                </c:pt>
                <c:pt idx="4">
                  <c:v>59.880240000000001</c:v>
                </c:pt>
                <c:pt idx="5">
                  <c:v>51.497010000000003</c:v>
                </c:pt>
                <c:pt idx="6">
                  <c:v>51.764710000000001</c:v>
                </c:pt>
              </c:numCache>
            </c:numRef>
          </c:val>
          <c:smooth val="0"/>
          <c:extLst>
            <c:ext xmlns:c16="http://schemas.microsoft.com/office/drawing/2014/chart" uri="{C3380CC4-5D6E-409C-BE32-E72D297353CC}">
              <c16:uniqueId val="{00000003-ABB5-419C-B2B3-428A2901C26C}"/>
            </c:ext>
          </c:extLst>
        </c:ser>
        <c:ser>
          <c:idx val="4"/>
          <c:order val="4"/>
          <c:tx>
            <c:strRef>
              <c:f>Sheet1!$A$6</c:f>
              <c:strCache>
                <c:ptCount val="1"/>
                <c:pt idx="0">
                  <c:v>Yöllä</c:v>
                </c:pt>
              </c:strCache>
            </c:strRef>
          </c:tx>
          <c:spPr>
            <a:ln w="31750" cap="rnd">
              <a:solidFill>
                <a:schemeClr val="accent2"/>
              </a:solidFill>
              <a:round/>
            </a:ln>
            <a:effectLst/>
          </c:spPr>
          <c:marker>
            <c:symbol val="none"/>
          </c:marker>
          <c:dLbls>
            <c:dLbl>
              <c:idx val="0"/>
              <c:layout>
                <c:manualLayout>
                  <c:x val="-1.6507790593658037E-2"/>
                  <c:y val="-1.16959091255490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351-0147-A006-81FAC3D0440D}"/>
                </c:ext>
              </c:extLst>
            </c:dLbl>
            <c:dLbl>
              <c:idx val="1"/>
              <c:layout>
                <c:manualLayout>
                  <c:x val="-1.6507790593658037E-2"/>
                  <c:y val="-1.7543863688323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351-0147-A006-81FAC3D0440D}"/>
                </c:ext>
              </c:extLst>
            </c:dLbl>
            <c:dLbl>
              <c:idx val="2"/>
              <c:layout>
                <c:manualLayout>
                  <c:x val="-1.6507790593658134E-2"/>
                  <c:y val="-1.16959091255489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351-0147-A006-81FAC3D0440D}"/>
                </c:ext>
              </c:extLst>
            </c:dLbl>
            <c:dLbl>
              <c:idx val="3"/>
              <c:layout>
                <c:manualLayout>
                  <c:x val="-1.6507790593658134E-2"/>
                  <c:y val="-1.16959091255489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351-0147-A006-81FAC3D0440D}"/>
                </c:ext>
              </c:extLst>
            </c:dLbl>
            <c:dLbl>
              <c:idx val="4"/>
              <c:layout>
                <c:manualLayout>
                  <c:x val="-1.7056109298436484E-2"/>
                  <c:y val="1.4619886406936134E-3"/>
                </c:manualLayout>
              </c:layout>
              <c:numFmt formatCode="#,##0" sourceLinked="0"/>
              <c:spPr>
                <a:solidFill>
                  <a:schemeClr val="bg1"/>
                </a:solid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dLblPos val="r"/>
              <c:showLegendKey val="0"/>
              <c:showVal val="1"/>
              <c:showCatName val="0"/>
              <c:showSerName val="0"/>
              <c:showPercent val="0"/>
              <c:showBubbleSize val="0"/>
              <c:extLst>
                <c:ext xmlns:c15="http://schemas.microsoft.com/office/drawing/2012/chart" uri="{CE6537A1-D6FC-4f65-9D91-7224C49458BB}">
                  <c15:layout>
                    <c:manualLayout>
                      <c:w val="1.4409358413850456E-2"/>
                      <c:h val="4.6988314911892738E-2"/>
                    </c:manualLayout>
                  </c15:layout>
                </c:ext>
                <c:ext xmlns:c16="http://schemas.microsoft.com/office/drawing/2014/chart" uri="{C3380CC4-5D6E-409C-BE32-E72D297353CC}">
                  <c16:uniqueId val="{0000000A-8351-0147-A006-81FAC3D0440D}"/>
                </c:ext>
              </c:extLst>
            </c:dLbl>
            <c:dLbl>
              <c:idx val="5"/>
              <c:layout>
                <c:manualLayout>
                  <c:x val="-1.5085874993678019E-2"/>
                  <c:y val="-5.8479545627745612E-3"/>
                </c:manualLayout>
              </c:layout>
              <c:numFmt formatCode="#,##0" sourceLinked="0"/>
              <c:spPr>
                <a:solidFill>
                  <a:schemeClr val="bg1"/>
                </a:solid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dLblPos val="r"/>
              <c:showLegendKey val="0"/>
              <c:showVal val="1"/>
              <c:showCatName val="0"/>
              <c:showSerName val="0"/>
              <c:showPercent val="0"/>
              <c:showBubbleSize val="0"/>
              <c:extLst>
                <c:ext xmlns:c15="http://schemas.microsoft.com/office/drawing/2012/chart" uri="{CE6537A1-D6FC-4f65-9D91-7224C49458BB}">
                  <c15:layout>
                    <c:manualLayout>
                      <c:w val="1.5722882426051958E-2"/>
                      <c:h val="4.6988314911892738E-2"/>
                    </c:manualLayout>
                  </c15:layout>
                </c:ext>
                <c:ext xmlns:c16="http://schemas.microsoft.com/office/drawing/2014/chart" uri="{C3380CC4-5D6E-409C-BE32-E72D297353CC}">
                  <c16:uniqueId val="{0000000B-8351-0147-A006-81FAC3D0440D}"/>
                </c:ext>
              </c:extLst>
            </c:dLbl>
            <c:dLbl>
              <c:idx val="6"/>
              <c:layout>
                <c:manualLayout>
                  <c:x val="-1.8417675192816535E-2"/>
                  <c:y val="-4.3858508048650376E-3"/>
                </c:manualLayout>
              </c:layout>
              <c:numFmt formatCode="#,##0" sourceLinked="0"/>
              <c:spPr>
                <a:solidFill>
                  <a:schemeClr val="bg1"/>
                </a:solid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dLblPos val="r"/>
              <c:showLegendKey val="0"/>
              <c:showVal val="1"/>
              <c:showCatName val="0"/>
              <c:showSerName val="0"/>
              <c:showPercent val="0"/>
              <c:showBubbleSize val="0"/>
              <c:extLst>
                <c:ext xmlns:c15="http://schemas.microsoft.com/office/drawing/2012/chart" uri="{CE6537A1-D6FC-4f65-9D91-7224C49458BB}">
                  <c15:layout>
                    <c:manualLayout>
                      <c:w val="1.8566713626011994E-2"/>
                      <c:h val="4.9941531966093827E-2"/>
                    </c:manualLayout>
                  </c15:layout>
                </c:ext>
                <c:ext xmlns:c16="http://schemas.microsoft.com/office/drawing/2014/chart" uri="{C3380CC4-5D6E-409C-BE32-E72D297353CC}">
                  <c16:uniqueId val="{00000004-8351-0147-A006-81FAC3D0440D}"/>
                </c:ext>
              </c:extLst>
            </c:dLbl>
            <c:numFmt formatCode="#,##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15-24
vuotta</c:v>
                </c:pt>
                <c:pt idx="1">
                  <c:v>25-34
vuotta</c:v>
                </c:pt>
                <c:pt idx="2">
                  <c:v>35-44
vuotta</c:v>
                </c:pt>
                <c:pt idx="3">
                  <c:v>45-54
vuotta</c:v>
                </c:pt>
                <c:pt idx="4">
                  <c:v>55-64
vuotta</c:v>
                </c:pt>
                <c:pt idx="5">
                  <c:v>65-69
vuotta</c:v>
                </c:pt>
                <c:pt idx="6">
                  <c:v>70+
vuotta</c:v>
                </c:pt>
              </c:strCache>
            </c:strRef>
          </c:cat>
          <c:val>
            <c:numRef>
              <c:f>Sheet1!$B$6:$H$6</c:f>
              <c:numCache>
                <c:formatCode>General</c:formatCode>
                <c:ptCount val="7"/>
                <c:pt idx="0">
                  <c:v>1.875</c:v>
                </c:pt>
                <c:pt idx="1">
                  <c:v>1.91083</c:v>
                </c:pt>
                <c:pt idx="2">
                  <c:v>2.3529399999999998</c:v>
                </c:pt>
                <c:pt idx="3">
                  <c:v>3.4285700000000001</c:v>
                </c:pt>
                <c:pt idx="4">
                  <c:v>2.9940099999999998</c:v>
                </c:pt>
                <c:pt idx="5">
                  <c:v>1.7964100000000001</c:v>
                </c:pt>
                <c:pt idx="6">
                  <c:v>1.76471</c:v>
                </c:pt>
              </c:numCache>
            </c:numRef>
          </c:val>
          <c:smooth val="0"/>
          <c:extLst>
            <c:ext xmlns:c16="http://schemas.microsoft.com/office/drawing/2014/chart" uri="{C3380CC4-5D6E-409C-BE32-E72D297353CC}">
              <c16:uniqueId val="{00000004-ABB5-419C-B2B3-428A2901C26C}"/>
            </c:ext>
          </c:extLst>
        </c:ser>
        <c:dLbls>
          <c:showLegendKey val="0"/>
          <c:showVal val="0"/>
          <c:showCatName val="0"/>
          <c:showSerName val="0"/>
          <c:showPercent val="0"/>
          <c:showBubbleSize val="0"/>
        </c:dLbls>
        <c:smooth val="0"/>
        <c:axId val="1890891712"/>
        <c:axId val="1869618640"/>
      </c:lineChart>
      <c:catAx>
        <c:axId val="1890891712"/>
        <c:scaling>
          <c:orientation val="minMax"/>
        </c:scaling>
        <c:delete val="0"/>
        <c:axPos val="b"/>
        <c:numFmt formatCode="General" sourceLinked="1"/>
        <c:majorTickMark val="none"/>
        <c:minorTickMark val="none"/>
        <c:tickLblPos val="nextTo"/>
        <c:spPr>
          <a:noFill/>
          <a:ln w="9525" cap="flat" cmpd="sng" algn="ctr">
            <a:solidFill>
              <a:schemeClr val="accent2"/>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Algn val="ctr"/>
        <c:lblOffset val="100"/>
        <c:noMultiLvlLbl val="0"/>
      </c:catAx>
      <c:valAx>
        <c:axId val="1869618640"/>
        <c:scaling>
          <c:orientation val="minMax"/>
        </c:scaling>
        <c:delete val="0"/>
        <c:axPos val="l"/>
        <c:majorGridlines>
          <c:spPr>
            <a:ln w="9525" cap="rnd" cmpd="sng" algn="ctr">
              <a:solidFill>
                <a:schemeClr val="bg1">
                  <a:lumMod val="85000"/>
                </a:schemeClr>
              </a:solidFill>
              <a:prstDash val="dash"/>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Neue Haas Unica W1G Medium" panose="020B0504030206020203" pitchFamily="34" charset="0"/>
                <a:ea typeface="+mn-ea"/>
                <a:cs typeface="+mn-cs"/>
              </a:defRPr>
            </a:pPr>
            <a:endParaRPr lang="en-FI"/>
          </a:p>
        </c:txPr>
        <c:crossAx val="1890891712"/>
        <c:crosses val="autoZero"/>
        <c:crossBetween val="midCat"/>
      </c:valAx>
      <c:spPr>
        <a:noFill/>
        <a:ln>
          <a:noFill/>
        </a:ln>
        <a:effectLst/>
      </c:spPr>
    </c:plotArea>
    <c:legend>
      <c:legendPos val="l"/>
      <c:layout>
        <c:manualLayout>
          <c:xMode val="edge"/>
          <c:yMode val="edge"/>
          <c:x val="2.449660226503253E-2"/>
          <c:y val="0.12129007477527151"/>
          <c:w val="0.22383876461722096"/>
          <c:h val="0.62724691564348078"/>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2"/>
              </a:solidFill>
              <a:latin typeface="Neue Haas Unica W1G Medium" panose="020B0504030206020203" pitchFamily="34" charset="0"/>
              <a:ea typeface="+mn-ea"/>
              <a:cs typeface="+mn-cs"/>
            </a:defRPr>
          </a:pPr>
          <a:endParaRPr lang="en-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6430659448818896"/>
          <c:y val="2.1239998932248757E-2"/>
          <c:w val="0.29928149606299215"/>
          <c:h val="0.87561328962024454"/>
        </c:manualLayout>
      </c:layout>
      <c:barChart>
        <c:barDir val="bar"/>
        <c:grouping val="clustered"/>
        <c:varyColors val="0"/>
        <c:ser>
          <c:idx val="0"/>
          <c:order val="0"/>
          <c:tx>
            <c:strRef>
              <c:f>Sheet1!$B$1</c:f>
              <c:strCache>
                <c:ptCount val="1"/>
                <c:pt idx="0">
                  <c:v>Vastanneet, n=428</c:v>
                </c:pt>
              </c:strCache>
            </c:strRef>
          </c:tx>
          <c:spPr>
            <a:solidFill>
              <a:srgbClr val="FF6464"/>
            </a:solidFill>
            <a:ln>
              <a:noFill/>
            </a:ln>
            <a:effectLst/>
          </c:spPr>
          <c:invertIfNegative val="0"/>
          <c:dPt>
            <c:idx val="0"/>
            <c:invertIfNegative val="0"/>
            <c:bubble3D val="0"/>
            <c:spPr>
              <a:solidFill>
                <a:srgbClr val="FF6464"/>
              </a:solidFill>
              <a:ln>
                <a:noFill/>
              </a:ln>
              <a:effectLst/>
            </c:spPr>
            <c:extLst>
              <c:ext xmlns:c16="http://schemas.microsoft.com/office/drawing/2014/chart" uri="{C3380CC4-5D6E-409C-BE32-E72D297353CC}">
                <c16:uniqueId val="{00000001-E363-4A3E-AF01-5EBD33001356}"/>
              </c:ext>
            </c:extLst>
          </c:dPt>
          <c:dPt>
            <c:idx val="1"/>
            <c:invertIfNegative val="0"/>
            <c:bubble3D val="0"/>
            <c:spPr>
              <a:solidFill>
                <a:srgbClr val="FF6464"/>
              </a:solidFill>
              <a:ln>
                <a:noFill/>
              </a:ln>
              <a:effectLst/>
            </c:spPr>
            <c:extLst>
              <c:ext xmlns:c16="http://schemas.microsoft.com/office/drawing/2014/chart" uri="{C3380CC4-5D6E-409C-BE32-E72D297353CC}">
                <c16:uniqueId val="{00000003-E363-4A3E-AF01-5EBD33001356}"/>
              </c:ext>
            </c:extLst>
          </c:dPt>
          <c:dPt>
            <c:idx val="3"/>
            <c:invertIfNegative val="0"/>
            <c:bubble3D val="0"/>
            <c:spPr>
              <a:solidFill>
                <a:srgbClr val="FF6464"/>
              </a:solidFill>
              <a:ln>
                <a:noFill/>
              </a:ln>
              <a:effectLst/>
            </c:spPr>
            <c:extLst>
              <c:ext xmlns:c16="http://schemas.microsoft.com/office/drawing/2014/chart" uri="{C3380CC4-5D6E-409C-BE32-E72D297353CC}">
                <c16:uniqueId val="{00000005-E363-4A3E-AF01-5EBD33001356}"/>
              </c:ext>
            </c:extLst>
          </c:dPt>
          <c:dPt>
            <c:idx val="5"/>
            <c:invertIfNegative val="0"/>
            <c:bubble3D val="0"/>
            <c:spPr>
              <a:solidFill>
                <a:srgbClr val="FF6464"/>
              </a:solidFill>
              <a:ln>
                <a:noFill/>
              </a:ln>
              <a:effectLst/>
            </c:spPr>
            <c:extLst>
              <c:ext xmlns:c16="http://schemas.microsoft.com/office/drawing/2014/chart" uri="{C3380CC4-5D6E-409C-BE32-E72D297353CC}">
                <c16:uniqueId val="{00000007-E363-4A3E-AF01-5EBD33001356}"/>
              </c:ext>
            </c:extLst>
          </c:dPt>
          <c:dPt>
            <c:idx val="6"/>
            <c:invertIfNegative val="0"/>
            <c:bubble3D val="0"/>
            <c:spPr>
              <a:solidFill>
                <a:srgbClr val="002649"/>
              </a:solidFill>
              <a:ln>
                <a:noFill/>
              </a:ln>
              <a:effectLst/>
            </c:spPr>
            <c:extLst>
              <c:ext xmlns:c16="http://schemas.microsoft.com/office/drawing/2014/chart" uri="{C3380CC4-5D6E-409C-BE32-E72D297353CC}">
                <c16:uniqueId val="{0000000A-B480-F64E-9E40-E50CD0554994}"/>
              </c:ext>
            </c:extLst>
          </c:dPt>
          <c:dPt>
            <c:idx val="8"/>
            <c:invertIfNegative val="0"/>
            <c:bubble3D val="0"/>
            <c:spPr>
              <a:solidFill>
                <a:srgbClr val="002649"/>
              </a:solidFill>
              <a:ln>
                <a:noFill/>
              </a:ln>
              <a:effectLst/>
            </c:spPr>
            <c:extLst>
              <c:ext xmlns:c16="http://schemas.microsoft.com/office/drawing/2014/chart" uri="{C3380CC4-5D6E-409C-BE32-E72D297353CC}">
                <c16:uniqueId val="{0000000B-B480-F64E-9E40-E50CD0554994}"/>
              </c:ext>
            </c:extLst>
          </c:dPt>
          <c:dPt>
            <c:idx val="9"/>
            <c:invertIfNegative val="0"/>
            <c:bubble3D val="0"/>
            <c:spPr>
              <a:solidFill>
                <a:srgbClr val="FF6464"/>
              </a:solidFill>
              <a:ln>
                <a:noFill/>
              </a:ln>
              <a:effectLst/>
            </c:spPr>
            <c:extLst>
              <c:ext xmlns:c16="http://schemas.microsoft.com/office/drawing/2014/chart" uri="{C3380CC4-5D6E-409C-BE32-E72D297353CC}">
                <c16:uniqueId val="{00000009-E363-4A3E-AF01-5EBD33001356}"/>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649"/>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extLst>
                <c:ext xmlns:c16="http://schemas.microsoft.com/office/drawing/2014/chart" uri="{C3380CC4-5D6E-409C-BE32-E72D297353CC}">
                  <c16:uniqueId val="{00000001-E363-4A3E-AF01-5EBD3300135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649"/>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Kiinnostunut/innostunut/inspiroitunut/motivoitunut</c:v>
                </c:pt>
                <c:pt idx="1">
                  <c:v>Rento/rentoutunut/rauhoittunut/rauhallinen/kiireetön/levollinen</c:v>
                </c:pt>
                <c:pt idx="2">
                  <c:v>Tiedonhaluinen/oppiva/ajan tasalla/asiantunteva/informatiivinen/älykäs</c:v>
                </c:pt>
                <c:pt idx="3">
                  <c:v>Ajanviete/vapaa/viihdyttävä</c:v>
                </c:pt>
                <c:pt idx="4">
                  <c:v>Keskittynyt/syventynyt/tarkkaavainen/paneutunut/perehtynyt/pohdiskeleva/kuunteleva</c:v>
                </c:pt>
                <c:pt idx="5">
                  <c:v>Hyvä/kiva/mukava/tyytyväinen/ok/upea/onnellinen/hyväntuulinen</c:v>
                </c:pt>
                <c:pt idx="6">
                  <c:v>Pitkästynyt/välinpitämätön/ikävystynyt/turhautunut</c:v>
                </c:pt>
                <c:pt idx="7">
                  <c:v>Hauska/hilpeä/huvittunut/iloinen</c:v>
                </c:pt>
                <c:pt idx="8">
                  <c:v>Negatiivinen (mm. vihainen, ärtynyt, provokatiivinen, surullinen, pinnallinen)</c:v>
                </c:pt>
                <c:pt idx="9">
                  <c:v>Utelias/odottava</c:v>
                </c:pt>
              </c:strCache>
            </c:strRef>
          </c:cat>
          <c:val>
            <c:numRef>
              <c:f>Sheet1!$B$2:$B$11</c:f>
              <c:numCache>
                <c:formatCode>General</c:formatCode>
                <c:ptCount val="10"/>
                <c:pt idx="0">
                  <c:v>16.588789999999999</c:v>
                </c:pt>
                <c:pt idx="1">
                  <c:v>12.85047</c:v>
                </c:pt>
                <c:pt idx="2">
                  <c:v>10.04673</c:v>
                </c:pt>
                <c:pt idx="3">
                  <c:v>9.3457899999999992</c:v>
                </c:pt>
                <c:pt idx="4">
                  <c:v>8.1775699999999993</c:v>
                </c:pt>
                <c:pt idx="5">
                  <c:v>6.07477</c:v>
                </c:pt>
                <c:pt idx="6">
                  <c:v>4.4392500000000004</c:v>
                </c:pt>
                <c:pt idx="7">
                  <c:v>3.9719600000000002</c:v>
                </c:pt>
                <c:pt idx="8">
                  <c:v>3.50467</c:v>
                </c:pt>
                <c:pt idx="9">
                  <c:v>2.57009</c:v>
                </c:pt>
              </c:numCache>
            </c:numRef>
          </c:val>
          <c:extLst>
            <c:ext xmlns:c16="http://schemas.microsoft.com/office/drawing/2014/chart" uri="{C3380CC4-5D6E-409C-BE32-E72D297353CC}">
              <c16:uniqueId val="{0000000A-E363-4A3E-AF01-5EBD33001356}"/>
            </c:ext>
          </c:extLst>
        </c:ser>
        <c:dLbls>
          <c:dLblPos val="outEnd"/>
          <c:showLegendKey val="0"/>
          <c:showVal val="1"/>
          <c:showCatName val="0"/>
          <c:showSerName val="0"/>
          <c:showPercent val="0"/>
          <c:showBubbleSize val="0"/>
        </c:dLbls>
        <c:gapWidth val="5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20"/>
          <c:min val="0"/>
        </c:scaling>
        <c:delete val="0"/>
        <c:axPos val="t"/>
        <c:majorGridlines>
          <c:spPr>
            <a:ln w="9525" cap="flat" cmpd="sng" algn="ctr">
              <a:solidFill>
                <a:srgbClr val="FFFFFF">
                  <a:lumMod val="85000"/>
                </a:srgbClr>
              </a:solidFill>
              <a:round/>
            </a:ln>
            <a:effectLst/>
          </c:spPr>
        </c:majorGridlines>
        <c:numFmt formatCode="General" sourceLinked="0"/>
        <c:majorTickMark val="none"/>
        <c:minorTickMark val="none"/>
        <c:tickLblPos val="high"/>
        <c:spPr>
          <a:noFill/>
          <a:ln>
            <a:noFill/>
          </a:ln>
          <a:effectLst/>
        </c:spPr>
        <c:txPr>
          <a:bodyPr rot="-60000000" spcFirstLastPara="1" vertOverflow="ellipsis" vert="horz" wrap="square" anchor="ctr" anchorCtr="1"/>
          <a:lstStyle/>
          <a:p>
            <a:pPr>
              <a:defRPr sz="12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5"/>
      </c:valAx>
      <c:spPr>
        <a:noFill/>
        <a:ln>
          <a:noFill/>
        </a:ln>
        <a:effectLst/>
      </c:spPr>
    </c:plotArea>
    <c:plotVisOnly val="1"/>
    <c:dispBlanksAs val="gap"/>
    <c:showDLblsOverMax val="0"/>
    <c:extLst/>
  </c:chart>
  <c:spPr>
    <a:noFill/>
    <a:ln>
      <a:noFill/>
    </a:ln>
    <a:effectLst/>
  </c:spPr>
  <c:txPr>
    <a:bodyPr/>
    <a:lstStyle/>
    <a:p>
      <a:pPr>
        <a:defRPr/>
      </a:pPr>
      <a:endParaRPr lang="en-FI"/>
    </a:p>
  </c:txPr>
  <c:externalData r:id="rId4">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037056508455053"/>
          <c:y val="0.1583897736969257"/>
          <c:w val="0.39324056645214273"/>
          <c:h val="0.75234339805853567"/>
        </c:manualLayout>
      </c:layout>
      <c:barChart>
        <c:barDir val="bar"/>
        <c:grouping val="stacked"/>
        <c:varyColors val="0"/>
        <c:ser>
          <c:idx val="0"/>
          <c:order val="0"/>
          <c:tx>
            <c:strRef>
              <c:f>Taul1!$B$4</c:f>
              <c:strCache>
                <c:ptCount val="1"/>
                <c:pt idx="0">
                  <c:v>Samaa
mieltä</c:v>
                </c:pt>
              </c:strCache>
            </c:strRef>
          </c:tx>
          <c:spPr>
            <a:solidFill>
              <a:schemeClr val="accent2"/>
            </a:solidFill>
            <a:ln>
              <a:noFill/>
            </a:ln>
          </c:spPr>
          <c:invertIfNegative val="0"/>
          <c:dLbls>
            <c:numFmt formatCode="#,##0" sourceLinked="0"/>
            <c:spPr>
              <a:noFill/>
              <a:ln>
                <a:noFill/>
              </a:ln>
              <a:effectLst/>
            </c:spPr>
            <c:txPr>
              <a:bodyPr/>
              <a:lstStyle/>
              <a:p>
                <a:pPr>
                  <a:defRPr>
                    <a:solidFill>
                      <a:schemeClr val="bg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Taul1!$A$5:$A$11</c:f>
              <c:strCache>
                <c:ptCount val="7"/>
                <c:pt idx="0">
                  <c:v>Haluan, että mainostettava tuote tai palvelu liittyy lehden käsittelemiin aiheisiin</c:v>
                </c:pt>
                <c:pt idx="1">
                  <c:v>Kilpailu tai arvonta printtimainoksessa kiinnittää huomioni</c:v>
                </c:pt>
                <c:pt idx="2">
                  <c:v>Kilpailu tai arvonta aikakauslehden nettisivuilla kiinnittää huomioni</c:v>
                </c:pt>
                <c:pt idx="3">
                  <c:v>Jos mainoksessa kerrotaan kosmetiikka- tai tuoksutuotteesta, haluan saada samalla tuotenäytteen kokeiltavakseni</c:v>
                </c:pt>
                <c:pt idx="4">
                  <c:v>Osallistuisin mielelläni mainostajan testiryhmään aikakauslehden nettisivuilla</c:v>
                </c:pt>
                <c:pt idx="5">
                  <c:v>Mainokset tuovat parhaimmillaan lisäarvoa lehden sisältöön</c:v>
                </c:pt>
                <c:pt idx="6">
                  <c:v>Vaikuttajamarkkinointi esimerkiksi blogissa tai somessa on minusta mieluisa tapa ottaa vastaan mainontaa</c:v>
                </c:pt>
              </c:strCache>
            </c:strRef>
          </c:cat>
          <c:val>
            <c:numRef>
              <c:f>Taul1!$B$5:$B$11</c:f>
              <c:numCache>
                <c:formatCode>General</c:formatCode>
                <c:ptCount val="7"/>
                <c:pt idx="0">
                  <c:v>34.64837</c:v>
                </c:pt>
                <c:pt idx="1">
                  <c:v>16.638079999999999</c:v>
                </c:pt>
                <c:pt idx="2">
                  <c:v>16.037739999999999</c:v>
                </c:pt>
                <c:pt idx="3">
                  <c:v>15.523160000000001</c:v>
                </c:pt>
                <c:pt idx="4">
                  <c:v>13.464840000000001</c:v>
                </c:pt>
                <c:pt idx="5">
                  <c:v>13.036020000000001</c:v>
                </c:pt>
                <c:pt idx="6">
                  <c:v>5.8319000000000001</c:v>
                </c:pt>
              </c:numCache>
            </c:numRef>
          </c:val>
          <c:extLst>
            <c:ext xmlns:c16="http://schemas.microsoft.com/office/drawing/2014/chart" uri="{C3380CC4-5D6E-409C-BE32-E72D297353CC}">
              <c16:uniqueId val="{00000000-B697-4B68-B9D8-E7625BDC83FE}"/>
            </c:ext>
          </c:extLst>
        </c:ser>
        <c:ser>
          <c:idx val="1"/>
          <c:order val="1"/>
          <c:tx>
            <c:strRef>
              <c:f>Taul1!$C$4</c:f>
              <c:strCache>
                <c:ptCount val="1"/>
                <c:pt idx="0">
                  <c:v>Osittain samaa
mieltä</c:v>
                </c:pt>
              </c:strCache>
            </c:strRef>
          </c:tx>
          <c:spPr>
            <a:solidFill>
              <a:schemeClr val="accent4"/>
            </a:solidFill>
            <a:ln>
              <a:noFill/>
            </a:ln>
          </c:spPr>
          <c:invertIfNegative val="0"/>
          <c:dLbls>
            <c:numFmt formatCode="#,##0" sourceLinked="0"/>
            <c:spPr>
              <a:noFill/>
              <a:ln>
                <a:noFill/>
              </a:ln>
              <a:effectLst/>
            </c:spPr>
            <c:txPr>
              <a:bodyPr/>
              <a:lstStyle/>
              <a:p>
                <a:pPr>
                  <a:defRPr>
                    <a:solidFill>
                      <a:schemeClr val="tx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Taul1!$A$5:$A$11</c:f>
              <c:strCache>
                <c:ptCount val="7"/>
                <c:pt idx="0">
                  <c:v>Haluan, että mainostettava tuote tai palvelu liittyy lehden käsittelemiin aiheisiin</c:v>
                </c:pt>
                <c:pt idx="1">
                  <c:v>Kilpailu tai arvonta printtimainoksessa kiinnittää huomioni</c:v>
                </c:pt>
                <c:pt idx="2">
                  <c:v>Kilpailu tai arvonta aikakauslehden nettisivuilla kiinnittää huomioni</c:v>
                </c:pt>
                <c:pt idx="3">
                  <c:v>Jos mainoksessa kerrotaan kosmetiikka- tai tuoksutuotteesta, haluan saada samalla tuotenäytteen kokeiltavakseni</c:v>
                </c:pt>
                <c:pt idx="4">
                  <c:v>Osallistuisin mielelläni mainostajan testiryhmään aikakauslehden nettisivuilla</c:v>
                </c:pt>
                <c:pt idx="5">
                  <c:v>Mainokset tuovat parhaimmillaan lisäarvoa lehden sisältöön</c:v>
                </c:pt>
                <c:pt idx="6">
                  <c:v>Vaikuttajamarkkinointi esimerkiksi blogissa tai somessa on minusta mieluisa tapa ottaa vastaan mainontaa</c:v>
                </c:pt>
              </c:strCache>
            </c:strRef>
          </c:cat>
          <c:val>
            <c:numRef>
              <c:f>Taul1!$C$5:$C$11</c:f>
              <c:numCache>
                <c:formatCode>General</c:formatCode>
                <c:ptCount val="7"/>
                <c:pt idx="0">
                  <c:v>39.622639999999997</c:v>
                </c:pt>
                <c:pt idx="1">
                  <c:v>33.962260000000001</c:v>
                </c:pt>
                <c:pt idx="2">
                  <c:v>29.674099999999999</c:v>
                </c:pt>
                <c:pt idx="3">
                  <c:v>21.097770000000001</c:v>
                </c:pt>
                <c:pt idx="4">
                  <c:v>23.842199999999998</c:v>
                </c:pt>
                <c:pt idx="5">
                  <c:v>44.253860000000003</c:v>
                </c:pt>
                <c:pt idx="6">
                  <c:v>20.754719999999999</c:v>
                </c:pt>
              </c:numCache>
            </c:numRef>
          </c:val>
          <c:extLst>
            <c:ext xmlns:c16="http://schemas.microsoft.com/office/drawing/2014/chart" uri="{C3380CC4-5D6E-409C-BE32-E72D297353CC}">
              <c16:uniqueId val="{00000001-B697-4B68-B9D8-E7625BDC83FE}"/>
            </c:ext>
          </c:extLst>
        </c:ser>
        <c:ser>
          <c:idx val="2"/>
          <c:order val="2"/>
          <c:tx>
            <c:strRef>
              <c:f>Taul1!$D$4</c:f>
              <c:strCache>
                <c:ptCount val="1"/>
                <c:pt idx="0">
                  <c:v>Eri
mieltä</c:v>
                </c:pt>
              </c:strCache>
            </c:strRef>
          </c:tx>
          <c:spPr>
            <a:solidFill>
              <a:schemeClr val="accent1"/>
            </a:solidFill>
            <a:ln>
              <a:noFill/>
            </a:ln>
          </c:spPr>
          <c:invertIfNegative val="0"/>
          <c:dPt>
            <c:idx val="5"/>
            <c:invertIfNegative val="0"/>
            <c:bubble3D val="0"/>
            <c:extLst>
              <c:ext xmlns:c16="http://schemas.microsoft.com/office/drawing/2014/chart" uri="{C3380CC4-5D6E-409C-BE32-E72D297353CC}">
                <c16:uniqueId val="{00000002-B697-4B68-B9D8-E7625BDC83FE}"/>
              </c:ext>
            </c:extLst>
          </c:dPt>
          <c:dLbls>
            <c:numFmt formatCode="#,##0" sourceLinked="0"/>
            <c:spPr>
              <a:noFill/>
              <a:ln>
                <a:noFill/>
              </a:ln>
              <a:effectLst/>
            </c:spPr>
            <c:txPr>
              <a:bodyPr/>
              <a:lstStyle/>
              <a:p>
                <a:pPr>
                  <a:defRPr>
                    <a:solidFill>
                      <a:schemeClr val="bg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Taul1!$A$5:$A$11</c:f>
              <c:strCache>
                <c:ptCount val="7"/>
                <c:pt idx="0">
                  <c:v>Haluan, että mainostettava tuote tai palvelu liittyy lehden käsittelemiin aiheisiin</c:v>
                </c:pt>
                <c:pt idx="1">
                  <c:v>Kilpailu tai arvonta printtimainoksessa kiinnittää huomioni</c:v>
                </c:pt>
                <c:pt idx="2">
                  <c:v>Kilpailu tai arvonta aikakauslehden nettisivuilla kiinnittää huomioni</c:v>
                </c:pt>
                <c:pt idx="3">
                  <c:v>Jos mainoksessa kerrotaan kosmetiikka- tai tuoksutuotteesta, haluan saada samalla tuotenäytteen kokeiltavakseni</c:v>
                </c:pt>
                <c:pt idx="4">
                  <c:v>Osallistuisin mielelläni mainostajan testiryhmään aikakauslehden nettisivuilla</c:v>
                </c:pt>
                <c:pt idx="5">
                  <c:v>Mainokset tuovat parhaimmillaan lisäarvoa lehden sisältöön</c:v>
                </c:pt>
                <c:pt idx="6">
                  <c:v>Vaikuttajamarkkinointi esimerkiksi blogissa tai somessa on minusta mieluisa tapa ottaa vastaan mainontaa</c:v>
                </c:pt>
              </c:strCache>
            </c:strRef>
          </c:cat>
          <c:val>
            <c:numRef>
              <c:f>Taul1!$D$5:$D$11</c:f>
              <c:numCache>
                <c:formatCode>General</c:formatCode>
                <c:ptCount val="7"/>
                <c:pt idx="0">
                  <c:v>12.264150000000001</c:v>
                </c:pt>
                <c:pt idx="1">
                  <c:v>39.193829999999998</c:v>
                </c:pt>
                <c:pt idx="2">
                  <c:v>41.938249999999996</c:v>
                </c:pt>
                <c:pt idx="3">
                  <c:v>48.799309999999998</c:v>
                </c:pt>
                <c:pt idx="4">
                  <c:v>48.713549999999998</c:v>
                </c:pt>
                <c:pt idx="5">
                  <c:v>32.847340000000003</c:v>
                </c:pt>
                <c:pt idx="6">
                  <c:v>55.231560000000002</c:v>
                </c:pt>
              </c:numCache>
            </c:numRef>
          </c:val>
          <c:extLst>
            <c:ext xmlns:c16="http://schemas.microsoft.com/office/drawing/2014/chart" uri="{C3380CC4-5D6E-409C-BE32-E72D297353CC}">
              <c16:uniqueId val="{00000003-B697-4B68-B9D8-E7625BDC83FE}"/>
            </c:ext>
          </c:extLst>
        </c:ser>
        <c:ser>
          <c:idx val="3"/>
          <c:order val="3"/>
          <c:tx>
            <c:strRef>
              <c:f>Taul1!$E$4</c:f>
              <c:strCache>
                <c:ptCount val="1"/>
                <c:pt idx="0">
                  <c:v>Ei osaa
sanoa</c:v>
                </c:pt>
              </c:strCache>
            </c:strRef>
          </c:tx>
          <c:spPr>
            <a:solidFill>
              <a:schemeClr val="accent3"/>
            </a:solidFill>
          </c:spPr>
          <c:invertIfNegative val="0"/>
          <c:dLbls>
            <c:numFmt formatCode="#,##0" sourceLinked="0"/>
            <c:spPr>
              <a:noFill/>
              <a:ln>
                <a:noFill/>
              </a:ln>
              <a:effectLst/>
            </c:spPr>
            <c:txPr>
              <a:bodyPr/>
              <a:lstStyle/>
              <a:p>
                <a:pPr>
                  <a:defRPr>
                    <a:solidFill>
                      <a:schemeClr val="tx1"/>
                    </a:solidFill>
                    <a:latin typeface="Neue Haas Unica W1G Medium" panose="020B0604030206020203" pitchFamily="34" charset="0"/>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Taul1!$A$5:$A$11</c:f>
              <c:strCache>
                <c:ptCount val="7"/>
                <c:pt idx="0">
                  <c:v>Haluan, että mainostettava tuote tai palvelu liittyy lehden käsittelemiin aiheisiin</c:v>
                </c:pt>
                <c:pt idx="1">
                  <c:v>Kilpailu tai arvonta printtimainoksessa kiinnittää huomioni</c:v>
                </c:pt>
                <c:pt idx="2">
                  <c:v>Kilpailu tai arvonta aikakauslehden nettisivuilla kiinnittää huomioni</c:v>
                </c:pt>
                <c:pt idx="3">
                  <c:v>Jos mainoksessa kerrotaan kosmetiikka- tai tuoksutuotteesta, haluan saada samalla tuotenäytteen kokeiltavakseni</c:v>
                </c:pt>
                <c:pt idx="4">
                  <c:v>Osallistuisin mielelläni mainostajan testiryhmään aikakauslehden nettisivuilla</c:v>
                </c:pt>
                <c:pt idx="5">
                  <c:v>Mainokset tuovat parhaimmillaan lisäarvoa lehden sisältöön</c:v>
                </c:pt>
                <c:pt idx="6">
                  <c:v>Vaikuttajamarkkinointi esimerkiksi blogissa tai somessa on minusta mieluisa tapa ottaa vastaan mainontaa</c:v>
                </c:pt>
              </c:strCache>
            </c:strRef>
          </c:cat>
          <c:val>
            <c:numRef>
              <c:f>Taul1!$E$5:$E$11</c:f>
              <c:numCache>
                <c:formatCode>General</c:formatCode>
                <c:ptCount val="7"/>
                <c:pt idx="0">
                  <c:v>13.464840000000001</c:v>
                </c:pt>
                <c:pt idx="1">
                  <c:v>10.205830000000001</c:v>
                </c:pt>
                <c:pt idx="2">
                  <c:v>12.349909999999999</c:v>
                </c:pt>
                <c:pt idx="3">
                  <c:v>14.57976</c:v>
                </c:pt>
                <c:pt idx="4">
                  <c:v>13.979419999999999</c:v>
                </c:pt>
                <c:pt idx="5">
                  <c:v>9.8627800000000008</c:v>
                </c:pt>
                <c:pt idx="6">
                  <c:v>18.181819999999998</c:v>
                </c:pt>
              </c:numCache>
            </c:numRef>
          </c:val>
          <c:extLst>
            <c:ext xmlns:c16="http://schemas.microsoft.com/office/drawing/2014/chart" uri="{C3380CC4-5D6E-409C-BE32-E72D297353CC}">
              <c16:uniqueId val="{00000004-B697-4B68-B9D8-E7625BDC83FE}"/>
            </c:ext>
          </c:extLst>
        </c:ser>
        <c:dLbls>
          <c:showLegendKey val="0"/>
          <c:showVal val="0"/>
          <c:showCatName val="0"/>
          <c:showSerName val="0"/>
          <c:showPercent val="0"/>
          <c:showBubbleSize val="0"/>
        </c:dLbls>
        <c:gapWidth val="3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sz="1200">
                <a:solidFill>
                  <a:srgbClr val="002649"/>
                </a:solidFill>
              </a:defRPr>
            </a:pPr>
            <a:endParaRPr lang="en-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9525">
              <a:solidFill>
                <a:srgbClr val="D9D9D9"/>
              </a:solidFill>
              <a:prstDash val="solid"/>
            </a:ln>
          </c:spPr>
        </c:majorGridlines>
        <c:numFmt formatCode="General" sourceLinked="0"/>
        <c:majorTickMark val="none"/>
        <c:minorTickMark val="none"/>
        <c:tickLblPos val="high"/>
        <c:spPr>
          <a:ln>
            <a:noFill/>
          </a:ln>
        </c:spPr>
        <c:txPr>
          <a:bodyPr/>
          <a:lstStyle/>
          <a:p>
            <a:pPr>
              <a:defRPr sz="1200">
                <a:solidFill>
                  <a:srgbClr val="7F7F7F"/>
                </a:solidFill>
              </a:defRPr>
            </a:pPr>
            <a:endParaRPr lang="en-FI"/>
          </a:p>
        </c:txPr>
        <c:crossAx val="485419376"/>
        <c:crosses val="autoZero"/>
        <c:crossBetween val="between"/>
        <c:majorUnit val="20"/>
        <c:minorUnit val="1"/>
      </c:valAx>
      <c:spPr>
        <a:ln>
          <a:noFill/>
        </a:ln>
      </c:spPr>
    </c:plotArea>
    <c:legend>
      <c:legendPos val="t"/>
      <c:layout>
        <c:manualLayout>
          <c:xMode val="edge"/>
          <c:yMode val="edge"/>
          <c:x val="0.52114713677978819"/>
          <c:y val="1.7993619263247714E-2"/>
          <c:w val="0.47478747034522811"/>
          <c:h val="0.11448134378821946"/>
        </c:manualLayout>
      </c:layout>
      <c:overlay val="0"/>
      <c:txPr>
        <a:bodyPr/>
        <a:lstStyle/>
        <a:p>
          <a:pPr>
            <a:defRPr>
              <a:solidFill>
                <a:srgbClr val="002649"/>
              </a:solidFill>
            </a:defRPr>
          </a:pPr>
          <a:endParaRPr lang="en-FI"/>
        </a:p>
      </c:txPr>
    </c:legend>
    <c:plotVisOnly val="1"/>
    <c:dispBlanksAs val="gap"/>
    <c:showDLblsOverMax val="0"/>
  </c:chart>
  <c:txPr>
    <a:bodyPr/>
    <a:lstStyle/>
    <a:p>
      <a:pPr>
        <a:defRPr sz="1200">
          <a:latin typeface="Neue Haas Unica W1G" panose="020B0504030206020203" pitchFamily="34" charset="0"/>
        </a:defRPr>
      </a:pPr>
      <a:endParaRPr lang="en-FI"/>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15119254622846"/>
          <c:y val="0.1583897736969257"/>
          <c:w val="0.7614599830249319"/>
          <c:h val="0.75234339805853567"/>
        </c:manualLayout>
      </c:layout>
      <c:barChart>
        <c:barDir val="bar"/>
        <c:grouping val="stacked"/>
        <c:varyColors val="0"/>
        <c:ser>
          <c:idx val="0"/>
          <c:order val="0"/>
          <c:tx>
            <c:strRef>
              <c:f>Taul1!$B$5</c:f>
              <c:strCache>
                <c:ptCount val="1"/>
                <c:pt idx="0">
                  <c:v>Samaa
mieltä</c:v>
                </c:pt>
              </c:strCache>
            </c:strRef>
          </c:tx>
          <c:spPr>
            <a:solidFill>
              <a:schemeClr val="accent2"/>
            </a:solidFill>
            <a:ln>
              <a:noFill/>
            </a:ln>
          </c:spPr>
          <c:invertIfNegative val="0"/>
          <c:dLbls>
            <c:numFmt formatCode="#,##0" sourceLinked="0"/>
            <c:spPr>
              <a:noFill/>
              <a:ln>
                <a:noFill/>
              </a:ln>
              <a:effectLst/>
            </c:spPr>
            <c:txPr>
              <a:bodyPr/>
              <a:lstStyle/>
              <a:p>
                <a:pPr>
                  <a:defRPr>
                    <a:solidFill>
                      <a:schemeClr val="bg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Taul1!$B$6:$B$17</c:f>
              <c:numCache>
                <c:formatCode>General</c:formatCode>
                <c:ptCount val="12"/>
                <c:pt idx="0">
                  <c:v>34.64837</c:v>
                </c:pt>
                <c:pt idx="2">
                  <c:v>30.260870000000001</c:v>
                </c:pt>
                <c:pt idx="3">
                  <c:v>38.813560000000003</c:v>
                </c:pt>
                <c:pt idx="5">
                  <c:v>50</c:v>
                </c:pt>
                <c:pt idx="6">
                  <c:v>41.401269999999997</c:v>
                </c:pt>
                <c:pt idx="7">
                  <c:v>37.647060000000003</c:v>
                </c:pt>
                <c:pt idx="8">
                  <c:v>37.714289999999998</c:v>
                </c:pt>
                <c:pt idx="9">
                  <c:v>33.53293</c:v>
                </c:pt>
                <c:pt idx="10">
                  <c:v>21.556889999999999</c:v>
                </c:pt>
                <c:pt idx="11">
                  <c:v>21.764710000000001</c:v>
                </c:pt>
              </c:numCache>
            </c:numRef>
          </c:val>
          <c:extLst>
            <c:ext xmlns:c16="http://schemas.microsoft.com/office/drawing/2014/chart" uri="{C3380CC4-5D6E-409C-BE32-E72D297353CC}">
              <c16:uniqueId val="{00000000-C02A-4E86-AD75-5540F6F49B90}"/>
            </c:ext>
          </c:extLst>
        </c:ser>
        <c:ser>
          <c:idx val="1"/>
          <c:order val="1"/>
          <c:tx>
            <c:strRef>
              <c:f>Taul1!$C$5</c:f>
              <c:strCache>
                <c:ptCount val="1"/>
                <c:pt idx="0">
                  <c:v>Osittain samaa
mieltä</c:v>
                </c:pt>
              </c:strCache>
            </c:strRef>
          </c:tx>
          <c:spPr>
            <a:solidFill>
              <a:schemeClr val="accent4"/>
            </a:solidFill>
            <a:ln>
              <a:noFill/>
            </a:ln>
          </c:spPr>
          <c:invertIfNegative val="0"/>
          <c:dLbls>
            <c:numFmt formatCode="#,##0" sourceLinked="0"/>
            <c:spPr>
              <a:noFill/>
              <a:ln>
                <a:noFill/>
              </a:ln>
              <a:effectLst/>
            </c:spPr>
            <c:txPr>
              <a:bodyPr/>
              <a:lstStyle/>
              <a:p>
                <a:pPr>
                  <a:defRPr>
                    <a:solidFill>
                      <a:schemeClr val="tx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Taul1!$C$6:$C$17</c:f>
              <c:numCache>
                <c:formatCode>General</c:formatCode>
                <c:ptCount val="12"/>
                <c:pt idx="0">
                  <c:v>39.622639999999997</c:v>
                </c:pt>
                <c:pt idx="2">
                  <c:v>41.391300000000001</c:v>
                </c:pt>
                <c:pt idx="3">
                  <c:v>37.966099999999997</c:v>
                </c:pt>
                <c:pt idx="5">
                  <c:v>40.625</c:v>
                </c:pt>
                <c:pt idx="6">
                  <c:v>48.407640000000001</c:v>
                </c:pt>
                <c:pt idx="7">
                  <c:v>40.588239999999999</c:v>
                </c:pt>
                <c:pt idx="8">
                  <c:v>36.571429999999999</c:v>
                </c:pt>
                <c:pt idx="9">
                  <c:v>37.125749999999996</c:v>
                </c:pt>
                <c:pt idx="10">
                  <c:v>37.724550000000001</c:v>
                </c:pt>
                <c:pt idx="11">
                  <c:v>37.058819999999997</c:v>
                </c:pt>
              </c:numCache>
            </c:numRef>
          </c:val>
          <c:extLst>
            <c:ext xmlns:c16="http://schemas.microsoft.com/office/drawing/2014/chart" uri="{C3380CC4-5D6E-409C-BE32-E72D297353CC}">
              <c16:uniqueId val="{00000001-C02A-4E86-AD75-5540F6F49B90}"/>
            </c:ext>
          </c:extLst>
        </c:ser>
        <c:ser>
          <c:idx val="2"/>
          <c:order val="2"/>
          <c:tx>
            <c:strRef>
              <c:f>Taul1!$D$5</c:f>
              <c:strCache>
                <c:ptCount val="1"/>
                <c:pt idx="0">
                  <c:v>Eri
mieltä</c:v>
                </c:pt>
              </c:strCache>
            </c:strRef>
          </c:tx>
          <c:spPr>
            <a:solidFill>
              <a:schemeClr val="accent1"/>
            </a:solidFill>
            <a:ln>
              <a:noFill/>
            </a:ln>
          </c:spPr>
          <c:invertIfNegative val="0"/>
          <c:dPt>
            <c:idx val="5"/>
            <c:invertIfNegative val="0"/>
            <c:bubble3D val="0"/>
            <c:extLst>
              <c:ext xmlns:c16="http://schemas.microsoft.com/office/drawing/2014/chart" uri="{C3380CC4-5D6E-409C-BE32-E72D297353CC}">
                <c16:uniqueId val="{00000002-C02A-4E86-AD75-5540F6F49B90}"/>
              </c:ext>
            </c:extLst>
          </c:dPt>
          <c:dLbls>
            <c:numFmt formatCode="#,##0" sourceLinked="0"/>
            <c:spPr>
              <a:noFill/>
              <a:ln>
                <a:noFill/>
              </a:ln>
              <a:effectLst/>
            </c:spPr>
            <c:txPr>
              <a:bodyPr/>
              <a:lstStyle/>
              <a:p>
                <a:pPr>
                  <a:defRPr>
                    <a:solidFill>
                      <a:schemeClr val="tx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Taul1!$D$6:$D$17</c:f>
              <c:numCache>
                <c:formatCode>General</c:formatCode>
                <c:ptCount val="12"/>
                <c:pt idx="0">
                  <c:v>12.264150000000001</c:v>
                </c:pt>
                <c:pt idx="2">
                  <c:v>14.78261</c:v>
                </c:pt>
                <c:pt idx="3">
                  <c:v>9.8305100000000003</c:v>
                </c:pt>
                <c:pt idx="5">
                  <c:v>5</c:v>
                </c:pt>
                <c:pt idx="6">
                  <c:v>2.5477699999999999</c:v>
                </c:pt>
                <c:pt idx="7">
                  <c:v>10</c:v>
                </c:pt>
                <c:pt idx="8">
                  <c:v>13.71429</c:v>
                </c:pt>
                <c:pt idx="9">
                  <c:v>15.568860000000001</c:v>
                </c:pt>
                <c:pt idx="10">
                  <c:v>20.359279999999998</c:v>
                </c:pt>
                <c:pt idx="11">
                  <c:v>17.64706</c:v>
                </c:pt>
              </c:numCache>
            </c:numRef>
          </c:val>
          <c:extLst>
            <c:ext xmlns:c16="http://schemas.microsoft.com/office/drawing/2014/chart" uri="{C3380CC4-5D6E-409C-BE32-E72D297353CC}">
              <c16:uniqueId val="{00000003-C02A-4E86-AD75-5540F6F49B90}"/>
            </c:ext>
          </c:extLst>
        </c:ser>
        <c:ser>
          <c:idx val="3"/>
          <c:order val="3"/>
          <c:tx>
            <c:strRef>
              <c:f>Taul1!$E$5</c:f>
              <c:strCache>
                <c:ptCount val="1"/>
                <c:pt idx="0">
                  <c:v>Ei osaa
sanoa</c:v>
                </c:pt>
              </c:strCache>
            </c:strRef>
          </c:tx>
          <c:spPr>
            <a:solidFill>
              <a:schemeClr val="accent3"/>
            </a:solidFill>
          </c:spPr>
          <c:invertIfNegative val="0"/>
          <c:dLbls>
            <c:numFmt formatCode="#,##0" sourceLinked="0"/>
            <c:spPr>
              <a:noFill/>
              <a:ln>
                <a:noFill/>
              </a:ln>
              <a:effectLst/>
            </c:spPr>
            <c:txPr>
              <a:bodyPr/>
              <a:lstStyle/>
              <a:p>
                <a:pPr>
                  <a:defRPr>
                    <a:solidFill>
                      <a:schemeClr val="tx1"/>
                    </a:solidFill>
                    <a:latin typeface="Neue Haas Unica W1G Medium" panose="020B0604030206020203" pitchFamily="34" charset="0"/>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Taul1!$A$6:$A$17</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Taul1!$E$6:$E$17</c:f>
              <c:numCache>
                <c:formatCode>General</c:formatCode>
                <c:ptCount val="12"/>
                <c:pt idx="0">
                  <c:v>13.464840000000001</c:v>
                </c:pt>
                <c:pt idx="2">
                  <c:v>13.56522</c:v>
                </c:pt>
                <c:pt idx="3">
                  <c:v>13.38983</c:v>
                </c:pt>
                <c:pt idx="5">
                  <c:v>4.375</c:v>
                </c:pt>
                <c:pt idx="6">
                  <c:v>7.6433099999999996</c:v>
                </c:pt>
                <c:pt idx="7">
                  <c:v>11.764709999999999</c:v>
                </c:pt>
                <c:pt idx="8">
                  <c:v>12</c:v>
                </c:pt>
                <c:pt idx="9">
                  <c:v>13.772460000000001</c:v>
                </c:pt>
                <c:pt idx="10">
                  <c:v>20.359279999999998</c:v>
                </c:pt>
                <c:pt idx="11">
                  <c:v>23.529409999999999</c:v>
                </c:pt>
              </c:numCache>
            </c:numRef>
          </c:val>
          <c:extLst>
            <c:ext xmlns:c16="http://schemas.microsoft.com/office/drawing/2014/chart" uri="{C3380CC4-5D6E-409C-BE32-E72D297353CC}">
              <c16:uniqueId val="{00000004-C02A-4E86-AD75-5540F6F49B90}"/>
            </c:ext>
          </c:extLst>
        </c:ser>
        <c:dLbls>
          <c:showLegendKey val="0"/>
          <c:showVal val="0"/>
          <c:showCatName val="0"/>
          <c:showSerName val="0"/>
          <c:showPercent val="0"/>
          <c:showBubbleSize val="0"/>
        </c:dLbls>
        <c:gapWidth val="3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sz="1400">
                <a:solidFill>
                  <a:srgbClr val="002649"/>
                </a:solidFill>
              </a:defRPr>
            </a:pPr>
            <a:endParaRPr lang="en-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9525">
              <a:solidFill>
                <a:srgbClr val="D9D9D9"/>
              </a:solidFill>
              <a:prstDash val="solid"/>
            </a:ln>
          </c:spPr>
        </c:majorGridlines>
        <c:numFmt formatCode="General" sourceLinked="0"/>
        <c:majorTickMark val="none"/>
        <c:minorTickMark val="none"/>
        <c:tickLblPos val="high"/>
        <c:spPr>
          <a:ln>
            <a:noFill/>
          </a:ln>
        </c:spPr>
        <c:txPr>
          <a:bodyPr/>
          <a:lstStyle/>
          <a:p>
            <a:pPr>
              <a:defRPr sz="1200">
                <a:solidFill>
                  <a:srgbClr val="7F7F7F"/>
                </a:solidFill>
              </a:defRPr>
            </a:pPr>
            <a:endParaRPr lang="en-FI"/>
          </a:p>
        </c:txPr>
        <c:crossAx val="485419376"/>
        <c:crosses val="autoZero"/>
        <c:crossBetween val="between"/>
        <c:majorUnit val="10"/>
        <c:minorUnit val="1"/>
      </c:valAx>
      <c:spPr>
        <a:ln>
          <a:noFill/>
        </a:ln>
      </c:spPr>
    </c:plotArea>
    <c:legend>
      <c:legendPos val="t"/>
      <c:layout>
        <c:manualLayout>
          <c:xMode val="edge"/>
          <c:yMode val="edge"/>
          <c:x val="9.2119720572244282E-2"/>
          <c:y val="1.7993619263247714E-2"/>
          <c:w val="0.86391409870632951"/>
          <c:h val="0.11448134378821946"/>
        </c:manualLayout>
      </c:layout>
      <c:overlay val="0"/>
      <c:txPr>
        <a:bodyPr/>
        <a:lstStyle/>
        <a:p>
          <a:pPr>
            <a:defRPr>
              <a:solidFill>
                <a:srgbClr val="002649"/>
              </a:solidFill>
            </a:defRPr>
          </a:pPr>
          <a:endParaRPr lang="en-FI"/>
        </a:p>
      </c:txPr>
    </c:legend>
    <c:plotVisOnly val="1"/>
    <c:dispBlanksAs val="gap"/>
    <c:showDLblsOverMax val="0"/>
  </c:chart>
  <c:txPr>
    <a:bodyPr/>
    <a:lstStyle/>
    <a:p>
      <a:pPr>
        <a:defRPr sz="1200">
          <a:latin typeface="Neue Haas Unica W1G" panose="020B0504030206020203" pitchFamily="34" charset="0"/>
        </a:defRPr>
      </a:pPr>
      <a:endParaRPr lang="en-FI"/>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15119254622846"/>
          <c:y val="0.1583897736969257"/>
          <c:w val="0.7614599830249319"/>
          <c:h val="0.75234339805853567"/>
        </c:manualLayout>
      </c:layout>
      <c:barChart>
        <c:barDir val="bar"/>
        <c:grouping val="stacked"/>
        <c:varyColors val="0"/>
        <c:ser>
          <c:idx val="0"/>
          <c:order val="0"/>
          <c:tx>
            <c:strRef>
              <c:f>Taul1!$B$5</c:f>
              <c:strCache>
                <c:ptCount val="1"/>
                <c:pt idx="0">
                  <c:v>Samaa
mieltä</c:v>
                </c:pt>
              </c:strCache>
            </c:strRef>
          </c:tx>
          <c:spPr>
            <a:solidFill>
              <a:schemeClr val="accent2"/>
            </a:solidFill>
            <a:ln>
              <a:noFill/>
            </a:ln>
          </c:spPr>
          <c:invertIfNegative val="0"/>
          <c:dLbls>
            <c:numFmt formatCode="#,##0" sourceLinked="0"/>
            <c:spPr>
              <a:noFill/>
              <a:ln>
                <a:noFill/>
              </a:ln>
              <a:effectLst/>
            </c:spPr>
            <c:txPr>
              <a:bodyPr/>
              <a:lstStyle/>
              <a:p>
                <a:pPr>
                  <a:defRPr>
                    <a:solidFill>
                      <a:schemeClr val="bg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Taul1!$B$6:$B$17</c:f>
              <c:numCache>
                <c:formatCode>General</c:formatCode>
                <c:ptCount val="12"/>
                <c:pt idx="0">
                  <c:v>16.638079999999999</c:v>
                </c:pt>
                <c:pt idx="2">
                  <c:v>13.043480000000001</c:v>
                </c:pt>
                <c:pt idx="3">
                  <c:v>20.16949</c:v>
                </c:pt>
                <c:pt idx="5">
                  <c:v>26.875</c:v>
                </c:pt>
                <c:pt idx="6">
                  <c:v>19.74522</c:v>
                </c:pt>
                <c:pt idx="7">
                  <c:v>17.058820000000001</c:v>
                </c:pt>
                <c:pt idx="8">
                  <c:v>21.142859999999999</c:v>
                </c:pt>
                <c:pt idx="9">
                  <c:v>13.772460000000001</c:v>
                </c:pt>
                <c:pt idx="10">
                  <c:v>10.77844</c:v>
                </c:pt>
                <c:pt idx="11">
                  <c:v>7.6470599999999997</c:v>
                </c:pt>
              </c:numCache>
            </c:numRef>
          </c:val>
          <c:extLst>
            <c:ext xmlns:c16="http://schemas.microsoft.com/office/drawing/2014/chart" uri="{C3380CC4-5D6E-409C-BE32-E72D297353CC}">
              <c16:uniqueId val="{00000000-77CC-4BBF-9D2D-B69B82524354}"/>
            </c:ext>
          </c:extLst>
        </c:ser>
        <c:ser>
          <c:idx val="1"/>
          <c:order val="1"/>
          <c:tx>
            <c:strRef>
              <c:f>Taul1!$C$5</c:f>
              <c:strCache>
                <c:ptCount val="1"/>
                <c:pt idx="0">
                  <c:v>Osittain samaa
mieltä</c:v>
                </c:pt>
              </c:strCache>
            </c:strRef>
          </c:tx>
          <c:spPr>
            <a:solidFill>
              <a:schemeClr val="accent4"/>
            </a:solidFill>
            <a:ln>
              <a:noFill/>
            </a:ln>
          </c:spPr>
          <c:invertIfNegative val="0"/>
          <c:dLbls>
            <c:numFmt formatCode="#,##0" sourceLinked="0"/>
            <c:spPr>
              <a:noFill/>
              <a:ln>
                <a:noFill/>
              </a:ln>
              <a:effectLst/>
            </c:spPr>
            <c:txPr>
              <a:bodyPr/>
              <a:lstStyle/>
              <a:p>
                <a:pPr>
                  <a:defRPr>
                    <a:solidFill>
                      <a:schemeClr val="tx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Taul1!$C$6:$C$17</c:f>
              <c:numCache>
                <c:formatCode>General</c:formatCode>
                <c:ptCount val="12"/>
                <c:pt idx="0">
                  <c:v>33.962260000000001</c:v>
                </c:pt>
                <c:pt idx="2">
                  <c:v>32.695650000000001</c:v>
                </c:pt>
                <c:pt idx="3">
                  <c:v>35.08475</c:v>
                </c:pt>
                <c:pt idx="5">
                  <c:v>45.625</c:v>
                </c:pt>
                <c:pt idx="6">
                  <c:v>40.127389999999998</c:v>
                </c:pt>
                <c:pt idx="7">
                  <c:v>39.411760000000001</c:v>
                </c:pt>
                <c:pt idx="8">
                  <c:v>31.428570000000001</c:v>
                </c:pt>
                <c:pt idx="9">
                  <c:v>29.34132</c:v>
                </c:pt>
                <c:pt idx="10">
                  <c:v>26.34731</c:v>
                </c:pt>
                <c:pt idx="11">
                  <c:v>26.470590000000001</c:v>
                </c:pt>
              </c:numCache>
            </c:numRef>
          </c:val>
          <c:extLst>
            <c:ext xmlns:c16="http://schemas.microsoft.com/office/drawing/2014/chart" uri="{C3380CC4-5D6E-409C-BE32-E72D297353CC}">
              <c16:uniqueId val="{00000001-77CC-4BBF-9D2D-B69B82524354}"/>
            </c:ext>
          </c:extLst>
        </c:ser>
        <c:ser>
          <c:idx val="2"/>
          <c:order val="2"/>
          <c:tx>
            <c:strRef>
              <c:f>Taul1!$D$5</c:f>
              <c:strCache>
                <c:ptCount val="1"/>
                <c:pt idx="0">
                  <c:v>Eri
mieltä</c:v>
                </c:pt>
              </c:strCache>
            </c:strRef>
          </c:tx>
          <c:spPr>
            <a:solidFill>
              <a:schemeClr val="accent1"/>
            </a:solidFill>
            <a:ln>
              <a:noFill/>
            </a:ln>
          </c:spPr>
          <c:invertIfNegative val="0"/>
          <c:dPt>
            <c:idx val="5"/>
            <c:invertIfNegative val="0"/>
            <c:bubble3D val="0"/>
            <c:extLst>
              <c:ext xmlns:c16="http://schemas.microsoft.com/office/drawing/2014/chart" uri="{C3380CC4-5D6E-409C-BE32-E72D297353CC}">
                <c16:uniqueId val="{00000002-77CC-4BBF-9D2D-B69B82524354}"/>
              </c:ext>
            </c:extLst>
          </c:dPt>
          <c:dLbls>
            <c:numFmt formatCode="#,##0" sourceLinked="0"/>
            <c:spPr>
              <a:noFill/>
              <a:ln>
                <a:noFill/>
              </a:ln>
              <a:effectLst/>
            </c:spPr>
            <c:txPr>
              <a:bodyPr/>
              <a:lstStyle/>
              <a:p>
                <a:pPr>
                  <a:defRPr>
                    <a:solidFill>
                      <a:schemeClr val="bg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Taul1!$D$6:$D$17</c:f>
              <c:numCache>
                <c:formatCode>General</c:formatCode>
                <c:ptCount val="12"/>
                <c:pt idx="0">
                  <c:v>39.193829999999998</c:v>
                </c:pt>
                <c:pt idx="2">
                  <c:v>43.478259999999999</c:v>
                </c:pt>
                <c:pt idx="3">
                  <c:v>35.08475</c:v>
                </c:pt>
                <c:pt idx="5">
                  <c:v>21.25</c:v>
                </c:pt>
                <c:pt idx="6">
                  <c:v>35.668790000000001</c:v>
                </c:pt>
                <c:pt idx="7">
                  <c:v>35.882350000000002</c:v>
                </c:pt>
                <c:pt idx="8">
                  <c:v>40.571429999999999</c:v>
                </c:pt>
                <c:pt idx="9">
                  <c:v>47.305390000000003</c:v>
                </c:pt>
                <c:pt idx="10">
                  <c:v>47.90419</c:v>
                </c:pt>
                <c:pt idx="11">
                  <c:v>44.705880000000001</c:v>
                </c:pt>
              </c:numCache>
            </c:numRef>
          </c:val>
          <c:extLst>
            <c:ext xmlns:c16="http://schemas.microsoft.com/office/drawing/2014/chart" uri="{C3380CC4-5D6E-409C-BE32-E72D297353CC}">
              <c16:uniqueId val="{00000003-77CC-4BBF-9D2D-B69B82524354}"/>
            </c:ext>
          </c:extLst>
        </c:ser>
        <c:ser>
          <c:idx val="3"/>
          <c:order val="3"/>
          <c:tx>
            <c:strRef>
              <c:f>Taul1!$E$5</c:f>
              <c:strCache>
                <c:ptCount val="1"/>
                <c:pt idx="0">
                  <c:v>Ei osaa
sanoa</c:v>
                </c:pt>
              </c:strCache>
            </c:strRef>
          </c:tx>
          <c:spPr>
            <a:solidFill>
              <a:schemeClr val="accent3"/>
            </a:solidFill>
          </c:spPr>
          <c:invertIfNegative val="0"/>
          <c:dLbls>
            <c:numFmt formatCode="#,##0" sourceLinked="0"/>
            <c:spPr>
              <a:noFill/>
              <a:ln>
                <a:noFill/>
              </a:ln>
              <a:effectLst/>
            </c:spPr>
            <c:txPr>
              <a:bodyPr/>
              <a:lstStyle/>
              <a:p>
                <a:pPr>
                  <a:defRPr>
                    <a:solidFill>
                      <a:schemeClr val="tx1"/>
                    </a:solidFill>
                    <a:latin typeface="Neue Haas Unica W1G Medium" panose="020B0604030206020203" pitchFamily="34" charset="0"/>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Taul1!$A$6:$A$17</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Taul1!$E$6:$E$17</c:f>
              <c:numCache>
                <c:formatCode>General</c:formatCode>
                <c:ptCount val="12"/>
                <c:pt idx="0">
                  <c:v>10.205830000000001</c:v>
                </c:pt>
                <c:pt idx="2">
                  <c:v>10.78261</c:v>
                </c:pt>
                <c:pt idx="3">
                  <c:v>9.6610200000000006</c:v>
                </c:pt>
                <c:pt idx="5">
                  <c:v>6.25</c:v>
                </c:pt>
                <c:pt idx="6">
                  <c:v>4.4585999999999997</c:v>
                </c:pt>
                <c:pt idx="7">
                  <c:v>7.6470599999999997</c:v>
                </c:pt>
                <c:pt idx="8">
                  <c:v>6.8571400000000002</c:v>
                </c:pt>
                <c:pt idx="9">
                  <c:v>9.5808400000000002</c:v>
                </c:pt>
                <c:pt idx="10">
                  <c:v>14.97006</c:v>
                </c:pt>
                <c:pt idx="11">
                  <c:v>21.176469999999998</c:v>
                </c:pt>
              </c:numCache>
            </c:numRef>
          </c:val>
          <c:extLst>
            <c:ext xmlns:c16="http://schemas.microsoft.com/office/drawing/2014/chart" uri="{C3380CC4-5D6E-409C-BE32-E72D297353CC}">
              <c16:uniqueId val="{00000004-77CC-4BBF-9D2D-B69B82524354}"/>
            </c:ext>
          </c:extLst>
        </c:ser>
        <c:dLbls>
          <c:showLegendKey val="0"/>
          <c:showVal val="0"/>
          <c:showCatName val="0"/>
          <c:showSerName val="0"/>
          <c:showPercent val="0"/>
          <c:showBubbleSize val="0"/>
        </c:dLbls>
        <c:gapWidth val="3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sz="1400">
                <a:solidFill>
                  <a:srgbClr val="002649"/>
                </a:solidFill>
              </a:defRPr>
            </a:pPr>
            <a:endParaRPr lang="en-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9525">
              <a:solidFill>
                <a:srgbClr val="D9D9D9"/>
              </a:solidFill>
              <a:prstDash val="solid"/>
            </a:ln>
          </c:spPr>
        </c:majorGridlines>
        <c:numFmt formatCode="General" sourceLinked="0"/>
        <c:majorTickMark val="none"/>
        <c:minorTickMark val="none"/>
        <c:tickLblPos val="high"/>
        <c:spPr>
          <a:ln>
            <a:noFill/>
          </a:ln>
        </c:spPr>
        <c:txPr>
          <a:bodyPr/>
          <a:lstStyle/>
          <a:p>
            <a:pPr>
              <a:defRPr sz="1200">
                <a:solidFill>
                  <a:srgbClr val="7F7F7F"/>
                </a:solidFill>
              </a:defRPr>
            </a:pPr>
            <a:endParaRPr lang="en-FI"/>
          </a:p>
        </c:txPr>
        <c:crossAx val="485419376"/>
        <c:crosses val="autoZero"/>
        <c:crossBetween val="between"/>
        <c:majorUnit val="10"/>
        <c:minorUnit val="1"/>
      </c:valAx>
      <c:spPr>
        <a:ln>
          <a:noFill/>
        </a:ln>
      </c:spPr>
    </c:plotArea>
    <c:legend>
      <c:legendPos val="t"/>
      <c:layout>
        <c:manualLayout>
          <c:xMode val="edge"/>
          <c:yMode val="edge"/>
          <c:x val="8.7989819418126822E-2"/>
          <c:y val="1.7993619263247714E-2"/>
          <c:w val="0.86804399649008279"/>
          <c:h val="0.11448134378821946"/>
        </c:manualLayout>
      </c:layout>
      <c:overlay val="0"/>
      <c:txPr>
        <a:bodyPr/>
        <a:lstStyle/>
        <a:p>
          <a:pPr>
            <a:defRPr>
              <a:solidFill>
                <a:srgbClr val="002649"/>
              </a:solidFill>
            </a:defRPr>
          </a:pPr>
          <a:endParaRPr lang="en-FI"/>
        </a:p>
      </c:txPr>
    </c:legend>
    <c:plotVisOnly val="1"/>
    <c:dispBlanksAs val="gap"/>
    <c:showDLblsOverMax val="0"/>
  </c:chart>
  <c:txPr>
    <a:bodyPr/>
    <a:lstStyle/>
    <a:p>
      <a:pPr>
        <a:defRPr sz="1200">
          <a:latin typeface="Neue Haas Unica W1G" panose="020B0504030206020203" pitchFamily="34" charset="0"/>
        </a:defRPr>
      </a:pPr>
      <a:endParaRPr lang="en-FI"/>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15119254622846"/>
          <c:y val="0.1583897736969257"/>
          <c:w val="0.7614599830249319"/>
          <c:h val="0.75234339805853567"/>
        </c:manualLayout>
      </c:layout>
      <c:barChart>
        <c:barDir val="bar"/>
        <c:grouping val="stacked"/>
        <c:varyColors val="0"/>
        <c:ser>
          <c:idx val="0"/>
          <c:order val="0"/>
          <c:tx>
            <c:strRef>
              <c:f>Taul1!$B$5</c:f>
              <c:strCache>
                <c:ptCount val="1"/>
                <c:pt idx="0">
                  <c:v>Samaa
mieltä</c:v>
                </c:pt>
              </c:strCache>
            </c:strRef>
          </c:tx>
          <c:spPr>
            <a:solidFill>
              <a:schemeClr val="accent2"/>
            </a:solidFill>
            <a:ln>
              <a:noFill/>
            </a:ln>
          </c:spPr>
          <c:invertIfNegative val="0"/>
          <c:dLbls>
            <c:numFmt formatCode="#,##0" sourceLinked="0"/>
            <c:spPr>
              <a:noFill/>
              <a:ln>
                <a:noFill/>
              </a:ln>
              <a:effectLst/>
            </c:spPr>
            <c:txPr>
              <a:bodyPr/>
              <a:lstStyle/>
              <a:p>
                <a:pPr>
                  <a:defRPr>
                    <a:solidFill>
                      <a:schemeClr val="bg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Taul1!$B$6:$B$17</c:f>
              <c:numCache>
                <c:formatCode>General</c:formatCode>
                <c:ptCount val="12"/>
                <c:pt idx="0">
                  <c:v>16.037739999999999</c:v>
                </c:pt>
                <c:pt idx="2">
                  <c:v>10.956519999999999</c:v>
                </c:pt>
                <c:pt idx="3">
                  <c:v>20.847460000000002</c:v>
                </c:pt>
                <c:pt idx="5">
                  <c:v>23.125</c:v>
                </c:pt>
                <c:pt idx="6">
                  <c:v>21.019110000000001</c:v>
                </c:pt>
                <c:pt idx="7">
                  <c:v>17.64706</c:v>
                </c:pt>
                <c:pt idx="8">
                  <c:v>20</c:v>
                </c:pt>
                <c:pt idx="9">
                  <c:v>11.976050000000001</c:v>
                </c:pt>
                <c:pt idx="10">
                  <c:v>10.77844</c:v>
                </c:pt>
                <c:pt idx="11">
                  <c:v>8.2352900000000009</c:v>
                </c:pt>
              </c:numCache>
            </c:numRef>
          </c:val>
          <c:extLst>
            <c:ext xmlns:c16="http://schemas.microsoft.com/office/drawing/2014/chart" uri="{C3380CC4-5D6E-409C-BE32-E72D297353CC}">
              <c16:uniqueId val="{00000000-BDBC-4911-BBC3-BB9A31269F64}"/>
            </c:ext>
          </c:extLst>
        </c:ser>
        <c:ser>
          <c:idx val="1"/>
          <c:order val="1"/>
          <c:tx>
            <c:strRef>
              <c:f>Taul1!$C$5</c:f>
              <c:strCache>
                <c:ptCount val="1"/>
                <c:pt idx="0">
                  <c:v>Osittain samaa
mieltä</c:v>
                </c:pt>
              </c:strCache>
            </c:strRef>
          </c:tx>
          <c:spPr>
            <a:solidFill>
              <a:schemeClr val="accent4"/>
            </a:solidFill>
            <a:ln>
              <a:noFill/>
            </a:ln>
          </c:spPr>
          <c:invertIfNegative val="0"/>
          <c:dLbls>
            <c:numFmt formatCode="#,##0" sourceLinked="0"/>
            <c:spPr>
              <a:noFill/>
              <a:ln>
                <a:noFill/>
              </a:ln>
              <a:effectLst/>
            </c:spPr>
            <c:txPr>
              <a:bodyPr/>
              <a:lstStyle/>
              <a:p>
                <a:pPr>
                  <a:defRPr>
                    <a:solidFill>
                      <a:schemeClr val="tx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Taul1!$C$6:$C$17</c:f>
              <c:numCache>
                <c:formatCode>General</c:formatCode>
                <c:ptCount val="12"/>
                <c:pt idx="0">
                  <c:v>29.674099999999999</c:v>
                </c:pt>
                <c:pt idx="2">
                  <c:v>29.913039999999999</c:v>
                </c:pt>
                <c:pt idx="3">
                  <c:v>29.491530000000001</c:v>
                </c:pt>
                <c:pt idx="5">
                  <c:v>39.375</c:v>
                </c:pt>
                <c:pt idx="6">
                  <c:v>35.031849999999999</c:v>
                </c:pt>
                <c:pt idx="7">
                  <c:v>34.117649999999998</c:v>
                </c:pt>
                <c:pt idx="8">
                  <c:v>26.285710000000002</c:v>
                </c:pt>
                <c:pt idx="9">
                  <c:v>26.34731</c:v>
                </c:pt>
                <c:pt idx="10">
                  <c:v>23.353290000000001</c:v>
                </c:pt>
                <c:pt idx="11">
                  <c:v>24.117650000000001</c:v>
                </c:pt>
              </c:numCache>
            </c:numRef>
          </c:val>
          <c:extLst>
            <c:ext xmlns:c16="http://schemas.microsoft.com/office/drawing/2014/chart" uri="{C3380CC4-5D6E-409C-BE32-E72D297353CC}">
              <c16:uniqueId val="{00000001-BDBC-4911-BBC3-BB9A31269F64}"/>
            </c:ext>
          </c:extLst>
        </c:ser>
        <c:ser>
          <c:idx val="2"/>
          <c:order val="2"/>
          <c:tx>
            <c:strRef>
              <c:f>Taul1!$D$5</c:f>
              <c:strCache>
                <c:ptCount val="1"/>
                <c:pt idx="0">
                  <c:v>Eri
mieltä</c:v>
                </c:pt>
              </c:strCache>
            </c:strRef>
          </c:tx>
          <c:spPr>
            <a:solidFill>
              <a:schemeClr val="accent1"/>
            </a:solidFill>
            <a:ln>
              <a:noFill/>
            </a:ln>
          </c:spPr>
          <c:invertIfNegative val="0"/>
          <c:dPt>
            <c:idx val="5"/>
            <c:invertIfNegative val="0"/>
            <c:bubble3D val="0"/>
            <c:extLst>
              <c:ext xmlns:c16="http://schemas.microsoft.com/office/drawing/2014/chart" uri="{C3380CC4-5D6E-409C-BE32-E72D297353CC}">
                <c16:uniqueId val="{00000002-BDBC-4911-BBC3-BB9A31269F64}"/>
              </c:ext>
            </c:extLst>
          </c:dPt>
          <c:dLbls>
            <c:numFmt formatCode="#,##0" sourceLinked="0"/>
            <c:spPr>
              <a:noFill/>
              <a:ln>
                <a:noFill/>
              </a:ln>
              <a:effectLst/>
            </c:spPr>
            <c:txPr>
              <a:bodyPr/>
              <a:lstStyle/>
              <a:p>
                <a:pPr>
                  <a:defRPr>
                    <a:solidFill>
                      <a:schemeClr val="tx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Taul1!$D$6:$D$17</c:f>
              <c:numCache>
                <c:formatCode>General</c:formatCode>
                <c:ptCount val="12"/>
                <c:pt idx="0">
                  <c:v>41.938249999999996</c:v>
                </c:pt>
                <c:pt idx="2">
                  <c:v>47.130429999999997</c:v>
                </c:pt>
                <c:pt idx="3">
                  <c:v>36.949150000000003</c:v>
                </c:pt>
                <c:pt idx="5">
                  <c:v>28.75</c:v>
                </c:pt>
                <c:pt idx="6">
                  <c:v>36.305729999999997</c:v>
                </c:pt>
                <c:pt idx="7">
                  <c:v>41.764710000000001</c:v>
                </c:pt>
                <c:pt idx="8">
                  <c:v>43.428570000000001</c:v>
                </c:pt>
                <c:pt idx="9">
                  <c:v>52.09581</c:v>
                </c:pt>
                <c:pt idx="10">
                  <c:v>47.90419</c:v>
                </c:pt>
                <c:pt idx="11">
                  <c:v>42.352939999999997</c:v>
                </c:pt>
              </c:numCache>
            </c:numRef>
          </c:val>
          <c:extLst>
            <c:ext xmlns:c16="http://schemas.microsoft.com/office/drawing/2014/chart" uri="{C3380CC4-5D6E-409C-BE32-E72D297353CC}">
              <c16:uniqueId val="{00000003-BDBC-4911-BBC3-BB9A31269F64}"/>
            </c:ext>
          </c:extLst>
        </c:ser>
        <c:ser>
          <c:idx val="3"/>
          <c:order val="3"/>
          <c:tx>
            <c:strRef>
              <c:f>Taul1!$E$5</c:f>
              <c:strCache>
                <c:ptCount val="1"/>
                <c:pt idx="0">
                  <c:v>Ei osaa
sanoa</c:v>
                </c:pt>
              </c:strCache>
            </c:strRef>
          </c:tx>
          <c:spPr>
            <a:solidFill>
              <a:schemeClr val="accent3"/>
            </a:solidFill>
          </c:spPr>
          <c:invertIfNegative val="0"/>
          <c:dLbls>
            <c:numFmt formatCode="#,##0" sourceLinked="0"/>
            <c:spPr>
              <a:noFill/>
              <a:ln>
                <a:noFill/>
              </a:ln>
              <a:effectLst/>
            </c:spPr>
            <c:txPr>
              <a:bodyPr/>
              <a:lstStyle/>
              <a:p>
                <a:pPr>
                  <a:defRPr>
                    <a:solidFill>
                      <a:schemeClr val="tx1"/>
                    </a:solidFill>
                    <a:latin typeface="Neue Haas Unica W1G Medium" panose="020B0604030206020203" pitchFamily="34" charset="0"/>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Taul1!$A$6:$A$17</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Taul1!$E$6:$E$17</c:f>
              <c:numCache>
                <c:formatCode>General</c:formatCode>
                <c:ptCount val="12"/>
                <c:pt idx="0">
                  <c:v>12.349909999999999</c:v>
                </c:pt>
                <c:pt idx="2">
                  <c:v>12</c:v>
                </c:pt>
                <c:pt idx="3">
                  <c:v>12.71186</c:v>
                </c:pt>
                <c:pt idx="5">
                  <c:v>8.75</c:v>
                </c:pt>
                <c:pt idx="6">
                  <c:v>7.6433099999999996</c:v>
                </c:pt>
                <c:pt idx="7">
                  <c:v>6.4705899999999996</c:v>
                </c:pt>
                <c:pt idx="8">
                  <c:v>10.28571</c:v>
                </c:pt>
                <c:pt idx="9">
                  <c:v>9.5808400000000002</c:v>
                </c:pt>
                <c:pt idx="10">
                  <c:v>17.96407</c:v>
                </c:pt>
                <c:pt idx="11">
                  <c:v>25.294119999999999</c:v>
                </c:pt>
              </c:numCache>
            </c:numRef>
          </c:val>
          <c:extLst>
            <c:ext xmlns:c16="http://schemas.microsoft.com/office/drawing/2014/chart" uri="{C3380CC4-5D6E-409C-BE32-E72D297353CC}">
              <c16:uniqueId val="{00000004-BDBC-4911-BBC3-BB9A31269F64}"/>
            </c:ext>
          </c:extLst>
        </c:ser>
        <c:dLbls>
          <c:showLegendKey val="0"/>
          <c:showVal val="0"/>
          <c:showCatName val="0"/>
          <c:showSerName val="0"/>
          <c:showPercent val="0"/>
          <c:showBubbleSize val="0"/>
        </c:dLbls>
        <c:gapWidth val="3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sz="1400">
                <a:solidFill>
                  <a:srgbClr val="002649"/>
                </a:solidFill>
              </a:defRPr>
            </a:pPr>
            <a:endParaRPr lang="en-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9525">
              <a:solidFill>
                <a:srgbClr val="D9D9D9"/>
              </a:solidFill>
              <a:prstDash val="solid"/>
            </a:ln>
          </c:spPr>
        </c:majorGridlines>
        <c:numFmt formatCode="General" sourceLinked="0"/>
        <c:majorTickMark val="none"/>
        <c:minorTickMark val="none"/>
        <c:tickLblPos val="high"/>
        <c:spPr>
          <a:ln>
            <a:noFill/>
          </a:ln>
        </c:spPr>
        <c:txPr>
          <a:bodyPr/>
          <a:lstStyle/>
          <a:p>
            <a:pPr>
              <a:defRPr sz="1200">
                <a:solidFill>
                  <a:srgbClr val="7F7F7F"/>
                </a:solidFill>
              </a:defRPr>
            </a:pPr>
            <a:endParaRPr lang="en-FI"/>
          </a:p>
        </c:txPr>
        <c:crossAx val="485419376"/>
        <c:crosses val="autoZero"/>
        <c:crossBetween val="between"/>
        <c:majorUnit val="10"/>
        <c:minorUnit val="1"/>
      </c:valAx>
      <c:spPr>
        <a:ln>
          <a:noFill/>
        </a:ln>
      </c:spPr>
    </c:plotArea>
    <c:legend>
      <c:legendPos val="t"/>
      <c:layout>
        <c:manualLayout>
          <c:xMode val="edge"/>
          <c:yMode val="edge"/>
          <c:x val="8.2808155563815905E-2"/>
          <c:y val="1.7993619263247714E-2"/>
          <c:w val="0.90686829683460957"/>
          <c:h val="0.11448134378821946"/>
        </c:manualLayout>
      </c:layout>
      <c:overlay val="0"/>
      <c:txPr>
        <a:bodyPr/>
        <a:lstStyle/>
        <a:p>
          <a:pPr>
            <a:defRPr>
              <a:solidFill>
                <a:srgbClr val="002649"/>
              </a:solidFill>
            </a:defRPr>
          </a:pPr>
          <a:endParaRPr lang="en-FI"/>
        </a:p>
      </c:txPr>
    </c:legend>
    <c:plotVisOnly val="1"/>
    <c:dispBlanksAs val="gap"/>
    <c:showDLblsOverMax val="0"/>
  </c:chart>
  <c:txPr>
    <a:bodyPr/>
    <a:lstStyle/>
    <a:p>
      <a:pPr>
        <a:defRPr sz="1200">
          <a:latin typeface="Neue Haas Unica W1G" panose="020B0504030206020203" pitchFamily="34" charset="0"/>
        </a:defRPr>
      </a:pPr>
      <a:endParaRPr lang="en-FI"/>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15119254622846"/>
          <c:y val="0.1583897736969257"/>
          <c:w val="0.7614599830249319"/>
          <c:h val="0.75234339805853567"/>
        </c:manualLayout>
      </c:layout>
      <c:barChart>
        <c:barDir val="bar"/>
        <c:grouping val="stacked"/>
        <c:varyColors val="0"/>
        <c:ser>
          <c:idx val="0"/>
          <c:order val="0"/>
          <c:tx>
            <c:strRef>
              <c:f>Taul1!$B$5</c:f>
              <c:strCache>
                <c:ptCount val="1"/>
                <c:pt idx="0">
                  <c:v>Samaa
mieltä</c:v>
                </c:pt>
              </c:strCache>
            </c:strRef>
          </c:tx>
          <c:spPr>
            <a:solidFill>
              <a:schemeClr val="accent2"/>
            </a:solidFill>
            <a:ln>
              <a:noFill/>
            </a:ln>
          </c:spPr>
          <c:invertIfNegative val="0"/>
          <c:dLbls>
            <c:numFmt formatCode="#,##0" sourceLinked="0"/>
            <c:spPr>
              <a:noFill/>
              <a:ln>
                <a:noFill/>
              </a:ln>
              <a:effectLst/>
            </c:spPr>
            <c:txPr>
              <a:bodyPr/>
              <a:lstStyle/>
              <a:p>
                <a:pPr>
                  <a:defRPr>
                    <a:solidFill>
                      <a:schemeClr val="bg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Taul1!$B$6:$B$17</c:f>
              <c:numCache>
                <c:formatCode>General</c:formatCode>
                <c:ptCount val="12"/>
                <c:pt idx="0">
                  <c:v>15.523160000000001</c:v>
                </c:pt>
                <c:pt idx="2">
                  <c:v>6.4347799999999999</c:v>
                </c:pt>
                <c:pt idx="3">
                  <c:v>24.406780000000001</c:v>
                </c:pt>
                <c:pt idx="5">
                  <c:v>27.5</c:v>
                </c:pt>
                <c:pt idx="6">
                  <c:v>22.929939999999998</c:v>
                </c:pt>
                <c:pt idx="7">
                  <c:v>18.235289999999999</c:v>
                </c:pt>
                <c:pt idx="8">
                  <c:v>14.857139999999999</c:v>
                </c:pt>
                <c:pt idx="9">
                  <c:v>10.77844</c:v>
                </c:pt>
                <c:pt idx="10">
                  <c:v>10.179639999999999</c:v>
                </c:pt>
                <c:pt idx="11">
                  <c:v>5.2941200000000004</c:v>
                </c:pt>
              </c:numCache>
            </c:numRef>
          </c:val>
          <c:extLst>
            <c:ext xmlns:c16="http://schemas.microsoft.com/office/drawing/2014/chart" uri="{C3380CC4-5D6E-409C-BE32-E72D297353CC}">
              <c16:uniqueId val="{00000000-6458-47BD-B777-7A7183BCB9A7}"/>
            </c:ext>
          </c:extLst>
        </c:ser>
        <c:ser>
          <c:idx val="1"/>
          <c:order val="1"/>
          <c:tx>
            <c:strRef>
              <c:f>Taul1!$C$5</c:f>
              <c:strCache>
                <c:ptCount val="1"/>
                <c:pt idx="0">
                  <c:v>Osittain samaa
mieltä</c:v>
                </c:pt>
              </c:strCache>
            </c:strRef>
          </c:tx>
          <c:spPr>
            <a:solidFill>
              <a:schemeClr val="accent4"/>
            </a:solidFill>
            <a:ln>
              <a:noFill/>
            </a:ln>
          </c:spPr>
          <c:invertIfNegative val="0"/>
          <c:dLbls>
            <c:numFmt formatCode="#,##0" sourceLinked="0"/>
            <c:spPr>
              <a:noFill/>
              <a:ln>
                <a:noFill/>
              </a:ln>
              <a:effectLst/>
            </c:spPr>
            <c:txPr>
              <a:bodyPr/>
              <a:lstStyle/>
              <a:p>
                <a:pPr>
                  <a:defRPr>
                    <a:solidFill>
                      <a:schemeClr val="tx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Taul1!$C$6:$C$17</c:f>
              <c:numCache>
                <c:formatCode>General</c:formatCode>
                <c:ptCount val="12"/>
                <c:pt idx="0">
                  <c:v>21.097770000000001</c:v>
                </c:pt>
                <c:pt idx="2">
                  <c:v>13.739129999999999</c:v>
                </c:pt>
                <c:pt idx="3">
                  <c:v>28.135590000000001</c:v>
                </c:pt>
                <c:pt idx="5">
                  <c:v>33.125</c:v>
                </c:pt>
                <c:pt idx="6">
                  <c:v>24.84076</c:v>
                </c:pt>
                <c:pt idx="7">
                  <c:v>19.411760000000001</c:v>
                </c:pt>
                <c:pt idx="8">
                  <c:v>21.714289999999998</c:v>
                </c:pt>
                <c:pt idx="9">
                  <c:v>16.766470000000002</c:v>
                </c:pt>
                <c:pt idx="10">
                  <c:v>20.359279999999998</c:v>
                </c:pt>
                <c:pt idx="11">
                  <c:v>12.35294</c:v>
                </c:pt>
              </c:numCache>
            </c:numRef>
          </c:val>
          <c:extLst>
            <c:ext xmlns:c16="http://schemas.microsoft.com/office/drawing/2014/chart" uri="{C3380CC4-5D6E-409C-BE32-E72D297353CC}">
              <c16:uniqueId val="{00000001-6458-47BD-B777-7A7183BCB9A7}"/>
            </c:ext>
          </c:extLst>
        </c:ser>
        <c:ser>
          <c:idx val="2"/>
          <c:order val="2"/>
          <c:tx>
            <c:strRef>
              <c:f>Taul1!$D$5</c:f>
              <c:strCache>
                <c:ptCount val="1"/>
                <c:pt idx="0">
                  <c:v>Eri
mieltä</c:v>
                </c:pt>
              </c:strCache>
            </c:strRef>
          </c:tx>
          <c:spPr>
            <a:solidFill>
              <a:schemeClr val="accent1"/>
            </a:solidFill>
            <a:ln>
              <a:noFill/>
            </a:ln>
          </c:spPr>
          <c:invertIfNegative val="0"/>
          <c:dPt>
            <c:idx val="5"/>
            <c:invertIfNegative val="0"/>
            <c:bubble3D val="0"/>
            <c:extLst>
              <c:ext xmlns:c16="http://schemas.microsoft.com/office/drawing/2014/chart" uri="{C3380CC4-5D6E-409C-BE32-E72D297353CC}">
                <c16:uniqueId val="{00000002-6458-47BD-B777-7A7183BCB9A7}"/>
              </c:ext>
            </c:extLst>
          </c:dPt>
          <c:dLbls>
            <c:numFmt formatCode="#,##0" sourceLinked="0"/>
            <c:spPr>
              <a:noFill/>
              <a:ln>
                <a:noFill/>
              </a:ln>
              <a:effectLst/>
            </c:spPr>
            <c:txPr>
              <a:bodyPr/>
              <a:lstStyle/>
              <a:p>
                <a:pPr>
                  <a:defRPr>
                    <a:solidFill>
                      <a:schemeClr val="bg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Taul1!$D$6:$D$17</c:f>
              <c:numCache>
                <c:formatCode>General</c:formatCode>
                <c:ptCount val="12"/>
                <c:pt idx="0">
                  <c:v>48.799309999999998</c:v>
                </c:pt>
                <c:pt idx="2">
                  <c:v>58.608699999999999</c:v>
                </c:pt>
                <c:pt idx="3">
                  <c:v>39.322029999999998</c:v>
                </c:pt>
                <c:pt idx="5">
                  <c:v>27.5</c:v>
                </c:pt>
                <c:pt idx="6">
                  <c:v>38.853499999999997</c:v>
                </c:pt>
                <c:pt idx="7">
                  <c:v>48.235289999999999</c:v>
                </c:pt>
                <c:pt idx="8">
                  <c:v>50.285710000000002</c:v>
                </c:pt>
                <c:pt idx="9">
                  <c:v>59.281440000000003</c:v>
                </c:pt>
                <c:pt idx="10">
                  <c:v>53.293410000000002</c:v>
                </c:pt>
                <c:pt idx="11">
                  <c:v>62.352939999999997</c:v>
                </c:pt>
              </c:numCache>
            </c:numRef>
          </c:val>
          <c:extLst>
            <c:ext xmlns:c16="http://schemas.microsoft.com/office/drawing/2014/chart" uri="{C3380CC4-5D6E-409C-BE32-E72D297353CC}">
              <c16:uniqueId val="{00000003-6458-47BD-B777-7A7183BCB9A7}"/>
            </c:ext>
          </c:extLst>
        </c:ser>
        <c:ser>
          <c:idx val="3"/>
          <c:order val="3"/>
          <c:tx>
            <c:strRef>
              <c:f>Taul1!$E$5</c:f>
              <c:strCache>
                <c:ptCount val="1"/>
                <c:pt idx="0">
                  <c:v>Ei osaa
sanoa</c:v>
                </c:pt>
              </c:strCache>
            </c:strRef>
          </c:tx>
          <c:spPr>
            <a:solidFill>
              <a:schemeClr val="accent3"/>
            </a:solidFill>
          </c:spPr>
          <c:invertIfNegative val="0"/>
          <c:dLbls>
            <c:numFmt formatCode="#,##0" sourceLinked="0"/>
            <c:spPr>
              <a:noFill/>
              <a:ln>
                <a:noFill/>
              </a:ln>
              <a:effectLst/>
            </c:spPr>
            <c:txPr>
              <a:bodyPr/>
              <a:lstStyle/>
              <a:p>
                <a:pPr>
                  <a:defRPr>
                    <a:solidFill>
                      <a:schemeClr val="tx1"/>
                    </a:solidFill>
                    <a:latin typeface="Neue Haas Unica W1G Medium" panose="020B0604030206020203" pitchFamily="34" charset="0"/>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Taul1!$A$6:$A$17</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Taul1!$E$6:$E$17</c:f>
              <c:numCache>
                <c:formatCode>General</c:formatCode>
                <c:ptCount val="12"/>
                <c:pt idx="0">
                  <c:v>14.57976</c:v>
                </c:pt>
                <c:pt idx="2">
                  <c:v>21.217390000000002</c:v>
                </c:pt>
                <c:pt idx="3">
                  <c:v>8.1355900000000005</c:v>
                </c:pt>
                <c:pt idx="5">
                  <c:v>11.875</c:v>
                </c:pt>
                <c:pt idx="6">
                  <c:v>13.3758</c:v>
                </c:pt>
                <c:pt idx="7">
                  <c:v>14.117649999999999</c:v>
                </c:pt>
                <c:pt idx="8">
                  <c:v>13.142860000000001</c:v>
                </c:pt>
                <c:pt idx="9">
                  <c:v>13.17365</c:v>
                </c:pt>
                <c:pt idx="10">
                  <c:v>16.167660000000001</c:v>
                </c:pt>
                <c:pt idx="11">
                  <c:v>20</c:v>
                </c:pt>
              </c:numCache>
            </c:numRef>
          </c:val>
          <c:extLst>
            <c:ext xmlns:c16="http://schemas.microsoft.com/office/drawing/2014/chart" uri="{C3380CC4-5D6E-409C-BE32-E72D297353CC}">
              <c16:uniqueId val="{00000004-6458-47BD-B777-7A7183BCB9A7}"/>
            </c:ext>
          </c:extLst>
        </c:ser>
        <c:dLbls>
          <c:showLegendKey val="0"/>
          <c:showVal val="0"/>
          <c:showCatName val="0"/>
          <c:showSerName val="0"/>
          <c:showPercent val="0"/>
          <c:showBubbleSize val="0"/>
        </c:dLbls>
        <c:gapWidth val="3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sz="1400">
                <a:solidFill>
                  <a:srgbClr val="002649"/>
                </a:solidFill>
              </a:defRPr>
            </a:pPr>
            <a:endParaRPr lang="en-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9525">
              <a:solidFill>
                <a:srgbClr val="D9D9D9"/>
              </a:solidFill>
              <a:prstDash val="solid"/>
            </a:ln>
          </c:spPr>
        </c:majorGridlines>
        <c:numFmt formatCode="General" sourceLinked="0"/>
        <c:majorTickMark val="none"/>
        <c:minorTickMark val="none"/>
        <c:tickLblPos val="high"/>
        <c:spPr>
          <a:ln>
            <a:noFill/>
          </a:ln>
        </c:spPr>
        <c:txPr>
          <a:bodyPr/>
          <a:lstStyle/>
          <a:p>
            <a:pPr>
              <a:defRPr sz="1200">
                <a:solidFill>
                  <a:srgbClr val="7F7F7F"/>
                </a:solidFill>
              </a:defRPr>
            </a:pPr>
            <a:endParaRPr lang="en-FI"/>
          </a:p>
        </c:txPr>
        <c:crossAx val="485419376"/>
        <c:crosses val="autoZero"/>
        <c:crossBetween val="between"/>
        <c:majorUnit val="10"/>
        <c:minorUnit val="1"/>
      </c:valAx>
      <c:spPr>
        <a:ln>
          <a:noFill/>
        </a:ln>
      </c:spPr>
    </c:plotArea>
    <c:legend>
      <c:legendPos val="t"/>
      <c:layout>
        <c:manualLayout>
          <c:xMode val="edge"/>
          <c:yMode val="edge"/>
          <c:x val="9.3918954327360027E-2"/>
          <c:y val="1.7993619263247714E-2"/>
          <c:w val="0.86211480927361239"/>
          <c:h val="0.11448134378821946"/>
        </c:manualLayout>
      </c:layout>
      <c:overlay val="0"/>
      <c:txPr>
        <a:bodyPr/>
        <a:lstStyle/>
        <a:p>
          <a:pPr>
            <a:defRPr>
              <a:solidFill>
                <a:srgbClr val="002649"/>
              </a:solidFill>
            </a:defRPr>
          </a:pPr>
          <a:endParaRPr lang="en-FI"/>
        </a:p>
      </c:txPr>
    </c:legend>
    <c:plotVisOnly val="1"/>
    <c:dispBlanksAs val="gap"/>
    <c:showDLblsOverMax val="0"/>
  </c:chart>
  <c:txPr>
    <a:bodyPr/>
    <a:lstStyle/>
    <a:p>
      <a:pPr>
        <a:defRPr sz="1200">
          <a:latin typeface="Neue Haas Unica W1G" panose="020B0504030206020203" pitchFamily="34" charset="0"/>
        </a:defRPr>
      </a:pPr>
      <a:endParaRPr lang="en-FI"/>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15119254622846"/>
          <c:y val="0.1583897736969257"/>
          <c:w val="0.7614599830249319"/>
          <c:h val="0.75234339805853567"/>
        </c:manualLayout>
      </c:layout>
      <c:barChart>
        <c:barDir val="bar"/>
        <c:grouping val="stacked"/>
        <c:varyColors val="0"/>
        <c:ser>
          <c:idx val="0"/>
          <c:order val="0"/>
          <c:tx>
            <c:strRef>
              <c:f>Taul1!$B$5</c:f>
              <c:strCache>
                <c:ptCount val="1"/>
                <c:pt idx="0">
                  <c:v>Samaa
mieltä</c:v>
                </c:pt>
              </c:strCache>
            </c:strRef>
          </c:tx>
          <c:spPr>
            <a:solidFill>
              <a:schemeClr val="accent2"/>
            </a:solidFill>
            <a:ln>
              <a:noFill/>
            </a:ln>
          </c:spPr>
          <c:invertIfNegative val="0"/>
          <c:dLbls>
            <c:numFmt formatCode="#,##0" sourceLinked="0"/>
            <c:spPr>
              <a:noFill/>
              <a:ln>
                <a:noFill/>
              </a:ln>
              <a:effectLst/>
            </c:spPr>
            <c:txPr>
              <a:bodyPr/>
              <a:lstStyle/>
              <a:p>
                <a:pPr>
                  <a:defRPr>
                    <a:solidFill>
                      <a:schemeClr val="bg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Taul1!$B$6:$B$17</c:f>
              <c:numCache>
                <c:formatCode>General</c:formatCode>
                <c:ptCount val="12"/>
                <c:pt idx="0">
                  <c:v>13.036020000000001</c:v>
                </c:pt>
                <c:pt idx="2">
                  <c:v>12.695650000000001</c:v>
                </c:pt>
                <c:pt idx="3">
                  <c:v>13.38983</c:v>
                </c:pt>
                <c:pt idx="5">
                  <c:v>16.25</c:v>
                </c:pt>
                <c:pt idx="6">
                  <c:v>15.286619999999999</c:v>
                </c:pt>
                <c:pt idx="7">
                  <c:v>15.882350000000001</c:v>
                </c:pt>
                <c:pt idx="8">
                  <c:v>12</c:v>
                </c:pt>
                <c:pt idx="9">
                  <c:v>16.766470000000002</c:v>
                </c:pt>
                <c:pt idx="10">
                  <c:v>5.9880199999999997</c:v>
                </c:pt>
                <c:pt idx="11">
                  <c:v>9.4117599999999992</c:v>
                </c:pt>
              </c:numCache>
            </c:numRef>
          </c:val>
          <c:extLst>
            <c:ext xmlns:c16="http://schemas.microsoft.com/office/drawing/2014/chart" uri="{C3380CC4-5D6E-409C-BE32-E72D297353CC}">
              <c16:uniqueId val="{00000000-E75C-4820-9CD6-0A4E8515663B}"/>
            </c:ext>
          </c:extLst>
        </c:ser>
        <c:ser>
          <c:idx val="1"/>
          <c:order val="1"/>
          <c:tx>
            <c:strRef>
              <c:f>Taul1!$C$5</c:f>
              <c:strCache>
                <c:ptCount val="1"/>
                <c:pt idx="0">
                  <c:v>Osittain samaa
mieltä</c:v>
                </c:pt>
              </c:strCache>
            </c:strRef>
          </c:tx>
          <c:spPr>
            <a:solidFill>
              <a:schemeClr val="accent4"/>
            </a:solidFill>
            <a:ln>
              <a:noFill/>
            </a:ln>
          </c:spPr>
          <c:invertIfNegative val="0"/>
          <c:dLbls>
            <c:numFmt formatCode="#,##0" sourceLinked="0"/>
            <c:spPr>
              <a:noFill/>
              <a:ln>
                <a:noFill/>
              </a:ln>
              <a:effectLst/>
            </c:spPr>
            <c:txPr>
              <a:bodyPr/>
              <a:lstStyle/>
              <a:p>
                <a:pPr>
                  <a:defRPr>
                    <a:solidFill>
                      <a:schemeClr val="tx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Taul1!$C$6:$C$17</c:f>
              <c:numCache>
                <c:formatCode>General</c:formatCode>
                <c:ptCount val="12"/>
                <c:pt idx="0">
                  <c:v>44.253860000000003</c:v>
                </c:pt>
                <c:pt idx="2">
                  <c:v>42.086959999999998</c:v>
                </c:pt>
                <c:pt idx="3">
                  <c:v>46.44068</c:v>
                </c:pt>
                <c:pt idx="5">
                  <c:v>47.5</c:v>
                </c:pt>
                <c:pt idx="6">
                  <c:v>48.407640000000001</c:v>
                </c:pt>
                <c:pt idx="7">
                  <c:v>47.647060000000003</c:v>
                </c:pt>
                <c:pt idx="8">
                  <c:v>45.714289999999998</c:v>
                </c:pt>
                <c:pt idx="9">
                  <c:v>42.514969999999998</c:v>
                </c:pt>
                <c:pt idx="10">
                  <c:v>40.119759999999999</c:v>
                </c:pt>
                <c:pt idx="11">
                  <c:v>38.235289999999999</c:v>
                </c:pt>
              </c:numCache>
            </c:numRef>
          </c:val>
          <c:extLst>
            <c:ext xmlns:c16="http://schemas.microsoft.com/office/drawing/2014/chart" uri="{C3380CC4-5D6E-409C-BE32-E72D297353CC}">
              <c16:uniqueId val="{00000001-E75C-4820-9CD6-0A4E8515663B}"/>
            </c:ext>
          </c:extLst>
        </c:ser>
        <c:ser>
          <c:idx val="2"/>
          <c:order val="2"/>
          <c:tx>
            <c:strRef>
              <c:f>Taul1!$D$5</c:f>
              <c:strCache>
                <c:ptCount val="1"/>
                <c:pt idx="0">
                  <c:v>Eri
mieltä</c:v>
                </c:pt>
              </c:strCache>
            </c:strRef>
          </c:tx>
          <c:spPr>
            <a:solidFill>
              <a:schemeClr val="accent1"/>
            </a:solidFill>
            <a:ln>
              <a:noFill/>
            </a:ln>
          </c:spPr>
          <c:invertIfNegative val="0"/>
          <c:dPt>
            <c:idx val="5"/>
            <c:invertIfNegative val="0"/>
            <c:bubble3D val="0"/>
            <c:extLst>
              <c:ext xmlns:c16="http://schemas.microsoft.com/office/drawing/2014/chart" uri="{C3380CC4-5D6E-409C-BE32-E72D297353CC}">
                <c16:uniqueId val="{00000002-E75C-4820-9CD6-0A4E8515663B}"/>
              </c:ext>
            </c:extLst>
          </c:dPt>
          <c:dLbls>
            <c:numFmt formatCode="#,##0" sourceLinked="0"/>
            <c:spPr>
              <a:noFill/>
              <a:ln>
                <a:noFill/>
              </a:ln>
              <a:effectLst/>
            </c:spPr>
            <c:txPr>
              <a:bodyPr/>
              <a:lstStyle/>
              <a:p>
                <a:pPr>
                  <a:defRPr>
                    <a:solidFill>
                      <a:schemeClr val="tx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Taul1!$D$6:$D$17</c:f>
              <c:numCache>
                <c:formatCode>General</c:formatCode>
                <c:ptCount val="12"/>
                <c:pt idx="0">
                  <c:v>32.847340000000003</c:v>
                </c:pt>
                <c:pt idx="2">
                  <c:v>33.913040000000002</c:v>
                </c:pt>
                <c:pt idx="3">
                  <c:v>31.69492</c:v>
                </c:pt>
                <c:pt idx="5">
                  <c:v>26.25</c:v>
                </c:pt>
                <c:pt idx="6">
                  <c:v>26.114650000000001</c:v>
                </c:pt>
                <c:pt idx="7">
                  <c:v>31.176469999999998</c:v>
                </c:pt>
                <c:pt idx="8">
                  <c:v>33.142859999999999</c:v>
                </c:pt>
                <c:pt idx="9">
                  <c:v>34.730539999999998</c:v>
                </c:pt>
                <c:pt idx="10">
                  <c:v>41.916170000000001</c:v>
                </c:pt>
                <c:pt idx="11">
                  <c:v>35.882350000000002</c:v>
                </c:pt>
              </c:numCache>
            </c:numRef>
          </c:val>
          <c:extLst>
            <c:ext xmlns:c16="http://schemas.microsoft.com/office/drawing/2014/chart" uri="{C3380CC4-5D6E-409C-BE32-E72D297353CC}">
              <c16:uniqueId val="{00000003-E75C-4820-9CD6-0A4E8515663B}"/>
            </c:ext>
          </c:extLst>
        </c:ser>
        <c:ser>
          <c:idx val="3"/>
          <c:order val="3"/>
          <c:tx>
            <c:strRef>
              <c:f>Taul1!$E$5</c:f>
              <c:strCache>
                <c:ptCount val="1"/>
                <c:pt idx="0">
                  <c:v>Ei osaa
sanoa</c:v>
                </c:pt>
              </c:strCache>
            </c:strRef>
          </c:tx>
          <c:spPr>
            <a:solidFill>
              <a:schemeClr val="accent3"/>
            </a:solidFill>
          </c:spPr>
          <c:invertIfNegative val="0"/>
          <c:dLbls>
            <c:numFmt formatCode="#,##0" sourceLinked="0"/>
            <c:spPr>
              <a:noFill/>
              <a:ln>
                <a:noFill/>
              </a:ln>
              <a:effectLst/>
            </c:spPr>
            <c:txPr>
              <a:bodyPr/>
              <a:lstStyle/>
              <a:p>
                <a:pPr>
                  <a:defRPr>
                    <a:solidFill>
                      <a:schemeClr val="tx1"/>
                    </a:solidFill>
                    <a:latin typeface="Neue Haas Unica W1G Medium" panose="020B0604030206020203" pitchFamily="34" charset="0"/>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Taul1!$A$6:$A$17</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Taul1!$E$6:$E$17</c:f>
              <c:numCache>
                <c:formatCode>General</c:formatCode>
                <c:ptCount val="12"/>
                <c:pt idx="0">
                  <c:v>9.8627800000000008</c:v>
                </c:pt>
                <c:pt idx="2">
                  <c:v>11.304349999999999</c:v>
                </c:pt>
                <c:pt idx="3">
                  <c:v>8.4745799999999996</c:v>
                </c:pt>
                <c:pt idx="5">
                  <c:v>10</c:v>
                </c:pt>
                <c:pt idx="6">
                  <c:v>10.191079999999999</c:v>
                </c:pt>
                <c:pt idx="7">
                  <c:v>5.2941200000000004</c:v>
                </c:pt>
                <c:pt idx="8">
                  <c:v>9.1428600000000007</c:v>
                </c:pt>
                <c:pt idx="9">
                  <c:v>5.9880199999999997</c:v>
                </c:pt>
                <c:pt idx="10">
                  <c:v>11.976050000000001</c:v>
                </c:pt>
                <c:pt idx="11">
                  <c:v>16.470590000000001</c:v>
                </c:pt>
              </c:numCache>
            </c:numRef>
          </c:val>
          <c:extLst>
            <c:ext xmlns:c16="http://schemas.microsoft.com/office/drawing/2014/chart" uri="{C3380CC4-5D6E-409C-BE32-E72D297353CC}">
              <c16:uniqueId val="{00000004-E75C-4820-9CD6-0A4E8515663B}"/>
            </c:ext>
          </c:extLst>
        </c:ser>
        <c:dLbls>
          <c:showLegendKey val="0"/>
          <c:showVal val="0"/>
          <c:showCatName val="0"/>
          <c:showSerName val="0"/>
          <c:showPercent val="0"/>
          <c:showBubbleSize val="0"/>
        </c:dLbls>
        <c:gapWidth val="3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sz="1400">
                <a:solidFill>
                  <a:srgbClr val="002649"/>
                </a:solidFill>
              </a:defRPr>
            </a:pPr>
            <a:endParaRPr lang="en-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9525">
              <a:solidFill>
                <a:srgbClr val="D9D9D9"/>
              </a:solidFill>
              <a:prstDash val="solid"/>
            </a:ln>
          </c:spPr>
        </c:majorGridlines>
        <c:numFmt formatCode="General" sourceLinked="0"/>
        <c:majorTickMark val="none"/>
        <c:minorTickMark val="none"/>
        <c:tickLblPos val="high"/>
        <c:spPr>
          <a:ln>
            <a:noFill/>
          </a:ln>
        </c:spPr>
        <c:txPr>
          <a:bodyPr/>
          <a:lstStyle/>
          <a:p>
            <a:pPr>
              <a:defRPr sz="1200">
                <a:solidFill>
                  <a:srgbClr val="7F7F7F"/>
                </a:solidFill>
              </a:defRPr>
            </a:pPr>
            <a:endParaRPr lang="en-FI"/>
          </a:p>
        </c:txPr>
        <c:crossAx val="485419376"/>
        <c:crosses val="autoZero"/>
        <c:crossBetween val="between"/>
        <c:majorUnit val="10"/>
        <c:minorUnit val="1"/>
      </c:valAx>
      <c:spPr>
        <a:ln>
          <a:noFill/>
        </a:ln>
      </c:spPr>
    </c:plotArea>
    <c:legend>
      <c:legendPos val="t"/>
      <c:layout>
        <c:manualLayout>
          <c:xMode val="edge"/>
          <c:yMode val="edge"/>
          <c:x val="6.926165756114018E-2"/>
          <c:y val="1.7993619263247714E-2"/>
          <c:w val="0.88677215163834044"/>
          <c:h val="0.11448134378821946"/>
        </c:manualLayout>
      </c:layout>
      <c:overlay val="0"/>
      <c:txPr>
        <a:bodyPr/>
        <a:lstStyle/>
        <a:p>
          <a:pPr>
            <a:defRPr>
              <a:solidFill>
                <a:srgbClr val="002649"/>
              </a:solidFill>
            </a:defRPr>
          </a:pPr>
          <a:endParaRPr lang="en-FI"/>
        </a:p>
      </c:txPr>
    </c:legend>
    <c:plotVisOnly val="1"/>
    <c:dispBlanksAs val="gap"/>
    <c:showDLblsOverMax val="0"/>
  </c:chart>
  <c:txPr>
    <a:bodyPr/>
    <a:lstStyle/>
    <a:p>
      <a:pPr>
        <a:defRPr sz="1200">
          <a:latin typeface="Neue Haas Unica W1G" panose="020B0504030206020203" pitchFamily="34" charset="0"/>
        </a:defRPr>
      </a:pPr>
      <a:endParaRPr lang="en-FI"/>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15119254622846"/>
          <c:y val="0.1583897736969257"/>
          <c:w val="0.7614599830249319"/>
          <c:h val="0.75234339805853567"/>
        </c:manualLayout>
      </c:layout>
      <c:barChart>
        <c:barDir val="bar"/>
        <c:grouping val="stacked"/>
        <c:varyColors val="0"/>
        <c:ser>
          <c:idx val="0"/>
          <c:order val="0"/>
          <c:tx>
            <c:strRef>
              <c:f>Taul1!$B$5</c:f>
              <c:strCache>
                <c:ptCount val="1"/>
                <c:pt idx="0">
                  <c:v>Samaa
mieltä</c:v>
                </c:pt>
              </c:strCache>
            </c:strRef>
          </c:tx>
          <c:spPr>
            <a:solidFill>
              <a:schemeClr val="accent2"/>
            </a:solidFill>
            <a:ln>
              <a:noFill/>
            </a:ln>
          </c:spPr>
          <c:invertIfNegative val="0"/>
          <c:dLbls>
            <c:numFmt formatCode="#,##0" sourceLinked="0"/>
            <c:spPr>
              <a:noFill/>
              <a:ln>
                <a:noFill/>
              </a:ln>
              <a:effectLst/>
            </c:spPr>
            <c:txPr>
              <a:bodyPr/>
              <a:lstStyle/>
              <a:p>
                <a:pPr>
                  <a:defRPr>
                    <a:solidFill>
                      <a:schemeClr val="bg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Taul1!$B$6:$B$17</c:f>
              <c:numCache>
                <c:formatCode>General</c:formatCode>
                <c:ptCount val="12"/>
                <c:pt idx="0">
                  <c:v>13.464840000000001</c:v>
                </c:pt>
                <c:pt idx="2">
                  <c:v>8.6956500000000005</c:v>
                </c:pt>
                <c:pt idx="3">
                  <c:v>18.135590000000001</c:v>
                </c:pt>
                <c:pt idx="5">
                  <c:v>19.375</c:v>
                </c:pt>
                <c:pt idx="6">
                  <c:v>21.019110000000001</c:v>
                </c:pt>
                <c:pt idx="7">
                  <c:v>19.411760000000001</c:v>
                </c:pt>
                <c:pt idx="8">
                  <c:v>14.28571</c:v>
                </c:pt>
                <c:pt idx="9">
                  <c:v>9.5808400000000002</c:v>
                </c:pt>
                <c:pt idx="10">
                  <c:v>7.1856299999999997</c:v>
                </c:pt>
                <c:pt idx="11">
                  <c:v>4.1176500000000003</c:v>
                </c:pt>
              </c:numCache>
            </c:numRef>
          </c:val>
          <c:extLst>
            <c:ext xmlns:c16="http://schemas.microsoft.com/office/drawing/2014/chart" uri="{C3380CC4-5D6E-409C-BE32-E72D297353CC}">
              <c16:uniqueId val="{00000000-D8F7-4383-8FEF-B321ED0E43E5}"/>
            </c:ext>
          </c:extLst>
        </c:ser>
        <c:ser>
          <c:idx val="1"/>
          <c:order val="1"/>
          <c:tx>
            <c:strRef>
              <c:f>Taul1!$C$5</c:f>
              <c:strCache>
                <c:ptCount val="1"/>
                <c:pt idx="0">
                  <c:v>Osittain samaa
mieltä</c:v>
                </c:pt>
              </c:strCache>
            </c:strRef>
          </c:tx>
          <c:spPr>
            <a:solidFill>
              <a:schemeClr val="accent4"/>
            </a:solidFill>
            <a:ln>
              <a:noFill/>
            </a:ln>
          </c:spPr>
          <c:invertIfNegative val="0"/>
          <c:dLbls>
            <c:numFmt formatCode="#,##0" sourceLinked="0"/>
            <c:spPr>
              <a:noFill/>
              <a:ln>
                <a:noFill/>
              </a:ln>
              <a:effectLst/>
            </c:spPr>
            <c:txPr>
              <a:bodyPr/>
              <a:lstStyle/>
              <a:p>
                <a:pPr>
                  <a:defRPr>
                    <a:solidFill>
                      <a:schemeClr val="tx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Taul1!$C$6:$C$17</c:f>
              <c:numCache>
                <c:formatCode>General</c:formatCode>
                <c:ptCount val="12"/>
                <c:pt idx="0">
                  <c:v>23.842199999999998</c:v>
                </c:pt>
                <c:pt idx="2">
                  <c:v>23.13043</c:v>
                </c:pt>
                <c:pt idx="3">
                  <c:v>24.576270000000001</c:v>
                </c:pt>
                <c:pt idx="5">
                  <c:v>37.5</c:v>
                </c:pt>
                <c:pt idx="6">
                  <c:v>29.29936</c:v>
                </c:pt>
                <c:pt idx="7">
                  <c:v>34.117649999999998</c:v>
                </c:pt>
                <c:pt idx="8">
                  <c:v>27.428570000000001</c:v>
                </c:pt>
                <c:pt idx="9">
                  <c:v>18.56287</c:v>
                </c:pt>
                <c:pt idx="10">
                  <c:v>10.77844</c:v>
                </c:pt>
                <c:pt idx="11">
                  <c:v>10</c:v>
                </c:pt>
              </c:numCache>
            </c:numRef>
          </c:val>
          <c:extLst>
            <c:ext xmlns:c16="http://schemas.microsoft.com/office/drawing/2014/chart" uri="{C3380CC4-5D6E-409C-BE32-E72D297353CC}">
              <c16:uniqueId val="{00000001-D8F7-4383-8FEF-B321ED0E43E5}"/>
            </c:ext>
          </c:extLst>
        </c:ser>
        <c:ser>
          <c:idx val="2"/>
          <c:order val="2"/>
          <c:tx>
            <c:strRef>
              <c:f>Taul1!$D$5</c:f>
              <c:strCache>
                <c:ptCount val="1"/>
                <c:pt idx="0">
                  <c:v>Eri
mieltä</c:v>
                </c:pt>
              </c:strCache>
            </c:strRef>
          </c:tx>
          <c:spPr>
            <a:solidFill>
              <a:schemeClr val="accent1"/>
            </a:solidFill>
            <a:ln>
              <a:noFill/>
            </a:ln>
          </c:spPr>
          <c:invertIfNegative val="0"/>
          <c:dPt>
            <c:idx val="5"/>
            <c:invertIfNegative val="0"/>
            <c:bubble3D val="0"/>
            <c:extLst>
              <c:ext xmlns:c16="http://schemas.microsoft.com/office/drawing/2014/chart" uri="{C3380CC4-5D6E-409C-BE32-E72D297353CC}">
                <c16:uniqueId val="{00000002-D8F7-4383-8FEF-B321ED0E43E5}"/>
              </c:ext>
            </c:extLst>
          </c:dPt>
          <c:dLbls>
            <c:numFmt formatCode="#,##0" sourceLinked="0"/>
            <c:spPr>
              <a:noFill/>
              <a:ln>
                <a:noFill/>
              </a:ln>
              <a:effectLst/>
            </c:spPr>
            <c:txPr>
              <a:bodyPr/>
              <a:lstStyle/>
              <a:p>
                <a:pPr>
                  <a:defRPr>
                    <a:solidFill>
                      <a:schemeClr val="bg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Taul1!$D$6:$D$17</c:f>
              <c:numCache>
                <c:formatCode>General</c:formatCode>
                <c:ptCount val="12"/>
                <c:pt idx="0">
                  <c:v>48.713549999999998</c:v>
                </c:pt>
                <c:pt idx="2">
                  <c:v>52.695650000000001</c:v>
                </c:pt>
                <c:pt idx="3">
                  <c:v>44.91525</c:v>
                </c:pt>
                <c:pt idx="5">
                  <c:v>24.375</c:v>
                </c:pt>
                <c:pt idx="6">
                  <c:v>34.3949</c:v>
                </c:pt>
                <c:pt idx="7">
                  <c:v>37.647060000000003</c:v>
                </c:pt>
                <c:pt idx="8">
                  <c:v>44.571429999999999</c:v>
                </c:pt>
                <c:pt idx="9">
                  <c:v>62.275449999999999</c:v>
                </c:pt>
                <c:pt idx="10">
                  <c:v>70.059880000000007</c:v>
                </c:pt>
                <c:pt idx="11">
                  <c:v>65.882350000000002</c:v>
                </c:pt>
              </c:numCache>
            </c:numRef>
          </c:val>
          <c:extLst>
            <c:ext xmlns:c16="http://schemas.microsoft.com/office/drawing/2014/chart" uri="{C3380CC4-5D6E-409C-BE32-E72D297353CC}">
              <c16:uniqueId val="{00000003-D8F7-4383-8FEF-B321ED0E43E5}"/>
            </c:ext>
          </c:extLst>
        </c:ser>
        <c:ser>
          <c:idx val="3"/>
          <c:order val="3"/>
          <c:tx>
            <c:strRef>
              <c:f>Taul1!$E$5</c:f>
              <c:strCache>
                <c:ptCount val="1"/>
                <c:pt idx="0">
                  <c:v>Ei osaa
sanoa</c:v>
                </c:pt>
              </c:strCache>
            </c:strRef>
          </c:tx>
          <c:spPr>
            <a:solidFill>
              <a:schemeClr val="accent3"/>
            </a:solidFill>
          </c:spPr>
          <c:invertIfNegative val="0"/>
          <c:dLbls>
            <c:numFmt formatCode="#,##0" sourceLinked="0"/>
            <c:spPr>
              <a:noFill/>
              <a:ln>
                <a:noFill/>
              </a:ln>
              <a:effectLst/>
            </c:spPr>
            <c:txPr>
              <a:bodyPr/>
              <a:lstStyle/>
              <a:p>
                <a:pPr>
                  <a:defRPr>
                    <a:solidFill>
                      <a:schemeClr val="tx1"/>
                    </a:solidFill>
                    <a:latin typeface="Neue Haas Unica W1G Medium" panose="020B0604030206020203" pitchFamily="34" charset="0"/>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Taul1!$A$6:$A$17</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Taul1!$E$6:$E$17</c:f>
              <c:numCache>
                <c:formatCode>General</c:formatCode>
                <c:ptCount val="12"/>
                <c:pt idx="0">
                  <c:v>13.979419999999999</c:v>
                </c:pt>
                <c:pt idx="2">
                  <c:v>15.478260000000001</c:v>
                </c:pt>
                <c:pt idx="3">
                  <c:v>12.37288</c:v>
                </c:pt>
                <c:pt idx="5">
                  <c:v>18.75</c:v>
                </c:pt>
                <c:pt idx="6">
                  <c:v>15.286619999999999</c:v>
                </c:pt>
                <c:pt idx="7">
                  <c:v>8.8235299999999999</c:v>
                </c:pt>
                <c:pt idx="8">
                  <c:v>13.71429</c:v>
                </c:pt>
                <c:pt idx="9">
                  <c:v>9.5808400000000002</c:v>
                </c:pt>
                <c:pt idx="10">
                  <c:v>11.976050000000001</c:v>
                </c:pt>
                <c:pt idx="11">
                  <c:v>20</c:v>
                </c:pt>
              </c:numCache>
            </c:numRef>
          </c:val>
          <c:extLst>
            <c:ext xmlns:c16="http://schemas.microsoft.com/office/drawing/2014/chart" uri="{C3380CC4-5D6E-409C-BE32-E72D297353CC}">
              <c16:uniqueId val="{00000004-D8F7-4383-8FEF-B321ED0E43E5}"/>
            </c:ext>
          </c:extLst>
        </c:ser>
        <c:dLbls>
          <c:showLegendKey val="0"/>
          <c:showVal val="0"/>
          <c:showCatName val="0"/>
          <c:showSerName val="0"/>
          <c:showPercent val="0"/>
          <c:showBubbleSize val="0"/>
        </c:dLbls>
        <c:gapWidth val="3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sz="1400">
                <a:solidFill>
                  <a:srgbClr val="002649"/>
                </a:solidFill>
              </a:defRPr>
            </a:pPr>
            <a:endParaRPr lang="en-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9525">
              <a:solidFill>
                <a:srgbClr val="D9D9D9"/>
              </a:solidFill>
              <a:prstDash val="solid"/>
            </a:ln>
          </c:spPr>
        </c:majorGridlines>
        <c:numFmt formatCode="General" sourceLinked="0"/>
        <c:majorTickMark val="none"/>
        <c:minorTickMark val="none"/>
        <c:tickLblPos val="high"/>
        <c:spPr>
          <a:ln>
            <a:noFill/>
          </a:ln>
        </c:spPr>
        <c:txPr>
          <a:bodyPr/>
          <a:lstStyle/>
          <a:p>
            <a:pPr>
              <a:defRPr sz="1200">
                <a:solidFill>
                  <a:srgbClr val="7F7F7F"/>
                </a:solidFill>
              </a:defRPr>
            </a:pPr>
            <a:endParaRPr lang="en-FI"/>
          </a:p>
        </c:txPr>
        <c:crossAx val="485419376"/>
        <c:crosses val="autoZero"/>
        <c:crossBetween val="between"/>
        <c:majorUnit val="10"/>
        <c:minorUnit val="1"/>
      </c:valAx>
      <c:spPr>
        <a:ln>
          <a:noFill/>
        </a:ln>
      </c:spPr>
    </c:plotArea>
    <c:legend>
      <c:legendPos val="t"/>
      <c:layout>
        <c:manualLayout>
          <c:xMode val="edge"/>
          <c:yMode val="edge"/>
          <c:x val="7.6508960930644868E-2"/>
          <c:y val="6.2161351969992297E-3"/>
          <c:w val="0.92194563030010679"/>
          <c:h val="0.11448134378821946"/>
        </c:manualLayout>
      </c:layout>
      <c:overlay val="0"/>
      <c:txPr>
        <a:bodyPr/>
        <a:lstStyle/>
        <a:p>
          <a:pPr>
            <a:defRPr>
              <a:solidFill>
                <a:srgbClr val="002649"/>
              </a:solidFill>
            </a:defRPr>
          </a:pPr>
          <a:endParaRPr lang="en-FI"/>
        </a:p>
      </c:txPr>
    </c:legend>
    <c:plotVisOnly val="1"/>
    <c:dispBlanksAs val="gap"/>
    <c:showDLblsOverMax val="0"/>
  </c:chart>
  <c:txPr>
    <a:bodyPr/>
    <a:lstStyle/>
    <a:p>
      <a:pPr>
        <a:defRPr sz="1200">
          <a:latin typeface="Neue Haas Unica W1G" panose="020B0504030206020203" pitchFamily="34" charset="0"/>
        </a:defRPr>
      </a:pPr>
      <a:endParaRPr lang="en-FI"/>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15119254622846"/>
          <c:y val="0.1583897736969257"/>
          <c:w val="0.7614599830249319"/>
          <c:h val="0.75234339805853567"/>
        </c:manualLayout>
      </c:layout>
      <c:barChart>
        <c:barDir val="bar"/>
        <c:grouping val="stacked"/>
        <c:varyColors val="0"/>
        <c:ser>
          <c:idx val="0"/>
          <c:order val="0"/>
          <c:tx>
            <c:strRef>
              <c:f>Taul1!$B$5</c:f>
              <c:strCache>
                <c:ptCount val="1"/>
                <c:pt idx="0">
                  <c:v>Samaa
mieltä</c:v>
                </c:pt>
              </c:strCache>
            </c:strRef>
          </c:tx>
          <c:spPr>
            <a:solidFill>
              <a:schemeClr val="accent2"/>
            </a:solidFill>
            <a:ln>
              <a:noFill/>
            </a:ln>
          </c:spPr>
          <c:invertIfNegative val="0"/>
          <c:dLbls>
            <c:numFmt formatCode="#,##0" sourceLinked="0"/>
            <c:spPr>
              <a:noFill/>
              <a:ln>
                <a:noFill/>
              </a:ln>
              <a:effectLst/>
            </c:spPr>
            <c:txPr>
              <a:bodyPr/>
              <a:lstStyle/>
              <a:p>
                <a:pPr>
                  <a:defRPr>
                    <a:solidFill>
                      <a:schemeClr val="bg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Taul1!$B$6:$B$17</c:f>
              <c:numCache>
                <c:formatCode>General</c:formatCode>
                <c:ptCount val="12"/>
                <c:pt idx="0">
                  <c:v>5.8319000000000001</c:v>
                </c:pt>
                <c:pt idx="2">
                  <c:v>4.6956499999999997</c:v>
                </c:pt>
                <c:pt idx="3">
                  <c:v>6.9491500000000004</c:v>
                </c:pt>
                <c:pt idx="5">
                  <c:v>20</c:v>
                </c:pt>
                <c:pt idx="6">
                  <c:v>5.7324799999999998</c:v>
                </c:pt>
                <c:pt idx="7">
                  <c:v>7.6470599999999997</c:v>
                </c:pt>
                <c:pt idx="8">
                  <c:v>2.8571399999999998</c:v>
                </c:pt>
                <c:pt idx="9">
                  <c:v>3.5928100000000001</c:v>
                </c:pt>
                <c:pt idx="10">
                  <c:v>1.7964100000000001</c:v>
                </c:pt>
              </c:numCache>
            </c:numRef>
          </c:val>
          <c:extLst>
            <c:ext xmlns:c16="http://schemas.microsoft.com/office/drawing/2014/chart" uri="{C3380CC4-5D6E-409C-BE32-E72D297353CC}">
              <c16:uniqueId val="{00000000-EAB5-4002-B097-6F2B27371095}"/>
            </c:ext>
          </c:extLst>
        </c:ser>
        <c:ser>
          <c:idx val="1"/>
          <c:order val="1"/>
          <c:tx>
            <c:strRef>
              <c:f>Taul1!$C$5</c:f>
              <c:strCache>
                <c:ptCount val="1"/>
                <c:pt idx="0">
                  <c:v>Osittain samaa
mieltä</c:v>
                </c:pt>
              </c:strCache>
            </c:strRef>
          </c:tx>
          <c:spPr>
            <a:solidFill>
              <a:schemeClr val="accent4"/>
            </a:solidFill>
            <a:ln>
              <a:noFill/>
            </a:ln>
          </c:spPr>
          <c:invertIfNegative val="0"/>
          <c:dLbls>
            <c:numFmt formatCode="#,##0" sourceLinked="0"/>
            <c:spPr>
              <a:noFill/>
              <a:ln>
                <a:noFill/>
              </a:ln>
              <a:effectLst/>
            </c:spPr>
            <c:txPr>
              <a:bodyPr/>
              <a:lstStyle/>
              <a:p>
                <a:pPr>
                  <a:defRPr>
                    <a:solidFill>
                      <a:schemeClr val="tx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Taul1!$C$6:$C$17</c:f>
              <c:numCache>
                <c:formatCode>General</c:formatCode>
                <c:ptCount val="12"/>
                <c:pt idx="0">
                  <c:v>20.754719999999999</c:v>
                </c:pt>
                <c:pt idx="2">
                  <c:v>17.739129999999999</c:v>
                </c:pt>
                <c:pt idx="3">
                  <c:v>23.728809999999999</c:v>
                </c:pt>
                <c:pt idx="5">
                  <c:v>45</c:v>
                </c:pt>
                <c:pt idx="6">
                  <c:v>30.573250000000002</c:v>
                </c:pt>
                <c:pt idx="7">
                  <c:v>27.058820000000001</c:v>
                </c:pt>
                <c:pt idx="8">
                  <c:v>15.428570000000001</c:v>
                </c:pt>
                <c:pt idx="9">
                  <c:v>11.37725</c:v>
                </c:pt>
                <c:pt idx="10">
                  <c:v>7.7844300000000004</c:v>
                </c:pt>
                <c:pt idx="11">
                  <c:v>10</c:v>
                </c:pt>
              </c:numCache>
            </c:numRef>
          </c:val>
          <c:extLst>
            <c:ext xmlns:c16="http://schemas.microsoft.com/office/drawing/2014/chart" uri="{C3380CC4-5D6E-409C-BE32-E72D297353CC}">
              <c16:uniqueId val="{00000001-EAB5-4002-B097-6F2B27371095}"/>
            </c:ext>
          </c:extLst>
        </c:ser>
        <c:ser>
          <c:idx val="2"/>
          <c:order val="2"/>
          <c:tx>
            <c:strRef>
              <c:f>Taul1!$D$5</c:f>
              <c:strCache>
                <c:ptCount val="1"/>
                <c:pt idx="0">
                  <c:v>Eri
mieltä</c:v>
                </c:pt>
              </c:strCache>
            </c:strRef>
          </c:tx>
          <c:spPr>
            <a:solidFill>
              <a:schemeClr val="accent1"/>
            </a:solidFill>
            <a:ln>
              <a:noFill/>
            </a:ln>
          </c:spPr>
          <c:invertIfNegative val="0"/>
          <c:dPt>
            <c:idx val="5"/>
            <c:invertIfNegative val="0"/>
            <c:bubble3D val="0"/>
            <c:extLst>
              <c:ext xmlns:c16="http://schemas.microsoft.com/office/drawing/2014/chart" uri="{C3380CC4-5D6E-409C-BE32-E72D297353CC}">
                <c16:uniqueId val="{00000002-EAB5-4002-B097-6F2B27371095}"/>
              </c:ext>
            </c:extLst>
          </c:dPt>
          <c:dLbls>
            <c:numFmt formatCode="#,##0" sourceLinked="0"/>
            <c:spPr>
              <a:noFill/>
              <a:ln>
                <a:noFill/>
              </a:ln>
              <a:effectLst/>
            </c:spPr>
            <c:txPr>
              <a:bodyPr/>
              <a:lstStyle/>
              <a:p>
                <a:pPr>
                  <a:defRPr>
                    <a:solidFill>
                      <a:schemeClr val="bg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Taul1!$D$6:$D$17</c:f>
              <c:numCache>
                <c:formatCode>General</c:formatCode>
                <c:ptCount val="12"/>
                <c:pt idx="0">
                  <c:v>55.231560000000002</c:v>
                </c:pt>
                <c:pt idx="2">
                  <c:v>61.391300000000001</c:v>
                </c:pt>
                <c:pt idx="3">
                  <c:v>49.152540000000002</c:v>
                </c:pt>
                <c:pt idx="5">
                  <c:v>24.375</c:v>
                </c:pt>
                <c:pt idx="6">
                  <c:v>47.770699999999998</c:v>
                </c:pt>
                <c:pt idx="7">
                  <c:v>54.117649999999998</c:v>
                </c:pt>
                <c:pt idx="8">
                  <c:v>69.142859999999999</c:v>
                </c:pt>
                <c:pt idx="9">
                  <c:v>61.077840000000002</c:v>
                </c:pt>
                <c:pt idx="10">
                  <c:v>68.263469999999998</c:v>
                </c:pt>
                <c:pt idx="11">
                  <c:v>59.411760000000001</c:v>
                </c:pt>
              </c:numCache>
            </c:numRef>
          </c:val>
          <c:extLst>
            <c:ext xmlns:c16="http://schemas.microsoft.com/office/drawing/2014/chart" uri="{C3380CC4-5D6E-409C-BE32-E72D297353CC}">
              <c16:uniqueId val="{00000003-EAB5-4002-B097-6F2B27371095}"/>
            </c:ext>
          </c:extLst>
        </c:ser>
        <c:ser>
          <c:idx val="3"/>
          <c:order val="3"/>
          <c:tx>
            <c:strRef>
              <c:f>Taul1!$E$5</c:f>
              <c:strCache>
                <c:ptCount val="1"/>
                <c:pt idx="0">
                  <c:v>Ei osaa
sanoa</c:v>
                </c:pt>
              </c:strCache>
            </c:strRef>
          </c:tx>
          <c:spPr>
            <a:solidFill>
              <a:schemeClr val="accent3"/>
            </a:solidFill>
          </c:spPr>
          <c:invertIfNegative val="0"/>
          <c:dLbls>
            <c:numFmt formatCode="#,##0" sourceLinked="0"/>
            <c:spPr>
              <a:noFill/>
              <a:ln>
                <a:noFill/>
              </a:ln>
              <a:effectLst/>
            </c:spPr>
            <c:txPr>
              <a:bodyPr/>
              <a:lstStyle/>
              <a:p>
                <a:pPr>
                  <a:defRPr>
                    <a:solidFill>
                      <a:schemeClr val="tx1"/>
                    </a:solidFill>
                    <a:latin typeface="Neue Haas Unica W1G Medium" panose="020B0604030206020203" pitchFamily="34" charset="0"/>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Taul1!$A$6:$A$17</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Taul1!$E$6:$E$17</c:f>
              <c:numCache>
                <c:formatCode>General</c:formatCode>
                <c:ptCount val="12"/>
                <c:pt idx="0">
                  <c:v>18.181819999999998</c:v>
                </c:pt>
                <c:pt idx="2">
                  <c:v>16.173909999999999</c:v>
                </c:pt>
                <c:pt idx="3">
                  <c:v>20.16949</c:v>
                </c:pt>
                <c:pt idx="5">
                  <c:v>10.625</c:v>
                </c:pt>
                <c:pt idx="6">
                  <c:v>15.92357</c:v>
                </c:pt>
                <c:pt idx="7">
                  <c:v>11.17647</c:v>
                </c:pt>
                <c:pt idx="8">
                  <c:v>12.571429999999999</c:v>
                </c:pt>
                <c:pt idx="9">
                  <c:v>23.952100000000002</c:v>
                </c:pt>
                <c:pt idx="10">
                  <c:v>22.15569</c:v>
                </c:pt>
                <c:pt idx="11">
                  <c:v>30.588239999999999</c:v>
                </c:pt>
              </c:numCache>
            </c:numRef>
          </c:val>
          <c:extLst>
            <c:ext xmlns:c16="http://schemas.microsoft.com/office/drawing/2014/chart" uri="{C3380CC4-5D6E-409C-BE32-E72D297353CC}">
              <c16:uniqueId val="{00000004-EAB5-4002-B097-6F2B27371095}"/>
            </c:ext>
          </c:extLst>
        </c:ser>
        <c:dLbls>
          <c:showLegendKey val="0"/>
          <c:showVal val="0"/>
          <c:showCatName val="0"/>
          <c:showSerName val="0"/>
          <c:showPercent val="0"/>
          <c:showBubbleSize val="0"/>
        </c:dLbls>
        <c:gapWidth val="3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sz="1400">
                <a:solidFill>
                  <a:srgbClr val="002649"/>
                </a:solidFill>
              </a:defRPr>
            </a:pPr>
            <a:endParaRPr lang="en-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9525">
              <a:solidFill>
                <a:srgbClr val="D9D9D9"/>
              </a:solidFill>
              <a:prstDash val="solid"/>
            </a:ln>
          </c:spPr>
        </c:majorGridlines>
        <c:numFmt formatCode="General" sourceLinked="0"/>
        <c:majorTickMark val="none"/>
        <c:minorTickMark val="none"/>
        <c:tickLblPos val="high"/>
        <c:spPr>
          <a:ln>
            <a:noFill/>
          </a:ln>
        </c:spPr>
        <c:txPr>
          <a:bodyPr/>
          <a:lstStyle/>
          <a:p>
            <a:pPr>
              <a:defRPr sz="1200">
                <a:solidFill>
                  <a:srgbClr val="7F7F7F"/>
                </a:solidFill>
              </a:defRPr>
            </a:pPr>
            <a:endParaRPr lang="en-FI"/>
          </a:p>
        </c:txPr>
        <c:crossAx val="485419376"/>
        <c:crosses val="autoZero"/>
        <c:crossBetween val="between"/>
        <c:majorUnit val="10"/>
        <c:minorUnit val="1"/>
      </c:valAx>
      <c:spPr>
        <a:ln>
          <a:noFill/>
        </a:ln>
      </c:spPr>
    </c:plotArea>
    <c:legend>
      <c:legendPos val="t"/>
      <c:layout>
        <c:manualLayout>
          <c:xMode val="edge"/>
          <c:yMode val="edge"/>
          <c:x val="0.24501386189583341"/>
          <c:y val="1.7993619263247714E-2"/>
          <c:w val="0.71101994186561224"/>
          <c:h val="0.11448134378821946"/>
        </c:manualLayout>
      </c:layout>
      <c:overlay val="0"/>
      <c:txPr>
        <a:bodyPr/>
        <a:lstStyle/>
        <a:p>
          <a:pPr>
            <a:defRPr>
              <a:solidFill>
                <a:srgbClr val="002649"/>
              </a:solidFill>
            </a:defRPr>
          </a:pPr>
          <a:endParaRPr lang="en-FI"/>
        </a:p>
      </c:txPr>
    </c:legend>
    <c:plotVisOnly val="1"/>
    <c:dispBlanksAs val="gap"/>
    <c:showDLblsOverMax val="0"/>
  </c:chart>
  <c:txPr>
    <a:bodyPr/>
    <a:lstStyle/>
    <a:p>
      <a:pPr>
        <a:defRPr sz="1200">
          <a:latin typeface="Neue Haas Unica W1G" panose="020B0504030206020203" pitchFamily="34" charset="0"/>
        </a:defRPr>
      </a:pPr>
      <a:endParaRPr lang="en-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382938499962554"/>
          <c:y val="2.1239998932248757E-2"/>
          <c:w val="0.5197586938169293"/>
          <c:h val="0.87561328962024454"/>
        </c:manualLayout>
      </c:layout>
      <c:barChart>
        <c:barDir val="bar"/>
        <c:grouping val="clustered"/>
        <c:varyColors val="0"/>
        <c:ser>
          <c:idx val="0"/>
          <c:order val="0"/>
          <c:tx>
            <c:strRef>
              <c:f>Sheet1!$B$1</c:f>
              <c:strCache>
                <c:ptCount val="1"/>
                <c:pt idx="0">
                  <c:v>Kaikki, n=1166</c:v>
                </c:pt>
              </c:strCache>
            </c:strRef>
          </c:tx>
          <c:spPr>
            <a:solidFill>
              <a:srgbClr val="FF6464"/>
            </a:solidFill>
            <a:ln>
              <a:noFill/>
            </a:ln>
            <a:effectLst/>
          </c:spPr>
          <c:invertIfNegative val="0"/>
          <c:dPt>
            <c:idx val="0"/>
            <c:invertIfNegative val="0"/>
            <c:bubble3D val="0"/>
            <c:spPr>
              <a:solidFill>
                <a:srgbClr val="FF6464"/>
              </a:solidFill>
              <a:ln>
                <a:noFill/>
              </a:ln>
              <a:effectLst/>
            </c:spPr>
            <c:extLst>
              <c:ext xmlns:c16="http://schemas.microsoft.com/office/drawing/2014/chart" uri="{C3380CC4-5D6E-409C-BE32-E72D297353CC}">
                <c16:uniqueId val="{00000001-270F-2E46-B540-9FBD941C2668}"/>
              </c:ext>
            </c:extLst>
          </c:dPt>
          <c:dPt>
            <c:idx val="1"/>
            <c:invertIfNegative val="0"/>
            <c:bubble3D val="0"/>
            <c:spPr>
              <a:solidFill>
                <a:srgbClr val="FF6464"/>
              </a:solidFill>
              <a:ln>
                <a:noFill/>
              </a:ln>
              <a:effectLst/>
            </c:spPr>
            <c:extLst>
              <c:ext xmlns:c16="http://schemas.microsoft.com/office/drawing/2014/chart" uri="{C3380CC4-5D6E-409C-BE32-E72D297353CC}">
                <c16:uniqueId val="{00000003-270F-2E46-B540-9FBD941C2668}"/>
              </c:ext>
            </c:extLst>
          </c:dPt>
          <c:dPt>
            <c:idx val="3"/>
            <c:invertIfNegative val="0"/>
            <c:bubble3D val="0"/>
            <c:spPr>
              <a:solidFill>
                <a:srgbClr val="FF6464"/>
              </a:solidFill>
              <a:ln>
                <a:noFill/>
              </a:ln>
              <a:effectLst/>
            </c:spPr>
            <c:extLst>
              <c:ext xmlns:c16="http://schemas.microsoft.com/office/drawing/2014/chart" uri="{C3380CC4-5D6E-409C-BE32-E72D297353CC}">
                <c16:uniqueId val="{00000005-D803-B14D-BF23-C06B18A00D73}"/>
              </c:ext>
            </c:extLst>
          </c:dPt>
          <c:dPt>
            <c:idx val="5"/>
            <c:invertIfNegative val="0"/>
            <c:bubble3D val="0"/>
            <c:spPr>
              <a:solidFill>
                <a:srgbClr val="FF6464"/>
              </a:solidFill>
              <a:ln>
                <a:noFill/>
              </a:ln>
              <a:effectLst/>
            </c:spPr>
            <c:extLst>
              <c:ext xmlns:c16="http://schemas.microsoft.com/office/drawing/2014/chart" uri="{C3380CC4-5D6E-409C-BE32-E72D297353CC}">
                <c16:uniqueId val="{00000007-D803-B14D-BF23-C06B18A00D73}"/>
              </c:ext>
            </c:extLst>
          </c:dPt>
          <c:dPt>
            <c:idx val="9"/>
            <c:invertIfNegative val="0"/>
            <c:bubble3D val="0"/>
            <c:spPr>
              <a:solidFill>
                <a:srgbClr val="FF6464"/>
              </a:solidFill>
              <a:ln>
                <a:noFill/>
              </a:ln>
              <a:effectLst/>
            </c:spPr>
            <c:extLst>
              <c:ext xmlns:c16="http://schemas.microsoft.com/office/drawing/2014/chart" uri="{C3380CC4-5D6E-409C-BE32-E72D297353CC}">
                <c16:uniqueId val="{00000009-D803-B14D-BF23-C06B18A00D73}"/>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649"/>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Olohuoneessa sohvalla tai nojatuolissa</c:v>
                </c:pt>
                <c:pt idx="1">
                  <c:v>Keittiössä ruokapöydän ääressä</c:v>
                </c:pt>
                <c:pt idx="2">
                  <c:v>Makuuhuoneessa</c:v>
                </c:pt>
                <c:pt idx="3">
                  <c:v>Parvekkeella/terassilla sään salliessa</c:v>
                </c:pt>
                <c:pt idx="4">
                  <c:v>Vessassa</c:v>
                </c:pt>
                <c:pt idx="5">
                  <c:v>Työpaikalla</c:v>
                </c:pt>
                <c:pt idx="6">
                  <c:v>Julkisessa liikennevälineessä/autossa matkustajana</c:v>
                </c:pt>
                <c:pt idx="7">
                  <c:v>Muualla</c:v>
                </c:pt>
              </c:strCache>
            </c:strRef>
          </c:cat>
          <c:val>
            <c:numRef>
              <c:f>Sheet1!$B$2:$B$9</c:f>
              <c:numCache>
                <c:formatCode>General</c:formatCode>
                <c:ptCount val="8"/>
                <c:pt idx="0">
                  <c:v>70.497429999999994</c:v>
                </c:pt>
                <c:pt idx="1">
                  <c:v>42.795879999999997</c:v>
                </c:pt>
                <c:pt idx="2">
                  <c:v>32.418520000000001</c:v>
                </c:pt>
                <c:pt idx="3">
                  <c:v>24.013719999999999</c:v>
                </c:pt>
                <c:pt idx="4">
                  <c:v>13.036020000000001</c:v>
                </c:pt>
                <c:pt idx="5">
                  <c:v>4.0308700000000002</c:v>
                </c:pt>
                <c:pt idx="6">
                  <c:v>3.9451100000000001</c:v>
                </c:pt>
                <c:pt idx="7">
                  <c:v>2.83019</c:v>
                </c:pt>
              </c:numCache>
            </c:numRef>
          </c:val>
          <c:extLst>
            <c:ext xmlns:c16="http://schemas.microsoft.com/office/drawing/2014/chart" uri="{C3380CC4-5D6E-409C-BE32-E72D297353CC}">
              <c16:uniqueId val="{0000000A-270F-2E46-B540-9FBD941C2668}"/>
            </c:ext>
          </c:extLst>
        </c:ser>
        <c:dLbls>
          <c:dLblPos val="outEnd"/>
          <c:showLegendKey val="0"/>
          <c:showVal val="1"/>
          <c:showCatName val="0"/>
          <c:showSerName val="0"/>
          <c:showPercent val="0"/>
          <c:showBubbleSize val="0"/>
        </c:dLbls>
        <c:gapWidth val="5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100"/>
          <c:min val="0"/>
        </c:scaling>
        <c:delete val="0"/>
        <c:axPos val="t"/>
        <c:majorGridlines>
          <c:spPr>
            <a:ln w="9525" cap="flat" cmpd="sng" algn="ctr">
              <a:solidFill>
                <a:srgbClr val="FFFFFF">
                  <a:lumMod val="85000"/>
                </a:srgbClr>
              </a:solidFill>
              <a:round/>
            </a:ln>
            <a:effectLst/>
          </c:spPr>
        </c:majorGridlines>
        <c:numFmt formatCode="General"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a:defRPr/>
      </a:pPr>
      <a:endParaRPr lang="en-FI"/>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06624116887428"/>
          <c:y val="6.9624194198557338E-2"/>
          <c:w val="0.41701151705353573"/>
          <c:h val="0.93037575660919469"/>
        </c:manualLayout>
      </c:layout>
      <c:doughnutChart>
        <c:varyColors val="1"/>
        <c:ser>
          <c:idx val="0"/>
          <c:order val="0"/>
          <c:tx>
            <c:strRef>
              <c:f>Sheet1!$B$1</c:f>
              <c:strCache>
                <c:ptCount val="1"/>
                <c:pt idx="0">
                  <c:v>Kaikki, n=1166</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DC53-F647-A03A-3598FFE6282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DC53-F647-A03A-3598FFE6282E}"/>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DC53-F647-A03A-3598FFE6282E}"/>
              </c:ext>
            </c:extLst>
          </c:dPt>
          <c:dPt>
            <c:idx val="3"/>
            <c:bubble3D val="0"/>
            <c:spPr>
              <a:solidFill>
                <a:schemeClr val="accent6"/>
              </a:solidFill>
              <a:ln w="19050">
                <a:solidFill>
                  <a:schemeClr val="lt1"/>
                </a:solidFill>
              </a:ln>
              <a:effectLst/>
            </c:spPr>
            <c:extLst>
              <c:ext xmlns:c16="http://schemas.microsoft.com/office/drawing/2014/chart" uri="{C3380CC4-5D6E-409C-BE32-E72D297353CC}">
                <c16:uniqueId val="{00000007-DC53-F647-A03A-3598FFE6282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A-DC53-F647-A03A-3598FFE6282E}"/>
              </c:ext>
            </c:extLst>
          </c:dPt>
          <c:dPt>
            <c:idx val="5"/>
            <c:bubble3D val="0"/>
            <c:spPr>
              <a:solidFill>
                <a:schemeClr val="accent1"/>
              </a:solidFill>
              <a:ln w="19050">
                <a:solidFill>
                  <a:schemeClr val="lt1"/>
                </a:solidFill>
              </a:ln>
              <a:effectLst/>
            </c:spPr>
            <c:extLst>
              <c:ext xmlns:c16="http://schemas.microsoft.com/office/drawing/2014/chart" uri="{C3380CC4-5D6E-409C-BE32-E72D297353CC}">
                <c16:uniqueId val="{00000001-2A1A-4352-98E8-32A5604F2221}"/>
              </c:ext>
            </c:extLst>
          </c:dPt>
          <c:dLbls>
            <c:dLbl>
              <c:idx val="0"/>
              <c:layout>
                <c:manualLayout>
                  <c:x val="0.15683563435816303"/>
                  <c:y val="-8.3412941721402387E-2"/>
                </c:manualLayout>
              </c:layout>
              <c:tx>
                <c:rich>
                  <a:bodyPr rot="0" spcFirstLastPara="1" vertOverflow="overflow" horzOverflow="overflow" vert="horz" wrap="square" lIns="38100" tIns="19050" rIns="38100" bIns="19050" anchor="t" anchorCtr="1">
                    <a:spAutoFit/>
                  </a:bodyPr>
                  <a:lstStyle/>
                  <a:p>
                    <a:pPr>
                      <a:defRPr sz="1600" b="0" i="0" u="none" strike="noStrike" kern="1200" baseline="0">
                        <a:solidFill>
                          <a:schemeClr val="tx1"/>
                        </a:solidFill>
                        <a:latin typeface="Neue Haas Unica W1G Medium" panose="020B0404030206020203" pitchFamily="34" charset="0"/>
                        <a:ea typeface="+mn-ea"/>
                        <a:cs typeface="+mn-cs"/>
                      </a:defRPr>
                    </a:pPr>
                    <a:fld id="{9A2A2D80-C704-244F-8B16-57A84140A40E}" type="CATEGORYNAME">
                      <a:rPr lang="en-US">
                        <a:solidFill>
                          <a:schemeClr val="tx1"/>
                        </a:solidFill>
                      </a:rPr>
                      <a:pPr>
                        <a:defRPr sz="1600">
                          <a:solidFill>
                            <a:schemeClr val="tx1"/>
                          </a:solidFill>
                          <a:latin typeface="Neue Haas Unica W1G Medium" panose="020B0404030206020203" pitchFamily="34" charset="0"/>
                        </a:defRPr>
                      </a:pPr>
                      <a:t>[CATEGORY NAME]</a:t>
                    </a:fld>
                    <a:r>
                      <a:rPr lang="en-US" baseline="0" dirty="0">
                        <a:solidFill>
                          <a:schemeClr val="tx1"/>
                        </a:solidFill>
                      </a:rPr>
                      <a:t>, </a:t>
                    </a:r>
                    <a:br>
                      <a:rPr lang="en-US" baseline="0" dirty="0">
                        <a:solidFill>
                          <a:schemeClr val="tx1"/>
                        </a:solidFill>
                      </a:rPr>
                    </a:br>
                    <a:fld id="{A8F169C6-E1D1-4848-ACC3-2692524E2FEC}" type="PERCENTAGE">
                      <a:rPr lang="en-US" baseline="0" smtClean="0">
                        <a:solidFill>
                          <a:schemeClr val="tx1"/>
                        </a:solidFill>
                      </a:rPr>
                      <a:pPr>
                        <a:defRPr sz="1600">
                          <a:solidFill>
                            <a:schemeClr val="tx1"/>
                          </a:solidFill>
                          <a:latin typeface="Neue Haas Unica W1G Medium" panose="020B0404030206020203" pitchFamily="34" charset="0"/>
                        </a:defRPr>
                      </a:pPr>
                      <a:t>[PERCENTAGE]</a:t>
                    </a:fld>
                    <a:endParaRPr lang="en-US" baseline="0" dirty="0">
                      <a:solidFill>
                        <a:schemeClr val="tx1"/>
                      </a:solidFill>
                    </a:endParaRPr>
                  </a:p>
                </c:rich>
              </c:tx>
              <c:spPr>
                <a:noFill/>
                <a:ln>
                  <a:noFill/>
                </a:ln>
                <a:effectLst/>
              </c:spPr>
              <c:txPr>
                <a:bodyPr rot="0" spcFirstLastPara="1" vertOverflow="overflow" horzOverflow="overflow" vert="horz" wrap="square" lIns="38100" tIns="19050" rIns="38100" bIns="19050" anchor="t" anchorCtr="1">
                  <a:spAutoFit/>
                </a:bodyPr>
                <a:lstStyle/>
                <a:p>
                  <a:pPr>
                    <a:defRPr sz="1600" b="0" i="0" u="none" strike="noStrike" kern="1200" baseline="0">
                      <a:solidFill>
                        <a:schemeClr val="tx1"/>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0316262722781772"/>
                      <c:h val="0.19479648143276451"/>
                    </c:manualLayout>
                  </c15:layout>
                  <c15:dlblFieldTable/>
                  <c15:showDataLabelsRange val="0"/>
                </c:ext>
                <c:ext xmlns:c16="http://schemas.microsoft.com/office/drawing/2014/chart" uri="{C3380CC4-5D6E-409C-BE32-E72D297353CC}">
                  <c16:uniqueId val="{00000001-DC53-F647-A03A-3598FFE6282E}"/>
                </c:ext>
              </c:extLst>
            </c:dLbl>
            <c:dLbl>
              <c:idx val="1"/>
              <c:layout>
                <c:manualLayout>
                  <c:x val="0.18256995906920412"/>
                  <c:y val="8.4593266418474145E-2"/>
                </c:manualLayout>
              </c:layout>
              <c:tx>
                <c:rich>
                  <a:bodyPr rot="0" spcFirstLastPara="1" vertOverflow="overflow" horzOverflow="overflow" vert="horz" wrap="square" lIns="38100" tIns="19050" rIns="38100" bIns="19050" anchor="t" anchorCtr="1">
                    <a:spAutoFit/>
                  </a:bodyPr>
                  <a:lstStyle/>
                  <a:p>
                    <a:pPr>
                      <a:defRPr sz="1600" b="0" i="0" u="none" strike="noStrike" kern="1200" baseline="0">
                        <a:solidFill>
                          <a:schemeClr val="tx1"/>
                        </a:solidFill>
                        <a:latin typeface="Neue Haas Unica W1G Medium" panose="020B0404030206020203" pitchFamily="34" charset="0"/>
                        <a:ea typeface="+mn-ea"/>
                        <a:cs typeface="+mn-cs"/>
                      </a:defRPr>
                    </a:pPr>
                    <a:fld id="{1CD9F7AC-E655-0148-8993-85ABA675D331}" type="CATEGORYNAME">
                      <a:rPr lang="en-US"/>
                      <a:pPr>
                        <a:defRPr sz="1600">
                          <a:solidFill>
                            <a:schemeClr val="tx1"/>
                          </a:solidFill>
                          <a:latin typeface="Neue Haas Unica W1G Medium" panose="020B0404030206020203" pitchFamily="34" charset="0"/>
                        </a:defRPr>
                      </a:pPr>
                      <a:t>[CATEGORY NAME]</a:t>
                    </a:fld>
                    <a:r>
                      <a:rPr lang="en-US" baseline="0" dirty="0"/>
                      <a:t>, </a:t>
                    </a:r>
                    <a:br>
                      <a:rPr lang="en-US" baseline="0" dirty="0"/>
                    </a:br>
                    <a:fld id="{019A3DBA-5ADA-4842-A840-8EA008C8440E}" type="PERCENTAGE">
                      <a:rPr lang="en-US" baseline="0" smtClean="0"/>
                      <a:pPr>
                        <a:defRPr sz="1600">
                          <a:solidFill>
                            <a:schemeClr val="tx1"/>
                          </a:solidFill>
                          <a:latin typeface="Neue Haas Unica W1G Medium" panose="020B0404030206020203" pitchFamily="34" charset="0"/>
                        </a:defRPr>
                      </a:pPr>
                      <a:t>[PERCENTAGE]</a:t>
                    </a:fld>
                    <a:endParaRPr lang="en-US" baseline="0" dirty="0"/>
                  </a:p>
                </c:rich>
              </c:tx>
              <c:spPr>
                <a:noFill/>
                <a:ln>
                  <a:noFill/>
                </a:ln>
                <a:effectLst/>
              </c:spPr>
              <c:txPr>
                <a:bodyPr rot="0" spcFirstLastPara="1" vertOverflow="overflow" horzOverflow="overflow" vert="horz" wrap="square" lIns="38100" tIns="19050" rIns="38100" bIns="19050" anchor="t" anchorCtr="1">
                  <a:spAutoFit/>
                </a:bodyPr>
                <a:lstStyle/>
                <a:p>
                  <a:pPr>
                    <a:defRPr sz="1600" b="0" i="0" u="none" strike="noStrike" kern="1200" baseline="0">
                      <a:solidFill>
                        <a:schemeClr val="tx1"/>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382292023977057"/>
                      <c:h val="0.15572846538336368"/>
                    </c:manualLayout>
                  </c15:layout>
                  <c15:dlblFieldTable/>
                  <c15:showDataLabelsRange val="0"/>
                </c:ext>
                <c:ext xmlns:c16="http://schemas.microsoft.com/office/drawing/2014/chart" uri="{C3380CC4-5D6E-409C-BE32-E72D297353CC}">
                  <c16:uniqueId val="{00000003-DC53-F647-A03A-3598FFE6282E}"/>
                </c:ext>
              </c:extLst>
            </c:dLbl>
            <c:dLbl>
              <c:idx val="2"/>
              <c:layout>
                <c:manualLayout>
                  <c:x val="-0.20641289239934313"/>
                  <c:y val="7.7892773923330652E-3"/>
                </c:manualLayout>
              </c:layout>
              <c:tx>
                <c:rich>
                  <a:bodyPr rot="0" spcFirstLastPara="1" vertOverflow="overflow" horzOverflow="overflow" vert="horz" wrap="square" lIns="38100" tIns="19050" rIns="38100" bIns="19050" anchor="t" anchorCtr="1">
                    <a:spAutoFit/>
                  </a:bodyPr>
                  <a:lstStyle/>
                  <a:p>
                    <a:pPr>
                      <a:defRPr sz="1600" b="0" i="0" u="none" strike="noStrike" kern="1200" baseline="0">
                        <a:solidFill>
                          <a:schemeClr val="tx1"/>
                        </a:solidFill>
                        <a:latin typeface="Neue Haas Unica W1G Medium" panose="020B0404030206020203" pitchFamily="34" charset="0"/>
                        <a:ea typeface="+mn-ea"/>
                        <a:cs typeface="+mn-cs"/>
                      </a:defRPr>
                    </a:pPr>
                    <a:fld id="{C3E6D79D-6CA7-A446-9ADC-2A9E6B56329C}" type="CATEGORYNAME">
                      <a:rPr lang="en-US"/>
                      <a:pPr>
                        <a:defRPr sz="1600">
                          <a:solidFill>
                            <a:schemeClr val="tx1"/>
                          </a:solidFill>
                          <a:latin typeface="Neue Haas Unica W1G Medium" panose="020B0404030206020203" pitchFamily="34" charset="0"/>
                        </a:defRPr>
                      </a:pPr>
                      <a:t>[CATEGORY NAME]</a:t>
                    </a:fld>
                    <a:r>
                      <a:rPr lang="en-US" baseline="0" dirty="0"/>
                      <a:t>, </a:t>
                    </a:r>
                    <a:br>
                      <a:rPr lang="en-US" baseline="0" dirty="0"/>
                    </a:br>
                    <a:fld id="{ACAA7363-3A26-494F-B34F-14CD98ADB659}" type="PERCENTAGE">
                      <a:rPr lang="en-US" baseline="0" smtClean="0"/>
                      <a:pPr>
                        <a:defRPr sz="1600">
                          <a:solidFill>
                            <a:schemeClr val="tx1"/>
                          </a:solidFill>
                          <a:latin typeface="Neue Haas Unica W1G Medium" panose="020B0404030206020203" pitchFamily="34" charset="0"/>
                        </a:defRPr>
                      </a:pPr>
                      <a:t>[PERCENTAGE]</a:t>
                    </a:fld>
                    <a:endParaRPr lang="en-US" baseline="0" dirty="0"/>
                  </a:p>
                </c:rich>
              </c:tx>
              <c:spPr>
                <a:noFill/>
                <a:ln>
                  <a:noFill/>
                </a:ln>
                <a:effectLst/>
              </c:spPr>
              <c:txPr>
                <a:bodyPr rot="0" spcFirstLastPara="1" vertOverflow="overflow" horzOverflow="overflow" vert="horz" wrap="square" lIns="38100" tIns="19050" rIns="38100" bIns="19050" anchor="t" anchorCtr="1">
                  <a:spAutoFit/>
                </a:bodyPr>
                <a:lstStyle/>
                <a:p>
                  <a:pPr>
                    <a:defRPr sz="1600" b="0" i="0" u="none" strike="noStrike" kern="1200" baseline="0">
                      <a:solidFill>
                        <a:schemeClr val="tx1"/>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1671939808154642"/>
                      <c:h val="0.14007078213840796"/>
                    </c:manualLayout>
                  </c15:layout>
                  <c15:dlblFieldTable/>
                  <c15:showDataLabelsRange val="0"/>
                </c:ext>
                <c:ext xmlns:c16="http://schemas.microsoft.com/office/drawing/2014/chart" uri="{C3380CC4-5D6E-409C-BE32-E72D297353CC}">
                  <c16:uniqueId val="{00000005-DC53-F647-A03A-3598FFE6282E}"/>
                </c:ext>
              </c:extLst>
            </c:dLbl>
            <c:dLbl>
              <c:idx val="3"/>
              <c:layout>
                <c:manualLayout>
                  <c:x val="-0.17033771448547069"/>
                  <c:y val="7.1406777181803563E-2"/>
                </c:manualLayout>
              </c:layout>
              <c:spPr>
                <a:noFill/>
                <a:ln>
                  <a:noFill/>
                </a:ln>
                <a:effectLst/>
              </c:spPr>
              <c:txPr>
                <a:bodyPr rot="0" spcFirstLastPara="1" vertOverflow="overflow" horzOverflow="overflow" vert="horz" wrap="square" lIns="38100" tIns="19050" rIns="38100" bIns="19050" anchor="t" anchorCtr="1">
                  <a:spAutoFit/>
                </a:bodyPr>
                <a:lstStyle/>
                <a:p>
                  <a:pPr>
                    <a:defRPr sz="1600" b="0" i="0" u="none" strike="noStrike" kern="1200" baseline="0">
                      <a:solidFill>
                        <a:schemeClr val="tx1"/>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6814494703086738"/>
                      <c:h val="0.23584083066006423"/>
                    </c:manualLayout>
                  </c15:layout>
                </c:ext>
                <c:ext xmlns:c16="http://schemas.microsoft.com/office/drawing/2014/chart" uri="{C3380CC4-5D6E-409C-BE32-E72D297353CC}">
                  <c16:uniqueId val="{00000007-DC53-F647-A03A-3598FFE6282E}"/>
                </c:ext>
              </c:extLst>
            </c:dLbl>
            <c:dLbl>
              <c:idx val="4"/>
              <c:layout>
                <c:manualLayout>
                  <c:x val="-0.18111583180103055"/>
                  <c:y val="-6.9165164642409432E-2"/>
                </c:manualLayout>
              </c:layout>
              <c:spPr>
                <a:noFill/>
                <a:ln>
                  <a:noFill/>
                </a:ln>
                <a:effectLst/>
              </c:spPr>
              <c:txPr>
                <a:bodyPr rot="0" spcFirstLastPara="1" vertOverflow="overflow" horzOverflow="overflow" vert="horz" wrap="square" lIns="38100" tIns="19050" rIns="38100" bIns="19050" anchor="t" anchorCtr="1">
                  <a:spAutoFit/>
                </a:bodyPr>
                <a:lstStyle/>
                <a:p>
                  <a:pPr>
                    <a:defRPr sz="1600" b="0" i="0" u="none" strike="noStrike" kern="1200" baseline="0">
                      <a:solidFill>
                        <a:schemeClr val="tx1"/>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3027002352690984"/>
                      <c:h val="0.14306693406929499"/>
                    </c:manualLayout>
                  </c15:layout>
                </c:ext>
                <c:ext xmlns:c16="http://schemas.microsoft.com/office/drawing/2014/chart" uri="{C3380CC4-5D6E-409C-BE32-E72D297353CC}">
                  <c16:uniqueId val="{0000000A-DC53-F647-A03A-3598FFE6282E}"/>
                </c:ext>
              </c:extLst>
            </c:dLbl>
            <c:dLbl>
              <c:idx val="5"/>
              <c:layout>
                <c:manualLayout>
                  <c:x val="-0.11434747053562525"/>
                  <c:y val="-0.15966789850788851"/>
                </c:manualLayout>
              </c:layout>
              <c:showLegendKey val="1"/>
              <c:showVal val="0"/>
              <c:showCatName val="1"/>
              <c:showSerName val="0"/>
              <c:showPercent val="1"/>
              <c:showBubbleSize val="0"/>
              <c:separator>, </c:separator>
              <c:extLst>
                <c:ext xmlns:c15="http://schemas.microsoft.com/office/drawing/2012/chart" uri="{CE6537A1-D6FC-4f65-9D91-7224C49458BB}">
                  <c15:layout>
                    <c:manualLayout>
                      <c:w val="0.17237070132257762"/>
                      <c:h val="0.15718076393497715"/>
                    </c:manualLayout>
                  </c15:layout>
                </c:ext>
                <c:ext xmlns:c16="http://schemas.microsoft.com/office/drawing/2014/chart" uri="{C3380CC4-5D6E-409C-BE32-E72D297353CC}">
                  <c16:uniqueId val="{00000001-2A1A-4352-98E8-32A5604F2221}"/>
                </c:ext>
              </c:extLst>
            </c:dLbl>
            <c:dLbl>
              <c:idx val="6"/>
              <c:layout>
                <c:manualLayout>
                  <c:x val="3.8115823511875008E-2"/>
                  <c:y val="-0.15352682548835433"/>
                </c:manualLayout>
              </c:layout>
              <c:showLegendKey val="1"/>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2A1A-4352-98E8-32A5604F2221}"/>
                </c:ext>
              </c:extLst>
            </c:dLbl>
            <c:spPr>
              <a:noFill/>
              <a:ln>
                <a:noFill/>
              </a:ln>
              <a:effectLst/>
            </c:spPr>
            <c:txPr>
              <a:bodyPr rot="0" spcFirstLastPara="1" vertOverflow="overflow" horzOverflow="overflow" vert="horz" wrap="square" lIns="38100" tIns="19050" rIns="38100" bIns="19050" anchor="ctr" anchorCtr="1">
                <a:spAutoFit/>
              </a:bodyPr>
              <a:lstStyle/>
              <a:p>
                <a:pPr>
                  <a:defRPr sz="1600" b="0" i="0" u="none" strike="noStrike" kern="1200" baseline="0">
                    <a:solidFill>
                      <a:schemeClr val="tx1"/>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showLeaderLines val="1"/>
            <c:leaderLines>
              <c:spPr>
                <a:ln w="9525" cap="flat" cmpd="sng" algn="ctr">
                  <a:solidFill>
                    <a:schemeClr val="tx2"/>
                  </a:solidFill>
                  <a:prstDash val="dash"/>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Arkipäivisin</c:v>
                </c:pt>
                <c:pt idx="1">
                  <c:v>Viikonloppuisin</c:v>
                </c:pt>
                <c:pt idx="2">
                  <c:v>Kumpikin käy</c:v>
                </c:pt>
              </c:strCache>
            </c:strRef>
          </c:cat>
          <c:val>
            <c:numRef>
              <c:f>Sheet1!$B$2:$B$4</c:f>
              <c:numCache>
                <c:formatCode>General</c:formatCode>
                <c:ptCount val="3"/>
                <c:pt idx="0">
                  <c:v>13.979419999999999</c:v>
                </c:pt>
                <c:pt idx="1">
                  <c:v>10.634650000000001</c:v>
                </c:pt>
                <c:pt idx="2">
                  <c:v>75.385930000000002</c:v>
                </c:pt>
              </c:numCache>
            </c:numRef>
          </c:val>
          <c:extLst>
            <c:ext xmlns:c16="http://schemas.microsoft.com/office/drawing/2014/chart" uri="{C3380CC4-5D6E-409C-BE32-E72D297353CC}">
              <c16:uniqueId val="{00000008-DC53-F647-A03A-3598FFE6282E}"/>
            </c:ext>
          </c:extLst>
        </c:ser>
        <c:dLbls>
          <c:showLegendKey val="0"/>
          <c:showVal val="0"/>
          <c:showCatName val="0"/>
          <c:showSerName val="0"/>
          <c:showPercent val="0"/>
          <c:showBubbleSize val="0"/>
          <c:showLeaderLines val="1"/>
        </c:dLbls>
        <c:firstSliceAng val="42"/>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15119254622846"/>
          <c:y val="0.1583897736969257"/>
          <c:w val="0.7614599830249319"/>
          <c:h val="0.75234339805853567"/>
        </c:manualLayout>
      </c:layout>
      <c:barChart>
        <c:barDir val="bar"/>
        <c:grouping val="stacked"/>
        <c:varyColors val="0"/>
        <c:ser>
          <c:idx val="0"/>
          <c:order val="0"/>
          <c:tx>
            <c:strRef>
              <c:f>Taul1!$B$4</c:f>
              <c:strCache>
                <c:ptCount val="1"/>
                <c:pt idx="0">
                  <c:v>Arkipäivisin</c:v>
                </c:pt>
              </c:strCache>
            </c:strRef>
          </c:tx>
          <c:spPr>
            <a:solidFill>
              <a:schemeClr val="accent2"/>
            </a:solidFill>
            <a:ln>
              <a:noFill/>
            </a:ln>
          </c:spPr>
          <c:invertIfNegative val="0"/>
          <c:dLbls>
            <c:numFmt formatCode="#,##0" sourceLinked="0"/>
            <c:spPr>
              <a:noFill/>
              <a:ln>
                <a:noFill/>
              </a:ln>
              <a:effectLst/>
            </c:spPr>
            <c:txPr>
              <a:bodyPr/>
              <a:lstStyle/>
              <a:p>
                <a:pPr>
                  <a:defRPr>
                    <a:solidFill>
                      <a:schemeClr val="bg1"/>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Taul1!$A$5:$A$16</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Taul1!$B$5:$B$16</c:f>
              <c:numCache>
                <c:formatCode>General</c:formatCode>
                <c:ptCount val="12"/>
                <c:pt idx="0">
                  <c:v>13.979419999999999</c:v>
                </c:pt>
                <c:pt idx="2">
                  <c:v>14.086959999999999</c:v>
                </c:pt>
                <c:pt idx="3">
                  <c:v>13.89831</c:v>
                </c:pt>
                <c:pt idx="5">
                  <c:v>23.75</c:v>
                </c:pt>
                <c:pt idx="6">
                  <c:v>14.012740000000001</c:v>
                </c:pt>
                <c:pt idx="7">
                  <c:v>9.4117599999999992</c:v>
                </c:pt>
                <c:pt idx="8">
                  <c:v>16.571429999999999</c:v>
                </c:pt>
                <c:pt idx="9">
                  <c:v>10.77844</c:v>
                </c:pt>
                <c:pt idx="10">
                  <c:v>11.37725</c:v>
                </c:pt>
                <c:pt idx="11">
                  <c:v>12.35294</c:v>
                </c:pt>
              </c:numCache>
            </c:numRef>
          </c:val>
          <c:extLst>
            <c:ext xmlns:c16="http://schemas.microsoft.com/office/drawing/2014/chart" uri="{C3380CC4-5D6E-409C-BE32-E72D297353CC}">
              <c16:uniqueId val="{00000000-CCA4-454E-91A9-8C82EF798F44}"/>
            </c:ext>
          </c:extLst>
        </c:ser>
        <c:ser>
          <c:idx val="1"/>
          <c:order val="1"/>
          <c:tx>
            <c:strRef>
              <c:f>Taul1!$C$4</c:f>
              <c:strCache>
                <c:ptCount val="1"/>
                <c:pt idx="0">
                  <c:v>Viikonloppuisin</c:v>
                </c:pt>
              </c:strCache>
            </c:strRef>
          </c:tx>
          <c:spPr>
            <a:solidFill>
              <a:schemeClr val="accent4"/>
            </a:solidFill>
            <a:ln>
              <a:noFill/>
            </a:ln>
          </c:spPr>
          <c:invertIfNegative val="0"/>
          <c:dLbls>
            <c:numFmt formatCode="#,##0" sourceLinked="0"/>
            <c:spPr>
              <a:noFill/>
              <a:ln>
                <a:noFill/>
              </a:ln>
              <a:effectLst/>
            </c:spPr>
            <c:txPr>
              <a:bodyPr/>
              <a:lstStyle/>
              <a:p>
                <a:pPr>
                  <a:defRPr>
                    <a:solidFill>
                      <a:srgbClr val="002649"/>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Taul1!$A$5:$A$16</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Taul1!$C$5:$C$16</c:f>
              <c:numCache>
                <c:formatCode>General</c:formatCode>
                <c:ptCount val="12"/>
                <c:pt idx="0">
                  <c:v>10.634650000000001</c:v>
                </c:pt>
                <c:pt idx="2">
                  <c:v>11.478260000000001</c:v>
                </c:pt>
                <c:pt idx="3">
                  <c:v>9.6610200000000006</c:v>
                </c:pt>
                <c:pt idx="5">
                  <c:v>21.25</c:v>
                </c:pt>
                <c:pt idx="6">
                  <c:v>11.464969999999999</c:v>
                </c:pt>
                <c:pt idx="7">
                  <c:v>13.52941</c:v>
                </c:pt>
                <c:pt idx="8">
                  <c:v>12.571429999999999</c:v>
                </c:pt>
                <c:pt idx="9">
                  <c:v>11.37725</c:v>
                </c:pt>
                <c:pt idx="10">
                  <c:v>4.1916200000000003</c:v>
                </c:pt>
                <c:pt idx="11">
                  <c:v>0.58823999999999999</c:v>
                </c:pt>
              </c:numCache>
            </c:numRef>
          </c:val>
          <c:extLst>
            <c:ext xmlns:c16="http://schemas.microsoft.com/office/drawing/2014/chart" uri="{C3380CC4-5D6E-409C-BE32-E72D297353CC}">
              <c16:uniqueId val="{00000001-CCA4-454E-91A9-8C82EF798F44}"/>
            </c:ext>
          </c:extLst>
        </c:ser>
        <c:ser>
          <c:idx val="2"/>
          <c:order val="2"/>
          <c:tx>
            <c:strRef>
              <c:f>Taul1!$D$4</c:f>
              <c:strCache>
                <c:ptCount val="1"/>
                <c:pt idx="0">
                  <c:v>Kumpikin käy</c:v>
                </c:pt>
              </c:strCache>
            </c:strRef>
          </c:tx>
          <c:spPr>
            <a:solidFill>
              <a:schemeClr val="accent1"/>
            </a:solidFill>
            <a:ln>
              <a:noFill/>
            </a:ln>
          </c:spPr>
          <c:invertIfNegative val="0"/>
          <c:dPt>
            <c:idx val="5"/>
            <c:invertIfNegative val="0"/>
            <c:bubble3D val="0"/>
            <c:extLst>
              <c:ext xmlns:c16="http://schemas.microsoft.com/office/drawing/2014/chart" uri="{C3380CC4-5D6E-409C-BE32-E72D297353CC}">
                <c16:uniqueId val="{00000002-CCA4-454E-91A9-8C82EF798F44}"/>
              </c:ext>
            </c:extLst>
          </c:dPt>
          <c:dLbls>
            <c:numFmt formatCode="#,##0" sourceLinked="0"/>
            <c:spPr>
              <a:noFill/>
              <a:ln>
                <a:noFill/>
              </a:ln>
              <a:effectLst/>
            </c:spPr>
            <c:txPr>
              <a:bodyPr/>
              <a:lstStyle/>
              <a:p>
                <a:pPr>
                  <a:defRPr>
                    <a:solidFill>
                      <a:schemeClr val="bg2"/>
                    </a:solidFill>
                    <a:latin typeface="Neue Haas Unica W1G Medium" panose="020B0604030206020203" pitchFamily="34" charset="0"/>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Taul1!$A$5:$A$16</c:f>
              <c:strCache>
                <c:ptCount val="12"/>
                <c:pt idx="0">
                  <c:v>Kaikki</c:v>
                </c:pt>
                <c:pt idx="2">
                  <c:v>Mies</c:v>
                </c:pt>
                <c:pt idx="3">
                  <c:v>Nainen</c:v>
                </c:pt>
                <c:pt idx="5">
                  <c:v>15–24 vuotta</c:v>
                </c:pt>
                <c:pt idx="6">
                  <c:v>25–34 vuotta</c:v>
                </c:pt>
                <c:pt idx="7">
                  <c:v>35–44 vuotta</c:v>
                </c:pt>
                <c:pt idx="8">
                  <c:v>45–54 vuotta</c:v>
                </c:pt>
                <c:pt idx="9">
                  <c:v>55–64 vuotta</c:v>
                </c:pt>
                <c:pt idx="10">
                  <c:v>65–69 vuotta</c:v>
                </c:pt>
                <c:pt idx="11">
                  <c:v>70+ vuotta</c:v>
                </c:pt>
              </c:strCache>
            </c:strRef>
          </c:cat>
          <c:val>
            <c:numRef>
              <c:f>Taul1!$D$5:$D$16</c:f>
              <c:numCache>
                <c:formatCode>General</c:formatCode>
                <c:ptCount val="12"/>
                <c:pt idx="0">
                  <c:v>75.385930000000002</c:v>
                </c:pt>
                <c:pt idx="2">
                  <c:v>74.434780000000003</c:v>
                </c:pt>
                <c:pt idx="3">
                  <c:v>76.44068</c:v>
                </c:pt>
                <c:pt idx="5">
                  <c:v>55</c:v>
                </c:pt>
                <c:pt idx="6">
                  <c:v>74.522289999999998</c:v>
                </c:pt>
                <c:pt idx="7">
                  <c:v>77.058819999999997</c:v>
                </c:pt>
                <c:pt idx="8">
                  <c:v>70.857140000000001</c:v>
                </c:pt>
                <c:pt idx="9">
                  <c:v>77.844309999999993</c:v>
                </c:pt>
                <c:pt idx="10">
                  <c:v>84.431139999999999</c:v>
                </c:pt>
                <c:pt idx="11">
                  <c:v>87.058819999999997</c:v>
                </c:pt>
              </c:numCache>
            </c:numRef>
          </c:val>
          <c:extLst>
            <c:ext xmlns:c16="http://schemas.microsoft.com/office/drawing/2014/chart" uri="{C3380CC4-5D6E-409C-BE32-E72D297353CC}">
              <c16:uniqueId val="{00000003-CCA4-454E-91A9-8C82EF798F44}"/>
            </c:ext>
          </c:extLst>
        </c:ser>
        <c:dLbls>
          <c:showLegendKey val="0"/>
          <c:showVal val="0"/>
          <c:showCatName val="0"/>
          <c:showSerName val="0"/>
          <c:showPercent val="0"/>
          <c:showBubbleSize val="0"/>
        </c:dLbls>
        <c:gapWidth val="3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sz="1400">
                <a:solidFill>
                  <a:srgbClr val="002649"/>
                </a:solidFill>
              </a:defRPr>
            </a:pPr>
            <a:endParaRPr lang="en-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9525">
              <a:solidFill>
                <a:srgbClr val="D9D9D9"/>
              </a:solidFill>
              <a:prstDash val="solid"/>
            </a:ln>
          </c:spPr>
        </c:majorGridlines>
        <c:title>
          <c:tx>
            <c:rich>
              <a:bodyPr/>
              <a:lstStyle/>
              <a:p>
                <a:pPr>
                  <a:defRPr sz="1400">
                    <a:solidFill>
                      <a:srgbClr val="7F7F7F"/>
                    </a:solidFill>
                  </a:defRPr>
                </a:pPr>
                <a:r>
                  <a:rPr lang="fi-FI" sz="1400" dirty="0">
                    <a:solidFill>
                      <a:srgbClr val="7F7F7F"/>
                    </a:solidFill>
                  </a:rPr>
                  <a:t>%</a:t>
                </a:r>
              </a:p>
            </c:rich>
          </c:tx>
          <c:layout>
            <c:manualLayout>
              <c:xMode val="edge"/>
              <c:yMode val="edge"/>
              <c:x val="0.15388773694522245"/>
              <c:y val="0.92559699948689078"/>
            </c:manualLayout>
          </c:layout>
          <c:overlay val="0"/>
        </c:title>
        <c:numFmt formatCode="General" sourceLinked="0"/>
        <c:majorTickMark val="none"/>
        <c:minorTickMark val="none"/>
        <c:tickLblPos val="high"/>
        <c:spPr>
          <a:ln>
            <a:noFill/>
          </a:ln>
        </c:spPr>
        <c:txPr>
          <a:bodyPr/>
          <a:lstStyle/>
          <a:p>
            <a:pPr>
              <a:defRPr sz="1400">
                <a:solidFill>
                  <a:srgbClr val="7F7F7F"/>
                </a:solidFill>
              </a:defRPr>
            </a:pPr>
            <a:endParaRPr lang="en-FI"/>
          </a:p>
        </c:txPr>
        <c:crossAx val="485419376"/>
        <c:crosses val="autoZero"/>
        <c:crossBetween val="between"/>
        <c:majorUnit val="10"/>
        <c:minorUnit val="1"/>
      </c:valAx>
      <c:spPr>
        <a:ln>
          <a:noFill/>
        </a:ln>
      </c:spPr>
    </c:plotArea>
    <c:legend>
      <c:legendPos val="t"/>
      <c:layout>
        <c:manualLayout>
          <c:xMode val="edge"/>
          <c:yMode val="edge"/>
          <c:x val="0.12322957189441201"/>
          <c:y val="4.2707055296799613E-2"/>
          <c:w val="0.83280427080557629"/>
          <c:h val="8.9767907754667586E-2"/>
        </c:manualLayout>
      </c:layout>
      <c:overlay val="0"/>
      <c:txPr>
        <a:bodyPr/>
        <a:lstStyle/>
        <a:p>
          <a:pPr>
            <a:defRPr>
              <a:solidFill>
                <a:srgbClr val="002649"/>
              </a:solidFill>
            </a:defRPr>
          </a:pPr>
          <a:endParaRPr lang="en-FI"/>
        </a:p>
      </c:txPr>
    </c:legend>
    <c:plotVisOnly val="1"/>
    <c:dispBlanksAs val="gap"/>
    <c:showDLblsOverMax val="0"/>
  </c:chart>
  <c:txPr>
    <a:bodyPr/>
    <a:lstStyle/>
    <a:p>
      <a:pPr>
        <a:defRPr sz="1200">
          <a:latin typeface="Neue Haas Unica W1G" panose="020B0504030206020203" pitchFamily="34" charset="0"/>
        </a:defRPr>
      </a:pPr>
      <a:endParaRPr lang="en-FI"/>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6731-4676-4049-B778-C85831E1F5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dirty="0">
              <a:latin typeface="Neue Haas Unica W1G" panose="020B0504030206020203" pitchFamily="34" charset="0"/>
            </a:endParaRPr>
          </a:p>
        </p:txBody>
      </p:sp>
      <p:sp>
        <p:nvSpPr>
          <p:cNvPr id="3" name="Date Placeholder 2">
            <a:extLst>
              <a:ext uri="{FF2B5EF4-FFF2-40B4-BE49-F238E27FC236}">
                <a16:creationId xmlns:a16="http://schemas.microsoft.com/office/drawing/2014/main" id="{4C5C887A-2D2F-E940-8170-CB98732492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303909-B5E8-FB4E-AFE4-A87166A88C34}" type="datetimeFigureOut">
              <a:rPr lang="en-FI" smtClean="0">
                <a:latin typeface="Neue Haas Unica W1G" panose="020B0504030206020203" pitchFamily="34" charset="0"/>
              </a:rPr>
              <a:t>29/06/2021</a:t>
            </a:fld>
            <a:endParaRPr lang="en-FI" dirty="0">
              <a:latin typeface="Neue Haas Unica W1G" panose="020B0504030206020203" pitchFamily="34" charset="0"/>
            </a:endParaRPr>
          </a:p>
        </p:txBody>
      </p:sp>
      <p:sp>
        <p:nvSpPr>
          <p:cNvPr id="4" name="Footer Placeholder 3">
            <a:extLst>
              <a:ext uri="{FF2B5EF4-FFF2-40B4-BE49-F238E27FC236}">
                <a16:creationId xmlns:a16="http://schemas.microsoft.com/office/drawing/2014/main" id="{66B4AAC1-5A48-8D47-9036-9B35BA37D1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dirty="0">
              <a:latin typeface="Neue Haas Unica W1G" panose="020B0504030206020203" pitchFamily="34" charset="0"/>
            </a:endParaRPr>
          </a:p>
        </p:txBody>
      </p:sp>
      <p:sp>
        <p:nvSpPr>
          <p:cNvPr id="5" name="Slide Number Placeholder 4">
            <a:extLst>
              <a:ext uri="{FF2B5EF4-FFF2-40B4-BE49-F238E27FC236}">
                <a16:creationId xmlns:a16="http://schemas.microsoft.com/office/drawing/2014/main" id="{63DB4C95-5904-FB43-9FE2-1A5C1BAD6A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6F5268-A0E2-674D-AEA0-0DAD3129F1B4}" type="slidenum">
              <a:rPr lang="en-FI" smtClean="0">
                <a:latin typeface="Neue Haas Unica W1G" panose="020B0504030206020203" pitchFamily="34" charset="0"/>
              </a:rPr>
              <a:t>‹#›</a:t>
            </a:fld>
            <a:endParaRPr lang="en-FI" dirty="0">
              <a:latin typeface="Neue Haas Unica W1G" panose="020B0504030206020203" pitchFamily="34" charset="0"/>
            </a:endParaRPr>
          </a:p>
        </p:txBody>
      </p:sp>
    </p:spTree>
    <p:extLst>
      <p:ext uri="{BB962C8B-B14F-4D97-AF65-F5344CB8AC3E}">
        <p14:creationId xmlns:p14="http://schemas.microsoft.com/office/powerpoint/2010/main" val="2661359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Neue Haas Unica W1G" panose="020B0504030206020203" pitchFamily="34" charset="0"/>
              </a:defRPr>
            </a:lvl1pPr>
          </a:lstStyle>
          <a:p>
            <a:endParaRPr lang="en-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Neue Haas Unica W1G" panose="020B0504030206020203" pitchFamily="34" charset="0"/>
              </a:defRPr>
            </a:lvl1pPr>
          </a:lstStyle>
          <a:p>
            <a:fld id="{C4E458E5-F7A7-9540-B300-0997209ECD22}" type="datetimeFigureOut">
              <a:rPr lang="en-FI" smtClean="0"/>
              <a:pPr/>
              <a:t>29/06/2021</a:t>
            </a:fld>
            <a:endParaRPr lang="en-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Neue Haas Unica W1G" panose="020B0504030206020203" pitchFamily="34" charset="0"/>
              </a:defRPr>
            </a:lvl1pPr>
          </a:lstStyle>
          <a:p>
            <a:endParaRPr lang="en-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Neue Haas Unica W1G" panose="020B0504030206020203" pitchFamily="34" charset="0"/>
              </a:defRPr>
            </a:lvl1pPr>
          </a:lstStyle>
          <a:p>
            <a:fld id="{ECE063A0-E1D9-054C-B6B8-9DCE4E3BD599}" type="slidenum">
              <a:rPr lang="en-FI" smtClean="0"/>
              <a:pPr/>
              <a:t>‹#›</a:t>
            </a:fld>
            <a:endParaRPr lang="en-FI" dirty="0"/>
          </a:p>
        </p:txBody>
      </p:sp>
    </p:spTree>
    <p:extLst>
      <p:ext uri="{BB962C8B-B14F-4D97-AF65-F5344CB8AC3E}">
        <p14:creationId xmlns:p14="http://schemas.microsoft.com/office/powerpoint/2010/main" val="2287118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Neue Haas Unica W1G" panose="020B050403020602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a:t>
            </a:fld>
            <a:endParaRPr lang="en-FI" dirty="0"/>
          </a:p>
        </p:txBody>
      </p:sp>
    </p:spTree>
    <p:extLst>
      <p:ext uri="{BB962C8B-B14F-4D97-AF65-F5344CB8AC3E}">
        <p14:creationId xmlns:p14="http://schemas.microsoft.com/office/powerpoint/2010/main" val="3571894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263812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11</a:t>
            </a:fld>
            <a:endParaRPr lang="en-FI" dirty="0"/>
          </a:p>
        </p:txBody>
      </p:sp>
    </p:spTree>
    <p:extLst>
      <p:ext uri="{BB962C8B-B14F-4D97-AF65-F5344CB8AC3E}">
        <p14:creationId xmlns:p14="http://schemas.microsoft.com/office/powerpoint/2010/main" val="1866070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12</a:t>
            </a:fld>
            <a:endParaRPr lang="en-FI" dirty="0"/>
          </a:p>
        </p:txBody>
      </p:sp>
    </p:spTree>
    <p:extLst>
      <p:ext uri="{BB962C8B-B14F-4D97-AF65-F5344CB8AC3E}">
        <p14:creationId xmlns:p14="http://schemas.microsoft.com/office/powerpoint/2010/main" val="4264176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13</a:t>
            </a:fld>
            <a:endParaRPr lang="en-FI" dirty="0"/>
          </a:p>
        </p:txBody>
      </p:sp>
    </p:spTree>
    <p:extLst>
      <p:ext uri="{BB962C8B-B14F-4D97-AF65-F5344CB8AC3E}">
        <p14:creationId xmlns:p14="http://schemas.microsoft.com/office/powerpoint/2010/main" val="3656804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Katso tähän vertailu.</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3099850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4164798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485938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2673069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316199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3291675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2</a:t>
            </a:fld>
            <a:endParaRPr lang="en-FI" dirty="0"/>
          </a:p>
        </p:txBody>
      </p:sp>
    </p:spTree>
    <p:extLst>
      <p:ext uri="{BB962C8B-B14F-4D97-AF65-F5344CB8AC3E}">
        <p14:creationId xmlns:p14="http://schemas.microsoft.com/office/powerpoint/2010/main" val="1211133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3138097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3317534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198922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3395690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Hae vertailutiedot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4239336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25</a:t>
            </a:fld>
            <a:endParaRPr lang="en-FI" dirty="0"/>
          </a:p>
        </p:txBody>
      </p:sp>
    </p:spTree>
    <p:extLst>
      <p:ext uri="{BB962C8B-B14F-4D97-AF65-F5344CB8AC3E}">
        <p14:creationId xmlns:p14="http://schemas.microsoft.com/office/powerpoint/2010/main" val="1092713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26</a:t>
            </a:fld>
            <a:endParaRPr lang="en-FI" dirty="0"/>
          </a:p>
        </p:txBody>
      </p:sp>
    </p:spTree>
    <p:extLst>
      <p:ext uri="{BB962C8B-B14F-4D97-AF65-F5344CB8AC3E}">
        <p14:creationId xmlns:p14="http://schemas.microsoft.com/office/powerpoint/2010/main" val="14839945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4030908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33517650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4140297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a:t>
            </a:fld>
            <a:endParaRPr lang="en-FI" dirty="0"/>
          </a:p>
        </p:txBody>
      </p:sp>
    </p:spTree>
    <p:extLst>
      <p:ext uri="{BB962C8B-B14F-4D97-AF65-F5344CB8AC3E}">
        <p14:creationId xmlns:p14="http://schemas.microsoft.com/office/powerpoint/2010/main" val="12257817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22010070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25584685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33</a:t>
            </a:fld>
            <a:endParaRPr lang="en-FI" dirty="0"/>
          </a:p>
        </p:txBody>
      </p:sp>
    </p:spTree>
    <p:extLst>
      <p:ext uri="{BB962C8B-B14F-4D97-AF65-F5344CB8AC3E}">
        <p14:creationId xmlns:p14="http://schemas.microsoft.com/office/powerpoint/2010/main" val="38841960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7558135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37</a:t>
            </a:fld>
            <a:endParaRPr lang="en-FI" dirty="0"/>
          </a:p>
        </p:txBody>
      </p:sp>
    </p:spTree>
    <p:extLst>
      <p:ext uri="{BB962C8B-B14F-4D97-AF65-F5344CB8AC3E}">
        <p14:creationId xmlns:p14="http://schemas.microsoft.com/office/powerpoint/2010/main" val="11945534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38</a:t>
            </a:fld>
            <a:endParaRPr lang="en-FI" dirty="0"/>
          </a:p>
        </p:txBody>
      </p:sp>
    </p:spTree>
    <p:extLst>
      <p:ext uri="{BB962C8B-B14F-4D97-AF65-F5344CB8AC3E}">
        <p14:creationId xmlns:p14="http://schemas.microsoft.com/office/powerpoint/2010/main" val="34695050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31167320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40</a:t>
            </a:fld>
            <a:endParaRPr lang="en-FI" dirty="0"/>
          </a:p>
        </p:txBody>
      </p:sp>
    </p:spTree>
    <p:extLst>
      <p:ext uri="{BB962C8B-B14F-4D97-AF65-F5344CB8AC3E}">
        <p14:creationId xmlns:p14="http://schemas.microsoft.com/office/powerpoint/2010/main" val="42723672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CE063A0-E1D9-054C-B6B8-9DCE4E3BD599}" type="slidenum">
              <a:rPr lang="en-FI" smtClean="0"/>
              <a:pPr/>
              <a:t>41</a:t>
            </a:fld>
            <a:endParaRPr lang="en-FI" dirty="0"/>
          </a:p>
        </p:txBody>
      </p:sp>
    </p:spTree>
    <p:extLst>
      <p:ext uri="{BB962C8B-B14F-4D97-AF65-F5344CB8AC3E}">
        <p14:creationId xmlns:p14="http://schemas.microsoft.com/office/powerpoint/2010/main" val="25363067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2040553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4</a:t>
            </a:fld>
            <a:endParaRPr lang="en-FI" dirty="0"/>
          </a:p>
        </p:txBody>
      </p:sp>
    </p:spTree>
    <p:extLst>
      <p:ext uri="{BB962C8B-B14F-4D97-AF65-F5344CB8AC3E}">
        <p14:creationId xmlns:p14="http://schemas.microsoft.com/office/powerpoint/2010/main" val="6229471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973638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45</a:t>
            </a:fld>
            <a:endParaRPr lang="en-FI" dirty="0"/>
          </a:p>
        </p:txBody>
      </p:sp>
    </p:spTree>
    <p:extLst>
      <p:ext uri="{BB962C8B-B14F-4D97-AF65-F5344CB8AC3E}">
        <p14:creationId xmlns:p14="http://schemas.microsoft.com/office/powerpoint/2010/main" val="36701356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16945306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21058034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2526415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6857218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4260157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2151998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19447193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538110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5</a:t>
            </a:fld>
            <a:endParaRPr lang="en-FI" dirty="0"/>
          </a:p>
        </p:txBody>
      </p:sp>
    </p:spTree>
    <p:extLst>
      <p:ext uri="{BB962C8B-B14F-4D97-AF65-F5344CB8AC3E}">
        <p14:creationId xmlns:p14="http://schemas.microsoft.com/office/powerpoint/2010/main" val="16898772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41510472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26006901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40959435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28248237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20532059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7243334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14859210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29374400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38417905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566830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29865289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41195293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16744414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40020592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814244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71</a:t>
            </a:fld>
            <a:endParaRPr lang="en-FI" dirty="0"/>
          </a:p>
        </p:txBody>
      </p:sp>
    </p:spTree>
    <p:extLst>
      <p:ext uri="{BB962C8B-B14F-4D97-AF65-F5344CB8AC3E}">
        <p14:creationId xmlns:p14="http://schemas.microsoft.com/office/powerpoint/2010/main" val="16124127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16570078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74</a:t>
            </a:fld>
            <a:endParaRPr lang="en-FI" dirty="0"/>
          </a:p>
        </p:txBody>
      </p:sp>
    </p:spTree>
    <p:extLst>
      <p:ext uri="{BB962C8B-B14F-4D97-AF65-F5344CB8AC3E}">
        <p14:creationId xmlns:p14="http://schemas.microsoft.com/office/powerpoint/2010/main" val="31722913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76</a:t>
            </a:fld>
            <a:endParaRPr lang="en-FI" dirty="0"/>
          </a:p>
        </p:txBody>
      </p:sp>
    </p:spTree>
    <p:extLst>
      <p:ext uri="{BB962C8B-B14F-4D97-AF65-F5344CB8AC3E}">
        <p14:creationId xmlns:p14="http://schemas.microsoft.com/office/powerpoint/2010/main" val="3736502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623576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409653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16310190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27182214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4454525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191098051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329199216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359195394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188481533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277969767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88</a:t>
            </a:fld>
            <a:endParaRPr lang="en-FI" dirty="0"/>
          </a:p>
        </p:txBody>
      </p:sp>
    </p:spTree>
    <p:extLst>
      <p:ext uri="{BB962C8B-B14F-4D97-AF65-F5344CB8AC3E}">
        <p14:creationId xmlns:p14="http://schemas.microsoft.com/office/powerpoint/2010/main" val="341412323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89</a:t>
            </a:fld>
            <a:endParaRPr lang="en-FI" dirty="0"/>
          </a:p>
        </p:txBody>
      </p:sp>
    </p:spTree>
    <p:extLst>
      <p:ext uri="{BB962C8B-B14F-4D97-AF65-F5344CB8AC3E}">
        <p14:creationId xmlns:p14="http://schemas.microsoft.com/office/powerpoint/2010/main" val="72411867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90</a:t>
            </a:fld>
            <a:endParaRPr lang="en-FI" dirty="0"/>
          </a:p>
        </p:txBody>
      </p:sp>
    </p:spTree>
    <p:extLst>
      <p:ext uri="{BB962C8B-B14F-4D97-AF65-F5344CB8AC3E}">
        <p14:creationId xmlns:p14="http://schemas.microsoft.com/office/powerpoint/2010/main" val="888624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150039584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91</a:t>
            </a:fld>
            <a:endParaRPr lang="en-FI" dirty="0"/>
          </a:p>
        </p:txBody>
      </p:sp>
    </p:spTree>
    <p:extLst>
      <p:ext uri="{BB962C8B-B14F-4D97-AF65-F5344CB8AC3E}">
        <p14:creationId xmlns:p14="http://schemas.microsoft.com/office/powerpoint/2010/main" val="270284482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92</a:t>
            </a:fld>
            <a:endParaRPr lang="en-FI" dirty="0"/>
          </a:p>
        </p:txBody>
      </p:sp>
    </p:spTree>
    <p:extLst>
      <p:ext uri="{BB962C8B-B14F-4D97-AF65-F5344CB8AC3E}">
        <p14:creationId xmlns:p14="http://schemas.microsoft.com/office/powerpoint/2010/main" val="188088476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93</a:t>
            </a:fld>
            <a:endParaRPr lang="en-FI" dirty="0"/>
          </a:p>
        </p:txBody>
      </p:sp>
    </p:spTree>
    <p:extLst>
      <p:ext uri="{BB962C8B-B14F-4D97-AF65-F5344CB8AC3E}">
        <p14:creationId xmlns:p14="http://schemas.microsoft.com/office/powerpoint/2010/main" val="140285160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94</a:t>
            </a:fld>
            <a:endParaRPr lang="en-FI" dirty="0"/>
          </a:p>
        </p:txBody>
      </p:sp>
    </p:spTree>
    <p:extLst>
      <p:ext uri="{BB962C8B-B14F-4D97-AF65-F5344CB8AC3E}">
        <p14:creationId xmlns:p14="http://schemas.microsoft.com/office/powerpoint/2010/main" val="13685860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95</a:t>
            </a:fld>
            <a:endParaRPr lang="en-FI" dirty="0"/>
          </a:p>
        </p:txBody>
      </p:sp>
    </p:spTree>
    <p:extLst>
      <p:ext uri="{BB962C8B-B14F-4D97-AF65-F5344CB8AC3E}">
        <p14:creationId xmlns:p14="http://schemas.microsoft.com/office/powerpoint/2010/main" val="324408962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96</a:t>
            </a:fld>
            <a:endParaRPr lang="en-FI" dirty="0"/>
          </a:p>
        </p:txBody>
      </p:sp>
    </p:spTree>
    <p:extLst>
      <p:ext uri="{BB962C8B-B14F-4D97-AF65-F5344CB8AC3E}">
        <p14:creationId xmlns:p14="http://schemas.microsoft.com/office/powerpoint/2010/main" val="277708802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97</a:t>
            </a:fld>
            <a:endParaRPr lang="en-FI" dirty="0"/>
          </a:p>
        </p:txBody>
      </p:sp>
    </p:spTree>
    <p:extLst>
      <p:ext uri="{BB962C8B-B14F-4D97-AF65-F5344CB8AC3E}">
        <p14:creationId xmlns:p14="http://schemas.microsoft.com/office/powerpoint/2010/main" val="1507483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063A0-E1D9-054C-B6B8-9DCE4E3BD599}" type="slidenum">
              <a:rPr kumimoji="0" lang="en-FI" sz="1200" b="0" i="0" u="none" strike="noStrike" kern="1200" cap="none" spc="0" normalizeH="0" baseline="0" noProof="0" smtClean="0">
                <a:ln>
                  <a:noFill/>
                </a:ln>
                <a:solidFill>
                  <a:prstClr val="black"/>
                </a:solidFill>
                <a:effectLst/>
                <a:uLnTx/>
                <a:uFillTx/>
                <a:latin typeface="Neue Haas Unica W1G" panose="020B0504030206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FI" sz="1200" b="0" i="0" u="none" strike="noStrike" kern="1200" cap="none" spc="0" normalizeH="0" baseline="0" noProof="0" dirty="0">
              <a:ln>
                <a:noFill/>
              </a:ln>
              <a:solidFill>
                <a:prstClr val="black"/>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24330650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7.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1.emf"/><Relationship Id="rId4" Type="http://schemas.openxmlformats.org/officeDocument/2006/relationships/image" Target="../media/image5.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emf"/><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3.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5.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emf"/><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9.emf"/><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7.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0.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emf"/><Relationship Id="rId7" Type="http://schemas.openxmlformats.org/officeDocument/2006/relationships/image" Target="../media/image25.emf"/><Relationship Id="rId2" Type="http://schemas.openxmlformats.org/officeDocument/2006/relationships/image" Target="../media/image21.emf"/><Relationship Id="rId1" Type="http://schemas.openxmlformats.org/officeDocument/2006/relationships/slideMaster" Target="../slideMasters/slideMaster1.xml"/><Relationship Id="rId6" Type="http://schemas.openxmlformats.org/officeDocument/2006/relationships/image" Target="../media/image24.emf"/><Relationship Id="rId11" Type="http://schemas.openxmlformats.org/officeDocument/2006/relationships/image" Target="../media/image28.emf"/><Relationship Id="rId5" Type="http://schemas.openxmlformats.org/officeDocument/2006/relationships/image" Target="../media/image23.emf"/><Relationship Id="rId10" Type="http://schemas.openxmlformats.org/officeDocument/2006/relationships/image" Target="../media/image7.emf"/><Relationship Id="rId4" Type="http://schemas.openxmlformats.org/officeDocument/2006/relationships/image" Target="../media/image22.emf"/><Relationship Id="rId9" Type="http://schemas.openxmlformats.org/officeDocument/2006/relationships/image" Target="../media/image27.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bg>
      <p:bgPr>
        <a:solidFill>
          <a:schemeClr val="bg1"/>
        </a:solidFill>
        <a:effectLst/>
      </p:bgPr>
    </p:bg>
    <p:spTree>
      <p:nvGrpSpPr>
        <p:cNvPr id="1" name=""/>
        <p:cNvGrpSpPr/>
        <p:nvPr/>
      </p:nvGrpSpPr>
      <p:grpSpPr>
        <a:xfrm>
          <a:off x="0" y="0"/>
          <a:ext cx="0" cy="0"/>
          <a:chOff x="0" y="0"/>
          <a:chExt cx="0" cy="0"/>
        </a:xfrm>
      </p:grpSpPr>
      <p:pic>
        <p:nvPicPr>
          <p:cNvPr id="4" name="Picture 3" descr="A person sitting at a table with food and a plate of food&#10;&#10;Description automatically generated with low confidence">
            <a:extLst>
              <a:ext uri="{FF2B5EF4-FFF2-40B4-BE49-F238E27FC236}">
                <a16:creationId xmlns:a16="http://schemas.microsoft.com/office/drawing/2014/main" id="{65B8C385-E66C-2D4F-B194-2121E7FCF049}"/>
              </a:ext>
            </a:extLst>
          </p:cNvPr>
          <p:cNvPicPr>
            <a:picLocks noChangeAspect="1"/>
          </p:cNvPicPr>
          <p:nvPr userDrawn="1"/>
        </p:nvPicPr>
        <p:blipFill rotWithShape="1">
          <a:blip r:embed="rId2"/>
          <a:srcRect l="18435" t="19450" r="7013" b="17667"/>
          <a:stretch/>
        </p:blipFill>
        <p:spPr>
          <a:xfrm>
            <a:off x="0" y="0"/>
            <a:ext cx="12192000" cy="6858000"/>
          </a:xfrm>
          <a:prstGeom prst="rect">
            <a:avLst/>
          </a:prstGeom>
        </p:spPr>
      </p:pic>
      <p:sp>
        <p:nvSpPr>
          <p:cNvPr id="10" name="Subtitle 2">
            <a:extLst>
              <a:ext uri="{FF2B5EF4-FFF2-40B4-BE49-F238E27FC236}">
                <a16:creationId xmlns:a16="http://schemas.microsoft.com/office/drawing/2014/main" id="{44C0C110-A938-AC4A-A38B-9AF19560F75F}"/>
              </a:ext>
            </a:extLst>
          </p:cNvPr>
          <p:cNvSpPr>
            <a:spLocks noGrp="1"/>
          </p:cNvSpPr>
          <p:nvPr>
            <p:ph type="subTitle" idx="1" hasCustomPrompt="1"/>
          </p:nvPr>
        </p:nvSpPr>
        <p:spPr>
          <a:xfrm>
            <a:off x="0" y="2411864"/>
            <a:ext cx="12192000" cy="2619364"/>
          </a:xfrm>
        </p:spPr>
        <p:txBody>
          <a:bodyPr anchor="ctr"/>
          <a:lstStyle>
            <a:lvl1pPr marL="0" indent="0" algn="ctr">
              <a:lnSpc>
                <a:spcPct val="90000"/>
              </a:lnSpc>
              <a:spcBef>
                <a:spcPts val="0"/>
              </a:spcBef>
              <a:buNone/>
              <a:defRPr sz="10000" b="0" i="0">
                <a:solidFill>
                  <a:schemeClr val="bg1"/>
                </a:solidFill>
                <a:latin typeface="Clattering"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Aikakauslehtihetki</a:t>
            </a:r>
            <a:endParaRPr lang="en-FI" dirty="0"/>
          </a:p>
        </p:txBody>
      </p:sp>
      <p:pic>
        <p:nvPicPr>
          <p:cNvPr id="16" name="Picture 15">
            <a:extLst>
              <a:ext uri="{FF2B5EF4-FFF2-40B4-BE49-F238E27FC236}">
                <a16:creationId xmlns:a16="http://schemas.microsoft.com/office/drawing/2014/main" id="{E59AD021-FF6D-7449-9AB6-6FCA5A3D969E}"/>
              </a:ext>
            </a:extLst>
          </p:cNvPr>
          <p:cNvPicPr>
            <a:picLocks noChangeAspect="1"/>
          </p:cNvPicPr>
          <p:nvPr userDrawn="1"/>
        </p:nvPicPr>
        <p:blipFill>
          <a:blip r:embed="rId3"/>
          <a:stretch>
            <a:fillRect/>
          </a:stretch>
        </p:blipFill>
        <p:spPr>
          <a:xfrm>
            <a:off x="10044529" y="6390396"/>
            <a:ext cx="1829365" cy="137829"/>
          </a:xfrm>
          <a:prstGeom prst="rect">
            <a:avLst/>
          </a:prstGeom>
        </p:spPr>
      </p:pic>
      <p:pic>
        <p:nvPicPr>
          <p:cNvPr id="17" name="Picture 2" descr="Taloustutkimus - tutkimus">
            <a:extLst>
              <a:ext uri="{FF2B5EF4-FFF2-40B4-BE49-F238E27FC236}">
                <a16:creationId xmlns:a16="http://schemas.microsoft.com/office/drawing/2014/main" id="{CC206F2E-5330-3F4E-854F-816F406B92B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8106" y="6309629"/>
            <a:ext cx="1336431" cy="29936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7F56CF49-B7F0-7843-BA8A-D599826DC86F}"/>
              </a:ext>
            </a:extLst>
          </p:cNvPr>
          <p:cNvPicPr>
            <a:picLocks noChangeAspect="1"/>
          </p:cNvPicPr>
          <p:nvPr userDrawn="1"/>
        </p:nvPicPr>
        <p:blipFill rotWithShape="1">
          <a:blip r:embed="rId5"/>
          <a:srcRect t="22517" r="25288"/>
          <a:stretch/>
        </p:blipFill>
        <p:spPr>
          <a:xfrm>
            <a:off x="7956645" y="0"/>
            <a:ext cx="4235355" cy="3453750"/>
          </a:xfrm>
          <a:prstGeom prst="rect">
            <a:avLst/>
          </a:prstGeom>
        </p:spPr>
      </p:pic>
    </p:spTree>
    <p:extLst>
      <p:ext uri="{BB962C8B-B14F-4D97-AF65-F5344CB8AC3E}">
        <p14:creationId xmlns:p14="http://schemas.microsoft.com/office/powerpoint/2010/main" val="4219564436"/>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äliotsikko 1">
    <p:bg>
      <p:bgPr>
        <a:solidFill>
          <a:srgbClr val="FF646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8A087-0E54-5548-BBE0-62F93A137851}"/>
              </a:ext>
            </a:extLst>
          </p:cNvPr>
          <p:cNvPicPr>
            <a:picLocks noChangeAspect="1"/>
          </p:cNvPicPr>
          <p:nvPr/>
        </p:nvPicPr>
        <p:blipFill>
          <a:blip r:embed="rId2"/>
          <a:stretch>
            <a:fillRect/>
          </a:stretch>
        </p:blipFill>
        <p:spPr>
          <a:xfrm>
            <a:off x="-1840609" y="-7820500"/>
            <a:ext cx="14545053" cy="15526700"/>
          </a:xfrm>
          <a:prstGeom prst="rect">
            <a:avLst/>
          </a:prstGeom>
        </p:spPr>
      </p:pic>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615678"/>
            <a:ext cx="10515600" cy="3626644"/>
          </a:xfrm>
        </p:spPr>
        <p:txBody>
          <a:bodyPr/>
          <a:lstStyle>
            <a:lvl1pPr algn="ctr">
              <a:defRPr sz="8500">
                <a:solidFill>
                  <a:schemeClr val="bg1"/>
                </a:solidFill>
                <a:latin typeface="Clattering" pitchFamily="2" charset="0"/>
              </a:defRPr>
            </a:lvl1pPr>
          </a:lstStyle>
          <a:p>
            <a:r>
              <a:rPr lang="en-GB"/>
              <a:t>Click to edit Master title style</a:t>
            </a:r>
            <a:endParaRPr lang="en-FI" dirty="0"/>
          </a:p>
        </p:txBody>
      </p:sp>
      <p:pic>
        <p:nvPicPr>
          <p:cNvPr id="7" name="Picture 6">
            <a:extLst>
              <a:ext uri="{FF2B5EF4-FFF2-40B4-BE49-F238E27FC236}">
                <a16:creationId xmlns:a16="http://schemas.microsoft.com/office/drawing/2014/main" id="{34D82487-CC65-DF4E-B7FB-142940BCCA35}"/>
              </a:ext>
            </a:extLst>
          </p:cNvPr>
          <p:cNvPicPr>
            <a:picLocks noChangeAspect="1"/>
          </p:cNvPicPr>
          <p:nvPr/>
        </p:nvPicPr>
        <p:blipFill>
          <a:blip r:embed="rId3"/>
          <a:stretch>
            <a:fillRect/>
          </a:stretch>
        </p:blipFill>
        <p:spPr>
          <a:xfrm>
            <a:off x="10044529" y="6390396"/>
            <a:ext cx="1829365" cy="137829"/>
          </a:xfrm>
          <a:prstGeom prst="rect">
            <a:avLst/>
          </a:prstGeom>
        </p:spPr>
      </p:pic>
      <p:pic>
        <p:nvPicPr>
          <p:cNvPr id="9" name="Picture 8">
            <a:extLst>
              <a:ext uri="{FF2B5EF4-FFF2-40B4-BE49-F238E27FC236}">
                <a16:creationId xmlns:a16="http://schemas.microsoft.com/office/drawing/2014/main" id="{AD7DFE61-9C82-874D-91B5-3D1F31183B5A}"/>
              </a:ext>
            </a:extLst>
          </p:cNvPr>
          <p:cNvPicPr>
            <a:picLocks noChangeAspect="1"/>
          </p:cNvPicPr>
          <p:nvPr/>
        </p:nvPicPr>
        <p:blipFill>
          <a:blip r:embed="rId4"/>
          <a:stretch>
            <a:fillRect/>
          </a:stretch>
        </p:blipFill>
        <p:spPr>
          <a:xfrm>
            <a:off x="318106" y="6383715"/>
            <a:ext cx="1467633" cy="144062"/>
          </a:xfrm>
          <a:prstGeom prst="rect">
            <a:avLst/>
          </a:prstGeom>
        </p:spPr>
      </p:pic>
      <p:pic>
        <p:nvPicPr>
          <p:cNvPr id="8" name="Picture 7">
            <a:extLst>
              <a:ext uri="{FF2B5EF4-FFF2-40B4-BE49-F238E27FC236}">
                <a16:creationId xmlns:a16="http://schemas.microsoft.com/office/drawing/2014/main" id="{717D13BF-4B3D-E24C-8F77-FF357D512731}"/>
              </a:ext>
            </a:extLst>
          </p:cNvPr>
          <p:cNvPicPr>
            <a:picLocks noChangeAspect="1"/>
          </p:cNvPicPr>
          <p:nvPr userDrawn="1"/>
        </p:nvPicPr>
        <p:blipFill>
          <a:blip r:embed="rId2"/>
          <a:stretch>
            <a:fillRect/>
          </a:stretch>
        </p:blipFill>
        <p:spPr>
          <a:xfrm>
            <a:off x="-1840609" y="-7820500"/>
            <a:ext cx="14545053" cy="15526700"/>
          </a:xfrm>
          <a:prstGeom prst="rect">
            <a:avLst/>
          </a:prstGeom>
        </p:spPr>
      </p:pic>
      <p:pic>
        <p:nvPicPr>
          <p:cNvPr id="10" name="Picture 9">
            <a:extLst>
              <a:ext uri="{FF2B5EF4-FFF2-40B4-BE49-F238E27FC236}">
                <a16:creationId xmlns:a16="http://schemas.microsoft.com/office/drawing/2014/main" id="{93C403AB-C46A-C743-93B2-E7EEBA622C74}"/>
              </a:ext>
            </a:extLst>
          </p:cNvPr>
          <p:cNvPicPr>
            <a:picLocks noChangeAspect="1"/>
          </p:cNvPicPr>
          <p:nvPr userDrawn="1"/>
        </p:nvPicPr>
        <p:blipFill>
          <a:blip r:embed="rId3"/>
          <a:stretch>
            <a:fillRect/>
          </a:stretch>
        </p:blipFill>
        <p:spPr>
          <a:xfrm>
            <a:off x="10044529" y="6390396"/>
            <a:ext cx="1829365" cy="137829"/>
          </a:xfrm>
          <a:prstGeom prst="rect">
            <a:avLst/>
          </a:prstGeom>
        </p:spPr>
      </p:pic>
      <p:sp>
        <p:nvSpPr>
          <p:cNvPr id="12" name="Subtitle 2">
            <a:extLst>
              <a:ext uri="{FF2B5EF4-FFF2-40B4-BE49-F238E27FC236}">
                <a16:creationId xmlns:a16="http://schemas.microsoft.com/office/drawing/2014/main" id="{34730D3A-AD3A-1E47-A570-4384CEE2C511}"/>
              </a:ext>
            </a:extLst>
          </p:cNvPr>
          <p:cNvSpPr txBox="1">
            <a:spLocks/>
          </p:cNvSpPr>
          <p:nvPr userDrawn="1"/>
        </p:nvSpPr>
        <p:spPr>
          <a:xfrm>
            <a:off x="-95534" y="6374830"/>
            <a:ext cx="12312935" cy="166595"/>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FI" sz="1400" dirty="0"/>
              <a:t>Aikakauslehtihetki 2021</a:t>
            </a:r>
          </a:p>
        </p:txBody>
      </p:sp>
      <p:pic>
        <p:nvPicPr>
          <p:cNvPr id="13" name="Picture 2" descr="Taloustutkimus - tutkimus">
            <a:extLst>
              <a:ext uri="{FF2B5EF4-FFF2-40B4-BE49-F238E27FC236}">
                <a16:creationId xmlns:a16="http://schemas.microsoft.com/office/drawing/2014/main" id="{1029505E-53C4-D04B-AE80-09E9D208731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82281" y="6309629"/>
            <a:ext cx="1336431" cy="299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2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Väliotsikko 1">
    <p:bg>
      <p:bgPr>
        <a:solidFill>
          <a:srgbClr val="FF6464"/>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9691C89-5099-9D4B-8627-694BB932861D}"/>
              </a:ext>
            </a:extLst>
          </p:cNvPr>
          <p:cNvPicPr>
            <a:picLocks noChangeAspect="1"/>
          </p:cNvPicPr>
          <p:nvPr userDrawn="1"/>
        </p:nvPicPr>
        <p:blipFill rotWithShape="1">
          <a:blip r:embed="rId2"/>
          <a:srcRect l="14202" t="54689" r="9393" b="5050"/>
          <a:stretch/>
        </p:blipFill>
        <p:spPr>
          <a:xfrm>
            <a:off x="0" y="-1036"/>
            <a:ext cx="12217400" cy="6872289"/>
          </a:xfrm>
          <a:prstGeom prst="rect">
            <a:avLst/>
          </a:prstGeom>
        </p:spPr>
      </p:pic>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615678"/>
            <a:ext cx="10515600" cy="3626644"/>
          </a:xfrm>
        </p:spPr>
        <p:txBody>
          <a:bodyPr/>
          <a:lstStyle>
            <a:lvl1pPr algn="ctr">
              <a:defRPr sz="8500">
                <a:solidFill>
                  <a:schemeClr val="bg1"/>
                </a:solidFill>
                <a:latin typeface="Clattering" pitchFamily="2" charset="0"/>
              </a:defRPr>
            </a:lvl1pPr>
          </a:lstStyle>
          <a:p>
            <a:r>
              <a:rPr lang="en-GB"/>
              <a:t>Click to edit Master title style</a:t>
            </a:r>
            <a:endParaRPr lang="en-FI" dirty="0"/>
          </a:p>
        </p:txBody>
      </p:sp>
      <p:pic>
        <p:nvPicPr>
          <p:cNvPr id="7" name="Picture 6">
            <a:extLst>
              <a:ext uri="{FF2B5EF4-FFF2-40B4-BE49-F238E27FC236}">
                <a16:creationId xmlns:a16="http://schemas.microsoft.com/office/drawing/2014/main" id="{34D82487-CC65-DF4E-B7FB-142940BCCA35}"/>
              </a:ext>
            </a:extLst>
          </p:cNvPr>
          <p:cNvPicPr>
            <a:picLocks noChangeAspect="1"/>
          </p:cNvPicPr>
          <p:nvPr userDrawn="1"/>
        </p:nvPicPr>
        <p:blipFill>
          <a:blip r:embed="rId3"/>
          <a:stretch>
            <a:fillRect/>
          </a:stretch>
        </p:blipFill>
        <p:spPr>
          <a:xfrm>
            <a:off x="10044529" y="6390396"/>
            <a:ext cx="1829365" cy="137829"/>
          </a:xfrm>
          <a:prstGeom prst="rect">
            <a:avLst/>
          </a:prstGeom>
        </p:spPr>
      </p:pic>
      <p:sp>
        <p:nvSpPr>
          <p:cNvPr id="12" name="Subtitle 2">
            <a:extLst>
              <a:ext uri="{FF2B5EF4-FFF2-40B4-BE49-F238E27FC236}">
                <a16:creationId xmlns:a16="http://schemas.microsoft.com/office/drawing/2014/main" id="{1E858974-8B02-874F-900C-87685F6B9FAC}"/>
              </a:ext>
            </a:extLst>
          </p:cNvPr>
          <p:cNvSpPr txBox="1">
            <a:spLocks/>
          </p:cNvSpPr>
          <p:nvPr userDrawn="1"/>
        </p:nvSpPr>
        <p:spPr>
          <a:xfrm>
            <a:off x="0" y="6323278"/>
            <a:ext cx="12217401" cy="23179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FI" sz="1400" dirty="0"/>
              <a:t>Aikakauslehtihetki 2021</a:t>
            </a:r>
          </a:p>
        </p:txBody>
      </p:sp>
      <p:pic>
        <p:nvPicPr>
          <p:cNvPr id="13" name="Picture 2" descr="Taloustutkimus - tutkimus">
            <a:extLst>
              <a:ext uri="{FF2B5EF4-FFF2-40B4-BE49-F238E27FC236}">
                <a16:creationId xmlns:a16="http://schemas.microsoft.com/office/drawing/2014/main" id="{B1817814-69CD-B54D-A912-5C0B08C9086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2281" y="6309629"/>
            <a:ext cx="1336431" cy="299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956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äliotsikko 2">
    <p:bg>
      <p:bgPr>
        <a:solidFill>
          <a:schemeClr val="accent4"/>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1"/>
                </a:solidFill>
                <a:latin typeface="Clattering" pitchFamily="2" charset="0"/>
              </a:defRPr>
            </a:lvl1pPr>
          </a:lstStyle>
          <a:p>
            <a:r>
              <a:rPr lang="en-GB"/>
              <a:t>Click to edit Master title style</a:t>
            </a:r>
            <a:endParaRPr lang="en-FI" dirty="0"/>
          </a:p>
        </p:txBody>
      </p:sp>
      <p:sp>
        <p:nvSpPr>
          <p:cNvPr id="7" name="Subtitle 2">
            <a:extLst>
              <a:ext uri="{FF2B5EF4-FFF2-40B4-BE49-F238E27FC236}">
                <a16:creationId xmlns:a16="http://schemas.microsoft.com/office/drawing/2014/main" id="{5BECA03D-E64E-3D48-89AD-CC1E4431D48D}"/>
              </a:ext>
            </a:extLst>
          </p:cNvPr>
          <p:cNvSpPr txBox="1">
            <a:spLocks/>
          </p:cNvSpPr>
          <p:nvPr/>
        </p:nvSpPr>
        <p:spPr>
          <a:xfrm>
            <a:off x="25401" y="6375470"/>
            <a:ext cx="12192000" cy="166595"/>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FI" sz="1400" dirty="0">
                <a:solidFill>
                  <a:schemeClr val="tx2"/>
                </a:solidFill>
              </a:rPr>
              <a:t>Aikakauslehtihetki 2021</a:t>
            </a:r>
          </a:p>
        </p:txBody>
      </p:sp>
      <p:pic>
        <p:nvPicPr>
          <p:cNvPr id="12" name="Picture 2" descr="Taloustutkimus - tutkimus">
            <a:extLst>
              <a:ext uri="{FF2B5EF4-FFF2-40B4-BE49-F238E27FC236}">
                <a16:creationId xmlns:a16="http://schemas.microsoft.com/office/drawing/2014/main" id="{8FEEDC4A-AD66-CF4C-A14A-AB272301B42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2281" y="6309629"/>
            <a:ext cx="1336431" cy="299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877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Väliotsikko 3">
    <p:bg>
      <p:bgPr>
        <a:solidFill>
          <a:srgbClr val="F4CF67"/>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CA1D08-6572-334F-B6F2-83560CA37D93}"/>
              </a:ext>
            </a:extLst>
          </p:cNvPr>
          <p:cNvPicPr>
            <a:picLocks noChangeAspect="1"/>
          </p:cNvPicPr>
          <p:nvPr/>
        </p:nvPicPr>
        <p:blipFill rotWithShape="1">
          <a:blip r:embed="rId2"/>
          <a:srcRect b="57761"/>
          <a:stretch/>
        </p:blipFill>
        <p:spPr>
          <a:xfrm>
            <a:off x="511911" y="4451375"/>
            <a:ext cx="4001507" cy="2406625"/>
          </a:xfrm>
          <a:prstGeom prst="rect">
            <a:avLst/>
          </a:prstGeom>
        </p:spPr>
      </p:pic>
      <p:pic>
        <p:nvPicPr>
          <p:cNvPr id="10" name="Picture 9">
            <a:extLst>
              <a:ext uri="{FF2B5EF4-FFF2-40B4-BE49-F238E27FC236}">
                <a16:creationId xmlns:a16="http://schemas.microsoft.com/office/drawing/2014/main" id="{C362116D-E428-1542-8D91-02F803356A2C}"/>
              </a:ext>
            </a:extLst>
          </p:cNvPr>
          <p:cNvPicPr>
            <a:picLocks noChangeAspect="1"/>
          </p:cNvPicPr>
          <p:nvPr/>
        </p:nvPicPr>
        <p:blipFill rotWithShape="1">
          <a:blip r:embed="rId3"/>
          <a:srcRect l="27622" r="-2" b="9528"/>
          <a:stretch/>
        </p:blipFill>
        <p:spPr>
          <a:xfrm rot="10800000">
            <a:off x="8585199" y="-1370"/>
            <a:ext cx="3632201" cy="4693302"/>
          </a:xfrm>
          <a:prstGeom prst="rect">
            <a:avLst/>
          </a:prstGeom>
        </p:spPr>
      </p:pic>
      <p:pic>
        <p:nvPicPr>
          <p:cNvPr id="11" name="Picture 10">
            <a:extLst>
              <a:ext uri="{FF2B5EF4-FFF2-40B4-BE49-F238E27FC236}">
                <a16:creationId xmlns:a16="http://schemas.microsoft.com/office/drawing/2014/main" id="{18B19DD2-B99B-4E4F-9C1F-20F528AEADD5}"/>
              </a:ext>
            </a:extLst>
          </p:cNvPr>
          <p:cNvPicPr>
            <a:picLocks noChangeAspect="1"/>
          </p:cNvPicPr>
          <p:nvPr/>
        </p:nvPicPr>
        <p:blipFill>
          <a:blip r:embed="rId4"/>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bg1"/>
                </a:solidFill>
                <a:latin typeface="Clattering" pitchFamily="2" charset="0"/>
              </a:defRPr>
            </a:lvl1pPr>
          </a:lstStyle>
          <a:p>
            <a:r>
              <a:rPr lang="en-GB"/>
              <a:t>Click to edit Master title style</a:t>
            </a:r>
            <a:endParaRPr lang="en-FI" dirty="0"/>
          </a:p>
        </p:txBody>
      </p:sp>
      <p:sp>
        <p:nvSpPr>
          <p:cNvPr id="7" name="Subtitle 2">
            <a:extLst>
              <a:ext uri="{FF2B5EF4-FFF2-40B4-BE49-F238E27FC236}">
                <a16:creationId xmlns:a16="http://schemas.microsoft.com/office/drawing/2014/main" id="{93D8BADF-4F6C-6947-81EE-674068FA39D8}"/>
              </a:ext>
            </a:extLst>
          </p:cNvPr>
          <p:cNvSpPr txBox="1">
            <a:spLocks/>
          </p:cNvSpPr>
          <p:nvPr/>
        </p:nvSpPr>
        <p:spPr>
          <a:xfrm>
            <a:off x="25401" y="6375470"/>
            <a:ext cx="12192000" cy="166595"/>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FI" sz="1400" dirty="0">
                <a:solidFill>
                  <a:schemeClr val="tx2"/>
                </a:solidFill>
              </a:rPr>
              <a:t>Aikakauslehtihetki 2021</a:t>
            </a:r>
          </a:p>
        </p:txBody>
      </p:sp>
      <p:pic>
        <p:nvPicPr>
          <p:cNvPr id="2" name="Picture 1">
            <a:extLst>
              <a:ext uri="{FF2B5EF4-FFF2-40B4-BE49-F238E27FC236}">
                <a16:creationId xmlns:a16="http://schemas.microsoft.com/office/drawing/2014/main" id="{32B7A15B-D8A5-8B44-A90A-23603F06CABB}"/>
              </a:ext>
            </a:extLst>
          </p:cNvPr>
          <p:cNvPicPr>
            <a:picLocks noChangeAspect="1"/>
          </p:cNvPicPr>
          <p:nvPr/>
        </p:nvPicPr>
        <p:blipFill rotWithShape="1">
          <a:blip r:embed="rId5"/>
          <a:srcRect t="53462"/>
          <a:stretch/>
        </p:blipFill>
        <p:spPr>
          <a:xfrm>
            <a:off x="3256223" y="-1373"/>
            <a:ext cx="3183137" cy="1540892"/>
          </a:xfrm>
          <a:prstGeom prst="rect">
            <a:avLst/>
          </a:prstGeom>
        </p:spPr>
      </p:pic>
      <p:pic>
        <p:nvPicPr>
          <p:cNvPr id="13" name="Picture 2" descr="Taloustutkimus - tutkimus">
            <a:extLst>
              <a:ext uri="{FF2B5EF4-FFF2-40B4-BE49-F238E27FC236}">
                <a16:creationId xmlns:a16="http://schemas.microsoft.com/office/drawing/2014/main" id="{6C22E477-4D03-7E4C-91E9-AE45D756A9BF}"/>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82281" y="6309629"/>
            <a:ext cx="1336431" cy="299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011063"/>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Väliotsikko 3">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9F6BB2-C1B8-7740-A54C-80F05EC41BFD}"/>
              </a:ext>
            </a:extLst>
          </p:cNvPr>
          <p:cNvPicPr>
            <a:picLocks noChangeAspect="1"/>
          </p:cNvPicPr>
          <p:nvPr/>
        </p:nvPicPr>
        <p:blipFill rotWithShape="1">
          <a:blip r:embed="rId2"/>
          <a:srcRect l="47559" b="63423"/>
          <a:stretch/>
        </p:blipFill>
        <p:spPr>
          <a:xfrm>
            <a:off x="-25401" y="2311400"/>
            <a:ext cx="4578017" cy="4546600"/>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bg1"/>
                </a:solidFill>
                <a:latin typeface="Clattering" pitchFamily="2" charset="0"/>
              </a:defRPr>
            </a:lvl1pPr>
          </a:lstStyle>
          <a:p>
            <a:r>
              <a:rPr lang="en-GB"/>
              <a:t>Click to edit Master title style</a:t>
            </a:r>
            <a:endParaRPr lang="en-FI" dirty="0"/>
          </a:p>
        </p:txBody>
      </p:sp>
      <p:pic>
        <p:nvPicPr>
          <p:cNvPr id="6" name="Picture 5">
            <a:extLst>
              <a:ext uri="{FF2B5EF4-FFF2-40B4-BE49-F238E27FC236}">
                <a16:creationId xmlns:a16="http://schemas.microsoft.com/office/drawing/2014/main" id="{AEFB02E8-0C9B-0840-BF76-40E7D4C4F671}"/>
              </a:ext>
            </a:extLst>
          </p:cNvPr>
          <p:cNvPicPr>
            <a:picLocks noChangeAspect="1"/>
          </p:cNvPicPr>
          <p:nvPr/>
        </p:nvPicPr>
        <p:blipFill>
          <a:blip r:embed="rId3"/>
          <a:stretch>
            <a:fillRect/>
          </a:stretch>
        </p:blipFill>
        <p:spPr>
          <a:xfrm>
            <a:off x="10044529" y="6390396"/>
            <a:ext cx="1829365" cy="137829"/>
          </a:xfrm>
          <a:prstGeom prst="rect">
            <a:avLst/>
          </a:prstGeom>
        </p:spPr>
      </p:pic>
      <p:pic>
        <p:nvPicPr>
          <p:cNvPr id="4" name="Picture 3">
            <a:extLst>
              <a:ext uri="{FF2B5EF4-FFF2-40B4-BE49-F238E27FC236}">
                <a16:creationId xmlns:a16="http://schemas.microsoft.com/office/drawing/2014/main" id="{63777EA4-FBA3-4D4F-B7C4-52EDB256EA6A}"/>
              </a:ext>
            </a:extLst>
          </p:cNvPr>
          <p:cNvPicPr>
            <a:picLocks noChangeAspect="1"/>
          </p:cNvPicPr>
          <p:nvPr/>
        </p:nvPicPr>
        <p:blipFill rotWithShape="1">
          <a:blip r:embed="rId4"/>
          <a:srcRect t="29958"/>
          <a:stretch/>
        </p:blipFill>
        <p:spPr>
          <a:xfrm>
            <a:off x="7111999" y="-11205"/>
            <a:ext cx="5105401" cy="2810155"/>
          </a:xfrm>
          <a:prstGeom prst="rect">
            <a:avLst/>
          </a:prstGeom>
        </p:spPr>
      </p:pic>
      <p:sp>
        <p:nvSpPr>
          <p:cNvPr id="11" name="Subtitle 2">
            <a:extLst>
              <a:ext uri="{FF2B5EF4-FFF2-40B4-BE49-F238E27FC236}">
                <a16:creationId xmlns:a16="http://schemas.microsoft.com/office/drawing/2014/main" id="{FF2BDEF4-D97D-1344-AEB5-E2B587A380FD}"/>
              </a:ext>
            </a:extLst>
          </p:cNvPr>
          <p:cNvSpPr txBox="1">
            <a:spLocks/>
          </p:cNvSpPr>
          <p:nvPr userDrawn="1"/>
        </p:nvSpPr>
        <p:spPr>
          <a:xfrm>
            <a:off x="0" y="6323278"/>
            <a:ext cx="12217401" cy="23179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FI" sz="1400" dirty="0"/>
              <a:t>Aikakauslehtihetki 2021</a:t>
            </a:r>
          </a:p>
        </p:txBody>
      </p:sp>
      <p:pic>
        <p:nvPicPr>
          <p:cNvPr id="13" name="Picture 2" descr="Taloustutkimus - tutkimus">
            <a:extLst>
              <a:ext uri="{FF2B5EF4-FFF2-40B4-BE49-F238E27FC236}">
                <a16:creationId xmlns:a16="http://schemas.microsoft.com/office/drawing/2014/main" id="{C10A9E8E-22A1-224F-8434-32F308B052F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82281" y="6309629"/>
            <a:ext cx="1336431" cy="299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230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Väliotsikko 3">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bg1"/>
                </a:solidFill>
                <a:latin typeface="Clattering" pitchFamily="2" charset="0"/>
              </a:defRPr>
            </a:lvl1pPr>
          </a:lstStyle>
          <a:p>
            <a:r>
              <a:rPr lang="en-GB"/>
              <a:t>Click to edit Master title style</a:t>
            </a:r>
            <a:endParaRPr lang="en-FI" dirty="0"/>
          </a:p>
        </p:txBody>
      </p:sp>
      <p:pic>
        <p:nvPicPr>
          <p:cNvPr id="6" name="Picture 5">
            <a:extLst>
              <a:ext uri="{FF2B5EF4-FFF2-40B4-BE49-F238E27FC236}">
                <a16:creationId xmlns:a16="http://schemas.microsoft.com/office/drawing/2014/main" id="{AEFB02E8-0C9B-0840-BF76-40E7D4C4F671}"/>
              </a:ext>
            </a:extLst>
          </p:cNvPr>
          <p:cNvPicPr>
            <a:picLocks noChangeAspect="1"/>
          </p:cNvPicPr>
          <p:nvPr/>
        </p:nvPicPr>
        <p:blipFill>
          <a:blip r:embed="rId2"/>
          <a:stretch>
            <a:fillRect/>
          </a:stretch>
        </p:blipFill>
        <p:spPr>
          <a:xfrm>
            <a:off x="10044529" y="6390396"/>
            <a:ext cx="1829365" cy="137829"/>
          </a:xfrm>
          <a:prstGeom prst="rect">
            <a:avLst/>
          </a:prstGeom>
        </p:spPr>
      </p:pic>
      <p:pic>
        <p:nvPicPr>
          <p:cNvPr id="3" name="Picture 2">
            <a:extLst>
              <a:ext uri="{FF2B5EF4-FFF2-40B4-BE49-F238E27FC236}">
                <a16:creationId xmlns:a16="http://schemas.microsoft.com/office/drawing/2014/main" id="{0C572F6B-BE08-2D4B-937C-4E58EDC80580}"/>
              </a:ext>
            </a:extLst>
          </p:cNvPr>
          <p:cNvPicPr>
            <a:picLocks noChangeAspect="1"/>
          </p:cNvPicPr>
          <p:nvPr/>
        </p:nvPicPr>
        <p:blipFill>
          <a:blip r:embed="rId3"/>
          <a:stretch>
            <a:fillRect/>
          </a:stretch>
        </p:blipFill>
        <p:spPr>
          <a:xfrm>
            <a:off x="9903" y="0"/>
            <a:ext cx="4152900" cy="4927600"/>
          </a:xfrm>
          <a:prstGeom prst="rect">
            <a:avLst/>
          </a:prstGeom>
        </p:spPr>
      </p:pic>
      <p:pic>
        <p:nvPicPr>
          <p:cNvPr id="4" name="Picture 3">
            <a:extLst>
              <a:ext uri="{FF2B5EF4-FFF2-40B4-BE49-F238E27FC236}">
                <a16:creationId xmlns:a16="http://schemas.microsoft.com/office/drawing/2014/main" id="{1AA9D8FE-23AB-8E4B-9D11-5650854F0741}"/>
              </a:ext>
            </a:extLst>
          </p:cNvPr>
          <p:cNvPicPr>
            <a:picLocks noChangeAspect="1"/>
          </p:cNvPicPr>
          <p:nvPr/>
        </p:nvPicPr>
        <p:blipFill rotWithShape="1">
          <a:blip r:embed="rId4"/>
          <a:srcRect t="69419"/>
          <a:stretch/>
        </p:blipFill>
        <p:spPr>
          <a:xfrm rot="5400000">
            <a:off x="9971464" y="3867282"/>
            <a:ext cx="3407833" cy="1084041"/>
          </a:xfrm>
          <a:prstGeom prst="rect">
            <a:avLst/>
          </a:prstGeom>
        </p:spPr>
      </p:pic>
      <p:sp>
        <p:nvSpPr>
          <p:cNvPr id="8" name="Subtitle 2">
            <a:extLst>
              <a:ext uri="{FF2B5EF4-FFF2-40B4-BE49-F238E27FC236}">
                <a16:creationId xmlns:a16="http://schemas.microsoft.com/office/drawing/2014/main" id="{05D83BE7-FD7E-7942-AF0E-E3AD873492D1}"/>
              </a:ext>
            </a:extLst>
          </p:cNvPr>
          <p:cNvSpPr txBox="1">
            <a:spLocks/>
          </p:cNvSpPr>
          <p:nvPr userDrawn="1"/>
        </p:nvSpPr>
        <p:spPr>
          <a:xfrm>
            <a:off x="0" y="6323278"/>
            <a:ext cx="12217401" cy="23179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FI" sz="1400" dirty="0"/>
              <a:t>Aikakauslehtihetki 2021</a:t>
            </a:r>
          </a:p>
        </p:txBody>
      </p:sp>
      <p:pic>
        <p:nvPicPr>
          <p:cNvPr id="11" name="Picture 2" descr="Taloustutkimus - tutkimus">
            <a:extLst>
              <a:ext uri="{FF2B5EF4-FFF2-40B4-BE49-F238E27FC236}">
                <a16:creationId xmlns:a16="http://schemas.microsoft.com/office/drawing/2014/main" id="{E4F50998-DB4B-7C45-AE77-BBA6A468000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82281" y="6309629"/>
            <a:ext cx="1336431" cy="299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911850"/>
      </p:ext>
    </p:extLst>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erustyyli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002649"/>
                </a:solidFill>
                <a:latin typeface="Canela Medium" pitchFamily="2" charset="77"/>
              </a:defRPr>
            </a:lvl1pPr>
          </a:lstStyle>
          <a:p>
            <a:r>
              <a:rPr lang="en-GB" dirty="0"/>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8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7" name="Picture 6">
            <a:extLst>
              <a:ext uri="{FF2B5EF4-FFF2-40B4-BE49-F238E27FC236}">
                <a16:creationId xmlns:a16="http://schemas.microsoft.com/office/drawing/2014/main" id="{4A2510D3-A6F3-1B4D-AB47-636E1C231969}"/>
              </a:ext>
            </a:extLst>
          </p:cNvPr>
          <p:cNvPicPr>
            <a:picLocks noChangeAspect="1"/>
          </p:cNvPicPr>
          <p:nvPr/>
        </p:nvPicPr>
        <p:blipFill>
          <a:blip r:embed="rId2"/>
          <a:stretch>
            <a:fillRect/>
          </a:stretch>
        </p:blipFill>
        <p:spPr>
          <a:xfrm>
            <a:off x="10064074" y="6389170"/>
            <a:ext cx="1845645" cy="139055"/>
          </a:xfrm>
          <a:prstGeom prst="rect">
            <a:avLst/>
          </a:prstGeom>
        </p:spPr>
      </p:pic>
      <p:sp>
        <p:nvSpPr>
          <p:cNvPr id="18" name="Subtitle 2">
            <a:extLst>
              <a:ext uri="{FF2B5EF4-FFF2-40B4-BE49-F238E27FC236}">
                <a16:creationId xmlns:a16="http://schemas.microsoft.com/office/drawing/2014/main" id="{AB20575F-C790-084A-94FC-EF7165CC1E50}"/>
              </a:ext>
            </a:extLst>
          </p:cNvPr>
          <p:cNvSpPr txBox="1">
            <a:spLocks/>
          </p:cNvSpPr>
          <p:nvPr userDrawn="1"/>
        </p:nvSpPr>
        <p:spPr>
          <a:xfrm>
            <a:off x="0" y="6336926"/>
            <a:ext cx="12217401" cy="23179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FI" sz="1400" dirty="0">
                <a:solidFill>
                  <a:schemeClr val="tx2"/>
                </a:solidFill>
              </a:rPr>
              <a:t>Aikakauslehtihetki 2021</a:t>
            </a:r>
          </a:p>
        </p:txBody>
      </p:sp>
      <p:pic>
        <p:nvPicPr>
          <p:cNvPr id="19" name="Picture 2" descr="Taloustutkimus - tutkimus">
            <a:extLst>
              <a:ext uri="{FF2B5EF4-FFF2-40B4-BE49-F238E27FC236}">
                <a16:creationId xmlns:a16="http://schemas.microsoft.com/office/drawing/2014/main" id="{369D2F1F-D430-5842-8161-9A760C0FB10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2281" y="6323277"/>
            <a:ext cx="1336431" cy="299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372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buNone/>
              <a:defRPr sz="2000" b="0" i="0">
                <a:solidFill>
                  <a:srgbClr val="002649"/>
                </a:solidFill>
                <a:latin typeface="Neue Haas Unica W1G Light" panose="020B0404030206020203" pitchFamily="34" charset="0"/>
              </a:defRPr>
            </a:lvl1pPr>
            <a:lvl2pPr>
              <a:lnSpc>
                <a:spcPct val="120000"/>
              </a:lnSpc>
              <a:buFont typeface="Arial" panose="020B0604020202020204" pitchFamily="34" charset="0"/>
              <a:buChar char="•"/>
              <a:defRPr sz="1800" b="0" i="0">
                <a:solidFill>
                  <a:srgbClr val="002649"/>
                </a:solidFill>
                <a:latin typeface="Neue Haas Unica W1G Light" panose="020B0404030206020203" pitchFamily="34" charset="0"/>
              </a:defRPr>
            </a:lvl2pPr>
            <a:lvl3pPr>
              <a:lnSpc>
                <a:spcPct val="120000"/>
              </a:lnSpc>
              <a:buFont typeface="Arial" panose="020B0604020202020204" pitchFamily="34" charset="0"/>
              <a:buChar char="•"/>
              <a:defRPr sz="18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buNone/>
              <a:defRPr sz="2000" b="0" i="0">
                <a:solidFill>
                  <a:srgbClr val="002649"/>
                </a:solidFill>
                <a:latin typeface="Neue Haas Unica W1G Light" panose="020B0404030206020203" pitchFamily="34" charset="0"/>
              </a:defRPr>
            </a:lvl1pPr>
            <a:lvl2pPr>
              <a:lnSpc>
                <a:spcPct val="120000"/>
              </a:lnSpc>
              <a:buFont typeface="Arial" panose="020B0604020202020204" pitchFamily="34" charset="0"/>
              <a:buChar char="•"/>
              <a:defRPr sz="1800" b="0" i="0">
                <a:solidFill>
                  <a:srgbClr val="002649"/>
                </a:solidFill>
                <a:latin typeface="Neue Haas Unica W1G Light" panose="020B0404030206020203" pitchFamily="34" charset="0"/>
              </a:defRPr>
            </a:lvl2pPr>
            <a:lvl3pPr>
              <a:lnSpc>
                <a:spcPct val="120000"/>
              </a:lnSpc>
              <a:buFont typeface="Arial" panose="020B0604020202020204" pitchFamily="34" charset="0"/>
              <a:buChar char="•"/>
              <a:defRPr sz="18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p:nvPicPr>
        <p:blipFill>
          <a:blip r:embed="rId2"/>
          <a:stretch>
            <a:fillRect/>
          </a:stretch>
        </p:blipFill>
        <p:spPr>
          <a:xfrm>
            <a:off x="10064074" y="6389170"/>
            <a:ext cx="1845645" cy="139055"/>
          </a:xfrm>
          <a:prstGeom prst="rect">
            <a:avLst/>
          </a:prstGeom>
        </p:spPr>
      </p:pic>
      <p:sp>
        <p:nvSpPr>
          <p:cNvPr id="17" name="Subtitle 2">
            <a:extLst>
              <a:ext uri="{FF2B5EF4-FFF2-40B4-BE49-F238E27FC236}">
                <a16:creationId xmlns:a16="http://schemas.microsoft.com/office/drawing/2014/main" id="{7983ABFB-F64F-294C-B8CB-C5EA55F24097}"/>
              </a:ext>
            </a:extLst>
          </p:cNvPr>
          <p:cNvSpPr txBox="1">
            <a:spLocks/>
          </p:cNvSpPr>
          <p:nvPr userDrawn="1"/>
        </p:nvSpPr>
        <p:spPr>
          <a:xfrm>
            <a:off x="0" y="6323278"/>
            <a:ext cx="12217401" cy="23179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FI" sz="1400" dirty="0"/>
              <a:t>Aikakauslehtihetki 2021</a:t>
            </a:r>
          </a:p>
        </p:txBody>
      </p:sp>
      <p:pic>
        <p:nvPicPr>
          <p:cNvPr id="18" name="Picture 2" descr="Taloustutkimus - tutkimus">
            <a:extLst>
              <a:ext uri="{FF2B5EF4-FFF2-40B4-BE49-F238E27FC236}">
                <a16:creationId xmlns:a16="http://schemas.microsoft.com/office/drawing/2014/main" id="{4FFA0B9B-3EB6-4945-A9EE-B8A980F4C54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2281" y="6309629"/>
            <a:ext cx="1336431" cy="299361"/>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a:extLst>
              <a:ext uri="{FF2B5EF4-FFF2-40B4-BE49-F238E27FC236}">
                <a16:creationId xmlns:a16="http://schemas.microsoft.com/office/drawing/2014/main" id="{6A305A71-D894-0D42-A1EE-809702D925C7}"/>
              </a:ext>
            </a:extLst>
          </p:cNvPr>
          <p:cNvSpPr txBox="1">
            <a:spLocks/>
          </p:cNvSpPr>
          <p:nvPr userDrawn="1"/>
        </p:nvSpPr>
        <p:spPr>
          <a:xfrm>
            <a:off x="0" y="6336926"/>
            <a:ext cx="12217401" cy="23179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FI" sz="1400" dirty="0">
                <a:solidFill>
                  <a:schemeClr val="tx2"/>
                </a:solidFill>
              </a:rPr>
              <a:t>Aikakauslehtihetki 2021</a:t>
            </a:r>
          </a:p>
        </p:txBody>
      </p:sp>
    </p:spTree>
    <p:extLst>
      <p:ext uri="{BB962C8B-B14F-4D97-AF65-F5344CB8AC3E}">
        <p14:creationId xmlns:p14="http://schemas.microsoft.com/office/powerpoint/2010/main" val="4069858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erustyyli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FF6464"/>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7" name="Picture 6">
            <a:extLst>
              <a:ext uri="{FF2B5EF4-FFF2-40B4-BE49-F238E27FC236}">
                <a16:creationId xmlns:a16="http://schemas.microsoft.com/office/drawing/2014/main" id="{31C4E808-C354-BD46-A11A-BB2ED2856B25}"/>
              </a:ext>
            </a:extLst>
          </p:cNvPr>
          <p:cNvPicPr>
            <a:picLocks noChangeAspect="1"/>
          </p:cNvPicPr>
          <p:nvPr/>
        </p:nvPicPr>
        <p:blipFill>
          <a:blip r:embed="rId2"/>
          <a:stretch>
            <a:fillRect/>
          </a:stretch>
        </p:blipFill>
        <p:spPr>
          <a:xfrm>
            <a:off x="10064074" y="6389170"/>
            <a:ext cx="1845645" cy="139055"/>
          </a:xfrm>
          <a:prstGeom prst="rect">
            <a:avLst/>
          </a:prstGeom>
        </p:spPr>
      </p:pic>
      <p:pic>
        <p:nvPicPr>
          <p:cNvPr id="17" name="Picture 2" descr="Taloustutkimus - tutkimus">
            <a:extLst>
              <a:ext uri="{FF2B5EF4-FFF2-40B4-BE49-F238E27FC236}">
                <a16:creationId xmlns:a16="http://schemas.microsoft.com/office/drawing/2014/main" id="{5172FDC3-29E4-9A41-8710-3AD2291C067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2281" y="6309629"/>
            <a:ext cx="1336431" cy="299361"/>
          </a:xfrm>
          <a:prstGeom prst="rect">
            <a:avLst/>
          </a:prstGeom>
          <a:noFill/>
          <a:extLst>
            <a:ext uri="{909E8E84-426E-40DD-AFC4-6F175D3DCCD1}">
              <a14:hiddenFill xmlns:a14="http://schemas.microsoft.com/office/drawing/2010/main">
                <a:solidFill>
                  <a:srgbClr val="FFFFFF"/>
                </a:solidFill>
              </a14:hiddenFill>
            </a:ext>
          </a:extLst>
        </p:spPr>
      </p:pic>
      <p:sp>
        <p:nvSpPr>
          <p:cNvPr id="13" name="Subtitle 2">
            <a:extLst>
              <a:ext uri="{FF2B5EF4-FFF2-40B4-BE49-F238E27FC236}">
                <a16:creationId xmlns:a16="http://schemas.microsoft.com/office/drawing/2014/main" id="{50545656-FF06-0343-B43B-3C56AB614800}"/>
              </a:ext>
            </a:extLst>
          </p:cNvPr>
          <p:cNvSpPr txBox="1">
            <a:spLocks/>
          </p:cNvSpPr>
          <p:nvPr userDrawn="1"/>
        </p:nvSpPr>
        <p:spPr>
          <a:xfrm>
            <a:off x="0" y="6336926"/>
            <a:ext cx="12217401" cy="23179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FI" sz="1400" dirty="0">
                <a:solidFill>
                  <a:schemeClr val="tx2"/>
                </a:solidFill>
              </a:rPr>
              <a:t>Aikakauslehtihetki 2021</a:t>
            </a:r>
          </a:p>
        </p:txBody>
      </p:sp>
    </p:spTree>
    <p:extLst>
      <p:ext uri="{BB962C8B-B14F-4D97-AF65-F5344CB8AC3E}">
        <p14:creationId xmlns:p14="http://schemas.microsoft.com/office/powerpoint/2010/main" val="350660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Perustyyli 2 yksi pal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hasCustomPrompt="1"/>
          </p:nvPr>
        </p:nvSpPr>
        <p:spPr>
          <a:xfrm>
            <a:off x="838199" y="358282"/>
            <a:ext cx="10515599" cy="479918"/>
          </a:xfrm>
          <a:solidFill>
            <a:schemeClr val="accent1"/>
          </a:solidFill>
        </p:spPr>
        <p:txBody>
          <a:bodyPr/>
          <a:lstStyle>
            <a:lvl1pPr algn="ctr">
              <a:defRPr sz="2000">
                <a:solidFill>
                  <a:schemeClr val="bg1"/>
                </a:solidFill>
                <a:latin typeface="Canela Medium" pitchFamily="2" charset="77"/>
              </a:defRPr>
            </a:lvl1pPr>
          </a:lstStyle>
          <a:p>
            <a:r>
              <a:rPr lang="en-GB" dirty="0" err="1"/>
              <a:t>Otsikko</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198605"/>
            <a:ext cx="10515600" cy="4821195"/>
          </a:xfrm>
        </p:spPr>
        <p:txBody>
          <a:bodyPr/>
          <a:lstStyle>
            <a:lvl1pPr>
              <a:lnSpc>
                <a:spcPct val="120000"/>
              </a:lnSpc>
              <a:defRPr sz="1700" b="0" i="0">
                <a:solidFill>
                  <a:srgbClr val="002649"/>
                </a:solidFill>
                <a:latin typeface="Neue Haas Unica W1G Light" panose="020B0404030206020203" pitchFamily="34" charset="0"/>
              </a:defRPr>
            </a:lvl1pPr>
            <a:lvl2pPr>
              <a:lnSpc>
                <a:spcPct val="120000"/>
              </a:lnSpc>
              <a:defRPr sz="1700" b="0" i="0">
                <a:solidFill>
                  <a:srgbClr val="002649"/>
                </a:solidFill>
                <a:latin typeface="Neue Haas Unica W1G Light" panose="020B0404030206020203" pitchFamily="34" charset="0"/>
              </a:defRPr>
            </a:lvl2pPr>
            <a:lvl3pPr>
              <a:lnSpc>
                <a:spcPct val="120000"/>
              </a:lnSpc>
              <a:defRPr sz="17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7" name="Picture 6">
            <a:extLst>
              <a:ext uri="{FF2B5EF4-FFF2-40B4-BE49-F238E27FC236}">
                <a16:creationId xmlns:a16="http://schemas.microsoft.com/office/drawing/2014/main" id="{31C4E808-C354-BD46-A11A-BB2ED2856B25}"/>
              </a:ext>
            </a:extLst>
          </p:cNvPr>
          <p:cNvPicPr>
            <a:picLocks noChangeAspect="1"/>
          </p:cNvPicPr>
          <p:nvPr/>
        </p:nvPicPr>
        <p:blipFill>
          <a:blip r:embed="rId2"/>
          <a:stretch>
            <a:fillRect/>
          </a:stretch>
        </p:blipFill>
        <p:spPr>
          <a:xfrm>
            <a:off x="10064074" y="6389170"/>
            <a:ext cx="1845645" cy="139055"/>
          </a:xfrm>
          <a:prstGeom prst="rect">
            <a:avLst/>
          </a:prstGeom>
        </p:spPr>
      </p:pic>
      <p:pic>
        <p:nvPicPr>
          <p:cNvPr id="9" name="Picture 2" descr="Taloustutkimus - tutkimus">
            <a:extLst>
              <a:ext uri="{FF2B5EF4-FFF2-40B4-BE49-F238E27FC236}">
                <a16:creationId xmlns:a16="http://schemas.microsoft.com/office/drawing/2014/main" id="{54742EF8-2A96-EB45-ADA9-A209BE7A823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2281" y="6309629"/>
            <a:ext cx="1336431" cy="299361"/>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2">
            <a:extLst>
              <a:ext uri="{FF2B5EF4-FFF2-40B4-BE49-F238E27FC236}">
                <a16:creationId xmlns:a16="http://schemas.microsoft.com/office/drawing/2014/main" id="{8BA7B85E-22A4-5940-94B9-3339E5781032}"/>
              </a:ext>
            </a:extLst>
          </p:cNvPr>
          <p:cNvSpPr txBox="1">
            <a:spLocks/>
          </p:cNvSpPr>
          <p:nvPr userDrawn="1"/>
        </p:nvSpPr>
        <p:spPr>
          <a:xfrm>
            <a:off x="0" y="6336926"/>
            <a:ext cx="12217401" cy="23179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FI" sz="1400" dirty="0">
                <a:solidFill>
                  <a:schemeClr val="tx2"/>
                </a:solidFill>
              </a:rPr>
              <a:t>Aikakauslehtihetki 2021</a:t>
            </a:r>
          </a:p>
        </p:txBody>
      </p:sp>
    </p:spTree>
    <p:extLst>
      <p:ext uri="{BB962C8B-B14F-4D97-AF65-F5344CB8AC3E}">
        <p14:creationId xmlns:p14="http://schemas.microsoft.com/office/powerpoint/2010/main" val="282952085"/>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sältö">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87C4-888C-D443-97ED-678CA019878E}"/>
              </a:ext>
            </a:extLst>
          </p:cNvPr>
          <p:cNvSpPr>
            <a:spLocks noGrp="1"/>
          </p:cNvSpPr>
          <p:nvPr>
            <p:ph type="title" hasCustomPrompt="1"/>
          </p:nvPr>
        </p:nvSpPr>
        <p:spPr>
          <a:xfrm>
            <a:off x="838200" y="983456"/>
            <a:ext cx="10515600" cy="1325563"/>
          </a:xfrm>
        </p:spPr>
        <p:txBody>
          <a:bodyPr/>
          <a:lstStyle>
            <a:lvl1pPr algn="ctr">
              <a:defRPr sz="8500">
                <a:solidFill>
                  <a:schemeClr val="accent1"/>
                </a:solidFill>
                <a:latin typeface="Clattering" pitchFamily="2" charset="0"/>
              </a:defRPr>
            </a:lvl1pPr>
          </a:lstStyle>
          <a:p>
            <a:r>
              <a:rPr lang="en-GB" dirty="0" err="1"/>
              <a:t>Sisältö</a:t>
            </a:r>
            <a:endParaRPr lang="en-FI" dirty="0"/>
          </a:p>
        </p:txBody>
      </p:sp>
      <p:sp>
        <p:nvSpPr>
          <p:cNvPr id="8" name="Text Placeholder 2">
            <a:extLst>
              <a:ext uri="{FF2B5EF4-FFF2-40B4-BE49-F238E27FC236}">
                <a16:creationId xmlns:a16="http://schemas.microsoft.com/office/drawing/2014/main" id="{8A1F004C-804C-1149-B4B9-EFF10150BBB5}"/>
              </a:ext>
            </a:extLst>
          </p:cNvPr>
          <p:cNvSpPr>
            <a:spLocks noGrp="1"/>
          </p:cNvSpPr>
          <p:nvPr>
            <p:ph type="body" idx="1" hasCustomPrompt="1"/>
          </p:nvPr>
        </p:nvSpPr>
        <p:spPr>
          <a:xfrm>
            <a:off x="831850" y="2603103"/>
            <a:ext cx="996950" cy="596503"/>
          </a:xfrm>
        </p:spPr>
        <p:txBody>
          <a:bodyPr/>
          <a:lstStyle>
            <a:lvl1pPr marL="0" indent="0">
              <a:buNone/>
              <a:defRPr sz="4000">
                <a:solidFill>
                  <a:schemeClr val="accent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01</a:t>
            </a:r>
          </a:p>
        </p:txBody>
      </p:sp>
      <p:sp>
        <p:nvSpPr>
          <p:cNvPr id="10" name="Text Placeholder 2">
            <a:extLst>
              <a:ext uri="{FF2B5EF4-FFF2-40B4-BE49-F238E27FC236}">
                <a16:creationId xmlns:a16="http://schemas.microsoft.com/office/drawing/2014/main" id="{229B38F8-395F-DC43-9EEA-948E5A663C2C}"/>
              </a:ext>
            </a:extLst>
          </p:cNvPr>
          <p:cNvSpPr>
            <a:spLocks noGrp="1"/>
          </p:cNvSpPr>
          <p:nvPr>
            <p:ph type="body" idx="13" hasCustomPrompt="1"/>
          </p:nvPr>
        </p:nvSpPr>
        <p:spPr>
          <a:xfrm>
            <a:off x="831850" y="3385543"/>
            <a:ext cx="996950" cy="596503"/>
          </a:xfrm>
        </p:spPr>
        <p:txBody>
          <a:bodyPr/>
          <a:lstStyle>
            <a:lvl1pPr marL="0" indent="0">
              <a:buNone/>
              <a:defRPr sz="4000">
                <a:solidFill>
                  <a:schemeClr val="accent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02</a:t>
            </a:r>
          </a:p>
        </p:txBody>
      </p:sp>
      <p:sp>
        <p:nvSpPr>
          <p:cNvPr id="11" name="Text Placeholder 2">
            <a:extLst>
              <a:ext uri="{FF2B5EF4-FFF2-40B4-BE49-F238E27FC236}">
                <a16:creationId xmlns:a16="http://schemas.microsoft.com/office/drawing/2014/main" id="{B8243C13-36F3-554B-B39E-5B18DAA5684A}"/>
              </a:ext>
            </a:extLst>
          </p:cNvPr>
          <p:cNvSpPr>
            <a:spLocks noGrp="1"/>
          </p:cNvSpPr>
          <p:nvPr>
            <p:ph type="body" idx="14" hasCustomPrompt="1"/>
          </p:nvPr>
        </p:nvSpPr>
        <p:spPr>
          <a:xfrm>
            <a:off x="831850" y="4152803"/>
            <a:ext cx="996950" cy="596503"/>
          </a:xfrm>
        </p:spPr>
        <p:txBody>
          <a:bodyPr/>
          <a:lstStyle>
            <a:lvl1pPr marL="0" indent="0">
              <a:buNone/>
              <a:defRPr sz="4000">
                <a:solidFill>
                  <a:schemeClr val="accent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03</a:t>
            </a:r>
          </a:p>
        </p:txBody>
      </p:sp>
      <p:sp>
        <p:nvSpPr>
          <p:cNvPr id="12" name="Text Placeholder 2">
            <a:extLst>
              <a:ext uri="{FF2B5EF4-FFF2-40B4-BE49-F238E27FC236}">
                <a16:creationId xmlns:a16="http://schemas.microsoft.com/office/drawing/2014/main" id="{5C5BC51B-1ECA-5E44-BCAA-88BEFC96EDCA}"/>
              </a:ext>
            </a:extLst>
          </p:cNvPr>
          <p:cNvSpPr>
            <a:spLocks noGrp="1"/>
          </p:cNvSpPr>
          <p:nvPr>
            <p:ph type="body" idx="15" hasCustomPrompt="1"/>
          </p:nvPr>
        </p:nvSpPr>
        <p:spPr>
          <a:xfrm>
            <a:off x="831850" y="4929733"/>
            <a:ext cx="996950" cy="596503"/>
          </a:xfrm>
        </p:spPr>
        <p:txBody>
          <a:bodyPr/>
          <a:lstStyle>
            <a:lvl1pPr marL="0" indent="0">
              <a:buNone/>
              <a:defRPr sz="4000">
                <a:solidFill>
                  <a:schemeClr val="accent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04</a:t>
            </a:r>
          </a:p>
        </p:txBody>
      </p:sp>
      <p:sp>
        <p:nvSpPr>
          <p:cNvPr id="13" name="Text Placeholder 2">
            <a:extLst>
              <a:ext uri="{FF2B5EF4-FFF2-40B4-BE49-F238E27FC236}">
                <a16:creationId xmlns:a16="http://schemas.microsoft.com/office/drawing/2014/main" id="{2119E771-A6DD-F245-A557-A5F963888D08}"/>
              </a:ext>
            </a:extLst>
          </p:cNvPr>
          <p:cNvSpPr>
            <a:spLocks noGrp="1"/>
          </p:cNvSpPr>
          <p:nvPr>
            <p:ph type="body" idx="16" hasCustomPrompt="1"/>
          </p:nvPr>
        </p:nvSpPr>
        <p:spPr>
          <a:xfrm>
            <a:off x="2089150" y="2689771"/>
            <a:ext cx="3460750" cy="536030"/>
          </a:xfrm>
        </p:spPr>
        <p:txBody>
          <a:bodyPr/>
          <a:lstStyle>
            <a:lvl1pPr marL="0" indent="0">
              <a:buNone/>
              <a:defRPr sz="3000" b="0" i="0">
                <a:solidFill>
                  <a:schemeClr val="accent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Ensimmäinen</a:t>
            </a:r>
            <a:endParaRPr lang="en-GB" dirty="0"/>
          </a:p>
        </p:txBody>
      </p:sp>
      <p:sp>
        <p:nvSpPr>
          <p:cNvPr id="14" name="Text Placeholder 2">
            <a:extLst>
              <a:ext uri="{FF2B5EF4-FFF2-40B4-BE49-F238E27FC236}">
                <a16:creationId xmlns:a16="http://schemas.microsoft.com/office/drawing/2014/main" id="{1D3CD72D-80AF-1245-9965-4E40DEDCD20D}"/>
              </a:ext>
            </a:extLst>
          </p:cNvPr>
          <p:cNvSpPr>
            <a:spLocks noGrp="1"/>
          </p:cNvSpPr>
          <p:nvPr>
            <p:ph type="body" idx="17" hasCustomPrompt="1"/>
          </p:nvPr>
        </p:nvSpPr>
        <p:spPr>
          <a:xfrm>
            <a:off x="2089150" y="3491606"/>
            <a:ext cx="3460750" cy="424457"/>
          </a:xfrm>
        </p:spPr>
        <p:txBody>
          <a:bodyPr/>
          <a:lstStyle>
            <a:lvl1pPr marL="0" indent="0">
              <a:buNone/>
              <a:defRPr sz="3000" b="0" i="0">
                <a:solidFill>
                  <a:schemeClr val="accent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Toinen</a:t>
            </a:r>
            <a:endParaRPr lang="en-GB" dirty="0"/>
          </a:p>
        </p:txBody>
      </p:sp>
      <p:sp>
        <p:nvSpPr>
          <p:cNvPr id="15" name="Text Placeholder 2">
            <a:extLst>
              <a:ext uri="{FF2B5EF4-FFF2-40B4-BE49-F238E27FC236}">
                <a16:creationId xmlns:a16="http://schemas.microsoft.com/office/drawing/2014/main" id="{CE227821-A9A2-F144-9C0A-25E20AEC0FDF}"/>
              </a:ext>
            </a:extLst>
          </p:cNvPr>
          <p:cNvSpPr>
            <a:spLocks noGrp="1"/>
          </p:cNvSpPr>
          <p:nvPr>
            <p:ph type="body" idx="18" hasCustomPrompt="1"/>
          </p:nvPr>
        </p:nvSpPr>
        <p:spPr>
          <a:xfrm>
            <a:off x="2089150" y="4238328"/>
            <a:ext cx="3460750" cy="424458"/>
          </a:xfrm>
        </p:spPr>
        <p:txBody>
          <a:bodyPr/>
          <a:lstStyle>
            <a:lvl1pPr marL="0" indent="0">
              <a:buNone/>
              <a:defRPr sz="3000" b="0" i="0">
                <a:solidFill>
                  <a:schemeClr val="accent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Kolmas</a:t>
            </a:r>
            <a:endParaRPr lang="en-GB" dirty="0"/>
          </a:p>
        </p:txBody>
      </p:sp>
      <p:sp>
        <p:nvSpPr>
          <p:cNvPr id="16" name="Text Placeholder 2">
            <a:extLst>
              <a:ext uri="{FF2B5EF4-FFF2-40B4-BE49-F238E27FC236}">
                <a16:creationId xmlns:a16="http://schemas.microsoft.com/office/drawing/2014/main" id="{A9ACDB04-5B3C-EB47-836C-C3EA4AB145E7}"/>
              </a:ext>
            </a:extLst>
          </p:cNvPr>
          <p:cNvSpPr>
            <a:spLocks noGrp="1"/>
          </p:cNvSpPr>
          <p:nvPr>
            <p:ph type="body" idx="19" hasCustomPrompt="1"/>
          </p:nvPr>
        </p:nvSpPr>
        <p:spPr>
          <a:xfrm>
            <a:off x="2089150" y="5015405"/>
            <a:ext cx="3460750" cy="497135"/>
          </a:xfrm>
        </p:spPr>
        <p:txBody>
          <a:bodyPr/>
          <a:lstStyle>
            <a:lvl1pPr marL="0" indent="0">
              <a:buNone/>
              <a:defRPr sz="3000" b="0" i="0">
                <a:solidFill>
                  <a:schemeClr val="accent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Neljäs</a:t>
            </a:r>
            <a:endParaRPr lang="en-GB" dirty="0"/>
          </a:p>
        </p:txBody>
      </p:sp>
      <p:sp>
        <p:nvSpPr>
          <p:cNvPr id="24" name="Text Placeholder 2">
            <a:extLst>
              <a:ext uri="{FF2B5EF4-FFF2-40B4-BE49-F238E27FC236}">
                <a16:creationId xmlns:a16="http://schemas.microsoft.com/office/drawing/2014/main" id="{22C2ED44-8466-AB4A-B943-43581EE5A5CB}"/>
              </a:ext>
            </a:extLst>
          </p:cNvPr>
          <p:cNvSpPr>
            <a:spLocks noGrp="1"/>
          </p:cNvSpPr>
          <p:nvPr>
            <p:ph type="body" idx="20" hasCustomPrompt="1"/>
          </p:nvPr>
        </p:nvSpPr>
        <p:spPr>
          <a:xfrm>
            <a:off x="6659444" y="2603103"/>
            <a:ext cx="996950" cy="596503"/>
          </a:xfrm>
        </p:spPr>
        <p:txBody>
          <a:bodyPr/>
          <a:lstStyle>
            <a:lvl1pPr marL="0" indent="0">
              <a:buNone/>
              <a:defRPr sz="4000">
                <a:solidFill>
                  <a:schemeClr val="accent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05</a:t>
            </a:r>
          </a:p>
        </p:txBody>
      </p:sp>
      <p:sp>
        <p:nvSpPr>
          <p:cNvPr id="25" name="Text Placeholder 2">
            <a:extLst>
              <a:ext uri="{FF2B5EF4-FFF2-40B4-BE49-F238E27FC236}">
                <a16:creationId xmlns:a16="http://schemas.microsoft.com/office/drawing/2014/main" id="{B981ECBC-FD4B-0144-A0E8-E0EBABF812B9}"/>
              </a:ext>
            </a:extLst>
          </p:cNvPr>
          <p:cNvSpPr>
            <a:spLocks noGrp="1"/>
          </p:cNvSpPr>
          <p:nvPr>
            <p:ph type="body" idx="21" hasCustomPrompt="1"/>
          </p:nvPr>
        </p:nvSpPr>
        <p:spPr>
          <a:xfrm>
            <a:off x="6659444" y="3385543"/>
            <a:ext cx="996950" cy="596503"/>
          </a:xfrm>
        </p:spPr>
        <p:txBody>
          <a:bodyPr/>
          <a:lstStyle>
            <a:lvl1pPr marL="0" indent="0">
              <a:buNone/>
              <a:defRPr sz="4000">
                <a:solidFill>
                  <a:schemeClr val="accent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06</a:t>
            </a:r>
          </a:p>
        </p:txBody>
      </p:sp>
      <p:sp>
        <p:nvSpPr>
          <p:cNvPr id="26" name="Text Placeholder 2">
            <a:extLst>
              <a:ext uri="{FF2B5EF4-FFF2-40B4-BE49-F238E27FC236}">
                <a16:creationId xmlns:a16="http://schemas.microsoft.com/office/drawing/2014/main" id="{9D9B1A87-0183-1B4B-AFFB-8E4201A382DC}"/>
              </a:ext>
            </a:extLst>
          </p:cNvPr>
          <p:cNvSpPr>
            <a:spLocks noGrp="1"/>
          </p:cNvSpPr>
          <p:nvPr>
            <p:ph type="body" idx="22" hasCustomPrompt="1"/>
          </p:nvPr>
        </p:nvSpPr>
        <p:spPr>
          <a:xfrm>
            <a:off x="6659444" y="4152803"/>
            <a:ext cx="996950" cy="596503"/>
          </a:xfrm>
        </p:spPr>
        <p:txBody>
          <a:bodyPr/>
          <a:lstStyle>
            <a:lvl1pPr marL="0" indent="0">
              <a:buNone/>
              <a:defRPr sz="4000">
                <a:solidFill>
                  <a:schemeClr val="accent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07</a:t>
            </a:r>
          </a:p>
        </p:txBody>
      </p:sp>
      <p:sp>
        <p:nvSpPr>
          <p:cNvPr id="27" name="Text Placeholder 2">
            <a:extLst>
              <a:ext uri="{FF2B5EF4-FFF2-40B4-BE49-F238E27FC236}">
                <a16:creationId xmlns:a16="http://schemas.microsoft.com/office/drawing/2014/main" id="{58E3D2EE-F34B-8841-B73B-69AFABF62F69}"/>
              </a:ext>
            </a:extLst>
          </p:cNvPr>
          <p:cNvSpPr>
            <a:spLocks noGrp="1"/>
          </p:cNvSpPr>
          <p:nvPr>
            <p:ph type="body" idx="23" hasCustomPrompt="1"/>
          </p:nvPr>
        </p:nvSpPr>
        <p:spPr>
          <a:xfrm>
            <a:off x="6659444" y="4929733"/>
            <a:ext cx="996950" cy="596503"/>
          </a:xfrm>
        </p:spPr>
        <p:txBody>
          <a:bodyPr/>
          <a:lstStyle>
            <a:lvl1pPr marL="0" indent="0">
              <a:buNone/>
              <a:defRPr sz="4000">
                <a:solidFill>
                  <a:schemeClr val="accent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08</a:t>
            </a:r>
          </a:p>
        </p:txBody>
      </p:sp>
      <p:sp>
        <p:nvSpPr>
          <p:cNvPr id="28" name="Text Placeholder 2">
            <a:extLst>
              <a:ext uri="{FF2B5EF4-FFF2-40B4-BE49-F238E27FC236}">
                <a16:creationId xmlns:a16="http://schemas.microsoft.com/office/drawing/2014/main" id="{ED3F80C1-F973-C545-AEDB-58F9B2D1F7B0}"/>
              </a:ext>
            </a:extLst>
          </p:cNvPr>
          <p:cNvSpPr>
            <a:spLocks noGrp="1"/>
          </p:cNvSpPr>
          <p:nvPr>
            <p:ph type="body" idx="24" hasCustomPrompt="1"/>
          </p:nvPr>
        </p:nvSpPr>
        <p:spPr>
          <a:xfrm>
            <a:off x="7916744" y="2689771"/>
            <a:ext cx="3460750" cy="536030"/>
          </a:xfrm>
        </p:spPr>
        <p:txBody>
          <a:bodyPr/>
          <a:lstStyle>
            <a:lvl1pPr marL="0" indent="0">
              <a:buNone/>
              <a:defRPr sz="3000" b="0" i="0">
                <a:solidFill>
                  <a:schemeClr val="accent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Viides</a:t>
            </a:r>
            <a:endParaRPr lang="en-GB" dirty="0"/>
          </a:p>
        </p:txBody>
      </p:sp>
      <p:sp>
        <p:nvSpPr>
          <p:cNvPr id="29" name="Text Placeholder 2">
            <a:extLst>
              <a:ext uri="{FF2B5EF4-FFF2-40B4-BE49-F238E27FC236}">
                <a16:creationId xmlns:a16="http://schemas.microsoft.com/office/drawing/2014/main" id="{15529C0F-0069-FE4B-8BF6-4416DB2D1BBD}"/>
              </a:ext>
            </a:extLst>
          </p:cNvPr>
          <p:cNvSpPr>
            <a:spLocks noGrp="1"/>
          </p:cNvSpPr>
          <p:nvPr>
            <p:ph type="body" idx="25" hasCustomPrompt="1"/>
          </p:nvPr>
        </p:nvSpPr>
        <p:spPr>
          <a:xfrm>
            <a:off x="7916744" y="3491606"/>
            <a:ext cx="3460750" cy="424457"/>
          </a:xfrm>
        </p:spPr>
        <p:txBody>
          <a:bodyPr/>
          <a:lstStyle>
            <a:lvl1pPr marL="0" indent="0">
              <a:buNone/>
              <a:defRPr sz="3000" b="0" i="0">
                <a:solidFill>
                  <a:schemeClr val="accent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Kuudes</a:t>
            </a:r>
            <a:endParaRPr lang="en-GB" dirty="0"/>
          </a:p>
        </p:txBody>
      </p:sp>
      <p:sp>
        <p:nvSpPr>
          <p:cNvPr id="30" name="Text Placeholder 2">
            <a:extLst>
              <a:ext uri="{FF2B5EF4-FFF2-40B4-BE49-F238E27FC236}">
                <a16:creationId xmlns:a16="http://schemas.microsoft.com/office/drawing/2014/main" id="{36C50CF9-FA90-0647-8802-782C5ADC5477}"/>
              </a:ext>
            </a:extLst>
          </p:cNvPr>
          <p:cNvSpPr>
            <a:spLocks noGrp="1"/>
          </p:cNvSpPr>
          <p:nvPr>
            <p:ph type="body" idx="26" hasCustomPrompt="1"/>
          </p:nvPr>
        </p:nvSpPr>
        <p:spPr>
          <a:xfrm>
            <a:off x="7916744" y="4238328"/>
            <a:ext cx="3460750" cy="424458"/>
          </a:xfrm>
        </p:spPr>
        <p:txBody>
          <a:bodyPr/>
          <a:lstStyle>
            <a:lvl1pPr marL="0" indent="0">
              <a:buNone/>
              <a:defRPr sz="3000" b="0" i="0">
                <a:solidFill>
                  <a:schemeClr val="accent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Seitsemäs</a:t>
            </a:r>
            <a:endParaRPr lang="en-GB" dirty="0"/>
          </a:p>
        </p:txBody>
      </p:sp>
      <p:sp>
        <p:nvSpPr>
          <p:cNvPr id="31" name="Text Placeholder 2">
            <a:extLst>
              <a:ext uri="{FF2B5EF4-FFF2-40B4-BE49-F238E27FC236}">
                <a16:creationId xmlns:a16="http://schemas.microsoft.com/office/drawing/2014/main" id="{76E4FB40-6DD7-7540-AC15-F6636C11C1EE}"/>
              </a:ext>
            </a:extLst>
          </p:cNvPr>
          <p:cNvSpPr>
            <a:spLocks noGrp="1"/>
          </p:cNvSpPr>
          <p:nvPr>
            <p:ph type="body" idx="27" hasCustomPrompt="1"/>
          </p:nvPr>
        </p:nvSpPr>
        <p:spPr>
          <a:xfrm>
            <a:off x="7916744" y="5015405"/>
            <a:ext cx="3460750" cy="497135"/>
          </a:xfrm>
        </p:spPr>
        <p:txBody>
          <a:bodyPr/>
          <a:lstStyle>
            <a:lvl1pPr marL="0" indent="0">
              <a:buNone/>
              <a:defRPr sz="3000" b="0" i="0">
                <a:solidFill>
                  <a:schemeClr val="accent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Yhteenveto</a:t>
            </a:r>
            <a:endParaRPr lang="en-GB" dirty="0"/>
          </a:p>
        </p:txBody>
      </p:sp>
      <p:pic>
        <p:nvPicPr>
          <p:cNvPr id="33" name="Picture 32">
            <a:extLst>
              <a:ext uri="{FF2B5EF4-FFF2-40B4-BE49-F238E27FC236}">
                <a16:creationId xmlns:a16="http://schemas.microsoft.com/office/drawing/2014/main" id="{0D5F5AD9-DEA9-C04A-800C-E953ECA2E1A8}"/>
              </a:ext>
            </a:extLst>
          </p:cNvPr>
          <p:cNvPicPr>
            <a:picLocks noChangeAspect="1"/>
          </p:cNvPicPr>
          <p:nvPr userDrawn="1"/>
        </p:nvPicPr>
        <p:blipFill rotWithShape="1">
          <a:blip r:embed="rId2"/>
          <a:srcRect t="22517" r="25288"/>
          <a:stretch/>
        </p:blipFill>
        <p:spPr>
          <a:xfrm>
            <a:off x="8420669" y="0"/>
            <a:ext cx="3771331" cy="3075358"/>
          </a:xfrm>
          <a:prstGeom prst="rect">
            <a:avLst/>
          </a:prstGeom>
        </p:spPr>
      </p:pic>
      <p:sp>
        <p:nvSpPr>
          <p:cNvPr id="41" name="Subtitle 2">
            <a:extLst>
              <a:ext uri="{FF2B5EF4-FFF2-40B4-BE49-F238E27FC236}">
                <a16:creationId xmlns:a16="http://schemas.microsoft.com/office/drawing/2014/main" id="{15008582-E50E-0B4C-B615-57B3C8CD20A7}"/>
              </a:ext>
            </a:extLst>
          </p:cNvPr>
          <p:cNvSpPr txBox="1">
            <a:spLocks/>
          </p:cNvSpPr>
          <p:nvPr userDrawn="1"/>
        </p:nvSpPr>
        <p:spPr>
          <a:xfrm>
            <a:off x="3561080" y="6419434"/>
            <a:ext cx="5069840" cy="152825"/>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FI" sz="1200" dirty="0">
                <a:solidFill>
                  <a:schemeClr val="bg2"/>
                </a:solidFill>
              </a:rPr>
              <a:t>Aikakauslehtihetki 2021</a:t>
            </a:r>
          </a:p>
        </p:txBody>
      </p:sp>
      <p:pic>
        <p:nvPicPr>
          <p:cNvPr id="42" name="Picture 2" descr="Taloustutkimus - tutkimus">
            <a:extLst>
              <a:ext uri="{FF2B5EF4-FFF2-40B4-BE49-F238E27FC236}">
                <a16:creationId xmlns:a16="http://schemas.microsoft.com/office/drawing/2014/main" id="{07A3C7DC-6202-DF4A-ABE0-10ECD994DDA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2281" y="6352222"/>
            <a:ext cx="1282355" cy="28724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06B82568-0096-7249-A4E4-1155BF3071F7}"/>
              </a:ext>
            </a:extLst>
          </p:cNvPr>
          <p:cNvPicPr>
            <a:picLocks noChangeAspect="1"/>
          </p:cNvPicPr>
          <p:nvPr userDrawn="1"/>
        </p:nvPicPr>
        <p:blipFill>
          <a:blip r:embed="rId4"/>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198308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Perustyyli 2 juoksevaa palsta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hasCustomPrompt="1"/>
          </p:nvPr>
        </p:nvSpPr>
        <p:spPr>
          <a:xfrm>
            <a:off x="838199" y="358281"/>
            <a:ext cx="10515599" cy="826483"/>
          </a:xfrm>
          <a:solidFill>
            <a:schemeClr val="accent1"/>
          </a:solidFill>
        </p:spPr>
        <p:txBody>
          <a:bodyPr/>
          <a:lstStyle>
            <a:lvl1pPr algn="ctr">
              <a:defRPr sz="2000">
                <a:solidFill>
                  <a:schemeClr val="bg1"/>
                </a:solidFill>
                <a:latin typeface="Canela Medium" pitchFamily="2" charset="77"/>
              </a:defRPr>
            </a:lvl1pPr>
          </a:lstStyle>
          <a:p>
            <a:r>
              <a:rPr lang="en-GB" dirty="0" err="1"/>
              <a:t>Otsikko</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487837"/>
            <a:ext cx="10515600" cy="4531963"/>
          </a:xfrm>
        </p:spPr>
        <p:txBody>
          <a:bodyPr numCol="2" spcCol="360000"/>
          <a:lstStyle>
            <a:lvl1pPr>
              <a:lnSpc>
                <a:spcPct val="120000"/>
              </a:lnSpc>
              <a:defRPr sz="1700" b="0" i="0">
                <a:solidFill>
                  <a:srgbClr val="002649"/>
                </a:solidFill>
                <a:latin typeface="Neue Haas Unica W1G Light" panose="020B0404030206020203" pitchFamily="34" charset="0"/>
              </a:defRPr>
            </a:lvl1pPr>
            <a:lvl2pPr>
              <a:lnSpc>
                <a:spcPct val="120000"/>
              </a:lnSpc>
              <a:defRPr sz="1700" b="0" i="0">
                <a:solidFill>
                  <a:srgbClr val="002649"/>
                </a:solidFill>
                <a:latin typeface="Neue Haas Unica W1G Light" panose="020B0404030206020203" pitchFamily="34" charset="0"/>
              </a:defRPr>
            </a:lvl2pPr>
            <a:lvl3pPr>
              <a:lnSpc>
                <a:spcPct val="120000"/>
              </a:lnSpc>
              <a:defRPr sz="17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7" name="Picture 6">
            <a:extLst>
              <a:ext uri="{FF2B5EF4-FFF2-40B4-BE49-F238E27FC236}">
                <a16:creationId xmlns:a16="http://schemas.microsoft.com/office/drawing/2014/main" id="{31C4E808-C354-BD46-A11A-BB2ED2856B25}"/>
              </a:ext>
            </a:extLst>
          </p:cNvPr>
          <p:cNvPicPr>
            <a:picLocks noChangeAspect="1"/>
          </p:cNvPicPr>
          <p:nvPr/>
        </p:nvPicPr>
        <p:blipFill>
          <a:blip r:embed="rId2"/>
          <a:stretch>
            <a:fillRect/>
          </a:stretch>
        </p:blipFill>
        <p:spPr>
          <a:xfrm>
            <a:off x="10064074" y="6389170"/>
            <a:ext cx="1845645" cy="139055"/>
          </a:xfrm>
          <a:prstGeom prst="rect">
            <a:avLst/>
          </a:prstGeom>
        </p:spPr>
      </p:pic>
      <p:pic>
        <p:nvPicPr>
          <p:cNvPr id="9" name="Picture 2" descr="Taloustutkimus - tutkimus">
            <a:extLst>
              <a:ext uri="{FF2B5EF4-FFF2-40B4-BE49-F238E27FC236}">
                <a16:creationId xmlns:a16="http://schemas.microsoft.com/office/drawing/2014/main" id="{2DF0B448-51FE-F343-BC04-26B7E9A9406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2281" y="6309629"/>
            <a:ext cx="1336431" cy="299361"/>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2">
            <a:extLst>
              <a:ext uri="{FF2B5EF4-FFF2-40B4-BE49-F238E27FC236}">
                <a16:creationId xmlns:a16="http://schemas.microsoft.com/office/drawing/2014/main" id="{FEB9040D-8E9C-A94D-B953-DE4C434F820C}"/>
              </a:ext>
            </a:extLst>
          </p:cNvPr>
          <p:cNvSpPr txBox="1">
            <a:spLocks/>
          </p:cNvSpPr>
          <p:nvPr userDrawn="1"/>
        </p:nvSpPr>
        <p:spPr>
          <a:xfrm>
            <a:off x="0" y="6336926"/>
            <a:ext cx="12217401" cy="23179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FI" sz="1400" dirty="0">
                <a:solidFill>
                  <a:schemeClr val="tx2"/>
                </a:solidFill>
              </a:rPr>
              <a:t>Aikakauslehtihetki 2021</a:t>
            </a:r>
          </a:p>
        </p:txBody>
      </p:sp>
    </p:spTree>
    <p:extLst>
      <p:ext uri="{BB962C8B-B14F-4D97-AF65-F5344CB8AC3E}">
        <p14:creationId xmlns:p14="http://schemas.microsoft.com/office/powerpoint/2010/main" val="1790615376"/>
      </p:ext>
    </p:extLst>
  </p:cSld>
  <p:clrMapOvr>
    <a:masterClrMapping/>
  </p:clrMapOvr>
  <p:hf sldNum="0"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Kaksi palsta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buNone/>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8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buNone/>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8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p:nvPicPr>
        <p:blipFill>
          <a:blip r:embed="rId2"/>
          <a:stretch>
            <a:fillRect/>
          </a:stretch>
        </p:blipFill>
        <p:spPr>
          <a:xfrm>
            <a:off x="10064074" y="6389170"/>
            <a:ext cx="1845645" cy="139055"/>
          </a:xfrm>
          <a:prstGeom prst="rect">
            <a:avLst/>
          </a:prstGeom>
        </p:spPr>
      </p:pic>
      <p:sp>
        <p:nvSpPr>
          <p:cNvPr id="19" name="Subtitle 2">
            <a:extLst>
              <a:ext uri="{FF2B5EF4-FFF2-40B4-BE49-F238E27FC236}">
                <a16:creationId xmlns:a16="http://schemas.microsoft.com/office/drawing/2014/main" id="{0A7C506D-7846-5449-82DB-9AAADFF8CFAF}"/>
              </a:ext>
            </a:extLst>
          </p:cNvPr>
          <p:cNvSpPr txBox="1">
            <a:spLocks/>
          </p:cNvSpPr>
          <p:nvPr userDrawn="1"/>
        </p:nvSpPr>
        <p:spPr>
          <a:xfrm>
            <a:off x="0" y="6374199"/>
            <a:ext cx="12217401" cy="23179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FI" sz="1400" dirty="0">
                <a:solidFill>
                  <a:schemeClr val="tx2"/>
                </a:solidFill>
              </a:rPr>
              <a:t>Aikakauslehtihetki 2021</a:t>
            </a:r>
          </a:p>
        </p:txBody>
      </p:sp>
      <p:pic>
        <p:nvPicPr>
          <p:cNvPr id="20" name="Picture 2" descr="Taloustutkimus - tutkimus">
            <a:extLst>
              <a:ext uri="{FF2B5EF4-FFF2-40B4-BE49-F238E27FC236}">
                <a16:creationId xmlns:a16="http://schemas.microsoft.com/office/drawing/2014/main" id="{3790208C-BD1B-A04D-8321-E83F30FE9E5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2281" y="6309629"/>
            <a:ext cx="1336431" cy="299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6803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ksti + kuv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11827070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ksti + kuva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0"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3204"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1616"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7" name="Picture 6">
            <a:extLst>
              <a:ext uri="{FF2B5EF4-FFF2-40B4-BE49-F238E27FC236}">
                <a16:creationId xmlns:a16="http://schemas.microsoft.com/office/drawing/2014/main" id="{27357D93-882A-7348-B149-EEDC6EB250B4}"/>
              </a:ext>
            </a:extLst>
          </p:cNvPr>
          <p:cNvPicPr>
            <a:picLocks noChangeAspect="1"/>
          </p:cNvPicPr>
          <p:nvPr/>
        </p:nvPicPr>
        <p:blipFill>
          <a:blip r:embed="rId2"/>
          <a:stretch>
            <a:fillRect/>
          </a:stretch>
        </p:blipFill>
        <p:spPr>
          <a:xfrm>
            <a:off x="10044529" y="6390396"/>
            <a:ext cx="1829365" cy="137829"/>
          </a:xfrm>
          <a:prstGeom prst="rect">
            <a:avLst/>
          </a:prstGeom>
        </p:spPr>
      </p:pic>
      <p:pic>
        <p:nvPicPr>
          <p:cNvPr id="9" name="Picture 8">
            <a:extLst>
              <a:ext uri="{FF2B5EF4-FFF2-40B4-BE49-F238E27FC236}">
                <a16:creationId xmlns:a16="http://schemas.microsoft.com/office/drawing/2014/main" id="{DE1D72B2-0E38-4441-ACDA-CA2FF42A7133}"/>
              </a:ext>
            </a:extLst>
          </p:cNvPr>
          <p:cNvPicPr>
            <a:picLocks noChangeAspect="1"/>
          </p:cNvPicPr>
          <p:nvPr userDrawn="1"/>
        </p:nvPicPr>
        <p:blipFill>
          <a:blip r:embed="rId3"/>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501404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ksti + kuva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p:nvPicPr>
        <p:blipFill>
          <a:blip r:embed="rId2"/>
          <a:stretch>
            <a:fillRect/>
          </a:stretch>
        </p:blipFill>
        <p:spPr>
          <a:xfrm>
            <a:off x="10044529" y="6390396"/>
            <a:ext cx="1829365" cy="137829"/>
          </a:xfrm>
          <a:prstGeom prst="rect">
            <a:avLst/>
          </a:prstGeom>
        </p:spPr>
      </p:pic>
      <p:pic>
        <p:nvPicPr>
          <p:cNvPr id="7" name="Picture 6">
            <a:extLst>
              <a:ext uri="{FF2B5EF4-FFF2-40B4-BE49-F238E27FC236}">
                <a16:creationId xmlns:a16="http://schemas.microsoft.com/office/drawing/2014/main" id="{F9B2C479-6C3F-E340-A7C0-D2F9F75EF7A0}"/>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654473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ksti + kuva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1586"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6378"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479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p:nvPicPr>
        <p:blipFill>
          <a:blip r:embed="rId2"/>
          <a:stretch>
            <a:fillRect/>
          </a:stretch>
        </p:blipFill>
        <p:spPr>
          <a:xfrm>
            <a:off x="10044529" y="6390396"/>
            <a:ext cx="1829365" cy="137829"/>
          </a:xfrm>
          <a:prstGeom prst="rect">
            <a:avLst/>
          </a:prstGeom>
        </p:spPr>
      </p:pic>
      <p:pic>
        <p:nvPicPr>
          <p:cNvPr id="7" name="Picture 6">
            <a:extLst>
              <a:ext uri="{FF2B5EF4-FFF2-40B4-BE49-F238E27FC236}">
                <a16:creationId xmlns:a16="http://schemas.microsoft.com/office/drawing/2014/main" id="{1E4AED1D-77CF-2847-8FC0-868724C87052}"/>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5008233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yhjä">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8CEF7-0887-7B42-B47B-250C6841DE84}"/>
              </a:ext>
            </a:extLst>
          </p:cNvPr>
          <p:cNvPicPr>
            <a:picLocks noChangeAspect="1"/>
          </p:cNvPicPr>
          <p:nvPr/>
        </p:nvPicPr>
        <p:blipFill>
          <a:blip r:embed="rId2"/>
          <a:stretch>
            <a:fillRect/>
          </a:stretch>
        </p:blipFill>
        <p:spPr>
          <a:xfrm>
            <a:off x="896914" y="656952"/>
            <a:ext cx="5199086" cy="5357765"/>
          </a:xfrm>
          <a:prstGeom prst="rect">
            <a:avLst/>
          </a:prstGeom>
        </p:spPr>
      </p:pic>
      <p:pic>
        <p:nvPicPr>
          <p:cNvPr id="6" name="Picture 5">
            <a:extLst>
              <a:ext uri="{FF2B5EF4-FFF2-40B4-BE49-F238E27FC236}">
                <a16:creationId xmlns:a16="http://schemas.microsoft.com/office/drawing/2014/main" id="{FAD07328-92F1-AE44-84A6-753113B2E401}"/>
              </a:ext>
            </a:extLst>
          </p:cNvPr>
          <p:cNvPicPr>
            <a:picLocks noChangeAspect="1"/>
          </p:cNvPicPr>
          <p:nvPr/>
        </p:nvPicPr>
        <p:blipFill>
          <a:blip r:embed="rId3"/>
          <a:stretch>
            <a:fillRect/>
          </a:stretch>
        </p:blipFill>
        <p:spPr>
          <a:xfrm>
            <a:off x="10044529" y="6390396"/>
            <a:ext cx="1829365" cy="137829"/>
          </a:xfrm>
          <a:prstGeom prst="rect">
            <a:avLst/>
          </a:prstGeom>
        </p:spPr>
      </p:pic>
      <p:pic>
        <p:nvPicPr>
          <p:cNvPr id="8" name="Picture 7">
            <a:extLst>
              <a:ext uri="{FF2B5EF4-FFF2-40B4-BE49-F238E27FC236}">
                <a16:creationId xmlns:a16="http://schemas.microsoft.com/office/drawing/2014/main" id="{77B95C89-311C-774B-9D64-C85090C431DA}"/>
              </a:ext>
            </a:extLst>
          </p:cNvPr>
          <p:cNvPicPr>
            <a:picLocks noChangeAspect="1"/>
          </p:cNvPicPr>
          <p:nvPr userDrawn="1"/>
        </p:nvPicPr>
        <p:blipFill>
          <a:blip r:embed="rId4"/>
          <a:stretch>
            <a:fillRect/>
          </a:stretch>
        </p:blipFill>
        <p:spPr>
          <a:xfrm>
            <a:off x="10064074" y="6389170"/>
            <a:ext cx="1845645" cy="139055"/>
          </a:xfrm>
          <a:prstGeom prst="rect">
            <a:avLst/>
          </a:prstGeom>
        </p:spPr>
      </p:pic>
      <p:pic>
        <p:nvPicPr>
          <p:cNvPr id="9" name="Picture 8">
            <a:extLst>
              <a:ext uri="{FF2B5EF4-FFF2-40B4-BE49-F238E27FC236}">
                <a16:creationId xmlns:a16="http://schemas.microsoft.com/office/drawing/2014/main" id="{11328F45-06EB-8246-85E3-AE421CEEA68D}"/>
              </a:ext>
            </a:extLst>
          </p:cNvPr>
          <p:cNvPicPr>
            <a:picLocks noChangeAspect="1"/>
          </p:cNvPicPr>
          <p:nvPr userDrawn="1"/>
        </p:nvPicPr>
        <p:blipFill>
          <a:blip r:embed="rId2"/>
          <a:stretch>
            <a:fillRect/>
          </a:stretch>
        </p:blipFill>
        <p:spPr>
          <a:xfrm>
            <a:off x="896914" y="656952"/>
            <a:ext cx="5199086" cy="5357765"/>
          </a:xfrm>
          <a:prstGeom prst="rect">
            <a:avLst/>
          </a:prstGeom>
        </p:spPr>
      </p:pic>
      <p:sp>
        <p:nvSpPr>
          <p:cNvPr id="10" name="Subtitle 2">
            <a:extLst>
              <a:ext uri="{FF2B5EF4-FFF2-40B4-BE49-F238E27FC236}">
                <a16:creationId xmlns:a16="http://schemas.microsoft.com/office/drawing/2014/main" id="{4BC0CF29-7C56-894F-99D0-7610F489558C}"/>
              </a:ext>
            </a:extLst>
          </p:cNvPr>
          <p:cNvSpPr txBox="1">
            <a:spLocks/>
          </p:cNvSpPr>
          <p:nvPr userDrawn="1"/>
        </p:nvSpPr>
        <p:spPr>
          <a:xfrm>
            <a:off x="0" y="6374199"/>
            <a:ext cx="12217401" cy="23179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FI" sz="1400" dirty="0">
                <a:solidFill>
                  <a:schemeClr val="tx2"/>
                </a:solidFill>
              </a:rPr>
              <a:t>Aikakauslehtihetki 2021</a:t>
            </a:r>
          </a:p>
        </p:txBody>
      </p:sp>
      <p:pic>
        <p:nvPicPr>
          <p:cNvPr id="11" name="Picture 2" descr="Taloustutkimus - tutkimus">
            <a:extLst>
              <a:ext uri="{FF2B5EF4-FFF2-40B4-BE49-F238E27FC236}">
                <a16:creationId xmlns:a16="http://schemas.microsoft.com/office/drawing/2014/main" id="{B659738A-3942-334F-A711-2F0EB31B773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82281" y="6309629"/>
            <a:ext cx="1336431" cy="299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033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ksti + väri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p:nvSpPr>
        <p:spPr>
          <a:xfrm>
            <a:off x="1" y="0"/>
            <a:ext cx="5637210"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p:nvPicPr>
        <p:blipFill>
          <a:blip r:embed="rId2"/>
          <a:stretch>
            <a:fillRect/>
          </a:stretch>
        </p:blipFill>
        <p:spPr>
          <a:xfrm>
            <a:off x="10064074" y="6389170"/>
            <a:ext cx="1845645" cy="139055"/>
          </a:xfrm>
          <a:prstGeom prst="rect">
            <a:avLst/>
          </a:prstGeom>
        </p:spPr>
      </p:pic>
      <p:sp>
        <p:nvSpPr>
          <p:cNvPr id="12" name="Subtitle 2">
            <a:extLst>
              <a:ext uri="{FF2B5EF4-FFF2-40B4-BE49-F238E27FC236}">
                <a16:creationId xmlns:a16="http://schemas.microsoft.com/office/drawing/2014/main" id="{C2297D2B-70FB-C44F-B6F7-90D9BB2899F8}"/>
              </a:ext>
            </a:extLst>
          </p:cNvPr>
          <p:cNvSpPr txBox="1">
            <a:spLocks/>
          </p:cNvSpPr>
          <p:nvPr/>
        </p:nvSpPr>
        <p:spPr>
          <a:xfrm>
            <a:off x="0" y="315889"/>
            <a:ext cx="5637211" cy="34615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FI" sz="1400" dirty="0">
                <a:solidFill>
                  <a:schemeClr val="bg1"/>
                </a:solidFill>
              </a:rPr>
              <a:t>ADAM-lukijatutkimus, Puulehti 01/2021</a:t>
            </a:r>
          </a:p>
        </p:txBody>
      </p:sp>
      <p:pic>
        <p:nvPicPr>
          <p:cNvPr id="13" name="Picture 12">
            <a:extLst>
              <a:ext uri="{FF2B5EF4-FFF2-40B4-BE49-F238E27FC236}">
                <a16:creationId xmlns:a16="http://schemas.microsoft.com/office/drawing/2014/main" id="{4354BD40-A9F0-DA46-AFA3-A08D0C8FA7B3}"/>
              </a:ext>
            </a:extLst>
          </p:cNvPr>
          <p:cNvPicPr>
            <a:picLocks noChangeAspect="1"/>
          </p:cNvPicPr>
          <p:nvPr/>
        </p:nvPicPr>
        <p:blipFill>
          <a:blip r:embed="rId3"/>
          <a:stretch>
            <a:fillRect/>
          </a:stretch>
        </p:blipFill>
        <p:spPr>
          <a:xfrm>
            <a:off x="318106" y="6383715"/>
            <a:ext cx="1467633" cy="144062"/>
          </a:xfrm>
          <a:prstGeom prst="rect">
            <a:avLst/>
          </a:prstGeom>
        </p:spPr>
      </p:pic>
      <p:sp>
        <p:nvSpPr>
          <p:cNvPr id="9" name="Rectangle 8">
            <a:extLst>
              <a:ext uri="{FF2B5EF4-FFF2-40B4-BE49-F238E27FC236}">
                <a16:creationId xmlns:a16="http://schemas.microsoft.com/office/drawing/2014/main" id="{7C3EBCBD-919F-394A-B4A6-C449EFBF2554}"/>
              </a:ext>
            </a:extLst>
          </p:cNvPr>
          <p:cNvSpPr/>
          <p:nvPr userDrawn="1"/>
        </p:nvSpPr>
        <p:spPr>
          <a:xfrm>
            <a:off x="1" y="0"/>
            <a:ext cx="5637210"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Tree>
    <p:extLst>
      <p:ext uri="{BB962C8B-B14F-4D97-AF65-F5344CB8AC3E}">
        <p14:creationId xmlns:p14="http://schemas.microsoft.com/office/powerpoint/2010/main" val="36799350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eksti + väri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p:nvSpPr>
        <p:spPr>
          <a:xfrm>
            <a:off x="1" y="0"/>
            <a:ext cx="5637210"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4" name="Text Placeholder 3">
            <a:extLst>
              <a:ext uri="{FF2B5EF4-FFF2-40B4-BE49-F238E27FC236}">
                <a16:creationId xmlns:a16="http://schemas.microsoft.com/office/drawing/2014/main" id="{61B1DF3D-FFF1-544C-9D09-EC9A99E369E2}"/>
              </a:ext>
            </a:extLst>
          </p:cNvPr>
          <p:cNvSpPr>
            <a:spLocks noGrp="1"/>
          </p:cNvSpPr>
          <p:nvPr>
            <p:ph type="body" sz="quarter" idx="10" hasCustomPrompt="1"/>
          </p:nvPr>
        </p:nvSpPr>
        <p:spPr>
          <a:xfrm>
            <a:off x="0" y="0"/>
            <a:ext cx="5637213" cy="6858000"/>
          </a:xfrm>
        </p:spPr>
        <p:txBody>
          <a:bodyPr lIns="720000" tIns="720000" rIns="720000" bIns="720000" anchor="ctr"/>
          <a:lstStyle>
            <a:lvl1pPr algn="ctr">
              <a:buNone/>
              <a:defRPr sz="2000" b="0" i="0">
                <a:solidFill>
                  <a:schemeClr val="bg1"/>
                </a:solidFill>
                <a:latin typeface="Neue Haas Unica W1G Medium" panose="020B0404030206020203" pitchFamily="34" charset="0"/>
              </a:defRPr>
            </a:lvl1pPr>
            <a:lvl2pPr>
              <a:buNone/>
              <a:defRPr sz="1600" b="0" i="0">
                <a:solidFill>
                  <a:schemeClr val="bg1"/>
                </a:solidFill>
                <a:latin typeface="Neue Haas Unica W1G Medium" panose="020B0404030206020203" pitchFamily="34" charset="0"/>
              </a:defRPr>
            </a:lvl2pPr>
            <a:lvl3pPr>
              <a:defRPr sz="1600" b="0" i="0">
                <a:solidFill>
                  <a:schemeClr val="bg1"/>
                </a:solidFill>
                <a:latin typeface="Neue Haas Unica W1G Medium" panose="020B0404030206020203" pitchFamily="34" charset="0"/>
              </a:defRPr>
            </a:lvl3pPr>
            <a:lvl4pPr>
              <a:defRPr sz="1600" b="0" i="0">
                <a:solidFill>
                  <a:schemeClr val="bg1"/>
                </a:solidFill>
                <a:latin typeface="Neue Haas Unica W1G Medium" panose="020B0404030206020203" pitchFamily="34" charset="0"/>
              </a:defRPr>
            </a:lvl4pPr>
            <a:lvl5pPr>
              <a:defRPr sz="1600" b="0" i="0">
                <a:solidFill>
                  <a:schemeClr val="bg1"/>
                </a:solidFill>
                <a:latin typeface="Neue Haas Unica W1G Medium" panose="020B0404030206020203" pitchFamily="34" charset="0"/>
              </a:defRPr>
            </a:lvl5pPr>
          </a:lstStyle>
          <a:p>
            <a:pPr lvl="0"/>
            <a:r>
              <a:rPr lang="en-GB" dirty="0" err="1"/>
              <a:t>Tähän</a:t>
            </a:r>
            <a:r>
              <a:rPr lang="en-GB" dirty="0"/>
              <a:t> </a:t>
            </a:r>
            <a:r>
              <a:rPr lang="en-GB" dirty="0" err="1"/>
              <a:t>tulee</a:t>
            </a:r>
            <a:r>
              <a:rPr lang="en-GB" dirty="0"/>
              <a:t> </a:t>
            </a:r>
            <a:r>
              <a:rPr lang="en-GB" dirty="0" err="1"/>
              <a:t>tekstiä</a:t>
            </a:r>
            <a:r>
              <a:rPr lang="en-GB" dirty="0"/>
              <a:t>. Kuvan </a:t>
            </a:r>
            <a:r>
              <a:rPr lang="en-GB" dirty="0" err="1"/>
              <a:t>paikka</a:t>
            </a:r>
            <a:r>
              <a:rPr lang="en-GB" dirty="0"/>
              <a:t> </a:t>
            </a:r>
            <a:r>
              <a:rPr lang="en-GB" dirty="0" err="1"/>
              <a:t>oikealla</a:t>
            </a:r>
            <a:r>
              <a:rPr lang="en-GB" dirty="0"/>
              <a:t>.</a:t>
            </a:r>
          </a:p>
        </p:txBody>
      </p:sp>
      <p:pic>
        <p:nvPicPr>
          <p:cNvPr id="5" name="Picture 4">
            <a:extLst>
              <a:ext uri="{FF2B5EF4-FFF2-40B4-BE49-F238E27FC236}">
                <a16:creationId xmlns:a16="http://schemas.microsoft.com/office/drawing/2014/main" id="{24D1CFA4-EDDE-694D-8513-0734361DED4E}"/>
              </a:ext>
            </a:extLst>
          </p:cNvPr>
          <p:cNvPicPr>
            <a:picLocks noChangeAspect="1"/>
          </p:cNvPicPr>
          <p:nvPr/>
        </p:nvPicPr>
        <p:blipFill rotWithShape="1">
          <a:blip r:embed="rId3"/>
          <a:srcRect t="17048" r="39959"/>
          <a:stretch/>
        </p:blipFill>
        <p:spPr>
          <a:xfrm>
            <a:off x="10504168" y="0"/>
            <a:ext cx="1687831" cy="1832516"/>
          </a:xfrm>
          <a:prstGeom prst="rect">
            <a:avLst/>
          </a:prstGeom>
        </p:spPr>
      </p:pic>
      <p:sp>
        <p:nvSpPr>
          <p:cNvPr id="16" name="Subtitle 2">
            <a:extLst>
              <a:ext uri="{FF2B5EF4-FFF2-40B4-BE49-F238E27FC236}">
                <a16:creationId xmlns:a16="http://schemas.microsoft.com/office/drawing/2014/main" id="{B2955371-8161-1A4C-939E-CE41C32115AB}"/>
              </a:ext>
            </a:extLst>
          </p:cNvPr>
          <p:cNvSpPr txBox="1">
            <a:spLocks/>
          </p:cNvSpPr>
          <p:nvPr/>
        </p:nvSpPr>
        <p:spPr>
          <a:xfrm>
            <a:off x="0" y="315889"/>
            <a:ext cx="5637211" cy="34615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FI" sz="1400" dirty="0">
                <a:solidFill>
                  <a:schemeClr val="bg1"/>
                </a:solidFill>
              </a:rPr>
              <a:t>Aikakauslehtihetki 2021</a:t>
            </a:r>
          </a:p>
        </p:txBody>
      </p:sp>
    </p:spTree>
    <p:extLst>
      <p:ext uri="{BB962C8B-B14F-4D97-AF65-F5344CB8AC3E}">
        <p14:creationId xmlns:p14="http://schemas.microsoft.com/office/powerpoint/2010/main" val="691790273"/>
      </p:ext>
    </p:extLst>
  </p:cSld>
  <p:clrMapOvr>
    <a:masterClrMapping/>
  </p:clrMapOvr>
  <p:hf sldNum="0"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ksti + väri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p:nvSpPr>
        <p:spPr>
          <a:xfrm>
            <a:off x="6553202" y="0"/>
            <a:ext cx="5637210" cy="6858000"/>
          </a:xfrm>
          <a:prstGeom prst="rect">
            <a:avLst/>
          </a:prstGeom>
          <a:solidFill>
            <a:srgbClr val="002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9"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p:nvPicPr>
        <p:blipFill>
          <a:blip r:embed="rId2"/>
          <a:stretch>
            <a:fillRect/>
          </a:stretch>
        </p:blipFill>
        <p:spPr>
          <a:xfrm>
            <a:off x="10044529" y="6390396"/>
            <a:ext cx="1829365" cy="137829"/>
          </a:xfrm>
          <a:prstGeom prst="rect">
            <a:avLst/>
          </a:prstGeom>
        </p:spPr>
      </p:pic>
      <p:sp>
        <p:nvSpPr>
          <p:cNvPr id="10" name="Subtitle 2">
            <a:extLst>
              <a:ext uri="{FF2B5EF4-FFF2-40B4-BE49-F238E27FC236}">
                <a16:creationId xmlns:a16="http://schemas.microsoft.com/office/drawing/2014/main" id="{CD418292-9197-6C47-84C7-708C2F428EBA}"/>
              </a:ext>
            </a:extLst>
          </p:cNvPr>
          <p:cNvSpPr txBox="1">
            <a:spLocks/>
          </p:cNvSpPr>
          <p:nvPr/>
        </p:nvSpPr>
        <p:spPr>
          <a:xfrm>
            <a:off x="6554789" y="315889"/>
            <a:ext cx="5637211" cy="34615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FI" sz="1600" dirty="0">
                <a:solidFill>
                  <a:schemeClr val="bg1"/>
                </a:solidFill>
              </a:rPr>
              <a:t>ADAM-lukijatutkimus, Puulehti 01/2021</a:t>
            </a:r>
          </a:p>
        </p:txBody>
      </p:sp>
      <p:sp>
        <p:nvSpPr>
          <p:cNvPr id="9" name="Rectangle 8">
            <a:extLst>
              <a:ext uri="{FF2B5EF4-FFF2-40B4-BE49-F238E27FC236}">
                <a16:creationId xmlns:a16="http://schemas.microsoft.com/office/drawing/2014/main" id="{5F3DF99D-FF4E-C34E-B87F-249B92580806}"/>
              </a:ext>
            </a:extLst>
          </p:cNvPr>
          <p:cNvSpPr/>
          <p:nvPr userDrawn="1"/>
        </p:nvSpPr>
        <p:spPr>
          <a:xfrm>
            <a:off x="6553202" y="0"/>
            <a:ext cx="5637210" cy="6858000"/>
          </a:xfrm>
          <a:prstGeom prst="rect">
            <a:avLst/>
          </a:prstGeom>
          <a:solidFill>
            <a:srgbClr val="002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pic>
        <p:nvPicPr>
          <p:cNvPr id="12" name="Picture 11">
            <a:extLst>
              <a:ext uri="{FF2B5EF4-FFF2-40B4-BE49-F238E27FC236}">
                <a16:creationId xmlns:a16="http://schemas.microsoft.com/office/drawing/2014/main" id="{9ABDC0AA-EA59-9149-981A-D2DD250FFE63}"/>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3783917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tsikko + taulukk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1169071" y="229201"/>
            <a:ext cx="9941170" cy="1137606"/>
          </a:xfrm>
        </p:spPr>
        <p:txBody>
          <a:bodyPr/>
          <a:lstStyle>
            <a:lvl1pPr algn="ctr">
              <a:defRPr sz="4000">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p:nvPr/>
        </p:nvCxnSpPr>
        <p:spPr>
          <a:xfrm>
            <a:off x="1169071" y="1366807"/>
            <a:ext cx="99411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C65FA5E9-7226-A446-9E4B-8B10788C8AD3}"/>
              </a:ext>
            </a:extLst>
          </p:cNvPr>
          <p:cNvSpPr>
            <a:spLocks noGrp="1"/>
          </p:cNvSpPr>
          <p:nvPr>
            <p:ph sz="quarter" idx="11"/>
          </p:nvPr>
        </p:nvSpPr>
        <p:spPr>
          <a:xfrm>
            <a:off x="2407442" y="2146246"/>
            <a:ext cx="7464425" cy="3344947"/>
          </a:xfrm>
        </p:spPr>
        <p:txBody>
          <a:bodyPr/>
          <a:lstStyle>
            <a:lvl1pPr>
              <a:buNone/>
              <a:defRPr/>
            </a:lvl1pPr>
          </a:lstStyle>
          <a:p>
            <a:pPr lvl="0"/>
            <a:r>
              <a:rPr lang="en-GB"/>
              <a:t>Click to edit Master text styles</a:t>
            </a:r>
          </a:p>
        </p:txBody>
      </p:sp>
      <p:cxnSp>
        <p:nvCxnSpPr>
          <p:cNvPr id="8" name="Straight Connector 7">
            <a:extLst>
              <a:ext uri="{FF2B5EF4-FFF2-40B4-BE49-F238E27FC236}">
                <a16:creationId xmlns:a16="http://schemas.microsoft.com/office/drawing/2014/main" id="{83AD1194-FA7F-D140-9C73-B770478B9740}"/>
              </a:ext>
            </a:extLst>
          </p:cNvPr>
          <p:cNvCxnSpPr/>
          <p:nvPr userDrawn="1"/>
        </p:nvCxnSpPr>
        <p:spPr>
          <a:xfrm>
            <a:off x="1169071" y="1366807"/>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Subtitle 2">
            <a:extLst>
              <a:ext uri="{FF2B5EF4-FFF2-40B4-BE49-F238E27FC236}">
                <a16:creationId xmlns:a16="http://schemas.microsoft.com/office/drawing/2014/main" id="{9BA59A9A-C09F-764B-802C-3CDB99BB3666}"/>
              </a:ext>
            </a:extLst>
          </p:cNvPr>
          <p:cNvSpPr txBox="1">
            <a:spLocks/>
          </p:cNvSpPr>
          <p:nvPr userDrawn="1"/>
        </p:nvSpPr>
        <p:spPr>
          <a:xfrm>
            <a:off x="3561080" y="6426319"/>
            <a:ext cx="5069840" cy="152825"/>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FI" sz="1200" dirty="0">
                <a:solidFill>
                  <a:schemeClr val="tx2"/>
                </a:solidFill>
              </a:rPr>
              <a:t>Aikakauslehtihetki 2021</a:t>
            </a:r>
          </a:p>
        </p:txBody>
      </p:sp>
      <p:pic>
        <p:nvPicPr>
          <p:cNvPr id="10" name="Picture 2" descr="Taloustutkimus - tutkimus">
            <a:extLst>
              <a:ext uri="{FF2B5EF4-FFF2-40B4-BE49-F238E27FC236}">
                <a16:creationId xmlns:a16="http://schemas.microsoft.com/office/drawing/2014/main" id="{353DF536-CD19-EA40-96A3-5BE3339A88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2281" y="6352222"/>
            <a:ext cx="1282355" cy="2872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D071F1B-3920-484D-98FF-046AD5E37A6C}"/>
              </a:ext>
            </a:extLst>
          </p:cNvPr>
          <p:cNvPicPr>
            <a:picLocks noChangeAspect="1"/>
          </p:cNvPicPr>
          <p:nvPr userDrawn="1"/>
        </p:nvPicPr>
        <p:blipFill>
          <a:blip r:embed="rId3"/>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35141233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eksti + väri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p:nvSpPr>
        <p:spPr>
          <a:xfrm>
            <a:off x="6553202" y="0"/>
            <a:ext cx="5637210" cy="6858000"/>
          </a:xfrm>
          <a:prstGeom prst="rect">
            <a:avLst/>
          </a:prstGeom>
          <a:solidFill>
            <a:srgbClr val="002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pic>
        <p:nvPicPr>
          <p:cNvPr id="6" name="Picture 5">
            <a:extLst>
              <a:ext uri="{FF2B5EF4-FFF2-40B4-BE49-F238E27FC236}">
                <a16:creationId xmlns:a16="http://schemas.microsoft.com/office/drawing/2014/main" id="{A30CA20D-D198-8249-B898-259BBC114CEB}"/>
              </a:ext>
            </a:extLst>
          </p:cNvPr>
          <p:cNvPicPr>
            <a:picLocks noChangeAspect="1"/>
          </p:cNvPicPr>
          <p:nvPr/>
        </p:nvPicPr>
        <p:blipFill>
          <a:blip r:embed="rId2"/>
          <a:stretch>
            <a:fillRect/>
          </a:stretch>
        </p:blipFill>
        <p:spPr>
          <a:xfrm>
            <a:off x="10044529" y="6390396"/>
            <a:ext cx="1829365" cy="137829"/>
          </a:xfrm>
          <a:prstGeom prst="rect">
            <a:avLst/>
          </a:prstGeom>
        </p:spPr>
      </p:pic>
      <p:pic>
        <p:nvPicPr>
          <p:cNvPr id="12" name="Picture 11">
            <a:extLst>
              <a:ext uri="{FF2B5EF4-FFF2-40B4-BE49-F238E27FC236}">
                <a16:creationId xmlns:a16="http://schemas.microsoft.com/office/drawing/2014/main" id="{91C93556-6808-CF4D-9C3C-01F8D686B66E}"/>
              </a:ext>
            </a:extLst>
          </p:cNvPr>
          <p:cNvPicPr>
            <a:picLocks noChangeAspect="1"/>
          </p:cNvPicPr>
          <p:nvPr/>
        </p:nvPicPr>
        <p:blipFill rotWithShape="1">
          <a:blip r:embed="rId3"/>
          <a:srcRect l="30259" t="65667"/>
          <a:stretch/>
        </p:blipFill>
        <p:spPr>
          <a:xfrm flipH="1">
            <a:off x="9994839" y="4811"/>
            <a:ext cx="2197161" cy="1048027"/>
          </a:xfrm>
          <a:prstGeom prst="rect">
            <a:avLst/>
          </a:prstGeom>
        </p:spPr>
      </p:pic>
      <p:sp>
        <p:nvSpPr>
          <p:cNvPr id="17" name="Text Placeholder 16">
            <a:extLst>
              <a:ext uri="{FF2B5EF4-FFF2-40B4-BE49-F238E27FC236}">
                <a16:creationId xmlns:a16="http://schemas.microsoft.com/office/drawing/2014/main" id="{20B9EC05-4D0B-224B-B696-FFAFD1F98125}"/>
              </a:ext>
            </a:extLst>
          </p:cNvPr>
          <p:cNvSpPr>
            <a:spLocks noGrp="1"/>
          </p:cNvSpPr>
          <p:nvPr>
            <p:ph type="body" sz="quarter" idx="14" hasCustomPrompt="1"/>
          </p:nvPr>
        </p:nvSpPr>
        <p:spPr>
          <a:xfrm>
            <a:off x="6553200" y="0"/>
            <a:ext cx="5638800" cy="6858000"/>
          </a:xfrm>
        </p:spPr>
        <p:txBody>
          <a:bodyPr lIns="720000" tIns="720000" rIns="720000" bIns="720000" anchor="ctr"/>
          <a:lstStyle>
            <a:lvl1pPr algn="ctr">
              <a:buNone/>
              <a:defRPr b="0" i="0">
                <a:solidFill>
                  <a:schemeClr val="bg1"/>
                </a:solidFill>
                <a:latin typeface="Neue Haas Unica W1G Medium" panose="020B0404030206020203" pitchFamily="34" charset="0"/>
              </a:defRPr>
            </a:lvl1pPr>
            <a:lvl2pPr>
              <a:buNone/>
              <a:defRPr b="0" i="0">
                <a:solidFill>
                  <a:schemeClr val="bg1"/>
                </a:solidFill>
                <a:latin typeface="Neue Haas Unica W1G Medium" panose="020B0404030206020203" pitchFamily="34" charset="0"/>
              </a:defRPr>
            </a:lvl2pPr>
            <a:lvl3pPr>
              <a:buNone/>
              <a:defRPr b="0" i="0">
                <a:solidFill>
                  <a:schemeClr val="bg1"/>
                </a:solidFill>
                <a:latin typeface="Neue Haas Unica W1G Medium" panose="020B0404030206020203" pitchFamily="34" charset="0"/>
              </a:defRPr>
            </a:lvl3pPr>
            <a:lvl4pPr>
              <a:buNone/>
              <a:defRPr b="0" i="0">
                <a:solidFill>
                  <a:schemeClr val="bg1"/>
                </a:solidFill>
                <a:latin typeface="Neue Haas Unica W1G Medium" panose="020B0404030206020203" pitchFamily="34" charset="0"/>
              </a:defRPr>
            </a:lvl4pPr>
            <a:lvl5pPr>
              <a:buNone/>
              <a:defRPr b="0" i="0">
                <a:solidFill>
                  <a:schemeClr val="bg1"/>
                </a:solidFill>
                <a:latin typeface="Neue Haas Unica W1G Medium" panose="020B0404030206020203" pitchFamily="34" charset="0"/>
              </a:defRPr>
            </a:lvl5pPr>
          </a:lstStyle>
          <a:p>
            <a:pPr lvl="0"/>
            <a:r>
              <a:rPr lang="en-GB" dirty="0" err="1"/>
              <a:t>Tähän</a:t>
            </a:r>
            <a:r>
              <a:rPr lang="en-GB" dirty="0"/>
              <a:t> </a:t>
            </a:r>
            <a:r>
              <a:rPr lang="en-GB" dirty="0" err="1"/>
              <a:t>tulee</a:t>
            </a:r>
            <a:r>
              <a:rPr lang="en-GB" dirty="0"/>
              <a:t> </a:t>
            </a:r>
            <a:r>
              <a:rPr lang="en-GB" dirty="0" err="1"/>
              <a:t>tekstiä</a:t>
            </a:r>
            <a:r>
              <a:rPr lang="en-GB" dirty="0"/>
              <a:t>. </a:t>
            </a:r>
            <a:r>
              <a:rPr lang="en-GB" dirty="0" err="1"/>
              <a:t>Korostukset</a:t>
            </a:r>
            <a:r>
              <a:rPr lang="en-GB" dirty="0"/>
              <a:t> </a:t>
            </a:r>
            <a:r>
              <a:rPr lang="en-GB" dirty="0" err="1"/>
              <a:t>tekstissä</a:t>
            </a:r>
            <a:r>
              <a:rPr lang="en-GB" dirty="0"/>
              <a:t> 100 % </a:t>
            </a:r>
            <a:r>
              <a:rPr lang="en-GB" dirty="0" err="1"/>
              <a:t>suuremmalla</a:t>
            </a:r>
            <a:r>
              <a:rPr lang="en-GB" dirty="0"/>
              <a:t> </a:t>
            </a:r>
            <a:r>
              <a:rPr lang="en-GB" dirty="0" err="1"/>
              <a:t>pistekoolla</a:t>
            </a:r>
            <a:r>
              <a:rPr lang="en-GB" dirty="0"/>
              <a:t>. Kuvan </a:t>
            </a:r>
            <a:r>
              <a:rPr lang="en-GB" dirty="0" err="1"/>
              <a:t>paikka</a:t>
            </a:r>
            <a:r>
              <a:rPr lang="en-GB" dirty="0"/>
              <a:t> </a:t>
            </a:r>
            <a:r>
              <a:rPr lang="en-GB" dirty="0" err="1"/>
              <a:t>vasemmalla</a:t>
            </a:r>
            <a:r>
              <a:rPr lang="en-GB" dirty="0"/>
              <a:t>.</a:t>
            </a:r>
          </a:p>
        </p:txBody>
      </p:sp>
      <p:sp>
        <p:nvSpPr>
          <p:cNvPr id="18" name="Subtitle 2">
            <a:extLst>
              <a:ext uri="{FF2B5EF4-FFF2-40B4-BE49-F238E27FC236}">
                <a16:creationId xmlns:a16="http://schemas.microsoft.com/office/drawing/2014/main" id="{2B54250C-4BB0-0A49-A3D2-6B81567CEA3C}"/>
              </a:ext>
            </a:extLst>
          </p:cNvPr>
          <p:cNvSpPr txBox="1">
            <a:spLocks/>
          </p:cNvSpPr>
          <p:nvPr/>
        </p:nvSpPr>
        <p:spPr>
          <a:xfrm>
            <a:off x="0" y="182668"/>
            <a:ext cx="6551611" cy="34615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FI" sz="1200" dirty="0">
                <a:solidFill>
                  <a:schemeClr val="tx1"/>
                </a:solidFill>
              </a:rPr>
              <a:t>Aikakauslehtihetki 2021</a:t>
            </a:r>
          </a:p>
        </p:txBody>
      </p:sp>
    </p:spTree>
    <p:extLst>
      <p:ext uri="{BB962C8B-B14F-4D97-AF65-F5344CB8AC3E}">
        <p14:creationId xmlns:p14="http://schemas.microsoft.com/office/powerpoint/2010/main" val="2809189162"/>
      </p:ext>
    </p:extLst>
  </p:cSld>
  <p:clrMapOvr>
    <a:masterClrMapping/>
  </p:clrMapOvr>
  <p:hf sldNum="0" hdr="0" ft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ksti + kuvio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7F2DD6-10C4-034F-AA82-6EEC56B5A1AE}"/>
              </a:ext>
            </a:extLst>
          </p:cNvPr>
          <p:cNvPicPr>
            <a:picLocks noChangeAspect="1"/>
          </p:cNvPicPr>
          <p:nvPr/>
        </p:nvPicPr>
        <p:blipFill rotWithShape="1">
          <a:blip r:embed="rId2"/>
          <a:srcRect l="22248" t="47124" r="30113" b="2933"/>
          <a:stretch/>
        </p:blipFill>
        <p:spPr>
          <a:xfrm>
            <a:off x="-533400" y="-1"/>
            <a:ext cx="6170611" cy="6858001"/>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p:nvPicPr>
        <p:blipFill>
          <a:blip r:embed="rId3"/>
          <a:stretch>
            <a:fillRect/>
          </a:stretch>
        </p:blipFill>
        <p:spPr>
          <a:xfrm>
            <a:off x="10064074" y="6389170"/>
            <a:ext cx="1845645" cy="139055"/>
          </a:xfrm>
          <a:prstGeom prst="rect">
            <a:avLst/>
          </a:prstGeom>
        </p:spPr>
      </p:pic>
      <p:pic>
        <p:nvPicPr>
          <p:cNvPr id="10" name="Picture 9">
            <a:extLst>
              <a:ext uri="{FF2B5EF4-FFF2-40B4-BE49-F238E27FC236}">
                <a16:creationId xmlns:a16="http://schemas.microsoft.com/office/drawing/2014/main" id="{9932D34A-F893-724A-BF28-4B62C7935492}"/>
              </a:ext>
            </a:extLst>
          </p:cNvPr>
          <p:cNvPicPr>
            <a:picLocks noChangeAspect="1"/>
          </p:cNvPicPr>
          <p:nvPr/>
        </p:nvPicPr>
        <p:blipFill>
          <a:blip r:embed="rId4"/>
          <a:stretch>
            <a:fillRect/>
          </a:stretch>
        </p:blipFill>
        <p:spPr>
          <a:xfrm>
            <a:off x="318106" y="6383715"/>
            <a:ext cx="1467633" cy="144062"/>
          </a:xfrm>
          <a:prstGeom prst="rect">
            <a:avLst/>
          </a:prstGeom>
        </p:spPr>
      </p:pic>
      <p:pic>
        <p:nvPicPr>
          <p:cNvPr id="7" name="Picture 6">
            <a:extLst>
              <a:ext uri="{FF2B5EF4-FFF2-40B4-BE49-F238E27FC236}">
                <a16:creationId xmlns:a16="http://schemas.microsoft.com/office/drawing/2014/main" id="{530E1B92-F255-0A44-A80C-E456CF5F0C08}"/>
              </a:ext>
            </a:extLst>
          </p:cNvPr>
          <p:cNvPicPr>
            <a:picLocks noChangeAspect="1"/>
          </p:cNvPicPr>
          <p:nvPr userDrawn="1"/>
        </p:nvPicPr>
        <p:blipFill rotWithShape="1">
          <a:blip r:embed="rId2"/>
          <a:srcRect l="22248" t="47124" r="30113" b="2933"/>
          <a:stretch/>
        </p:blipFill>
        <p:spPr>
          <a:xfrm>
            <a:off x="-533400" y="-1"/>
            <a:ext cx="6170611" cy="6858001"/>
          </a:xfrm>
          <a:prstGeom prst="rect">
            <a:avLst/>
          </a:prstGeom>
        </p:spPr>
      </p:pic>
      <p:sp>
        <p:nvSpPr>
          <p:cNvPr id="9" name="Subtitle 2">
            <a:extLst>
              <a:ext uri="{FF2B5EF4-FFF2-40B4-BE49-F238E27FC236}">
                <a16:creationId xmlns:a16="http://schemas.microsoft.com/office/drawing/2014/main" id="{64C6A9A2-498A-FD47-833B-F32ACE32E5DD}"/>
              </a:ext>
            </a:extLst>
          </p:cNvPr>
          <p:cNvSpPr txBox="1">
            <a:spLocks/>
          </p:cNvSpPr>
          <p:nvPr userDrawn="1"/>
        </p:nvSpPr>
        <p:spPr>
          <a:xfrm>
            <a:off x="-533400" y="603220"/>
            <a:ext cx="6170611" cy="222280"/>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FI" sz="1400" dirty="0">
                <a:solidFill>
                  <a:schemeClr val="bg2"/>
                </a:solidFill>
              </a:rPr>
              <a:t>Aikakauslehtihetki 2021</a:t>
            </a:r>
          </a:p>
        </p:txBody>
      </p:sp>
      <p:pic>
        <p:nvPicPr>
          <p:cNvPr id="11" name="Picture 2" descr="Taloustutkimus - tutkimus">
            <a:extLst>
              <a:ext uri="{FF2B5EF4-FFF2-40B4-BE49-F238E27FC236}">
                <a16:creationId xmlns:a16="http://schemas.microsoft.com/office/drawing/2014/main" id="{6C2C1E21-167F-4043-B319-3D8ACC758EE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82281" y="6309629"/>
            <a:ext cx="1336431" cy="299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9149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ksti + kuvio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FAACA4-7C56-F040-B12A-A84B400211E5}"/>
              </a:ext>
            </a:extLst>
          </p:cNvPr>
          <p:cNvPicPr>
            <a:picLocks noChangeAspect="1"/>
          </p:cNvPicPr>
          <p:nvPr/>
        </p:nvPicPr>
        <p:blipFill rotWithShape="1">
          <a:blip r:embed="rId2"/>
          <a:srcRect l="33642" t="29308" r="33165" b="36845"/>
          <a:stretch/>
        </p:blipFill>
        <p:spPr>
          <a:xfrm>
            <a:off x="6551614" y="0"/>
            <a:ext cx="5637210" cy="6858000"/>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9"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p:nvPicPr>
        <p:blipFill>
          <a:blip r:embed="rId3"/>
          <a:stretch>
            <a:fillRect/>
          </a:stretch>
        </p:blipFill>
        <p:spPr>
          <a:xfrm>
            <a:off x="10044529" y="6390396"/>
            <a:ext cx="1829365" cy="137829"/>
          </a:xfrm>
          <a:prstGeom prst="rect">
            <a:avLst/>
          </a:prstGeom>
        </p:spPr>
      </p:pic>
      <p:sp>
        <p:nvSpPr>
          <p:cNvPr id="7" name="Subtitle 2">
            <a:extLst>
              <a:ext uri="{FF2B5EF4-FFF2-40B4-BE49-F238E27FC236}">
                <a16:creationId xmlns:a16="http://schemas.microsoft.com/office/drawing/2014/main" id="{A7AC82C0-356E-AE4A-A28E-AF15343747D6}"/>
              </a:ext>
            </a:extLst>
          </p:cNvPr>
          <p:cNvSpPr txBox="1">
            <a:spLocks/>
          </p:cNvSpPr>
          <p:nvPr userDrawn="1"/>
        </p:nvSpPr>
        <p:spPr>
          <a:xfrm>
            <a:off x="1618712" y="6309629"/>
            <a:ext cx="4018499" cy="299361"/>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FI" sz="1400" dirty="0">
                <a:solidFill>
                  <a:schemeClr val="accent2"/>
                </a:solidFill>
              </a:rPr>
              <a:t>Aikakauslehtihetki 2021</a:t>
            </a:r>
          </a:p>
        </p:txBody>
      </p:sp>
      <p:pic>
        <p:nvPicPr>
          <p:cNvPr id="9" name="Picture 2" descr="Taloustutkimus - tutkimus">
            <a:extLst>
              <a:ext uri="{FF2B5EF4-FFF2-40B4-BE49-F238E27FC236}">
                <a16:creationId xmlns:a16="http://schemas.microsoft.com/office/drawing/2014/main" id="{6BBBB6AD-254D-8C4B-8FD4-D7E14457D2C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2281" y="6309629"/>
            <a:ext cx="1336431" cy="299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8849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Kuva + nostoteksti">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EF58508-655F-4D48-B6E9-C52726C90048}"/>
              </a:ext>
            </a:extLst>
          </p:cNvPr>
          <p:cNvSpPr>
            <a:spLocks noGrp="1"/>
          </p:cNvSpPr>
          <p:nvPr>
            <p:ph type="pic" sz="quarter" idx="13"/>
          </p:nvPr>
        </p:nvSpPr>
        <p:spPr>
          <a:xfrm>
            <a:off x="0" y="0"/>
            <a:ext cx="12192000" cy="6858000"/>
          </a:xfrm>
        </p:spPr>
        <p:txBody>
          <a:bodyPr/>
          <a:lstStyle/>
          <a:p>
            <a:r>
              <a:rPr lang="en-GB" dirty="0"/>
              <a:t>Click icon to add picture</a:t>
            </a:r>
            <a:endParaRPr lang="en-FI" dirty="0"/>
          </a:p>
        </p:txBody>
      </p:sp>
      <p:pic>
        <p:nvPicPr>
          <p:cNvPr id="8" name="Picture 7">
            <a:extLst>
              <a:ext uri="{FF2B5EF4-FFF2-40B4-BE49-F238E27FC236}">
                <a16:creationId xmlns:a16="http://schemas.microsoft.com/office/drawing/2014/main" id="{7B777BDE-513D-9D45-865F-385EFC00C1C1}"/>
              </a:ext>
            </a:extLst>
          </p:cNvPr>
          <p:cNvPicPr>
            <a:picLocks noChangeAspect="1"/>
          </p:cNvPicPr>
          <p:nvPr/>
        </p:nvPicPr>
        <p:blipFill>
          <a:blip r:embed="rId2"/>
          <a:stretch>
            <a:fillRect/>
          </a:stretch>
        </p:blipFill>
        <p:spPr>
          <a:xfrm>
            <a:off x="9670209" y="6361182"/>
            <a:ext cx="2217130" cy="167044"/>
          </a:xfrm>
          <a:prstGeom prst="rect">
            <a:avLst/>
          </a:prstGeom>
        </p:spPr>
      </p:pic>
      <p:sp>
        <p:nvSpPr>
          <p:cNvPr id="10" name="Title 1">
            <a:extLst>
              <a:ext uri="{FF2B5EF4-FFF2-40B4-BE49-F238E27FC236}">
                <a16:creationId xmlns:a16="http://schemas.microsoft.com/office/drawing/2014/main" id="{22CD0953-7CA8-4F47-8139-D5CAF8F8C64B}"/>
              </a:ext>
            </a:extLst>
          </p:cNvPr>
          <p:cNvSpPr>
            <a:spLocks noGrp="1"/>
          </p:cNvSpPr>
          <p:nvPr>
            <p:ph type="ctrTitle"/>
          </p:nvPr>
        </p:nvSpPr>
        <p:spPr>
          <a:xfrm>
            <a:off x="1524000" y="2235200"/>
            <a:ext cx="9144000" cy="2387600"/>
          </a:xfrm>
        </p:spPr>
        <p:txBody>
          <a:bodyPr anchor="b"/>
          <a:lstStyle>
            <a:lvl1pPr algn="ctr">
              <a:defRPr sz="8500">
                <a:solidFill>
                  <a:schemeClr val="bg1"/>
                </a:solidFill>
                <a:latin typeface="Clattering" pitchFamily="2" charset="0"/>
              </a:defRPr>
            </a:lvl1pPr>
          </a:lstStyle>
          <a:p>
            <a:r>
              <a:rPr lang="en-GB" dirty="0"/>
              <a:t>Click to edit Master title style</a:t>
            </a:r>
            <a:endParaRPr lang="en-FI" dirty="0"/>
          </a:p>
        </p:txBody>
      </p:sp>
      <p:pic>
        <p:nvPicPr>
          <p:cNvPr id="5" name="Picture 4">
            <a:extLst>
              <a:ext uri="{FF2B5EF4-FFF2-40B4-BE49-F238E27FC236}">
                <a16:creationId xmlns:a16="http://schemas.microsoft.com/office/drawing/2014/main" id="{9EB0CB6C-24BF-A648-85CC-94386D270BA5}"/>
              </a:ext>
            </a:extLst>
          </p:cNvPr>
          <p:cNvPicPr>
            <a:picLocks noChangeAspect="1"/>
          </p:cNvPicPr>
          <p:nvPr userDrawn="1"/>
        </p:nvPicPr>
        <p:blipFill>
          <a:blip r:embed="rId2"/>
          <a:stretch>
            <a:fillRect/>
          </a:stretch>
        </p:blipFill>
        <p:spPr>
          <a:xfrm>
            <a:off x="9670209" y="6361182"/>
            <a:ext cx="2217130" cy="167044"/>
          </a:xfrm>
          <a:prstGeom prst="rect">
            <a:avLst/>
          </a:prstGeom>
        </p:spPr>
      </p:pic>
    </p:spTree>
    <p:extLst>
      <p:ext uri="{BB962C8B-B14F-4D97-AF65-F5344CB8AC3E}">
        <p14:creationId xmlns:p14="http://schemas.microsoft.com/office/powerpoint/2010/main" val="16826107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oppu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4707AA-FEB5-B543-868E-5C071A4BB75E}"/>
              </a:ext>
            </a:extLst>
          </p:cNvPr>
          <p:cNvPicPr>
            <a:picLocks noChangeAspect="1"/>
          </p:cNvPicPr>
          <p:nvPr/>
        </p:nvPicPr>
        <p:blipFill rotWithShape="1">
          <a:blip r:embed="rId2"/>
          <a:srcRect l="21883" t="58907" r="40621" b="4554"/>
          <a:stretch/>
        </p:blipFill>
        <p:spPr>
          <a:xfrm>
            <a:off x="0" y="1"/>
            <a:ext cx="12192000" cy="6858000"/>
          </a:xfrm>
          <a:prstGeom prst="rect">
            <a:avLst/>
          </a:prstGeom>
        </p:spPr>
      </p:pic>
      <p:pic>
        <p:nvPicPr>
          <p:cNvPr id="8" name="Picture 7">
            <a:extLst>
              <a:ext uri="{FF2B5EF4-FFF2-40B4-BE49-F238E27FC236}">
                <a16:creationId xmlns:a16="http://schemas.microsoft.com/office/drawing/2014/main" id="{06AD04DD-053B-EF42-951B-A77D7F276FF8}"/>
              </a:ext>
            </a:extLst>
          </p:cNvPr>
          <p:cNvPicPr>
            <a:picLocks noChangeAspect="1"/>
          </p:cNvPicPr>
          <p:nvPr/>
        </p:nvPicPr>
        <p:blipFill>
          <a:blip r:embed="rId3"/>
          <a:stretch>
            <a:fillRect/>
          </a:stretch>
        </p:blipFill>
        <p:spPr>
          <a:xfrm>
            <a:off x="3299508" y="3063993"/>
            <a:ext cx="5592983" cy="421389"/>
          </a:xfrm>
          <a:prstGeom prst="rect">
            <a:avLst/>
          </a:prstGeom>
        </p:spPr>
      </p:pic>
      <p:sp>
        <p:nvSpPr>
          <p:cNvPr id="5" name="TextBox 4">
            <a:extLst>
              <a:ext uri="{FF2B5EF4-FFF2-40B4-BE49-F238E27FC236}">
                <a16:creationId xmlns:a16="http://schemas.microsoft.com/office/drawing/2014/main" id="{E769008E-7E94-884C-9CD1-46E94B5FFC1B}"/>
              </a:ext>
            </a:extLst>
          </p:cNvPr>
          <p:cNvSpPr txBox="1"/>
          <p:nvPr/>
        </p:nvSpPr>
        <p:spPr>
          <a:xfrm>
            <a:off x="3839978" y="3696739"/>
            <a:ext cx="4512039" cy="369332"/>
          </a:xfrm>
          <a:prstGeom prst="rect">
            <a:avLst/>
          </a:prstGeom>
          <a:noFill/>
        </p:spPr>
        <p:txBody>
          <a:bodyPr wrap="square" rtlCol="0">
            <a:spAutoFit/>
          </a:bodyPr>
          <a:lstStyle/>
          <a:p>
            <a:pPr algn="ctr"/>
            <a:r>
              <a:rPr lang="en-GB" b="0" i="0" dirty="0">
                <a:solidFill>
                  <a:schemeClr val="bg1"/>
                </a:solidFill>
                <a:latin typeface="Neue Haas Unica W1G" panose="020B0504030206020203" pitchFamily="34" charset="0"/>
              </a:rPr>
              <a:t>A</a:t>
            </a:r>
            <a:r>
              <a:rPr lang="en-FI" b="0" i="0" dirty="0">
                <a:solidFill>
                  <a:schemeClr val="bg1"/>
                </a:solidFill>
                <a:latin typeface="Neue Haas Unica W1G" panose="020B0504030206020203" pitchFamily="34" charset="0"/>
              </a:rPr>
              <a:t>ikakausmedia.fi  │  Mediakortit.fi</a:t>
            </a:r>
          </a:p>
        </p:txBody>
      </p:sp>
      <p:grpSp>
        <p:nvGrpSpPr>
          <p:cNvPr id="21" name="Group 20">
            <a:extLst>
              <a:ext uri="{FF2B5EF4-FFF2-40B4-BE49-F238E27FC236}">
                <a16:creationId xmlns:a16="http://schemas.microsoft.com/office/drawing/2014/main" id="{6A96CF79-66B7-7F4E-AD65-FF1DAA40E9B3}"/>
              </a:ext>
            </a:extLst>
          </p:cNvPr>
          <p:cNvGrpSpPr/>
          <p:nvPr/>
        </p:nvGrpSpPr>
        <p:grpSpPr>
          <a:xfrm>
            <a:off x="5061577" y="4706264"/>
            <a:ext cx="2068842" cy="236236"/>
            <a:chOff x="4864100" y="4828992"/>
            <a:chExt cx="2068842" cy="236236"/>
          </a:xfrm>
        </p:grpSpPr>
        <p:pic>
          <p:nvPicPr>
            <p:cNvPr id="9" name="Picture 8">
              <a:extLst>
                <a:ext uri="{FF2B5EF4-FFF2-40B4-BE49-F238E27FC236}">
                  <a16:creationId xmlns:a16="http://schemas.microsoft.com/office/drawing/2014/main" id="{FCA2D01A-48EC-8544-9EA9-F53CBB0235D5}"/>
                </a:ext>
              </a:extLst>
            </p:cNvPr>
            <p:cNvPicPr>
              <a:picLocks noChangeAspect="1"/>
            </p:cNvPicPr>
            <p:nvPr/>
          </p:nvPicPr>
          <p:blipFill>
            <a:blip r:embed="rId4"/>
            <a:stretch>
              <a:fillRect/>
            </a:stretch>
          </p:blipFill>
          <p:spPr>
            <a:xfrm>
              <a:off x="5651548" y="4837288"/>
              <a:ext cx="264087" cy="219643"/>
            </a:xfrm>
            <a:prstGeom prst="rect">
              <a:avLst/>
            </a:prstGeom>
          </p:spPr>
        </p:pic>
        <p:pic>
          <p:nvPicPr>
            <p:cNvPr id="10" name="Picture 9">
              <a:extLst>
                <a:ext uri="{FF2B5EF4-FFF2-40B4-BE49-F238E27FC236}">
                  <a16:creationId xmlns:a16="http://schemas.microsoft.com/office/drawing/2014/main" id="{83180180-65CA-C447-8C72-468BD8975475}"/>
                </a:ext>
              </a:extLst>
            </p:cNvPr>
            <p:cNvPicPr>
              <a:picLocks noChangeAspect="1"/>
            </p:cNvPicPr>
            <p:nvPr/>
          </p:nvPicPr>
          <p:blipFill>
            <a:blip r:embed="rId5"/>
            <a:stretch>
              <a:fillRect/>
            </a:stretch>
          </p:blipFill>
          <p:spPr>
            <a:xfrm>
              <a:off x="5281981" y="4828992"/>
              <a:ext cx="236236" cy="236236"/>
            </a:xfrm>
            <a:prstGeom prst="rect">
              <a:avLst/>
            </a:prstGeom>
          </p:spPr>
        </p:pic>
        <p:pic>
          <p:nvPicPr>
            <p:cNvPr id="12" name="Picture 11">
              <a:extLst>
                <a:ext uri="{FF2B5EF4-FFF2-40B4-BE49-F238E27FC236}">
                  <a16:creationId xmlns:a16="http://schemas.microsoft.com/office/drawing/2014/main" id="{E32B75A8-6F21-094A-8E16-782F041E0D8B}"/>
                </a:ext>
              </a:extLst>
            </p:cNvPr>
            <p:cNvPicPr>
              <a:picLocks noChangeAspect="1"/>
            </p:cNvPicPr>
            <p:nvPr/>
          </p:nvPicPr>
          <p:blipFill>
            <a:blip r:embed="rId6"/>
            <a:stretch>
              <a:fillRect/>
            </a:stretch>
          </p:blipFill>
          <p:spPr>
            <a:xfrm>
              <a:off x="6048966" y="4846320"/>
              <a:ext cx="218908" cy="218908"/>
            </a:xfrm>
            <a:prstGeom prst="rect">
              <a:avLst/>
            </a:prstGeom>
          </p:spPr>
        </p:pic>
        <p:pic>
          <p:nvPicPr>
            <p:cNvPr id="13" name="Picture 12">
              <a:extLst>
                <a:ext uri="{FF2B5EF4-FFF2-40B4-BE49-F238E27FC236}">
                  <a16:creationId xmlns:a16="http://schemas.microsoft.com/office/drawing/2014/main" id="{AACF252A-53B3-4E41-ADE1-608604DED920}"/>
                </a:ext>
              </a:extLst>
            </p:cNvPr>
            <p:cNvPicPr>
              <a:picLocks noChangeAspect="1"/>
            </p:cNvPicPr>
            <p:nvPr/>
          </p:nvPicPr>
          <p:blipFill>
            <a:blip r:embed="rId7"/>
            <a:stretch>
              <a:fillRect/>
            </a:stretch>
          </p:blipFill>
          <p:spPr>
            <a:xfrm>
              <a:off x="6401205" y="4859893"/>
              <a:ext cx="205335" cy="205335"/>
            </a:xfrm>
            <a:prstGeom prst="rect">
              <a:avLst/>
            </a:prstGeom>
          </p:spPr>
        </p:pic>
        <p:pic>
          <p:nvPicPr>
            <p:cNvPr id="15" name="Picture 14">
              <a:extLst>
                <a:ext uri="{FF2B5EF4-FFF2-40B4-BE49-F238E27FC236}">
                  <a16:creationId xmlns:a16="http://schemas.microsoft.com/office/drawing/2014/main" id="{94B2E6FB-847A-C846-A69F-4C41DF40A214}"/>
                </a:ext>
              </a:extLst>
            </p:cNvPr>
            <p:cNvPicPr>
              <a:picLocks noChangeAspect="1"/>
            </p:cNvPicPr>
            <p:nvPr/>
          </p:nvPicPr>
          <p:blipFill>
            <a:blip r:embed="rId8"/>
            <a:stretch>
              <a:fillRect/>
            </a:stretch>
          </p:blipFill>
          <p:spPr>
            <a:xfrm>
              <a:off x="4864100" y="4855247"/>
              <a:ext cx="296937" cy="209981"/>
            </a:xfrm>
            <a:prstGeom prst="rect">
              <a:avLst/>
            </a:prstGeom>
          </p:spPr>
        </p:pic>
        <p:pic>
          <p:nvPicPr>
            <p:cNvPr id="18" name="Picture 17">
              <a:extLst>
                <a:ext uri="{FF2B5EF4-FFF2-40B4-BE49-F238E27FC236}">
                  <a16:creationId xmlns:a16="http://schemas.microsoft.com/office/drawing/2014/main" id="{182C750E-8E6B-7E44-9F33-2740B3FE5F6C}"/>
                </a:ext>
              </a:extLst>
            </p:cNvPr>
            <p:cNvPicPr>
              <a:picLocks noChangeAspect="1"/>
            </p:cNvPicPr>
            <p:nvPr/>
          </p:nvPicPr>
          <p:blipFill>
            <a:blip r:embed="rId9"/>
            <a:stretch>
              <a:fillRect/>
            </a:stretch>
          </p:blipFill>
          <p:spPr>
            <a:xfrm>
              <a:off x="6739871" y="4859238"/>
              <a:ext cx="193071" cy="193071"/>
            </a:xfrm>
            <a:prstGeom prst="rect">
              <a:avLst/>
            </a:prstGeom>
          </p:spPr>
        </p:pic>
      </p:grpSp>
      <p:sp>
        <p:nvSpPr>
          <p:cNvPr id="20" name="TextBox 19">
            <a:extLst>
              <a:ext uri="{FF2B5EF4-FFF2-40B4-BE49-F238E27FC236}">
                <a16:creationId xmlns:a16="http://schemas.microsoft.com/office/drawing/2014/main" id="{2179479C-0F44-7A45-AA75-6A858C230627}"/>
              </a:ext>
            </a:extLst>
          </p:cNvPr>
          <p:cNvSpPr txBox="1"/>
          <p:nvPr/>
        </p:nvSpPr>
        <p:spPr>
          <a:xfrm>
            <a:off x="3839977" y="5124716"/>
            <a:ext cx="4512039" cy="292388"/>
          </a:xfrm>
          <a:prstGeom prst="rect">
            <a:avLst/>
          </a:prstGeom>
          <a:noFill/>
        </p:spPr>
        <p:txBody>
          <a:bodyPr wrap="square" rtlCol="0">
            <a:spAutoFit/>
          </a:bodyPr>
          <a:lstStyle/>
          <a:p>
            <a:pPr algn="ctr"/>
            <a:r>
              <a:rPr lang="fi-FI" sz="1300" b="0" i="0" dirty="0">
                <a:solidFill>
                  <a:schemeClr val="bg1"/>
                </a:solidFill>
                <a:latin typeface="Neue Haas Unica W1G" panose="020B0504030206020203" pitchFamily="34" charset="0"/>
              </a:rPr>
              <a:t>@</a:t>
            </a:r>
            <a:r>
              <a:rPr lang="fi-FI" sz="1300" b="0" i="0" dirty="0" err="1">
                <a:solidFill>
                  <a:schemeClr val="bg1"/>
                </a:solidFill>
                <a:latin typeface="Neue Haas Unica W1G" panose="020B0504030206020203" pitchFamily="34" charset="0"/>
              </a:rPr>
              <a:t>aikakausmedia</a:t>
            </a:r>
            <a:endParaRPr lang="en-FI" sz="1300" b="0" i="0" dirty="0">
              <a:solidFill>
                <a:schemeClr val="bg1"/>
              </a:solidFill>
              <a:latin typeface="Neue Haas Unica W1G" panose="020B0504030206020203" pitchFamily="34" charset="0"/>
            </a:endParaRPr>
          </a:p>
        </p:txBody>
      </p:sp>
      <p:pic>
        <p:nvPicPr>
          <p:cNvPr id="16" name="Picture 15">
            <a:extLst>
              <a:ext uri="{FF2B5EF4-FFF2-40B4-BE49-F238E27FC236}">
                <a16:creationId xmlns:a16="http://schemas.microsoft.com/office/drawing/2014/main" id="{B6C5B4B8-E971-DE4C-87F0-64091756B9C3}"/>
              </a:ext>
            </a:extLst>
          </p:cNvPr>
          <p:cNvPicPr>
            <a:picLocks noChangeAspect="1"/>
          </p:cNvPicPr>
          <p:nvPr/>
        </p:nvPicPr>
        <p:blipFill>
          <a:blip r:embed="rId10"/>
          <a:stretch>
            <a:fillRect/>
          </a:stretch>
        </p:blipFill>
        <p:spPr>
          <a:xfrm>
            <a:off x="5264517" y="5982271"/>
            <a:ext cx="1697189" cy="166595"/>
          </a:xfrm>
          <a:prstGeom prst="rect">
            <a:avLst/>
          </a:prstGeom>
        </p:spPr>
      </p:pic>
      <p:pic>
        <p:nvPicPr>
          <p:cNvPr id="14" name="Picture 13">
            <a:extLst>
              <a:ext uri="{FF2B5EF4-FFF2-40B4-BE49-F238E27FC236}">
                <a16:creationId xmlns:a16="http://schemas.microsoft.com/office/drawing/2014/main" id="{1A79EA02-CD41-C242-ABA9-3C6F29DEE060}"/>
              </a:ext>
            </a:extLst>
          </p:cNvPr>
          <p:cNvPicPr>
            <a:picLocks noChangeAspect="1"/>
          </p:cNvPicPr>
          <p:nvPr userDrawn="1"/>
        </p:nvPicPr>
        <p:blipFill rotWithShape="1">
          <a:blip r:embed="rId2"/>
          <a:srcRect l="21883" t="58907" r="40621" b="4554"/>
          <a:stretch/>
        </p:blipFill>
        <p:spPr>
          <a:xfrm>
            <a:off x="0" y="1"/>
            <a:ext cx="12192000" cy="6858000"/>
          </a:xfrm>
          <a:prstGeom prst="rect">
            <a:avLst/>
          </a:prstGeom>
        </p:spPr>
      </p:pic>
      <p:pic>
        <p:nvPicPr>
          <p:cNvPr id="17" name="Picture 16">
            <a:extLst>
              <a:ext uri="{FF2B5EF4-FFF2-40B4-BE49-F238E27FC236}">
                <a16:creationId xmlns:a16="http://schemas.microsoft.com/office/drawing/2014/main" id="{B568A9B5-EF66-8A43-ADD9-5257B6D90EE8}"/>
              </a:ext>
            </a:extLst>
          </p:cNvPr>
          <p:cNvPicPr>
            <a:picLocks noChangeAspect="1"/>
          </p:cNvPicPr>
          <p:nvPr userDrawn="1"/>
        </p:nvPicPr>
        <p:blipFill rotWithShape="1">
          <a:blip r:embed="rId11"/>
          <a:srcRect t="38624"/>
          <a:stretch/>
        </p:blipFill>
        <p:spPr>
          <a:xfrm>
            <a:off x="3632200" y="-3255264"/>
            <a:ext cx="2463800" cy="1228656"/>
          </a:xfrm>
          <a:prstGeom prst="rect">
            <a:avLst/>
          </a:prstGeom>
        </p:spPr>
      </p:pic>
      <p:pic>
        <p:nvPicPr>
          <p:cNvPr id="19" name="Picture 18">
            <a:extLst>
              <a:ext uri="{FF2B5EF4-FFF2-40B4-BE49-F238E27FC236}">
                <a16:creationId xmlns:a16="http://schemas.microsoft.com/office/drawing/2014/main" id="{B533743C-49D2-D643-8C68-2ED4538F5C65}"/>
              </a:ext>
            </a:extLst>
          </p:cNvPr>
          <p:cNvPicPr>
            <a:picLocks noChangeAspect="1"/>
          </p:cNvPicPr>
          <p:nvPr userDrawn="1"/>
        </p:nvPicPr>
        <p:blipFill>
          <a:blip r:embed="rId3"/>
          <a:stretch>
            <a:fillRect/>
          </a:stretch>
        </p:blipFill>
        <p:spPr>
          <a:xfrm>
            <a:off x="3299508" y="3063993"/>
            <a:ext cx="5592983" cy="421389"/>
          </a:xfrm>
          <a:prstGeom prst="rect">
            <a:avLst/>
          </a:prstGeom>
        </p:spPr>
      </p:pic>
      <p:sp>
        <p:nvSpPr>
          <p:cNvPr id="22" name="TextBox 21">
            <a:extLst>
              <a:ext uri="{FF2B5EF4-FFF2-40B4-BE49-F238E27FC236}">
                <a16:creationId xmlns:a16="http://schemas.microsoft.com/office/drawing/2014/main" id="{11845CE2-189F-084E-8C43-6685E374E822}"/>
              </a:ext>
            </a:extLst>
          </p:cNvPr>
          <p:cNvSpPr txBox="1"/>
          <p:nvPr userDrawn="1"/>
        </p:nvSpPr>
        <p:spPr>
          <a:xfrm>
            <a:off x="3839978" y="3696739"/>
            <a:ext cx="4512039" cy="369332"/>
          </a:xfrm>
          <a:prstGeom prst="rect">
            <a:avLst/>
          </a:prstGeom>
          <a:noFill/>
        </p:spPr>
        <p:txBody>
          <a:bodyPr wrap="square" rtlCol="0">
            <a:spAutoFit/>
          </a:bodyPr>
          <a:lstStyle/>
          <a:p>
            <a:pPr algn="ctr"/>
            <a:r>
              <a:rPr lang="en-GB" b="0" i="0" dirty="0">
                <a:solidFill>
                  <a:schemeClr val="bg1"/>
                </a:solidFill>
                <a:latin typeface="Neue Haas Unica W1G" panose="020B0504030206020203" pitchFamily="34" charset="0"/>
              </a:rPr>
              <a:t>A</a:t>
            </a:r>
            <a:r>
              <a:rPr lang="en-FI" b="0" i="0" dirty="0">
                <a:solidFill>
                  <a:schemeClr val="bg1"/>
                </a:solidFill>
                <a:latin typeface="Neue Haas Unica W1G" panose="020B0504030206020203" pitchFamily="34" charset="0"/>
              </a:rPr>
              <a:t>ikakausmedia.fi  │  Mediakortit.fi</a:t>
            </a:r>
          </a:p>
        </p:txBody>
      </p:sp>
      <p:grpSp>
        <p:nvGrpSpPr>
          <p:cNvPr id="23" name="Group 22">
            <a:extLst>
              <a:ext uri="{FF2B5EF4-FFF2-40B4-BE49-F238E27FC236}">
                <a16:creationId xmlns:a16="http://schemas.microsoft.com/office/drawing/2014/main" id="{A7CDF07E-FC17-2F45-A481-37DC2698A96E}"/>
              </a:ext>
            </a:extLst>
          </p:cNvPr>
          <p:cNvGrpSpPr/>
          <p:nvPr userDrawn="1"/>
        </p:nvGrpSpPr>
        <p:grpSpPr>
          <a:xfrm>
            <a:off x="5061577" y="4706264"/>
            <a:ext cx="2068842" cy="236236"/>
            <a:chOff x="4864100" y="4828992"/>
            <a:chExt cx="2068842" cy="236236"/>
          </a:xfrm>
        </p:grpSpPr>
        <p:pic>
          <p:nvPicPr>
            <p:cNvPr id="24" name="Picture 23">
              <a:extLst>
                <a:ext uri="{FF2B5EF4-FFF2-40B4-BE49-F238E27FC236}">
                  <a16:creationId xmlns:a16="http://schemas.microsoft.com/office/drawing/2014/main" id="{AC3F3C0C-822E-2F4B-9B52-2003670789B7}"/>
                </a:ext>
              </a:extLst>
            </p:cNvPr>
            <p:cNvPicPr>
              <a:picLocks noChangeAspect="1"/>
            </p:cNvPicPr>
            <p:nvPr userDrawn="1"/>
          </p:nvPicPr>
          <p:blipFill>
            <a:blip r:embed="rId4"/>
            <a:stretch>
              <a:fillRect/>
            </a:stretch>
          </p:blipFill>
          <p:spPr>
            <a:xfrm>
              <a:off x="5651548" y="4837288"/>
              <a:ext cx="264087" cy="219643"/>
            </a:xfrm>
            <a:prstGeom prst="rect">
              <a:avLst/>
            </a:prstGeom>
          </p:spPr>
        </p:pic>
        <p:pic>
          <p:nvPicPr>
            <p:cNvPr id="25" name="Picture 24">
              <a:extLst>
                <a:ext uri="{FF2B5EF4-FFF2-40B4-BE49-F238E27FC236}">
                  <a16:creationId xmlns:a16="http://schemas.microsoft.com/office/drawing/2014/main" id="{C2BD310A-2DF2-AD47-8F43-14BDA0B1F5A8}"/>
                </a:ext>
              </a:extLst>
            </p:cNvPr>
            <p:cNvPicPr>
              <a:picLocks noChangeAspect="1"/>
            </p:cNvPicPr>
            <p:nvPr userDrawn="1"/>
          </p:nvPicPr>
          <p:blipFill>
            <a:blip r:embed="rId5"/>
            <a:stretch>
              <a:fillRect/>
            </a:stretch>
          </p:blipFill>
          <p:spPr>
            <a:xfrm>
              <a:off x="5281981" y="4828992"/>
              <a:ext cx="236236" cy="236236"/>
            </a:xfrm>
            <a:prstGeom prst="rect">
              <a:avLst/>
            </a:prstGeom>
          </p:spPr>
        </p:pic>
        <p:pic>
          <p:nvPicPr>
            <p:cNvPr id="26" name="Picture 25">
              <a:extLst>
                <a:ext uri="{FF2B5EF4-FFF2-40B4-BE49-F238E27FC236}">
                  <a16:creationId xmlns:a16="http://schemas.microsoft.com/office/drawing/2014/main" id="{C17F054F-799B-3C41-B129-778E3BF25341}"/>
                </a:ext>
              </a:extLst>
            </p:cNvPr>
            <p:cNvPicPr>
              <a:picLocks noChangeAspect="1"/>
            </p:cNvPicPr>
            <p:nvPr userDrawn="1"/>
          </p:nvPicPr>
          <p:blipFill>
            <a:blip r:embed="rId6"/>
            <a:stretch>
              <a:fillRect/>
            </a:stretch>
          </p:blipFill>
          <p:spPr>
            <a:xfrm>
              <a:off x="6048966" y="4846320"/>
              <a:ext cx="218908" cy="218908"/>
            </a:xfrm>
            <a:prstGeom prst="rect">
              <a:avLst/>
            </a:prstGeom>
          </p:spPr>
        </p:pic>
        <p:pic>
          <p:nvPicPr>
            <p:cNvPr id="27" name="Picture 26">
              <a:extLst>
                <a:ext uri="{FF2B5EF4-FFF2-40B4-BE49-F238E27FC236}">
                  <a16:creationId xmlns:a16="http://schemas.microsoft.com/office/drawing/2014/main" id="{3EAB5E8E-A38A-E147-8DD5-A5381236323C}"/>
                </a:ext>
              </a:extLst>
            </p:cNvPr>
            <p:cNvPicPr>
              <a:picLocks noChangeAspect="1"/>
            </p:cNvPicPr>
            <p:nvPr userDrawn="1"/>
          </p:nvPicPr>
          <p:blipFill>
            <a:blip r:embed="rId7"/>
            <a:stretch>
              <a:fillRect/>
            </a:stretch>
          </p:blipFill>
          <p:spPr>
            <a:xfrm>
              <a:off x="6401205" y="4859893"/>
              <a:ext cx="205335" cy="205335"/>
            </a:xfrm>
            <a:prstGeom prst="rect">
              <a:avLst/>
            </a:prstGeom>
          </p:spPr>
        </p:pic>
        <p:pic>
          <p:nvPicPr>
            <p:cNvPr id="28" name="Picture 27">
              <a:extLst>
                <a:ext uri="{FF2B5EF4-FFF2-40B4-BE49-F238E27FC236}">
                  <a16:creationId xmlns:a16="http://schemas.microsoft.com/office/drawing/2014/main" id="{5729FA78-11B2-A643-9677-D032FE16DD29}"/>
                </a:ext>
              </a:extLst>
            </p:cNvPr>
            <p:cNvPicPr>
              <a:picLocks noChangeAspect="1"/>
            </p:cNvPicPr>
            <p:nvPr userDrawn="1"/>
          </p:nvPicPr>
          <p:blipFill>
            <a:blip r:embed="rId8"/>
            <a:stretch>
              <a:fillRect/>
            </a:stretch>
          </p:blipFill>
          <p:spPr>
            <a:xfrm>
              <a:off x="4864100" y="4855247"/>
              <a:ext cx="296937" cy="209981"/>
            </a:xfrm>
            <a:prstGeom prst="rect">
              <a:avLst/>
            </a:prstGeom>
          </p:spPr>
        </p:pic>
        <p:pic>
          <p:nvPicPr>
            <p:cNvPr id="29" name="Picture 28">
              <a:extLst>
                <a:ext uri="{FF2B5EF4-FFF2-40B4-BE49-F238E27FC236}">
                  <a16:creationId xmlns:a16="http://schemas.microsoft.com/office/drawing/2014/main" id="{E690900F-7640-2349-832F-FBEABA45AD26}"/>
                </a:ext>
              </a:extLst>
            </p:cNvPr>
            <p:cNvPicPr>
              <a:picLocks noChangeAspect="1"/>
            </p:cNvPicPr>
            <p:nvPr userDrawn="1"/>
          </p:nvPicPr>
          <p:blipFill>
            <a:blip r:embed="rId9"/>
            <a:stretch>
              <a:fillRect/>
            </a:stretch>
          </p:blipFill>
          <p:spPr>
            <a:xfrm>
              <a:off x="6739871" y="4859238"/>
              <a:ext cx="193071" cy="193071"/>
            </a:xfrm>
            <a:prstGeom prst="rect">
              <a:avLst/>
            </a:prstGeom>
          </p:spPr>
        </p:pic>
      </p:grpSp>
      <p:sp>
        <p:nvSpPr>
          <p:cNvPr id="30" name="TextBox 29">
            <a:extLst>
              <a:ext uri="{FF2B5EF4-FFF2-40B4-BE49-F238E27FC236}">
                <a16:creationId xmlns:a16="http://schemas.microsoft.com/office/drawing/2014/main" id="{535CC68A-9BB6-3348-B5D7-B3CF007DC9D6}"/>
              </a:ext>
            </a:extLst>
          </p:cNvPr>
          <p:cNvSpPr txBox="1"/>
          <p:nvPr userDrawn="1"/>
        </p:nvSpPr>
        <p:spPr>
          <a:xfrm>
            <a:off x="3839977" y="5124716"/>
            <a:ext cx="4512039" cy="292388"/>
          </a:xfrm>
          <a:prstGeom prst="rect">
            <a:avLst/>
          </a:prstGeom>
          <a:noFill/>
        </p:spPr>
        <p:txBody>
          <a:bodyPr wrap="square" rtlCol="0">
            <a:spAutoFit/>
          </a:bodyPr>
          <a:lstStyle/>
          <a:p>
            <a:pPr algn="ctr"/>
            <a:r>
              <a:rPr lang="fi-FI" sz="1300" b="0" i="0" dirty="0">
                <a:solidFill>
                  <a:schemeClr val="bg1"/>
                </a:solidFill>
                <a:latin typeface="Neue Haas Unica W1G" panose="020B0504030206020203" pitchFamily="34" charset="0"/>
              </a:rPr>
              <a:t>@</a:t>
            </a:r>
            <a:r>
              <a:rPr lang="fi-FI" sz="1300" b="0" i="0" dirty="0" err="1">
                <a:solidFill>
                  <a:schemeClr val="bg1"/>
                </a:solidFill>
                <a:latin typeface="Neue Haas Unica W1G" panose="020B0504030206020203" pitchFamily="34" charset="0"/>
              </a:rPr>
              <a:t>aikakausmedia</a:t>
            </a:r>
            <a:endParaRPr lang="en-FI" sz="1300" b="0" i="0" dirty="0">
              <a:solidFill>
                <a:schemeClr val="bg1"/>
              </a:solidFill>
              <a:latin typeface="Neue Haas Unica W1G" panose="020B0504030206020203" pitchFamily="34" charset="0"/>
            </a:endParaRPr>
          </a:p>
        </p:txBody>
      </p:sp>
    </p:spTree>
    <p:extLst>
      <p:ext uri="{BB962C8B-B14F-4D97-AF65-F5344CB8AC3E}">
        <p14:creationId xmlns:p14="http://schemas.microsoft.com/office/powerpoint/2010/main" val="817693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tsikko + taulukko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p:nvSpPr>
        <p:spPr>
          <a:xfrm>
            <a:off x="7599405" y="0"/>
            <a:ext cx="4592594" cy="6857982"/>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latin typeface="Canela Medium" pitchFamily="2" charset="77"/>
              </a:defRPr>
            </a:lvl1pPr>
          </a:lstStyle>
          <a:p>
            <a:r>
              <a:rPr lang="en-GB"/>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p:nvCxnSpPr>
        <p:spPr>
          <a:xfrm>
            <a:off x="602312" y="1366807"/>
            <a:ext cx="63421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987A81C-4E41-D445-9482-92D9AE4BA87E}"/>
              </a:ext>
            </a:extLst>
          </p:cNvPr>
          <p:cNvPicPr>
            <a:picLocks noChangeAspect="1"/>
          </p:cNvPicPr>
          <p:nvPr/>
        </p:nvPicPr>
        <p:blipFill>
          <a:blip r:embed="rId2"/>
          <a:stretch>
            <a:fillRect/>
          </a:stretch>
        </p:blipFill>
        <p:spPr>
          <a:xfrm>
            <a:off x="10044529" y="6390396"/>
            <a:ext cx="1829365" cy="137829"/>
          </a:xfrm>
          <a:prstGeom prst="rect">
            <a:avLst/>
          </a:prstGeom>
        </p:spPr>
      </p:pic>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lvl1pPr>
          </a:lstStyle>
          <a:p>
            <a:pPr lvl="0"/>
            <a:r>
              <a:rPr lang="en-GB"/>
              <a:t>Click to edit Master text styles</a:t>
            </a:r>
          </a:p>
        </p:txBody>
      </p:sp>
      <p:sp>
        <p:nvSpPr>
          <p:cNvPr id="12" name="Text Placeholder 3">
            <a:extLst>
              <a:ext uri="{FF2B5EF4-FFF2-40B4-BE49-F238E27FC236}">
                <a16:creationId xmlns:a16="http://schemas.microsoft.com/office/drawing/2014/main" id="{52BCB598-89A0-8944-BE77-244DF996CEA7}"/>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3" name="Rectangle 12">
            <a:extLst>
              <a:ext uri="{FF2B5EF4-FFF2-40B4-BE49-F238E27FC236}">
                <a16:creationId xmlns:a16="http://schemas.microsoft.com/office/drawing/2014/main" id="{E4E50865-2444-6644-BAE7-1B5412772E05}"/>
              </a:ext>
            </a:extLst>
          </p:cNvPr>
          <p:cNvSpPr/>
          <p:nvPr userDrawn="1"/>
        </p:nvSpPr>
        <p:spPr>
          <a:xfrm>
            <a:off x="7599405" y="0"/>
            <a:ext cx="4592594"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cxnSp>
        <p:nvCxnSpPr>
          <p:cNvPr id="14" name="Straight Connector 13">
            <a:extLst>
              <a:ext uri="{FF2B5EF4-FFF2-40B4-BE49-F238E27FC236}">
                <a16:creationId xmlns:a16="http://schemas.microsoft.com/office/drawing/2014/main" id="{8741F60D-07F8-FD4F-8D2B-BB4AA02F3571}"/>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9DBC8BBD-73D2-6845-9CDC-881F0950E7F5}"/>
              </a:ext>
            </a:extLst>
          </p:cNvPr>
          <p:cNvPicPr>
            <a:picLocks noChangeAspect="1"/>
          </p:cNvPicPr>
          <p:nvPr userDrawn="1"/>
        </p:nvPicPr>
        <p:blipFill>
          <a:blip r:embed="rId2"/>
          <a:stretch>
            <a:fillRect/>
          </a:stretch>
        </p:blipFill>
        <p:spPr>
          <a:xfrm>
            <a:off x="10044529" y="6390396"/>
            <a:ext cx="1829365" cy="137829"/>
          </a:xfrm>
          <a:prstGeom prst="rect">
            <a:avLst/>
          </a:prstGeom>
        </p:spPr>
      </p:pic>
      <p:pic>
        <p:nvPicPr>
          <p:cNvPr id="21" name="Picture 2" descr="Taloustutkimus - tutkimus">
            <a:extLst>
              <a:ext uri="{FF2B5EF4-FFF2-40B4-BE49-F238E27FC236}">
                <a16:creationId xmlns:a16="http://schemas.microsoft.com/office/drawing/2014/main" id="{36E6D204-AAB9-F246-AB49-519D13FFA8F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2281" y="6352222"/>
            <a:ext cx="1282355" cy="287248"/>
          </a:xfrm>
          <a:prstGeom prst="rect">
            <a:avLst/>
          </a:prstGeom>
          <a:noFill/>
          <a:extLst>
            <a:ext uri="{909E8E84-426E-40DD-AFC4-6F175D3DCCD1}">
              <a14:hiddenFill xmlns:a14="http://schemas.microsoft.com/office/drawing/2010/main">
                <a:solidFill>
                  <a:srgbClr val="FFFFFF"/>
                </a:solidFill>
              </a14:hiddenFill>
            </a:ext>
          </a:extLst>
        </p:spPr>
      </p:pic>
      <p:sp>
        <p:nvSpPr>
          <p:cNvPr id="22" name="Subtitle 2">
            <a:extLst>
              <a:ext uri="{FF2B5EF4-FFF2-40B4-BE49-F238E27FC236}">
                <a16:creationId xmlns:a16="http://schemas.microsoft.com/office/drawing/2014/main" id="{03A156C6-BF76-FC4F-85A0-B544BE1E3AD6}"/>
              </a:ext>
            </a:extLst>
          </p:cNvPr>
          <p:cNvSpPr txBox="1">
            <a:spLocks/>
          </p:cNvSpPr>
          <p:nvPr userDrawn="1"/>
        </p:nvSpPr>
        <p:spPr>
          <a:xfrm>
            <a:off x="7599405" y="260860"/>
            <a:ext cx="4592596" cy="137829"/>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FI" sz="1200" dirty="0">
                <a:solidFill>
                  <a:schemeClr val="bg2"/>
                </a:solidFill>
              </a:rPr>
              <a:t>Aikakauslehtihetki 2021</a:t>
            </a:r>
          </a:p>
        </p:txBody>
      </p:sp>
    </p:spTree>
    <p:extLst>
      <p:ext uri="{BB962C8B-B14F-4D97-AF65-F5344CB8AC3E}">
        <p14:creationId xmlns:p14="http://schemas.microsoft.com/office/powerpoint/2010/main" val="4021477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Otsikko + taulukko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p:nvSpPr>
        <p:spPr>
          <a:xfrm>
            <a:off x="7599405" y="0"/>
            <a:ext cx="4592594" cy="6857982"/>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hasCustomPrompt="1"/>
          </p:nvPr>
        </p:nvSpPr>
        <p:spPr>
          <a:xfrm>
            <a:off x="602311" y="0"/>
            <a:ext cx="6342187" cy="1554763"/>
          </a:xfrm>
        </p:spPr>
        <p:txBody>
          <a:bodyPr/>
          <a:lstStyle>
            <a:lvl1pPr algn="ctr">
              <a:defRPr sz="2500">
                <a:latin typeface="Canela Medium" pitchFamily="2" charset="77"/>
              </a:defRPr>
            </a:lvl1pPr>
          </a:lstStyle>
          <a:p>
            <a:r>
              <a:rPr lang="en-GB" dirty="0" err="1"/>
              <a:t>Kolmen</a:t>
            </a:r>
            <a:r>
              <a:rPr lang="en-GB" dirty="0"/>
              <a:t> </a:t>
            </a:r>
            <a:r>
              <a:rPr lang="en-GB" dirty="0" err="1"/>
              <a:t>rivin</a:t>
            </a:r>
            <a:r>
              <a:rPr lang="en-GB" dirty="0"/>
              <a:t> </a:t>
            </a:r>
            <a:br>
              <a:rPr lang="en-GB" dirty="0"/>
            </a:br>
            <a:r>
              <a:rPr lang="en-GB" dirty="0" err="1"/>
              <a:t>pitkäpitkä</a:t>
            </a:r>
            <a:r>
              <a:rPr lang="en-GB" dirty="0"/>
              <a:t> </a:t>
            </a:r>
            <a:br>
              <a:rPr lang="en-GB" dirty="0"/>
            </a:br>
            <a:r>
              <a:rPr lang="en-GB" dirty="0" err="1"/>
              <a:t>otsikko</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p:nvCxnSpPr>
        <p:spPr>
          <a:xfrm>
            <a:off x="602312" y="1554763"/>
            <a:ext cx="63421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987A81C-4E41-D445-9482-92D9AE4BA87E}"/>
              </a:ext>
            </a:extLst>
          </p:cNvPr>
          <p:cNvPicPr>
            <a:picLocks noChangeAspect="1"/>
          </p:cNvPicPr>
          <p:nvPr/>
        </p:nvPicPr>
        <p:blipFill>
          <a:blip r:embed="rId2"/>
          <a:stretch>
            <a:fillRect/>
          </a:stretch>
        </p:blipFill>
        <p:spPr>
          <a:xfrm>
            <a:off x="10044529" y="6390396"/>
            <a:ext cx="1829365" cy="137829"/>
          </a:xfrm>
          <a:prstGeom prst="rect">
            <a:avLst/>
          </a:prstGeom>
        </p:spPr>
      </p:pic>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lvl1pPr>
          </a:lstStyle>
          <a:p>
            <a:pPr lvl="0"/>
            <a:r>
              <a:rPr lang="en-GB"/>
              <a:t>Click to edit Master text styles</a:t>
            </a:r>
          </a:p>
        </p:txBody>
      </p:sp>
      <p:sp>
        <p:nvSpPr>
          <p:cNvPr id="12" name="Text Placeholder 3">
            <a:extLst>
              <a:ext uri="{FF2B5EF4-FFF2-40B4-BE49-F238E27FC236}">
                <a16:creationId xmlns:a16="http://schemas.microsoft.com/office/drawing/2014/main" id="{52BCB598-89A0-8944-BE77-244DF996CEA7}"/>
              </a:ext>
            </a:extLst>
          </p:cNvPr>
          <p:cNvSpPr>
            <a:spLocks noGrp="1"/>
          </p:cNvSpPr>
          <p:nvPr>
            <p:ph type="body" sz="half" idx="2"/>
          </p:nvPr>
        </p:nvSpPr>
        <p:spPr>
          <a:xfrm>
            <a:off x="8065850" y="1554763"/>
            <a:ext cx="3659703" cy="4169750"/>
          </a:xfrm>
        </p:spPr>
        <p:txBody>
          <a:bodyPr anchor="ctr"/>
          <a:lstStyle>
            <a:lvl1pPr marL="0" indent="0" algn="ctr">
              <a:lnSpc>
                <a:spcPct val="120000"/>
              </a:lnSpc>
              <a:buNone/>
              <a:defRPr sz="2500" b="0" i="0">
                <a:solidFill>
                  <a:schemeClr val="bg1"/>
                </a:solidFill>
                <a:latin typeface="Neue Haas Unica W1G Medium" panose="020B0404030206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3" name="Rectangle 12">
            <a:extLst>
              <a:ext uri="{FF2B5EF4-FFF2-40B4-BE49-F238E27FC236}">
                <a16:creationId xmlns:a16="http://schemas.microsoft.com/office/drawing/2014/main" id="{17B503A4-5232-A243-B4F9-C0B8026548C4}"/>
              </a:ext>
            </a:extLst>
          </p:cNvPr>
          <p:cNvSpPr/>
          <p:nvPr userDrawn="1"/>
        </p:nvSpPr>
        <p:spPr>
          <a:xfrm>
            <a:off x="7599404" y="0"/>
            <a:ext cx="4592594" cy="6857982"/>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cxnSp>
        <p:nvCxnSpPr>
          <p:cNvPr id="14" name="Straight Connector 13">
            <a:extLst>
              <a:ext uri="{FF2B5EF4-FFF2-40B4-BE49-F238E27FC236}">
                <a16:creationId xmlns:a16="http://schemas.microsoft.com/office/drawing/2014/main" id="{8174CBA7-2DEA-2049-84B9-132C52E726B4}"/>
              </a:ext>
            </a:extLst>
          </p:cNvPr>
          <p:cNvCxnSpPr>
            <a:cxnSpLocks/>
          </p:cNvCxnSpPr>
          <p:nvPr userDrawn="1"/>
        </p:nvCxnSpPr>
        <p:spPr>
          <a:xfrm>
            <a:off x="602312" y="1554763"/>
            <a:ext cx="63421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BD3D4545-5627-334E-9F84-D03769BA33A2}"/>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16" name="Subtitle 2">
            <a:extLst>
              <a:ext uri="{FF2B5EF4-FFF2-40B4-BE49-F238E27FC236}">
                <a16:creationId xmlns:a16="http://schemas.microsoft.com/office/drawing/2014/main" id="{B8CA6126-79BC-654A-B4E4-BD7714C2681E}"/>
              </a:ext>
            </a:extLst>
          </p:cNvPr>
          <p:cNvSpPr txBox="1">
            <a:spLocks/>
          </p:cNvSpPr>
          <p:nvPr userDrawn="1"/>
        </p:nvSpPr>
        <p:spPr>
          <a:xfrm>
            <a:off x="7599405" y="260860"/>
            <a:ext cx="4592596" cy="137829"/>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FI" sz="1200" dirty="0">
                <a:solidFill>
                  <a:schemeClr val="bg2"/>
                </a:solidFill>
              </a:rPr>
              <a:t>Aikakauslehtihetki 2021</a:t>
            </a:r>
          </a:p>
        </p:txBody>
      </p:sp>
      <p:pic>
        <p:nvPicPr>
          <p:cNvPr id="17" name="Picture 2" descr="Taloustutkimus - tutkimus">
            <a:extLst>
              <a:ext uri="{FF2B5EF4-FFF2-40B4-BE49-F238E27FC236}">
                <a16:creationId xmlns:a16="http://schemas.microsoft.com/office/drawing/2014/main" id="{8784302B-5203-4E4A-B807-503AB6B65AA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2281" y="6352222"/>
            <a:ext cx="1282355" cy="287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122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tsikko + taulukko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p:nvSpPr>
        <p:spPr>
          <a:xfrm>
            <a:off x="7599405" y="0"/>
            <a:ext cx="4592594" cy="6857982"/>
          </a:xfrm>
          <a:prstGeom prst="rect">
            <a:avLst/>
          </a:prstGeom>
          <a:solidFill>
            <a:srgbClr val="9C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latin typeface="Canela Medium" pitchFamily="2" charset="77"/>
              </a:defRPr>
            </a:lvl1pPr>
          </a:lstStyle>
          <a:p>
            <a:r>
              <a:rPr lang="en-GB"/>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p:nvCxnSpPr>
        <p:spPr>
          <a:xfrm>
            <a:off x="602312" y="1366807"/>
            <a:ext cx="63421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lvl1pPr>
          </a:lstStyle>
          <a:p>
            <a:pPr lvl="0"/>
            <a:r>
              <a:rPr lang="en-GB"/>
              <a:t>Click to edit Master text styles</a:t>
            </a:r>
          </a:p>
        </p:txBody>
      </p:sp>
      <p:sp>
        <p:nvSpPr>
          <p:cNvPr id="9" name="Text Placeholder 3">
            <a:extLst>
              <a:ext uri="{FF2B5EF4-FFF2-40B4-BE49-F238E27FC236}">
                <a16:creationId xmlns:a16="http://schemas.microsoft.com/office/drawing/2014/main" id="{4FB3F6A1-9752-F848-A102-0EAD89C36F5D}"/>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13" name="Picture 12">
            <a:extLst>
              <a:ext uri="{FF2B5EF4-FFF2-40B4-BE49-F238E27FC236}">
                <a16:creationId xmlns:a16="http://schemas.microsoft.com/office/drawing/2014/main" id="{818DF08B-3530-C541-8E8B-47BED9E4E10B}"/>
              </a:ext>
            </a:extLst>
          </p:cNvPr>
          <p:cNvPicPr>
            <a:picLocks noChangeAspect="1"/>
          </p:cNvPicPr>
          <p:nvPr/>
        </p:nvPicPr>
        <p:blipFill>
          <a:blip r:embed="rId2"/>
          <a:stretch>
            <a:fillRect/>
          </a:stretch>
        </p:blipFill>
        <p:spPr>
          <a:xfrm>
            <a:off x="10064074" y="6389170"/>
            <a:ext cx="1845645" cy="139055"/>
          </a:xfrm>
          <a:prstGeom prst="rect">
            <a:avLst/>
          </a:prstGeom>
        </p:spPr>
      </p:pic>
      <p:sp>
        <p:nvSpPr>
          <p:cNvPr id="10" name="Rectangle 9">
            <a:extLst>
              <a:ext uri="{FF2B5EF4-FFF2-40B4-BE49-F238E27FC236}">
                <a16:creationId xmlns:a16="http://schemas.microsoft.com/office/drawing/2014/main" id="{2E42C0DB-82DD-9543-A9E7-EF79F1C980AF}"/>
              </a:ext>
            </a:extLst>
          </p:cNvPr>
          <p:cNvSpPr/>
          <p:nvPr userDrawn="1"/>
        </p:nvSpPr>
        <p:spPr>
          <a:xfrm>
            <a:off x="7599405" y="0"/>
            <a:ext cx="4592594" cy="6857982"/>
          </a:xfrm>
          <a:prstGeom prst="rect">
            <a:avLst/>
          </a:prstGeom>
          <a:solidFill>
            <a:srgbClr val="9C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cxnSp>
        <p:nvCxnSpPr>
          <p:cNvPr id="14" name="Straight Connector 13">
            <a:extLst>
              <a:ext uri="{FF2B5EF4-FFF2-40B4-BE49-F238E27FC236}">
                <a16:creationId xmlns:a16="http://schemas.microsoft.com/office/drawing/2014/main" id="{EC6B6378-5482-0348-BFF0-18E4FBD8B15D}"/>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A499E153-E9F0-5A45-8C97-FD9560087B8D}"/>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12" name="Subtitle 2">
            <a:extLst>
              <a:ext uri="{FF2B5EF4-FFF2-40B4-BE49-F238E27FC236}">
                <a16:creationId xmlns:a16="http://schemas.microsoft.com/office/drawing/2014/main" id="{3745342E-2AAF-C54C-A02B-5970AC13AD27}"/>
              </a:ext>
            </a:extLst>
          </p:cNvPr>
          <p:cNvSpPr txBox="1">
            <a:spLocks/>
          </p:cNvSpPr>
          <p:nvPr userDrawn="1"/>
        </p:nvSpPr>
        <p:spPr>
          <a:xfrm>
            <a:off x="7599405" y="260860"/>
            <a:ext cx="4592596" cy="137829"/>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FI" sz="1200" dirty="0">
                <a:solidFill>
                  <a:schemeClr val="accent2"/>
                </a:solidFill>
              </a:rPr>
              <a:t>Aikakauslehtihetki 2021</a:t>
            </a:r>
          </a:p>
        </p:txBody>
      </p:sp>
      <p:pic>
        <p:nvPicPr>
          <p:cNvPr id="16" name="Picture 2" descr="Taloustutkimus - tutkimus">
            <a:extLst>
              <a:ext uri="{FF2B5EF4-FFF2-40B4-BE49-F238E27FC236}">
                <a16:creationId xmlns:a16="http://schemas.microsoft.com/office/drawing/2014/main" id="{8C143018-2353-D14A-86E7-EAF2BFC9D0C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2281" y="6352222"/>
            <a:ext cx="1282355" cy="287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021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elkkä teksti 1">
    <p:bg>
      <p:bgPr>
        <a:solidFill>
          <a:srgbClr val="002649"/>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9CFFF8"/>
                </a:solidFill>
                <a:latin typeface="Clattering" pitchFamily="2" charset="0"/>
              </a:defRPr>
            </a:lvl1pPr>
          </a:lstStyle>
          <a:p>
            <a:r>
              <a:rPr lang="en-GB"/>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chemeClr val="bg1"/>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7" name="Picture 6">
            <a:extLst>
              <a:ext uri="{FF2B5EF4-FFF2-40B4-BE49-F238E27FC236}">
                <a16:creationId xmlns:a16="http://schemas.microsoft.com/office/drawing/2014/main" id="{1B36D8F9-B370-1A4C-BDFF-A2B6637354E2}"/>
              </a:ext>
            </a:extLst>
          </p:cNvPr>
          <p:cNvPicPr>
            <a:picLocks noChangeAspect="1"/>
          </p:cNvPicPr>
          <p:nvPr/>
        </p:nvPicPr>
        <p:blipFill>
          <a:blip r:embed="rId2"/>
          <a:stretch>
            <a:fillRect/>
          </a:stretch>
        </p:blipFill>
        <p:spPr>
          <a:xfrm>
            <a:off x="10044529" y="6390396"/>
            <a:ext cx="1829365" cy="137829"/>
          </a:xfrm>
          <a:prstGeom prst="rect">
            <a:avLst/>
          </a:prstGeom>
        </p:spPr>
      </p:pic>
      <p:sp>
        <p:nvSpPr>
          <p:cNvPr id="11" name="Subtitle 2">
            <a:extLst>
              <a:ext uri="{FF2B5EF4-FFF2-40B4-BE49-F238E27FC236}">
                <a16:creationId xmlns:a16="http://schemas.microsoft.com/office/drawing/2014/main" id="{5BE251F2-BFC8-C741-B7B4-2612AC8730C2}"/>
              </a:ext>
            </a:extLst>
          </p:cNvPr>
          <p:cNvSpPr txBox="1">
            <a:spLocks/>
          </p:cNvSpPr>
          <p:nvPr/>
        </p:nvSpPr>
        <p:spPr>
          <a:xfrm>
            <a:off x="25401" y="6361182"/>
            <a:ext cx="12192000" cy="166595"/>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FI" sz="1400" dirty="0"/>
              <a:t>Aikakauslehtihetki 2021</a:t>
            </a:r>
          </a:p>
        </p:txBody>
      </p:sp>
      <p:pic>
        <p:nvPicPr>
          <p:cNvPr id="9" name="Picture 2" descr="Taloustutkimus - tutkimus">
            <a:extLst>
              <a:ext uri="{FF2B5EF4-FFF2-40B4-BE49-F238E27FC236}">
                <a16:creationId xmlns:a16="http://schemas.microsoft.com/office/drawing/2014/main" id="{24D4975E-6386-E446-BF87-631417DC1A4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2281" y="6309629"/>
            <a:ext cx="1336431" cy="299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963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elkkä teksti 2">
    <p:bg>
      <p:bgPr>
        <a:solidFill>
          <a:srgbClr val="F4CF67"/>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002649"/>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002649"/>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11" name="Picture 10">
            <a:extLst>
              <a:ext uri="{FF2B5EF4-FFF2-40B4-BE49-F238E27FC236}">
                <a16:creationId xmlns:a16="http://schemas.microsoft.com/office/drawing/2014/main" id="{18B19DD2-B99B-4E4F-9C1F-20F528AEADD5}"/>
              </a:ext>
            </a:extLst>
          </p:cNvPr>
          <p:cNvPicPr>
            <a:picLocks noChangeAspect="1"/>
          </p:cNvPicPr>
          <p:nvPr/>
        </p:nvPicPr>
        <p:blipFill>
          <a:blip r:embed="rId2"/>
          <a:stretch>
            <a:fillRect/>
          </a:stretch>
        </p:blipFill>
        <p:spPr>
          <a:xfrm>
            <a:off x="10064074" y="6389170"/>
            <a:ext cx="1845645" cy="139055"/>
          </a:xfrm>
          <a:prstGeom prst="rect">
            <a:avLst/>
          </a:prstGeom>
        </p:spPr>
      </p:pic>
      <p:pic>
        <p:nvPicPr>
          <p:cNvPr id="10" name="Picture 2" descr="Taloustutkimus - tutkimus">
            <a:extLst>
              <a:ext uri="{FF2B5EF4-FFF2-40B4-BE49-F238E27FC236}">
                <a16:creationId xmlns:a16="http://schemas.microsoft.com/office/drawing/2014/main" id="{C2B7FE05-7BA4-864F-8816-F428097F074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2281" y="6309629"/>
            <a:ext cx="1336431" cy="299361"/>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a:extLst>
              <a:ext uri="{FF2B5EF4-FFF2-40B4-BE49-F238E27FC236}">
                <a16:creationId xmlns:a16="http://schemas.microsoft.com/office/drawing/2014/main" id="{AAFD3181-7E43-194E-BA4D-4BBA262E4433}"/>
              </a:ext>
            </a:extLst>
          </p:cNvPr>
          <p:cNvSpPr txBox="1">
            <a:spLocks/>
          </p:cNvSpPr>
          <p:nvPr userDrawn="1"/>
        </p:nvSpPr>
        <p:spPr>
          <a:xfrm>
            <a:off x="25401" y="6361182"/>
            <a:ext cx="12192000" cy="166595"/>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FI" sz="1400" dirty="0">
                <a:solidFill>
                  <a:schemeClr val="tx2"/>
                </a:solidFill>
              </a:rPr>
              <a:t>Aikakauslehtihetki 2021</a:t>
            </a:r>
          </a:p>
        </p:txBody>
      </p:sp>
    </p:spTree>
    <p:extLst>
      <p:ext uri="{BB962C8B-B14F-4D97-AF65-F5344CB8AC3E}">
        <p14:creationId xmlns:p14="http://schemas.microsoft.com/office/powerpoint/2010/main" val="166776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elkkä teksti 3">
    <p:bg>
      <p:bgPr>
        <a:solidFill>
          <a:srgbClr val="FF646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F5F4F7"/>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F5F4F7"/>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9" name="Picture 8">
            <a:extLst>
              <a:ext uri="{FF2B5EF4-FFF2-40B4-BE49-F238E27FC236}">
                <a16:creationId xmlns:a16="http://schemas.microsoft.com/office/drawing/2014/main" id="{84B2280F-ED4C-5840-AA11-78443EF12854}"/>
              </a:ext>
            </a:extLst>
          </p:cNvPr>
          <p:cNvPicPr>
            <a:picLocks noChangeAspect="1"/>
          </p:cNvPicPr>
          <p:nvPr/>
        </p:nvPicPr>
        <p:blipFill>
          <a:blip r:embed="rId2"/>
          <a:stretch>
            <a:fillRect/>
          </a:stretch>
        </p:blipFill>
        <p:spPr>
          <a:xfrm>
            <a:off x="10044529" y="6390396"/>
            <a:ext cx="1829365" cy="137829"/>
          </a:xfrm>
          <a:prstGeom prst="rect">
            <a:avLst/>
          </a:prstGeom>
        </p:spPr>
      </p:pic>
      <p:sp>
        <p:nvSpPr>
          <p:cNvPr id="11" name="Subtitle 2">
            <a:extLst>
              <a:ext uri="{FF2B5EF4-FFF2-40B4-BE49-F238E27FC236}">
                <a16:creationId xmlns:a16="http://schemas.microsoft.com/office/drawing/2014/main" id="{ADC8A169-AC5C-FC4A-8F68-BA9D7FC89203}"/>
              </a:ext>
            </a:extLst>
          </p:cNvPr>
          <p:cNvSpPr txBox="1">
            <a:spLocks/>
          </p:cNvSpPr>
          <p:nvPr/>
        </p:nvSpPr>
        <p:spPr>
          <a:xfrm>
            <a:off x="25401" y="6361182"/>
            <a:ext cx="12192000" cy="166595"/>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FI" sz="1400" dirty="0"/>
              <a:t>Aikakauslehtihetki 2021</a:t>
            </a:r>
          </a:p>
        </p:txBody>
      </p:sp>
      <p:pic>
        <p:nvPicPr>
          <p:cNvPr id="13" name="Picture 2" descr="Taloustutkimus - tutkimus">
            <a:extLst>
              <a:ext uri="{FF2B5EF4-FFF2-40B4-BE49-F238E27FC236}">
                <a16:creationId xmlns:a16="http://schemas.microsoft.com/office/drawing/2014/main" id="{596A4B16-8390-1445-A459-589A77FFFAF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2281" y="6309629"/>
            <a:ext cx="1336431" cy="299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61504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49EBF-CEF6-E44B-B0A4-3E1C327906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FI" dirty="0"/>
          </a:p>
        </p:txBody>
      </p:sp>
      <p:sp>
        <p:nvSpPr>
          <p:cNvPr id="3" name="Text Placeholder 2">
            <a:extLst>
              <a:ext uri="{FF2B5EF4-FFF2-40B4-BE49-F238E27FC236}">
                <a16:creationId xmlns:a16="http://schemas.microsoft.com/office/drawing/2014/main" id="{D4CA5092-7646-5547-A70B-476FB07267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dirty="0"/>
          </a:p>
        </p:txBody>
      </p:sp>
    </p:spTree>
    <p:extLst>
      <p:ext uri="{BB962C8B-B14F-4D97-AF65-F5344CB8AC3E}">
        <p14:creationId xmlns:p14="http://schemas.microsoft.com/office/powerpoint/2010/main" val="374198936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31" r:id="rId11"/>
    <p:sldLayoutId id="2147483700"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 id="2147483718" r:id="rId29"/>
    <p:sldLayoutId id="2147483719" r:id="rId30"/>
    <p:sldLayoutId id="2147483720" r:id="rId31"/>
    <p:sldLayoutId id="2147483721" r:id="rId32"/>
    <p:sldLayoutId id="2147483722" r:id="rId33"/>
    <p:sldLayoutId id="2147483723" r:id="rId34"/>
  </p:sldLayoutIdLst>
  <p:hf sldNum="0" hdr="0" ftr="0"/>
  <p:txStyles>
    <p:titleStyle>
      <a:lvl1pPr algn="l" defTabSz="914400" rtl="0" eaLnBrk="1" latinLnBrk="0" hangingPunct="1">
        <a:lnSpc>
          <a:spcPct val="90000"/>
        </a:lnSpc>
        <a:spcBef>
          <a:spcPct val="0"/>
        </a:spcBef>
        <a:buNone/>
        <a:defRPr sz="4400" b="0" i="0" kern="1200">
          <a:solidFill>
            <a:schemeClr val="tx1"/>
          </a:solidFill>
          <a:latin typeface="Canela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tags" Target="../tags/tag8.xml"/><Relationship Id="rId7" Type="http://schemas.openxmlformats.org/officeDocument/2006/relationships/chart" Target="../charts/chart13.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chart" Target="../charts/chart12.xml"/><Relationship Id="rId5" Type="http://schemas.openxmlformats.org/officeDocument/2006/relationships/notesSlide" Target="../notesSlides/notesSlide19.xml"/><Relationship Id="rId4"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2.emf"/><Relationship Id="rId5" Type="http://schemas.openxmlformats.org/officeDocument/2006/relationships/image" Target="../media/image3.png"/><Relationship Id="rId4" Type="http://schemas.openxmlformats.org/officeDocument/2006/relationships/image" Target="../media/image18.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chart" Target="../charts/chart1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chart" Target="../charts/char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image" Target="../media/image18.emf"/></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6.xml"/><Relationship Id="rId1" Type="http://schemas.openxmlformats.org/officeDocument/2006/relationships/slideLayout" Target="../slideLayouts/slideLayout23.xml"/><Relationship Id="rId4" Type="http://schemas.openxmlformats.org/officeDocument/2006/relationships/image" Target="../media/image18.emf"/></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6.xml"/><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8.xml"/><Relationship Id="rId1" Type="http://schemas.openxmlformats.org/officeDocument/2006/relationships/slideLayout" Target="../slideLayouts/slideLayout22.xml"/><Relationship Id="rId5" Type="http://schemas.openxmlformats.org/officeDocument/2006/relationships/image" Target="../media/image18.emf"/><Relationship Id="rId4" Type="http://schemas.openxmlformats.org/officeDocument/2006/relationships/image" Target="../media/image2.emf"/></Relationships>
</file>

<file path=ppt/slides/_rels/slide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4.jpg"/><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chart" Target="../charts/chart2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chart" Target="../charts/chart28.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1.xml"/><Relationship Id="rId1" Type="http://schemas.openxmlformats.org/officeDocument/2006/relationships/slideLayout" Target="../slideLayouts/slideLayout22.xml"/><Relationship Id="rId5" Type="http://schemas.openxmlformats.org/officeDocument/2006/relationships/image" Target="../media/image18.emf"/><Relationship Id="rId4" Type="http://schemas.openxmlformats.org/officeDocument/2006/relationships/image" Target="../media/image2.emf"/></Relationships>
</file>

<file path=ppt/slides/_rels/slide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5.jpg"/><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chart" Target="../charts/chart29.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xml"/><Relationship Id="rId1" Type="http://schemas.openxmlformats.org/officeDocument/2006/relationships/tags" Target="../tags/tag15.xml"/><Relationship Id="rId4" Type="http://schemas.openxmlformats.org/officeDocument/2006/relationships/chart" Target="../charts/chart30.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5.xml"/><Relationship Id="rId1" Type="http://schemas.openxmlformats.org/officeDocument/2006/relationships/tags" Target="../tags/tag16.xml"/><Relationship Id="rId4" Type="http://schemas.openxmlformats.org/officeDocument/2006/relationships/chart" Target="../charts/chart31.xml"/></Relationships>
</file>

<file path=ppt/slides/_rels/slide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2.emf"/></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5.xml"/><Relationship Id="rId1" Type="http://schemas.openxmlformats.org/officeDocument/2006/relationships/tags" Target="../tags/tag17.xml"/><Relationship Id="rId4" Type="http://schemas.openxmlformats.org/officeDocument/2006/relationships/chart" Target="../charts/chart3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5.xml"/><Relationship Id="rId1" Type="http://schemas.openxmlformats.org/officeDocument/2006/relationships/tags" Target="../tags/tag18.xml"/><Relationship Id="rId4" Type="http://schemas.openxmlformats.org/officeDocument/2006/relationships/chart" Target="../charts/chart3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tags" Target="../tags/tag19.xml"/><Relationship Id="rId4" Type="http://schemas.openxmlformats.org/officeDocument/2006/relationships/chart" Target="../charts/chart34.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5.xml"/><Relationship Id="rId1" Type="http://schemas.openxmlformats.org/officeDocument/2006/relationships/tags" Target="../tags/tag20.xml"/><Relationship Id="rId4" Type="http://schemas.openxmlformats.org/officeDocument/2006/relationships/chart" Target="../charts/chart35.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5.xml"/><Relationship Id="rId1" Type="http://schemas.openxmlformats.org/officeDocument/2006/relationships/tags" Target="../tags/tag21.xml"/><Relationship Id="rId4" Type="http://schemas.openxmlformats.org/officeDocument/2006/relationships/chart" Target="../charts/chart36.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5.xml"/><Relationship Id="rId1" Type="http://schemas.openxmlformats.org/officeDocument/2006/relationships/tags" Target="../tags/tag22.xml"/><Relationship Id="rId4" Type="http://schemas.openxmlformats.org/officeDocument/2006/relationships/chart" Target="../charts/chart3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5.xml"/><Relationship Id="rId1" Type="http://schemas.openxmlformats.org/officeDocument/2006/relationships/tags" Target="../tags/tag23.xml"/><Relationship Id="rId4" Type="http://schemas.openxmlformats.org/officeDocument/2006/relationships/chart" Target="../charts/chart38.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5.xml"/><Relationship Id="rId1" Type="http://schemas.openxmlformats.org/officeDocument/2006/relationships/tags" Target="../tags/tag24.xml"/><Relationship Id="rId4" Type="http://schemas.openxmlformats.org/officeDocument/2006/relationships/chart" Target="../charts/chart39.xml"/></Relationships>
</file>

<file path=ppt/slides/_rels/slide5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6.jpg"/><Relationship Id="rId1" Type="http://schemas.openxmlformats.org/officeDocument/2006/relationships/slideLayout" Target="../slideLayouts/slideLayout22.xml"/><Relationship Id="rId4" Type="http://schemas.openxmlformats.org/officeDocument/2006/relationships/image" Target="../media/image18.emf"/></Relationships>
</file>

<file path=ppt/slides/_rels/slide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7.jp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chart" Target="../charts/chart40.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3.xml"/><Relationship Id="rId1" Type="http://schemas.openxmlformats.org/officeDocument/2006/relationships/tags" Target="../tags/tag26.xml"/><Relationship Id="rId4" Type="http://schemas.openxmlformats.org/officeDocument/2006/relationships/chart" Target="../charts/chart4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chart" Target="../charts/chart4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3.xml"/><Relationship Id="rId1" Type="http://schemas.openxmlformats.org/officeDocument/2006/relationships/tags" Target="../tags/tag28.xml"/><Relationship Id="rId4" Type="http://schemas.openxmlformats.org/officeDocument/2006/relationships/chart" Target="../charts/chart43.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chart" Target="../charts/chart44.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3.xml"/><Relationship Id="rId1" Type="http://schemas.openxmlformats.org/officeDocument/2006/relationships/tags" Target="../tags/tag30.xml"/><Relationship Id="rId4" Type="http://schemas.openxmlformats.org/officeDocument/2006/relationships/chart" Target="../charts/chart45.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3.xml"/><Relationship Id="rId1" Type="http://schemas.openxmlformats.org/officeDocument/2006/relationships/tags" Target="../tags/tag31.xml"/><Relationship Id="rId4" Type="http://schemas.openxmlformats.org/officeDocument/2006/relationships/chart" Target="../charts/chart46.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3.xml"/><Relationship Id="rId1" Type="http://schemas.openxmlformats.org/officeDocument/2006/relationships/tags" Target="../tags/tag32.xml"/><Relationship Id="rId4" Type="http://schemas.openxmlformats.org/officeDocument/2006/relationships/chart" Target="../charts/chart47.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3.xml"/><Relationship Id="rId1" Type="http://schemas.openxmlformats.org/officeDocument/2006/relationships/tags" Target="../tags/tag33.xml"/><Relationship Id="rId4" Type="http://schemas.openxmlformats.org/officeDocument/2006/relationships/chart" Target="../charts/chart48.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3.xml"/><Relationship Id="rId1" Type="http://schemas.openxmlformats.org/officeDocument/2006/relationships/tags" Target="../tags/tag34.xml"/><Relationship Id="rId4" Type="http://schemas.openxmlformats.org/officeDocument/2006/relationships/chart" Target="../charts/chart4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chart" Target="../charts/chart3.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3.xml"/><Relationship Id="rId1" Type="http://schemas.openxmlformats.org/officeDocument/2006/relationships/tags" Target="../tags/tag35.xml"/><Relationship Id="rId4" Type="http://schemas.openxmlformats.org/officeDocument/2006/relationships/chart" Target="../charts/chart50.xml"/></Relationships>
</file>

<file path=ppt/slides/_rels/slide7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64.xml"/><Relationship Id="rId1" Type="http://schemas.openxmlformats.org/officeDocument/2006/relationships/slideLayout" Target="../slideLayouts/slideLayout22.xml"/><Relationship Id="rId5" Type="http://schemas.openxmlformats.org/officeDocument/2006/relationships/image" Target="../media/image18.emf"/><Relationship Id="rId4" Type="http://schemas.openxmlformats.org/officeDocument/2006/relationships/image" Target="../media/image2.emf"/></Relationships>
</file>

<file path=ppt/slides/_rels/slide7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9.jpg"/><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0.jpg"/><Relationship Id="rId1" Type="http://schemas.openxmlformats.org/officeDocument/2006/relationships/slideLayout" Target="../slideLayouts/slideLayout22.xml"/><Relationship Id="rId4" Type="http://schemas.openxmlformats.org/officeDocument/2006/relationships/image" Target="../media/image18.emf"/></Relationships>
</file>

<file path=ppt/slides/_rels/slide8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1.jpg"/><Relationship Id="rId1" Type="http://schemas.openxmlformats.org/officeDocument/2006/relationships/slideLayout" Target="../slideLayouts/slideLayout26.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3.xml"/><Relationship Id="rId1" Type="http://schemas.openxmlformats.org/officeDocument/2006/relationships/tags" Target="../tags/tag36.xml"/><Relationship Id="rId4" Type="http://schemas.openxmlformats.org/officeDocument/2006/relationships/chart" Target="../charts/chart61.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3.xml"/><Relationship Id="rId1" Type="http://schemas.openxmlformats.org/officeDocument/2006/relationships/tags" Target="../tags/tag37.xml"/><Relationship Id="rId4" Type="http://schemas.openxmlformats.org/officeDocument/2006/relationships/chart" Target="../charts/chart6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3.xml"/><Relationship Id="rId1" Type="http://schemas.openxmlformats.org/officeDocument/2006/relationships/tags" Target="../tags/tag38.xml"/><Relationship Id="rId4" Type="http://schemas.openxmlformats.org/officeDocument/2006/relationships/chart" Target="../charts/chart63.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3.xml"/><Relationship Id="rId1" Type="http://schemas.openxmlformats.org/officeDocument/2006/relationships/tags" Target="../tags/tag39.xml"/><Relationship Id="rId4" Type="http://schemas.openxmlformats.org/officeDocument/2006/relationships/chart" Target="../charts/chart64.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3.xml"/><Relationship Id="rId1" Type="http://schemas.openxmlformats.org/officeDocument/2006/relationships/tags" Target="../tags/tag40.xml"/><Relationship Id="rId4" Type="http://schemas.openxmlformats.org/officeDocument/2006/relationships/chart" Target="../charts/chart65.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3.xml"/><Relationship Id="rId1" Type="http://schemas.openxmlformats.org/officeDocument/2006/relationships/tags" Target="../tags/tag41.xml"/><Relationship Id="rId4" Type="http://schemas.openxmlformats.org/officeDocument/2006/relationships/chart" Target="../charts/chart66.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3.xml"/><Relationship Id="rId1" Type="http://schemas.openxmlformats.org/officeDocument/2006/relationships/tags" Target="../tags/tag42.xml"/><Relationship Id="rId4" Type="http://schemas.openxmlformats.org/officeDocument/2006/relationships/chart" Target="../charts/chart67.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3.xml"/><Relationship Id="rId1" Type="http://schemas.openxmlformats.org/officeDocument/2006/relationships/tags" Target="../tags/tag43.xml"/><Relationship Id="rId4" Type="http://schemas.openxmlformats.org/officeDocument/2006/relationships/chart" Target="../charts/chart68.xml"/></Relationships>
</file>

<file path=ppt/slides/_rels/slide9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85.xml"/><Relationship Id="rId1" Type="http://schemas.openxmlformats.org/officeDocument/2006/relationships/slideLayout" Target="../slideLayouts/slideLayout22.xml"/><Relationship Id="rId5" Type="http://schemas.openxmlformats.org/officeDocument/2006/relationships/image" Target="../media/image18.emf"/><Relationship Id="rId4" Type="http://schemas.openxmlformats.org/officeDocument/2006/relationships/image" Target="../media/image2.emf"/></Relationships>
</file>

<file path=ppt/slides/_rels/slide9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86.xml"/><Relationship Id="rId1" Type="http://schemas.openxmlformats.org/officeDocument/2006/relationships/slideLayout" Target="../slideLayouts/slideLayout22.xml"/><Relationship Id="rId5" Type="http://schemas.openxmlformats.org/officeDocument/2006/relationships/image" Target="../media/image18.emf"/><Relationship Id="rId4" Type="http://schemas.openxmlformats.org/officeDocument/2006/relationships/image" Target="../media/image2.em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A7809607-0026-314A-8D68-61117F8372F6}"/>
              </a:ext>
            </a:extLst>
          </p:cNvPr>
          <p:cNvSpPr txBox="1">
            <a:spLocks/>
          </p:cNvSpPr>
          <p:nvPr/>
        </p:nvSpPr>
        <p:spPr>
          <a:xfrm>
            <a:off x="0" y="6272012"/>
            <a:ext cx="12192000" cy="296214"/>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FI" sz="1500" dirty="0">
                <a:latin typeface="Neue Haas Unica W1G Medium" panose="020B0504030206020203" pitchFamily="34" charset="0"/>
              </a:rPr>
              <a:t>2021</a:t>
            </a:r>
          </a:p>
        </p:txBody>
      </p:sp>
      <p:sp>
        <p:nvSpPr>
          <p:cNvPr id="2" name="Subtitle 1">
            <a:extLst>
              <a:ext uri="{FF2B5EF4-FFF2-40B4-BE49-F238E27FC236}">
                <a16:creationId xmlns:a16="http://schemas.microsoft.com/office/drawing/2014/main" id="{6D74CE04-CB3D-7D42-8964-C2062D4F5C17}"/>
              </a:ext>
            </a:extLst>
          </p:cNvPr>
          <p:cNvSpPr>
            <a:spLocks noGrp="1"/>
          </p:cNvSpPr>
          <p:nvPr>
            <p:ph type="subTitle" idx="1"/>
          </p:nvPr>
        </p:nvSpPr>
        <p:spPr/>
        <p:txBody>
          <a:bodyPr>
            <a:normAutofit/>
          </a:bodyPr>
          <a:lstStyle/>
          <a:p>
            <a:r>
              <a:rPr lang="fi-FI" dirty="0"/>
              <a:t>Aikakauslehtihetki</a:t>
            </a:r>
          </a:p>
        </p:txBody>
      </p:sp>
    </p:spTree>
    <p:extLst>
      <p:ext uri="{BB962C8B-B14F-4D97-AF65-F5344CB8AC3E}">
        <p14:creationId xmlns:p14="http://schemas.microsoft.com/office/powerpoint/2010/main" val="300369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p:txBody>
          <a:bodyPr anchor="ctr">
            <a:normAutofit/>
          </a:bodyPr>
          <a:lstStyle/>
          <a:p>
            <a:r>
              <a:rPr lang="fi-FI" sz="3200" dirty="0">
                <a:solidFill>
                  <a:schemeClr val="tx2"/>
                </a:solidFill>
              </a:rPr>
              <a:t>Nuorissa on eniten heitä, jotka lukevat aamuisin – iltaisin lukevat erityisesti ruuhkavuosia elävät</a:t>
            </a:r>
          </a:p>
        </p:txBody>
      </p:sp>
      <p:graphicFrame>
        <p:nvGraphicFramePr>
          <p:cNvPr id="12" name="Chart 7">
            <a:extLst>
              <a:ext uri="{FF2B5EF4-FFF2-40B4-BE49-F238E27FC236}">
                <a16:creationId xmlns:a16="http://schemas.microsoft.com/office/drawing/2014/main" id="{5CBD60C3-D2A6-4F9B-9B86-C3C08083E44A}"/>
              </a:ext>
            </a:extLst>
          </p:cNvPr>
          <p:cNvGraphicFramePr>
            <a:graphicFrameLocks noGrp="1"/>
          </p:cNvGraphicFramePr>
          <p:nvPr>
            <p:ph sz="quarter" idx="11"/>
            <p:extLst>
              <p:ext uri="{D42A27DB-BD31-4B8C-83A1-F6EECF244321}">
                <p14:modId xmlns:p14="http://schemas.microsoft.com/office/powerpoint/2010/main" val="1312579806"/>
              </p:ext>
            </p:extLst>
          </p:nvPr>
        </p:nvGraphicFramePr>
        <p:xfrm>
          <a:off x="896549" y="1837213"/>
          <a:ext cx="10213692" cy="4343399"/>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24436C94-1F63-AE41-8582-62011484936B}"/>
              </a:ext>
            </a:extLst>
          </p:cNvPr>
          <p:cNvSpPr/>
          <p:nvPr/>
        </p:nvSpPr>
        <p:spPr>
          <a:xfrm>
            <a:off x="3048000" y="1508656"/>
            <a:ext cx="6096000" cy="307777"/>
          </a:xfrm>
          <a:prstGeom prst="rect">
            <a:avLst/>
          </a:prstGeom>
        </p:spPr>
        <p:txBody>
          <a:bodyPr>
            <a:spAutoFit/>
          </a:bodyPr>
          <a:lstStyle/>
          <a:p>
            <a:pPr lvl="0" algn="ctr">
              <a:defRPr/>
            </a:pPr>
            <a:r>
              <a:rPr lang="fi-FI" sz="1400" dirty="0">
                <a:solidFill>
                  <a:schemeClr val="tx2"/>
                </a:solidFill>
                <a:latin typeface="Neue Haas Unica W1G" panose="020B0504030206020203" pitchFamily="34" charset="0"/>
              </a:rPr>
              <a:t>Milloin useimmiten luet valitsemaasi aikakauslehteä?  |  </a:t>
            </a:r>
            <a:r>
              <a:rPr lang="fi-FI" sz="1400" dirty="0">
                <a:solidFill>
                  <a:srgbClr val="002649"/>
                </a:solidFill>
                <a:latin typeface="Neue Haas Unica W1G" panose="020B0504030206020203" pitchFamily="34" charset="0"/>
              </a:rPr>
              <a:t>n = 1 166</a:t>
            </a:r>
          </a:p>
        </p:txBody>
      </p:sp>
    </p:spTree>
    <p:extLst>
      <p:ext uri="{BB962C8B-B14F-4D97-AF65-F5344CB8AC3E}">
        <p14:creationId xmlns:p14="http://schemas.microsoft.com/office/powerpoint/2010/main" val="2057351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60C64-CA91-0D4B-AEA3-C5E4C28D7928}"/>
              </a:ext>
            </a:extLst>
          </p:cNvPr>
          <p:cNvSpPr>
            <a:spLocks noGrp="1"/>
          </p:cNvSpPr>
          <p:nvPr>
            <p:ph type="title"/>
          </p:nvPr>
        </p:nvSpPr>
        <p:spPr/>
        <p:txBody>
          <a:bodyPr>
            <a:normAutofit/>
          </a:bodyPr>
          <a:lstStyle/>
          <a:p>
            <a:r>
              <a:rPr lang="fi-FI" sz="3000" dirty="0"/>
              <a:t>Syitä, miksi ilta on mieluisin aika lukea:  </a:t>
            </a:r>
            <a:r>
              <a:rPr lang="fi-FI" sz="3000" dirty="0">
                <a:solidFill>
                  <a:schemeClr val="accent1"/>
                </a:solidFill>
              </a:rPr>
              <a:t>lehden parissa palaudutaan päivän töistä tai muista askareista</a:t>
            </a:r>
          </a:p>
        </p:txBody>
      </p:sp>
      <p:sp>
        <p:nvSpPr>
          <p:cNvPr id="3" name="Content Placeholder 2">
            <a:extLst>
              <a:ext uri="{FF2B5EF4-FFF2-40B4-BE49-F238E27FC236}">
                <a16:creationId xmlns:a16="http://schemas.microsoft.com/office/drawing/2014/main" id="{F435A31A-1E38-034E-A329-C5682EC78629}"/>
              </a:ext>
            </a:extLst>
          </p:cNvPr>
          <p:cNvSpPr>
            <a:spLocks noGrp="1"/>
          </p:cNvSpPr>
          <p:nvPr>
            <p:ph sz="quarter" idx="11"/>
          </p:nvPr>
        </p:nvSpPr>
        <p:spPr>
          <a:xfrm>
            <a:off x="1169071" y="1736204"/>
            <a:ext cx="9941169" cy="4259482"/>
          </a:xfrm>
        </p:spPr>
        <p:txBody>
          <a:bodyPr anchor="ctr">
            <a:noAutofit/>
          </a:bodyPr>
          <a:lstStyle/>
          <a:p>
            <a:pPr indent="0" algn="ctr"/>
            <a:r>
              <a:rPr lang="fi-FI" sz="1700" dirty="0"/>
              <a:t>”Auttaa rentoutumaan päivän jälkeen”</a:t>
            </a:r>
            <a:br>
              <a:rPr lang="fi-FI" sz="1700" dirty="0"/>
            </a:br>
            <a:r>
              <a:rPr lang="fi-FI" sz="1700" dirty="0"/>
              <a:t>– nainen, 19</a:t>
            </a:r>
          </a:p>
          <a:p>
            <a:pPr indent="0" algn="ctr"/>
            <a:r>
              <a:rPr lang="fi-FI" sz="1700" dirty="0"/>
              <a:t>”Töiden jälkeen on kiva levähtää lukien lehteä.”</a:t>
            </a:r>
            <a:br>
              <a:rPr lang="fi-FI" sz="1700" dirty="0"/>
            </a:br>
            <a:r>
              <a:rPr lang="fi-FI" sz="1700" dirty="0"/>
              <a:t>– nainen, 22</a:t>
            </a:r>
          </a:p>
          <a:p>
            <a:pPr indent="0" algn="ctr"/>
            <a:r>
              <a:rPr lang="fi-FI" sz="1700" dirty="0"/>
              <a:t>”On mukava rentoutua illalla, kun on saanut päivän työt tehtyä. Samalla voi suunnitella, mitä laittaa ruuaksi seuraavina päivinä”</a:t>
            </a:r>
            <a:br>
              <a:rPr lang="fi-FI" sz="1700" dirty="0"/>
            </a:br>
            <a:r>
              <a:rPr lang="fi-FI" sz="1700" dirty="0"/>
              <a:t>– nainen, 35</a:t>
            </a:r>
          </a:p>
          <a:p>
            <a:pPr indent="0" algn="ctr"/>
            <a:r>
              <a:rPr lang="fi-FI" sz="1700" dirty="0"/>
              <a:t>”Hyvä aika rentoutua työpäivän päätteeksi.”</a:t>
            </a:r>
            <a:br>
              <a:rPr lang="fi-FI" sz="1700" dirty="0"/>
            </a:br>
            <a:r>
              <a:rPr lang="fi-FI" sz="1700" dirty="0"/>
              <a:t>– mies, 50</a:t>
            </a:r>
          </a:p>
          <a:p>
            <a:pPr indent="0" algn="ctr"/>
            <a:r>
              <a:rPr lang="fi-FI" sz="1700" dirty="0"/>
              <a:t>”Illalla kun on jo kaikki työt ja askareet tehty, niin voi hyvällä omallatunnolla rauhoittua lehden parissa.”</a:t>
            </a:r>
            <a:br>
              <a:rPr lang="fi-FI" sz="1700" dirty="0"/>
            </a:br>
            <a:r>
              <a:rPr lang="fi-FI" sz="1700" dirty="0"/>
              <a:t>– mies, 65</a:t>
            </a:r>
          </a:p>
        </p:txBody>
      </p:sp>
    </p:spTree>
    <p:extLst>
      <p:ext uri="{BB962C8B-B14F-4D97-AF65-F5344CB8AC3E}">
        <p14:creationId xmlns:p14="http://schemas.microsoft.com/office/powerpoint/2010/main" val="706383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60C64-CA91-0D4B-AEA3-C5E4C28D7928}"/>
              </a:ext>
            </a:extLst>
          </p:cNvPr>
          <p:cNvSpPr>
            <a:spLocks noGrp="1"/>
          </p:cNvSpPr>
          <p:nvPr>
            <p:ph type="title"/>
          </p:nvPr>
        </p:nvSpPr>
        <p:spPr/>
        <p:txBody>
          <a:bodyPr>
            <a:normAutofit/>
          </a:bodyPr>
          <a:lstStyle/>
          <a:p>
            <a:r>
              <a:rPr lang="fi-FI" sz="3000" dirty="0"/>
              <a:t>Syitä, miksi ilta on mieluisin aika lukea: </a:t>
            </a:r>
            <a:r>
              <a:rPr lang="fi-FI" sz="3000" dirty="0">
                <a:solidFill>
                  <a:schemeClr val="accent1"/>
                </a:solidFill>
              </a:rPr>
              <a:t>illalla on mahdollisuus syventyä lukemiseen</a:t>
            </a:r>
          </a:p>
        </p:txBody>
      </p:sp>
      <p:sp>
        <p:nvSpPr>
          <p:cNvPr id="3" name="Content Placeholder 2">
            <a:extLst>
              <a:ext uri="{FF2B5EF4-FFF2-40B4-BE49-F238E27FC236}">
                <a16:creationId xmlns:a16="http://schemas.microsoft.com/office/drawing/2014/main" id="{F435A31A-1E38-034E-A329-C5682EC78629}"/>
              </a:ext>
            </a:extLst>
          </p:cNvPr>
          <p:cNvSpPr>
            <a:spLocks noGrp="1"/>
          </p:cNvSpPr>
          <p:nvPr>
            <p:ph sz="quarter" idx="11"/>
          </p:nvPr>
        </p:nvSpPr>
        <p:spPr>
          <a:xfrm>
            <a:off x="254643" y="1574157"/>
            <a:ext cx="11396477" cy="4560425"/>
          </a:xfrm>
        </p:spPr>
        <p:txBody>
          <a:bodyPr anchor="ctr">
            <a:normAutofit/>
          </a:bodyPr>
          <a:lstStyle/>
          <a:p>
            <a:pPr indent="0" algn="ctr"/>
            <a:r>
              <a:rPr lang="fi-FI" sz="1600" dirty="0"/>
              <a:t>”Ei ehdi kunnolla keskittymään muina aikoina ja tykkään syventyä lehden pariin”</a:t>
            </a:r>
            <a:br>
              <a:rPr lang="fi-FI" sz="1600" dirty="0"/>
            </a:br>
            <a:r>
              <a:rPr lang="fi-FI" sz="1600" dirty="0"/>
              <a:t>–mies, 39</a:t>
            </a:r>
          </a:p>
          <a:p>
            <a:pPr indent="0" algn="ctr"/>
            <a:r>
              <a:rPr lang="fi-FI" sz="1600" dirty="0"/>
              <a:t>”Silloin on aikaa rauhoittua ja keskittyä mieluisiin juttuihin”</a:t>
            </a:r>
            <a:br>
              <a:rPr lang="fi-FI" sz="1600" dirty="0"/>
            </a:br>
            <a:r>
              <a:rPr lang="fi-FI" sz="1600" dirty="0"/>
              <a:t>–nainen, 54</a:t>
            </a:r>
            <a:br>
              <a:rPr lang="fi-FI" sz="1600" dirty="0"/>
            </a:br>
            <a:br>
              <a:rPr lang="fi-FI" sz="1600" dirty="0"/>
            </a:br>
            <a:r>
              <a:rPr lang="fi-FI" sz="1600" dirty="0"/>
              <a:t>”Jos ostan lehden kaupasta luen sen kotiin tullessani iltapäivällä tai säästän illan rauhaan.”</a:t>
            </a:r>
            <a:br>
              <a:rPr lang="fi-FI" sz="1600" dirty="0"/>
            </a:br>
            <a:r>
              <a:rPr lang="fi-FI" sz="1600" dirty="0"/>
              <a:t>– nainen, 64</a:t>
            </a:r>
          </a:p>
          <a:p>
            <a:pPr indent="0" algn="ctr"/>
            <a:r>
              <a:rPr lang="fi-FI" sz="1600" dirty="0"/>
              <a:t>”Ei ole muita häiriötekijöitä”</a:t>
            </a:r>
            <a:br>
              <a:rPr lang="fi-FI" sz="1600" dirty="0"/>
            </a:br>
            <a:r>
              <a:rPr lang="fi-FI" sz="1600" dirty="0"/>
              <a:t>– mies, 72</a:t>
            </a:r>
          </a:p>
          <a:p>
            <a:pPr indent="0" algn="ctr"/>
            <a:r>
              <a:rPr lang="fi-FI" sz="1600" dirty="0"/>
              <a:t>”Tällöin minulla on yleensä vapaata aikaa lueskella ja syventyä lukemaani”</a:t>
            </a:r>
            <a:br>
              <a:rPr lang="fi-FI" sz="1600" dirty="0"/>
            </a:br>
            <a:r>
              <a:rPr lang="fi-FI" sz="1600" dirty="0"/>
              <a:t>– nainen, 24</a:t>
            </a:r>
          </a:p>
          <a:p>
            <a:pPr indent="0" algn="ctr"/>
            <a:r>
              <a:rPr lang="fi-FI" sz="1600" dirty="0"/>
              <a:t>”Lasten mentyä nukkumaan on rauhallinen hetki lukea.”</a:t>
            </a:r>
            <a:br>
              <a:rPr lang="fi-FI" sz="1600" dirty="0"/>
            </a:br>
            <a:r>
              <a:rPr lang="fi-FI" sz="1600" dirty="0"/>
              <a:t>– mies, 45</a:t>
            </a:r>
          </a:p>
        </p:txBody>
      </p:sp>
    </p:spTree>
    <p:extLst>
      <p:ext uri="{BB962C8B-B14F-4D97-AF65-F5344CB8AC3E}">
        <p14:creationId xmlns:p14="http://schemas.microsoft.com/office/powerpoint/2010/main" val="1768603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60C64-CA91-0D4B-AEA3-C5E4C28D7928}"/>
              </a:ext>
            </a:extLst>
          </p:cNvPr>
          <p:cNvSpPr>
            <a:spLocks noGrp="1"/>
          </p:cNvSpPr>
          <p:nvPr>
            <p:ph type="title"/>
          </p:nvPr>
        </p:nvSpPr>
        <p:spPr/>
        <p:txBody>
          <a:bodyPr>
            <a:normAutofit/>
          </a:bodyPr>
          <a:lstStyle/>
          <a:p>
            <a:r>
              <a:rPr lang="fi-FI" sz="3000" dirty="0"/>
              <a:t>Syitä, miksi ilta on mieluisin aika lukea: </a:t>
            </a:r>
            <a:r>
              <a:rPr lang="fi-FI" sz="3000" dirty="0">
                <a:solidFill>
                  <a:schemeClr val="accent1"/>
                </a:solidFill>
              </a:rPr>
              <a:t>aikakauslehden lukeminen rauhoittaa ennen nukkumaanmenoa</a:t>
            </a:r>
          </a:p>
        </p:txBody>
      </p:sp>
      <p:sp>
        <p:nvSpPr>
          <p:cNvPr id="3" name="Content Placeholder 2">
            <a:extLst>
              <a:ext uri="{FF2B5EF4-FFF2-40B4-BE49-F238E27FC236}">
                <a16:creationId xmlns:a16="http://schemas.microsoft.com/office/drawing/2014/main" id="{F435A31A-1E38-034E-A329-C5682EC78629}"/>
              </a:ext>
            </a:extLst>
          </p:cNvPr>
          <p:cNvSpPr>
            <a:spLocks noGrp="1"/>
          </p:cNvSpPr>
          <p:nvPr>
            <p:ph sz="quarter" idx="11"/>
          </p:nvPr>
        </p:nvSpPr>
        <p:spPr>
          <a:xfrm>
            <a:off x="1169071" y="1736204"/>
            <a:ext cx="9941169" cy="4259482"/>
          </a:xfrm>
        </p:spPr>
        <p:txBody>
          <a:bodyPr anchor="ctr">
            <a:normAutofit/>
          </a:bodyPr>
          <a:lstStyle/>
          <a:p>
            <a:pPr indent="0" algn="ctr"/>
            <a:r>
              <a:rPr lang="fi-FI" sz="1600" dirty="0"/>
              <a:t>”Luen sängyssä nukkumaan mennessä. Silloin on rauhallinen hetki keskittyä lukemiseen eikä muita ärsykkeitä ole kiusaamassa.</a:t>
            </a:r>
            <a:br>
              <a:rPr lang="fi-FI" sz="1600" dirty="0"/>
            </a:br>
            <a:r>
              <a:rPr lang="fi-FI" sz="1600" dirty="0"/>
              <a:t>– nainen, 33</a:t>
            </a:r>
          </a:p>
          <a:p>
            <a:pPr indent="0" algn="ctr"/>
            <a:r>
              <a:rPr lang="fi-FI" sz="1600" dirty="0"/>
              <a:t>”Ennen nukahtamista on hyvä hiljainen hetki. Puoliso nukkuu jo silloin tai lukee myös.”</a:t>
            </a:r>
            <a:br>
              <a:rPr lang="fi-FI" sz="1600" dirty="0"/>
            </a:br>
            <a:r>
              <a:rPr lang="fi-FI" sz="1600" dirty="0"/>
              <a:t>– mies, 65</a:t>
            </a:r>
          </a:p>
          <a:p>
            <a:pPr indent="0" algn="ctr"/>
            <a:r>
              <a:rPr lang="fi-FI" sz="1600" dirty="0"/>
              <a:t>”Rauhoittuminen päivän askareiden jälkeen ennen nukkumaan menoa.”</a:t>
            </a:r>
            <a:br>
              <a:rPr lang="fi-FI" sz="1600" dirty="0"/>
            </a:br>
            <a:r>
              <a:rPr lang="fi-FI" sz="1600" dirty="0"/>
              <a:t>– mies, 42</a:t>
            </a:r>
          </a:p>
          <a:p>
            <a:pPr indent="0" algn="ctr"/>
            <a:r>
              <a:rPr lang="fi-FI" sz="1600" dirty="0"/>
              <a:t>”Parhain aika on juuri ennen nukkumaanmenoa sängyssä, silloin voi hetken rauhoittua lehden ääressä.”</a:t>
            </a:r>
            <a:br>
              <a:rPr lang="fi-FI" sz="1600" dirty="0"/>
            </a:br>
            <a:r>
              <a:rPr lang="fi-FI" sz="1600" dirty="0"/>
              <a:t>– nainen, 42</a:t>
            </a:r>
          </a:p>
          <a:p>
            <a:pPr indent="0" algn="ctr"/>
            <a:r>
              <a:rPr lang="fi-FI" sz="1600" dirty="0"/>
              <a:t>”Iltasella lukeminen ennen nukkumaanmenoa on mukavan rauhoittavaa.”</a:t>
            </a:r>
            <a:br>
              <a:rPr lang="fi-FI" sz="1600" dirty="0"/>
            </a:br>
            <a:r>
              <a:rPr lang="fi-FI" sz="1600" dirty="0"/>
              <a:t>– nainen, 22</a:t>
            </a:r>
          </a:p>
        </p:txBody>
      </p:sp>
    </p:spTree>
    <p:extLst>
      <p:ext uri="{BB962C8B-B14F-4D97-AF65-F5344CB8AC3E}">
        <p14:creationId xmlns:p14="http://schemas.microsoft.com/office/powerpoint/2010/main" val="3946564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602311" y="56325"/>
            <a:ext cx="6342187" cy="1498438"/>
          </a:xfrm>
        </p:spPr>
        <p:txBody>
          <a:bodyPr anchor="ctr">
            <a:normAutofit/>
          </a:bodyPr>
          <a:lstStyle/>
          <a:p>
            <a:r>
              <a:rPr lang="fi-FI" sz="3200" dirty="0">
                <a:solidFill>
                  <a:schemeClr val="tx2"/>
                </a:solidFill>
              </a:rPr>
              <a:t>Aikakauslehtiä luetaan mieluiten kotona</a:t>
            </a:r>
          </a:p>
        </p:txBody>
      </p:sp>
      <p:grpSp>
        <p:nvGrpSpPr>
          <p:cNvPr id="10" name="Group 9">
            <a:extLst>
              <a:ext uri="{FF2B5EF4-FFF2-40B4-BE49-F238E27FC236}">
                <a16:creationId xmlns:a16="http://schemas.microsoft.com/office/drawing/2014/main" id="{D909C803-879D-684B-B21F-A7DEF7304F15}"/>
              </a:ext>
            </a:extLst>
          </p:cNvPr>
          <p:cNvGrpSpPr/>
          <p:nvPr/>
        </p:nvGrpSpPr>
        <p:grpSpPr>
          <a:xfrm>
            <a:off x="263156" y="2011864"/>
            <a:ext cx="7185394" cy="4240965"/>
            <a:chOff x="-832715" y="1615607"/>
            <a:chExt cx="7223760" cy="4437060"/>
          </a:xfrm>
        </p:grpSpPr>
        <p:graphicFrame>
          <p:nvGraphicFramePr>
            <p:cNvPr id="7" name="Chart 6">
              <a:extLst>
                <a:ext uri="{FF2B5EF4-FFF2-40B4-BE49-F238E27FC236}">
                  <a16:creationId xmlns:a16="http://schemas.microsoft.com/office/drawing/2014/main" id="{07DF110D-651B-2F44-B559-94D93DEABF35}"/>
                </a:ext>
              </a:extLst>
            </p:cNvPr>
            <p:cNvGraphicFramePr/>
            <p:nvPr>
              <p:extLst>
                <p:ext uri="{D42A27DB-BD31-4B8C-83A1-F6EECF244321}">
                  <p14:modId xmlns:p14="http://schemas.microsoft.com/office/powerpoint/2010/main" val="1110572411"/>
                </p:ext>
              </p:extLst>
            </p:nvPr>
          </p:nvGraphicFramePr>
          <p:xfrm>
            <a:off x="-832715" y="1615607"/>
            <a:ext cx="7223760" cy="442618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1B319AB3-0D02-B548-9A75-A90DF5440C17}"/>
                </a:ext>
              </a:extLst>
            </p:cNvPr>
            <p:cNvSpPr txBox="1"/>
            <p:nvPr/>
          </p:nvSpPr>
          <p:spPr>
            <a:xfrm flipH="1">
              <a:off x="1805078" y="5722082"/>
              <a:ext cx="392610" cy="33058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FFFFFF">
                      <a:lumMod val="50000"/>
                    </a:srgbClr>
                  </a:solidFill>
                  <a:effectLst/>
                  <a:uLnTx/>
                  <a:uFillTx/>
                  <a:latin typeface="Neue Haas Unica W1G" panose="020B0504030206020203" pitchFamily="34" charset="0"/>
                  <a:ea typeface="+mn-ea"/>
                  <a:cs typeface="+mn-cs"/>
                </a:rPr>
                <a:t>%</a:t>
              </a:r>
            </a:p>
          </p:txBody>
        </p:sp>
      </p:grpSp>
      <p:sp>
        <p:nvSpPr>
          <p:cNvPr id="11" name="TextBox 2">
            <a:extLst>
              <a:ext uri="{FF2B5EF4-FFF2-40B4-BE49-F238E27FC236}">
                <a16:creationId xmlns:a16="http://schemas.microsoft.com/office/drawing/2014/main" id="{BF47B7EA-7F5F-4930-A505-2FCD3DCDF9BC}"/>
              </a:ext>
            </a:extLst>
          </p:cNvPr>
          <p:cNvSpPr txBox="1"/>
          <p:nvPr/>
        </p:nvSpPr>
        <p:spPr>
          <a:xfrm>
            <a:off x="602311" y="1734865"/>
            <a:ext cx="6371695" cy="276999"/>
          </a:xfrm>
          <a:prstGeom prst="rect">
            <a:avLst/>
          </a:prstGeom>
          <a:noFill/>
        </p:spPr>
        <p:txBody>
          <a:bodyPr wrap="square" rtlCol="0">
            <a:spAutoFit/>
          </a:bodyPr>
          <a:lstStyle/>
          <a:p>
            <a:pPr lvl="0" algn="ctr">
              <a:defRPr/>
            </a:pPr>
            <a:r>
              <a:rPr lang="fi-FI" sz="1200" dirty="0">
                <a:solidFill>
                  <a:schemeClr val="tx2"/>
                </a:solidFill>
                <a:latin typeface="Neue Haas Unica W1G" panose="020B0504030206020203" pitchFamily="34" charset="0"/>
              </a:rPr>
              <a:t>Missä paikoissa useimmiten luet valitsemaasi aikakauslehteä?  |  </a:t>
            </a:r>
            <a:r>
              <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rPr>
              <a:t>n = 1166</a:t>
            </a:r>
          </a:p>
        </p:txBody>
      </p:sp>
      <p:sp>
        <p:nvSpPr>
          <p:cNvPr id="8" name="Text Placeholder 3">
            <a:extLst>
              <a:ext uri="{FF2B5EF4-FFF2-40B4-BE49-F238E27FC236}">
                <a16:creationId xmlns:a16="http://schemas.microsoft.com/office/drawing/2014/main" id="{36DE77C2-2F7A-46D9-86CF-C19A8457A1FA}"/>
              </a:ext>
            </a:extLst>
          </p:cNvPr>
          <p:cNvSpPr>
            <a:spLocks noGrp="1"/>
          </p:cNvSpPr>
          <p:nvPr>
            <p:ph type="body" sz="half" idx="2"/>
          </p:nvPr>
        </p:nvSpPr>
        <p:spPr>
          <a:xfrm>
            <a:off x="8065850" y="1554763"/>
            <a:ext cx="3659703" cy="4169750"/>
          </a:xfrm>
        </p:spPr>
        <p:txBody>
          <a:bodyPr numCol="1" anchor="ctr">
            <a:normAutofit/>
          </a:bodyPr>
          <a:lstStyle/>
          <a:p>
            <a:pPr>
              <a:lnSpc>
                <a:spcPct val="100000"/>
              </a:lnSpc>
            </a:pPr>
            <a:r>
              <a:rPr lang="fi-FI" sz="2400" dirty="0">
                <a:latin typeface="Neue Haas Unica W1G Medium" panose="020B0404030206020203" pitchFamily="34" charset="0"/>
              </a:rPr>
              <a:t>Aikakauslehteä luetaan kotona; olkkarissa, keittiössä ja makkarissa.</a:t>
            </a:r>
            <a:br>
              <a:rPr lang="fi-FI" sz="2400" dirty="0">
                <a:latin typeface="Neue Haas Unica W1G Medium" panose="020B0404030206020203" pitchFamily="34" charset="0"/>
              </a:rPr>
            </a:br>
            <a:endParaRPr lang="fi-FI" sz="2400" dirty="0">
              <a:latin typeface="Neue Haas Unica W1G Medium" panose="020B0404030206020203" pitchFamily="34" charset="0"/>
            </a:endParaRPr>
          </a:p>
          <a:p>
            <a:pPr>
              <a:lnSpc>
                <a:spcPct val="100000"/>
              </a:lnSpc>
            </a:pPr>
            <a:r>
              <a:rPr lang="fi-FI" sz="2400" dirty="0">
                <a:latin typeface="Neue Haas Unica W1G Medium" panose="020B0404030206020203" pitchFamily="34" charset="0"/>
              </a:rPr>
              <a:t>Naiset suosivat miehiä enemmän lukemista terassilla, miehet taas lukevat useammin vessassa.</a:t>
            </a:r>
          </a:p>
        </p:txBody>
      </p:sp>
    </p:spTree>
    <p:extLst>
      <p:ext uri="{BB962C8B-B14F-4D97-AF65-F5344CB8AC3E}">
        <p14:creationId xmlns:p14="http://schemas.microsoft.com/office/powerpoint/2010/main" val="3289411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5D4AF689-172D-BA41-8DFB-EACCA9AD4366}"/>
              </a:ext>
            </a:extLst>
          </p:cNvPr>
          <p:cNvGraphicFramePr/>
          <p:nvPr>
            <p:extLst>
              <p:ext uri="{D42A27DB-BD31-4B8C-83A1-F6EECF244321}">
                <p14:modId xmlns:p14="http://schemas.microsoft.com/office/powerpoint/2010/main" val="936472585"/>
              </p:ext>
            </p:extLst>
          </p:nvPr>
        </p:nvGraphicFramePr>
        <p:xfrm>
          <a:off x="1044380" y="2011864"/>
          <a:ext cx="9577488" cy="36615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p:txBody>
          <a:bodyPr anchor="ctr">
            <a:normAutofit/>
          </a:bodyPr>
          <a:lstStyle/>
          <a:p>
            <a:r>
              <a:rPr lang="fi-FI" sz="3200" dirty="0"/>
              <a:t>Aikakauslehden lukemista ei määrittele arki tai viikonloppu – kumpikin käy aikakauslehtihetkeksi</a:t>
            </a:r>
            <a:endParaRPr lang="fi-FI" sz="3200" dirty="0">
              <a:solidFill>
                <a:schemeClr val="tx2"/>
              </a:solidFill>
            </a:endParaRPr>
          </a:p>
        </p:txBody>
      </p:sp>
      <p:sp>
        <p:nvSpPr>
          <p:cNvPr id="3" name="TextBox 2">
            <a:extLst>
              <a:ext uri="{FF2B5EF4-FFF2-40B4-BE49-F238E27FC236}">
                <a16:creationId xmlns:a16="http://schemas.microsoft.com/office/drawing/2014/main" id="{00850169-5D2D-7F48-820B-3EDB48E744F2}"/>
              </a:ext>
            </a:extLst>
          </p:cNvPr>
          <p:cNvSpPr txBox="1"/>
          <p:nvPr/>
        </p:nvSpPr>
        <p:spPr>
          <a:xfrm>
            <a:off x="2910153" y="1550836"/>
            <a:ext cx="6371695" cy="307777"/>
          </a:xfrm>
          <a:prstGeom prst="rect">
            <a:avLst/>
          </a:prstGeom>
          <a:noFill/>
        </p:spPr>
        <p:txBody>
          <a:bodyPr wrap="square" rtlCol="0">
            <a:spAutoFit/>
          </a:bodyPr>
          <a:lstStyle/>
          <a:p>
            <a:pPr lvl="0" algn="ctr">
              <a:defRPr/>
            </a:pPr>
            <a:r>
              <a:rPr lang="fi-FI" sz="1400" dirty="0">
                <a:solidFill>
                  <a:schemeClr val="tx2"/>
                </a:solidFill>
                <a:latin typeface="Neue Haas Unica W1G" panose="020B0504030206020203" pitchFamily="34" charset="0"/>
              </a:rPr>
              <a:t>Luetko arkisin vai viikonloppuisin?  | </a:t>
            </a:r>
            <a:r>
              <a:rPr kumimoji="0" lang="fi-FI" sz="1400" b="0" i="0" u="none" strike="noStrike" kern="1200" cap="none" spc="0" normalizeH="0" baseline="0" noProof="0" dirty="0">
                <a:ln>
                  <a:noFill/>
                </a:ln>
                <a:solidFill>
                  <a:srgbClr val="002649"/>
                </a:solidFill>
                <a:effectLst/>
                <a:uLnTx/>
                <a:uFillTx/>
                <a:latin typeface="Neue Haas Unica W1G" panose="020B0504030206020203" pitchFamily="34" charset="0"/>
              </a:rPr>
              <a:t>n = 1166</a:t>
            </a:r>
          </a:p>
        </p:txBody>
      </p:sp>
    </p:spTree>
    <p:extLst>
      <p:ext uri="{BB962C8B-B14F-4D97-AF65-F5344CB8AC3E}">
        <p14:creationId xmlns:p14="http://schemas.microsoft.com/office/powerpoint/2010/main" val="4189826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1169071" y="415635"/>
            <a:ext cx="9941170" cy="644237"/>
          </a:xfrm>
        </p:spPr>
        <p:txBody>
          <a:bodyPr anchor="ctr">
            <a:normAutofit fontScale="90000"/>
          </a:bodyPr>
          <a:lstStyle/>
          <a:p>
            <a:r>
              <a:rPr lang="fi-FI" sz="3200" dirty="0">
                <a:solidFill>
                  <a:schemeClr val="tx2"/>
                </a:solidFill>
              </a:rPr>
              <a:t>Lukuhetken valintaan vaikuttaa viikonpäivää enemmän se, että lukemiselle voidaan varata aikaa </a:t>
            </a:r>
            <a:br>
              <a:rPr lang="fi-FI" sz="3200" dirty="0">
                <a:solidFill>
                  <a:schemeClr val="tx2"/>
                </a:solidFill>
              </a:rPr>
            </a:br>
            <a:br>
              <a:rPr lang="fi-FI" sz="1100" dirty="0">
                <a:solidFill>
                  <a:schemeClr val="tx2"/>
                </a:solidFill>
              </a:rPr>
            </a:br>
            <a:r>
              <a:rPr lang="fi-FI" sz="1600" dirty="0">
                <a:solidFill>
                  <a:schemeClr val="tx2"/>
                </a:solidFill>
              </a:rPr>
              <a:t>– nuorista silti hieman alle puolet suosii joko arkipäiviä tai viikonloppua </a:t>
            </a:r>
          </a:p>
        </p:txBody>
      </p:sp>
      <p:graphicFrame>
        <p:nvGraphicFramePr>
          <p:cNvPr id="8" name="Sisällön paikkamerkki 9">
            <a:extLst>
              <a:ext uri="{FF2B5EF4-FFF2-40B4-BE49-F238E27FC236}">
                <a16:creationId xmlns:a16="http://schemas.microsoft.com/office/drawing/2014/main" id="{2475A88F-8BE7-4985-9720-979FBD69EF5A}"/>
              </a:ext>
            </a:extLst>
          </p:cNvPr>
          <p:cNvGraphicFramePr>
            <a:graphicFrameLocks noGrp="1"/>
          </p:cNvGraphicFramePr>
          <p:nvPr>
            <p:ph sz="quarter" idx="11"/>
            <p:custDataLst>
              <p:tags r:id="rId1"/>
            </p:custDataLst>
            <p:extLst>
              <p:ext uri="{D42A27DB-BD31-4B8C-83A1-F6EECF244321}">
                <p14:modId xmlns:p14="http://schemas.microsoft.com/office/powerpoint/2010/main" val="3097127330"/>
              </p:ext>
            </p:extLst>
          </p:nvPr>
        </p:nvGraphicFramePr>
        <p:xfrm>
          <a:off x="940471" y="1827835"/>
          <a:ext cx="9941169" cy="4166754"/>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AAACC6EE-D72C-4D42-8623-52F3B0755055}"/>
              </a:ext>
            </a:extLst>
          </p:cNvPr>
          <p:cNvSpPr txBox="1"/>
          <p:nvPr/>
        </p:nvSpPr>
        <p:spPr>
          <a:xfrm>
            <a:off x="2910153" y="1550836"/>
            <a:ext cx="6371695" cy="307777"/>
          </a:xfrm>
          <a:prstGeom prst="rect">
            <a:avLst/>
          </a:prstGeom>
          <a:noFill/>
        </p:spPr>
        <p:txBody>
          <a:bodyPr wrap="square" rtlCol="0">
            <a:spAutoFit/>
          </a:bodyPr>
          <a:lstStyle/>
          <a:p>
            <a:pPr lvl="0" algn="ctr">
              <a:defRPr/>
            </a:pPr>
            <a:r>
              <a:rPr lang="fi-FI" sz="1400" dirty="0">
                <a:solidFill>
                  <a:schemeClr val="tx2"/>
                </a:solidFill>
                <a:latin typeface="Neue Haas Unica W1G" panose="020B0504030206020203" pitchFamily="34" charset="0"/>
              </a:rPr>
              <a:t>Luetko arkisin vai viikonloppuisin?  | </a:t>
            </a:r>
            <a:r>
              <a:rPr kumimoji="0" lang="fi-FI" sz="1400" b="0" i="0" u="none" strike="noStrike" kern="1200" cap="none" spc="0" normalizeH="0" baseline="0" noProof="0" dirty="0">
                <a:ln>
                  <a:noFill/>
                </a:ln>
                <a:solidFill>
                  <a:srgbClr val="002649"/>
                </a:solidFill>
                <a:effectLst/>
                <a:uLnTx/>
                <a:uFillTx/>
                <a:latin typeface="Neue Haas Unica W1G" panose="020B0504030206020203" pitchFamily="34" charset="0"/>
              </a:rPr>
              <a:t>n = 1166</a:t>
            </a:r>
          </a:p>
        </p:txBody>
      </p:sp>
    </p:spTree>
    <p:extLst>
      <p:ext uri="{BB962C8B-B14F-4D97-AF65-F5344CB8AC3E}">
        <p14:creationId xmlns:p14="http://schemas.microsoft.com/office/powerpoint/2010/main" val="663945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5D4AF689-172D-BA41-8DFB-EACCA9AD4366}"/>
              </a:ext>
            </a:extLst>
          </p:cNvPr>
          <p:cNvGraphicFramePr/>
          <p:nvPr>
            <p:extLst>
              <p:ext uri="{D42A27DB-BD31-4B8C-83A1-F6EECF244321}">
                <p14:modId xmlns:p14="http://schemas.microsoft.com/office/powerpoint/2010/main" val="1593001026"/>
              </p:ext>
            </p:extLst>
          </p:nvPr>
        </p:nvGraphicFramePr>
        <p:xfrm>
          <a:off x="1169071" y="1916592"/>
          <a:ext cx="9941170" cy="402700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p:txBody>
          <a:bodyPr anchor="ctr">
            <a:normAutofit/>
          </a:bodyPr>
          <a:lstStyle/>
          <a:p>
            <a:r>
              <a:rPr lang="fi-FI" sz="3200" dirty="0"/>
              <a:t>Miltei 1/3 vastaajista lukee lomalla enemmän</a:t>
            </a:r>
            <a:endParaRPr lang="fi-FI" dirty="0">
              <a:latin typeface="Neue Haas Unica W1G Medium" panose="020B0404030206020203" pitchFamily="34" charset="0"/>
            </a:endParaRPr>
          </a:p>
        </p:txBody>
      </p:sp>
      <p:sp>
        <p:nvSpPr>
          <p:cNvPr id="7" name="TextBox 6">
            <a:extLst>
              <a:ext uri="{FF2B5EF4-FFF2-40B4-BE49-F238E27FC236}">
                <a16:creationId xmlns:a16="http://schemas.microsoft.com/office/drawing/2014/main" id="{64CA0979-FE53-FA4E-914D-3ACE104520BA}"/>
              </a:ext>
            </a:extLst>
          </p:cNvPr>
          <p:cNvSpPr txBox="1"/>
          <p:nvPr/>
        </p:nvSpPr>
        <p:spPr>
          <a:xfrm>
            <a:off x="2910153" y="1550836"/>
            <a:ext cx="6371695" cy="307777"/>
          </a:xfrm>
          <a:prstGeom prst="rect">
            <a:avLst/>
          </a:prstGeom>
          <a:noFill/>
        </p:spPr>
        <p:txBody>
          <a:bodyPr wrap="square" rtlCol="0">
            <a:spAutoFit/>
          </a:bodyPr>
          <a:lstStyle/>
          <a:p>
            <a:pPr lvl="0" algn="ctr">
              <a:defRPr/>
            </a:pPr>
            <a:r>
              <a:rPr lang="fi-FI" sz="1400" dirty="0">
                <a:solidFill>
                  <a:schemeClr val="tx2"/>
                </a:solidFill>
                <a:latin typeface="Neue Haas Unica W1G" panose="020B0504030206020203" pitchFamily="34" charset="0"/>
              </a:rPr>
              <a:t>Miten loma-aika vaikuttaa lukemiseen?  |  </a:t>
            </a:r>
            <a:r>
              <a:rPr lang="fi-FI" sz="1400" dirty="0">
                <a:solidFill>
                  <a:srgbClr val="002649"/>
                </a:solidFill>
                <a:latin typeface="Neue Haas Unica W1G" panose="020B0504030206020203" pitchFamily="34" charset="0"/>
              </a:rPr>
              <a:t>n = 1166</a:t>
            </a:r>
          </a:p>
        </p:txBody>
      </p:sp>
    </p:spTree>
    <p:extLst>
      <p:ext uri="{BB962C8B-B14F-4D97-AF65-F5344CB8AC3E}">
        <p14:creationId xmlns:p14="http://schemas.microsoft.com/office/powerpoint/2010/main" val="3740908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p:txBody>
          <a:bodyPr anchor="ctr">
            <a:normAutofit/>
          </a:bodyPr>
          <a:lstStyle/>
          <a:p>
            <a:r>
              <a:rPr lang="fi-FI" sz="3200" dirty="0">
                <a:solidFill>
                  <a:schemeClr val="tx2"/>
                </a:solidFill>
              </a:rPr>
              <a:t>Erityisesti naiset ja nuoret lukevat lomalla enemmän</a:t>
            </a:r>
          </a:p>
        </p:txBody>
      </p:sp>
      <p:graphicFrame>
        <p:nvGraphicFramePr>
          <p:cNvPr id="8" name="Sisällön paikkamerkki 9">
            <a:extLst>
              <a:ext uri="{FF2B5EF4-FFF2-40B4-BE49-F238E27FC236}">
                <a16:creationId xmlns:a16="http://schemas.microsoft.com/office/drawing/2014/main" id="{8F8EA974-6530-4258-A6ED-6AD265ACBFB6}"/>
              </a:ext>
            </a:extLst>
          </p:cNvPr>
          <p:cNvGraphicFramePr>
            <a:graphicFrameLocks noGrp="1"/>
          </p:cNvGraphicFramePr>
          <p:nvPr>
            <p:ph sz="quarter" idx="11"/>
            <p:custDataLst>
              <p:tags r:id="rId1"/>
            </p:custDataLst>
            <p:extLst>
              <p:ext uri="{D42A27DB-BD31-4B8C-83A1-F6EECF244321}">
                <p14:modId xmlns:p14="http://schemas.microsoft.com/office/powerpoint/2010/main" val="1897945408"/>
              </p:ext>
            </p:extLst>
          </p:nvPr>
        </p:nvGraphicFramePr>
        <p:xfrm>
          <a:off x="826172" y="1953490"/>
          <a:ext cx="9941169" cy="4123831"/>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E34F2CD3-E5C5-C941-8679-7C700B9D948C}"/>
              </a:ext>
            </a:extLst>
          </p:cNvPr>
          <p:cNvSpPr txBox="1"/>
          <p:nvPr/>
        </p:nvSpPr>
        <p:spPr>
          <a:xfrm>
            <a:off x="2910153" y="1458821"/>
            <a:ext cx="6371695" cy="307777"/>
          </a:xfrm>
          <a:prstGeom prst="rect">
            <a:avLst/>
          </a:prstGeom>
          <a:noFill/>
        </p:spPr>
        <p:txBody>
          <a:bodyPr wrap="square" rtlCol="0">
            <a:spAutoFit/>
          </a:bodyPr>
          <a:lstStyle/>
          <a:p>
            <a:pPr lvl="0" algn="ctr">
              <a:defRPr/>
            </a:pPr>
            <a:r>
              <a:rPr lang="fi-FI" sz="1400" dirty="0">
                <a:solidFill>
                  <a:schemeClr val="tx2"/>
                </a:solidFill>
                <a:latin typeface="Neue Haas Unica W1G" panose="020B0504030206020203" pitchFamily="34" charset="0"/>
              </a:rPr>
              <a:t>Miten loma-aika vaikuttaa lukemiseen?  |  </a:t>
            </a:r>
            <a:r>
              <a:rPr lang="fi-FI" sz="1400" dirty="0">
                <a:solidFill>
                  <a:srgbClr val="002649"/>
                </a:solidFill>
                <a:latin typeface="Neue Haas Unica W1G" panose="020B0504030206020203" pitchFamily="34" charset="0"/>
              </a:rPr>
              <a:t>n = 1166</a:t>
            </a:r>
          </a:p>
        </p:txBody>
      </p:sp>
    </p:spTree>
    <p:extLst>
      <p:ext uri="{BB962C8B-B14F-4D97-AF65-F5344CB8AC3E}">
        <p14:creationId xmlns:p14="http://schemas.microsoft.com/office/powerpoint/2010/main" val="1184786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p:txBody>
          <a:bodyPr anchor="ctr">
            <a:normAutofit/>
          </a:bodyPr>
          <a:lstStyle/>
          <a:p>
            <a:r>
              <a:rPr lang="fi-FI" sz="3200" dirty="0">
                <a:solidFill>
                  <a:schemeClr val="tx2"/>
                </a:solidFill>
              </a:rPr>
              <a:t>Kumpi väittämistä kuvaa paremmin tapaasi lukea valitsemaasi aikakauslehteä?</a:t>
            </a:r>
          </a:p>
        </p:txBody>
      </p:sp>
      <p:sp>
        <p:nvSpPr>
          <p:cNvPr id="4" name="Text Placeholder 3">
            <a:extLst>
              <a:ext uri="{FF2B5EF4-FFF2-40B4-BE49-F238E27FC236}">
                <a16:creationId xmlns:a16="http://schemas.microsoft.com/office/drawing/2014/main" id="{45812C0B-E674-834F-BE02-32979997B018}"/>
              </a:ext>
            </a:extLst>
          </p:cNvPr>
          <p:cNvSpPr>
            <a:spLocks noGrp="1"/>
          </p:cNvSpPr>
          <p:nvPr>
            <p:ph type="body" sz="half" idx="2"/>
          </p:nvPr>
        </p:nvSpPr>
        <p:spPr/>
        <p:txBody>
          <a:bodyPr anchor="ctr">
            <a:normAutofit/>
          </a:bodyPr>
          <a:lstStyle/>
          <a:p>
            <a:pPr>
              <a:lnSpc>
                <a:spcPct val="100000"/>
              </a:lnSpc>
            </a:pPr>
            <a:r>
              <a:rPr lang="fi-FI" dirty="0"/>
              <a:t>”Tartun yleensä lehteen silloin kun ei ole kiire mihinkään. Kiireessä on turha yrittää keskittyä lehteen.”</a:t>
            </a:r>
            <a:br>
              <a:rPr lang="fi-FI" dirty="0"/>
            </a:br>
            <a:br>
              <a:rPr lang="fi-FI" dirty="0"/>
            </a:br>
            <a:r>
              <a:rPr lang="fi-FI" dirty="0"/>
              <a:t>– nainen, 45</a:t>
            </a:r>
            <a:endParaRPr lang="fi-FI" sz="2500" dirty="0">
              <a:latin typeface="Neue Haas Unica W1G Medium" panose="020B0404030206020203" pitchFamily="34" charset="0"/>
            </a:endParaRPr>
          </a:p>
        </p:txBody>
      </p:sp>
      <p:sp>
        <p:nvSpPr>
          <p:cNvPr id="3" name="TextBox 2">
            <a:extLst>
              <a:ext uri="{FF2B5EF4-FFF2-40B4-BE49-F238E27FC236}">
                <a16:creationId xmlns:a16="http://schemas.microsoft.com/office/drawing/2014/main" id="{00850169-5D2D-7F48-820B-3EDB48E744F2}"/>
              </a:ext>
            </a:extLst>
          </p:cNvPr>
          <p:cNvSpPr txBox="1"/>
          <p:nvPr/>
        </p:nvSpPr>
        <p:spPr>
          <a:xfrm>
            <a:off x="5654319" y="1703692"/>
            <a:ext cx="1290179" cy="276999"/>
          </a:xfrm>
          <a:prstGeom prst="rect">
            <a:avLst/>
          </a:prstGeom>
          <a:noFill/>
        </p:spPr>
        <p:txBody>
          <a:bodyPr wrap="square" rtlCol="0">
            <a:spAutoFit/>
          </a:bodyPr>
          <a:lstStyle/>
          <a:p>
            <a:pPr lvl="0" algn="r">
              <a:defRPr/>
            </a:pPr>
            <a:r>
              <a:rPr lang="fi-FI" sz="1200" dirty="0">
                <a:solidFill>
                  <a:srgbClr val="002649"/>
                </a:solidFill>
                <a:latin typeface="Neue Haas Unica W1G" panose="020B0504030206020203" pitchFamily="34" charset="0"/>
              </a:rPr>
              <a:t>n = 1166</a:t>
            </a:r>
            <a:endPar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endParaRPr>
          </a:p>
        </p:txBody>
      </p:sp>
      <p:graphicFrame>
        <p:nvGraphicFramePr>
          <p:cNvPr id="7" name="Sisällön paikkamerkki 9">
            <a:extLst>
              <a:ext uri="{FF2B5EF4-FFF2-40B4-BE49-F238E27FC236}">
                <a16:creationId xmlns:a16="http://schemas.microsoft.com/office/drawing/2014/main" id="{7D709DC4-1DF7-4787-89EB-17F3FDFF97DC}"/>
              </a:ext>
            </a:extLst>
          </p:cNvPr>
          <p:cNvGraphicFramePr>
            <a:graphicFrameLocks/>
          </p:cNvGraphicFramePr>
          <p:nvPr>
            <p:custDataLst>
              <p:tags r:id="rId1"/>
            </p:custDataLst>
            <p:extLst>
              <p:ext uri="{D42A27DB-BD31-4B8C-83A1-F6EECF244321}">
                <p14:modId xmlns:p14="http://schemas.microsoft.com/office/powerpoint/2010/main" val="1637998342"/>
              </p:ext>
            </p:extLst>
          </p:nvPr>
        </p:nvGraphicFramePr>
        <p:xfrm>
          <a:off x="301155" y="1901536"/>
          <a:ext cx="6944498" cy="108075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Sisällön paikkamerkki 9">
            <a:extLst>
              <a:ext uri="{FF2B5EF4-FFF2-40B4-BE49-F238E27FC236}">
                <a16:creationId xmlns:a16="http://schemas.microsoft.com/office/drawing/2014/main" id="{93CBF0E7-369C-7945-9E22-7274EC2FC04A}"/>
              </a:ext>
            </a:extLst>
          </p:cNvPr>
          <p:cNvGraphicFramePr>
            <a:graphicFrameLocks/>
          </p:cNvGraphicFramePr>
          <p:nvPr>
            <p:custDataLst>
              <p:tags r:id="rId2"/>
            </p:custDataLst>
            <p:extLst>
              <p:ext uri="{D42A27DB-BD31-4B8C-83A1-F6EECF244321}">
                <p14:modId xmlns:p14="http://schemas.microsoft.com/office/powerpoint/2010/main" val="1587870924"/>
              </p:ext>
            </p:extLst>
          </p:nvPr>
        </p:nvGraphicFramePr>
        <p:xfrm>
          <a:off x="301155" y="3300720"/>
          <a:ext cx="6944498" cy="10807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5" name="Sisällön paikkamerkki 9">
            <a:extLst>
              <a:ext uri="{FF2B5EF4-FFF2-40B4-BE49-F238E27FC236}">
                <a16:creationId xmlns:a16="http://schemas.microsoft.com/office/drawing/2014/main" id="{5586DCDB-B1DB-9246-9937-194365393253}"/>
              </a:ext>
            </a:extLst>
          </p:cNvPr>
          <p:cNvGraphicFramePr>
            <a:graphicFrameLocks/>
          </p:cNvGraphicFramePr>
          <p:nvPr>
            <p:custDataLst>
              <p:tags r:id="rId3"/>
            </p:custDataLst>
            <p:extLst>
              <p:ext uri="{D42A27DB-BD31-4B8C-83A1-F6EECF244321}">
                <p14:modId xmlns:p14="http://schemas.microsoft.com/office/powerpoint/2010/main" val="3043855498"/>
              </p:ext>
            </p:extLst>
          </p:nvPr>
        </p:nvGraphicFramePr>
        <p:xfrm>
          <a:off x="301155" y="4699904"/>
          <a:ext cx="6944498" cy="108075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296267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sitting on the floor&#10;&#10;Description automatically generated with medium confidence">
            <a:extLst>
              <a:ext uri="{FF2B5EF4-FFF2-40B4-BE49-F238E27FC236}">
                <a16:creationId xmlns:a16="http://schemas.microsoft.com/office/drawing/2014/main" id="{D13843E4-93A6-D24F-99E3-629227762353}"/>
              </a:ext>
            </a:extLst>
          </p:cNvPr>
          <p:cNvPicPr>
            <a:picLocks noGrp="1" noChangeAspect="1"/>
          </p:cNvPicPr>
          <p:nvPr>
            <p:ph type="pic" idx="1"/>
          </p:nvPr>
        </p:nvPicPr>
        <p:blipFill rotWithShape="1">
          <a:blip r:embed="rId3"/>
          <a:srcRect t="9459" b="9459"/>
          <a:stretch/>
        </p:blipFill>
        <p:spPr/>
      </p:pic>
      <p:sp>
        <p:nvSpPr>
          <p:cNvPr id="2" name="Title 1">
            <a:extLst>
              <a:ext uri="{FF2B5EF4-FFF2-40B4-BE49-F238E27FC236}">
                <a16:creationId xmlns:a16="http://schemas.microsoft.com/office/drawing/2014/main" id="{32F17C68-23B2-3347-A8BE-864A153CFC40}"/>
              </a:ext>
            </a:extLst>
          </p:cNvPr>
          <p:cNvSpPr>
            <a:spLocks noGrp="1"/>
          </p:cNvSpPr>
          <p:nvPr>
            <p:ph type="title"/>
          </p:nvPr>
        </p:nvSpPr>
        <p:spPr/>
        <p:txBody>
          <a:bodyPr>
            <a:normAutofit/>
          </a:bodyPr>
          <a:lstStyle/>
          <a:p>
            <a:r>
              <a:rPr lang="fi-FI" sz="3800" dirty="0"/>
              <a:t>Tutkimuksen toteutus ja vastaajat</a:t>
            </a:r>
            <a:endParaRPr lang="en-FI" sz="3800" dirty="0"/>
          </a:p>
        </p:txBody>
      </p:sp>
      <p:sp>
        <p:nvSpPr>
          <p:cNvPr id="4" name="Content Placeholder 3">
            <a:extLst>
              <a:ext uri="{FF2B5EF4-FFF2-40B4-BE49-F238E27FC236}">
                <a16:creationId xmlns:a16="http://schemas.microsoft.com/office/drawing/2014/main" id="{F3B44C56-791C-5E4E-8AC3-545D5E423C90}"/>
              </a:ext>
            </a:extLst>
          </p:cNvPr>
          <p:cNvSpPr>
            <a:spLocks noGrp="1"/>
          </p:cNvSpPr>
          <p:nvPr>
            <p:ph idx="10"/>
          </p:nvPr>
        </p:nvSpPr>
        <p:spPr/>
        <p:txBody>
          <a:bodyPr anchor="ctr">
            <a:normAutofit fontScale="77500" lnSpcReduction="20000"/>
          </a:bodyPr>
          <a:lstStyle/>
          <a:p>
            <a:pPr marL="0" indent="0">
              <a:buNone/>
            </a:pPr>
            <a:r>
              <a:rPr lang="fi-FI" dirty="0"/>
              <a:t>Tutkimuksen tiedonkeruu toteutettiin Taloustutkimuksen nettipaneelissa 17.–25.5.2021. </a:t>
            </a:r>
          </a:p>
          <a:p>
            <a:pPr marL="0" indent="0">
              <a:buNone/>
            </a:pPr>
            <a:r>
              <a:rPr lang="fi-FI" dirty="0"/>
              <a:t>Tutkimukseen vastasi yhteensä 1 166 henkilöä.</a:t>
            </a:r>
          </a:p>
          <a:p>
            <a:pPr marL="0" indent="0">
              <a:buNone/>
            </a:pPr>
            <a:r>
              <a:rPr lang="fi-FI" dirty="0"/>
              <a:t>Naiset 		n = 590</a:t>
            </a:r>
            <a:br>
              <a:rPr lang="fi-FI" dirty="0">
                <a:solidFill>
                  <a:schemeClr val="accent2"/>
                </a:solidFill>
              </a:rPr>
            </a:br>
            <a:r>
              <a:rPr lang="fi-FI" dirty="0">
                <a:solidFill>
                  <a:schemeClr val="accent2"/>
                </a:solidFill>
              </a:rPr>
              <a:t>Miehet 		n = 575</a:t>
            </a:r>
            <a:r>
              <a:rPr lang="fi-FI" dirty="0"/>
              <a:t> </a:t>
            </a:r>
            <a:br>
              <a:rPr lang="fi-FI" dirty="0">
                <a:solidFill>
                  <a:schemeClr val="accent1"/>
                </a:solidFill>
              </a:rPr>
            </a:br>
            <a:r>
              <a:rPr lang="fi-FI" dirty="0">
                <a:solidFill>
                  <a:schemeClr val="accent2"/>
                </a:solidFill>
              </a:rPr>
              <a:t>Muut 		n = 0</a:t>
            </a:r>
            <a:endParaRPr lang="fi-FI" dirty="0"/>
          </a:p>
          <a:p>
            <a:pPr marL="0" indent="0">
              <a:buNone/>
            </a:pPr>
            <a:r>
              <a:rPr lang="en-GB" dirty="0"/>
              <a:t>15–24 </a:t>
            </a:r>
            <a:r>
              <a:rPr lang="en-GB" dirty="0" err="1"/>
              <a:t>vuotta</a:t>
            </a:r>
            <a:r>
              <a:rPr lang="en-GB" dirty="0"/>
              <a:t>	n = 160</a:t>
            </a:r>
            <a:br>
              <a:rPr lang="en-GB" dirty="0"/>
            </a:br>
            <a:r>
              <a:rPr lang="en-GB" dirty="0"/>
              <a:t>25–34 </a:t>
            </a:r>
            <a:r>
              <a:rPr lang="en-GB" dirty="0" err="1"/>
              <a:t>vuotta</a:t>
            </a:r>
            <a:r>
              <a:rPr lang="en-GB" dirty="0"/>
              <a:t> 	n = 157</a:t>
            </a:r>
            <a:br>
              <a:rPr lang="en-GB" dirty="0"/>
            </a:br>
            <a:r>
              <a:rPr lang="en-GB" dirty="0"/>
              <a:t>35–44 </a:t>
            </a:r>
            <a:r>
              <a:rPr lang="en-GB" dirty="0" err="1"/>
              <a:t>vuotta</a:t>
            </a:r>
            <a:r>
              <a:rPr lang="en-GB" dirty="0"/>
              <a:t> 	n = 170</a:t>
            </a:r>
            <a:br>
              <a:rPr lang="en-GB" dirty="0"/>
            </a:br>
            <a:r>
              <a:rPr lang="en-GB" dirty="0"/>
              <a:t>45–54 </a:t>
            </a:r>
            <a:r>
              <a:rPr lang="en-GB" dirty="0" err="1"/>
              <a:t>vuotta</a:t>
            </a:r>
            <a:r>
              <a:rPr lang="en-GB" dirty="0"/>
              <a:t> 	n = 175</a:t>
            </a:r>
            <a:br>
              <a:rPr lang="en-GB" dirty="0"/>
            </a:br>
            <a:r>
              <a:rPr lang="en-GB" dirty="0"/>
              <a:t>55–64 </a:t>
            </a:r>
            <a:r>
              <a:rPr lang="en-GB" dirty="0" err="1"/>
              <a:t>vuotta</a:t>
            </a:r>
            <a:r>
              <a:rPr lang="en-GB" dirty="0"/>
              <a:t> 	n = 167</a:t>
            </a:r>
            <a:br>
              <a:rPr lang="en-GB" dirty="0"/>
            </a:br>
            <a:r>
              <a:rPr lang="en-GB" dirty="0"/>
              <a:t>65–69 </a:t>
            </a:r>
            <a:r>
              <a:rPr lang="en-GB" dirty="0" err="1"/>
              <a:t>vuotta</a:t>
            </a:r>
            <a:r>
              <a:rPr lang="en-GB" dirty="0"/>
              <a:t> 	n = 167</a:t>
            </a:r>
            <a:br>
              <a:rPr lang="en-GB" dirty="0"/>
            </a:br>
            <a:r>
              <a:rPr lang="en-GB" dirty="0"/>
              <a:t>70+-</a:t>
            </a:r>
            <a:r>
              <a:rPr lang="en-GB" dirty="0" err="1"/>
              <a:t>vuotta</a:t>
            </a:r>
            <a:r>
              <a:rPr lang="en-GB" dirty="0"/>
              <a:t> 	n = 170</a:t>
            </a:r>
            <a:endParaRPr lang="en-FI" dirty="0"/>
          </a:p>
        </p:txBody>
      </p:sp>
      <p:pic>
        <p:nvPicPr>
          <p:cNvPr id="7" name="Picture 6">
            <a:extLst>
              <a:ext uri="{FF2B5EF4-FFF2-40B4-BE49-F238E27FC236}">
                <a16:creationId xmlns:a16="http://schemas.microsoft.com/office/drawing/2014/main" id="{C92C65EF-CCA6-A54B-80B2-F3E37DEE93A1}"/>
              </a:ext>
            </a:extLst>
          </p:cNvPr>
          <p:cNvPicPr>
            <a:picLocks noChangeAspect="1"/>
          </p:cNvPicPr>
          <p:nvPr/>
        </p:nvPicPr>
        <p:blipFill rotWithShape="1">
          <a:blip r:embed="rId4"/>
          <a:srcRect t="39305"/>
          <a:stretch/>
        </p:blipFill>
        <p:spPr>
          <a:xfrm flipH="1">
            <a:off x="4389499" y="0"/>
            <a:ext cx="2498596" cy="1441450"/>
          </a:xfrm>
          <a:prstGeom prst="rect">
            <a:avLst/>
          </a:prstGeom>
        </p:spPr>
      </p:pic>
      <p:pic>
        <p:nvPicPr>
          <p:cNvPr id="8" name="Picture 2" descr="Taloustutkimus - tutkimus">
            <a:extLst>
              <a:ext uri="{FF2B5EF4-FFF2-40B4-BE49-F238E27FC236}">
                <a16:creationId xmlns:a16="http://schemas.microsoft.com/office/drawing/2014/main" id="{843E375F-DAA4-0D4C-B814-05476F071A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281" y="6309629"/>
            <a:ext cx="1336431" cy="2993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74EE9AC-D736-874D-B895-876972194EBA}"/>
              </a:ext>
            </a:extLst>
          </p:cNvPr>
          <p:cNvPicPr>
            <a:picLocks noChangeAspect="1"/>
          </p:cNvPicPr>
          <p:nvPr/>
        </p:nvPicPr>
        <p:blipFill>
          <a:blip r:embed="rId6"/>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170920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p:txBody>
          <a:bodyPr anchor="ctr">
            <a:normAutofit/>
          </a:bodyPr>
          <a:lstStyle/>
          <a:p>
            <a:r>
              <a:rPr lang="fi-FI" sz="2600" dirty="0">
                <a:solidFill>
                  <a:schemeClr val="tx2"/>
                </a:solidFill>
              </a:rPr>
              <a:t>Aikakauslehteen keskittyminen on korkeaa kaikissa ikäryhmissä – nuoremmat </a:t>
            </a:r>
            <a:r>
              <a:rPr lang="fi-FI" sz="2600" dirty="0" err="1">
                <a:solidFill>
                  <a:schemeClr val="tx2"/>
                </a:solidFill>
              </a:rPr>
              <a:t>multitaskaavat</a:t>
            </a:r>
            <a:r>
              <a:rPr lang="fi-FI" sz="2600" dirty="0">
                <a:solidFill>
                  <a:schemeClr val="tx2"/>
                </a:solidFill>
              </a:rPr>
              <a:t> lukiessaan enemmän</a:t>
            </a:r>
          </a:p>
        </p:txBody>
      </p:sp>
      <p:graphicFrame>
        <p:nvGraphicFramePr>
          <p:cNvPr id="8" name="Sisällön paikkamerkki 9">
            <a:extLst>
              <a:ext uri="{FF2B5EF4-FFF2-40B4-BE49-F238E27FC236}">
                <a16:creationId xmlns:a16="http://schemas.microsoft.com/office/drawing/2014/main" id="{8746FC7E-5F25-4E6B-8D6C-F0A3127DA9FE}"/>
              </a:ext>
            </a:extLst>
          </p:cNvPr>
          <p:cNvGraphicFramePr>
            <a:graphicFrameLocks noGrp="1"/>
          </p:cNvGraphicFramePr>
          <p:nvPr>
            <p:ph sz="quarter" idx="11"/>
            <p:custDataLst>
              <p:tags r:id="rId1"/>
            </p:custDataLst>
            <p:extLst>
              <p:ext uri="{D42A27DB-BD31-4B8C-83A1-F6EECF244321}">
                <p14:modId xmlns:p14="http://schemas.microsoft.com/office/powerpoint/2010/main" val="2460905316"/>
              </p:ext>
            </p:extLst>
          </p:nvPr>
        </p:nvGraphicFramePr>
        <p:xfrm>
          <a:off x="665018" y="2088573"/>
          <a:ext cx="10445224" cy="4061484"/>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C1D73FE5-63A1-6846-B394-FDB1C32137DE}"/>
              </a:ext>
            </a:extLst>
          </p:cNvPr>
          <p:cNvSpPr txBox="1"/>
          <p:nvPr/>
        </p:nvSpPr>
        <p:spPr>
          <a:xfrm>
            <a:off x="2244785" y="1531557"/>
            <a:ext cx="7702430" cy="307777"/>
          </a:xfrm>
          <a:prstGeom prst="rect">
            <a:avLst/>
          </a:prstGeom>
          <a:noFill/>
        </p:spPr>
        <p:txBody>
          <a:bodyPr wrap="square" rtlCol="0">
            <a:spAutoFit/>
          </a:bodyPr>
          <a:lstStyle/>
          <a:p>
            <a:pPr lvl="0" algn="ctr">
              <a:defRPr/>
            </a:pPr>
            <a:r>
              <a:rPr lang="fi-FI" sz="1400" dirty="0">
                <a:solidFill>
                  <a:schemeClr val="tx2"/>
                </a:solidFill>
                <a:latin typeface="Neue Haas Unica W1G" panose="020B0504030206020203" pitchFamily="34" charset="0"/>
              </a:rPr>
              <a:t>Kumpi väittämistä kuvaa paremmin tapaasi lukea valitsemaasi aikakauslehteä?  |  n </a:t>
            </a:r>
            <a:r>
              <a:rPr lang="fi-FI" sz="1400" dirty="0">
                <a:solidFill>
                  <a:srgbClr val="002649"/>
                </a:solidFill>
                <a:latin typeface="Neue Haas Unica W1G" panose="020B0504030206020203" pitchFamily="34" charset="0"/>
              </a:rPr>
              <a:t>= 1166</a:t>
            </a:r>
          </a:p>
        </p:txBody>
      </p:sp>
    </p:spTree>
    <p:extLst>
      <p:ext uri="{BB962C8B-B14F-4D97-AF65-F5344CB8AC3E}">
        <p14:creationId xmlns:p14="http://schemas.microsoft.com/office/powerpoint/2010/main" val="4022105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p:txBody>
          <a:bodyPr anchor="ctr">
            <a:normAutofit/>
          </a:bodyPr>
          <a:lstStyle/>
          <a:p>
            <a:r>
              <a:rPr lang="fi-FI" sz="3200" dirty="0">
                <a:solidFill>
                  <a:schemeClr val="tx2"/>
                </a:solidFill>
              </a:rPr>
              <a:t>Eläkeikäiset lukevat muita useammin lehden heti sen ilmestyttyä – muut odottavat sopivaa hetkeä</a:t>
            </a:r>
          </a:p>
        </p:txBody>
      </p:sp>
      <p:graphicFrame>
        <p:nvGraphicFramePr>
          <p:cNvPr id="8" name="Sisällön paikkamerkki 9">
            <a:extLst>
              <a:ext uri="{FF2B5EF4-FFF2-40B4-BE49-F238E27FC236}">
                <a16:creationId xmlns:a16="http://schemas.microsoft.com/office/drawing/2014/main" id="{8746FC7E-5F25-4E6B-8D6C-F0A3127DA9FE}"/>
              </a:ext>
            </a:extLst>
          </p:cNvPr>
          <p:cNvGraphicFramePr>
            <a:graphicFrameLocks noGrp="1"/>
          </p:cNvGraphicFramePr>
          <p:nvPr>
            <p:ph sz="quarter" idx="11"/>
            <p:custDataLst>
              <p:tags r:id="rId1"/>
            </p:custDataLst>
            <p:extLst>
              <p:ext uri="{D42A27DB-BD31-4B8C-83A1-F6EECF244321}">
                <p14:modId xmlns:p14="http://schemas.microsoft.com/office/powerpoint/2010/main" val="2504259749"/>
              </p:ext>
            </p:extLst>
          </p:nvPr>
        </p:nvGraphicFramePr>
        <p:xfrm>
          <a:off x="665018" y="2088573"/>
          <a:ext cx="10445224" cy="4061484"/>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C1D73FE5-63A1-6846-B394-FDB1C32137DE}"/>
              </a:ext>
            </a:extLst>
          </p:cNvPr>
          <p:cNvSpPr txBox="1"/>
          <p:nvPr/>
        </p:nvSpPr>
        <p:spPr>
          <a:xfrm>
            <a:off x="2244785" y="1531557"/>
            <a:ext cx="7702430" cy="307777"/>
          </a:xfrm>
          <a:prstGeom prst="rect">
            <a:avLst/>
          </a:prstGeom>
          <a:noFill/>
        </p:spPr>
        <p:txBody>
          <a:bodyPr wrap="square" rtlCol="0">
            <a:spAutoFit/>
          </a:bodyPr>
          <a:lstStyle/>
          <a:p>
            <a:pPr lvl="0" algn="ctr">
              <a:defRPr/>
            </a:pPr>
            <a:r>
              <a:rPr lang="fi-FI" sz="1400" dirty="0">
                <a:solidFill>
                  <a:schemeClr val="tx2"/>
                </a:solidFill>
                <a:latin typeface="Neue Haas Unica W1G" panose="020B0504030206020203" pitchFamily="34" charset="0"/>
              </a:rPr>
              <a:t>Kumpi väittämistä kuvaa paremmin tapaasi lukea valitsemaasi aikakauslehteä?  |  n </a:t>
            </a:r>
            <a:r>
              <a:rPr lang="fi-FI" sz="1400" dirty="0">
                <a:solidFill>
                  <a:srgbClr val="002649"/>
                </a:solidFill>
                <a:latin typeface="Neue Haas Unica W1G" panose="020B0504030206020203" pitchFamily="34" charset="0"/>
              </a:rPr>
              <a:t>= 1166</a:t>
            </a:r>
          </a:p>
        </p:txBody>
      </p:sp>
    </p:spTree>
    <p:extLst>
      <p:ext uri="{BB962C8B-B14F-4D97-AF65-F5344CB8AC3E}">
        <p14:creationId xmlns:p14="http://schemas.microsoft.com/office/powerpoint/2010/main" val="885322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p:txBody>
          <a:bodyPr anchor="ctr">
            <a:normAutofit/>
          </a:bodyPr>
          <a:lstStyle/>
          <a:p>
            <a:r>
              <a:rPr lang="fi-FI" sz="3200" dirty="0">
                <a:solidFill>
                  <a:schemeClr val="tx2"/>
                </a:solidFill>
              </a:rPr>
              <a:t>Aikakauslehteä luetaan tyypillisesti useamman kerran</a:t>
            </a:r>
          </a:p>
        </p:txBody>
      </p:sp>
      <p:graphicFrame>
        <p:nvGraphicFramePr>
          <p:cNvPr id="8" name="Sisällön paikkamerkki 9">
            <a:extLst>
              <a:ext uri="{FF2B5EF4-FFF2-40B4-BE49-F238E27FC236}">
                <a16:creationId xmlns:a16="http://schemas.microsoft.com/office/drawing/2014/main" id="{8746FC7E-5F25-4E6B-8D6C-F0A3127DA9FE}"/>
              </a:ext>
            </a:extLst>
          </p:cNvPr>
          <p:cNvGraphicFramePr>
            <a:graphicFrameLocks noGrp="1"/>
          </p:cNvGraphicFramePr>
          <p:nvPr>
            <p:ph sz="quarter" idx="11"/>
            <p:custDataLst>
              <p:tags r:id="rId1"/>
            </p:custDataLst>
            <p:extLst>
              <p:ext uri="{D42A27DB-BD31-4B8C-83A1-F6EECF244321}">
                <p14:modId xmlns:p14="http://schemas.microsoft.com/office/powerpoint/2010/main" val="3668900982"/>
              </p:ext>
            </p:extLst>
          </p:nvPr>
        </p:nvGraphicFramePr>
        <p:xfrm>
          <a:off x="665018" y="2004084"/>
          <a:ext cx="10445224" cy="4061484"/>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C1D73FE5-63A1-6846-B394-FDB1C32137DE}"/>
              </a:ext>
            </a:extLst>
          </p:cNvPr>
          <p:cNvSpPr txBox="1"/>
          <p:nvPr/>
        </p:nvSpPr>
        <p:spPr>
          <a:xfrm>
            <a:off x="2244785" y="1531557"/>
            <a:ext cx="7702430" cy="307777"/>
          </a:xfrm>
          <a:prstGeom prst="rect">
            <a:avLst/>
          </a:prstGeom>
          <a:noFill/>
        </p:spPr>
        <p:txBody>
          <a:bodyPr wrap="square" rtlCol="0">
            <a:spAutoFit/>
          </a:bodyPr>
          <a:lstStyle/>
          <a:p>
            <a:pPr lvl="0" algn="ctr">
              <a:defRPr/>
            </a:pPr>
            <a:r>
              <a:rPr lang="fi-FI" sz="1400" dirty="0">
                <a:solidFill>
                  <a:schemeClr val="tx2"/>
                </a:solidFill>
                <a:latin typeface="Neue Haas Unica W1G" panose="020B0504030206020203" pitchFamily="34" charset="0"/>
              </a:rPr>
              <a:t>Kumpi väittämistä kuvaa paremmin tapaasi lukea valitsemaasi aikakauslehteä?  |  n </a:t>
            </a:r>
            <a:r>
              <a:rPr lang="fi-FI" sz="1400" dirty="0">
                <a:solidFill>
                  <a:srgbClr val="002649"/>
                </a:solidFill>
                <a:latin typeface="Neue Haas Unica W1G" panose="020B0504030206020203" pitchFamily="34" charset="0"/>
              </a:rPr>
              <a:t>= 1166</a:t>
            </a:r>
          </a:p>
        </p:txBody>
      </p:sp>
    </p:spTree>
    <p:extLst>
      <p:ext uri="{BB962C8B-B14F-4D97-AF65-F5344CB8AC3E}">
        <p14:creationId xmlns:p14="http://schemas.microsoft.com/office/powerpoint/2010/main" val="1479874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839285" y="135082"/>
            <a:ext cx="10562266" cy="1231725"/>
          </a:xfrm>
        </p:spPr>
        <p:txBody>
          <a:bodyPr anchor="ctr">
            <a:noAutofit/>
          </a:bodyPr>
          <a:lstStyle/>
          <a:p>
            <a:r>
              <a:rPr lang="fi-FI" sz="2600" dirty="0">
                <a:solidFill>
                  <a:schemeClr val="tx2"/>
                </a:solidFill>
              </a:rPr>
              <a:t>Aikakauslehti jatkaa elämäänsä lukemisen jälkeen – 82 % vastaajista säilyttää lehden tai antaa sen eteenpäin muille luettavaksi</a:t>
            </a:r>
          </a:p>
        </p:txBody>
      </p:sp>
      <p:grpSp>
        <p:nvGrpSpPr>
          <p:cNvPr id="10" name="Group 9">
            <a:extLst>
              <a:ext uri="{FF2B5EF4-FFF2-40B4-BE49-F238E27FC236}">
                <a16:creationId xmlns:a16="http://schemas.microsoft.com/office/drawing/2014/main" id="{D909C803-879D-684B-B21F-A7DEF7304F15}"/>
              </a:ext>
            </a:extLst>
          </p:cNvPr>
          <p:cNvGrpSpPr/>
          <p:nvPr/>
        </p:nvGrpSpPr>
        <p:grpSpPr>
          <a:xfrm>
            <a:off x="415636" y="2011864"/>
            <a:ext cx="10943986" cy="4170727"/>
            <a:chOff x="-1153682" y="1615607"/>
            <a:chExt cx="7544727" cy="4448259"/>
          </a:xfrm>
        </p:grpSpPr>
        <p:graphicFrame>
          <p:nvGraphicFramePr>
            <p:cNvPr id="7" name="Chart 6">
              <a:extLst>
                <a:ext uri="{FF2B5EF4-FFF2-40B4-BE49-F238E27FC236}">
                  <a16:creationId xmlns:a16="http://schemas.microsoft.com/office/drawing/2014/main" id="{07DF110D-651B-2F44-B559-94D93DEABF35}"/>
                </a:ext>
              </a:extLst>
            </p:cNvPr>
            <p:cNvGraphicFramePr/>
            <p:nvPr>
              <p:extLst>
                <p:ext uri="{D42A27DB-BD31-4B8C-83A1-F6EECF244321}">
                  <p14:modId xmlns:p14="http://schemas.microsoft.com/office/powerpoint/2010/main" val="2264792599"/>
                </p:ext>
              </p:extLst>
            </p:nvPr>
          </p:nvGraphicFramePr>
          <p:xfrm>
            <a:off x="-1153682" y="1615607"/>
            <a:ext cx="7544727" cy="442618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1B319AB3-0D02-B548-9A75-A90DF5440C17}"/>
                </a:ext>
              </a:extLst>
            </p:cNvPr>
            <p:cNvSpPr txBox="1"/>
            <p:nvPr/>
          </p:nvSpPr>
          <p:spPr>
            <a:xfrm>
              <a:off x="2388476" y="5733281"/>
              <a:ext cx="390689" cy="33058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FFFFFF">
                      <a:lumMod val="50000"/>
                    </a:srgbClr>
                  </a:solidFill>
                  <a:effectLst/>
                  <a:uLnTx/>
                  <a:uFillTx/>
                  <a:latin typeface="Neue Haas Unica W1G" panose="020B0504030206020203" pitchFamily="34" charset="0"/>
                  <a:ea typeface="+mn-ea"/>
                  <a:cs typeface="+mn-cs"/>
                </a:rPr>
                <a:t>%</a:t>
              </a:r>
            </a:p>
          </p:txBody>
        </p:sp>
      </p:grpSp>
      <p:sp>
        <p:nvSpPr>
          <p:cNvPr id="12" name="TextBox 11">
            <a:extLst>
              <a:ext uri="{FF2B5EF4-FFF2-40B4-BE49-F238E27FC236}">
                <a16:creationId xmlns:a16="http://schemas.microsoft.com/office/drawing/2014/main" id="{496BD7A6-09F7-3A49-B09D-46FEC4B85B7E}"/>
              </a:ext>
            </a:extLst>
          </p:cNvPr>
          <p:cNvSpPr txBox="1"/>
          <p:nvPr/>
        </p:nvSpPr>
        <p:spPr>
          <a:xfrm>
            <a:off x="2244785" y="1531557"/>
            <a:ext cx="7702430" cy="307777"/>
          </a:xfrm>
          <a:prstGeom prst="rect">
            <a:avLst/>
          </a:prstGeom>
          <a:noFill/>
        </p:spPr>
        <p:txBody>
          <a:bodyPr wrap="square" rtlCol="0">
            <a:spAutoFit/>
          </a:bodyPr>
          <a:lstStyle/>
          <a:p>
            <a:pPr lvl="0" algn="ctr">
              <a:defRPr/>
            </a:pPr>
            <a:r>
              <a:rPr lang="fi-FI" sz="1400" dirty="0">
                <a:solidFill>
                  <a:schemeClr val="tx2"/>
                </a:solidFill>
                <a:latin typeface="Neue Haas Unica W1G" panose="020B0504030206020203" pitchFamily="34" charset="0"/>
              </a:rPr>
              <a:t>Luettuani valitsemani mieluisimman aikakauslehden… |  n </a:t>
            </a:r>
            <a:r>
              <a:rPr lang="fi-FI" sz="1400" dirty="0">
                <a:solidFill>
                  <a:srgbClr val="002649"/>
                </a:solidFill>
                <a:latin typeface="Neue Haas Unica W1G" panose="020B0504030206020203" pitchFamily="34" charset="0"/>
              </a:rPr>
              <a:t>= 1166</a:t>
            </a:r>
          </a:p>
        </p:txBody>
      </p:sp>
    </p:spTree>
    <p:extLst>
      <p:ext uri="{BB962C8B-B14F-4D97-AF65-F5344CB8AC3E}">
        <p14:creationId xmlns:p14="http://schemas.microsoft.com/office/powerpoint/2010/main" val="2591817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602311" y="56325"/>
            <a:ext cx="6342187" cy="1498438"/>
          </a:xfrm>
        </p:spPr>
        <p:txBody>
          <a:bodyPr anchor="ctr">
            <a:normAutofit/>
          </a:bodyPr>
          <a:lstStyle/>
          <a:p>
            <a:r>
              <a:rPr lang="fi-FI" sz="2400" dirty="0">
                <a:solidFill>
                  <a:schemeClr val="tx2"/>
                </a:solidFill>
              </a:rPr>
              <a:t>Miten otat talteen sinua kiinnostavan sisällön sinulle mieluisimmasta aikakauslehdestä? (esim. kokonaisen jutun, kuvan tai mainoksessa tiedot tuotteesta)</a:t>
            </a:r>
            <a:r>
              <a:rPr lang="en-FI" sz="2400" dirty="0">
                <a:solidFill>
                  <a:schemeClr val="tx2"/>
                </a:solidFill>
              </a:rPr>
              <a:t> </a:t>
            </a:r>
            <a:endParaRPr lang="fi-FI" sz="2400" dirty="0">
              <a:solidFill>
                <a:schemeClr val="tx2"/>
              </a:solidFill>
            </a:endParaRPr>
          </a:p>
        </p:txBody>
      </p:sp>
      <p:graphicFrame>
        <p:nvGraphicFramePr>
          <p:cNvPr id="7" name="Chart 6">
            <a:extLst>
              <a:ext uri="{FF2B5EF4-FFF2-40B4-BE49-F238E27FC236}">
                <a16:creationId xmlns:a16="http://schemas.microsoft.com/office/drawing/2014/main" id="{07DF110D-651B-2F44-B559-94D93DEABF35}"/>
              </a:ext>
            </a:extLst>
          </p:cNvPr>
          <p:cNvGraphicFramePr/>
          <p:nvPr>
            <p:extLst>
              <p:ext uri="{D42A27DB-BD31-4B8C-83A1-F6EECF244321}">
                <p14:modId xmlns:p14="http://schemas.microsoft.com/office/powerpoint/2010/main" val="2815197105"/>
              </p:ext>
            </p:extLst>
          </p:nvPr>
        </p:nvGraphicFramePr>
        <p:xfrm>
          <a:off x="263156" y="2011864"/>
          <a:ext cx="7185394" cy="412081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2">
            <a:extLst>
              <a:ext uri="{FF2B5EF4-FFF2-40B4-BE49-F238E27FC236}">
                <a16:creationId xmlns:a16="http://schemas.microsoft.com/office/drawing/2014/main" id="{BF47B7EA-7F5F-4930-A505-2FCD3DCDF9BC}"/>
              </a:ext>
            </a:extLst>
          </p:cNvPr>
          <p:cNvSpPr txBox="1"/>
          <p:nvPr/>
        </p:nvSpPr>
        <p:spPr>
          <a:xfrm>
            <a:off x="602311" y="1734865"/>
            <a:ext cx="63716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200" dirty="0">
                <a:solidFill>
                  <a:srgbClr val="002649"/>
                </a:solidFill>
                <a:latin typeface="Neue Haas Unica W1G" panose="020B0504030206020203" pitchFamily="34" charset="0"/>
              </a:rPr>
              <a:t>n</a:t>
            </a:r>
            <a:r>
              <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 1166</a:t>
            </a:r>
          </a:p>
        </p:txBody>
      </p:sp>
      <p:sp>
        <p:nvSpPr>
          <p:cNvPr id="8" name="Text Placeholder 3">
            <a:extLst>
              <a:ext uri="{FF2B5EF4-FFF2-40B4-BE49-F238E27FC236}">
                <a16:creationId xmlns:a16="http://schemas.microsoft.com/office/drawing/2014/main" id="{9CF7F552-42E0-9A4F-AE8F-33E23DC884F5}"/>
              </a:ext>
            </a:extLst>
          </p:cNvPr>
          <p:cNvSpPr>
            <a:spLocks noGrp="1"/>
          </p:cNvSpPr>
          <p:nvPr>
            <p:ph type="body" sz="half" idx="2"/>
          </p:nvPr>
        </p:nvSpPr>
        <p:spPr>
          <a:xfrm>
            <a:off x="8065850" y="1554763"/>
            <a:ext cx="3659703" cy="4169750"/>
          </a:xfrm>
        </p:spPr>
        <p:txBody>
          <a:bodyPr anchor="ctr">
            <a:normAutofit/>
          </a:bodyPr>
          <a:lstStyle/>
          <a:p>
            <a:pPr>
              <a:lnSpc>
                <a:spcPct val="100000"/>
              </a:lnSpc>
            </a:pPr>
            <a:r>
              <a:rPr lang="fi-FI" sz="2500" dirty="0">
                <a:latin typeface="Neue Haas Unica W1G Medium" panose="020B0404030206020203" pitchFamily="34" charset="0"/>
              </a:rPr>
              <a:t>24–35-vuotiasta joka toinen kuvaa itseään kiinnostavaa aikakauslehden sisältöä puhelimellaan.</a:t>
            </a:r>
          </a:p>
          <a:p>
            <a:pPr>
              <a:lnSpc>
                <a:spcPct val="100000"/>
              </a:lnSpc>
            </a:pPr>
            <a:endParaRPr lang="fi-FI" dirty="0"/>
          </a:p>
          <a:p>
            <a:pPr>
              <a:lnSpc>
                <a:spcPct val="100000"/>
              </a:lnSpc>
            </a:pPr>
            <a:r>
              <a:rPr lang="fi-FI" sz="2500" dirty="0">
                <a:latin typeface="Neue Haas Unica W1G Medium" panose="020B0404030206020203" pitchFamily="34" charset="0"/>
              </a:rPr>
              <a:t>Naiset kuvaavat enemmän kuin miehet.</a:t>
            </a:r>
          </a:p>
        </p:txBody>
      </p:sp>
    </p:spTree>
    <p:extLst>
      <p:ext uri="{BB962C8B-B14F-4D97-AF65-F5344CB8AC3E}">
        <p14:creationId xmlns:p14="http://schemas.microsoft.com/office/powerpoint/2010/main" val="1307737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erson lying on a couch reading a book&#10;&#10;Description automatically generated">
            <a:extLst>
              <a:ext uri="{FF2B5EF4-FFF2-40B4-BE49-F238E27FC236}">
                <a16:creationId xmlns:a16="http://schemas.microsoft.com/office/drawing/2014/main" id="{8EF50689-1C7E-384B-9616-3DCEB6382F98}"/>
              </a:ext>
            </a:extLst>
          </p:cNvPr>
          <p:cNvPicPr>
            <a:picLocks noGrp="1" noChangeAspect="1"/>
          </p:cNvPicPr>
          <p:nvPr>
            <p:ph type="pic" idx="1"/>
          </p:nvPr>
        </p:nvPicPr>
        <p:blipFill>
          <a:blip r:embed="rId3"/>
          <a:srcRect l="26875" r="26875"/>
          <a:stretch>
            <a:fillRect/>
          </a:stretch>
        </p:blipFill>
        <p:spPr/>
      </p:pic>
      <p:sp>
        <p:nvSpPr>
          <p:cNvPr id="2" name="Title 1">
            <a:extLst>
              <a:ext uri="{FF2B5EF4-FFF2-40B4-BE49-F238E27FC236}">
                <a16:creationId xmlns:a16="http://schemas.microsoft.com/office/drawing/2014/main" id="{32F17C68-23B2-3347-A8BE-864A153CFC40}"/>
              </a:ext>
            </a:extLst>
          </p:cNvPr>
          <p:cNvSpPr>
            <a:spLocks noGrp="1"/>
          </p:cNvSpPr>
          <p:nvPr>
            <p:ph type="title"/>
          </p:nvPr>
        </p:nvSpPr>
        <p:spPr/>
        <p:txBody>
          <a:bodyPr/>
          <a:lstStyle/>
          <a:p>
            <a:r>
              <a:rPr lang="fi-FI" dirty="0"/>
              <a:t>Lukemisen tavat</a:t>
            </a:r>
            <a:endParaRPr lang="en-FI" dirty="0"/>
          </a:p>
        </p:txBody>
      </p:sp>
      <p:sp>
        <p:nvSpPr>
          <p:cNvPr id="4" name="Content Placeholder 3">
            <a:extLst>
              <a:ext uri="{FF2B5EF4-FFF2-40B4-BE49-F238E27FC236}">
                <a16:creationId xmlns:a16="http://schemas.microsoft.com/office/drawing/2014/main" id="{F3B44C56-791C-5E4E-8AC3-545D5E423C90}"/>
              </a:ext>
            </a:extLst>
          </p:cNvPr>
          <p:cNvSpPr>
            <a:spLocks noGrp="1"/>
          </p:cNvSpPr>
          <p:nvPr>
            <p:ph idx="10"/>
          </p:nvPr>
        </p:nvSpPr>
        <p:spPr/>
        <p:txBody>
          <a:bodyPr>
            <a:normAutofit fontScale="85000" lnSpcReduction="20000"/>
          </a:bodyPr>
          <a:lstStyle/>
          <a:p>
            <a:r>
              <a:rPr lang="fi-FI" dirty="0"/>
              <a:t>94 % vastaajista lukee aikakauslehteä vähintään kuukausittain.</a:t>
            </a:r>
          </a:p>
          <a:p>
            <a:r>
              <a:rPr lang="fi-FI" dirty="0"/>
              <a:t>Päivittäin aikakauslehtiä lukevat erityisesti miehet, nuoret (15–24-v) ja yli 70 -vuotiaat. </a:t>
            </a:r>
          </a:p>
          <a:p>
            <a:r>
              <a:rPr lang="fi-FI" dirty="0"/>
              <a:t>Aikakauslehteä luetaan yhdellä lukukerralla keskimäärin 26 minuuttia.</a:t>
            </a:r>
          </a:p>
          <a:p>
            <a:r>
              <a:rPr lang="fi-FI" dirty="0"/>
              <a:t>Noin 2/3 vastaajista lukee tilaamansa tai ostamansa lehden kokonaan aina tai usein.</a:t>
            </a:r>
          </a:p>
          <a:p>
            <a:r>
              <a:rPr lang="fi-FI" dirty="0"/>
              <a:t>Painetun aikakauslehden lukeminen painottuu iltapäivään ja iltaan.</a:t>
            </a:r>
          </a:p>
          <a:p>
            <a:r>
              <a:rPr lang="fi-FI" dirty="0"/>
              <a:t>Aikakauslehteä luetaan kotona.</a:t>
            </a:r>
            <a:endParaRPr lang="en-FI" dirty="0"/>
          </a:p>
          <a:p>
            <a:endParaRPr lang="en-FI" dirty="0"/>
          </a:p>
        </p:txBody>
      </p:sp>
      <p:pic>
        <p:nvPicPr>
          <p:cNvPr id="7" name="Picture 6">
            <a:extLst>
              <a:ext uri="{FF2B5EF4-FFF2-40B4-BE49-F238E27FC236}">
                <a16:creationId xmlns:a16="http://schemas.microsoft.com/office/drawing/2014/main" id="{C92C65EF-CCA6-A54B-80B2-F3E37DEE93A1}"/>
              </a:ext>
            </a:extLst>
          </p:cNvPr>
          <p:cNvPicPr>
            <a:picLocks noChangeAspect="1"/>
          </p:cNvPicPr>
          <p:nvPr/>
        </p:nvPicPr>
        <p:blipFill rotWithShape="1">
          <a:blip r:embed="rId4"/>
          <a:srcRect t="39305"/>
          <a:stretch/>
        </p:blipFill>
        <p:spPr>
          <a:xfrm flipH="1">
            <a:off x="4053020" y="0"/>
            <a:ext cx="2498596" cy="1441450"/>
          </a:xfrm>
          <a:prstGeom prst="rect">
            <a:avLst/>
          </a:prstGeom>
        </p:spPr>
      </p:pic>
    </p:spTree>
    <p:extLst>
      <p:ext uri="{BB962C8B-B14F-4D97-AF65-F5344CB8AC3E}">
        <p14:creationId xmlns:p14="http://schemas.microsoft.com/office/powerpoint/2010/main" val="2811327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1" descr="A person lying on a couch reading a book&#10;&#10;Description automatically generated">
            <a:extLst>
              <a:ext uri="{FF2B5EF4-FFF2-40B4-BE49-F238E27FC236}">
                <a16:creationId xmlns:a16="http://schemas.microsoft.com/office/drawing/2014/main" id="{AB7C653D-3029-AF45-ACDB-F3DC50CCAA74}"/>
              </a:ext>
            </a:extLst>
          </p:cNvPr>
          <p:cNvPicPr>
            <a:picLocks noChangeAspect="1"/>
          </p:cNvPicPr>
          <p:nvPr/>
        </p:nvPicPr>
        <p:blipFill>
          <a:blip r:embed="rId3"/>
          <a:srcRect l="26875" r="26875"/>
          <a:stretch>
            <a:fillRect/>
          </a:stretch>
        </p:blipFill>
        <p:spPr>
          <a:xfrm>
            <a:off x="0" y="0"/>
            <a:ext cx="5638798" cy="6858000"/>
          </a:xfrm>
          <a:prstGeom prst="rect">
            <a:avLst/>
          </a:prstGeom>
        </p:spPr>
      </p:pic>
      <p:sp>
        <p:nvSpPr>
          <p:cNvPr id="2" name="Title 1">
            <a:extLst>
              <a:ext uri="{FF2B5EF4-FFF2-40B4-BE49-F238E27FC236}">
                <a16:creationId xmlns:a16="http://schemas.microsoft.com/office/drawing/2014/main" id="{32F17C68-23B2-3347-A8BE-864A153CFC40}"/>
              </a:ext>
            </a:extLst>
          </p:cNvPr>
          <p:cNvSpPr>
            <a:spLocks noGrp="1"/>
          </p:cNvSpPr>
          <p:nvPr>
            <p:ph type="title"/>
          </p:nvPr>
        </p:nvSpPr>
        <p:spPr/>
        <p:txBody>
          <a:bodyPr/>
          <a:lstStyle/>
          <a:p>
            <a:r>
              <a:rPr lang="fi-FI" dirty="0"/>
              <a:t>Lukemisen tavat</a:t>
            </a:r>
            <a:endParaRPr lang="en-FI" dirty="0"/>
          </a:p>
        </p:txBody>
      </p:sp>
      <p:sp>
        <p:nvSpPr>
          <p:cNvPr id="4" name="Content Placeholder 3">
            <a:extLst>
              <a:ext uri="{FF2B5EF4-FFF2-40B4-BE49-F238E27FC236}">
                <a16:creationId xmlns:a16="http://schemas.microsoft.com/office/drawing/2014/main" id="{F3B44C56-791C-5E4E-8AC3-545D5E423C90}"/>
              </a:ext>
            </a:extLst>
          </p:cNvPr>
          <p:cNvSpPr>
            <a:spLocks noGrp="1"/>
          </p:cNvSpPr>
          <p:nvPr>
            <p:ph idx="10"/>
          </p:nvPr>
        </p:nvSpPr>
        <p:spPr/>
        <p:txBody>
          <a:bodyPr>
            <a:normAutofit lnSpcReduction="10000"/>
          </a:bodyPr>
          <a:lstStyle/>
          <a:p>
            <a:r>
              <a:rPr lang="fi-FI" sz="1700" dirty="0">
                <a:sym typeface="Wingdings" panose="05000000000000000000" pitchFamily="2" charset="2"/>
              </a:rPr>
              <a:t>Suurimmalle osalle vastaajista aikakauslehtihetkelle on tilaa sekä arkena että viikonloppuna.</a:t>
            </a:r>
          </a:p>
          <a:p>
            <a:r>
              <a:rPr lang="fi-FI" sz="1700" dirty="0"/>
              <a:t>Aikakauslehden lukemiseen keskitytään ja luetaan silloin, kun lukemiselle on riittävästi aikaa.</a:t>
            </a:r>
          </a:p>
          <a:p>
            <a:r>
              <a:rPr lang="fi-FI" sz="1800" dirty="0">
                <a:solidFill>
                  <a:schemeClr val="tx2"/>
                </a:solidFill>
              </a:rPr>
              <a:t>82 %  joko säilyttää aikakauslehden lukemisen jälkeen itsellään tai antaa sen muille luettavaksi</a:t>
            </a:r>
          </a:p>
          <a:p>
            <a:r>
              <a:rPr lang="fi-FI" sz="1800" dirty="0">
                <a:solidFill>
                  <a:schemeClr val="tx2"/>
                </a:solidFill>
              </a:rPr>
              <a:t>Erityisesti nuoret aikuiset kuvaavat lehdessä kohtaamansa kiinnostavan sisällön. </a:t>
            </a:r>
            <a:endParaRPr lang="fi-FI" sz="1700" dirty="0"/>
          </a:p>
        </p:txBody>
      </p:sp>
      <p:pic>
        <p:nvPicPr>
          <p:cNvPr id="7" name="Picture 6">
            <a:extLst>
              <a:ext uri="{FF2B5EF4-FFF2-40B4-BE49-F238E27FC236}">
                <a16:creationId xmlns:a16="http://schemas.microsoft.com/office/drawing/2014/main" id="{C92C65EF-CCA6-A54B-80B2-F3E37DEE93A1}"/>
              </a:ext>
            </a:extLst>
          </p:cNvPr>
          <p:cNvPicPr>
            <a:picLocks noChangeAspect="1"/>
          </p:cNvPicPr>
          <p:nvPr/>
        </p:nvPicPr>
        <p:blipFill rotWithShape="1">
          <a:blip r:embed="rId4"/>
          <a:srcRect t="39305"/>
          <a:stretch/>
        </p:blipFill>
        <p:spPr>
          <a:xfrm flipH="1">
            <a:off x="4053020" y="0"/>
            <a:ext cx="2498596" cy="1441450"/>
          </a:xfrm>
          <a:prstGeom prst="rect">
            <a:avLst/>
          </a:prstGeom>
        </p:spPr>
      </p:pic>
    </p:spTree>
    <p:extLst>
      <p:ext uri="{BB962C8B-B14F-4D97-AF65-F5344CB8AC3E}">
        <p14:creationId xmlns:p14="http://schemas.microsoft.com/office/powerpoint/2010/main" val="2089742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reading a book&#10;&#10;Description automatically generated">
            <a:extLst>
              <a:ext uri="{FF2B5EF4-FFF2-40B4-BE49-F238E27FC236}">
                <a16:creationId xmlns:a16="http://schemas.microsoft.com/office/drawing/2014/main" id="{A4FE0BC1-DC77-5142-84D9-3F9BAFD7AC9F}"/>
              </a:ext>
            </a:extLst>
          </p:cNvPr>
          <p:cNvPicPr>
            <a:picLocks noChangeAspect="1"/>
          </p:cNvPicPr>
          <p:nvPr/>
        </p:nvPicPr>
        <p:blipFill>
          <a:blip r:embed="rId2"/>
          <a:stretch>
            <a:fillRect/>
          </a:stretch>
        </p:blipFill>
        <p:spPr>
          <a:xfrm>
            <a:off x="0" y="0"/>
            <a:ext cx="12192000" cy="6858000"/>
          </a:xfrm>
          <a:prstGeom prst="rect">
            <a:avLst/>
          </a:prstGeom>
        </p:spPr>
      </p:pic>
      <p:pic>
        <p:nvPicPr>
          <p:cNvPr id="15" name="Picture 14" descr="A baby sleeping on a couch&#10;&#10;Description automatically generated with low confidence">
            <a:extLst>
              <a:ext uri="{FF2B5EF4-FFF2-40B4-BE49-F238E27FC236}">
                <a16:creationId xmlns:a16="http://schemas.microsoft.com/office/drawing/2014/main" id="{10DF33B5-665B-F14E-A908-682F87AEBC40}"/>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0010323-092E-ED4E-8EA4-316763BA8C0B}"/>
              </a:ext>
            </a:extLst>
          </p:cNvPr>
          <p:cNvPicPr>
            <a:picLocks noChangeAspect="1"/>
          </p:cNvPicPr>
          <p:nvPr/>
        </p:nvPicPr>
        <p:blipFill>
          <a:blip r:embed="rId4"/>
          <a:stretch>
            <a:fillRect/>
          </a:stretch>
        </p:blipFill>
        <p:spPr>
          <a:xfrm>
            <a:off x="10044529" y="6390396"/>
            <a:ext cx="1829365" cy="137829"/>
          </a:xfrm>
          <a:prstGeom prst="rect">
            <a:avLst/>
          </a:prstGeom>
        </p:spPr>
      </p:pic>
      <p:sp>
        <p:nvSpPr>
          <p:cNvPr id="9" name="Title 1">
            <a:extLst>
              <a:ext uri="{FF2B5EF4-FFF2-40B4-BE49-F238E27FC236}">
                <a16:creationId xmlns:a16="http://schemas.microsoft.com/office/drawing/2014/main" id="{228E576A-F99F-4748-AF24-58DDB12C855C}"/>
              </a:ext>
            </a:extLst>
          </p:cNvPr>
          <p:cNvSpPr>
            <a:spLocks noGrp="1"/>
          </p:cNvSpPr>
          <p:nvPr>
            <p:ph type="title" idx="4294967295"/>
          </p:nvPr>
        </p:nvSpPr>
        <p:spPr>
          <a:xfrm>
            <a:off x="580481" y="1399790"/>
            <a:ext cx="8043974" cy="679937"/>
          </a:xfrm>
        </p:spPr>
        <p:txBody>
          <a:bodyPr>
            <a:noAutofit/>
          </a:bodyPr>
          <a:lstStyle/>
          <a:p>
            <a:r>
              <a:rPr lang="fi-FI" sz="7000" dirty="0">
                <a:solidFill>
                  <a:schemeClr val="accent1"/>
                </a:solidFill>
                <a:latin typeface="Clattering" pitchFamily="2" charset="0"/>
              </a:rPr>
              <a:t>Eri aikakauslehtien lukeminen </a:t>
            </a:r>
            <a:endParaRPr lang="en-FI" sz="7000" dirty="0">
              <a:solidFill>
                <a:schemeClr val="accent1"/>
              </a:solidFill>
              <a:latin typeface="Clattering" pitchFamily="2" charset="0"/>
            </a:endParaRPr>
          </a:p>
        </p:txBody>
      </p:sp>
    </p:spTree>
    <p:extLst>
      <p:ext uri="{BB962C8B-B14F-4D97-AF65-F5344CB8AC3E}">
        <p14:creationId xmlns:p14="http://schemas.microsoft.com/office/powerpoint/2010/main" val="1570917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602311" y="56325"/>
            <a:ext cx="6342187" cy="1498438"/>
          </a:xfrm>
        </p:spPr>
        <p:txBody>
          <a:bodyPr anchor="ctr">
            <a:normAutofit/>
          </a:bodyPr>
          <a:lstStyle/>
          <a:p>
            <a:r>
              <a:rPr lang="fi-FI" sz="3200" dirty="0">
                <a:solidFill>
                  <a:schemeClr val="tx2"/>
                </a:solidFill>
              </a:rPr>
              <a:t>Säännöllisesti luetut aikakauslehtityypit</a:t>
            </a:r>
            <a:br>
              <a:rPr lang="fi-FI" sz="3200" dirty="0">
                <a:solidFill>
                  <a:schemeClr val="tx2"/>
                </a:solidFill>
              </a:rPr>
            </a:br>
            <a:r>
              <a:rPr lang="fi-FI" sz="3200" dirty="0">
                <a:solidFill>
                  <a:schemeClr val="tx2"/>
                </a:solidFill>
              </a:rPr>
              <a:t>1/2</a:t>
            </a:r>
          </a:p>
        </p:txBody>
      </p:sp>
      <p:graphicFrame>
        <p:nvGraphicFramePr>
          <p:cNvPr id="7" name="Chart 6">
            <a:extLst>
              <a:ext uri="{FF2B5EF4-FFF2-40B4-BE49-F238E27FC236}">
                <a16:creationId xmlns:a16="http://schemas.microsoft.com/office/drawing/2014/main" id="{07DF110D-651B-2F44-B559-94D93DEABF35}"/>
              </a:ext>
            </a:extLst>
          </p:cNvPr>
          <p:cNvGraphicFramePr/>
          <p:nvPr>
            <p:extLst>
              <p:ext uri="{D42A27DB-BD31-4B8C-83A1-F6EECF244321}">
                <p14:modId xmlns:p14="http://schemas.microsoft.com/office/powerpoint/2010/main" val="3468912403"/>
              </p:ext>
            </p:extLst>
          </p:nvPr>
        </p:nvGraphicFramePr>
        <p:xfrm>
          <a:off x="263156" y="2011864"/>
          <a:ext cx="7185394" cy="463521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2">
            <a:extLst>
              <a:ext uri="{FF2B5EF4-FFF2-40B4-BE49-F238E27FC236}">
                <a16:creationId xmlns:a16="http://schemas.microsoft.com/office/drawing/2014/main" id="{BF47B7EA-7F5F-4930-A505-2FCD3DCDF9BC}"/>
              </a:ext>
            </a:extLst>
          </p:cNvPr>
          <p:cNvSpPr txBox="1"/>
          <p:nvPr/>
        </p:nvSpPr>
        <p:spPr>
          <a:xfrm>
            <a:off x="602311" y="1734865"/>
            <a:ext cx="6371695" cy="276999"/>
          </a:xfrm>
          <a:prstGeom prst="rect">
            <a:avLst/>
          </a:prstGeom>
          <a:noFill/>
        </p:spPr>
        <p:txBody>
          <a:bodyPr wrap="square" rtlCol="0">
            <a:spAutoFit/>
          </a:bodyPr>
          <a:lstStyle/>
          <a:p>
            <a:pPr algn="ctr">
              <a:defRPr/>
            </a:pPr>
            <a:r>
              <a:rPr lang="fi-FI" sz="1200" dirty="0">
                <a:solidFill>
                  <a:srgbClr val="002649"/>
                </a:solidFill>
                <a:latin typeface="Neue Haas Unica W1G" panose="020B0504030206020203" pitchFamily="34" charset="0"/>
              </a:rPr>
              <a:t>Mitä seuraavista aikakauslehtityypeistä luet säännöllisesti?  |  n = 1166</a:t>
            </a:r>
            <a:endPar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endParaRPr>
          </a:p>
        </p:txBody>
      </p:sp>
      <p:sp>
        <p:nvSpPr>
          <p:cNvPr id="8" name="Text Placeholder 3">
            <a:extLst>
              <a:ext uri="{FF2B5EF4-FFF2-40B4-BE49-F238E27FC236}">
                <a16:creationId xmlns:a16="http://schemas.microsoft.com/office/drawing/2014/main" id="{96490A20-4CFD-4902-856F-F3B4A520E436}"/>
              </a:ext>
            </a:extLst>
          </p:cNvPr>
          <p:cNvSpPr>
            <a:spLocks noGrp="1"/>
          </p:cNvSpPr>
          <p:nvPr>
            <p:ph type="body" sz="half" idx="2"/>
          </p:nvPr>
        </p:nvSpPr>
        <p:spPr>
          <a:xfrm>
            <a:off x="8065850" y="1554763"/>
            <a:ext cx="3659703" cy="4169750"/>
          </a:xfrm>
        </p:spPr>
        <p:txBody>
          <a:bodyPr anchor="ctr">
            <a:normAutofit/>
          </a:bodyPr>
          <a:lstStyle/>
          <a:p>
            <a:pPr>
              <a:lnSpc>
                <a:spcPct val="100000"/>
              </a:lnSpc>
            </a:pPr>
            <a:r>
              <a:rPr lang="fi-FI" dirty="0"/>
              <a:t>Luetuimpia aikakauslehtiä ovat asiakaslehdet.</a:t>
            </a:r>
          </a:p>
          <a:p>
            <a:pPr>
              <a:lnSpc>
                <a:spcPct val="100000"/>
              </a:lnSpc>
            </a:pPr>
            <a:r>
              <a:rPr lang="fi-FI" dirty="0">
                <a:latin typeface="Neue Haas Unica W1G Medium" panose="020B0404030206020203" pitchFamily="34" charset="0"/>
              </a:rPr>
              <a:t>Niitä luetaan säännöllisesti kaikissa ikäryhmissä.</a:t>
            </a:r>
          </a:p>
        </p:txBody>
      </p:sp>
    </p:spTree>
    <p:extLst>
      <p:ext uri="{BB962C8B-B14F-4D97-AF65-F5344CB8AC3E}">
        <p14:creationId xmlns:p14="http://schemas.microsoft.com/office/powerpoint/2010/main" val="2306538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602311" y="56325"/>
            <a:ext cx="6342187" cy="1498438"/>
          </a:xfrm>
        </p:spPr>
        <p:txBody>
          <a:bodyPr anchor="ctr">
            <a:normAutofit/>
          </a:bodyPr>
          <a:lstStyle/>
          <a:p>
            <a:r>
              <a:rPr lang="fi-FI" sz="3200" dirty="0">
                <a:solidFill>
                  <a:schemeClr val="tx2"/>
                </a:solidFill>
              </a:rPr>
              <a:t>Säännöllisesti luetut aikakauslehtityypit </a:t>
            </a:r>
            <a:br>
              <a:rPr lang="fi-FI" sz="3200" dirty="0">
                <a:solidFill>
                  <a:schemeClr val="tx2"/>
                </a:solidFill>
              </a:rPr>
            </a:br>
            <a:r>
              <a:rPr lang="fi-FI" sz="3200" dirty="0">
                <a:solidFill>
                  <a:schemeClr val="tx2"/>
                </a:solidFill>
              </a:rPr>
              <a:t>2/2</a:t>
            </a:r>
          </a:p>
        </p:txBody>
      </p:sp>
      <p:sp>
        <p:nvSpPr>
          <p:cNvPr id="4" name="Text Placeholder 3">
            <a:extLst>
              <a:ext uri="{FF2B5EF4-FFF2-40B4-BE49-F238E27FC236}">
                <a16:creationId xmlns:a16="http://schemas.microsoft.com/office/drawing/2014/main" id="{45812C0B-E674-834F-BE02-32979997B018}"/>
              </a:ext>
            </a:extLst>
          </p:cNvPr>
          <p:cNvSpPr>
            <a:spLocks noGrp="1"/>
          </p:cNvSpPr>
          <p:nvPr>
            <p:ph type="body" sz="half" idx="2"/>
          </p:nvPr>
        </p:nvSpPr>
        <p:spPr>
          <a:xfrm>
            <a:off x="8065850" y="716972"/>
            <a:ext cx="3659703" cy="5590309"/>
          </a:xfrm>
        </p:spPr>
        <p:txBody>
          <a:bodyPr anchor="ctr">
            <a:normAutofit fontScale="85000" lnSpcReduction="10000"/>
          </a:bodyPr>
          <a:lstStyle/>
          <a:p>
            <a:pPr algn="l">
              <a:lnSpc>
                <a:spcPct val="100000"/>
              </a:lnSpc>
            </a:pPr>
            <a:r>
              <a:rPr lang="fi-FI" sz="2200" b="1" dirty="0">
                <a:latin typeface="Neue Haas Unica W1G" panose="020B0504030206020203" pitchFamily="34" charset="0"/>
              </a:rPr>
              <a:t>Naisten säännöllisesti lukemat aikakauslehdet top 5</a:t>
            </a:r>
          </a:p>
          <a:p>
            <a:pPr marL="342900" indent="-342900" algn="l">
              <a:lnSpc>
                <a:spcPct val="100000"/>
              </a:lnSpc>
              <a:buFont typeface="+mj-lt"/>
              <a:buAutoNum type="arabicPeriod"/>
            </a:pPr>
            <a:r>
              <a:rPr lang="fi-FI" sz="1700" dirty="0"/>
              <a:t>Asiakaslehdet</a:t>
            </a:r>
          </a:p>
          <a:p>
            <a:pPr marL="342900" indent="-342900" algn="l">
              <a:lnSpc>
                <a:spcPct val="100000"/>
              </a:lnSpc>
              <a:buFont typeface="+mj-lt"/>
              <a:buAutoNum type="arabicPeriod"/>
            </a:pPr>
            <a:r>
              <a:rPr lang="fi-FI" sz="1700" dirty="0"/>
              <a:t>Naistenlehdet</a:t>
            </a:r>
          </a:p>
          <a:p>
            <a:pPr marL="342900" indent="-342900" algn="l">
              <a:lnSpc>
                <a:spcPct val="100000"/>
              </a:lnSpc>
              <a:buFont typeface="+mj-lt"/>
              <a:buAutoNum type="arabicPeriod"/>
            </a:pPr>
            <a:r>
              <a:rPr lang="fi-FI" sz="1700" dirty="0"/>
              <a:t>Asumisen ja puutarhanhoidon lehdet</a:t>
            </a:r>
          </a:p>
          <a:p>
            <a:pPr marL="342900" indent="-342900" algn="l">
              <a:lnSpc>
                <a:spcPct val="100000"/>
              </a:lnSpc>
              <a:buFont typeface="+mj-lt"/>
              <a:buAutoNum type="arabicPeriod"/>
            </a:pPr>
            <a:r>
              <a:rPr lang="fi-FI" sz="1700" dirty="0"/>
              <a:t>Hyvinvoinnin, kauneuden ja terveyden lehdet</a:t>
            </a:r>
          </a:p>
          <a:p>
            <a:pPr marL="342900" indent="-342900" algn="l">
              <a:lnSpc>
                <a:spcPct val="100000"/>
              </a:lnSpc>
              <a:buFont typeface="+mj-lt"/>
              <a:buAutoNum type="arabicPeriod"/>
            </a:pPr>
            <a:r>
              <a:rPr lang="fi-FI" sz="1700" dirty="0"/>
              <a:t>Järjestölehdet</a:t>
            </a:r>
          </a:p>
          <a:p>
            <a:pPr algn="l">
              <a:lnSpc>
                <a:spcPct val="100000"/>
              </a:lnSpc>
            </a:pPr>
            <a:endParaRPr lang="fi-FI" sz="1700" dirty="0">
              <a:latin typeface="Neue Haas Unica W1G Medium" panose="020B0404030206020203" pitchFamily="34" charset="0"/>
            </a:endParaRPr>
          </a:p>
          <a:p>
            <a:pPr algn="l">
              <a:lnSpc>
                <a:spcPct val="100000"/>
              </a:lnSpc>
            </a:pPr>
            <a:r>
              <a:rPr lang="fi-FI" sz="2200" b="1" dirty="0">
                <a:latin typeface="Neue Haas Unica W1G" panose="020B0504030206020203" pitchFamily="34" charset="0"/>
              </a:rPr>
              <a:t>Miesten säännöllisesti lukemat aikakauslehdet top 5</a:t>
            </a:r>
          </a:p>
          <a:p>
            <a:pPr marL="342900" indent="-342900" algn="l">
              <a:lnSpc>
                <a:spcPct val="100000"/>
              </a:lnSpc>
              <a:buFont typeface="+mj-lt"/>
              <a:buAutoNum type="arabicPeriod"/>
            </a:pPr>
            <a:r>
              <a:rPr lang="fi-FI" sz="1700" dirty="0"/>
              <a:t>Asiakaslehdet</a:t>
            </a:r>
          </a:p>
          <a:p>
            <a:pPr marL="342900" indent="-342900" algn="l">
              <a:lnSpc>
                <a:spcPct val="100000"/>
              </a:lnSpc>
              <a:buFont typeface="+mj-lt"/>
              <a:buAutoNum type="arabicPeriod"/>
            </a:pPr>
            <a:r>
              <a:rPr lang="fi-FI" sz="1700" dirty="0" err="1"/>
              <a:t>Uutis</a:t>
            </a:r>
            <a:r>
              <a:rPr lang="fi-FI" sz="1700" dirty="0"/>
              <a:t>- </a:t>
            </a:r>
            <a:r>
              <a:rPr lang="fi-FI" sz="1700" dirty="0" err="1"/>
              <a:t>ajankohtais</a:t>
            </a:r>
            <a:r>
              <a:rPr lang="fi-FI" sz="1700" dirty="0"/>
              <a:t>- ja talouslehdet</a:t>
            </a:r>
          </a:p>
          <a:p>
            <a:pPr marL="342900" indent="-342900" algn="l">
              <a:lnSpc>
                <a:spcPct val="100000"/>
              </a:lnSpc>
              <a:buFont typeface="+mj-lt"/>
              <a:buAutoNum type="arabicPeriod"/>
            </a:pPr>
            <a:r>
              <a:rPr lang="fi-FI" sz="1700" dirty="0"/>
              <a:t>Tekniikka- ja hifilehdet </a:t>
            </a:r>
          </a:p>
          <a:p>
            <a:pPr marL="342900" indent="-342900" algn="l">
              <a:lnSpc>
                <a:spcPct val="100000"/>
              </a:lnSpc>
              <a:buFont typeface="+mj-lt"/>
              <a:buAutoNum type="arabicPeriod"/>
            </a:pPr>
            <a:r>
              <a:rPr lang="fi-FI" sz="1700" dirty="0"/>
              <a:t>Tiedelehdet</a:t>
            </a:r>
          </a:p>
          <a:p>
            <a:pPr marL="342900" indent="-342900" algn="l">
              <a:lnSpc>
                <a:spcPct val="100000"/>
              </a:lnSpc>
              <a:buFont typeface="+mj-lt"/>
              <a:buAutoNum type="arabicPeriod"/>
            </a:pPr>
            <a:r>
              <a:rPr lang="fi-FI" sz="1700" dirty="0"/>
              <a:t>Auto- ja moottoriajoneuvolehdet</a:t>
            </a:r>
          </a:p>
        </p:txBody>
      </p:sp>
      <p:graphicFrame>
        <p:nvGraphicFramePr>
          <p:cNvPr id="7" name="Chart 6">
            <a:extLst>
              <a:ext uri="{FF2B5EF4-FFF2-40B4-BE49-F238E27FC236}">
                <a16:creationId xmlns:a16="http://schemas.microsoft.com/office/drawing/2014/main" id="{07DF110D-651B-2F44-B559-94D93DEABF35}"/>
              </a:ext>
            </a:extLst>
          </p:cNvPr>
          <p:cNvGraphicFramePr/>
          <p:nvPr>
            <p:extLst>
              <p:ext uri="{D42A27DB-BD31-4B8C-83A1-F6EECF244321}">
                <p14:modId xmlns:p14="http://schemas.microsoft.com/office/powerpoint/2010/main" val="2673169074"/>
              </p:ext>
            </p:extLst>
          </p:nvPr>
        </p:nvGraphicFramePr>
        <p:xfrm>
          <a:off x="-748145" y="2011864"/>
          <a:ext cx="8196695" cy="462373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2">
            <a:extLst>
              <a:ext uri="{FF2B5EF4-FFF2-40B4-BE49-F238E27FC236}">
                <a16:creationId xmlns:a16="http://schemas.microsoft.com/office/drawing/2014/main" id="{A3690F0E-3465-2A44-9163-0CB0D199B79F}"/>
              </a:ext>
            </a:extLst>
          </p:cNvPr>
          <p:cNvSpPr txBox="1"/>
          <p:nvPr/>
        </p:nvSpPr>
        <p:spPr>
          <a:xfrm>
            <a:off x="602311" y="1734865"/>
            <a:ext cx="6371695" cy="276999"/>
          </a:xfrm>
          <a:prstGeom prst="rect">
            <a:avLst/>
          </a:prstGeom>
          <a:noFill/>
        </p:spPr>
        <p:txBody>
          <a:bodyPr wrap="square" rtlCol="0">
            <a:spAutoFit/>
          </a:bodyPr>
          <a:lstStyle/>
          <a:p>
            <a:pPr algn="ctr">
              <a:defRPr/>
            </a:pPr>
            <a:r>
              <a:rPr lang="fi-FI" sz="1200" dirty="0">
                <a:solidFill>
                  <a:srgbClr val="002649"/>
                </a:solidFill>
                <a:latin typeface="Neue Haas Unica W1G" panose="020B0504030206020203" pitchFamily="34" charset="0"/>
              </a:rPr>
              <a:t>Mitä seuraavista aikakauslehtityypeistä luet säännöllisesti?  |  n = 1166</a:t>
            </a:r>
            <a:endPar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2905442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602311" y="162962"/>
            <a:ext cx="6342187" cy="1293506"/>
          </a:xfrm>
        </p:spPr>
        <p:txBody>
          <a:bodyPr anchor="ctr">
            <a:normAutofit fontScale="90000"/>
          </a:bodyPr>
          <a:lstStyle/>
          <a:p>
            <a:r>
              <a:rPr lang="fi-FI" sz="3200" dirty="0">
                <a:solidFill>
                  <a:schemeClr val="tx2"/>
                </a:solidFill>
              </a:rPr>
              <a:t>Vastaajina tutkimuksessa oli sekä tilaajalukijoita että irtonumeron ostajia</a:t>
            </a:r>
            <a:endParaRPr lang="fi-FI" sz="3600" dirty="0">
              <a:solidFill>
                <a:schemeClr val="tx2"/>
              </a:solidFill>
            </a:endParaRPr>
          </a:p>
        </p:txBody>
      </p:sp>
      <p:sp>
        <p:nvSpPr>
          <p:cNvPr id="4" name="Text Placeholder 3">
            <a:extLst>
              <a:ext uri="{FF2B5EF4-FFF2-40B4-BE49-F238E27FC236}">
                <a16:creationId xmlns:a16="http://schemas.microsoft.com/office/drawing/2014/main" id="{45812C0B-E674-834F-BE02-32979997B018}"/>
              </a:ext>
            </a:extLst>
          </p:cNvPr>
          <p:cNvSpPr>
            <a:spLocks noGrp="1"/>
          </p:cNvSpPr>
          <p:nvPr>
            <p:ph type="body" sz="half" idx="2"/>
          </p:nvPr>
        </p:nvSpPr>
        <p:spPr>
          <a:xfrm>
            <a:off x="8065850" y="1233714"/>
            <a:ext cx="3659703" cy="4898960"/>
          </a:xfrm>
        </p:spPr>
        <p:txBody>
          <a:bodyPr anchor="ctr">
            <a:normAutofit/>
          </a:bodyPr>
          <a:lstStyle/>
          <a:p>
            <a:r>
              <a:rPr lang="fi-FI" sz="2400" dirty="0"/>
              <a:t>84 </a:t>
            </a:r>
            <a:r>
              <a:rPr lang="fi-FI" sz="2400" dirty="0">
                <a:latin typeface="Neue Haas Unica W1G Medium" panose="020B0404030206020203" pitchFamily="34" charset="0"/>
              </a:rPr>
              <a:t>% vastaajista on tilaajalukijoita, joille tulee jokin aikakauslehti tilattuna kotiin.</a:t>
            </a:r>
          </a:p>
          <a:p>
            <a:r>
              <a:rPr lang="fi-FI" sz="2400" dirty="0">
                <a:latin typeface="Neue Haas Unica W1G Medium" panose="020B0404030206020203" pitchFamily="34" charset="0"/>
              </a:rPr>
              <a:t>Irtonumeroita ostaa </a:t>
            </a:r>
            <a:br>
              <a:rPr lang="fi-FI" sz="2400" dirty="0">
                <a:latin typeface="Neue Haas Unica W1G Medium" panose="020B0404030206020203" pitchFamily="34" charset="0"/>
              </a:rPr>
            </a:br>
            <a:r>
              <a:rPr lang="fi-FI" sz="2400" dirty="0">
                <a:latin typeface="Neue Haas Unica W1G Medium" panose="020B0404030206020203" pitchFamily="34" charset="0"/>
              </a:rPr>
              <a:t>29 % vastaajista. </a:t>
            </a:r>
          </a:p>
        </p:txBody>
      </p:sp>
      <p:grpSp>
        <p:nvGrpSpPr>
          <p:cNvPr id="10" name="Group 9">
            <a:extLst>
              <a:ext uri="{FF2B5EF4-FFF2-40B4-BE49-F238E27FC236}">
                <a16:creationId xmlns:a16="http://schemas.microsoft.com/office/drawing/2014/main" id="{D909C803-879D-684B-B21F-A7DEF7304F15}"/>
              </a:ext>
            </a:extLst>
          </p:cNvPr>
          <p:cNvGrpSpPr/>
          <p:nvPr/>
        </p:nvGrpSpPr>
        <p:grpSpPr>
          <a:xfrm>
            <a:off x="602311" y="2011864"/>
            <a:ext cx="6522389" cy="4123505"/>
            <a:chOff x="-832715" y="1615607"/>
            <a:chExt cx="7223760" cy="4429083"/>
          </a:xfrm>
        </p:grpSpPr>
        <p:graphicFrame>
          <p:nvGraphicFramePr>
            <p:cNvPr id="7" name="Chart 6">
              <a:extLst>
                <a:ext uri="{FF2B5EF4-FFF2-40B4-BE49-F238E27FC236}">
                  <a16:creationId xmlns:a16="http://schemas.microsoft.com/office/drawing/2014/main" id="{07DF110D-651B-2F44-B559-94D93DEABF35}"/>
                </a:ext>
              </a:extLst>
            </p:cNvPr>
            <p:cNvGraphicFramePr/>
            <p:nvPr>
              <p:extLst>
                <p:ext uri="{D42A27DB-BD31-4B8C-83A1-F6EECF244321}">
                  <p14:modId xmlns:p14="http://schemas.microsoft.com/office/powerpoint/2010/main" val="923970436"/>
                </p:ext>
              </p:extLst>
            </p:nvPr>
          </p:nvGraphicFramePr>
          <p:xfrm>
            <a:off x="-832715" y="1615607"/>
            <a:ext cx="7223760" cy="442618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1B319AB3-0D02-B548-9A75-A90DF5440C17}"/>
                </a:ext>
              </a:extLst>
            </p:cNvPr>
            <p:cNvSpPr txBox="1"/>
            <p:nvPr/>
          </p:nvSpPr>
          <p:spPr>
            <a:xfrm>
              <a:off x="2079201" y="5736913"/>
              <a:ext cx="390689" cy="307777"/>
            </a:xfrm>
            <a:prstGeom prst="rect">
              <a:avLst/>
            </a:prstGeom>
            <a:noFill/>
          </p:spPr>
          <p:txBody>
            <a:bodyPr wrap="square" rtlCol="0">
              <a:spAutoFit/>
            </a:bodyPr>
            <a:lstStyle/>
            <a:p>
              <a:pPr algn="r"/>
              <a:r>
                <a:rPr lang="fi-FI" sz="1400" dirty="0">
                  <a:solidFill>
                    <a:schemeClr val="bg1">
                      <a:lumMod val="50000"/>
                    </a:schemeClr>
                  </a:solidFill>
                  <a:latin typeface="Neue Haas Unica W1G" panose="020B0504030206020203" pitchFamily="34" charset="0"/>
                </a:rPr>
                <a:t>%</a:t>
              </a:r>
            </a:p>
          </p:txBody>
        </p:sp>
      </p:grpSp>
      <p:sp>
        <p:nvSpPr>
          <p:cNvPr id="11" name="TextBox 2">
            <a:extLst>
              <a:ext uri="{FF2B5EF4-FFF2-40B4-BE49-F238E27FC236}">
                <a16:creationId xmlns:a16="http://schemas.microsoft.com/office/drawing/2014/main" id="{BF47B7EA-7F5F-4930-A505-2FCD3DCDF9BC}"/>
              </a:ext>
            </a:extLst>
          </p:cNvPr>
          <p:cNvSpPr txBox="1"/>
          <p:nvPr/>
        </p:nvSpPr>
        <p:spPr>
          <a:xfrm>
            <a:off x="602311" y="1734865"/>
            <a:ext cx="6371695" cy="276999"/>
          </a:xfrm>
          <a:prstGeom prst="rect">
            <a:avLst/>
          </a:prstGeom>
          <a:noFill/>
        </p:spPr>
        <p:txBody>
          <a:bodyPr wrap="square" rtlCol="0">
            <a:spAutoFit/>
          </a:bodyPr>
          <a:lstStyle/>
          <a:p>
            <a:pPr algn="ctr"/>
            <a:r>
              <a:rPr lang="fi-FI" sz="1200" dirty="0">
                <a:solidFill>
                  <a:schemeClr val="tx2"/>
                </a:solidFill>
              </a:rPr>
              <a:t>Millainen lukija olet? |  </a:t>
            </a:r>
            <a:r>
              <a:rPr lang="fi-FI" sz="1200" dirty="0">
                <a:latin typeface="Neue Haas Unica W1G" panose="020B0504030206020203" pitchFamily="34" charset="0"/>
              </a:rPr>
              <a:t>n = 1166</a:t>
            </a:r>
          </a:p>
        </p:txBody>
      </p:sp>
    </p:spTree>
    <p:extLst>
      <p:ext uri="{BB962C8B-B14F-4D97-AF65-F5344CB8AC3E}">
        <p14:creationId xmlns:p14="http://schemas.microsoft.com/office/powerpoint/2010/main" val="3476174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602311" y="56325"/>
            <a:ext cx="6342187" cy="1498438"/>
          </a:xfrm>
        </p:spPr>
        <p:txBody>
          <a:bodyPr anchor="ctr">
            <a:normAutofit/>
          </a:bodyPr>
          <a:lstStyle/>
          <a:p>
            <a:r>
              <a:rPr lang="fi-FI" sz="2800" dirty="0">
                <a:solidFill>
                  <a:schemeClr val="tx2"/>
                </a:solidFill>
              </a:rPr>
              <a:t>Säännöllisesti luetuista lehdistä suosikkeja ovat naistenlehdet ja </a:t>
            </a:r>
            <a:r>
              <a:rPr lang="fi-FI" sz="2800" dirty="0" err="1">
                <a:solidFill>
                  <a:schemeClr val="tx2"/>
                </a:solidFill>
              </a:rPr>
              <a:t>uutis</a:t>
            </a:r>
            <a:r>
              <a:rPr lang="fi-FI" sz="2800" dirty="0">
                <a:solidFill>
                  <a:schemeClr val="tx2"/>
                </a:solidFill>
              </a:rPr>
              <a:t>-, </a:t>
            </a:r>
            <a:r>
              <a:rPr lang="fi-FI" sz="2800" dirty="0" err="1">
                <a:solidFill>
                  <a:schemeClr val="tx2"/>
                </a:solidFill>
              </a:rPr>
              <a:t>ajankohtais</a:t>
            </a:r>
            <a:r>
              <a:rPr lang="fi-FI" sz="2800" dirty="0">
                <a:solidFill>
                  <a:schemeClr val="tx2"/>
                </a:solidFill>
              </a:rPr>
              <a:t>- ja talouslehdet</a:t>
            </a:r>
          </a:p>
        </p:txBody>
      </p:sp>
      <p:sp>
        <p:nvSpPr>
          <p:cNvPr id="4" name="Text Placeholder 3">
            <a:extLst>
              <a:ext uri="{FF2B5EF4-FFF2-40B4-BE49-F238E27FC236}">
                <a16:creationId xmlns:a16="http://schemas.microsoft.com/office/drawing/2014/main" id="{45812C0B-E674-834F-BE02-32979997B018}"/>
              </a:ext>
            </a:extLst>
          </p:cNvPr>
          <p:cNvSpPr>
            <a:spLocks noGrp="1"/>
          </p:cNvSpPr>
          <p:nvPr>
            <p:ph type="body" sz="half" idx="2"/>
          </p:nvPr>
        </p:nvSpPr>
        <p:spPr>
          <a:xfrm>
            <a:off x="8065850" y="1554762"/>
            <a:ext cx="3659703" cy="4656123"/>
          </a:xfrm>
        </p:spPr>
        <p:txBody>
          <a:bodyPr anchor="ctr">
            <a:normAutofit/>
          </a:bodyPr>
          <a:lstStyle/>
          <a:p>
            <a:pPr>
              <a:lnSpc>
                <a:spcPct val="100000"/>
              </a:lnSpc>
            </a:pPr>
            <a:r>
              <a:rPr lang="fi-FI" sz="2200" dirty="0"/>
              <a:t>23 % naisista kertoo suosikkilehtensä olevan jokin naistenlehti.</a:t>
            </a:r>
            <a:br>
              <a:rPr lang="fi-FI" sz="2200" dirty="0"/>
            </a:br>
            <a:endParaRPr lang="fi-FI" sz="2200" dirty="0"/>
          </a:p>
          <a:p>
            <a:pPr>
              <a:lnSpc>
                <a:spcPct val="100000"/>
              </a:lnSpc>
            </a:pPr>
            <a:r>
              <a:rPr lang="fi-FI" sz="2200" dirty="0">
                <a:latin typeface="Neue Haas Unica W1G Medium" panose="020B0404030206020203" pitchFamily="34" charset="0"/>
              </a:rPr>
              <a:t>18 % miehistä </a:t>
            </a:r>
            <a:br>
              <a:rPr lang="fi-FI" sz="2200" dirty="0">
                <a:latin typeface="Neue Haas Unica W1G Medium" panose="020B0404030206020203" pitchFamily="34" charset="0"/>
              </a:rPr>
            </a:br>
            <a:r>
              <a:rPr lang="fi-FI" sz="2200" dirty="0">
                <a:latin typeface="Neue Haas Unica W1G Medium" panose="020B0404030206020203" pitchFamily="34" charset="0"/>
              </a:rPr>
              <a:t>nimeää mieluisimmaksi aikakauslehdeksi jonkin </a:t>
            </a:r>
            <a:r>
              <a:rPr lang="fi-FI" sz="2200" dirty="0" err="1">
                <a:latin typeface="Neue Haas Unica W1G Medium" panose="020B0404030206020203" pitchFamily="34" charset="0"/>
              </a:rPr>
              <a:t>uutis</a:t>
            </a:r>
            <a:r>
              <a:rPr lang="fi-FI" sz="2200" dirty="0">
                <a:latin typeface="Neue Haas Unica W1G Medium" panose="020B0404030206020203" pitchFamily="34" charset="0"/>
              </a:rPr>
              <a:t>-, </a:t>
            </a:r>
            <a:r>
              <a:rPr lang="fi-FI" sz="2200" dirty="0" err="1">
                <a:latin typeface="Neue Haas Unica W1G Medium" panose="020B0404030206020203" pitchFamily="34" charset="0"/>
              </a:rPr>
              <a:t>ajankohtais</a:t>
            </a:r>
            <a:r>
              <a:rPr lang="fi-FI" sz="2200" dirty="0">
                <a:latin typeface="Neue Haas Unica W1G Medium" panose="020B0404030206020203" pitchFamily="34" charset="0"/>
              </a:rPr>
              <a:t>- </a:t>
            </a:r>
            <a:r>
              <a:rPr lang="fi-FI" sz="2200" dirty="0"/>
              <a:t>tai</a:t>
            </a:r>
            <a:r>
              <a:rPr lang="fi-FI" sz="2200" dirty="0">
                <a:latin typeface="Neue Haas Unica W1G Medium" panose="020B0404030206020203" pitchFamily="34" charset="0"/>
              </a:rPr>
              <a:t> talouslehden.</a:t>
            </a:r>
          </a:p>
        </p:txBody>
      </p:sp>
      <p:graphicFrame>
        <p:nvGraphicFramePr>
          <p:cNvPr id="7" name="Chart 6">
            <a:extLst>
              <a:ext uri="{FF2B5EF4-FFF2-40B4-BE49-F238E27FC236}">
                <a16:creationId xmlns:a16="http://schemas.microsoft.com/office/drawing/2014/main" id="{07DF110D-651B-2F44-B559-94D93DEABF35}"/>
              </a:ext>
            </a:extLst>
          </p:cNvPr>
          <p:cNvGraphicFramePr/>
          <p:nvPr>
            <p:extLst>
              <p:ext uri="{D42A27DB-BD31-4B8C-83A1-F6EECF244321}">
                <p14:modId xmlns:p14="http://schemas.microsoft.com/office/powerpoint/2010/main" val="3861185974"/>
              </p:ext>
            </p:extLst>
          </p:nvPr>
        </p:nvGraphicFramePr>
        <p:xfrm>
          <a:off x="319780" y="1554763"/>
          <a:ext cx="7185394" cy="522745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2">
            <a:extLst>
              <a:ext uri="{FF2B5EF4-FFF2-40B4-BE49-F238E27FC236}">
                <a16:creationId xmlns:a16="http://schemas.microsoft.com/office/drawing/2014/main" id="{BF47B7EA-7F5F-4930-A505-2FCD3DCDF9BC}"/>
              </a:ext>
            </a:extLst>
          </p:cNvPr>
          <p:cNvSpPr txBox="1"/>
          <p:nvPr/>
        </p:nvSpPr>
        <p:spPr>
          <a:xfrm>
            <a:off x="5309754" y="3240238"/>
            <a:ext cx="1882461" cy="1015663"/>
          </a:xfrm>
          <a:prstGeom prst="rect">
            <a:avLst/>
          </a:prstGeom>
          <a:solidFill>
            <a:schemeClr val="bg1"/>
          </a:solidFill>
        </p:spPr>
        <p:txBody>
          <a:bodyPr wrap="square" rtlCol="0">
            <a:spAutoFit/>
          </a:bodyPr>
          <a:lstStyle/>
          <a:p>
            <a:pPr lvl="0" algn="ctr">
              <a:defRPr/>
            </a:pPr>
            <a:r>
              <a:rPr lang="fi-FI" sz="1200" dirty="0">
                <a:solidFill>
                  <a:srgbClr val="002548"/>
                </a:solidFill>
                <a:latin typeface="Neue Haas Unica W1G" panose="020B0504030206020203" pitchFamily="34" charset="0"/>
              </a:rPr>
              <a:t>Mikä on mieluisin suomalainen aikakauslehti, jota luet säännöllisesti?   </a:t>
            </a:r>
            <a:br>
              <a:rPr lang="fi-FI" sz="1200" dirty="0">
                <a:solidFill>
                  <a:srgbClr val="002548"/>
                </a:solidFill>
                <a:latin typeface="Neue Haas Unica W1G" panose="020B0504030206020203" pitchFamily="34" charset="0"/>
              </a:rPr>
            </a:br>
            <a:r>
              <a:rPr lang="fi-FI" sz="1200" dirty="0">
                <a:solidFill>
                  <a:srgbClr val="002548"/>
                </a:solidFill>
                <a:latin typeface="Neue Haas Unica W1G" panose="020B0504030206020203" pitchFamily="34" charset="0"/>
              </a:rPr>
              <a:t>| </a:t>
            </a:r>
            <a:r>
              <a:rPr kumimoji="0" lang="fi-FI" sz="1200" b="0" i="0" u="none" strike="noStrike" kern="1200" cap="none" spc="0" normalizeH="0" baseline="0" noProof="0" dirty="0">
                <a:ln>
                  <a:noFill/>
                </a:ln>
                <a:solidFill>
                  <a:srgbClr val="002548"/>
                </a:solidFill>
                <a:effectLst/>
                <a:uLnTx/>
                <a:uFillTx/>
                <a:latin typeface="Neue Haas Unica W1G" panose="020B0504030206020203" pitchFamily="34" charset="0"/>
                <a:ea typeface="+mn-ea"/>
                <a:cs typeface="+mn-cs"/>
              </a:rPr>
              <a:t> n = 1070</a:t>
            </a:r>
          </a:p>
        </p:txBody>
      </p:sp>
      <p:sp>
        <p:nvSpPr>
          <p:cNvPr id="3" name="Rectangle 2">
            <a:extLst>
              <a:ext uri="{FF2B5EF4-FFF2-40B4-BE49-F238E27FC236}">
                <a16:creationId xmlns:a16="http://schemas.microsoft.com/office/drawing/2014/main" id="{973CC498-340B-F741-A8FD-EECDAB9DCB6E}"/>
              </a:ext>
            </a:extLst>
          </p:cNvPr>
          <p:cNvSpPr/>
          <p:nvPr/>
        </p:nvSpPr>
        <p:spPr>
          <a:xfrm>
            <a:off x="1527464" y="6415177"/>
            <a:ext cx="6057900" cy="246221"/>
          </a:xfrm>
          <a:prstGeom prst="rect">
            <a:avLst/>
          </a:prstGeom>
        </p:spPr>
        <p:txBody>
          <a:bodyPr wrap="square">
            <a:spAutoFit/>
          </a:bodyPr>
          <a:lstStyle/>
          <a:p>
            <a:pPr lvl="0" algn="ctr">
              <a:defRPr/>
            </a:pPr>
            <a:r>
              <a:rPr lang="fi-FI" sz="1000" dirty="0">
                <a:solidFill>
                  <a:srgbClr val="002649"/>
                </a:solidFill>
                <a:latin typeface="Neue Haas Unica W1G" panose="020B0504030206020203" pitchFamily="34" charset="0"/>
              </a:rPr>
              <a:t>Kysytty avoimena kysymyksenä, lehtiryhmät koodattu vastauksista jälkikäteen.</a:t>
            </a:r>
          </a:p>
        </p:txBody>
      </p:sp>
    </p:spTree>
    <p:extLst>
      <p:ext uri="{BB962C8B-B14F-4D97-AF65-F5344CB8AC3E}">
        <p14:creationId xmlns:p14="http://schemas.microsoft.com/office/powerpoint/2010/main" val="404790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p:txBody>
          <a:bodyPr anchor="ctr">
            <a:normAutofit/>
          </a:bodyPr>
          <a:lstStyle/>
          <a:p>
            <a:r>
              <a:rPr lang="fi-FI" sz="3200" dirty="0"/>
              <a:t>56 % aikakauslehtien lukijoista lukee aikakauslehtisisältöjä myös digitaalisena</a:t>
            </a:r>
            <a:endParaRPr lang="fi-FI" sz="3200" dirty="0">
              <a:solidFill>
                <a:schemeClr val="tx2"/>
              </a:solidFill>
            </a:endParaRPr>
          </a:p>
        </p:txBody>
      </p:sp>
      <p:grpSp>
        <p:nvGrpSpPr>
          <p:cNvPr id="10" name="Group 9">
            <a:extLst>
              <a:ext uri="{FF2B5EF4-FFF2-40B4-BE49-F238E27FC236}">
                <a16:creationId xmlns:a16="http://schemas.microsoft.com/office/drawing/2014/main" id="{D909C803-879D-684B-B21F-A7DEF7304F15}"/>
              </a:ext>
            </a:extLst>
          </p:cNvPr>
          <p:cNvGrpSpPr/>
          <p:nvPr/>
        </p:nvGrpSpPr>
        <p:grpSpPr>
          <a:xfrm>
            <a:off x="1169071" y="2011864"/>
            <a:ext cx="10323274" cy="4230574"/>
            <a:chOff x="-832715" y="1615607"/>
            <a:chExt cx="7223760" cy="4426189"/>
          </a:xfrm>
        </p:grpSpPr>
        <p:graphicFrame>
          <p:nvGraphicFramePr>
            <p:cNvPr id="7" name="Chart 6">
              <a:extLst>
                <a:ext uri="{FF2B5EF4-FFF2-40B4-BE49-F238E27FC236}">
                  <a16:creationId xmlns:a16="http://schemas.microsoft.com/office/drawing/2014/main" id="{07DF110D-651B-2F44-B559-94D93DEABF35}"/>
                </a:ext>
              </a:extLst>
            </p:cNvPr>
            <p:cNvGraphicFramePr/>
            <p:nvPr>
              <p:extLst>
                <p:ext uri="{D42A27DB-BD31-4B8C-83A1-F6EECF244321}">
                  <p14:modId xmlns:p14="http://schemas.microsoft.com/office/powerpoint/2010/main" val="719586761"/>
                </p:ext>
              </p:extLst>
            </p:nvPr>
          </p:nvGraphicFramePr>
          <p:xfrm>
            <a:off x="-832715" y="1615607"/>
            <a:ext cx="7223760" cy="442618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1B319AB3-0D02-B548-9A75-A90DF5440C17}"/>
                </a:ext>
              </a:extLst>
            </p:cNvPr>
            <p:cNvSpPr txBox="1"/>
            <p:nvPr/>
          </p:nvSpPr>
          <p:spPr>
            <a:xfrm flipH="1">
              <a:off x="1856115" y="5711211"/>
              <a:ext cx="392610" cy="33058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FFFFFF">
                      <a:lumMod val="50000"/>
                    </a:srgbClr>
                  </a:solidFill>
                  <a:effectLst/>
                  <a:uLnTx/>
                  <a:uFillTx/>
                  <a:latin typeface="Neue Haas Unica W1G" panose="020B0504030206020203" pitchFamily="34" charset="0"/>
                  <a:ea typeface="+mn-ea"/>
                  <a:cs typeface="+mn-cs"/>
                </a:rPr>
                <a:t>%</a:t>
              </a:r>
            </a:p>
          </p:txBody>
        </p:sp>
      </p:grpSp>
      <p:sp>
        <p:nvSpPr>
          <p:cNvPr id="11" name="TextBox 2">
            <a:extLst>
              <a:ext uri="{FF2B5EF4-FFF2-40B4-BE49-F238E27FC236}">
                <a16:creationId xmlns:a16="http://schemas.microsoft.com/office/drawing/2014/main" id="{BF47B7EA-7F5F-4930-A505-2FCD3DCDF9BC}"/>
              </a:ext>
            </a:extLst>
          </p:cNvPr>
          <p:cNvSpPr txBox="1"/>
          <p:nvPr/>
        </p:nvSpPr>
        <p:spPr>
          <a:xfrm>
            <a:off x="2910153" y="1550836"/>
            <a:ext cx="6371695" cy="276999"/>
          </a:xfrm>
          <a:prstGeom prst="rect">
            <a:avLst/>
          </a:prstGeom>
          <a:noFill/>
        </p:spPr>
        <p:txBody>
          <a:bodyPr wrap="square" rtlCol="0">
            <a:spAutoFit/>
          </a:bodyPr>
          <a:lstStyle/>
          <a:p>
            <a:pPr lvl="0" algn="ctr">
              <a:defRPr/>
            </a:pPr>
            <a:r>
              <a:rPr lang="fi-FI" sz="1200" dirty="0">
                <a:solidFill>
                  <a:schemeClr val="tx2"/>
                </a:solidFill>
              </a:rPr>
              <a:t>Luetko aikakauslehtisisältöjä digitaalisena?   |  </a:t>
            </a:r>
            <a:r>
              <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n=1 166</a:t>
            </a:r>
          </a:p>
        </p:txBody>
      </p:sp>
    </p:spTree>
    <p:extLst>
      <p:ext uri="{BB962C8B-B14F-4D97-AF65-F5344CB8AC3E}">
        <p14:creationId xmlns:p14="http://schemas.microsoft.com/office/powerpoint/2010/main" val="2274247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p:txBody>
          <a:bodyPr anchor="ctr">
            <a:normAutofit/>
          </a:bodyPr>
          <a:lstStyle/>
          <a:p>
            <a:r>
              <a:rPr lang="fi-FI" sz="2400" dirty="0">
                <a:solidFill>
                  <a:schemeClr val="tx2"/>
                </a:solidFill>
              </a:rPr>
              <a:t>Syyt, miksi ei lue aikakauslehtisisältöjä digitaalisena:</a:t>
            </a:r>
            <a:br>
              <a:rPr lang="fi-FI" sz="2400" dirty="0">
                <a:solidFill>
                  <a:schemeClr val="tx2"/>
                </a:solidFill>
              </a:rPr>
            </a:br>
            <a:r>
              <a:rPr lang="fi-FI" sz="2400" dirty="0">
                <a:solidFill>
                  <a:schemeClr val="tx2"/>
                </a:solidFill>
              </a:rPr>
              <a:t>printtilehti miellyttää enemmän, digisisällöt eivät kiinnosta, halu välttää ruudun tuijottamista</a:t>
            </a:r>
          </a:p>
        </p:txBody>
      </p:sp>
      <p:graphicFrame>
        <p:nvGraphicFramePr>
          <p:cNvPr id="14" name="Chart 6">
            <a:extLst>
              <a:ext uri="{FF2B5EF4-FFF2-40B4-BE49-F238E27FC236}">
                <a16:creationId xmlns:a16="http://schemas.microsoft.com/office/drawing/2014/main" id="{73C8AB6A-CAA4-48A5-97D2-9986620A04D0}"/>
              </a:ext>
            </a:extLst>
          </p:cNvPr>
          <p:cNvGraphicFramePr>
            <a:graphicFrameLocks noGrp="1"/>
          </p:cNvGraphicFramePr>
          <p:nvPr>
            <p:ph sz="quarter" idx="11"/>
            <p:extLst>
              <p:ext uri="{D42A27DB-BD31-4B8C-83A1-F6EECF244321}">
                <p14:modId xmlns:p14="http://schemas.microsoft.com/office/powerpoint/2010/main" val="3599065080"/>
              </p:ext>
            </p:extLst>
          </p:nvPr>
        </p:nvGraphicFramePr>
        <p:xfrm>
          <a:off x="-2161308" y="1745673"/>
          <a:ext cx="14217122" cy="464473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2">
            <a:extLst>
              <a:ext uri="{FF2B5EF4-FFF2-40B4-BE49-F238E27FC236}">
                <a16:creationId xmlns:a16="http://schemas.microsoft.com/office/drawing/2014/main" id="{BF47B7EA-7F5F-4930-A505-2FCD3DCDF9BC}"/>
              </a:ext>
            </a:extLst>
          </p:cNvPr>
          <p:cNvSpPr txBox="1"/>
          <p:nvPr/>
        </p:nvSpPr>
        <p:spPr>
          <a:xfrm>
            <a:off x="3695025" y="1544480"/>
            <a:ext cx="7415215"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a:solidFill>
                  <a:srgbClr val="002649"/>
                </a:solidFill>
                <a:latin typeface="Neue Haas Unica W1G" panose="020B0504030206020203" pitchFamily="34" charset="0"/>
              </a:rPr>
              <a:t>Kysytty niiltä, jotka eivät</a:t>
            </a:r>
            <a:r>
              <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lue aikakauslehtisisältöjä digitaalisena, n = 512</a:t>
            </a:r>
          </a:p>
        </p:txBody>
      </p:sp>
    </p:spTree>
    <p:extLst>
      <p:ext uri="{BB962C8B-B14F-4D97-AF65-F5344CB8AC3E}">
        <p14:creationId xmlns:p14="http://schemas.microsoft.com/office/powerpoint/2010/main" val="2417215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60C64-CA91-0D4B-AEA3-C5E4C28D7928}"/>
              </a:ext>
            </a:extLst>
          </p:cNvPr>
          <p:cNvSpPr>
            <a:spLocks noGrp="1"/>
          </p:cNvSpPr>
          <p:nvPr>
            <p:ph type="title"/>
          </p:nvPr>
        </p:nvSpPr>
        <p:spPr>
          <a:xfrm>
            <a:off x="1169071" y="380819"/>
            <a:ext cx="9941170" cy="662050"/>
          </a:xfrm>
        </p:spPr>
        <p:txBody>
          <a:bodyPr anchor="ctr">
            <a:noAutofit/>
          </a:bodyPr>
          <a:lstStyle/>
          <a:p>
            <a:r>
              <a:rPr lang="fi-FI" sz="2600" dirty="0"/>
              <a:t>Syitä, miksi ei lue aikakauslehtiä digitaalisena: </a:t>
            </a:r>
            <a:r>
              <a:rPr lang="fi-FI" sz="2600" dirty="0">
                <a:solidFill>
                  <a:schemeClr val="accent1"/>
                </a:solidFill>
              </a:rPr>
              <a:t>lukukokemusta vertaillaan printin lukemiseen – digiin verrattuna konkreettinen lehti tuntuu mukavalta ja hallittavalta kokonaisuudelta</a:t>
            </a:r>
          </a:p>
        </p:txBody>
      </p:sp>
      <p:sp>
        <p:nvSpPr>
          <p:cNvPr id="3" name="Content Placeholder 2">
            <a:extLst>
              <a:ext uri="{FF2B5EF4-FFF2-40B4-BE49-F238E27FC236}">
                <a16:creationId xmlns:a16="http://schemas.microsoft.com/office/drawing/2014/main" id="{F435A31A-1E38-034E-A329-C5682EC78629}"/>
              </a:ext>
            </a:extLst>
          </p:cNvPr>
          <p:cNvSpPr>
            <a:spLocks noGrp="1"/>
          </p:cNvSpPr>
          <p:nvPr>
            <p:ph sz="quarter" idx="11"/>
          </p:nvPr>
        </p:nvSpPr>
        <p:spPr>
          <a:xfrm>
            <a:off x="1169070" y="1821479"/>
            <a:ext cx="9941170" cy="4324677"/>
          </a:xfrm>
        </p:spPr>
        <p:txBody>
          <a:bodyPr anchor="ctr">
            <a:noAutofit/>
          </a:bodyPr>
          <a:lstStyle/>
          <a:p>
            <a:pPr indent="0" algn="ctr"/>
            <a:r>
              <a:rPr lang="fi-FI" sz="1500" dirty="0"/>
              <a:t>”Lehteä voi selailla jättää auki ja jatkaa myöhemmin. Lehdet on pinossa pöydällä siitä voi valita mitä kulloinkin haluaa lukea. Lehden lukuun voi syventyä kaikessa rauhassa ilman digitaalisen laitteen räpläämistä.”</a:t>
            </a:r>
            <a:br>
              <a:rPr lang="fi-FI" sz="1500" dirty="0"/>
            </a:br>
            <a:r>
              <a:rPr lang="fi-FI" sz="1500" dirty="0"/>
              <a:t>– mies, 72</a:t>
            </a:r>
          </a:p>
          <a:p>
            <a:pPr indent="0" algn="ctr"/>
            <a:r>
              <a:rPr lang="fi-FI" sz="1500" dirty="0"/>
              <a:t>”Lehteä on mukava selailla, silmiin osuu sattumoisin kiinnostavia kohtia, jota ei digiversioista ehkä huomaa.”</a:t>
            </a:r>
            <a:br>
              <a:rPr lang="fi-FI" sz="1500" dirty="0"/>
            </a:br>
            <a:r>
              <a:rPr lang="fi-FI" sz="1500" dirty="0"/>
              <a:t>– nainen, 63</a:t>
            </a:r>
          </a:p>
          <a:p>
            <a:pPr indent="0" algn="ctr"/>
            <a:r>
              <a:rPr lang="fi-FI" sz="1500" dirty="0"/>
              <a:t>”Mielestäni on </a:t>
            </a:r>
            <a:r>
              <a:rPr lang="fi-FI" sz="1500" dirty="0" err="1"/>
              <a:t>kivempi</a:t>
            </a:r>
            <a:r>
              <a:rPr lang="fi-FI" sz="1500" dirty="0"/>
              <a:t> lukea, kun lehden saa konkreettisesti käteen ja lehden kuvatkin ovat mukavampia katsoa lehdestä.”</a:t>
            </a:r>
            <a:br>
              <a:rPr lang="fi-FI" sz="1500" dirty="0"/>
            </a:br>
            <a:r>
              <a:rPr lang="fi-FI" sz="1500" dirty="0"/>
              <a:t>– nainen, 15</a:t>
            </a:r>
          </a:p>
          <a:p>
            <a:pPr indent="0" algn="ctr"/>
            <a:r>
              <a:rPr lang="fi-FI" sz="1500" dirty="0"/>
              <a:t>”Haluan lukea ja pitää käsissäni paperilehteä, selata sitä ja palata takaisin alkuun. Helpompi käsitellä kuin laitetta, varsinkin jos löhöää sohvalla.”</a:t>
            </a:r>
            <a:br>
              <a:rPr lang="fi-FI" sz="1500" dirty="0"/>
            </a:br>
            <a:r>
              <a:rPr lang="fi-FI" sz="1500" dirty="0"/>
              <a:t>– nainen, 67</a:t>
            </a:r>
          </a:p>
          <a:p>
            <a:pPr indent="0" algn="ctr"/>
            <a:r>
              <a:rPr lang="fi-FI" sz="1500" dirty="0"/>
              <a:t>”Artikkeleiden mobiilinäkymät ovat usein pieniä ja pidän enemmän perinteisistä painetuista lehdistä.”</a:t>
            </a:r>
            <a:br>
              <a:rPr lang="fi-FI" sz="1500" dirty="0"/>
            </a:br>
            <a:r>
              <a:rPr lang="fi-FI" sz="1500" dirty="0"/>
              <a:t>– nainen, 25</a:t>
            </a:r>
          </a:p>
          <a:p>
            <a:pPr indent="0" algn="ctr"/>
            <a:r>
              <a:rPr lang="fi-FI" sz="1500" dirty="0"/>
              <a:t>”Epäkäytännöllistä. Haluan lukea ja silmäillä koko artikkelia enkä vain sitä osaa, joka mahtuu älylaitteen ruudulle. Joskus saatan etsiä vanhaa juttua digilehdestä, jos haluan näyttää sen ystävälle yllättäen.”</a:t>
            </a:r>
            <a:br>
              <a:rPr lang="fi-FI" sz="1500" dirty="0"/>
            </a:br>
            <a:r>
              <a:rPr lang="fi-FI" sz="1500" dirty="0"/>
              <a:t>– nainen, 29</a:t>
            </a:r>
          </a:p>
        </p:txBody>
      </p:sp>
      <p:sp>
        <p:nvSpPr>
          <p:cNvPr id="4" name="TextBox 2">
            <a:extLst>
              <a:ext uri="{FF2B5EF4-FFF2-40B4-BE49-F238E27FC236}">
                <a16:creationId xmlns:a16="http://schemas.microsoft.com/office/drawing/2014/main" id="{DE36ACA8-E194-DC40-91A6-2535C152B763}"/>
              </a:ext>
            </a:extLst>
          </p:cNvPr>
          <p:cNvSpPr txBox="1"/>
          <p:nvPr/>
        </p:nvSpPr>
        <p:spPr>
          <a:xfrm>
            <a:off x="3695025" y="1471032"/>
            <a:ext cx="741521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000" dirty="0">
                <a:solidFill>
                  <a:srgbClr val="002649"/>
                </a:solidFill>
                <a:latin typeface="Neue Haas Unica W1G" panose="020B0504030206020203" pitchFamily="34" charset="0"/>
              </a:rPr>
              <a:t>Kysytty niiltä, jotka eivät</a:t>
            </a:r>
            <a:r>
              <a:rPr kumimoji="0" lang="fi-FI" sz="10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lue aikakauslehtisisältöjä digitaalisena, n = 512</a:t>
            </a:r>
          </a:p>
        </p:txBody>
      </p:sp>
    </p:spTree>
    <p:extLst>
      <p:ext uri="{BB962C8B-B14F-4D97-AF65-F5344CB8AC3E}">
        <p14:creationId xmlns:p14="http://schemas.microsoft.com/office/powerpoint/2010/main" val="904693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60C64-CA91-0D4B-AEA3-C5E4C28D7928}"/>
              </a:ext>
            </a:extLst>
          </p:cNvPr>
          <p:cNvSpPr>
            <a:spLocks noGrp="1"/>
          </p:cNvSpPr>
          <p:nvPr>
            <p:ph type="title"/>
          </p:nvPr>
        </p:nvSpPr>
        <p:spPr/>
        <p:txBody>
          <a:bodyPr>
            <a:normAutofit fontScale="90000"/>
          </a:bodyPr>
          <a:lstStyle/>
          <a:p>
            <a:r>
              <a:rPr lang="fi-FI" sz="3000" dirty="0"/>
              <a:t>Syitä, miksi ei lue aikakauslehtiä digitaalisena: </a:t>
            </a:r>
            <a:r>
              <a:rPr lang="fi-FI" sz="3000" dirty="0">
                <a:solidFill>
                  <a:schemeClr val="accent1"/>
                </a:solidFill>
              </a:rPr>
              <a:t>digiä kulutetaan muutenkin paljon, printti tuo vaihtelua ja rajatun lukuhetken</a:t>
            </a:r>
          </a:p>
        </p:txBody>
      </p:sp>
      <p:sp>
        <p:nvSpPr>
          <p:cNvPr id="3" name="Content Placeholder 2">
            <a:extLst>
              <a:ext uri="{FF2B5EF4-FFF2-40B4-BE49-F238E27FC236}">
                <a16:creationId xmlns:a16="http://schemas.microsoft.com/office/drawing/2014/main" id="{F435A31A-1E38-034E-A329-C5682EC78629}"/>
              </a:ext>
            </a:extLst>
          </p:cNvPr>
          <p:cNvSpPr>
            <a:spLocks noGrp="1"/>
          </p:cNvSpPr>
          <p:nvPr>
            <p:ph sz="quarter" idx="11"/>
          </p:nvPr>
        </p:nvSpPr>
        <p:spPr>
          <a:xfrm>
            <a:off x="1169071" y="1717253"/>
            <a:ext cx="9941169" cy="4394179"/>
          </a:xfrm>
        </p:spPr>
        <p:txBody>
          <a:bodyPr anchor="ctr">
            <a:normAutofit/>
          </a:bodyPr>
          <a:lstStyle/>
          <a:p>
            <a:pPr indent="0" algn="ctr"/>
            <a:r>
              <a:rPr lang="fi-FI" sz="1500" dirty="0"/>
              <a:t>”Elämä on jo täynnä digitaalista sisältöä, en halua yhtään enempää jos on vaihtoehtoja”</a:t>
            </a:r>
            <a:br>
              <a:rPr lang="fi-FI" sz="1500" dirty="0"/>
            </a:br>
            <a:r>
              <a:rPr lang="fi-FI" sz="1500" dirty="0"/>
              <a:t>– mies, 37</a:t>
            </a:r>
          </a:p>
          <a:p>
            <a:pPr indent="0" algn="ctr"/>
            <a:r>
              <a:rPr lang="fi-FI" sz="1500" dirty="0"/>
              <a:t>”Tulee ruudun ääressä oltua muutenkin ihan tarpeeksi kun nykymaailma on niin digitaalinen (työt, pankkiasiat jne.), nautin paperilehden tunnusta ja "fiiliksestä" vastapainona näyttöruuduille.”</a:t>
            </a:r>
            <a:br>
              <a:rPr lang="fi-FI" sz="1500" dirty="0"/>
            </a:br>
            <a:r>
              <a:rPr lang="fi-FI" sz="1500" dirty="0"/>
              <a:t>– mies, 42</a:t>
            </a:r>
          </a:p>
          <a:p>
            <a:pPr indent="0" algn="ctr"/>
            <a:r>
              <a:rPr lang="fi-FI" sz="1500" dirty="0"/>
              <a:t>”Luen sanomalehtiä myös digitaalisena ja se riittää. Aikakauslehti on oma kokonaisuutensa kuin kirja. Sitä ei vain selailla tai silmäillä nopeasti kuin sanomalehtien tärkeimpiä uutisia päivittäin. Aikakauslehden  äärelle pysähdytään kunnolla esim. ajattomasti ristikoita ratkoen.”</a:t>
            </a:r>
            <a:br>
              <a:rPr lang="fi-FI" sz="1500" dirty="0"/>
            </a:br>
            <a:r>
              <a:rPr lang="fi-FI" sz="1500" dirty="0"/>
              <a:t>– nainen, 68</a:t>
            </a:r>
          </a:p>
          <a:p>
            <a:pPr indent="0" algn="ctr"/>
            <a:r>
              <a:rPr lang="fi-FI" sz="1500" dirty="0"/>
              <a:t>”Työssäni istun ruudun edessä 8h päivässä, iltaisin ja lounaalla haluan lepuuttaa silmiäni. Konkreettinen paperiversio on armollisempi silmille (sinivalon haitat) ja paperilta lukiessa silmän lihakset saavat myös enemmän liikettä kuin kapealta digilaitteelta lukiessa.”</a:t>
            </a:r>
            <a:br>
              <a:rPr lang="fi-FI" sz="1500" dirty="0"/>
            </a:br>
            <a:r>
              <a:rPr lang="fi-FI" sz="1500" dirty="0"/>
              <a:t>– nainen, 32</a:t>
            </a:r>
          </a:p>
        </p:txBody>
      </p:sp>
      <p:sp>
        <p:nvSpPr>
          <p:cNvPr id="4" name="TextBox 2">
            <a:extLst>
              <a:ext uri="{FF2B5EF4-FFF2-40B4-BE49-F238E27FC236}">
                <a16:creationId xmlns:a16="http://schemas.microsoft.com/office/drawing/2014/main" id="{43162BA1-CD7E-6543-B393-481662B96642}"/>
              </a:ext>
            </a:extLst>
          </p:cNvPr>
          <p:cNvSpPr txBox="1"/>
          <p:nvPr/>
        </p:nvSpPr>
        <p:spPr>
          <a:xfrm>
            <a:off x="3695025" y="1471032"/>
            <a:ext cx="741521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000" dirty="0">
                <a:solidFill>
                  <a:srgbClr val="002649"/>
                </a:solidFill>
                <a:latin typeface="Neue Haas Unica W1G" panose="020B0504030206020203" pitchFamily="34" charset="0"/>
              </a:rPr>
              <a:t>Kysytty niiltä, jotka eivät</a:t>
            </a:r>
            <a:r>
              <a:rPr kumimoji="0" lang="fi-FI" sz="10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lue aikakauslehtisisältöjä digitaalisena, n = 512</a:t>
            </a:r>
          </a:p>
        </p:txBody>
      </p:sp>
    </p:spTree>
    <p:extLst>
      <p:ext uri="{BB962C8B-B14F-4D97-AF65-F5344CB8AC3E}">
        <p14:creationId xmlns:p14="http://schemas.microsoft.com/office/powerpoint/2010/main" val="107397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60C64-CA91-0D4B-AEA3-C5E4C28D7928}"/>
              </a:ext>
            </a:extLst>
          </p:cNvPr>
          <p:cNvSpPr>
            <a:spLocks noGrp="1"/>
          </p:cNvSpPr>
          <p:nvPr>
            <p:ph type="title"/>
          </p:nvPr>
        </p:nvSpPr>
        <p:spPr/>
        <p:txBody>
          <a:bodyPr>
            <a:normAutofit/>
          </a:bodyPr>
          <a:lstStyle/>
          <a:p>
            <a:r>
              <a:rPr lang="fi-FI" sz="3000" dirty="0"/>
              <a:t>Syitä, miksi ei lue aikakauslehtiä digitaalisena: </a:t>
            </a:r>
            <a:r>
              <a:rPr lang="fi-FI" sz="3000" dirty="0">
                <a:solidFill>
                  <a:schemeClr val="accent1"/>
                </a:solidFill>
              </a:rPr>
              <a:t>printtilehteen on helpompi keskittyä</a:t>
            </a:r>
          </a:p>
        </p:txBody>
      </p:sp>
      <p:sp>
        <p:nvSpPr>
          <p:cNvPr id="3" name="Content Placeholder 2">
            <a:extLst>
              <a:ext uri="{FF2B5EF4-FFF2-40B4-BE49-F238E27FC236}">
                <a16:creationId xmlns:a16="http://schemas.microsoft.com/office/drawing/2014/main" id="{F435A31A-1E38-034E-A329-C5682EC78629}"/>
              </a:ext>
            </a:extLst>
          </p:cNvPr>
          <p:cNvSpPr>
            <a:spLocks noGrp="1"/>
          </p:cNvSpPr>
          <p:nvPr>
            <p:ph sz="quarter" idx="11"/>
          </p:nvPr>
        </p:nvSpPr>
        <p:spPr>
          <a:xfrm>
            <a:off x="1169071" y="1717253"/>
            <a:ext cx="9941169" cy="4394179"/>
          </a:xfrm>
        </p:spPr>
        <p:txBody>
          <a:bodyPr anchor="ctr">
            <a:normAutofit/>
          </a:bodyPr>
          <a:lstStyle/>
          <a:p>
            <a:pPr indent="0" algn="ctr"/>
            <a:r>
              <a:rPr lang="fi-FI" sz="1500" dirty="0"/>
              <a:t>”Puhelimella aika kuluu erinäisien keskustelupalstojen ym. lukemiseen lehtien sijaan”</a:t>
            </a:r>
            <a:br>
              <a:rPr lang="fi-FI" sz="1500" dirty="0"/>
            </a:br>
            <a:r>
              <a:rPr lang="fi-FI" sz="1500" dirty="0"/>
              <a:t>– nainen, 31</a:t>
            </a:r>
          </a:p>
          <a:p>
            <a:pPr indent="0" algn="ctr"/>
            <a:r>
              <a:rPr lang="fi-FI" sz="1500" dirty="0"/>
              <a:t>”Digi nostaa stressitasoa, paperilehti laskee sitä.”</a:t>
            </a:r>
            <a:br>
              <a:rPr lang="fi-FI" sz="1500" dirty="0"/>
            </a:br>
            <a:r>
              <a:rPr lang="fi-FI" sz="1500" dirty="0"/>
              <a:t>– nainen, 63</a:t>
            </a:r>
          </a:p>
          <a:p>
            <a:pPr indent="0" algn="ctr"/>
            <a:r>
              <a:rPr lang="fi-FI" sz="1500" dirty="0"/>
              <a:t>”Digitaalisen lehden lukeminen ei tunnu luontevalta, digitaaliseen sisältöön on vaikea keskittyä.”</a:t>
            </a:r>
            <a:br>
              <a:rPr lang="fi-FI" sz="1500" dirty="0"/>
            </a:br>
            <a:r>
              <a:rPr lang="fi-FI" sz="1500" dirty="0"/>
              <a:t>– mies, 31</a:t>
            </a:r>
          </a:p>
          <a:p>
            <a:pPr indent="0" algn="ctr"/>
            <a:r>
              <a:rPr lang="fi-FI" sz="1500" dirty="0"/>
              <a:t>”keskityn lehden lukemiseen paremmin kun se on paperinen. jos luen digitaalisena, lähden helposti tekemään jotain muuta netissä kuin lukemaan lehteä.”</a:t>
            </a:r>
            <a:br>
              <a:rPr lang="fi-FI" sz="1500" dirty="0"/>
            </a:br>
            <a:r>
              <a:rPr lang="fi-FI" sz="1500" dirty="0"/>
              <a:t>–nainen, 38</a:t>
            </a:r>
          </a:p>
          <a:p>
            <a:pPr indent="0" algn="ctr"/>
            <a:r>
              <a:rPr lang="fi-FI" sz="1500" dirty="0"/>
              <a:t>”Kun lukee, keskittyy (pitää ja saa keskittyä) aivan eri tavalla rauhassa kuin katsoessa tai kuunnellessa </a:t>
            </a:r>
            <a:r>
              <a:rPr lang="fi-FI" sz="1500" dirty="0" err="1"/>
              <a:t>tvtä</a:t>
            </a:r>
            <a:r>
              <a:rPr lang="fi-FI" sz="1500" dirty="0"/>
              <a:t> tai radiota tai kännykkää.”</a:t>
            </a:r>
            <a:br>
              <a:rPr lang="fi-FI" sz="1500" dirty="0"/>
            </a:br>
            <a:r>
              <a:rPr lang="fi-FI" sz="1500" dirty="0"/>
              <a:t>– nainen, 45</a:t>
            </a:r>
          </a:p>
        </p:txBody>
      </p:sp>
      <p:sp>
        <p:nvSpPr>
          <p:cNvPr id="4" name="TextBox 2">
            <a:extLst>
              <a:ext uri="{FF2B5EF4-FFF2-40B4-BE49-F238E27FC236}">
                <a16:creationId xmlns:a16="http://schemas.microsoft.com/office/drawing/2014/main" id="{7EC87CCC-14B4-A541-8CFF-6B71153DBE43}"/>
              </a:ext>
            </a:extLst>
          </p:cNvPr>
          <p:cNvSpPr txBox="1"/>
          <p:nvPr/>
        </p:nvSpPr>
        <p:spPr>
          <a:xfrm>
            <a:off x="3695025" y="1471032"/>
            <a:ext cx="741521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000" dirty="0">
                <a:solidFill>
                  <a:srgbClr val="002649"/>
                </a:solidFill>
                <a:latin typeface="Neue Haas Unica W1G" panose="020B0504030206020203" pitchFamily="34" charset="0"/>
              </a:rPr>
              <a:t>Kysytty niiltä, jotka eivät</a:t>
            </a:r>
            <a:r>
              <a:rPr kumimoji="0" lang="fi-FI" sz="10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lue aikakauslehtisisältöjä digitaalisena, n = 512</a:t>
            </a:r>
          </a:p>
        </p:txBody>
      </p:sp>
    </p:spTree>
    <p:extLst>
      <p:ext uri="{BB962C8B-B14F-4D97-AF65-F5344CB8AC3E}">
        <p14:creationId xmlns:p14="http://schemas.microsoft.com/office/powerpoint/2010/main" val="27816111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p:txBody>
          <a:bodyPr anchor="ctr">
            <a:normAutofit/>
          </a:bodyPr>
          <a:lstStyle/>
          <a:p>
            <a:r>
              <a:rPr lang="fi-FI" sz="2400" u="sng" dirty="0">
                <a:solidFill>
                  <a:schemeClr val="tx2"/>
                </a:solidFill>
              </a:rPr>
              <a:t>Digitaalisten aikakauslehtisisältöjen</a:t>
            </a:r>
            <a:r>
              <a:rPr lang="fi-FI" sz="2400" dirty="0">
                <a:solidFill>
                  <a:schemeClr val="tx2"/>
                </a:solidFill>
              </a:rPr>
              <a:t> lukeminen eroaa painetun lehden lukukokemuksesta erityisesti ajankohtaisuudellaan ja helpolla saatavuudellaan</a:t>
            </a:r>
          </a:p>
        </p:txBody>
      </p:sp>
      <p:sp>
        <p:nvSpPr>
          <p:cNvPr id="11" name="TextBox 2">
            <a:extLst>
              <a:ext uri="{FF2B5EF4-FFF2-40B4-BE49-F238E27FC236}">
                <a16:creationId xmlns:a16="http://schemas.microsoft.com/office/drawing/2014/main" id="{BF47B7EA-7F5F-4930-A505-2FCD3DCDF9BC}"/>
              </a:ext>
            </a:extLst>
          </p:cNvPr>
          <p:cNvSpPr txBox="1"/>
          <p:nvPr/>
        </p:nvSpPr>
        <p:spPr>
          <a:xfrm>
            <a:off x="1169071" y="1544480"/>
            <a:ext cx="9941169" cy="461665"/>
          </a:xfrm>
          <a:prstGeom prst="rect">
            <a:avLst/>
          </a:prstGeom>
          <a:noFill/>
        </p:spPr>
        <p:txBody>
          <a:bodyPr wrap="square" rtlCol="0">
            <a:spAutoFit/>
          </a:bodyPr>
          <a:lstStyle/>
          <a:p>
            <a:pPr algn="r">
              <a:defRPr/>
            </a:pPr>
            <a:r>
              <a:rPr lang="fi-FI" sz="1200" dirty="0">
                <a:solidFill>
                  <a:schemeClr val="tx2"/>
                </a:solidFill>
                <a:latin typeface="Neue Haas Unica W1G" panose="020B0504030206020203" pitchFamily="34" charset="0"/>
              </a:rPr>
              <a:t>Miten mielestäsi digitaalisten aikakauslehtisisältöjen lukeminen eroaa painetun lehden lukemisesta?</a:t>
            </a:r>
            <a:br>
              <a:rPr lang="fi-FI" sz="1200" dirty="0">
                <a:solidFill>
                  <a:schemeClr val="tx2"/>
                </a:solidFill>
                <a:latin typeface="Neue Haas Unica W1G" panose="020B0504030206020203" pitchFamily="34" charset="0"/>
              </a:rPr>
            </a:br>
            <a:r>
              <a:rPr lang="fi-FI" sz="1200" dirty="0">
                <a:solidFill>
                  <a:srgbClr val="002649"/>
                </a:solidFill>
                <a:latin typeface="Neue Haas Unica W1G" panose="020B0504030206020203" pitchFamily="34" charset="0"/>
              </a:rPr>
              <a:t>Kysytty niiltä, jotka lukevat </a:t>
            </a:r>
            <a:r>
              <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rPr>
              <a:t>aikakauslehtisisältöjä myös digitaalisena, n = </a:t>
            </a:r>
            <a:r>
              <a:rPr lang="fi-FI" sz="1200" dirty="0">
                <a:solidFill>
                  <a:srgbClr val="002649"/>
                </a:solidFill>
                <a:latin typeface="Neue Haas Unica W1G" panose="020B0504030206020203" pitchFamily="34" charset="0"/>
              </a:rPr>
              <a:t>654</a:t>
            </a:r>
          </a:p>
        </p:txBody>
      </p:sp>
      <p:graphicFrame>
        <p:nvGraphicFramePr>
          <p:cNvPr id="7" name="Content Placeholder 6">
            <a:extLst>
              <a:ext uri="{FF2B5EF4-FFF2-40B4-BE49-F238E27FC236}">
                <a16:creationId xmlns:a16="http://schemas.microsoft.com/office/drawing/2014/main" id="{F628430D-5888-954F-A53F-FCD298B66907}"/>
              </a:ext>
            </a:extLst>
          </p:cNvPr>
          <p:cNvGraphicFramePr>
            <a:graphicFrameLocks noGrp="1"/>
          </p:cNvGraphicFramePr>
          <p:nvPr>
            <p:ph sz="quarter" idx="11"/>
            <p:extLst>
              <p:ext uri="{D42A27DB-BD31-4B8C-83A1-F6EECF244321}">
                <p14:modId xmlns:p14="http://schemas.microsoft.com/office/powerpoint/2010/main" val="3606005955"/>
              </p:ext>
            </p:extLst>
          </p:nvPr>
        </p:nvGraphicFramePr>
        <p:xfrm>
          <a:off x="0" y="1911928"/>
          <a:ext cx="13129273" cy="44888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60650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60C64-CA91-0D4B-AEA3-C5E4C28D7928}"/>
              </a:ext>
            </a:extLst>
          </p:cNvPr>
          <p:cNvSpPr>
            <a:spLocks noGrp="1"/>
          </p:cNvSpPr>
          <p:nvPr>
            <p:ph type="title"/>
          </p:nvPr>
        </p:nvSpPr>
        <p:spPr/>
        <p:txBody>
          <a:bodyPr>
            <a:normAutofit/>
          </a:bodyPr>
          <a:lstStyle/>
          <a:p>
            <a:r>
              <a:rPr lang="fi-FI" sz="3000" dirty="0"/>
              <a:t>Miten digisisältöjen lukeminen eroaa painetun aikakauslehden lukemisesta: </a:t>
            </a:r>
            <a:r>
              <a:rPr lang="fi-FI" sz="3000" dirty="0">
                <a:solidFill>
                  <a:schemeClr val="accent1"/>
                </a:solidFill>
              </a:rPr>
              <a:t>digi helposti saatavilla</a:t>
            </a:r>
          </a:p>
        </p:txBody>
      </p:sp>
      <p:sp>
        <p:nvSpPr>
          <p:cNvPr id="3" name="Content Placeholder 2">
            <a:extLst>
              <a:ext uri="{FF2B5EF4-FFF2-40B4-BE49-F238E27FC236}">
                <a16:creationId xmlns:a16="http://schemas.microsoft.com/office/drawing/2014/main" id="{F435A31A-1E38-034E-A329-C5682EC78629}"/>
              </a:ext>
            </a:extLst>
          </p:cNvPr>
          <p:cNvSpPr>
            <a:spLocks noGrp="1"/>
          </p:cNvSpPr>
          <p:nvPr>
            <p:ph sz="quarter" idx="11"/>
          </p:nvPr>
        </p:nvSpPr>
        <p:spPr>
          <a:xfrm>
            <a:off x="1169071" y="1672001"/>
            <a:ext cx="9941169" cy="4705650"/>
          </a:xfrm>
        </p:spPr>
        <p:txBody>
          <a:bodyPr anchor="ctr">
            <a:normAutofit/>
          </a:bodyPr>
          <a:lstStyle/>
          <a:p>
            <a:pPr indent="0" algn="ctr"/>
            <a:r>
              <a:rPr lang="fi-FI" sz="1500" dirty="0"/>
              <a:t>”Digistä löytää mitä vain, fiiliksen mukaan”</a:t>
            </a:r>
            <a:br>
              <a:rPr lang="fi-FI" sz="1500" dirty="0"/>
            </a:br>
            <a:r>
              <a:rPr lang="fi-FI" sz="1500" dirty="0"/>
              <a:t>–nainen, 44</a:t>
            </a:r>
          </a:p>
          <a:p>
            <a:pPr indent="0" algn="ctr"/>
            <a:r>
              <a:rPr lang="fi-FI" sz="1500" dirty="0"/>
              <a:t>”Digitaalinen sisältö on aina mukana eikä vie ylimääräistä tilaa.”</a:t>
            </a:r>
            <a:br>
              <a:rPr lang="fi-FI" sz="1500" dirty="0"/>
            </a:br>
            <a:r>
              <a:rPr lang="fi-FI" sz="1500" dirty="0"/>
              <a:t>– nainen, 26</a:t>
            </a:r>
          </a:p>
          <a:p>
            <a:pPr indent="0" algn="ctr"/>
            <a:r>
              <a:rPr lang="fi-FI" sz="1500" dirty="0"/>
              <a:t>”Digi on mukana myös muualla kuin kotona. Paperiversio on miellyttävämpi lukea ja nopeammin halutut kohdat löydettävissä.”</a:t>
            </a:r>
            <a:br>
              <a:rPr lang="fi-FI" sz="1500" dirty="0"/>
            </a:br>
            <a:r>
              <a:rPr lang="fi-FI" sz="1500" dirty="0"/>
              <a:t>– mies, 49</a:t>
            </a:r>
          </a:p>
          <a:p>
            <a:pPr indent="0" algn="ctr"/>
            <a:r>
              <a:rPr lang="fi-FI" sz="1500" dirty="0"/>
              <a:t>”Digilehti on kannettavan laitteen myötä periaatteessa aina mukana, samoin lehden arkisto, joten johonkin kiinnostavaan juttuun on helppo palata. Olen säästänyt hyllyyni joidenkin aikakauslehtien painettuja vuosikertoja. Kuitenkin jos tulee tarve lukea niistä jotakin, niin käytännössä käytän mieluummin digitaalista arkistoa sen helppokäyttöisyyden ja juttujen nopean etsimisen takia, jos vain digiarkisto ulottuu etsimääni aikaan asti.”</a:t>
            </a:r>
            <a:br>
              <a:rPr lang="fi-FI" sz="1500" dirty="0"/>
            </a:br>
            <a:r>
              <a:rPr lang="fi-FI" sz="1500" dirty="0"/>
              <a:t>– mies, 59</a:t>
            </a:r>
          </a:p>
          <a:p>
            <a:pPr indent="0" algn="ctr"/>
            <a:r>
              <a:rPr lang="fi-FI" sz="1500" dirty="0"/>
              <a:t>”Digitaalisia versioita on mukava lukea kännykän näytöltä esimerkiksi illalla peiton alla.”</a:t>
            </a:r>
            <a:br>
              <a:rPr lang="fi-FI" sz="1500" dirty="0"/>
            </a:br>
            <a:r>
              <a:rPr lang="fi-FI" sz="1500" dirty="0"/>
              <a:t>– nainen, 32</a:t>
            </a:r>
          </a:p>
          <a:p>
            <a:pPr indent="0" algn="ctr"/>
            <a:r>
              <a:rPr lang="fi-FI" sz="1500" dirty="0"/>
              <a:t>”Helpompi kantaa puhelinta mukana ja lukea julkisissa paikoissa”</a:t>
            </a:r>
            <a:br>
              <a:rPr lang="fi-FI" sz="1500" dirty="0"/>
            </a:br>
            <a:r>
              <a:rPr lang="fi-FI" sz="1500" dirty="0"/>
              <a:t>– nainen, 18</a:t>
            </a:r>
          </a:p>
        </p:txBody>
      </p:sp>
      <p:sp>
        <p:nvSpPr>
          <p:cNvPr id="4" name="TextBox 2">
            <a:extLst>
              <a:ext uri="{FF2B5EF4-FFF2-40B4-BE49-F238E27FC236}">
                <a16:creationId xmlns:a16="http://schemas.microsoft.com/office/drawing/2014/main" id="{6B965A3C-3DCC-EE4D-AA7E-71BBF820FDFF}"/>
              </a:ext>
            </a:extLst>
          </p:cNvPr>
          <p:cNvSpPr txBox="1"/>
          <p:nvPr/>
        </p:nvSpPr>
        <p:spPr>
          <a:xfrm>
            <a:off x="3695025" y="1471032"/>
            <a:ext cx="7415215" cy="246221"/>
          </a:xfrm>
          <a:prstGeom prst="rect">
            <a:avLst/>
          </a:prstGeom>
          <a:noFill/>
        </p:spPr>
        <p:txBody>
          <a:bodyPr wrap="square" rtlCol="0">
            <a:spAutoFit/>
          </a:bodyPr>
          <a:lstStyle/>
          <a:p>
            <a:pPr lvl="0" algn="r">
              <a:defRPr/>
            </a:pPr>
            <a:r>
              <a:rPr lang="fi-FI" sz="1000" dirty="0">
                <a:solidFill>
                  <a:srgbClr val="002649"/>
                </a:solidFill>
                <a:latin typeface="Neue Haas Unica W1G" panose="020B0504030206020203" pitchFamily="34" charset="0"/>
              </a:rPr>
              <a:t>Kysytty niiltä, jotka lukevat aikakauslehtisisältöjä myös digitaalisena, n = 654</a:t>
            </a:r>
            <a:endParaRPr kumimoji="0" lang="fi-FI" sz="10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2694057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60C64-CA91-0D4B-AEA3-C5E4C28D7928}"/>
              </a:ext>
            </a:extLst>
          </p:cNvPr>
          <p:cNvSpPr>
            <a:spLocks noGrp="1"/>
          </p:cNvSpPr>
          <p:nvPr>
            <p:ph type="title"/>
          </p:nvPr>
        </p:nvSpPr>
        <p:spPr/>
        <p:txBody>
          <a:bodyPr>
            <a:normAutofit fontScale="90000"/>
          </a:bodyPr>
          <a:lstStyle/>
          <a:p>
            <a:r>
              <a:rPr lang="fi-FI" sz="3000" dirty="0"/>
              <a:t>Miten digisisältöjen lukeminen eroaa painetun aikakauslehden lukemisesta: </a:t>
            </a:r>
            <a:r>
              <a:rPr lang="fi-FI" sz="3000" dirty="0">
                <a:solidFill>
                  <a:schemeClr val="accent1"/>
                </a:solidFill>
              </a:rPr>
              <a:t>lukeminen digissä juttukohtaista, painetusta luetaan koko lehti</a:t>
            </a:r>
          </a:p>
        </p:txBody>
      </p:sp>
      <p:sp>
        <p:nvSpPr>
          <p:cNvPr id="3" name="Content Placeholder 2">
            <a:extLst>
              <a:ext uri="{FF2B5EF4-FFF2-40B4-BE49-F238E27FC236}">
                <a16:creationId xmlns:a16="http://schemas.microsoft.com/office/drawing/2014/main" id="{F435A31A-1E38-034E-A329-C5682EC78629}"/>
              </a:ext>
            </a:extLst>
          </p:cNvPr>
          <p:cNvSpPr>
            <a:spLocks noGrp="1"/>
          </p:cNvSpPr>
          <p:nvPr>
            <p:ph sz="quarter" idx="11"/>
          </p:nvPr>
        </p:nvSpPr>
        <p:spPr>
          <a:xfrm>
            <a:off x="705342" y="1821478"/>
            <a:ext cx="10868627" cy="4590950"/>
          </a:xfrm>
        </p:spPr>
        <p:txBody>
          <a:bodyPr anchor="ctr">
            <a:noAutofit/>
          </a:bodyPr>
          <a:lstStyle/>
          <a:p>
            <a:pPr indent="0" algn="ctr"/>
            <a:r>
              <a:rPr lang="fi-FI" sz="1500" dirty="0"/>
              <a:t>”Artikkelien lukeminen digitaalisena on ok, mutta en halua lukea koko lehteä esim. puhelimen kautta. Arvostan enemmän painettua versiota (sama pätee kirjoihin).”</a:t>
            </a:r>
            <a:br>
              <a:rPr lang="fi-FI" sz="1500" dirty="0"/>
            </a:br>
            <a:r>
              <a:rPr lang="fi-FI" sz="1500" dirty="0"/>
              <a:t>– nainen, 42</a:t>
            </a:r>
          </a:p>
          <a:p>
            <a:pPr indent="0" algn="ctr"/>
            <a:r>
              <a:rPr lang="fi-FI" sz="1500" dirty="0"/>
              <a:t>”Painetussa lehdessä saa </a:t>
            </a:r>
            <a:r>
              <a:rPr lang="fi-FI" sz="1500" dirty="0" err="1"/>
              <a:t>kuratoidun</a:t>
            </a:r>
            <a:r>
              <a:rPr lang="fi-FI" sz="1500" dirty="0"/>
              <a:t> kokonaisuuden, digitaalisena tulee luettua yksittäisiä artikkeleita.”</a:t>
            </a:r>
            <a:br>
              <a:rPr lang="fi-FI" sz="1500" dirty="0"/>
            </a:br>
            <a:r>
              <a:rPr lang="fi-FI" sz="1500" dirty="0"/>
              <a:t>– mies, 38</a:t>
            </a:r>
            <a:br>
              <a:rPr lang="fi-FI" sz="1500" dirty="0"/>
            </a:br>
            <a:br>
              <a:rPr lang="fi-FI" sz="1500" dirty="0"/>
            </a:br>
            <a:r>
              <a:rPr lang="fi-FI" sz="1500" dirty="0"/>
              <a:t>”Digitaalisen lehden otsikoita selailee enemmän kuin lukee itse artikkelia. Painettua lehteä lukee järjestyksessä artikkeli kerrallaan”</a:t>
            </a:r>
            <a:br>
              <a:rPr lang="fi-FI" sz="1500" dirty="0"/>
            </a:br>
            <a:r>
              <a:rPr lang="fi-FI" sz="1500" dirty="0"/>
              <a:t>– nainen, 54</a:t>
            </a:r>
          </a:p>
          <a:p>
            <a:pPr indent="0" algn="ctr"/>
            <a:r>
              <a:rPr lang="fi-FI" sz="1500" dirty="0"/>
              <a:t>”Digitaalisessa lehdessä tulee helposti selattua vain otsikot mutta painetussa lehdessä jään herkemmin lukemaan koko jutun”</a:t>
            </a:r>
            <a:br>
              <a:rPr lang="fi-FI" sz="1500" dirty="0"/>
            </a:br>
            <a:r>
              <a:rPr lang="fi-FI" sz="1500" dirty="0"/>
              <a:t>– nainen, 20</a:t>
            </a:r>
          </a:p>
          <a:p>
            <a:pPr indent="0" algn="ctr"/>
            <a:r>
              <a:rPr lang="fi-FI" sz="1500" dirty="0"/>
              <a:t>”Olen nirsompi valitessani mitä juttuja luen digitaalisesta lehdestä. Painetusta lehdestä luen lähes aina valtaosan jutuista.”</a:t>
            </a:r>
            <a:br>
              <a:rPr lang="fi-FI" sz="1500" dirty="0"/>
            </a:br>
            <a:r>
              <a:rPr lang="fi-FI" sz="1500" dirty="0"/>
              <a:t>– mies, 27</a:t>
            </a:r>
          </a:p>
          <a:p>
            <a:pPr indent="0" algn="ctr"/>
            <a:r>
              <a:rPr lang="fi-FI" sz="1500" dirty="0"/>
              <a:t>”Luen vain muutamia juttuja, valikoin enemmän. En välttämättä lue loppuun juttua. Digitaalisen lukeminen on paljon hätäisempää ja pinnallisempaa”</a:t>
            </a:r>
            <a:br>
              <a:rPr lang="fi-FI" sz="1500" dirty="0"/>
            </a:br>
            <a:r>
              <a:rPr lang="fi-FI" sz="1500" dirty="0"/>
              <a:t>– nainen, 38</a:t>
            </a:r>
          </a:p>
        </p:txBody>
      </p:sp>
      <p:sp>
        <p:nvSpPr>
          <p:cNvPr id="4" name="TextBox 2">
            <a:extLst>
              <a:ext uri="{FF2B5EF4-FFF2-40B4-BE49-F238E27FC236}">
                <a16:creationId xmlns:a16="http://schemas.microsoft.com/office/drawing/2014/main" id="{C6EED33E-43B5-4942-B1A2-60077203CA46}"/>
              </a:ext>
            </a:extLst>
          </p:cNvPr>
          <p:cNvSpPr txBox="1"/>
          <p:nvPr/>
        </p:nvSpPr>
        <p:spPr>
          <a:xfrm>
            <a:off x="3695025" y="1471032"/>
            <a:ext cx="7415215" cy="246221"/>
          </a:xfrm>
          <a:prstGeom prst="rect">
            <a:avLst/>
          </a:prstGeom>
          <a:noFill/>
        </p:spPr>
        <p:txBody>
          <a:bodyPr wrap="square" rtlCol="0">
            <a:spAutoFit/>
          </a:bodyPr>
          <a:lstStyle/>
          <a:p>
            <a:pPr lvl="0" algn="r">
              <a:defRPr/>
            </a:pPr>
            <a:r>
              <a:rPr lang="fi-FI" sz="1000" dirty="0">
                <a:solidFill>
                  <a:srgbClr val="002649"/>
                </a:solidFill>
                <a:latin typeface="Neue Haas Unica W1G" panose="020B0504030206020203" pitchFamily="34" charset="0"/>
              </a:rPr>
              <a:t>Kysytty niiltä, jotka lukevat aikakauslehtisisältöjä myös digitaalisena, n = 654</a:t>
            </a:r>
            <a:endParaRPr kumimoji="0" lang="fi-FI" sz="10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18883158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p:txBody>
          <a:bodyPr anchor="ctr">
            <a:normAutofit/>
          </a:bodyPr>
          <a:lstStyle/>
          <a:p>
            <a:r>
              <a:rPr lang="fi-FI" sz="2400" u="sng" dirty="0">
                <a:solidFill>
                  <a:schemeClr val="tx2"/>
                </a:solidFill>
              </a:rPr>
              <a:t>Painettu aikakauslehti</a:t>
            </a:r>
            <a:r>
              <a:rPr lang="fi-FI" sz="2400" dirty="0">
                <a:solidFill>
                  <a:schemeClr val="tx2"/>
                </a:solidFill>
              </a:rPr>
              <a:t> pärjää vertailussa digitaaliseen lukukokemuksen erityisesti elämyksellisyydessä ja tuntumassa</a:t>
            </a:r>
          </a:p>
        </p:txBody>
      </p:sp>
      <p:sp>
        <p:nvSpPr>
          <p:cNvPr id="11" name="TextBox 2">
            <a:extLst>
              <a:ext uri="{FF2B5EF4-FFF2-40B4-BE49-F238E27FC236}">
                <a16:creationId xmlns:a16="http://schemas.microsoft.com/office/drawing/2014/main" id="{BF47B7EA-7F5F-4930-A505-2FCD3DCDF9BC}"/>
              </a:ext>
            </a:extLst>
          </p:cNvPr>
          <p:cNvSpPr txBox="1"/>
          <p:nvPr/>
        </p:nvSpPr>
        <p:spPr>
          <a:xfrm>
            <a:off x="1169071" y="1544480"/>
            <a:ext cx="9941169" cy="461665"/>
          </a:xfrm>
          <a:prstGeom prst="rect">
            <a:avLst/>
          </a:prstGeom>
          <a:noFill/>
        </p:spPr>
        <p:txBody>
          <a:bodyPr wrap="square" rtlCol="0">
            <a:spAutoFit/>
          </a:bodyPr>
          <a:lstStyle/>
          <a:p>
            <a:pPr algn="r">
              <a:defRPr/>
            </a:pPr>
            <a:r>
              <a:rPr lang="fi-FI" sz="1200" dirty="0">
                <a:solidFill>
                  <a:schemeClr val="tx2"/>
                </a:solidFill>
                <a:latin typeface="Neue Haas Unica W1G" panose="020B0504030206020203" pitchFamily="34" charset="0"/>
              </a:rPr>
              <a:t>Miten mielestäsi digitaalisten aikakauslehtisisältöjen lukeminen eroaa painetun lehden lukemisesta?</a:t>
            </a:r>
            <a:br>
              <a:rPr lang="fi-FI" sz="1200" dirty="0">
                <a:solidFill>
                  <a:schemeClr val="tx2"/>
                </a:solidFill>
                <a:latin typeface="Neue Haas Unica W1G" panose="020B0504030206020203" pitchFamily="34" charset="0"/>
              </a:rPr>
            </a:br>
            <a:r>
              <a:rPr lang="fi-FI" sz="1200" dirty="0">
                <a:solidFill>
                  <a:srgbClr val="002649"/>
                </a:solidFill>
                <a:latin typeface="Neue Haas Unica W1G" panose="020B0504030206020203" pitchFamily="34" charset="0"/>
              </a:rPr>
              <a:t>Kysytty niiltä, jotka lukevat </a:t>
            </a:r>
            <a:r>
              <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rPr>
              <a:t>aikakauslehtisisältöjä digitaalisena, n = </a:t>
            </a:r>
            <a:r>
              <a:rPr lang="fi-FI" sz="1200" dirty="0">
                <a:solidFill>
                  <a:srgbClr val="002649"/>
                </a:solidFill>
                <a:latin typeface="Neue Haas Unica W1G" panose="020B0504030206020203" pitchFamily="34" charset="0"/>
              </a:rPr>
              <a:t>654</a:t>
            </a:r>
          </a:p>
        </p:txBody>
      </p:sp>
      <p:graphicFrame>
        <p:nvGraphicFramePr>
          <p:cNvPr id="7" name="Content Placeholder 6">
            <a:extLst>
              <a:ext uri="{FF2B5EF4-FFF2-40B4-BE49-F238E27FC236}">
                <a16:creationId xmlns:a16="http://schemas.microsoft.com/office/drawing/2014/main" id="{F628430D-5888-954F-A53F-FCD298B66907}"/>
              </a:ext>
            </a:extLst>
          </p:cNvPr>
          <p:cNvGraphicFramePr>
            <a:graphicFrameLocks noGrp="1"/>
          </p:cNvGraphicFramePr>
          <p:nvPr>
            <p:ph sz="quarter" idx="11"/>
            <p:extLst>
              <p:ext uri="{D42A27DB-BD31-4B8C-83A1-F6EECF244321}">
                <p14:modId xmlns:p14="http://schemas.microsoft.com/office/powerpoint/2010/main" val="3247898559"/>
              </p:ext>
            </p:extLst>
          </p:nvPr>
        </p:nvGraphicFramePr>
        <p:xfrm>
          <a:off x="-468637" y="1911928"/>
          <a:ext cx="13129273" cy="44888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5603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A2C3F-C702-F643-8E3C-44AAFD3F4071}"/>
              </a:ext>
            </a:extLst>
          </p:cNvPr>
          <p:cNvSpPr>
            <a:spLocks noGrp="1"/>
          </p:cNvSpPr>
          <p:nvPr>
            <p:ph type="title"/>
          </p:nvPr>
        </p:nvSpPr>
        <p:spPr>
          <a:noFill/>
        </p:spPr>
        <p:txBody>
          <a:bodyPr/>
          <a:lstStyle/>
          <a:p>
            <a:r>
              <a:rPr lang="fi-FI" dirty="0">
                <a:solidFill>
                  <a:schemeClr val="bg2"/>
                </a:solidFill>
              </a:rPr>
              <a:t>Sisältö</a:t>
            </a:r>
          </a:p>
        </p:txBody>
      </p:sp>
      <p:sp>
        <p:nvSpPr>
          <p:cNvPr id="3" name="Text Placeholder 2">
            <a:extLst>
              <a:ext uri="{FF2B5EF4-FFF2-40B4-BE49-F238E27FC236}">
                <a16:creationId xmlns:a16="http://schemas.microsoft.com/office/drawing/2014/main" id="{69B0C17E-0866-C048-A55E-3D382D782CB6}"/>
              </a:ext>
            </a:extLst>
          </p:cNvPr>
          <p:cNvSpPr>
            <a:spLocks noGrp="1"/>
          </p:cNvSpPr>
          <p:nvPr>
            <p:ph type="body" idx="1"/>
          </p:nvPr>
        </p:nvSpPr>
        <p:spPr>
          <a:noFill/>
        </p:spPr>
        <p:txBody>
          <a:bodyPr>
            <a:normAutofit lnSpcReduction="10000"/>
          </a:bodyPr>
          <a:lstStyle/>
          <a:p>
            <a:r>
              <a:rPr lang="fi-FI" dirty="0">
                <a:solidFill>
                  <a:schemeClr val="bg2"/>
                </a:solidFill>
              </a:rPr>
              <a:t>01</a:t>
            </a:r>
          </a:p>
        </p:txBody>
      </p:sp>
      <p:sp>
        <p:nvSpPr>
          <p:cNvPr id="4" name="Text Placeholder 3">
            <a:extLst>
              <a:ext uri="{FF2B5EF4-FFF2-40B4-BE49-F238E27FC236}">
                <a16:creationId xmlns:a16="http://schemas.microsoft.com/office/drawing/2014/main" id="{6252BC77-5E48-964D-96F9-DA04A822DFEA}"/>
              </a:ext>
            </a:extLst>
          </p:cNvPr>
          <p:cNvSpPr>
            <a:spLocks noGrp="1"/>
          </p:cNvSpPr>
          <p:nvPr>
            <p:ph type="body" idx="13"/>
          </p:nvPr>
        </p:nvSpPr>
        <p:spPr>
          <a:noFill/>
        </p:spPr>
        <p:txBody>
          <a:bodyPr>
            <a:normAutofit lnSpcReduction="10000"/>
          </a:bodyPr>
          <a:lstStyle/>
          <a:p>
            <a:r>
              <a:rPr lang="fi-FI" dirty="0">
                <a:solidFill>
                  <a:schemeClr val="bg2"/>
                </a:solidFill>
              </a:rPr>
              <a:t>02</a:t>
            </a:r>
          </a:p>
        </p:txBody>
      </p:sp>
      <p:sp>
        <p:nvSpPr>
          <p:cNvPr id="5" name="Text Placeholder 4">
            <a:extLst>
              <a:ext uri="{FF2B5EF4-FFF2-40B4-BE49-F238E27FC236}">
                <a16:creationId xmlns:a16="http://schemas.microsoft.com/office/drawing/2014/main" id="{A262B88E-4FB8-214F-8372-D23E0949646B}"/>
              </a:ext>
            </a:extLst>
          </p:cNvPr>
          <p:cNvSpPr>
            <a:spLocks noGrp="1"/>
          </p:cNvSpPr>
          <p:nvPr>
            <p:ph type="body" idx="14"/>
          </p:nvPr>
        </p:nvSpPr>
        <p:spPr>
          <a:noFill/>
        </p:spPr>
        <p:txBody>
          <a:bodyPr>
            <a:normAutofit lnSpcReduction="10000"/>
          </a:bodyPr>
          <a:lstStyle/>
          <a:p>
            <a:r>
              <a:rPr lang="fi-FI" dirty="0">
                <a:solidFill>
                  <a:schemeClr val="bg2"/>
                </a:solidFill>
              </a:rPr>
              <a:t>03</a:t>
            </a:r>
          </a:p>
        </p:txBody>
      </p:sp>
      <p:sp>
        <p:nvSpPr>
          <p:cNvPr id="6" name="Text Placeholder 5">
            <a:extLst>
              <a:ext uri="{FF2B5EF4-FFF2-40B4-BE49-F238E27FC236}">
                <a16:creationId xmlns:a16="http://schemas.microsoft.com/office/drawing/2014/main" id="{FA8E1DB9-108D-B045-8AA4-02B5A9C3E0DC}"/>
              </a:ext>
            </a:extLst>
          </p:cNvPr>
          <p:cNvSpPr>
            <a:spLocks noGrp="1"/>
          </p:cNvSpPr>
          <p:nvPr>
            <p:ph type="body" idx="15"/>
          </p:nvPr>
        </p:nvSpPr>
        <p:spPr>
          <a:noFill/>
        </p:spPr>
        <p:txBody>
          <a:bodyPr>
            <a:normAutofit lnSpcReduction="10000"/>
          </a:bodyPr>
          <a:lstStyle/>
          <a:p>
            <a:r>
              <a:rPr lang="fi-FI" dirty="0">
                <a:solidFill>
                  <a:schemeClr val="bg2"/>
                </a:solidFill>
              </a:rPr>
              <a:t>04</a:t>
            </a:r>
          </a:p>
        </p:txBody>
      </p:sp>
      <p:sp>
        <p:nvSpPr>
          <p:cNvPr id="7" name="Text Placeholder 6">
            <a:extLst>
              <a:ext uri="{FF2B5EF4-FFF2-40B4-BE49-F238E27FC236}">
                <a16:creationId xmlns:a16="http://schemas.microsoft.com/office/drawing/2014/main" id="{9FE23948-E1A2-1E44-B3D1-00DAA0E0D216}"/>
              </a:ext>
            </a:extLst>
          </p:cNvPr>
          <p:cNvSpPr>
            <a:spLocks noGrp="1"/>
          </p:cNvSpPr>
          <p:nvPr>
            <p:ph type="body" idx="16"/>
          </p:nvPr>
        </p:nvSpPr>
        <p:spPr>
          <a:xfrm>
            <a:off x="2089150" y="2603103"/>
            <a:ext cx="3460750" cy="536030"/>
          </a:xfrm>
          <a:noFill/>
        </p:spPr>
        <p:txBody>
          <a:bodyPr anchor="ctr">
            <a:normAutofit/>
          </a:bodyPr>
          <a:lstStyle/>
          <a:p>
            <a:r>
              <a:rPr lang="fi-FI" sz="1800" dirty="0">
                <a:solidFill>
                  <a:schemeClr val="bg2"/>
                </a:solidFill>
              </a:rPr>
              <a:t>Lukemisen tavat</a:t>
            </a:r>
          </a:p>
        </p:txBody>
      </p:sp>
      <p:sp>
        <p:nvSpPr>
          <p:cNvPr id="8" name="Text Placeholder 7">
            <a:extLst>
              <a:ext uri="{FF2B5EF4-FFF2-40B4-BE49-F238E27FC236}">
                <a16:creationId xmlns:a16="http://schemas.microsoft.com/office/drawing/2014/main" id="{5A376A6D-C090-AC4A-97EF-F4F5C93596B4}"/>
              </a:ext>
            </a:extLst>
          </p:cNvPr>
          <p:cNvSpPr>
            <a:spLocks noGrp="1"/>
          </p:cNvSpPr>
          <p:nvPr>
            <p:ph type="body" idx="17"/>
          </p:nvPr>
        </p:nvSpPr>
        <p:spPr>
          <a:xfrm>
            <a:off x="2089150" y="3404938"/>
            <a:ext cx="3460750" cy="424457"/>
          </a:xfrm>
          <a:noFill/>
        </p:spPr>
        <p:txBody>
          <a:bodyPr anchor="ctr">
            <a:noAutofit/>
          </a:bodyPr>
          <a:lstStyle/>
          <a:p>
            <a:r>
              <a:rPr lang="fi-FI" sz="1800" dirty="0">
                <a:solidFill>
                  <a:schemeClr val="bg2"/>
                </a:solidFill>
              </a:rPr>
              <a:t>Erityyppisten aikakauslehtien lukeminen ja digilukeminen</a:t>
            </a:r>
          </a:p>
        </p:txBody>
      </p:sp>
      <p:sp>
        <p:nvSpPr>
          <p:cNvPr id="9" name="Text Placeholder 8">
            <a:extLst>
              <a:ext uri="{FF2B5EF4-FFF2-40B4-BE49-F238E27FC236}">
                <a16:creationId xmlns:a16="http://schemas.microsoft.com/office/drawing/2014/main" id="{4959B902-EA2F-BB47-B274-608B1E336481}"/>
              </a:ext>
            </a:extLst>
          </p:cNvPr>
          <p:cNvSpPr>
            <a:spLocks noGrp="1"/>
          </p:cNvSpPr>
          <p:nvPr>
            <p:ph type="body" idx="18"/>
          </p:nvPr>
        </p:nvSpPr>
        <p:spPr>
          <a:xfrm>
            <a:off x="2089149" y="4151660"/>
            <a:ext cx="3832679" cy="424458"/>
          </a:xfrm>
          <a:noFill/>
        </p:spPr>
        <p:txBody>
          <a:bodyPr anchor="ctr">
            <a:noAutofit/>
          </a:bodyPr>
          <a:lstStyle/>
          <a:p>
            <a:r>
              <a:rPr lang="fi-FI" sz="1800" dirty="0">
                <a:solidFill>
                  <a:schemeClr val="bg2"/>
                </a:solidFill>
              </a:rPr>
              <a:t>Sisältöjen antama vastine ajalle</a:t>
            </a:r>
          </a:p>
        </p:txBody>
      </p:sp>
      <p:sp>
        <p:nvSpPr>
          <p:cNvPr id="10" name="Text Placeholder 9">
            <a:extLst>
              <a:ext uri="{FF2B5EF4-FFF2-40B4-BE49-F238E27FC236}">
                <a16:creationId xmlns:a16="http://schemas.microsoft.com/office/drawing/2014/main" id="{1E0D4769-1FE2-0F42-ABBB-8DEA4594242E}"/>
              </a:ext>
            </a:extLst>
          </p:cNvPr>
          <p:cNvSpPr>
            <a:spLocks noGrp="1"/>
          </p:cNvSpPr>
          <p:nvPr>
            <p:ph type="body" idx="19"/>
          </p:nvPr>
        </p:nvSpPr>
        <p:spPr>
          <a:xfrm>
            <a:off x="2089150" y="4896305"/>
            <a:ext cx="3460750" cy="596503"/>
          </a:xfrm>
          <a:noFill/>
        </p:spPr>
        <p:txBody>
          <a:bodyPr anchor="ctr">
            <a:normAutofit lnSpcReduction="10000"/>
          </a:bodyPr>
          <a:lstStyle/>
          <a:p>
            <a:pPr>
              <a:lnSpc>
                <a:spcPct val="100000"/>
              </a:lnSpc>
            </a:pPr>
            <a:r>
              <a:rPr lang="fi-FI" sz="1800" dirty="0">
                <a:solidFill>
                  <a:schemeClr val="bg2"/>
                </a:solidFill>
              </a:rPr>
              <a:t>Medioiden sopivuus eri aihealueiden seuraamiseen</a:t>
            </a:r>
          </a:p>
        </p:txBody>
      </p:sp>
      <p:sp>
        <p:nvSpPr>
          <p:cNvPr id="11" name="Text Placeholder 10">
            <a:extLst>
              <a:ext uri="{FF2B5EF4-FFF2-40B4-BE49-F238E27FC236}">
                <a16:creationId xmlns:a16="http://schemas.microsoft.com/office/drawing/2014/main" id="{20ADFEC3-22F4-4C43-886C-079DD7C559B3}"/>
              </a:ext>
            </a:extLst>
          </p:cNvPr>
          <p:cNvSpPr>
            <a:spLocks noGrp="1"/>
          </p:cNvSpPr>
          <p:nvPr>
            <p:ph type="body" idx="20"/>
          </p:nvPr>
        </p:nvSpPr>
        <p:spPr>
          <a:noFill/>
        </p:spPr>
        <p:txBody>
          <a:bodyPr>
            <a:normAutofit lnSpcReduction="10000"/>
          </a:bodyPr>
          <a:lstStyle/>
          <a:p>
            <a:r>
              <a:rPr lang="fi-FI" dirty="0">
                <a:solidFill>
                  <a:schemeClr val="bg2"/>
                </a:solidFill>
              </a:rPr>
              <a:t>05</a:t>
            </a:r>
          </a:p>
        </p:txBody>
      </p:sp>
      <p:sp>
        <p:nvSpPr>
          <p:cNvPr id="12" name="Text Placeholder 11">
            <a:extLst>
              <a:ext uri="{FF2B5EF4-FFF2-40B4-BE49-F238E27FC236}">
                <a16:creationId xmlns:a16="http://schemas.microsoft.com/office/drawing/2014/main" id="{D40C2F76-08F8-D649-8E05-DE7B310A17F6}"/>
              </a:ext>
            </a:extLst>
          </p:cNvPr>
          <p:cNvSpPr>
            <a:spLocks noGrp="1"/>
          </p:cNvSpPr>
          <p:nvPr>
            <p:ph type="body" idx="21"/>
          </p:nvPr>
        </p:nvSpPr>
        <p:spPr>
          <a:noFill/>
        </p:spPr>
        <p:txBody>
          <a:bodyPr>
            <a:normAutofit lnSpcReduction="10000"/>
          </a:bodyPr>
          <a:lstStyle/>
          <a:p>
            <a:r>
              <a:rPr lang="fi-FI" dirty="0">
                <a:solidFill>
                  <a:schemeClr val="bg2"/>
                </a:solidFill>
              </a:rPr>
              <a:t>06</a:t>
            </a:r>
          </a:p>
        </p:txBody>
      </p:sp>
      <p:sp>
        <p:nvSpPr>
          <p:cNvPr id="13" name="Text Placeholder 12">
            <a:extLst>
              <a:ext uri="{FF2B5EF4-FFF2-40B4-BE49-F238E27FC236}">
                <a16:creationId xmlns:a16="http://schemas.microsoft.com/office/drawing/2014/main" id="{DF577446-F2EA-1A49-86D7-3807438C8044}"/>
              </a:ext>
            </a:extLst>
          </p:cNvPr>
          <p:cNvSpPr>
            <a:spLocks noGrp="1"/>
          </p:cNvSpPr>
          <p:nvPr>
            <p:ph type="body" idx="22"/>
          </p:nvPr>
        </p:nvSpPr>
        <p:spPr>
          <a:noFill/>
        </p:spPr>
        <p:txBody>
          <a:bodyPr>
            <a:normAutofit lnSpcReduction="10000"/>
          </a:bodyPr>
          <a:lstStyle/>
          <a:p>
            <a:r>
              <a:rPr lang="fi-FI" dirty="0">
                <a:solidFill>
                  <a:schemeClr val="bg2"/>
                </a:solidFill>
              </a:rPr>
              <a:t>07</a:t>
            </a:r>
          </a:p>
        </p:txBody>
      </p:sp>
      <p:sp>
        <p:nvSpPr>
          <p:cNvPr id="14" name="Text Placeholder 13">
            <a:extLst>
              <a:ext uri="{FF2B5EF4-FFF2-40B4-BE49-F238E27FC236}">
                <a16:creationId xmlns:a16="http://schemas.microsoft.com/office/drawing/2014/main" id="{B4BE6BC8-4FE6-8244-85E1-76DE23A1F6B8}"/>
              </a:ext>
            </a:extLst>
          </p:cNvPr>
          <p:cNvSpPr>
            <a:spLocks noGrp="1"/>
          </p:cNvSpPr>
          <p:nvPr>
            <p:ph type="body" idx="23"/>
          </p:nvPr>
        </p:nvSpPr>
        <p:spPr>
          <a:noFill/>
        </p:spPr>
        <p:txBody>
          <a:bodyPr>
            <a:normAutofit lnSpcReduction="10000"/>
          </a:bodyPr>
          <a:lstStyle/>
          <a:p>
            <a:r>
              <a:rPr lang="fi-FI" dirty="0">
                <a:solidFill>
                  <a:schemeClr val="bg2"/>
                </a:solidFill>
              </a:rPr>
              <a:t>08</a:t>
            </a:r>
          </a:p>
        </p:txBody>
      </p:sp>
      <p:sp>
        <p:nvSpPr>
          <p:cNvPr id="15" name="Text Placeholder 14">
            <a:extLst>
              <a:ext uri="{FF2B5EF4-FFF2-40B4-BE49-F238E27FC236}">
                <a16:creationId xmlns:a16="http://schemas.microsoft.com/office/drawing/2014/main" id="{DC800125-320B-5648-8A59-8A6F9EC235AE}"/>
              </a:ext>
            </a:extLst>
          </p:cNvPr>
          <p:cNvSpPr>
            <a:spLocks noGrp="1"/>
          </p:cNvSpPr>
          <p:nvPr>
            <p:ph type="body" idx="24"/>
          </p:nvPr>
        </p:nvSpPr>
        <p:spPr>
          <a:xfrm>
            <a:off x="7916744" y="2603103"/>
            <a:ext cx="3460750" cy="536030"/>
          </a:xfrm>
          <a:noFill/>
        </p:spPr>
        <p:txBody>
          <a:bodyPr anchor="ctr">
            <a:noAutofit/>
          </a:bodyPr>
          <a:lstStyle/>
          <a:p>
            <a:r>
              <a:rPr lang="fi-FI" sz="1800" dirty="0">
                <a:solidFill>
                  <a:schemeClr val="bg2"/>
                </a:solidFill>
              </a:rPr>
              <a:t>Medioiden käyttö eri tilanteissa ja päällekkäiskäyttö</a:t>
            </a:r>
          </a:p>
        </p:txBody>
      </p:sp>
      <p:sp>
        <p:nvSpPr>
          <p:cNvPr id="16" name="Text Placeholder 15">
            <a:extLst>
              <a:ext uri="{FF2B5EF4-FFF2-40B4-BE49-F238E27FC236}">
                <a16:creationId xmlns:a16="http://schemas.microsoft.com/office/drawing/2014/main" id="{66DA22FC-36AF-5A42-A048-2C9D3302DEF3}"/>
              </a:ext>
            </a:extLst>
          </p:cNvPr>
          <p:cNvSpPr>
            <a:spLocks noGrp="1"/>
          </p:cNvSpPr>
          <p:nvPr>
            <p:ph type="body" idx="25"/>
          </p:nvPr>
        </p:nvSpPr>
        <p:spPr>
          <a:xfrm>
            <a:off x="7916744" y="3404938"/>
            <a:ext cx="3460750" cy="424457"/>
          </a:xfrm>
          <a:noFill/>
        </p:spPr>
        <p:txBody>
          <a:bodyPr anchor="ctr">
            <a:noAutofit/>
          </a:bodyPr>
          <a:lstStyle/>
          <a:p>
            <a:r>
              <a:rPr lang="fi-FI" sz="1800" dirty="0">
                <a:solidFill>
                  <a:schemeClr val="bg2"/>
                </a:solidFill>
              </a:rPr>
              <a:t>Media &amp; tunteet</a:t>
            </a:r>
          </a:p>
        </p:txBody>
      </p:sp>
      <p:sp>
        <p:nvSpPr>
          <p:cNvPr id="17" name="Text Placeholder 16">
            <a:extLst>
              <a:ext uri="{FF2B5EF4-FFF2-40B4-BE49-F238E27FC236}">
                <a16:creationId xmlns:a16="http://schemas.microsoft.com/office/drawing/2014/main" id="{3939FC5B-6539-454D-8DF3-69C121F1C39E}"/>
              </a:ext>
            </a:extLst>
          </p:cNvPr>
          <p:cNvSpPr>
            <a:spLocks noGrp="1"/>
          </p:cNvSpPr>
          <p:nvPr>
            <p:ph type="body" idx="26"/>
          </p:nvPr>
        </p:nvSpPr>
        <p:spPr>
          <a:xfrm>
            <a:off x="7916744" y="4151660"/>
            <a:ext cx="3460750" cy="424458"/>
          </a:xfrm>
          <a:noFill/>
        </p:spPr>
        <p:txBody>
          <a:bodyPr anchor="ctr">
            <a:noAutofit/>
          </a:bodyPr>
          <a:lstStyle/>
          <a:p>
            <a:r>
              <a:rPr lang="fi-FI" sz="1800" dirty="0">
                <a:solidFill>
                  <a:schemeClr val="bg2"/>
                </a:solidFill>
              </a:rPr>
              <a:t>Mainonta</a:t>
            </a:r>
          </a:p>
        </p:txBody>
      </p:sp>
      <p:sp>
        <p:nvSpPr>
          <p:cNvPr id="18" name="Text Placeholder 17">
            <a:extLst>
              <a:ext uri="{FF2B5EF4-FFF2-40B4-BE49-F238E27FC236}">
                <a16:creationId xmlns:a16="http://schemas.microsoft.com/office/drawing/2014/main" id="{728BF1B4-1EE5-2A4D-B798-BC40D732CF6C}"/>
              </a:ext>
            </a:extLst>
          </p:cNvPr>
          <p:cNvSpPr>
            <a:spLocks noGrp="1"/>
          </p:cNvSpPr>
          <p:nvPr>
            <p:ph type="body" idx="27"/>
          </p:nvPr>
        </p:nvSpPr>
        <p:spPr>
          <a:xfrm>
            <a:off x="7916744" y="4928737"/>
            <a:ext cx="3460750" cy="497135"/>
          </a:xfrm>
          <a:noFill/>
        </p:spPr>
        <p:txBody>
          <a:bodyPr anchor="ctr">
            <a:normAutofit/>
          </a:bodyPr>
          <a:lstStyle/>
          <a:p>
            <a:r>
              <a:rPr lang="fi-FI" sz="1800" dirty="0">
                <a:solidFill>
                  <a:schemeClr val="bg2"/>
                </a:solidFill>
              </a:rPr>
              <a:t>Yhteenveto</a:t>
            </a:r>
          </a:p>
        </p:txBody>
      </p:sp>
    </p:spTree>
    <p:extLst>
      <p:ext uri="{BB962C8B-B14F-4D97-AF65-F5344CB8AC3E}">
        <p14:creationId xmlns:p14="http://schemas.microsoft.com/office/powerpoint/2010/main" val="3411251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60C64-CA91-0D4B-AEA3-C5E4C28D7928}"/>
              </a:ext>
            </a:extLst>
          </p:cNvPr>
          <p:cNvSpPr>
            <a:spLocks noGrp="1"/>
          </p:cNvSpPr>
          <p:nvPr>
            <p:ph type="title"/>
          </p:nvPr>
        </p:nvSpPr>
        <p:spPr/>
        <p:txBody>
          <a:bodyPr>
            <a:normAutofit/>
          </a:bodyPr>
          <a:lstStyle/>
          <a:p>
            <a:r>
              <a:rPr lang="fi-FI" sz="3000" dirty="0"/>
              <a:t>Miten digisisältöjen lukeminen eroaa painetun aikakauslehden lukemisesta: </a:t>
            </a:r>
            <a:r>
              <a:rPr lang="fi-FI" sz="3000" dirty="0">
                <a:solidFill>
                  <a:schemeClr val="accent1"/>
                </a:solidFill>
              </a:rPr>
              <a:t>elämyksellisyys, tuntuma</a:t>
            </a:r>
          </a:p>
        </p:txBody>
      </p:sp>
      <p:sp>
        <p:nvSpPr>
          <p:cNvPr id="3" name="Content Placeholder 2">
            <a:extLst>
              <a:ext uri="{FF2B5EF4-FFF2-40B4-BE49-F238E27FC236}">
                <a16:creationId xmlns:a16="http://schemas.microsoft.com/office/drawing/2014/main" id="{F435A31A-1E38-034E-A329-C5682EC78629}"/>
              </a:ext>
            </a:extLst>
          </p:cNvPr>
          <p:cNvSpPr>
            <a:spLocks noGrp="1"/>
          </p:cNvSpPr>
          <p:nvPr>
            <p:ph sz="quarter" idx="11"/>
          </p:nvPr>
        </p:nvSpPr>
        <p:spPr>
          <a:xfrm>
            <a:off x="1169071" y="1821478"/>
            <a:ext cx="9941169" cy="4394179"/>
          </a:xfrm>
        </p:spPr>
        <p:txBody>
          <a:bodyPr anchor="ctr">
            <a:normAutofit lnSpcReduction="10000"/>
          </a:bodyPr>
          <a:lstStyle/>
          <a:p>
            <a:pPr indent="0" algn="ctr"/>
            <a:r>
              <a:rPr lang="fi-FI" sz="1500" dirty="0"/>
              <a:t>”Nautin lehden koskettelusta ja jopa tuoksusta. Lehteä on mukavampi selata kuin konelehteä.”</a:t>
            </a:r>
            <a:br>
              <a:rPr lang="fi-FI" sz="1500" dirty="0"/>
            </a:br>
            <a:r>
              <a:rPr lang="fi-FI" sz="1500" dirty="0"/>
              <a:t>– nainen, 65</a:t>
            </a:r>
          </a:p>
          <a:p>
            <a:pPr indent="0" algn="ctr"/>
            <a:r>
              <a:rPr lang="fi-FI" sz="1500" dirty="0"/>
              <a:t>”Painettua aikakauslehteä lukiessa tykkään tutkailla koko sivun läpi ja lukea kaikki pienet kuvatekstit. Tykkään hypistellä fyysistä lehteä. Digitaalisissa versioissa ei vaan saa samaa fiilistä. Usein lopetan lukemisen kesken jutun, kun tulee vastaan joku toinen ärsyke.”</a:t>
            </a:r>
            <a:br>
              <a:rPr lang="fi-FI" sz="1500" dirty="0"/>
            </a:br>
            <a:r>
              <a:rPr lang="fi-FI" sz="1500" dirty="0"/>
              <a:t>– nainen, 23</a:t>
            </a:r>
          </a:p>
          <a:p>
            <a:pPr indent="0" algn="ctr"/>
            <a:r>
              <a:rPr lang="fi-FI" sz="1500" dirty="0"/>
              <a:t>”Painetussa lehdessä on parempi fiilis. Arvostan sen visuaalista ilmettä ja lehden tuntua käsissä.”</a:t>
            </a:r>
            <a:br>
              <a:rPr lang="fi-FI" sz="1500" dirty="0"/>
            </a:br>
            <a:r>
              <a:rPr lang="fi-FI" sz="1500" dirty="0"/>
              <a:t>– nainen, 27</a:t>
            </a:r>
          </a:p>
          <a:p>
            <a:pPr indent="0" algn="ctr"/>
            <a:r>
              <a:rPr lang="fi-FI" sz="1500" dirty="0"/>
              <a:t>”Digiversion lukeminen jää etäisemmäksi, paperiversion lukeminen on henkilökohtaisempaa ja helpompi käsitellä lehteä.”</a:t>
            </a:r>
            <a:br>
              <a:rPr lang="fi-FI" sz="1500" dirty="0"/>
            </a:br>
            <a:r>
              <a:rPr lang="fi-FI" sz="1500" dirty="0"/>
              <a:t>– mies, 55</a:t>
            </a:r>
          </a:p>
          <a:p>
            <a:pPr indent="0" algn="ctr"/>
            <a:r>
              <a:rPr lang="fi-FI" sz="1500" dirty="0"/>
              <a:t>”Se esille ottaminen ja selaaminen ei houkuttele niin, kun sitä ei näe missään esillä,  eikä tapahdu puoli vahingossa, kuten  taas painetun lehden. Diginä lehti kyllä otetaan heti silloin käyttöön, kun ei ole kotona ja joutuu odottelemaan  jotain.”</a:t>
            </a:r>
            <a:br>
              <a:rPr lang="fi-FI" sz="1500" dirty="0"/>
            </a:br>
            <a:r>
              <a:rPr lang="fi-FI" sz="1500" dirty="0"/>
              <a:t>– mies, 65</a:t>
            </a:r>
          </a:p>
          <a:p>
            <a:pPr indent="0" algn="ctr"/>
            <a:r>
              <a:rPr lang="fi-FI" sz="1500" dirty="0"/>
              <a:t>”Elämyksellisyys uupuu kun tuijottaa puhelinta ja lukee netistä. Todellinen rentoutuminen tapahtuu kun lukee paperiversiota sohvalla tai nurmikolla eikä ole aina kännykkä kädessä.”</a:t>
            </a:r>
            <a:br>
              <a:rPr lang="fi-FI" sz="1500" dirty="0"/>
            </a:br>
            <a:r>
              <a:rPr lang="fi-FI" sz="1500" dirty="0"/>
              <a:t>– nainen, 24</a:t>
            </a:r>
          </a:p>
        </p:txBody>
      </p:sp>
      <p:sp>
        <p:nvSpPr>
          <p:cNvPr id="4" name="TextBox 2">
            <a:extLst>
              <a:ext uri="{FF2B5EF4-FFF2-40B4-BE49-F238E27FC236}">
                <a16:creationId xmlns:a16="http://schemas.microsoft.com/office/drawing/2014/main" id="{C6EED33E-43B5-4942-B1A2-60077203CA46}"/>
              </a:ext>
            </a:extLst>
          </p:cNvPr>
          <p:cNvSpPr txBox="1"/>
          <p:nvPr/>
        </p:nvSpPr>
        <p:spPr>
          <a:xfrm>
            <a:off x="3695025" y="1471032"/>
            <a:ext cx="7415215" cy="246221"/>
          </a:xfrm>
          <a:prstGeom prst="rect">
            <a:avLst/>
          </a:prstGeom>
          <a:noFill/>
        </p:spPr>
        <p:txBody>
          <a:bodyPr wrap="square" rtlCol="0">
            <a:spAutoFit/>
          </a:bodyPr>
          <a:lstStyle/>
          <a:p>
            <a:pPr lvl="0" algn="r">
              <a:defRPr/>
            </a:pPr>
            <a:r>
              <a:rPr lang="fi-FI" sz="1000" dirty="0">
                <a:solidFill>
                  <a:srgbClr val="002649"/>
                </a:solidFill>
                <a:latin typeface="Neue Haas Unica W1G" panose="020B0504030206020203" pitchFamily="34" charset="0"/>
              </a:rPr>
              <a:t>Kysytty niiltä, jotka lukevat aikakauslehtisisältöjä myös digitaalisena, n = 654</a:t>
            </a:r>
            <a:endParaRPr kumimoji="0" lang="fi-FI" sz="10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17273259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baby sleeping on a couch&#10;&#10;Description automatically generated with low confidence">
            <a:extLst>
              <a:ext uri="{FF2B5EF4-FFF2-40B4-BE49-F238E27FC236}">
                <a16:creationId xmlns:a16="http://schemas.microsoft.com/office/drawing/2014/main" id="{2D050A40-8FB9-C344-816F-54E13223E3A5}"/>
              </a:ext>
            </a:extLst>
          </p:cNvPr>
          <p:cNvPicPr>
            <a:picLocks noGrp="1" noChangeAspect="1"/>
          </p:cNvPicPr>
          <p:nvPr>
            <p:ph type="pic" idx="1"/>
          </p:nvPr>
        </p:nvPicPr>
        <p:blipFill rotWithShape="1">
          <a:blip r:embed="rId3"/>
          <a:srcRect l="35298" r="18452"/>
          <a:stretch/>
        </p:blipFill>
        <p:spPr>
          <a:xfrm>
            <a:off x="6553202" y="0"/>
            <a:ext cx="5638798" cy="6858000"/>
          </a:xfrm>
        </p:spPr>
      </p:pic>
      <p:sp>
        <p:nvSpPr>
          <p:cNvPr id="4" name="Content Placeholder 3">
            <a:extLst>
              <a:ext uri="{FF2B5EF4-FFF2-40B4-BE49-F238E27FC236}">
                <a16:creationId xmlns:a16="http://schemas.microsoft.com/office/drawing/2014/main" id="{F3B44C56-791C-5E4E-8AC3-545D5E423C90}"/>
              </a:ext>
            </a:extLst>
          </p:cNvPr>
          <p:cNvSpPr>
            <a:spLocks noGrp="1"/>
          </p:cNvSpPr>
          <p:nvPr>
            <p:ph idx="10"/>
          </p:nvPr>
        </p:nvSpPr>
        <p:spPr>
          <a:xfrm>
            <a:off x="838200" y="2352675"/>
            <a:ext cx="5550568" cy="3679825"/>
          </a:xfrm>
        </p:spPr>
        <p:txBody>
          <a:bodyPr>
            <a:normAutofit fontScale="92500" lnSpcReduction="20000"/>
          </a:bodyPr>
          <a:lstStyle/>
          <a:p>
            <a:r>
              <a:rPr lang="en-GB" dirty="0"/>
              <a:t>Luetuimpia aikakauslehtiä ovat asiakaslehdet. </a:t>
            </a:r>
          </a:p>
          <a:p>
            <a:r>
              <a:rPr lang="fi-FI" dirty="0"/>
              <a:t>Mieluisimpia suomalaisia aikakauslehtiä ovat naistenlehdet ja uutis-, ajankohtais- ja talouslehdet. </a:t>
            </a:r>
          </a:p>
          <a:p>
            <a:r>
              <a:rPr lang="fi-FI" dirty="0"/>
              <a:t>56 % aikakauslehtien lukijoista lukee aikakauslehtisisältöjä myös digitaalisena.</a:t>
            </a:r>
          </a:p>
          <a:p>
            <a:r>
              <a:rPr lang="fi-FI" dirty="0"/>
              <a:t>Printtiaikakauslehteä pidetään elämyksellisempänä, </a:t>
            </a:r>
            <a:r>
              <a:rPr lang="fi-FI" dirty="0" err="1"/>
              <a:t>digiaikkaria</a:t>
            </a:r>
            <a:r>
              <a:rPr lang="fi-FI" dirty="0"/>
              <a:t> ajankohtaisempana ja aina saatavilla olevana – erityisesti digiarkistoja ja hakutoimintoja arvostetaan.</a:t>
            </a:r>
          </a:p>
          <a:p>
            <a:endParaRPr lang="en-FI" dirty="0"/>
          </a:p>
          <a:p>
            <a:pPr marL="0" indent="0">
              <a:buNone/>
            </a:pPr>
            <a:endParaRPr lang="en-FI" dirty="0"/>
          </a:p>
          <a:p>
            <a:endParaRPr lang="en-FI" dirty="0"/>
          </a:p>
        </p:txBody>
      </p:sp>
      <p:sp>
        <p:nvSpPr>
          <p:cNvPr id="2" name="Title 1">
            <a:extLst>
              <a:ext uri="{FF2B5EF4-FFF2-40B4-BE49-F238E27FC236}">
                <a16:creationId xmlns:a16="http://schemas.microsoft.com/office/drawing/2014/main" id="{32F17C68-23B2-3347-A8BE-864A153CFC40}"/>
              </a:ext>
            </a:extLst>
          </p:cNvPr>
          <p:cNvSpPr>
            <a:spLocks noGrp="1"/>
          </p:cNvSpPr>
          <p:nvPr>
            <p:ph type="title"/>
          </p:nvPr>
        </p:nvSpPr>
        <p:spPr/>
        <p:txBody>
          <a:bodyPr/>
          <a:lstStyle/>
          <a:p>
            <a:r>
              <a:rPr lang="fi-FI" dirty="0"/>
              <a:t>Eri aikakauslehtien lukeminen</a:t>
            </a:r>
            <a:endParaRPr lang="en-FI" dirty="0"/>
          </a:p>
        </p:txBody>
      </p:sp>
      <p:pic>
        <p:nvPicPr>
          <p:cNvPr id="8" name="Picture 7">
            <a:extLst>
              <a:ext uri="{FF2B5EF4-FFF2-40B4-BE49-F238E27FC236}">
                <a16:creationId xmlns:a16="http://schemas.microsoft.com/office/drawing/2014/main" id="{8EC656D5-E350-F444-90BD-994BB6CD658A}"/>
              </a:ext>
            </a:extLst>
          </p:cNvPr>
          <p:cNvPicPr>
            <a:picLocks noChangeAspect="1"/>
          </p:cNvPicPr>
          <p:nvPr/>
        </p:nvPicPr>
        <p:blipFill>
          <a:blip r:embed="rId4"/>
          <a:stretch>
            <a:fillRect/>
          </a:stretch>
        </p:blipFill>
        <p:spPr>
          <a:xfrm>
            <a:off x="10044529" y="6390396"/>
            <a:ext cx="1829365" cy="137829"/>
          </a:xfrm>
          <a:prstGeom prst="rect">
            <a:avLst/>
          </a:prstGeom>
        </p:spPr>
      </p:pic>
      <p:pic>
        <p:nvPicPr>
          <p:cNvPr id="7" name="Picture 6">
            <a:extLst>
              <a:ext uri="{FF2B5EF4-FFF2-40B4-BE49-F238E27FC236}">
                <a16:creationId xmlns:a16="http://schemas.microsoft.com/office/drawing/2014/main" id="{C92C65EF-CCA6-A54B-80B2-F3E37DEE93A1}"/>
              </a:ext>
            </a:extLst>
          </p:cNvPr>
          <p:cNvPicPr>
            <a:picLocks noChangeAspect="1"/>
          </p:cNvPicPr>
          <p:nvPr/>
        </p:nvPicPr>
        <p:blipFill rotWithShape="1">
          <a:blip r:embed="rId5"/>
          <a:srcRect t="39305"/>
          <a:stretch/>
        </p:blipFill>
        <p:spPr>
          <a:xfrm>
            <a:off x="5637212" y="0"/>
            <a:ext cx="2451100" cy="1441450"/>
          </a:xfrm>
          <a:prstGeom prst="rect">
            <a:avLst/>
          </a:prstGeom>
        </p:spPr>
      </p:pic>
    </p:spTree>
    <p:extLst>
      <p:ext uri="{BB962C8B-B14F-4D97-AF65-F5344CB8AC3E}">
        <p14:creationId xmlns:p14="http://schemas.microsoft.com/office/powerpoint/2010/main" val="297535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erson holding a phone&#10;&#10;Description automatically generated with low confidence">
            <a:extLst>
              <a:ext uri="{FF2B5EF4-FFF2-40B4-BE49-F238E27FC236}">
                <a16:creationId xmlns:a16="http://schemas.microsoft.com/office/drawing/2014/main" id="{BF592185-9A03-4247-B74A-BC840142CD8B}"/>
              </a:ext>
            </a:extLst>
          </p:cNvPr>
          <p:cNvPicPr>
            <a:picLocks noChangeAspect="1"/>
          </p:cNvPicPr>
          <p:nvPr/>
        </p:nvPicPr>
        <p:blipFill rotWithShape="1">
          <a:blip r:embed="rId2"/>
          <a:srcRect l="17138" b="17138"/>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0010323-092E-ED4E-8EA4-316763BA8C0B}"/>
              </a:ext>
            </a:extLst>
          </p:cNvPr>
          <p:cNvPicPr>
            <a:picLocks noChangeAspect="1"/>
          </p:cNvPicPr>
          <p:nvPr/>
        </p:nvPicPr>
        <p:blipFill>
          <a:blip r:embed="rId3"/>
          <a:stretch>
            <a:fillRect/>
          </a:stretch>
        </p:blipFill>
        <p:spPr>
          <a:xfrm>
            <a:off x="512602" y="6390396"/>
            <a:ext cx="1829365" cy="137829"/>
          </a:xfrm>
          <a:prstGeom prst="rect">
            <a:avLst/>
          </a:prstGeom>
        </p:spPr>
      </p:pic>
      <p:sp>
        <p:nvSpPr>
          <p:cNvPr id="9" name="Title 1">
            <a:extLst>
              <a:ext uri="{FF2B5EF4-FFF2-40B4-BE49-F238E27FC236}">
                <a16:creationId xmlns:a16="http://schemas.microsoft.com/office/drawing/2014/main" id="{228E576A-F99F-4748-AF24-58DDB12C855C}"/>
              </a:ext>
            </a:extLst>
          </p:cNvPr>
          <p:cNvSpPr>
            <a:spLocks noGrp="1"/>
          </p:cNvSpPr>
          <p:nvPr>
            <p:ph type="title" idx="4294967295"/>
          </p:nvPr>
        </p:nvSpPr>
        <p:spPr>
          <a:xfrm>
            <a:off x="5458691" y="1593754"/>
            <a:ext cx="6415203" cy="679937"/>
          </a:xfrm>
        </p:spPr>
        <p:txBody>
          <a:bodyPr>
            <a:noAutofit/>
          </a:bodyPr>
          <a:lstStyle/>
          <a:p>
            <a:r>
              <a:rPr lang="en-FI" sz="8000" dirty="0">
                <a:solidFill>
                  <a:schemeClr val="accent1"/>
                </a:solidFill>
                <a:latin typeface="Clattering" pitchFamily="2" charset="0"/>
              </a:rPr>
              <a:t>Sisältöjen antama vastine ajalle</a:t>
            </a:r>
          </a:p>
        </p:txBody>
      </p:sp>
    </p:spTree>
    <p:extLst>
      <p:ext uri="{BB962C8B-B14F-4D97-AF65-F5344CB8AC3E}">
        <p14:creationId xmlns:p14="http://schemas.microsoft.com/office/powerpoint/2010/main" val="3373616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p:txBody>
          <a:bodyPr anchor="ctr">
            <a:normAutofit/>
          </a:bodyPr>
          <a:lstStyle/>
          <a:p>
            <a:r>
              <a:rPr lang="fi-FI" sz="3200" dirty="0">
                <a:solidFill>
                  <a:schemeClr val="tx2"/>
                </a:solidFill>
              </a:rPr>
              <a:t>73 % tuntee saavansa vastinetta ajalleen painetun aikakauslehden sisältöjä lukiessaan aina tai usein</a:t>
            </a:r>
          </a:p>
        </p:txBody>
      </p:sp>
      <p:graphicFrame>
        <p:nvGraphicFramePr>
          <p:cNvPr id="8" name="Sisällön paikkamerkki 9">
            <a:extLst>
              <a:ext uri="{FF2B5EF4-FFF2-40B4-BE49-F238E27FC236}">
                <a16:creationId xmlns:a16="http://schemas.microsoft.com/office/drawing/2014/main" id="{2CD96CB3-5BCC-4505-8788-D2D6AB591380}"/>
              </a:ext>
            </a:extLst>
          </p:cNvPr>
          <p:cNvGraphicFramePr>
            <a:graphicFrameLocks noGrp="1"/>
          </p:cNvGraphicFramePr>
          <p:nvPr>
            <p:ph sz="quarter" idx="11"/>
            <p:custDataLst>
              <p:tags r:id="rId1"/>
            </p:custDataLst>
            <p:extLst>
              <p:ext uri="{D42A27DB-BD31-4B8C-83A1-F6EECF244321}">
                <p14:modId xmlns:p14="http://schemas.microsoft.com/office/powerpoint/2010/main" val="4204352270"/>
              </p:ext>
            </p:extLst>
          </p:nvPr>
        </p:nvGraphicFramePr>
        <p:xfrm>
          <a:off x="857345" y="2146300"/>
          <a:ext cx="9941168" cy="37973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2">
            <a:extLst>
              <a:ext uri="{FF2B5EF4-FFF2-40B4-BE49-F238E27FC236}">
                <a16:creationId xmlns:a16="http://schemas.microsoft.com/office/drawing/2014/main" id="{EE284C2C-2DAC-234F-B7EF-A0A939194510}"/>
              </a:ext>
            </a:extLst>
          </p:cNvPr>
          <p:cNvSpPr txBox="1"/>
          <p:nvPr/>
        </p:nvSpPr>
        <p:spPr>
          <a:xfrm>
            <a:off x="1169071" y="1544480"/>
            <a:ext cx="9941169" cy="276999"/>
          </a:xfrm>
          <a:prstGeom prst="rect">
            <a:avLst/>
          </a:prstGeom>
          <a:noFill/>
        </p:spPr>
        <p:txBody>
          <a:bodyPr wrap="square" rtlCol="0">
            <a:spAutoFit/>
          </a:bodyPr>
          <a:lstStyle/>
          <a:p>
            <a:pPr algn="ctr">
              <a:defRPr/>
            </a:pPr>
            <a:r>
              <a:rPr lang="fi-FI" sz="1200" dirty="0">
                <a:solidFill>
                  <a:schemeClr val="tx2"/>
                </a:solidFill>
              </a:rPr>
              <a:t>Tunnen saavani ajalleni vastinetta painetun aikakauslehden sisältöjä lukiessa…   |   n = 1 166</a:t>
            </a:r>
            <a:endParaRPr lang="fi-FI" sz="1200" dirty="0">
              <a:solidFill>
                <a:srgbClr val="002649"/>
              </a:solidFill>
              <a:latin typeface="Neue Haas Unica W1G" panose="020B0504030206020203" pitchFamily="34" charset="0"/>
            </a:endParaRPr>
          </a:p>
        </p:txBody>
      </p:sp>
    </p:spTree>
    <p:extLst>
      <p:ext uri="{BB962C8B-B14F-4D97-AF65-F5344CB8AC3E}">
        <p14:creationId xmlns:p14="http://schemas.microsoft.com/office/powerpoint/2010/main" val="10050503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p:txBody>
          <a:bodyPr anchor="ctr">
            <a:normAutofit/>
          </a:bodyPr>
          <a:lstStyle/>
          <a:p>
            <a:r>
              <a:rPr lang="fi-FI" sz="2400" dirty="0">
                <a:solidFill>
                  <a:schemeClr val="tx2"/>
                </a:solidFill>
              </a:rPr>
              <a:t>39 % tuntee saavansa vastinetta ajalleen digitaalisen median sisältöjä lukiessaan aina tai usein – tyytyväisimpiä ovat nuoret ja miehet </a:t>
            </a:r>
          </a:p>
        </p:txBody>
      </p:sp>
      <p:graphicFrame>
        <p:nvGraphicFramePr>
          <p:cNvPr id="8" name="Sisällön paikkamerkki 9">
            <a:extLst>
              <a:ext uri="{FF2B5EF4-FFF2-40B4-BE49-F238E27FC236}">
                <a16:creationId xmlns:a16="http://schemas.microsoft.com/office/drawing/2014/main" id="{2CD96CB3-5BCC-4505-8788-D2D6AB591380}"/>
              </a:ext>
            </a:extLst>
          </p:cNvPr>
          <p:cNvGraphicFramePr>
            <a:graphicFrameLocks noGrp="1"/>
          </p:cNvGraphicFramePr>
          <p:nvPr>
            <p:ph sz="quarter" idx="11"/>
            <p:custDataLst>
              <p:tags r:id="rId1"/>
            </p:custDataLst>
            <p:extLst>
              <p:ext uri="{D42A27DB-BD31-4B8C-83A1-F6EECF244321}">
                <p14:modId xmlns:p14="http://schemas.microsoft.com/office/powerpoint/2010/main" val="1329104048"/>
              </p:ext>
            </p:extLst>
          </p:nvPr>
        </p:nvGraphicFramePr>
        <p:xfrm>
          <a:off x="763826" y="2146300"/>
          <a:ext cx="9941168" cy="37973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2">
            <a:extLst>
              <a:ext uri="{FF2B5EF4-FFF2-40B4-BE49-F238E27FC236}">
                <a16:creationId xmlns:a16="http://schemas.microsoft.com/office/drawing/2014/main" id="{EE284C2C-2DAC-234F-B7EF-A0A939194510}"/>
              </a:ext>
            </a:extLst>
          </p:cNvPr>
          <p:cNvSpPr txBox="1"/>
          <p:nvPr/>
        </p:nvSpPr>
        <p:spPr>
          <a:xfrm>
            <a:off x="1169071" y="1544480"/>
            <a:ext cx="9941169" cy="276999"/>
          </a:xfrm>
          <a:prstGeom prst="rect">
            <a:avLst/>
          </a:prstGeom>
          <a:noFill/>
        </p:spPr>
        <p:txBody>
          <a:bodyPr wrap="square" rtlCol="0">
            <a:spAutoFit/>
          </a:bodyPr>
          <a:lstStyle/>
          <a:p>
            <a:pPr algn="ctr">
              <a:defRPr/>
            </a:pPr>
            <a:r>
              <a:rPr lang="fi-FI" sz="1200" dirty="0">
                <a:solidFill>
                  <a:schemeClr val="tx2"/>
                </a:solidFill>
              </a:rPr>
              <a:t>Tunnen saavani ajalleni vastinetta digitaalisen median sisältöjä lukiessa…   |   n = 1 166</a:t>
            </a:r>
            <a:endParaRPr lang="fi-FI" sz="1200" dirty="0">
              <a:solidFill>
                <a:srgbClr val="002649"/>
              </a:solidFill>
              <a:latin typeface="Neue Haas Unica W1G" panose="020B0504030206020203" pitchFamily="34" charset="0"/>
            </a:endParaRPr>
          </a:p>
        </p:txBody>
      </p:sp>
    </p:spTree>
    <p:extLst>
      <p:ext uri="{BB962C8B-B14F-4D97-AF65-F5344CB8AC3E}">
        <p14:creationId xmlns:p14="http://schemas.microsoft.com/office/powerpoint/2010/main" val="2141848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holding a phone&#10;&#10;Description automatically generated with low confidence">
            <a:extLst>
              <a:ext uri="{FF2B5EF4-FFF2-40B4-BE49-F238E27FC236}">
                <a16:creationId xmlns:a16="http://schemas.microsoft.com/office/drawing/2014/main" id="{60AF4CBB-8227-C443-B645-839F12782A43}"/>
              </a:ext>
            </a:extLst>
          </p:cNvPr>
          <p:cNvPicPr>
            <a:picLocks noGrp="1" noChangeAspect="1"/>
          </p:cNvPicPr>
          <p:nvPr>
            <p:ph type="pic" idx="1"/>
          </p:nvPr>
        </p:nvPicPr>
        <p:blipFill>
          <a:blip r:embed="rId3"/>
          <a:srcRect l="26875" r="26875"/>
          <a:stretch>
            <a:fillRect/>
          </a:stretch>
        </p:blipFill>
        <p:spPr/>
      </p:pic>
      <p:sp>
        <p:nvSpPr>
          <p:cNvPr id="4" name="Content Placeholder 3">
            <a:extLst>
              <a:ext uri="{FF2B5EF4-FFF2-40B4-BE49-F238E27FC236}">
                <a16:creationId xmlns:a16="http://schemas.microsoft.com/office/drawing/2014/main" id="{F3B44C56-791C-5E4E-8AC3-545D5E423C90}"/>
              </a:ext>
            </a:extLst>
          </p:cNvPr>
          <p:cNvSpPr>
            <a:spLocks noGrp="1"/>
          </p:cNvSpPr>
          <p:nvPr>
            <p:ph idx="10"/>
          </p:nvPr>
        </p:nvSpPr>
        <p:spPr>
          <a:xfrm>
            <a:off x="838200" y="2309812"/>
            <a:ext cx="4799012" cy="3679825"/>
          </a:xfrm>
        </p:spPr>
        <p:txBody>
          <a:bodyPr>
            <a:normAutofit fontScale="92500" lnSpcReduction="10000"/>
          </a:bodyPr>
          <a:lstStyle/>
          <a:p>
            <a:r>
              <a:rPr lang="en-GB" dirty="0"/>
              <a:t>73 % vastaajista kokee saavansa vastinetta painetun aikakauslehden parissa viettämälleen ajalle. Vain 3 % </a:t>
            </a:r>
            <a:r>
              <a:rPr lang="en-GB" dirty="0" err="1"/>
              <a:t>sanoo</a:t>
            </a:r>
            <a:r>
              <a:rPr lang="en-GB" dirty="0"/>
              <a:t> </a:t>
            </a:r>
            <a:r>
              <a:rPr lang="en-GB" dirty="0" err="1"/>
              <a:t>saavansa</a:t>
            </a:r>
            <a:r>
              <a:rPr lang="en-GB" dirty="0"/>
              <a:t> </a:t>
            </a:r>
            <a:r>
              <a:rPr lang="en-GB" dirty="0" err="1"/>
              <a:t>vastinetta</a:t>
            </a:r>
            <a:r>
              <a:rPr lang="en-GB" dirty="0"/>
              <a:t> </a:t>
            </a:r>
            <a:r>
              <a:rPr lang="en-GB" dirty="0" err="1"/>
              <a:t>ajalleen</a:t>
            </a:r>
            <a:r>
              <a:rPr lang="en-GB" dirty="0"/>
              <a:t> </a:t>
            </a:r>
            <a:r>
              <a:rPr lang="en-GB" dirty="0" err="1"/>
              <a:t>harvoin</a:t>
            </a:r>
            <a:r>
              <a:rPr lang="en-GB" dirty="0"/>
              <a:t> (0 % </a:t>
            </a:r>
            <a:r>
              <a:rPr lang="en-GB" dirty="0" err="1"/>
              <a:t>ei</a:t>
            </a:r>
            <a:r>
              <a:rPr lang="en-GB" dirty="0"/>
              <a:t> </a:t>
            </a:r>
            <a:r>
              <a:rPr lang="en-GB" dirty="0" err="1"/>
              <a:t>koskaan</a:t>
            </a:r>
            <a:r>
              <a:rPr lang="en-GB" dirty="0"/>
              <a:t>).</a:t>
            </a:r>
          </a:p>
          <a:p>
            <a:r>
              <a:rPr lang="fi-FI" dirty="0"/>
              <a:t>39 % </a:t>
            </a:r>
            <a:r>
              <a:rPr lang="en-GB" dirty="0"/>
              <a:t>vastaajista kokee saavansa vastinetta </a:t>
            </a:r>
            <a:r>
              <a:rPr lang="en-GB" dirty="0" err="1"/>
              <a:t>digitaalisen</a:t>
            </a:r>
            <a:r>
              <a:rPr lang="en-GB" dirty="0"/>
              <a:t> median parissa viettämälleen ajalle. Nuorten </a:t>
            </a:r>
            <a:r>
              <a:rPr lang="en-GB" dirty="0" err="1"/>
              <a:t>tyytyväisyys</a:t>
            </a:r>
            <a:r>
              <a:rPr lang="en-GB" dirty="0"/>
              <a:t> </a:t>
            </a:r>
            <a:r>
              <a:rPr lang="en-GB" dirty="0" err="1"/>
              <a:t>digisisältöihin</a:t>
            </a:r>
            <a:r>
              <a:rPr lang="en-GB" dirty="0"/>
              <a:t> on </a:t>
            </a:r>
            <a:r>
              <a:rPr lang="en-GB" dirty="0" err="1"/>
              <a:t>korkeampaa</a:t>
            </a:r>
            <a:r>
              <a:rPr lang="en-GB" dirty="0"/>
              <a:t> </a:t>
            </a:r>
            <a:r>
              <a:rPr lang="en-GB" dirty="0" err="1"/>
              <a:t>kuin</a:t>
            </a:r>
            <a:r>
              <a:rPr lang="en-GB" dirty="0"/>
              <a:t> </a:t>
            </a:r>
            <a:r>
              <a:rPr lang="en-GB" dirty="0" err="1"/>
              <a:t>vanhempien</a:t>
            </a:r>
            <a:r>
              <a:rPr lang="en-GB" dirty="0"/>
              <a:t> </a:t>
            </a:r>
            <a:r>
              <a:rPr lang="en-GB" dirty="0" err="1"/>
              <a:t>ikäryhmien</a:t>
            </a:r>
            <a:r>
              <a:rPr lang="en-GB" dirty="0"/>
              <a:t>.</a:t>
            </a:r>
          </a:p>
          <a:p>
            <a:pPr marL="0" indent="0">
              <a:buNone/>
            </a:pPr>
            <a:endParaRPr lang="en-FI" dirty="0"/>
          </a:p>
          <a:p>
            <a:endParaRPr lang="en-FI" dirty="0"/>
          </a:p>
        </p:txBody>
      </p:sp>
      <p:sp>
        <p:nvSpPr>
          <p:cNvPr id="2" name="Title 1">
            <a:extLst>
              <a:ext uri="{FF2B5EF4-FFF2-40B4-BE49-F238E27FC236}">
                <a16:creationId xmlns:a16="http://schemas.microsoft.com/office/drawing/2014/main" id="{32F17C68-23B2-3347-A8BE-864A153CFC40}"/>
              </a:ext>
            </a:extLst>
          </p:cNvPr>
          <p:cNvSpPr>
            <a:spLocks noGrp="1"/>
          </p:cNvSpPr>
          <p:nvPr>
            <p:ph type="title"/>
          </p:nvPr>
        </p:nvSpPr>
        <p:spPr>
          <a:xfrm>
            <a:off x="838200" y="720725"/>
            <a:ext cx="5404601" cy="1231900"/>
          </a:xfrm>
        </p:spPr>
        <p:txBody>
          <a:bodyPr/>
          <a:lstStyle/>
          <a:p>
            <a:r>
              <a:rPr lang="fi-FI" dirty="0"/>
              <a:t>Sisältöjen antama vastine ajalle</a:t>
            </a:r>
            <a:endParaRPr lang="en-FI" dirty="0"/>
          </a:p>
        </p:txBody>
      </p:sp>
      <p:pic>
        <p:nvPicPr>
          <p:cNvPr id="8" name="Picture 7">
            <a:extLst>
              <a:ext uri="{FF2B5EF4-FFF2-40B4-BE49-F238E27FC236}">
                <a16:creationId xmlns:a16="http://schemas.microsoft.com/office/drawing/2014/main" id="{8EC656D5-E350-F444-90BD-994BB6CD658A}"/>
              </a:ext>
            </a:extLst>
          </p:cNvPr>
          <p:cNvPicPr>
            <a:picLocks noChangeAspect="1"/>
          </p:cNvPicPr>
          <p:nvPr/>
        </p:nvPicPr>
        <p:blipFill>
          <a:blip r:embed="rId4"/>
          <a:stretch>
            <a:fillRect/>
          </a:stretch>
        </p:blipFill>
        <p:spPr>
          <a:xfrm>
            <a:off x="10044529" y="6390396"/>
            <a:ext cx="1829365" cy="137829"/>
          </a:xfrm>
          <a:prstGeom prst="rect">
            <a:avLst/>
          </a:prstGeom>
        </p:spPr>
      </p:pic>
      <p:pic>
        <p:nvPicPr>
          <p:cNvPr id="7" name="Picture 6">
            <a:extLst>
              <a:ext uri="{FF2B5EF4-FFF2-40B4-BE49-F238E27FC236}">
                <a16:creationId xmlns:a16="http://schemas.microsoft.com/office/drawing/2014/main" id="{C92C65EF-CCA6-A54B-80B2-F3E37DEE93A1}"/>
              </a:ext>
            </a:extLst>
          </p:cNvPr>
          <p:cNvPicPr>
            <a:picLocks noChangeAspect="1"/>
          </p:cNvPicPr>
          <p:nvPr/>
        </p:nvPicPr>
        <p:blipFill rotWithShape="1">
          <a:blip r:embed="rId5"/>
          <a:srcRect t="39305"/>
          <a:stretch/>
        </p:blipFill>
        <p:spPr>
          <a:xfrm>
            <a:off x="5637212" y="0"/>
            <a:ext cx="2451100" cy="1441450"/>
          </a:xfrm>
          <a:prstGeom prst="rect">
            <a:avLst/>
          </a:prstGeom>
        </p:spPr>
      </p:pic>
    </p:spTree>
    <p:extLst>
      <p:ext uri="{BB962C8B-B14F-4D97-AF65-F5344CB8AC3E}">
        <p14:creationId xmlns:p14="http://schemas.microsoft.com/office/powerpoint/2010/main" val="2342003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ree, person, outdoor&#10;&#10;Description automatically generated">
            <a:extLst>
              <a:ext uri="{FF2B5EF4-FFF2-40B4-BE49-F238E27FC236}">
                <a16:creationId xmlns:a16="http://schemas.microsoft.com/office/drawing/2014/main" id="{E668023A-80BB-814E-B0BA-A479BD6FABBC}"/>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0010323-092E-ED4E-8EA4-316763BA8C0B}"/>
              </a:ext>
            </a:extLst>
          </p:cNvPr>
          <p:cNvPicPr>
            <a:picLocks noChangeAspect="1"/>
          </p:cNvPicPr>
          <p:nvPr/>
        </p:nvPicPr>
        <p:blipFill>
          <a:blip r:embed="rId3"/>
          <a:stretch>
            <a:fillRect/>
          </a:stretch>
        </p:blipFill>
        <p:spPr>
          <a:xfrm>
            <a:off x="580481" y="6390396"/>
            <a:ext cx="1829365" cy="137829"/>
          </a:xfrm>
          <a:prstGeom prst="rect">
            <a:avLst/>
          </a:prstGeom>
        </p:spPr>
      </p:pic>
      <p:sp>
        <p:nvSpPr>
          <p:cNvPr id="12" name="Title 1">
            <a:extLst>
              <a:ext uri="{FF2B5EF4-FFF2-40B4-BE49-F238E27FC236}">
                <a16:creationId xmlns:a16="http://schemas.microsoft.com/office/drawing/2014/main" id="{A11D1995-A363-B745-8E8D-385FC15D9CB9}"/>
              </a:ext>
            </a:extLst>
          </p:cNvPr>
          <p:cNvSpPr txBox="1">
            <a:spLocks/>
          </p:cNvSpPr>
          <p:nvPr/>
        </p:nvSpPr>
        <p:spPr>
          <a:xfrm>
            <a:off x="580481" y="2175293"/>
            <a:ext cx="7264655" cy="67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tx1"/>
                </a:solidFill>
                <a:latin typeface="Canela Medium" pitchFamily="2" charset="77"/>
                <a:ea typeface="+mj-ea"/>
                <a:cs typeface="+mj-cs"/>
              </a:defRPr>
            </a:lvl1pPr>
          </a:lstStyle>
          <a:p>
            <a:r>
              <a:rPr lang="fi-FI" sz="8000" dirty="0">
                <a:solidFill>
                  <a:schemeClr val="bg2"/>
                </a:solidFill>
                <a:latin typeface="Clattering" pitchFamily="2" charset="0"/>
              </a:rPr>
              <a:t>Medioiden sopivuus eri aihealueiden seuraamiseen</a:t>
            </a:r>
            <a:endParaRPr lang="en-FI" sz="8000" dirty="0">
              <a:solidFill>
                <a:schemeClr val="bg2"/>
              </a:solidFill>
              <a:latin typeface="Clattering" pitchFamily="2" charset="0"/>
            </a:endParaRPr>
          </a:p>
        </p:txBody>
      </p:sp>
    </p:spTree>
    <p:extLst>
      <p:ext uri="{BB962C8B-B14F-4D97-AF65-F5344CB8AC3E}">
        <p14:creationId xmlns:p14="http://schemas.microsoft.com/office/powerpoint/2010/main" val="14818564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10">
            <a:extLst>
              <a:ext uri="{FF2B5EF4-FFF2-40B4-BE49-F238E27FC236}">
                <a16:creationId xmlns:a16="http://schemas.microsoft.com/office/drawing/2014/main" id="{880A2E08-44FE-4494-9985-61396F9FBEC8}"/>
              </a:ext>
            </a:extLst>
          </p:cNvPr>
          <p:cNvGraphicFramePr>
            <a:graphicFrameLocks/>
          </p:cNvGraphicFramePr>
          <p:nvPr>
            <p:custDataLst>
              <p:tags r:id="rId1"/>
            </p:custDataLst>
            <p:extLst>
              <p:ext uri="{D42A27DB-BD31-4B8C-83A1-F6EECF244321}">
                <p14:modId xmlns:p14="http://schemas.microsoft.com/office/powerpoint/2010/main" val="3745312319"/>
              </p:ext>
            </p:extLst>
          </p:nvPr>
        </p:nvGraphicFramePr>
        <p:xfrm>
          <a:off x="238125" y="2196530"/>
          <a:ext cx="7267575" cy="4109019"/>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602311" y="56325"/>
            <a:ext cx="6342187" cy="1498438"/>
          </a:xfrm>
        </p:spPr>
        <p:txBody>
          <a:bodyPr anchor="ctr">
            <a:normAutofit/>
          </a:bodyPr>
          <a:lstStyle/>
          <a:p>
            <a:r>
              <a:rPr lang="fi-FI" sz="3200" dirty="0">
                <a:solidFill>
                  <a:schemeClr val="tx2"/>
                </a:solidFill>
              </a:rPr>
              <a:t>Medioiden sopivuus eri aihealueiden seuraamiseen </a:t>
            </a:r>
            <a:br>
              <a:rPr lang="fi-FI" sz="3200" dirty="0">
                <a:solidFill>
                  <a:schemeClr val="tx2"/>
                </a:solidFill>
              </a:rPr>
            </a:br>
            <a:r>
              <a:rPr lang="fi-FI" sz="3200" dirty="0">
                <a:solidFill>
                  <a:schemeClr val="accent1"/>
                </a:solidFill>
              </a:rPr>
              <a:t>Autot ja moottoriajoneuvot</a:t>
            </a:r>
          </a:p>
        </p:txBody>
      </p:sp>
      <p:sp>
        <p:nvSpPr>
          <p:cNvPr id="4" name="Text Placeholder 3">
            <a:extLst>
              <a:ext uri="{FF2B5EF4-FFF2-40B4-BE49-F238E27FC236}">
                <a16:creationId xmlns:a16="http://schemas.microsoft.com/office/drawing/2014/main" id="{45812C0B-E674-834F-BE02-32979997B018}"/>
              </a:ext>
            </a:extLst>
          </p:cNvPr>
          <p:cNvSpPr>
            <a:spLocks noGrp="1"/>
          </p:cNvSpPr>
          <p:nvPr>
            <p:ph type="body" sz="half" idx="2"/>
          </p:nvPr>
        </p:nvSpPr>
        <p:spPr>
          <a:xfrm>
            <a:off x="8065850" y="1094304"/>
            <a:ext cx="3659703" cy="4669392"/>
          </a:xfrm>
        </p:spPr>
        <p:txBody>
          <a:bodyPr anchor="ctr">
            <a:normAutofit/>
          </a:bodyPr>
          <a:lstStyle/>
          <a:p>
            <a:pPr>
              <a:lnSpc>
                <a:spcPct val="100000"/>
              </a:lnSpc>
            </a:pPr>
            <a:r>
              <a:rPr lang="fi-FI" sz="2200" dirty="0">
                <a:latin typeface="Neue Haas Unica W1G Medium" panose="020B0404030206020203" pitchFamily="34" charset="0"/>
              </a:rPr>
              <a:t>Aiheesta kiinnostuneet vastaajat seuraavat keskimääräistä enemmän tekniikka- ja hifilehtiä sekä auto- ja moottoriajoneuvolehtiä. </a:t>
            </a:r>
          </a:p>
        </p:txBody>
      </p:sp>
      <p:sp>
        <p:nvSpPr>
          <p:cNvPr id="11" name="TextBox 2">
            <a:extLst>
              <a:ext uri="{FF2B5EF4-FFF2-40B4-BE49-F238E27FC236}">
                <a16:creationId xmlns:a16="http://schemas.microsoft.com/office/drawing/2014/main" id="{BF47B7EA-7F5F-4930-A505-2FCD3DCDF9BC}"/>
              </a:ext>
            </a:extLst>
          </p:cNvPr>
          <p:cNvSpPr txBox="1"/>
          <p:nvPr/>
        </p:nvSpPr>
        <p:spPr>
          <a:xfrm>
            <a:off x="602311" y="1734865"/>
            <a:ext cx="6371695" cy="461665"/>
          </a:xfrm>
          <a:prstGeom prst="rect">
            <a:avLst/>
          </a:prstGeom>
          <a:noFill/>
        </p:spPr>
        <p:txBody>
          <a:bodyPr wrap="square" rtlCol="0">
            <a:spAutoFit/>
          </a:bodyPr>
          <a:lstStyle/>
          <a:p>
            <a:pPr lvl="0" algn="ctr">
              <a:defRPr/>
            </a:pPr>
            <a:r>
              <a:rPr lang="fi-FI" sz="1200" dirty="0">
                <a:solidFill>
                  <a:srgbClr val="002649"/>
                </a:solidFill>
                <a:latin typeface="Neue Haas Unica W1G" panose="020B0504030206020203" pitchFamily="34" charset="0"/>
              </a:rPr>
              <a:t>Mitkä mediat sopivat mielestäsi erityisen hyvin seuraavien aihealueiden seuraamiseen? </a:t>
            </a:r>
            <a:br>
              <a:rPr lang="fi-FI" sz="1200" dirty="0">
                <a:solidFill>
                  <a:srgbClr val="002649"/>
                </a:solidFill>
                <a:latin typeface="Neue Haas Unica W1G" panose="020B0504030206020203" pitchFamily="34" charset="0"/>
              </a:rPr>
            </a:br>
            <a:r>
              <a:rPr lang="fi-FI" sz="1200" dirty="0">
                <a:solidFill>
                  <a:srgbClr val="002649"/>
                </a:solidFill>
                <a:latin typeface="Neue Haas Unica W1G" panose="020B0504030206020203" pitchFamily="34" charset="0"/>
              </a:rPr>
              <a:t>|  </a:t>
            </a:r>
            <a:r>
              <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n=1166</a:t>
            </a:r>
          </a:p>
        </p:txBody>
      </p:sp>
    </p:spTree>
    <p:extLst>
      <p:ext uri="{BB962C8B-B14F-4D97-AF65-F5344CB8AC3E}">
        <p14:creationId xmlns:p14="http://schemas.microsoft.com/office/powerpoint/2010/main" val="12243059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602311" y="56325"/>
            <a:ext cx="6342187" cy="1498438"/>
          </a:xfrm>
        </p:spPr>
        <p:txBody>
          <a:bodyPr anchor="ctr">
            <a:normAutofit/>
          </a:bodyPr>
          <a:lstStyle/>
          <a:p>
            <a:r>
              <a:rPr lang="fi-FI" sz="3200" dirty="0">
                <a:solidFill>
                  <a:schemeClr val="tx2"/>
                </a:solidFill>
              </a:rPr>
              <a:t>Medioiden sopivuus eri aihealueiden seuraamiseen </a:t>
            </a:r>
            <a:r>
              <a:rPr lang="fi-FI" sz="3200" dirty="0">
                <a:solidFill>
                  <a:schemeClr val="accent1"/>
                </a:solidFill>
              </a:rPr>
              <a:t>Elektroniikka ja tietotekniikka</a:t>
            </a:r>
          </a:p>
        </p:txBody>
      </p:sp>
      <p:graphicFrame>
        <p:nvGraphicFramePr>
          <p:cNvPr id="8" name="Sisällön paikkamerkki 10">
            <a:extLst>
              <a:ext uri="{FF2B5EF4-FFF2-40B4-BE49-F238E27FC236}">
                <a16:creationId xmlns:a16="http://schemas.microsoft.com/office/drawing/2014/main" id="{880A2E08-44FE-4494-9985-61396F9FBEC8}"/>
              </a:ext>
            </a:extLst>
          </p:cNvPr>
          <p:cNvGraphicFramePr>
            <a:graphicFrameLocks/>
          </p:cNvGraphicFramePr>
          <p:nvPr>
            <p:custDataLst>
              <p:tags r:id="rId1"/>
            </p:custDataLst>
            <p:extLst>
              <p:ext uri="{D42A27DB-BD31-4B8C-83A1-F6EECF244321}">
                <p14:modId xmlns:p14="http://schemas.microsoft.com/office/powerpoint/2010/main" val="2756744802"/>
              </p:ext>
            </p:extLst>
          </p:nvPr>
        </p:nvGraphicFramePr>
        <p:xfrm>
          <a:off x="238125" y="2376632"/>
          <a:ext cx="7267575" cy="3928917"/>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Placeholder 3">
            <a:extLst>
              <a:ext uri="{FF2B5EF4-FFF2-40B4-BE49-F238E27FC236}">
                <a16:creationId xmlns:a16="http://schemas.microsoft.com/office/drawing/2014/main" id="{8232A0B3-4877-4ADD-B4F3-AE1B619BC632}"/>
              </a:ext>
            </a:extLst>
          </p:cNvPr>
          <p:cNvSpPr>
            <a:spLocks noGrp="1"/>
          </p:cNvSpPr>
          <p:nvPr>
            <p:ph type="body" sz="half" idx="2"/>
          </p:nvPr>
        </p:nvSpPr>
        <p:spPr>
          <a:xfrm>
            <a:off x="8065850" y="1094304"/>
            <a:ext cx="3659703" cy="4669392"/>
          </a:xfrm>
        </p:spPr>
        <p:txBody>
          <a:bodyPr anchor="ctr">
            <a:normAutofit/>
          </a:bodyPr>
          <a:lstStyle/>
          <a:p>
            <a:pPr>
              <a:lnSpc>
                <a:spcPct val="100000"/>
              </a:lnSpc>
              <a:spcBef>
                <a:spcPts val="0"/>
              </a:spcBef>
            </a:pPr>
            <a:r>
              <a:rPr lang="fi-FI" sz="2200" dirty="0">
                <a:latin typeface="Neue Haas Unica W1G Medium" panose="020B0404030206020203" pitchFamily="34" charset="0"/>
              </a:rPr>
              <a:t>Aiheesta kiinnostuneet vastaajat seuraavat keskimääräistä enemmän tekniikka- ja hifilehtiä, </a:t>
            </a:r>
          </a:p>
          <a:p>
            <a:pPr>
              <a:lnSpc>
                <a:spcPct val="100000"/>
              </a:lnSpc>
              <a:spcBef>
                <a:spcPts val="0"/>
              </a:spcBef>
            </a:pPr>
            <a:r>
              <a:rPr lang="fi-FI" sz="2200" dirty="0">
                <a:latin typeface="Neue Haas Unica W1G Medium" panose="020B0404030206020203" pitchFamily="34" charset="0"/>
              </a:rPr>
              <a:t>tiedelehtiä sekä </a:t>
            </a:r>
          </a:p>
          <a:p>
            <a:pPr>
              <a:lnSpc>
                <a:spcPct val="100000"/>
              </a:lnSpc>
              <a:spcBef>
                <a:spcPts val="0"/>
              </a:spcBef>
            </a:pPr>
            <a:r>
              <a:rPr lang="fi-FI" sz="2200" dirty="0">
                <a:latin typeface="Neue Haas Unica W1G Medium" panose="020B0404030206020203" pitchFamily="34" charset="0"/>
              </a:rPr>
              <a:t>tietokone- ja pelaamisen lehtiä.</a:t>
            </a:r>
          </a:p>
        </p:txBody>
      </p:sp>
      <p:sp>
        <p:nvSpPr>
          <p:cNvPr id="9" name="TextBox 2">
            <a:extLst>
              <a:ext uri="{FF2B5EF4-FFF2-40B4-BE49-F238E27FC236}">
                <a16:creationId xmlns:a16="http://schemas.microsoft.com/office/drawing/2014/main" id="{8FA6842A-C955-C34F-9C58-E2D27A7490F3}"/>
              </a:ext>
            </a:extLst>
          </p:cNvPr>
          <p:cNvSpPr txBox="1"/>
          <p:nvPr/>
        </p:nvSpPr>
        <p:spPr>
          <a:xfrm>
            <a:off x="602311" y="1734865"/>
            <a:ext cx="6371695" cy="461665"/>
          </a:xfrm>
          <a:prstGeom prst="rect">
            <a:avLst/>
          </a:prstGeom>
          <a:noFill/>
        </p:spPr>
        <p:txBody>
          <a:bodyPr wrap="square" rtlCol="0">
            <a:spAutoFit/>
          </a:bodyPr>
          <a:lstStyle/>
          <a:p>
            <a:pPr lvl="0" algn="ctr">
              <a:defRPr/>
            </a:pPr>
            <a:r>
              <a:rPr lang="fi-FI" sz="1200" dirty="0">
                <a:solidFill>
                  <a:srgbClr val="002649"/>
                </a:solidFill>
                <a:latin typeface="Neue Haas Unica W1G" panose="020B0504030206020203" pitchFamily="34" charset="0"/>
              </a:rPr>
              <a:t>Mitkä mediat sopivat mielestäsi erityisen hyvin seuraavien aihealueiden seuraamiseen? </a:t>
            </a:r>
            <a:br>
              <a:rPr lang="fi-FI" sz="1200" dirty="0">
                <a:solidFill>
                  <a:srgbClr val="002649"/>
                </a:solidFill>
                <a:latin typeface="Neue Haas Unica W1G" panose="020B0504030206020203" pitchFamily="34" charset="0"/>
              </a:rPr>
            </a:br>
            <a:r>
              <a:rPr lang="fi-FI" sz="1200" dirty="0">
                <a:solidFill>
                  <a:srgbClr val="002649"/>
                </a:solidFill>
                <a:latin typeface="Neue Haas Unica W1G" panose="020B0504030206020203" pitchFamily="34" charset="0"/>
              </a:rPr>
              <a:t>|  </a:t>
            </a:r>
            <a:r>
              <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n=1166</a:t>
            </a:r>
          </a:p>
        </p:txBody>
      </p:sp>
    </p:spTree>
    <p:extLst>
      <p:ext uri="{BB962C8B-B14F-4D97-AF65-F5344CB8AC3E}">
        <p14:creationId xmlns:p14="http://schemas.microsoft.com/office/powerpoint/2010/main" val="36132476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602311" y="56325"/>
            <a:ext cx="6342187" cy="1498438"/>
          </a:xfrm>
        </p:spPr>
        <p:txBody>
          <a:bodyPr anchor="ctr">
            <a:normAutofit/>
          </a:bodyPr>
          <a:lstStyle/>
          <a:p>
            <a:r>
              <a:rPr lang="fi-FI" sz="3200" dirty="0">
                <a:solidFill>
                  <a:schemeClr val="tx2"/>
                </a:solidFill>
              </a:rPr>
              <a:t>Medioiden sopivuus eri aihealueiden seuraamiseen</a:t>
            </a:r>
            <a:br>
              <a:rPr lang="fi-FI" sz="3200" dirty="0">
                <a:solidFill>
                  <a:schemeClr val="tx2"/>
                </a:solidFill>
              </a:rPr>
            </a:br>
            <a:r>
              <a:rPr lang="fi-FI" sz="3200" dirty="0">
                <a:solidFill>
                  <a:schemeClr val="accent1"/>
                </a:solidFill>
              </a:rPr>
              <a:t>Kosmetiikka ja kauneudenhoito</a:t>
            </a:r>
          </a:p>
        </p:txBody>
      </p:sp>
      <p:graphicFrame>
        <p:nvGraphicFramePr>
          <p:cNvPr id="8" name="Sisällön paikkamerkki 10">
            <a:extLst>
              <a:ext uri="{FF2B5EF4-FFF2-40B4-BE49-F238E27FC236}">
                <a16:creationId xmlns:a16="http://schemas.microsoft.com/office/drawing/2014/main" id="{880A2E08-44FE-4494-9985-61396F9FBEC8}"/>
              </a:ext>
            </a:extLst>
          </p:cNvPr>
          <p:cNvGraphicFramePr>
            <a:graphicFrameLocks/>
          </p:cNvGraphicFramePr>
          <p:nvPr>
            <p:custDataLst>
              <p:tags r:id="rId1"/>
            </p:custDataLst>
            <p:extLst>
              <p:ext uri="{D42A27DB-BD31-4B8C-83A1-F6EECF244321}">
                <p14:modId xmlns:p14="http://schemas.microsoft.com/office/powerpoint/2010/main" val="1844463372"/>
              </p:ext>
            </p:extLst>
          </p:nvPr>
        </p:nvGraphicFramePr>
        <p:xfrm>
          <a:off x="238125" y="2376632"/>
          <a:ext cx="7267575" cy="3928917"/>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Placeholder 3">
            <a:extLst>
              <a:ext uri="{FF2B5EF4-FFF2-40B4-BE49-F238E27FC236}">
                <a16:creationId xmlns:a16="http://schemas.microsoft.com/office/drawing/2014/main" id="{6D1E6900-1CCE-4519-BCCE-C2EC13F018FB}"/>
              </a:ext>
            </a:extLst>
          </p:cNvPr>
          <p:cNvSpPr>
            <a:spLocks noGrp="1"/>
          </p:cNvSpPr>
          <p:nvPr>
            <p:ph type="body" sz="half" idx="2"/>
          </p:nvPr>
        </p:nvSpPr>
        <p:spPr>
          <a:xfrm>
            <a:off x="8065850" y="1053607"/>
            <a:ext cx="3659703" cy="4750786"/>
          </a:xfrm>
        </p:spPr>
        <p:txBody>
          <a:bodyPr anchor="ctr">
            <a:normAutofit/>
          </a:bodyPr>
          <a:lstStyle/>
          <a:p>
            <a:pPr>
              <a:lnSpc>
                <a:spcPct val="100000"/>
              </a:lnSpc>
              <a:spcBef>
                <a:spcPts val="0"/>
              </a:spcBef>
            </a:pPr>
            <a:r>
              <a:rPr lang="fi-FI" sz="2200" dirty="0">
                <a:latin typeface="Neue Haas Unica W1G Medium" panose="020B0404030206020203" pitchFamily="34" charset="0"/>
              </a:rPr>
              <a:t>Aiheesta kiinnostuneet vastaajat seuraavat keskimääräistä enemmän </a:t>
            </a:r>
            <a:r>
              <a:rPr lang="fi-FI" sz="2200" dirty="0"/>
              <a:t>hyvinvoinnin, kauneuden ja terveyden lehtiä, </a:t>
            </a:r>
            <a:r>
              <a:rPr lang="fi-FI" sz="2200" dirty="0">
                <a:latin typeface="Neue Haas Unica W1G Medium" panose="020B0404030206020203" pitchFamily="34" charset="0"/>
              </a:rPr>
              <a:t>naistenlehtiä sekä ruoka- ja juomalehtiä.</a:t>
            </a:r>
          </a:p>
        </p:txBody>
      </p:sp>
      <p:sp>
        <p:nvSpPr>
          <p:cNvPr id="7" name="TextBox 2">
            <a:extLst>
              <a:ext uri="{FF2B5EF4-FFF2-40B4-BE49-F238E27FC236}">
                <a16:creationId xmlns:a16="http://schemas.microsoft.com/office/drawing/2014/main" id="{84F4E9DB-1227-9442-ADEB-487F30DF7F14}"/>
              </a:ext>
            </a:extLst>
          </p:cNvPr>
          <p:cNvSpPr txBox="1"/>
          <p:nvPr/>
        </p:nvSpPr>
        <p:spPr>
          <a:xfrm>
            <a:off x="602311" y="1734865"/>
            <a:ext cx="6371695" cy="461665"/>
          </a:xfrm>
          <a:prstGeom prst="rect">
            <a:avLst/>
          </a:prstGeom>
          <a:noFill/>
        </p:spPr>
        <p:txBody>
          <a:bodyPr wrap="square" rtlCol="0">
            <a:spAutoFit/>
          </a:bodyPr>
          <a:lstStyle/>
          <a:p>
            <a:pPr lvl="0" algn="ctr">
              <a:defRPr/>
            </a:pPr>
            <a:r>
              <a:rPr lang="fi-FI" sz="1200" dirty="0">
                <a:solidFill>
                  <a:srgbClr val="002649"/>
                </a:solidFill>
                <a:latin typeface="Neue Haas Unica W1G" panose="020B0504030206020203" pitchFamily="34" charset="0"/>
              </a:rPr>
              <a:t>Mitkä mediat sopivat mielestäsi erityisen hyvin seuraavien aihealueiden seuraamiseen? </a:t>
            </a:r>
            <a:br>
              <a:rPr lang="fi-FI" sz="1200" dirty="0">
                <a:solidFill>
                  <a:srgbClr val="002649"/>
                </a:solidFill>
                <a:latin typeface="Neue Haas Unica W1G" panose="020B0504030206020203" pitchFamily="34" charset="0"/>
              </a:rPr>
            </a:br>
            <a:r>
              <a:rPr lang="fi-FI" sz="1200" dirty="0">
                <a:solidFill>
                  <a:srgbClr val="002649"/>
                </a:solidFill>
                <a:latin typeface="Neue Haas Unica W1G" panose="020B0504030206020203" pitchFamily="34" charset="0"/>
              </a:rPr>
              <a:t>|  </a:t>
            </a:r>
            <a:r>
              <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n=1166</a:t>
            </a:r>
          </a:p>
        </p:txBody>
      </p:sp>
    </p:spTree>
    <p:extLst>
      <p:ext uri="{BB962C8B-B14F-4D97-AF65-F5344CB8AC3E}">
        <p14:creationId xmlns:p14="http://schemas.microsoft.com/office/powerpoint/2010/main" val="4106390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3666E1-D5B1-8842-9389-B3BA5CAE40C0}"/>
              </a:ext>
            </a:extLst>
          </p:cNvPr>
          <p:cNvPicPr>
            <a:picLocks noChangeAspect="1"/>
          </p:cNvPicPr>
          <p:nvPr/>
        </p:nvPicPr>
        <p:blipFill rotWithShape="1">
          <a:blip r:embed="rId3"/>
          <a:srcRect t="7865" b="7865"/>
          <a:stretch/>
        </p:blipFill>
        <p:spPr>
          <a:xfrm>
            <a:off x="0" y="0"/>
            <a:ext cx="12191999" cy="6858000"/>
          </a:xfrm>
          <a:prstGeom prst="rect">
            <a:avLst/>
          </a:prstGeom>
        </p:spPr>
      </p:pic>
      <p:pic>
        <p:nvPicPr>
          <p:cNvPr id="5" name="Picture 4">
            <a:extLst>
              <a:ext uri="{FF2B5EF4-FFF2-40B4-BE49-F238E27FC236}">
                <a16:creationId xmlns:a16="http://schemas.microsoft.com/office/drawing/2014/main" id="{90010323-092E-ED4E-8EA4-316763BA8C0B}"/>
              </a:ext>
            </a:extLst>
          </p:cNvPr>
          <p:cNvPicPr>
            <a:picLocks noChangeAspect="1"/>
          </p:cNvPicPr>
          <p:nvPr/>
        </p:nvPicPr>
        <p:blipFill>
          <a:blip r:embed="rId4"/>
          <a:stretch>
            <a:fillRect/>
          </a:stretch>
        </p:blipFill>
        <p:spPr>
          <a:xfrm>
            <a:off x="10044529" y="6390396"/>
            <a:ext cx="1829365" cy="137829"/>
          </a:xfrm>
          <a:prstGeom prst="rect">
            <a:avLst/>
          </a:prstGeom>
        </p:spPr>
      </p:pic>
      <p:sp>
        <p:nvSpPr>
          <p:cNvPr id="9" name="Title 1">
            <a:extLst>
              <a:ext uri="{FF2B5EF4-FFF2-40B4-BE49-F238E27FC236}">
                <a16:creationId xmlns:a16="http://schemas.microsoft.com/office/drawing/2014/main" id="{228E576A-F99F-4748-AF24-58DDB12C855C}"/>
              </a:ext>
            </a:extLst>
          </p:cNvPr>
          <p:cNvSpPr>
            <a:spLocks noGrp="1"/>
          </p:cNvSpPr>
          <p:nvPr>
            <p:ph type="title" idx="4294967295"/>
          </p:nvPr>
        </p:nvSpPr>
        <p:spPr>
          <a:xfrm>
            <a:off x="580481" y="1233536"/>
            <a:ext cx="6229752" cy="679937"/>
          </a:xfrm>
        </p:spPr>
        <p:txBody>
          <a:bodyPr>
            <a:noAutofit/>
          </a:bodyPr>
          <a:lstStyle/>
          <a:p>
            <a:r>
              <a:rPr lang="en-FI" sz="8000" dirty="0">
                <a:solidFill>
                  <a:schemeClr val="accent1"/>
                </a:solidFill>
                <a:latin typeface="Clattering" pitchFamily="2" charset="0"/>
              </a:rPr>
              <a:t>Lukemisen tavat</a:t>
            </a:r>
          </a:p>
        </p:txBody>
      </p:sp>
    </p:spTree>
    <p:extLst>
      <p:ext uri="{BB962C8B-B14F-4D97-AF65-F5344CB8AC3E}">
        <p14:creationId xmlns:p14="http://schemas.microsoft.com/office/powerpoint/2010/main" val="8102710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602311" y="56325"/>
            <a:ext cx="6342187" cy="1498438"/>
          </a:xfrm>
        </p:spPr>
        <p:txBody>
          <a:bodyPr anchor="ctr">
            <a:normAutofit/>
          </a:bodyPr>
          <a:lstStyle/>
          <a:p>
            <a:r>
              <a:rPr lang="fi-FI" sz="3200" dirty="0">
                <a:solidFill>
                  <a:schemeClr val="tx2"/>
                </a:solidFill>
              </a:rPr>
              <a:t>Medioiden sopivuus eri aihealueiden seuraamiseen</a:t>
            </a:r>
            <a:br>
              <a:rPr lang="fi-FI" sz="3200" dirty="0">
                <a:solidFill>
                  <a:schemeClr val="tx2"/>
                </a:solidFill>
              </a:rPr>
            </a:br>
            <a:r>
              <a:rPr lang="fi-FI" sz="3200" dirty="0">
                <a:solidFill>
                  <a:schemeClr val="accent1"/>
                </a:solidFill>
              </a:rPr>
              <a:t>Matkailu</a:t>
            </a:r>
          </a:p>
        </p:txBody>
      </p:sp>
      <p:graphicFrame>
        <p:nvGraphicFramePr>
          <p:cNvPr id="8" name="Sisällön paikkamerkki 10">
            <a:extLst>
              <a:ext uri="{FF2B5EF4-FFF2-40B4-BE49-F238E27FC236}">
                <a16:creationId xmlns:a16="http://schemas.microsoft.com/office/drawing/2014/main" id="{880A2E08-44FE-4494-9985-61396F9FBEC8}"/>
              </a:ext>
            </a:extLst>
          </p:cNvPr>
          <p:cNvGraphicFramePr>
            <a:graphicFrameLocks/>
          </p:cNvGraphicFramePr>
          <p:nvPr>
            <p:custDataLst>
              <p:tags r:id="rId1"/>
            </p:custDataLst>
            <p:extLst>
              <p:ext uri="{D42A27DB-BD31-4B8C-83A1-F6EECF244321}">
                <p14:modId xmlns:p14="http://schemas.microsoft.com/office/powerpoint/2010/main" val="2919614117"/>
              </p:ext>
            </p:extLst>
          </p:nvPr>
        </p:nvGraphicFramePr>
        <p:xfrm>
          <a:off x="238125" y="2376632"/>
          <a:ext cx="7267575" cy="3928917"/>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Placeholder 3">
            <a:extLst>
              <a:ext uri="{FF2B5EF4-FFF2-40B4-BE49-F238E27FC236}">
                <a16:creationId xmlns:a16="http://schemas.microsoft.com/office/drawing/2014/main" id="{BD01D9E7-2181-4F12-B09A-14C6A0F907D4}"/>
              </a:ext>
            </a:extLst>
          </p:cNvPr>
          <p:cNvSpPr>
            <a:spLocks noGrp="1"/>
          </p:cNvSpPr>
          <p:nvPr>
            <p:ph type="body" sz="half" idx="2"/>
          </p:nvPr>
        </p:nvSpPr>
        <p:spPr>
          <a:xfrm>
            <a:off x="8065850" y="1053607"/>
            <a:ext cx="3659703" cy="4750786"/>
          </a:xfrm>
        </p:spPr>
        <p:txBody>
          <a:bodyPr anchor="ctr">
            <a:normAutofit/>
          </a:bodyPr>
          <a:lstStyle/>
          <a:p>
            <a:pPr>
              <a:lnSpc>
                <a:spcPct val="100000"/>
              </a:lnSpc>
              <a:spcBef>
                <a:spcPts val="0"/>
              </a:spcBef>
            </a:pPr>
            <a:r>
              <a:rPr lang="fi-FI" sz="2000" dirty="0">
                <a:latin typeface="Neue Haas Unica W1G Medium" panose="020B0404030206020203" pitchFamily="34" charset="0"/>
              </a:rPr>
              <a:t>Aiheesta kiinnostuneet seuraavat varsin laajasti eri aikakauslehtiä.</a:t>
            </a:r>
          </a:p>
          <a:p>
            <a:pPr>
              <a:lnSpc>
                <a:spcPct val="100000"/>
              </a:lnSpc>
              <a:spcBef>
                <a:spcPts val="0"/>
              </a:spcBef>
            </a:pPr>
            <a:endParaRPr lang="fi-FI" sz="2000" dirty="0"/>
          </a:p>
          <a:p>
            <a:pPr>
              <a:lnSpc>
                <a:spcPct val="100000"/>
              </a:lnSpc>
              <a:spcBef>
                <a:spcPts val="0"/>
              </a:spcBef>
            </a:pPr>
            <a:r>
              <a:rPr lang="fi-FI" sz="2000" dirty="0">
                <a:latin typeface="Neue Haas Unica W1G Medium" panose="020B0404030206020203" pitchFamily="34" charset="0"/>
              </a:rPr>
              <a:t>Keskimääräistä useammin seurataan mm. asiakaslehtiä, naistenlehtiä, matkailulehtiä, asumisen ja puutarhanhoidon lehtiä, ruoka- ja juomalehtiä sekä uutis-, </a:t>
            </a:r>
            <a:r>
              <a:rPr lang="fi-FI" sz="2000" dirty="0" err="1">
                <a:latin typeface="Neue Haas Unica W1G Medium" panose="020B0404030206020203" pitchFamily="34" charset="0"/>
              </a:rPr>
              <a:t>ajankohtais</a:t>
            </a:r>
            <a:r>
              <a:rPr lang="fi-FI" sz="2000" dirty="0">
                <a:latin typeface="Neue Haas Unica W1G Medium" panose="020B0404030206020203" pitchFamily="34" charset="0"/>
              </a:rPr>
              <a:t>- ja talouslehtiä.</a:t>
            </a:r>
          </a:p>
        </p:txBody>
      </p:sp>
      <p:sp>
        <p:nvSpPr>
          <p:cNvPr id="7" name="TextBox 2">
            <a:extLst>
              <a:ext uri="{FF2B5EF4-FFF2-40B4-BE49-F238E27FC236}">
                <a16:creationId xmlns:a16="http://schemas.microsoft.com/office/drawing/2014/main" id="{C86D322B-AAA6-294D-8BB9-C9EAD0DA10A7}"/>
              </a:ext>
            </a:extLst>
          </p:cNvPr>
          <p:cNvSpPr txBox="1"/>
          <p:nvPr/>
        </p:nvSpPr>
        <p:spPr>
          <a:xfrm>
            <a:off x="602311" y="1734865"/>
            <a:ext cx="6371695" cy="461665"/>
          </a:xfrm>
          <a:prstGeom prst="rect">
            <a:avLst/>
          </a:prstGeom>
          <a:noFill/>
        </p:spPr>
        <p:txBody>
          <a:bodyPr wrap="square" rtlCol="0">
            <a:spAutoFit/>
          </a:bodyPr>
          <a:lstStyle/>
          <a:p>
            <a:pPr lvl="0" algn="ctr">
              <a:defRPr/>
            </a:pPr>
            <a:r>
              <a:rPr lang="fi-FI" sz="1200" dirty="0">
                <a:solidFill>
                  <a:srgbClr val="002649"/>
                </a:solidFill>
                <a:latin typeface="Neue Haas Unica W1G" panose="020B0504030206020203" pitchFamily="34" charset="0"/>
              </a:rPr>
              <a:t>Mitkä mediat sopivat mielestäsi erityisen hyvin seuraavien aihealueiden seuraamiseen? </a:t>
            </a:r>
            <a:br>
              <a:rPr lang="fi-FI" sz="1200" dirty="0">
                <a:solidFill>
                  <a:srgbClr val="002649"/>
                </a:solidFill>
                <a:latin typeface="Neue Haas Unica W1G" panose="020B0504030206020203" pitchFamily="34" charset="0"/>
              </a:rPr>
            </a:br>
            <a:r>
              <a:rPr lang="fi-FI" sz="1200" dirty="0">
                <a:solidFill>
                  <a:srgbClr val="002649"/>
                </a:solidFill>
                <a:latin typeface="Neue Haas Unica W1G" panose="020B0504030206020203" pitchFamily="34" charset="0"/>
              </a:rPr>
              <a:t>|  </a:t>
            </a:r>
            <a:r>
              <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n=1166</a:t>
            </a:r>
          </a:p>
        </p:txBody>
      </p:sp>
    </p:spTree>
    <p:extLst>
      <p:ext uri="{BB962C8B-B14F-4D97-AF65-F5344CB8AC3E}">
        <p14:creationId xmlns:p14="http://schemas.microsoft.com/office/powerpoint/2010/main" val="30167731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602311" y="56325"/>
            <a:ext cx="6342187" cy="1498438"/>
          </a:xfrm>
        </p:spPr>
        <p:txBody>
          <a:bodyPr anchor="ctr">
            <a:normAutofit/>
          </a:bodyPr>
          <a:lstStyle/>
          <a:p>
            <a:r>
              <a:rPr lang="fi-FI" sz="3200" dirty="0">
                <a:solidFill>
                  <a:schemeClr val="tx2"/>
                </a:solidFill>
              </a:rPr>
              <a:t>Medioiden sopivuus eri aihealueiden seuraamiseen</a:t>
            </a:r>
            <a:br>
              <a:rPr lang="fi-FI" sz="3200" dirty="0">
                <a:solidFill>
                  <a:schemeClr val="tx2"/>
                </a:solidFill>
              </a:rPr>
            </a:br>
            <a:r>
              <a:rPr lang="fi-FI" sz="3200" dirty="0">
                <a:solidFill>
                  <a:schemeClr val="accent1"/>
                </a:solidFill>
              </a:rPr>
              <a:t>Muoti ja pukeutuminen</a:t>
            </a:r>
          </a:p>
        </p:txBody>
      </p:sp>
      <p:graphicFrame>
        <p:nvGraphicFramePr>
          <p:cNvPr id="8" name="Sisällön paikkamerkki 10">
            <a:extLst>
              <a:ext uri="{FF2B5EF4-FFF2-40B4-BE49-F238E27FC236}">
                <a16:creationId xmlns:a16="http://schemas.microsoft.com/office/drawing/2014/main" id="{880A2E08-44FE-4494-9985-61396F9FBEC8}"/>
              </a:ext>
            </a:extLst>
          </p:cNvPr>
          <p:cNvGraphicFramePr>
            <a:graphicFrameLocks/>
          </p:cNvGraphicFramePr>
          <p:nvPr>
            <p:custDataLst>
              <p:tags r:id="rId1"/>
            </p:custDataLst>
            <p:extLst>
              <p:ext uri="{D42A27DB-BD31-4B8C-83A1-F6EECF244321}">
                <p14:modId xmlns:p14="http://schemas.microsoft.com/office/powerpoint/2010/main" val="447830934"/>
              </p:ext>
            </p:extLst>
          </p:nvPr>
        </p:nvGraphicFramePr>
        <p:xfrm>
          <a:off x="238125" y="2376632"/>
          <a:ext cx="7267575" cy="3904853"/>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Placeholder 3">
            <a:extLst>
              <a:ext uri="{FF2B5EF4-FFF2-40B4-BE49-F238E27FC236}">
                <a16:creationId xmlns:a16="http://schemas.microsoft.com/office/drawing/2014/main" id="{B3F2434B-E122-40D0-9F53-81992E80C012}"/>
              </a:ext>
            </a:extLst>
          </p:cNvPr>
          <p:cNvSpPr>
            <a:spLocks noGrp="1"/>
          </p:cNvSpPr>
          <p:nvPr>
            <p:ph type="body" sz="half" idx="2"/>
          </p:nvPr>
        </p:nvSpPr>
        <p:spPr>
          <a:xfrm>
            <a:off x="7952051" y="1344125"/>
            <a:ext cx="4001824" cy="4169750"/>
          </a:xfrm>
        </p:spPr>
        <p:txBody>
          <a:bodyPr anchor="ctr">
            <a:normAutofit/>
          </a:bodyPr>
          <a:lstStyle/>
          <a:p>
            <a:pPr>
              <a:lnSpc>
                <a:spcPct val="100000"/>
              </a:lnSpc>
            </a:pPr>
            <a:r>
              <a:rPr lang="fi-FI" sz="2200" dirty="0">
                <a:latin typeface="Neue Haas Unica W1G Medium" panose="020B0404030206020203" pitchFamily="34" charset="0"/>
              </a:rPr>
              <a:t>Aiheesta kiinnostuneet vastaajat seuraavat keskimääräistä enemmän mm. naistenlehtiä sekä asumisen ja puutarhanhoidon lehtiä.</a:t>
            </a:r>
          </a:p>
        </p:txBody>
      </p:sp>
      <p:sp>
        <p:nvSpPr>
          <p:cNvPr id="7" name="TextBox 2">
            <a:extLst>
              <a:ext uri="{FF2B5EF4-FFF2-40B4-BE49-F238E27FC236}">
                <a16:creationId xmlns:a16="http://schemas.microsoft.com/office/drawing/2014/main" id="{3C73FEEF-35FF-3E48-B5D6-344A96C11E8F}"/>
              </a:ext>
            </a:extLst>
          </p:cNvPr>
          <p:cNvSpPr txBox="1"/>
          <p:nvPr/>
        </p:nvSpPr>
        <p:spPr>
          <a:xfrm>
            <a:off x="602311" y="1734865"/>
            <a:ext cx="6371695" cy="461665"/>
          </a:xfrm>
          <a:prstGeom prst="rect">
            <a:avLst/>
          </a:prstGeom>
          <a:noFill/>
        </p:spPr>
        <p:txBody>
          <a:bodyPr wrap="square" rtlCol="0">
            <a:spAutoFit/>
          </a:bodyPr>
          <a:lstStyle/>
          <a:p>
            <a:pPr lvl="0" algn="ctr">
              <a:defRPr/>
            </a:pPr>
            <a:r>
              <a:rPr lang="fi-FI" sz="1200" dirty="0">
                <a:solidFill>
                  <a:srgbClr val="002649"/>
                </a:solidFill>
                <a:latin typeface="Neue Haas Unica W1G" panose="020B0504030206020203" pitchFamily="34" charset="0"/>
              </a:rPr>
              <a:t>Mitkä mediat sopivat mielestäsi erityisen hyvin seuraavien aihealueiden seuraamiseen? </a:t>
            </a:r>
            <a:br>
              <a:rPr lang="fi-FI" sz="1200" dirty="0">
                <a:solidFill>
                  <a:srgbClr val="002649"/>
                </a:solidFill>
                <a:latin typeface="Neue Haas Unica W1G" panose="020B0504030206020203" pitchFamily="34" charset="0"/>
              </a:rPr>
            </a:br>
            <a:r>
              <a:rPr lang="fi-FI" sz="1200" dirty="0">
                <a:solidFill>
                  <a:srgbClr val="002649"/>
                </a:solidFill>
                <a:latin typeface="Neue Haas Unica W1G" panose="020B0504030206020203" pitchFamily="34" charset="0"/>
              </a:rPr>
              <a:t>|  </a:t>
            </a:r>
            <a:r>
              <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n=1166</a:t>
            </a:r>
          </a:p>
        </p:txBody>
      </p:sp>
    </p:spTree>
    <p:extLst>
      <p:ext uri="{BB962C8B-B14F-4D97-AF65-F5344CB8AC3E}">
        <p14:creationId xmlns:p14="http://schemas.microsoft.com/office/powerpoint/2010/main" val="35608624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602311" y="56325"/>
            <a:ext cx="6342187" cy="1498438"/>
          </a:xfrm>
        </p:spPr>
        <p:txBody>
          <a:bodyPr anchor="ctr">
            <a:normAutofit/>
          </a:bodyPr>
          <a:lstStyle/>
          <a:p>
            <a:r>
              <a:rPr lang="fi-FI" sz="3200" dirty="0">
                <a:solidFill>
                  <a:schemeClr val="tx2"/>
                </a:solidFill>
              </a:rPr>
              <a:t>Medioiden sopivuus eri aihealueiden seuraamiseen</a:t>
            </a:r>
            <a:br>
              <a:rPr lang="fi-FI" sz="3200" dirty="0">
                <a:solidFill>
                  <a:schemeClr val="tx2"/>
                </a:solidFill>
              </a:rPr>
            </a:br>
            <a:r>
              <a:rPr lang="fi-FI" sz="3200" dirty="0">
                <a:solidFill>
                  <a:schemeClr val="accent1"/>
                </a:solidFill>
              </a:rPr>
              <a:t>Remontointi ja rakentaminen</a:t>
            </a:r>
          </a:p>
        </p:txBody>
      </p:sp>
      <p:graphicFrame>
        <p:nvGraphicFramePr>
          <p:cNvPr id="8" name="Sisällön paikkamerkki 10">
            <a:extLst>
              <a:ext uri="{FF2B5EF4-FFF2-40B4-BE49-F238E27FC236}">
                <a16:creationId xmlns:a16="http://schemas.microsoft.com/office/drawing/2014/main" id="{880A2E08-44FE-4494-9985-61396F9FBEC8}"/>
              </a:ext>
            </a:extLst>
          </p:cNvPr>
          <p:cNvGraphicFramePr>
            <a:graphicFrameLocks/>
          </p:cNvGraphicFramePr>
          <p:nvPr>
            <p:custDataLst>
              <p:tags r:id="rId1"/>
            </p:custDataLst>
            <p:extLst>
              <p:ext uri="{D42A27DB-BD31-4B8C-83A1-F6EECF244321}">
                <p14:modId xmlns:p14="http://schemas.microsoft.com/office/powerpoint/2010/main" val="1264714297"/>
              </p:ext>
            </p:extLst>
          </p:nvPr>
        </p:nvGraphicFramePr>
        <p:xfrm>
          <a:off x="238125" y="2376632"/>
          <a:ext cx="7267575" cy="3928917"/>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Placeholder 3">
            <a:extLst>
              <a:ext uri="{FF2B5EF4-FFF2-40B4-BE49-F238E27FC236}">
                <a16:creationId xmlns:a16="http://schemas.microsoft.com/office/drawing/2014/main" id="{F2B43C50-0DBB-4793-97B9-664E49AD2A0D}"/>
              </a:ext>
            </a:extLst>
          </p:cNvPr>
          <p:cNvSpPr>
            <a:spLocks noGrp="1"/>
          </p:cNvSpPr>
          <p:nvPr>
            <p:ph type="body" sz="half" idx="2"/>
          </p:nvPr>
        </p:nvSpPr>
        <p:spPr>
          <a:xfrm>
            <a:off x="8065850" y="1099500"/>
            <a:ext cx="3659703" cy="4659001"/>
          </a:xfrm>
        </p:spPr>
        <p:txBody>
          <a:bodyPr anchor="ctr">
            <a:normAutofit/>
          </a:bodyPr>
          <a:lstStyle/>
          <a:p>
            <a:pPr>
              <a:lnSpc>
                <a:spcPct val="100000"/>
              </a:lnSpc>
            </a:pPr>
            <a:r>
              <a:rPr lang="fi-FI" sz="2200" dirty="0">
                <a:latin typeface="Neue Haas Unica W1G Medium" panose="020B0404030206020203" pitchFamily="34" charset="0"/>
              </a:rPr>
              <a:t>Aiheesta kiinnostuneet vastaajat seuraavat keskimääräistä enemmän järjestölehtiä sekä asumisen ja puutarhanhoidon lehtiä.</a:t>
            </a:r>
          </a:p>
        </p:txBody>
      </p:sp>
      <p:sp>
        <p:nvSpPr>
          <p:cNvPr id="7" name="TextBox 2">
            <a:extLst>
              <a:ext uri="{FF2B5EF4-FFF2-40B4-BE49-F238E27FC236}">
                <a16:creationId xmlns:a16="http://schemas.microsoft.com/office/drawing/2014/main" id="{578337A9-62B4-4F48-B56D-255578F89A85}"/>
              </a:ext>
            </a:extLst>
          </p:cNvPr>
          <p:cNvSpPr txBox="1"/>
          <p:nvPr/>
        </p:nvSpPr>
        <p:spPr>
          <a:xfrm>
            <a:off x="602311" y="1734865"/>
            <a:ext cx="6371695" cy="461665"/>
          </a:xfrm>
          <a:prstGeom prst="rect">
            <a:avLst/>
          </a:prstGeom>
          <a:noFill/>
        </p:spPr>
        <p:txBody>
          <a:bodyPr wrap="square" rtlCol="0">
            <a:spAutoFit/>
          </a:bodyPr>
          <a:lstStyle/>
          <a:p>
            <a:pPr lvl="0" algn="ctr">
              <a:defRPr/>
            </a:pPr>
            <a:r>
              <a:rPr lang="fi-FI" sz="1200" dirty="0">
                <a:solidFill>
                  <a:srgbClr val="002649"/>
                </a:solidFill>
                <a:latin typeface="Neue Haas Unica W1G" panose="020B0504030206020203" pitchFamily="34" charset="0"/>
              </a:rPr>
              <a:t>Mitkä mediat sopivat mielestäsi erityisen hyvin seuraavien aihealueiden seuraamiseen? </a:t>
            </a:r>
            <a:br>
              <a:rPr lang="fi-FI" sz="1200" dirty="0">
                <a:solidFill>
                  <a:srgbClr val="002649"/>
                </a:solidFill>
                <a:latin typeface="Neue Haas Unica W1G" panose="020B0504030206020203" pitchFamily="34" charset="0"/>
              </a:rPr>
            </a:br>
            <a:r>
              <a:rPr lang="fi-FI" sz="1200" dirty="0">
                <a:solidFill>
                  <a:srgbClr val="002649"/>
                </a:solidFill>
                <a:latin typeface="Neue Haas Unica W1G" panose="020B0504030206020203" pitchFamily="34" charset="0"/>
              </a:rPr>
              <a:t>|  </a:t>
            </a:r>
            <a:r>
              <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n=1166</a:t>
            </a:r>
          </a:p>
        </p:txBody>
      </p:sp>
    </p:spTree>
    <p:extLst>
      <p:ext uri="{BB962C8B-B14F-4D97-AF65-F5344CB8AC3E}">
        <p14:creationId xmlns:p14="http://schemas.microsoft.com/office/powerpoint/2010/main" val="14080040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602311" y="56325"/>
            <a:ext cx="6342187" cy="1498438"/>
          </a:xfrm>
        </p:spPr>
        <p:txBody>
          <a:bodyPr anchor="ctr">
            <a:normAutofit/>
          </a:bodyPr>
          <a:lstStyle/>
          <a:p>
            <a:r>
              <a:rPr lang="fi-FI" sz="3200" dirty="0">
                <a:solidFill>
                  <a:schemeClr val="tx2"/>
                </a:solidFill>
              </a:rPr>
              <a:t>Medioiden sopivuus eri aihealueiden seuraamiseen</a:t>
            </a:r>
            <a:br>
              <a:rPr lang="fi-FI" sz="3200" dirty="0">
                <a:solidFill>
                  <a:schemeClr val="tx2"/>
                </a:solidFill>
              </a:rPr>
            </a:br>
            <a:r>
              <a:rPr lang="fi-FI" sz="3200" dirty="0">
                <a:solidFill>
                  <a:schemeClr val="accent1"/>
                </a:solidFill>
              </a:rPr>
              <a:t>Ruoka ja ruuanlaitto</a:t>
            </a:r>
          </a:p>
        </p:txBody>
      </p:sp>
      <p:graphicFrame>
        <p:nvGraphicFramePr>
          <p:cNvPr id="8" name="Sisällön paikkamerkki 10">
            <a:extLst>
              <a:ext uri="{FF2B5EF4-FFF2-40B4-BE49-F238E27FC236}">
                <a16:creationId xmlns:a16="http://schemas.microsoft.com/office/drawing/2014/main" id="{880A2E08-44FE-4494-9985-61396F9FBEC8}"/>
              </a:ext>
            </a:extLst>
          </p:cNvPr>
          <p:cNvGraphicFramePr>
            <a:graphicFrameLocks/>
          </p:cNvGraphicFramePr>
          <p:nvPr>
            <p:custDataLst>
              <p:tags r:id="rId1"/>
            </p:custDataLst>
            <p:extLst>
              <p:ext uri="{D42A27DB-BD31-4B8C-83A1-F6EECF244321}">
                <p14:modId xmlns:p14="http://schemas.microsoft.com/office/powerpoint/2010/main" val="2301278913"/>
              </p:ext>
            </p:extLst>
          </p:nvPr>
        </p:nvGraphicFramePr>
        <p:xfrm>
          <a:off x="238125" y="2376632"/>
          <a:ext cx="7267575" cy="3928917"/>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Placeholder 3">
            <a:extLst>
              <a:ext uri="{FF2B5EF4-FFF2-40B4-BE49-F238E27FC236}">
                <a16:creationId xmlns:a16="http://schemas.microsoft.com/office/drawing/2014/main" id="{DFE9DF66-C198-4BF8-899B-9E16A1DCA928}"/>
              </a:ext>
            </a:extLst>
          </p:cNvPr>
          <p:cNvSpPr>
            <a:spLocks noGrp="1"/>
          </p:cNvSpPr>
          <p:nvPr>
            <p:ph type="body" sz="half" idx="2"/>
          </p:nvPr>
        </p:nvSpPr>
        <p:spPr>
          <a:xfrm>
            <a:off x="8065850" y="1052194"/>
            <a:ext cx="3659703" cy="4753613"/>
          </a:xfrm>
        </p:spPr>
        <p:txBody>
          <a:bodyPr anchor="ctr">
            <a:normAutofit/>
          </a:bodyPr>
          <a:lstStyle/>
          <a:p>
            <a:pPr>
              <a:lnSpc>
                <a:spcPct val="100000"/>
              </a:lnSpc>
            </a:pPr>
            <a:r>
              <a:rPr lang="fi-FI" sz="2200" dirty="0">
                <a:latin typeface="Neue Haas Unica W1G Medium" panose="020B0404030206020203" pitchFamily="34" charset="0"/>
              </a:rPr>
              <a:t>Aiheesta kiinnostuneet vastaajat seuraavat keskimääräistä enemmän asiakaslehtiä, naiste</a:t>
            </a:r>
            <a:r>
              <a:rPr lang="fi-FI" sz="2200" dirty="0"/>
              <a:t>nlehtiä, asumisen ja puutarhanhoidonlehtiä, ruoka- ja juomalehtiä sekä  hyvinvoinnin, kauneuden ja terveyden lehtiä.</a:t>
            </a:r>
            <a:endParaRPr lang="fi-FI" sz="2200" dirty="0">
              <a:latin typeface="Neue Haas Unica W1G Medium" panose="020B0404030206020203" pitchFamily="34" charset="0"/>
            </a:endParaRPr>
          </a:p>
        </p:txBody>
      </p:sp>
      <p:sp>
        <p:nvSpPr>
          <p:cNvPr id="7" name="TextBox 2">
            <a:extLst>
              <a:ext uri="{FF2B5EF4-FFF2-40B4-BE49-F238E27FC236}">
                <a16:creationId xmlns:a16="http://schemas.microsoft.com/office/drawing/2014/main" id="{5C64A78A-D723-4B43-983A-441486535AA2}"/>
              </a:ext>
            </a:extLst>
          </p:cNvPr>
          <p:cNvSpPr txBox="1"/>
          <p:nvPr/>
        </p:nvSpPr>
        <p:spPr>
          <a:xfrm>
            <a:off x="602311" y="1734865"/>
            <a:ext cx="6371695" cy="461665"/>
          </a:xfrm>
          <a:prstGeom prst="rect">
            <a:avLst/>
          </a:prstGeom>
          <a:noFill/>
        </p:spPr>
        <p:txBody>
          <a:bodyPr wrap="square" rtlCol="0">
            <a:spAutoFit/>
          </a:bodyPr>
          <a:lstStyle/>
          <a:p>
            <a:pPr lvl="0" algn="ctr">
              <a:defRPr/>
            </a:pPr>
            <a:r>
              <a:rPr lang="fi-FI" sz="1200" dirty="0">
                <a:solidFill>
                  <a:srgbClr val="002649"/>
                </a:solidFill>
                <a:latin typeface="Neue Haas Unica W1G" panose="020B0504030206020203" pitchFamily="34" charset="0"/>
              </a:rPr>
              <a:t>Mitkä mediat sopivat mielestäsi erityisen hyvin seuraavien aihealueiden seuraamiseen? </a:t>
            </a:r>
            <a:br>
              <a:rPr lang="fi-FI" sz="1200" dirty="0">
                <a:solidFill>
                  <a:srgbClr val="002649"/>
                </a:solidFill>
                <a:latin typeface="Neue Haas Unica W1G" panose="020B0504030206020203" pitchFamily="34" charset="0"/>
              </a:rPr>
            </a:br>
            <a:r>
              <a:rPr lang="fi-FI" sz="1200" dirty="0">
                <a:solidFill>
                  <a:srgbClr val="002649"/>
                </a:solidFill>
                <a:latin typeface="Neue Haas Unica W1G" panose="020B0504030206020203" pitchFamily="34" charset="0"/>
              </a:rPr>
              <a:t>|  </a:t>
            </a:r>
            <a:r>
              <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n=1166</a:t>
            </a:r>
          </a:p>
        </p:txBody>
      </p:sp>
    </p:spTree>
    <p:extLst>
      <p:ext uri="{BB962C8B-B14F-4D97-AF65-F5344CB8AC3E}">
        <p14:creationId xmlns:p14="http://schemas.microsoft.com/office/powerpoint/2010/main" val="26537303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602311" y="56325"/>
            <a:ext cx="6342187" cy="1498438"/>
          </a:xfrm>
        </p:spPr>
        <p:txBody>
          <a:bodyPr anchor="ctr">
            <a:normAutofit/>
          </a:bodyPr>
          <a:lstStyle/>
          <a:p>
            <a:r>
              <a:rPr lang="fi-FI" sz="3200" dirty="0">
                <a:solidFill>
                  <a:schemeClr val="tx2"/>
                </a:solidFill>
              </a:rPr>
              <a:t>Medioiden sopivuus eri aihealueiden seuraamiseen</a:t>
            </a:r>
            <a:br>
              <a:rPr lang="fi-FI" sz="3200" dirty="0">
                <a:solidFill>
                  <a:schemeClr val="tx2"/>
                </a:solidFill>
              </a:rPr>
            </a:br>
            <a:r>
              <a:rPr lang="fi-FI" sz="3200" dirty="0">
                <a:solidFill>
                  <a:schemeClr val="accent1"/>
                </a:solidFill>
              </a:rPr>
              <a:t>Sisustaminen</a:t>
            </a:r>
          </a:p>
        </p:txBody>
      </p:sp>
      <p:graphicFrame>
        <p:nvGraphicFramePr>
          <p:cNvPr id="8" name="Sisällön paikkamerkki 10">
            <a:extLst>
              <a:ext uri="{FF2B5EF4-FFF2-40B4-BE49-F238E27FC236}">
                <a16:creationId xmlns:a16="http://schemas.microsoft.com/office/drawing/2014/main" id="{880A2E08-44FE-4494-9985-61396F9FBEC8}"/>
              </a:ext>
            </a:extLst>
          </p:cNvPr>
          <p:cNvGraphicFramePr>
            <a:graphicFrameLocks/>
          </p:cNvGraphicFramePr>
          <p:nvPr>
            <p:custDataLst>
              <p:tags r:id="rId1"/>
            </p:custDataLst>
            <p:extLst>
              <p:ext uri="{D42A27DB-BD31-4B8C-83A1-F6EECF244321}">
                <p14:modId xmlns:p14="http://schemas.microsoft.com/office/powerpoint/2010/main" val="3351829538"/>
              </p:ext>
            </p:extLst>
          </p:nvPr>
        </p:nvGraphicFramePr>
        <p:xfrm>
          <a:off x="238125" y="2376632"/>
          <a:ext cx="7267575" cy="3928917"/>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Placeholder 3">
            <a:extLst>
              <a:ext uri="{FF2B5EF4-FFF2-40B4-BE49-F238E27FC236}">
                <a16:creationId xmlns:a16="http://schemas.microsoft.com/office/drawing/2014/main" id="{C2619199-096A-4E09-83ED-B38B50CFA81A}"/>
              </a:ext>
            </a:extLst>
          </p:cNvPr>
          <p:cNvSpPr>
            <a:spLocks noGrp="1"/>
          </p:cNvSpPr>
          <p:nvPr>
            <p:ph type="body" sz="half" idx="2"/>
          </p:nvPr>
        </p:nvSpPr>
        <p:spPr>
          <a:xfrm>
            <a:off x="8065850" y="1011497"/>
            <a:ext cx="3659703" cy="4835007"/>
          </a:xfrm>
        </p:spPr>
        <p:txBody>
          <a:bodyPr anchor="ctr">
            <a:normAutofit/>
          </a:bodyPr>
          <a:lstStyle/>
          <a:p>
            <a:pPr>
              <a:lnSpc>
                <a:spcPct val="100000"/>
              </a:lnSpc>
            </a:pPr>
            <a:r>
              <a:rPr lang="fi-FI" sz="2200" dirty="0">
                <a:latin typeface="Neue Haas Unica W1G Medium" panose="020B0404030206020203" pitchFamily="34" charset="0"/>
              </a:rPr>
              <a:t>Aiheesta kiinnostuneet vastaajat seuraavat keskimääräistä enemmän asiakaslehtiä, naiste</a:t>
            </a:r>
            <a:r>
              <a:rPr lang="fi-FI" sz="2200" dirty="0"/>
              <a:t>nlehtiä sekä asumisen ja puutarhanhoidon lehtiä.</a:t>
            </a:r>
          </a:p>
        </p:txBody>
      </p:sp>
      <p:sp>
        <p:nvSpPr>
          <p:cNvPr id="7" name="TextBox 2">
            <a:extLst>
              <a:ext uri="{FF2B5EF4-FFF2-40B4-BE49-F238E27FC236}">
                <a16:creationId xmlns:a16="http://schemas.microsoft.com/office/drawing/2014/main" id="{42B08C5F-E2A9-D54D-814B-B0EFBD345B99}"/>
              </a:ext>
            </a:extLst>
          </p:cNvPr>
          <p:cNvSpPr txBox="1"/>
          <p:nvPr/>
        </p:nvSpPr>
        <p:spPr>
          <a:xfrm>
            <a:off x="602311" y="1734865"/>
            <a:ext cx="6371695" cy="461665"/>
          </a:xfrm>
          <a:prstGeom prst="rect">
            <a:avLst/>
          </a:prstGeom>
          <a:noFill/>
        </p:spPr>
        <p:txBody>
          <a:bodyPr wrap="square" rtlCol="0">
            <a:spAutoFit/>
          </a:bodyPr>
          <a:lstStyle/>
          <a:p>
            <a:pPr lvl="0" algn="ctr">
              <a:defRPr/>
            </a:pPr>
            <a:r>
              <a:rPr lang="fi-FI" sz="1200" dirty="0">
                <a:solidFill>
                  <a:srgbClr val="002649"/>
                </a:solidFill>
                <a:latin typeface="Neue Haas Unica W1G" panose="020B0504030206020203" pitchFamily="34" charset="0"/>
              </a:rPr>
              <a:t>Mitkä mediat sopivat mielestäsi erityisen hyvin seuraavien aihealueiden seuraamiseen? </a:t>
            </a:r>
            <a:br>
              <a:rPr lang="fi-FI" sz="1200" dirty="0">
                <a:solidFill>
                  <a:srgbClr val="002649"/>
                </a:solidFill>
                <a:latin typeface="Neue Haas Unica W1G" panose="020B0504030206020203" pitchFamily="34" charset="0"/>
              </a:rPr>
            </a:br>
            <a:r>
              <a:rPr lang="fi-FI" sz="1200" dirty="0">
                <a:solidFill>
                  <a:srgbClr val="002649"/>
                </a:solidFill>
                <a:latin typeface="Neue Haas Unica W1G" panose="020B0504030206020203" pitchFamily="34" charset="0"/>
              </a:rPr>
              <a:t>|  </a:t>
            </a:r>
            <a:r>
              <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n=1166</a:t>
            </a:r>
          </a:p>
        </p:txBody>
      </p:sp>
    </p:spTree>
    <p:extLst>
      <p:ext uri="{BB962C8B-B14F-4D97-AF65-F5344CB8AC3E}">
        <p14:creationId xmlns:p14="http://schemas.microsoft.com/office/powerpoint/2010/main" val="38479442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602311" y="56325"/>
            <a:ext cx="6342187" cy="1498438"/>
          </a:xfrm>
        </p:spPr>
        <p:txBody>
          <a:bodyPr anchor="ctr">
            <a:normAutofit/>
          </a:bodyPr>
          <a:lstStyle/>
          <a:p>
            <a:r>
              <a:rPr lang="fi-FI" sz="3200" dirty="0">
                <a:solidFill>
                  <a:schemeClr val="tx2"/>
                </a:solidFill>
              </a:rPr>
              <a:t>Medioiden sopivuus eri aihealueiden seuraamiseen</a:t>
            </a:r>
            <a:br>
              <a:rPr lang="fi-FI" sz="3200" dirty="0">
                <a:solidFill>
                  <a:schemeClr val="tx2"/>
                </a:solidFill>
              </a:rPr>
            </a:br>
            <a:r>
              <a:rPr lang="fi-FI" sz="3200" dirty="0">
                <a:solidFill>
                  <a:schemeClr val="accent1"/>
                </a:solidFill>
              </a:rPr>
              <a:t>Säästäminen ja sijoittaminen</a:t>
            </a:r>
          </a:p>
        </p:txBody>
      </p:sp>
      <p:graphicFrame>
        <p:nvGraphicFramePr>
          <p:cNvPr id="8" name="Sisällön paikkamerkki 10">
            <a:extLst>
              <a:ext uri="{FF2B5EF4-FFF2-40B4-BE49-F238E27FC236}">
                <a16:creationId xmlns:a16="http://schemas.microsoft.com/office/drawing/2014/main" id="{880A2E08-44FE-4494-9985-61396F9FBEC8}"/>
              </a:ext>
            </a:extLst>
          </p:cNvPr>
          <p:cNvGraphicFramePr>
            <a:graphicFrameLocks/>
          </p:cNvGraphicFramePr>
          <p:nvPr>
            <p:custDataLst>
              <p:tags r:id="rId1"/>
            </p:custDataLst>
            <p:extLst>
              <p:ext uri="{D42A27DB-BD31-4B8C-83A1-F6EECF244321}">
                <p14:modId xmlns:p14="http://schemas.microsoft.com/office/powerpoint/2010/main" val="264559703"/>
              </p:ext>
            </p:extLst>
          </p:nvPr>
        </p:nvGraphicFramePr>
        <p:xfrm>
          <a:off x="238125" y="2376632"/>
          <a:ext cx="7267575" cy="3928917"/>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Placeholder 3">
            <a:extLst>
              <a:ext uri="{FF2B5EF4-FFF2-40B4-BE49-F238E27FC236}">
                <a16:creationId xmlns:a16="http://schemas.microsoft.com/office/drawing/2014/main" id="{40012988-1904-4CF0-901F-BB4EF4B07D99}"/>
              </a:ext>
            </a:extLst>
          </p:cNvPr>
          <p:cNvSpPr>
            <a:spLocks noGrp="1"/>
          </p:cNvSpPr>
          <p:nvPr>
            <p:ph type="body" sz="half" idx="2"/>
          </p:nvPr>
        </p:nvSpPr>
        <p:spPr>
          <a:xfrm>
            <a:off x="8065850" y="1062585"/>
            <a:ext cx="3659703" cy="4732831"/>
          </a:xfrm>
        </p:spPr>
        <p:txBody>
          <a:bodyPr anchor="ctr">
            <a:normAutofit/>
          </a:bodyPr>
          <a:lstStyle/>
          <a:p>
            <a:pPr>
              <a:lnSpc>
                <a:spcPct val="100000"/>
              </a:lnSpc>
            </a:pPr>
            <a:r>
              <a:rPr lang="fi-FI" sz="2200" dirty="0"/>
              <a:t>Aiheesta kiinnostuneet vastaajat seuraavat keskimääräistä enemmän asiakaslehtiä, </a:t>
            </a:r>
            <a:r>
              <a:rPr lang="fi-FI" sz="2200" dirty="0" err="1"/>
              <a:t>uutis</a:t>
            </a:r>
            <a:r>
              <a:rPr lang="fi-FI" sz="2200" dirty="0"/>
              <a:t>-, </a:t>
            </a:r>
            <a:r>
              <a:rPr lang="fi-FI" sz="2200" dirty="0" err="1"/>
              <a:t>ajankohtais</a:t>
            </a:r>
            <a:r>
              <a:rPr lang="fi-FI" sz="2200" dirty="0"/>
              <a:t>- ja talouslehtiä sekä tekniikka- ja hifilehtiä.</a:t>
            </a:r>
          </a:p>
        </p:txBody>
      </p:sp>
      <p:sp>
        <p:nvSpPr>
          <p:cNvPr id="7" name="TextBox 2">
            <a:extLst>
              <a:ext uri="{FF2B5EF4-FFF2-40B4-BE49-F238E27FC236}">
                <a16:creationId xmlns:a16="http://schemas.microsoft.com/office/drawing/2014/main" id="{BF409887-3462-484A-B271-6B8C795C6875}"/>
              </a:ext>
            </a:extLst>
          </p:cNvPr>
          <p:cNvSpPr txBox="1"/>
          <p:nvPr/>
        </p:nvSpPr>
        <p:spPr>
          <a:xfrm>
            <a:off x="602311" y="1734865"/>
            <a:ext cx="6371695" cy="461665"/>
          </a:xfrm>
          <a:prstGeom prst="rect">
            <a:avLst/>
          </a:prstGeom>
          <a:noFill/>
        </p:spPr>
        <p:txBody>
          <a:bodyPr wrap="square" rtlCol="0">
            <a:spAutoFit/>
          </a:bodyPr>
          <a:lstStyle/>
          <a:p>
            <a:pPr lvl="0" algn="ctr">
              <a:defRPr/>
            </a:pPr>
            <a:r>
              <a:rPr lang="fi-FI" sz="1200" dirty="0">
                <a:solidFill>
                  <a:srgbClr val="002649"/>
                </a:solidFill>
                <a:latin typeface="Neue Haas Unica W1G" panose="020B0504030206020203" pitchFamily="34" charset="0"/>
              </a:rPr>
              <a:t>Mitkä mediat sopivat mielestäsi erityisen hyvin seuraavien aihealueiden seuraamiseen? </a:t>
            </a:r>
            <a:br>
              <a:rPr lang="fi-FI" sz="1200" dirty="0">
                <a:solidFill>
                  <a:srgbClr val="002649"/>
                </a:solidFill>
                <a:latin typeface="Neue Haas Unica W1G" panose="020B0504030206020203" pitchFamily="34" charset="0"/>
              </a:rPr>
            </a:br>
            <a:r>
              <a:rPr lang="fi-FI" sz="1200" dirty="0">
                <a:solidFill>
                  <a:srgbClr val="002649"/>
                </a:solidFill>
                <a:latin typeface="Neue Haas Unica W1G" panose="020B0504030206020203" pitchFamily="34" charset="0"/>
              </a:rPr>
              <a:t>|  </a:t>
            </a:r>
            <a:r>
              <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n=1166</a:t>
            </a:r>
          </a:p>
        </p:txBody>
      </p:sp>
    </p:spTree>
    <p:extLst>
      <p:ext uri="{BB962C8B-B14F-4D97-AF65-F5344CB8AC3E}">
        <p14:creationId xmlns:p14="http://schemas.microsoft.com/office/powerpoint/2010/main" val="20921371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602311" y="56325"/>
            <a:ext cx="6342187" cy="1498438"/>
          </a:xfrm>
        </p:spPr>
        <p:txBody>
          <a:bodyPr anchor="ctr">
            <a:normAutofit/>
          </a:bodyPr>
          <a:lstStyle/>
          <a:p>
            <a:r>
              <a:rPr lang="fi-FI" sz="3200" dirty="0">
                <a:solidFill>
                  <a:schemeClr val="tx2"/>
                </a:solidFill>
              </a:rPr>
              <a:t>Medioiden sopivuus eri aihealueiden seuraamiseen</a:t>
            </a:r>
            <a:br>
              <a:rPr lang="fi-FI" sz="3200" dirty="0">
                <a:solidFill>
                  <a:schemeClr val="tx2"/>
                </a:solidFill>
              </a:rPr>
            </a:br>
            <a:r>
              <a:rPr lang="fi-FI" sz="3200" dirty="0">
                <a:solidFill>
                  <a:schemeClr val="accent1"/>
                </a:solidFill>
              </a:rPr>
              <a:t>Terveys ja hyvinvointi</a:t>
            </a:r>
          </a:p>
        </p:txBody>
      </p:sp>
      <p:graphicFrame>
        <p:nvGraphicFramePr>
          <p:cNvPr id="8" name="Sisällön paikkamerkki 10">
            <a:extLst>
              <a:ext uri="{FF2B5EF4-FFF2-40B4-BE49-F238E27FC236}">
                <a16:creationId xmlns:a16="http://schemas.microsoft.com/office/drawing/2014/main" id="{880A2E08-44FE-4494-9985-61396F9FBEC8}"/>
              </a:ext>
            </a:extLst>
          </p:cNvPr>
          <p:cNvGraphicFramePr>
            <a:graphicFrameLocks/>
          </p:cNvGraphicFramePr>
          <p:nvPr>
            <p:custDataLst>
              <p:tags r:id="rId1"/>
            </p:custDataLst>
            <p:extLst>
              <p:ext uri="{D42A27DB-BD31-4B8C-83A1-F6EECF244321}">
                <p14:modId xmlns:p14="http://schemas.microsoft.com/office/powerpoint/2010/main" val="1405284243"/>
              </p:ext>
            </p:extLst>
          </p:nvPr>
        </p:nvGraphicFramePr>
        <p:xfrm>
          <a:off x="238125" y="2376632"/>
          <a:ext cx="7267575" cy="3928917"/>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Placeholder 3">
            <a:extLst>
              <a:ext uri="{FF2B5EF4-FFF2-40B4-BE49-F238E27FC236}">
                <a16:creationId xmlns:a16="http://schemas.microsoft.com/office/drawing/2014/main" id="{8A6F5A73-880F-49F0-B087-CABA668E4EC8}"/>
              </a:ext>
            </a:extLst>
          </p:cNvPr>
          <p:cNvSpPr>
            <a:spLocks noGrp="1"/>
          </p:cNvSpPr>
          <p:nvPr>
            <p:ph type="body" sz="half" idx="2"/>
          </p:nvPr>
        </p:nvSpPr>
        <p:spPr>
          <a:xfrm>
            <a:off x="8065850" y="1011497"/>
            <a:ext cx="3659703" cy="4835007"/>
          </a:xfrm>
        </p:spPr>
        <p:txBody>
          <a:bodyPr anchor="ctr">
            <a:normAutofit/>
          </a:bodyPr>
          <a:lstStyle/>
          <a:p>
            <a:pPr>
              <a:lnSpc>
                <a:spcPct val="100000"/>
              </a:lnSpc>
            </a:pPr>
            <a:r>
              <a:rPr lang="fi-FI" sz="2200" dirty="0"/>
              <a:t>Aiheesta kiinnostuneet vastaajat seuraavat keskimääräistä enemmän asiakaslehtiä, naistenlehtiä, asumisen ja puutarhanhoidon lehtiä sekä hyvinvoinnin, kauneuden ja terveyden lehtiä.</a:t>
            </a:r>
          </a:p>
        </p:txBody>
      </p:sp>
      <p:sp>
        <p:nvSpPr>
          <p:cNvPr id="7" name="TextBox 2">
            <a:extLst>
              <a:ext uri="{FF2B5EF4-FFF2-40B4-BE49-F238E27FC236}">
                <a16:creationId xmlns:a16="http://schemas.microsoft.com/office/drawing/2014/main" id="{06616F09-704B-C249-8A6E-866F6A7235AB}"/>
              </a:ext>
            </a:extLst>
          </p:cNvPr>
          <p:cNvSpPr txBox="1"/>
          <p:nvPr/>
        </p:nvSpPr>
        <p:spPr>
          <a:xfrm>
            <a:off x="602311" y="1734865"/>
            <a:ext cx="6371695" cy="461665"/>
          </a:xfrm>
          <a:prstGeom prst="rect">
            <a:avLst/>
          </a:prstGeom>
          <a:noFill/>
        </p:spPr>
        <p:txBody>
          <a:bodyPr wrap="square" rtlCol="0">
            <a:spAutoFit/>
          </a:bodyPr>
          <a:lstStyle/>
          <a:p>
            <a:pPr lvl="0" algn="ctr">
              <a:defRPr/>
            </a:pPr>
            <a:r>
              <a:rPr lang="fi-FI" sz="1200" dirty="0">
                <a:solidFill>
                  <a:srgbClr val="002649"/>
                </a:solidFill>
                <a:latin typeface="Neue Haas Unica W1G" panose="020B0504030206020203" pitchFamily="34" charset="0"/>
              </a:rPr>
              <a:t>Mitkä mediat sopivat mielestäsi erityisen hyvin seuraavien aihealueiden seuraamiseen? </a:t>
            </a:r>
            <a:br>
              <a:rPr lang="fi-FI" sz="1200" dirty="0">
                <a:solidFill>
                  <a:srgbClr val="002649"/>
                </a:solidFill>
                <a:latin typeface="Neue Haas Unica W1G" panose="020B0504030206020203" pitchFamily="34" charset="0"/>
              </a:rPr>
            </a:br>
            <a:r>
              <a:rPr lang="fi-FI" sz="1200" dirty="0">
                <a:solidFill>
                  <a:srgbClr val="002649"/>
                </a:solidFill>
                <a:latin typeface="Neue Haas Unica W1G" panose="020B0504030206020203" pitchFamily="34" charset="0"/>
              </a:rPr>
              <a:t>|  </a:t>
            </a:r>
            <a:r>
              <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n=1166</a:t>
            </a:r>
          </a:p>
        </p:txBody>
      </p:sp>
    </p:spTree>
    <p:extLst>
      <p:ext uri="{BB962C8B-B14F-4D97-AF65-F5344CB8AC3E}">
        <p14:creationId xmlns:p14="http://schemas.microsoft.com/office/powerpoint/2010/main" val="14451359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602311" y="56325"/>
            <a:ext cx="6342187" cy="1498438"/>
          </a:xfrm>
        </p:spPr>
        <p:txBody>
          <a:bodyPr anchor="ctr">
            <a:normAutofit/>
          </a:bodyPr>
          <a:lstStyle/>
          <a:p>
            <a:r>
              <a:rPr lang="fi-FI" sz="3200" dirty="0">
                <a:solidFill>
                  <a:schemeClr val="tx2"/>
                </a:solidFill>
              </a:rPr>
              <a:t>Medioiden sopivuus eri aihealueiden seuraamiseen</a:t>
            </a:r>
            <a:br>
              <a:rPr lang="fi-FI" sz="3200" dirty="0">
                <a:solidFill>
                  <a:schemeClr val="tx2"/>
                </a:solidFill>
              </a:rPr>
            </a:br>
            <a:r>
              <a:rPr lang="fi-FI" sz="3200" dirty="0">
                <a:solidFill>
                  <a:schemeClr val="accent1"/>
                </a:solidFill>
              </a:rPr>
              <a:t>Urheilu</a:t>
            </a:r>
          </a:p>
        </p:txBody>
      </p:sp>
      <p:graphicFrame>
        <p:nvGraphicFramePr>
          <p:cNvPr id="8" name="Sisällön paikkamerkki 10">
            <a:extLst>
              <a:ext uri="{FF2B5EF4-FFF2-40B4-BE49-F238E27FC236}">
                <a16:creationId xmlns:a16="http://schemas.microsoft.com/office/drawing/2014/main" id="{880A2E08-44FE-4494-9985-61396F9FBEC8}"/>
              </a:ext>
            </a:extLst>
          </p:cNvPr>
          <p:cNvGraphicFramePr>
            <a:graphicFrameLocks/>
          </p:cNvGraphicFramePr>
          <p:nvPr>
            <p:custDataLst>
              <p:tags r:id="rId1"/>
            </p:custDataLst>
            <p:extLst>
              <p:ext uri="{D42A27DB-BD31-4B8C-83A1-F6EECF244321}">
                <p14:modId xmlns:p14="http://schemas.microsoft.com/office/powerpoint/2010/main" val="1138015541"/>
              </p:ext>
            </p:extLst>
          </p:nvPr>
        </p:nvGraphicFramePr>
        <p:xfrm>
          <a:off x="238125" y="2191966"/>
          <a:ext cx="7267575" cy="4113583"/>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Placeholder 3">
            <a:extLst>
              <a:ext uri="{FF2B5EF4-FFF2-40B4-BE49-F238E27FC236}">
                <a16:creationId xmlns:a16="http://schemas.microsoft.com/office/drawing/2014/main" id="{0DCBA495-0116-4015-AC04-9AAFED6CDA3D}"/>
              </a:ext>
            </a:extLst>
          </p:cNvPr>
          <p:cNvSpPr>
            <a:spLocks noGrp="1"/>
          </p:cNvSpPr>
          <p:nvPr>
            <p:ph type="body" sz="half" idx="2"/>
          </p:nvPr>
        </p:nvSpPr>
        <p:spPr>
          <a:xfrm>
            <a:off x="8065850" y="1011497"/>
            <a:ext cx="3659703" cy="4835007"/>
          </a:xfrm>
        </p:spPr>
        <p:txBody>
          <a:bodyPr anchor="ctr">
            <a:normAutofit/>
          </a:bodyPr>
          <a:lstStyle/>
          <a:p>
            <a:pPr>
              <a:lnSpc>
                <a:spcPct val="100000"/>
              </a:lnSpc>
            </a:pPr>
            <a:r>
              <a:rPr lang="fi-FI" sz="2200" dirty="0">
                <a:latin typeface="Neue Haas Unica W1G Medium" panose="020B0404030206020203" pitchFamily="34" charset="0"/>
              </a:rPr>
              <a:t>Aiheesta kiinnostuneet vastaajat seuraavat keskimääräistä enemmän uutis-, ajankohtais- ja talouslehtiä, </a:t>
            </a:r>
            <a:r>
              <a:rPr lang="fi-FI" sz="2200" dirty="0"/>
              <a:t>hyvinvoinnin, kauneuden ja terveyden lehtiä sekä tekniikka- ja hifilehtiä.</a:t>
            </a:r>
            <a:endParaRPr lang="fi-FI" sz="2200" dirty="0">
              <a:latin typeface="Neue Haas Unica W1G Medium" panose="020B0404030206020203" pitchFamily="34" charset="0"/>
            </a:endParaRPr>
          </a:p>
        </p:txBody>
      </p:sp>
      <p:sp>
        <p:nvSpPr>
          <p:cNvPr id="7" name="TextBox 2">
            <a:extLst>
              <a:ext uri="{FF2B5EF4-FFF2-40B4-BE49-F238E27FC236}">
                <a16:creationId xmlns:a16="http://schemas.microsoft.com/office/drawing/2014/main" id="{C2546EE8-4557-A940-975C-6BDBC2C81074}"/>
              </a:ext>
            </a:extLst>
          </p:cNvPr>
          <p:cNvSpPr txBox="1"/>
          <p:nvPr/>
        </p:nvSpPr>
        <p:spPr>
          <a:xfrm>
            <a:off x="602311" y="1734865"/>
            <a:ext cx="6371695" cy="461665"/>
          </a:xfrm>
          <a:prstGeom prst="rect">
            <a:avLst/>
          </a:prstGeom>
          <a:noFill/>
        </p:spPr>
        <p:txBody>
          <a:bodyPr wrap="square" rtlCol="0">
            <a:spAutoFit/>
          </a:bodyPr>
          <a:lstStyle/>
          <a:p>
            <a:pPr lvl="0" algn="ctr">
              <a:defRPr/>
            </a:pPr>
            <a:r>
              <a:rPr lang="fi-FI" sz="1200" dirty="0">
                <a:solidFill>
                  <a:srgbClr val="002649"/>
                </a:solidFill>
                <a:latin typeface="Neue Haas Unica W1G" panose="020B0504030206020203" pitchFamily="34" charset="0"/>
              </a:rPr>
              <a:t>Mitkä mediat sopivat mielestäsi erityisen hyvin seuraavien aihealueiden seuraamiseen? </a:t>
            </a:r>
            <a:br>
              <a:rPr lang="fi-FI" sz="1200" dirty="0">
                <a:solidFill>
                  <a:srgbClr val="002649"/>
                </a:solidFill>
                <a:latin typeface="Neue Haas Unica W1G" panose="020B0504030206020203" pitchFamily="34" charset="0"/>
              </a:rPr>
            </a:br>
            <a:r>
              <a:rPr lang="fi-FI" sz="1200" dirty="0">
                <a:solidFill>
                  <a:srgbClr val="002649"/>
                </a:solidFill>
                <a:latin typeface="Neue Haas Unica W1G" panose="020B0504030206020203" pitchFamily="34" charset="0"/>
              </a:rPr>
              <a:t>|  </a:t>
            </a:r>
            <a:r>
              <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n=1166</a:t>
            </a:r>
          </a:p>
        </p:txBody>
      </p:sp>
    </p:spTree>
    <p:extLst>
      <p:ext uri="{BB962C8B-B14F-4D97-AF65-F5344CB8AC3E}">
        <p14:creationId xmlns:p14="http://schemas.microsoft.com/office/powerpoint/2010/main" val="37074044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person, tree, outdoor&#10;&#10;Description automatically generated">
            <a:extLst>
              <a:ext uri="{FF2B5EF4-FFF2-40B4-BE49-F238E27FC236}">
                <a16:creationId xmlns:a16="http://schemas.microsoft.com/office/drawing/2014/main" id="{0F0078BF-1B34-B249-A00C-5602FD5EAB05}"/>
              </a:ext>
            </a:extLst>
          </p:cNvPr>
          <p:cNvPicPr>
            <a:picLocks noGrp="1" noChangeAspect="1"/>
          </p:cNvPicPr>
          <p:nvPr>
            <p:ph type="pic" idx="1"/>
          </p:nvPr>
        </p:nvPicPr>
        <p:blipFill>
          <a:blip r:embed="rId2"/>
          <a:srcRect t="4376" b="4376"/>
          <a:stretch>
            <a:fillRect/>
          </a:stretch>
        </p:blipFill>
        <p:spPr/>
      </p:pic>
      <p:sp>
        <p:nvSpPr>
          <p:cNvPr id="4" name="Content Placeholder 3">
            <a:extLst>
              <a:ext uri="{FF2B5EF4-FFF2-40B4-BE49-F238E27FC236}">
                <a16:creationId xmlns:a16="http://schemas.microsoft.com/office/drawing/2014/main" id="{F3B44C56-791C-5E4E-8AC3-545D5E423C90}"/>
              </a:ext>
            </a:extLst>
          </p:cNvPr>
          <p:cNvSpPr>
            <a:spLocks noGrp="1"/>
          </p:cNvSpPr>
          <p:nvPr>
            <p:ph idx="10"/>
          </p:nvPr>
        </p:nvSpPr>
        <p:spPr>
          <a:xfrm>
            <a:off x="838200" y="2309812"/>
            <a:ext cx="4799012" cy="3679825"/>
          </a:xfrm>
        </p:spPr>
        <p:txBody>
          <a:bodyPr>
            <a:normAutofit fontScale="92500"/>
          </a:bodyPr>
          <a:lstStyle/>
          <a:p>
            <a:r>
              <a:rPr lang="fi-FI" dirty="0"/>
              <a:t>Painettu aikakauslehti sopii useimpien aihealueisiin seuraamiseen erittäin hyvin. </a:t>
            </a:r>
          </a:p>
          <a:p>
            <a:r>
              <a:rPr lang="fi-FI" dirty="0"/>
              <a:t>Nuorille sopivimpia medioita ovat kaikissa aihealueissa digitaaliset mediat + </a:t>
            </a:r>
            <a:r>
              <a:rPr lang="fi-FI" dirty="0" err="1"/>
              <a:t>some</a:t>
            </a:r>
            <a:r>
              <a:rPr lang="fi-FI" dirty="0"/>
              <a:t>.</a:t>
            </a:r>
          </a:p>
          <a:p>
            <a:r>
              <a:rPr lang="fi-FI" dirty="0"/>
              <a:t>Yhdistelmä painettu aikakauslehti + nettilehti vahvistaa </a:t>
            </a:r>
            <a:r>
              <a:rPr lang="fi-FI" dirty="0" err="1"/>
              <a:t>aikakausmedian</a:t>
            </a:r>
            <a:r>
              <a:rPr lang="fi-FI" dirty="0"/>
              <a:t> sopivuutta eri aihealueiden seuraamiseen.</a:t>
            </a:r>
          </a:p>
        </p:txBody>
      </p:sp>
      <p:sp>
        <p:nvSpPr>
          <p:cNvPr id="2" name="Title 1">
            <a:extLst>
              <a:ext uri="{FF2B5EF4-FFF2-40B4-BE49-F238E27FC236}">
                <a16:creationId xmlns:a16="http://schemas.microsoft.com/office/drawing/2014/main" id="{32F17C68-23B2-3347-A8BE-864A153CFC40}"/>
              </a:ext>
            </a:extLst>
          </p:cNvPr>
          <p:cNvSpPr>
            <a:spLocks noGrp="1"/>
          </p:cNvSpPr>
          <p:nvPr>
            <p:ph type="title"/>
          </p:nvPr>
        </p:nvSpPr>
        <p:spPr>
          <a:xfrm>
            <a:off x="838200" y="868363"/>
            <a:ext cx="5404601" cy="1231900"/>
          </a:xfrm>
        </p:spPr>
        <p:txBody>
          <a:bodyPr>
            <a:normAutofit fontScale="90000"/>
          </a:bodyPr>
          <a:lstStyle/>
          <a:p>
            <a:r>
              <a:rPr lang="fi-FI" dirty="0"/>
              <a:t>Medioiden sopivuus </a:t>
            </a:r>
            <a:br>
              <a:rPr lang="fi-FI" dirty="0"/>
            </a:br>
            <a:r>
              <a:rPr lang="fi-FI" dirty="0"/>
              <a:t>eri aihealueiden seuraamiseen</a:t>
            </a:r>
            <a:endParaRPr lang="en-FI" dirty="0"/>
          </a:p>
        </p:txBody>
      </p:sp>
      <p:pic>
        <p:nvPicPr>
          <p:cNvPr id="8" name="Picture 7">
            <a:extLst>
              <a:ext uri="{FF2B5EF4-FFF2-40B4-BE49-F238E27FC236}">
                <a16:creationId xmlns:a16="http://schemas.microsoft.com/office/drawing/2014/main" id="{8EC656D5-E350-F444-90BD-994BB6CD658A}"/>
              </a:ext>
            </a:extLst>
          </p:cNvPr>
          <p:cNvPicPr>
            <a:picLocks noChangeAspect="1"/>
          </p:cNvPicPr>
          <p:nvPr/>
        </p:nvPicPr>
        <p:blipFill>
          <a:blip r:embed="rId3"/>
          <a:stretch>
            <a:fillRect/>
          </a:stretch>
        </p:blipFill>
        <p:spPr>
          <a:xfrm>
            <a:off x="10044529" y="6390396"/>
            <a:ext cx="1829365" cy="137829"/>
          </a:xfrm>
          <a:prstGeom prst="rect">
            <a:avLst/>
          </a:prstGeom>
        </p:spPr>
      </p:pic>
      <p:pic>
        <p:nvPicPr>
          <p:cNvPr id="7" name="Picture 6">
            <a:extLst>
              <a:ext uri="{FF2B5EF4-FFF2-40B4-BE49-F238E27FC236}">
                <a16:creationId xmlns:a16="http://schemas.microsoft.com/office/drawing/2014/main" id="{C92C65EF-CCA6-A54B-80B2-F3E37DEE93A1}"/>
              </a:ext>
            </a:extLst>
          </p:cNvPr>
          <p:cNvPicPr>
            <a:picLocks noChangeAspect="1"/>
          </p:cNvPicPr>
          <p:nvPr/>
        </p:nvPicPr>
        <p:blipFill rotWithShape="1">
          <a:blip r:embed="rId4"/>
          <a:srcRect t="39305"/>
          <a:stretch/>
        </p:blipFill>
        <p:spPr>
          <a:xfrm>
            <a:off x="5637212" y="0"/>
            <a:ext cx="2451100" cy="1441450"/>
          </a:xfrm>
          <a:prstGeom prst="rect">
            <a:avLst/>
          </a:prstGeom>
        </p:spPr>
      </p:pic>
    </p:spTree>
    <p:extLst>
      <p:ext uri="{BB962C8B-B14F-4D97-AF65-F5344CB8AC3E}">
        <p14:creationId xmlns:p14="http://schemas.microsoft.com/office/powerpoint/2010/main" val="4294858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erson sitting on a couch&#10;&#10;Description automatically generated">
            <a:extLst>
              <a:ext uri="{FF2B5EF4-FFF2-40B4-BE49-F238E27FC236}">
                <a16:creationId xmlns:a16="http://schemas.microsoft.com/office/drawing/2014/main" id="{1C02484C-884D-024B-9053-9A0112140D10}"/>
              </a:ext>
            </a:extLst>
          </p:cNvPr>
          <p:cNvPicPr>
            <a:picLocks noChangeAspect="1"/>
          </p:cNvPicPr>
          <p:nvPr/>
        </p:nvPicPr>
        <p:blipFill rotWithShape="1">
          <a:blip r:embed="rId2"/>
          <a:srcRect t="10067" r="10067"/>
          <a:stretch/>
        </p:blipFill>
        <p:spPr>
          <a:xfrm>
            <a:off x="-1" y="0"/>
            <a:ext cx="12192001" cy="6858000"/>
          </a:xfrm>
          <a:prstGeom prst="rect">
            <a:avLst/>
          </a:prstGeom>
        </p:spPr>
      </p:pic>
      <p:sp>
        <p:nvSpPr>
          <p:cNvPr id="9" name="Title 1">
            <a:extLst>
              <a:ext uri="{FF2B5EF4-FFF2-40B4-BE49-F238E27FC236}">
                <a16:creationId xmlns:a16="http://schemas.microsoft.com/office/drawing/2014/main" id="{228E576A-F99F-4748-AF24-58DDB12C855C}"/>
              </a:ext>
            </a:extLst>
          </p:cNvPr>
          <p:cNvSpPr>
            <a:spLocks noGrp="1"/>
          </p:cNvSpPr>
          <p:nvPr>
            <p:ph type="title" idx="4294967295"/>
          </p:nvPr>
        </p:nvSpPr>
        <p:spPr>
          <a:xfrm>
            <a:off x="580015" y="1364247"/>
            <a:ext cx="6049385" cy="679937"/>
          </a:xfrm>
        </p:spPr>
        <p:txBody>
          <a:bodyPr>
            <a:noAutofit/>
          </a:bodyPr>
          <a:lstStyle/>
          <a:p>
            <a:r>
              <a:rPr lang="en-FI" sz="6500" dirty="0">
                <a:solidFill>
                  <a:schemeClr val="accent1"/>
                </a:solidFill>
                <a:latin typeface="Clattering" pitchFamily="2" charset="0"/>
              </a:rPr>
              <a:t> </a:t>
            </a:r>
            <a:r>
              <a:rPr lang="fi-FI" sz="6500" dirty="0">
                <a:solidFill>
                  <a:schemeClr val="accent1"/>
                </a:solidFill>
                <a:latin typeface="Clattering" pitchFamily="2" charset="0"/>
              </a:rPr>
              <a:t>Mediankäyttö eri tilanteissa</a:t>
            </a:r>
            <a:endParaRPr lang="en-FI" sz="6500" dirty="0">
              <a:solidFill>
                <a:schemeClr val="accent1"/>
              </a:solidFill>
              <a:latin typeface="Clattering" pitchFamily="2" charset="0"/>
            </a:endParaRPr>
          </a:p>
        </p:txBody>
      </p:sp>
      <p:pic>
        <p:nvPicPr>
          <p:cNvPr id="5" name="Picture 4">
            <a:extLst>
              <a:ext uri="{FF2B5EF4-FFF2-40B4-BE49-F238E27FC236}">
                <a16:creationId xmlns:a16="http://schemas.microsoft.com/office/drawing/2014/main" id="{90010323-092E-ED4E-8EA4-316763BA8C0B}"/>
              </a:ext>
            </a:extLst>
          </p:cNvPr>
          <p:cNvPicPr>
            <a:picLocks noChangeAspect="1"/>
          </p:cNvPicPr>
          <p:nvPr/>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437597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1169071" y="229201"/>
            <a:ext cx="9941170" cy="1019028"/>
          </a:xfrm>
        </p:spPr>
        <p:txBody>
          <a:bodyPr anchor="ctr">
            <a:normAutofit fontScale="90000"/>
          </a:bodyPr>
          <a:lstStyle/>
          <a:p>
            <a:r>
              <a:rPr lang="fi-FI" sz="3400" dirty="0">
                <a:solidFill>
                  <a:schemeClr val="tx2"/>
                </a:solidFill>
              </a:rPr>
              <a:t>63 % lukee aikakauslehtiä vähintään viikoittain,</a:t>
            </a:r>
            <a:br>
              <a:rPr lang="fi-FI" sz="3400" dirty="0">
                <a:solidFill>
                  <a:schemeClr val="tx2"/>
                </a:solidFill>
              </a:rPr>
            </a:br>
            <a:r>
              <a:rPr lang="fi-FI" sz="3400" dirty="0">
                <a:solidFill>
                  <a:schemeClr val="tx2"/>
                </a:solidFill>
              </a:rPr>
              <a:t>94 % vähintään kuukausittain</a:t>
            </a:r>
            <a:endParaRPr lang="fi-FI" sz="1500" dirty="0">
              <a:solidFill>
                <a:schemeClr val="tx2"/>
              </a:solidFill>
            </a:endParaRPr>
          </a:p>
        </p:txBody>
      </p:sp>
      <p:graphicFrame>
        <p:nvGraphicFramePr>
          <p:cNvPr id="9" name="Sisällön paikkamerkki 9">
            <a:extLst>
              <a:ext uri="{FF2B5EF4-FFF2-40B4-BE49-F238E27FC236}">
                <a16:creationId xmlns:a16="http://schemas.microsoft.com/office/drawing/2014/main" id="{2F26BCAB-693C-40E9-9D99-6642AD1578BD}"/>
              </a:ext>
            </a:extLst>
          </p:cNvPr>
          <p:cNvGraphicFramePr>
            <a:graphicFrameLocks noGrp="1"/>
          </p:cNvGraphicFramePr>
          <p:nvPr>
            <p:ph sz="quarter" idx="11"/>
            <p:custDataLst>
              <p:tags r:id="rId1"/>
            </p:custDataLst>
            <p:extLst>
              <p:ext uri="{D42A27DB-BD31-4B8C-83A1-F6EECF244321}">
                <p14:modId xmlns:p14="http://schemas.microsoft.com/office/powerpoint/2010/main" val="1999430236"/>
              </p:ext>
            </p:extLst>
          </p:nvPr>
        </p:nvGraphicFramePr>
        <p:xfrm>
          <a:off x="101600" y="1880755"/>
          <a:ext cx="11263086" cy="4437271"/>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5B5BFBD6-1BF2-DA4A-86F5-6C6FB47E3C13}"/>
              </a:ext>
            </a:extLst>
          </p:cNvPr>
          <p:cNvSpPr txBox="1"/>
          <p:nvPr/>
        </p:nvSpPr>
        <p:spPr>
          <a:xfrm>
            <a:off x="2910153" y="1489850"/>
            <a:ext cx="6371695" cy="307777"/>
          </a:xfrm>
          <a:prstGeom prst="rect">
            <a:avLst/>
          </a:prstGeom>
          <a:noFill/>
        </p:spPr>
        <p:txBody>
          <a:bodyPr wrap="square" rtlCol="0">
            <a:spAutoFit/>
          </a:bodyPr>
          <a:lstStyle/>
          <a:p>
            <a:pPr lvl="0" algn="ctr">
              <a:defRPr/>
            </a:pPr>
            <a:r>
              <a:rPr lang="en-FI" sz="1400" dirty="0">
                <a:latin typeface="Neue Haas Unica W1G" panose="020B0504030206020203" pitchFamily="34" charset="0"/>
              </a:rPr>
              <a:t>Kuinka usein luet aikakauslehtiä?  |  </a:t>
            </a:r>
            <a:r>
              <a:rPr lang="fi-FI" sz="1400" dirty="0">
                <a:latin typeface="Neue Haas Unica W1G" panose="020B0504030206020203" pitchFamily="34" charset="0"/>
              </a:rPr>
              <a:t>n = 1 166</a:t>
            </a:r>
            <a:endParaRPr kumimoji="0" lang="fi-FI" sz="1400" b="0" i="0" u="none" strike="noStrike" kern="1200" cap="none" spc="0" normalizeH="0" baseline="0" noProof="0" dirty="0">
              <a:ln>
                <a:noFill/>
              </a:ln>
              <a:solidFill>
                <a:srgbClr val="002649"/>
              </a:solidFill>
              <a:effectLst/>
              <a:uLnTx/>
              <a:uFillTx/>
              <a:latin typeface="Neue Haas Unica W1G" panose="020B0504030206020203" pitchFamily="34" charset="0"/>
            </a:endParaRPr>
          </a:p>
        </p:txBody>
      </p:sp>
    </p:spTree>
    <p:extLst>
      <p:ext uri="{BB962C8B-B14F-4D97-AF65-F5344CB8AC3E}">
        <p14:creationId xmlns:p14="http://schemas.microsoft.com/office/powerpoint/2010/main" val="15337563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552726" y="229201"/>
            <a:ext cx="11086547" cy="1090444"/>
          </a:xfrm>
        </p:spPr>
        <p:txBody>
          <a:bodyPr anchor="ctr">
            <a:noAutofit/>
          </a:bodyPr>
          <a:lstStyle/>
          <a:p>
            <a:r>
              <a:rPr lang="fi-FI" sz="2400" dirty="0">
                <a:solidFill>
                  <a:schemeClr val="tx2"/>
                </a:solidFill>
              </a:rPr>
              <a:t>Printtilehti valitaan, kun halutaan rentoutua ja perehtyä asiaan rauhassa –  digimedia silloin, kun kulutetaan aikaa ja kun halutaan viihtyä</a:t>
            </a:r>
          </a:p>
        </p:txBody>
      </p:sp>
      <p:graphicFrame>
        <p:nvGraphicFramePr>
          <p:cNvPr id="8" name="Sisällön paikkamerkki 9">
            <a:extLst>
              <a:ext uri="{FF2B5EF4-FFF2-40B4-BE49-F238E27FC236}">
                <a16:creationId xmlns:a16="http://schemas.microsoft.com/office/drawing/2014/main" id="{5420FCAC-9853-4367-8B2D-DAEEC1A50A2E}"/>
              </a:ext>
            </a:extLst>
          </p:cNvPr>
          <p:cNvGraphicFramePr>
            <a:graphicFrameLocks noGrp="1"/>
          </p:cNvGraphicFramePr>
          <p:nvPr>
            <p:ph sz="quarter" idx="11"/>
            <p:custDataLst>
              <p:tags r:id="rId1"/>
            </p:custDataLst>
            <p:extLst>
              <p:ext uri="{D42A27DB-BD31-4B8C-83A1-F6EECF244321}">
                <p14:modId xmlns:p14="http://schemas.microsoft.com/office/powerpoint/2010/main" val="1088544043"/>
              </p:ext>
            </p:extLst>
          </p:nvPr>
        </p:nvGraphicFramePr>
        <p:xfrm>
          <a:off x="436419" y="1839334"/>
          <a:ext cx="10875818" cy="4478339"/>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E19BFCF7-DFE9-FA4B-BAFF-47CB8D3B848D}"/>
              </a:ext>
            </a:extLst>
          </p:cNvPr>
          <p:cNvSpPr txBox="1"/>
          <p:nvPr/>
        </p:nvSpPr>
        <p:spPr>
          <a:xfrm>
            <a:off x="2244785" y="1531557"/>
            <a:ext cx="7702430" cy="307777"/>
          </a:xfrm>
          <a:prstGeom prst="rect">
            <a:avLst/>
          </a:prstGeom>
          <a:noFill/>
        </p:spPr>
        <p:txBody>
          <a:bodyPr wrap="square" rtlCol="0">
            <a:spAutoFit/>
          </a:bodyPr>
          <a:lstStyle/>
          <a:p>
            <a:pPr lvl="0" algn="ctr">
              <a:defRPr/>
            </a:pPr>
            <a:r>
              <a:rPr lang="fi-FI" sz="1400" dirty="0">
                <a:solidFill>
                  <a:srgbClr val="002649"/>
                </a:solidFill>
                <a:latin typeface="Neue Haas Unica W1G" panose="020B0504030206020203" pitchFamily="34" charset="0"/>
              </a:rPr>
              <a:t>Minkä mediatyypin valitset seuraavissa tilanteissa?</a:t>
            </a:r>
            <a:r>
              <a:rPr lang="en-FI" sz="1400" dirty="0">
                <a:solidFill>
                  <a:srgbClr val="002649"/>
                </a:solidFill>
                <a:latin typeface="Neue Haas Unica W1G" panose="020B0504030206020203" pitchFamily="34" charset="0"/>
              </a:rPr>
              <a:t> </a:t>
            </a:r>
            <a:r>
              <a:rPr lang="fi-FI" sz="1400" dirty="0">
                <a:solidFill>
                  <a:srgbClr val="002649"/>
                </a:solidFill>
                <a:latin typeface="Neue Haas Unica W1G" panose="020B0504030206020203" pitchFamily="34" charset="0"/>
              </a:rPr>
              <a:t>|  </a:t>
            </a:r>
            <a:r>
              <a:rPr lang="fi-FI" sz="1400" dirty="0">
                <a:solidFill>
                  <a:schemeClr val="tx2"/>
                </a:solidFill>
                <a:latin typeface="Neue Haas Unica W1G" panose="020B0504030206020203" pitchFamily="34" charset="0"/>
              </a:rPr>
              <a:t>n </a:t>
            </a:r>
            <a:r>
              <a:rPr lang="fi-FI" sz="1400" dirty="0">
                <a:solidFill>
                  <a:srgbClr val="002649"/>
                </a:solidFill>
                <a:latin typeface="Neue Haas Unica W1G" panose="020B0504030206020203" pitchFamily="34" charset="0"/>
              </a:rPr>
              <a:t>= 1166</a:t>
            </a:r>
          </a:p>
        </p:txBody>
      </p:sp>
    </p:spTree>
    <p:extLst>
      <p:ext uri="{BB962C8B-B14F-4D97-AF65-F5344CB8AC3E}">
        <p14:creationId xmlns:p14="http://schemas.microsoft.com/office/powerpoint/2010/main" val="42369548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p:txBody>
          <a:bodyPr anchor="ctr">
            <a:noAutofit/>
          </a:bodyPr>
          <a:lstStyle/>
          <a:p>
            <a:r>
              <a:rPr lang="fi-FI" sz="3200" dirty="0">
                <a:solidFill>
                  <a:schemeClr val="tx2"/>
                </a:solidFill>
              </a:rPr>
              <a:t>Medioiden päällekkäiskäyttö on vähäistä printtimedioissa</a:t>
            </a:r>
          </a:p>
        </p:txBody>
      </p:sp>
      <p:graphicFrame>
        <p:nvGraphicFramePr>
          <p:cNvPr id="8" name="Sisällön paikkamerkki 9">
            <a:extLst>
              <a:ext uri="{FF2B5EF4-FFF2-40B4-BE49-F238E27FC236}">
                <a16:creationId xmlns:a16="http://schemas.microsoft.com/office/drawing/2014/main" id="{5420FCAC-9853-4367-8B2D-DAEEC1A50A2E}"/>
              </a:ext>
            </a:extLst>
          </p:cNvPr>
          <p:cNvGraphicFramePr>
            <a:graphicFrameLocks noGrp="1"/>
          </p:cNvGraphicFramePr>
          <p:nvPr>
            <p:ph sz="quarter" idx="11"/>
            <p:custDataLst>
              <p:tags r:id="rId1"/>
            </p:custDataLst>
            <p:extLst>
              <p:ext uri="{D42A27DB-BD31-4B8C-83A1-F6EECF244321}">
                <p14:modId xmlns:p14="http://schemas.microsoft.com/office/powerpoint/2010/main" val="2677272168"/>
              </p:ext>
            </p:extLst>
          </p:nvPr>
        </p:nvGraphicFramePr>
        <p:xfrm>
          <a:off x="1125415" y="2028673"/>
          <a:ext cx="9941169" cy="4014863"/>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2">
            <a:extLst>
              <a:ext uri="{FF2B5EF4-FFF2-40B4-BE49-F238E27FC236}">
                <a16:creationId xmlns:a16="http://schemas.microsoft.com/office/drawing/2014/main" id="{A52A5DA0-3DA0-45A2-827E-1368FF381576}"/>
              </a:ext>
            </a:extLst>
          </p:cNvPr>
          <p:cNvSpPr txBox="1"/>
          <p:nvPr/>
        </p:nvSpPr>
        <p:spPr>
          <a:xfrm>
            <a:off x="1169070" y="1550836"/>
            <a:ext cx="9941170" cy="276999"/>
          </a:xfrm>
          <a:prstGeom prst="rect">
            <a:avLst/>
          </a:prstGeom>
          <a:noFill/>
        </p:spPr>
        <p:txBody>
          <a:bodyPr wrap="square" rtlCol="0">
            <a:spAutoFit/>
          </a:bodyPr>
          <a:lstStyle/>
          <a:p>
            <a:pPr lvl="0" algn="ctr">
              <a:defRPr/>
            </a:pPr>
            <a:r>
              <a:rPr lang="fi-FI" sz="1200" dirty="0">
                <a:solidFill>
                  <a:srgbClr val="002649"/>
                </a:solidFill>
                <a:latin typeface="Neue Haas Unica W1G" panose="020B0504030206020203" pitchFamily="34" charset="0"/>
              </a:rPr>
              <a:t>Millaisessa mediankäyttöhetkissä käytät tyypillisesti samanaikaisesti myös jotain muuta mediaa?</a:t>
            </a:r>
            <a:r>
              <a:rPr lang="en-FI" sz="1200" dirty="0">
                <a:solidFill>
                  <a:srgbClr val="002649"/>
                </a:solidFill>
                <a:latin typeface="Neue Haas Unica W1G" panose="020B0504030206020203" pitchFamily="34" charset="0"/>
              </a:rPr>
              <a:t>  </a:t>
            </a:r>
            <a:r>
              <a:rPr lang="fi-FI" sz="1200" dirty="0">
                <a:solidFill>
                  <a:srgbClr val="002649"/>
                </a:solidFill>
                <a:latin typeface="Neue Haas Unica W1G" panose="020B0504030206020203" pitchFamily="34" charset="0"/>
              </a:rPr>
              <a:t>n = käyttää </a:t>
            </a:r>
            <a:r>
              <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ks. mediaa</a:t>
            </a:r>
          </a:p>
        </p:txBody>
      </p:sp>
    </p:spTree>
    <p:extLst>
      <p:ext uri="{BB962C8B-B14F-4D97-AF65-F5344CB8AC3E}">
        <p14:creationId xmlns:p14="http://schemas.microsoft.com/office/powerpoint/2010/main" val="17897287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p:txBody>
          <a:bodyPr anchor="ctr">
            <a:noAutofit/>
          </a:bodyPr>
          <a:lstStyle/>
          <a:p>
            <a:r>
              <a:rPr lang="fi-FI" sz="2400" dirty="0">
                <a:solidFill>
                  <a:schemeClr val="tx2"/>
                </a:solidFill>
              </a:rPr>
              <a:t>Millaisessa mediankäyttöhetkissä käytät tyypillisesti samanaikaisesti myös jotain muuta mediaa? </a:t>
            </a:r>
            <a:r>
              <a:rPr lang="fi-FI" sz="2400" dirty="0">
                <a:solidFill>
                  <a:schemeClr val="accent1"/>
                </a:solidFill>
              </a:rPr>
              <a:t>Aikakauslehteä lukiessa</a:t>
            </a:r>
          </a:p>
        </p:txBody>
      </p:sp>
      <p:graphicFrame>
        <p:nvGraphicFramePr>
          <p:cNvPr id="8" name="Sisällön paikkamerkki 9">
            <a:extLst>
              <a:ext uri="{FF2B5EF4-FFF2-40B4-BE49-F238E27FC236}">
                <a16:creationId xmlns:a16="http://schemas.microsoft.com/office/drawing/2014/main" id="{5420FCAC-9853-4367-8B2D-DAEEC1A50A2E}"/>
              </a:ext>
            </a:extLst>
          </p:cNvPr>
          <p:cNvGraphicFramePr>
            <a:graphicFrameLocks noGrp="1"/>
          </p:cNvGraphicFramePr>
          <p:nvPr>
            <p:ph sz="quarter" idx="11"/>
            <p:custDataLst>
              <p:tags r:id="rId1"/>
            </p:custDataLst>
            <p:extLst>
              <p:ext uri="{D42A27DB-BD31-4B8C-83A1-F6EECF244321}">
                <p14:modId xmlns:p14="http://schemas.microsoft.com/office/powerpoint/2010/main" val="1733381476"/>
              </p:ext>
            </p:extLst>
          </p:nvPr>
        </p:nvGraphicFramePr>
        <p:xfrm>
          <a:off x="1169071" y="1900078"/>
          <a:ext cx="9941169" cy="4272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2">
            <a:extLst>
              <a:ext uri="{FF2B5EF4-FFF2-40B4-BE49-F238E27FC236}">
                <a16:creationId xmlns:a16="http://schemas.microsoft.com/office/drawing/2014/main" id="{70540DD6-8AA9-4E49-806C-1D057658AB95}"/>
              </a:ext>
            </a:extLst>
          </p:cNvPr>
          <p:cNvSpPr txBox="1"/>
          <p:nvPr/>
        </p:nvSpPr>
        <p:spPr>
          <a:xfrm>
            <a:off x="1169072" y="1479554"/>
            <a:ext cx="994117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Kysytty vain kyseistä mediaa käyttäviltä</a:t>
            </a:r>
          </a:p>
        </p:txBody>
      </p:sp>
    </p:spTree>
    <p:extLst>
      <p:ext uri="{BB962C8B-B14F-4D97-AF65-F5344CB8AC3E}">
        <p14:creationId xmlns:p14="http://schemas.microsoft.com/office/powerpoint/2010/main" val="22788904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p:txBody>
          <a:bodyPr anchor="ctr">
            <a:noAutofit/>
          </a:bodyPr>
          <a:lstStyle/>
          <a:p>
            <a:r>
              <a:rPr lang="fi-FI" sz="2400" dirty="0">
                <a:solidFill>
                  <a:schemeClr val="tx2"/>
                </a:solidFill>
              </a:rPr>
              <a:t>Millaisessa mediankäyttöhetkissä käytät tyypillisesti samanaikaisesti myös jotain muuta mediaa? </a:t>
            </a:r>
            <a:r>
              <a:rPr lang="fi-FI" sz="2400" dirty="0">
                <a:solidFill>
                  <a:schemeClr val="accent1"/>
                </a:solidFill>
              </a:rPr>
              <a:t>Sanomalehteä lukiessa</a:t>
            </a:r>
          </a:p>
        </p:txBody>
      </p:sp>
      <p:graphicFrame>
        <p:nvGraphicFramePr>
          <p:cNvPr id="8" name="Sisällön paikkamerkki 9">
            <a:extLst>
              <a:ext uri="{FF2B5EF4-FFF2-40B4-BE49-F238E27FC236}">
                <a16:creationId xmlns:a16="http://schemas.microsoft.com/office/drawing/2014/main" id="{5420FCAC-9853-4367-8B2D-DAEEC1A50A2E}"/>
              </a:ext>
            </a:extLst>
          </p:cNvPr>
          <p:cNvGraphicFramePr>
            <a:graphicFrameLocks noGrp="1"/>
          </p:cNvGraphicFramePr>
          <p:nvPr>
            <p:ph sz="quarter" idx="11"/>
            <p:custDataLst>
              <p:tags r:id="rId1"/>
            </p:custDataLst>
            <p:extLst>
              <p:ext uri="{D42A27DB-BD31-4B8C-83A1-F6EECF244321}">
                <p14:modId xmlns:p14="http://schemas.microsoft.com/office/powerpoint/2010/main" val="2051104054"/>
              </p:ext>
            </p:extLst>
          </p:nvPr>
        </p:nvGraphicFramePr>
        <p:xfrm>
          <a:off x="1169071" y="1900078"/>
          <a:ext cx="9941169" cy="4272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2">
            <a:extLst>
              <a:ext uri="{FF2B5EF4-FFF2-40B4-BE49-F238E27FC236}">
                <a16:creationId xmlns:a16="http://schemas.microsoft.com/office/drawing/2014/main" id="{70540DD6-8AA9-4E49-806C-1D057658AB95}"/>
              </a:ext>
            </a:extLst>
          </p:cNvPr>
          <p:cNvSpPr txBox="1"/>
          <p:nvPr/>
        </p:nvSpPr>
        <p:spPr>
          <a:xfrm>
            <a:off x="1169072" y="1479554"/>
            <a:ext cx="994117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Kysytty vain kyseistä mediaa käyttäviltä</a:t>
            </a:r>
          </a:p>
        </p:txBody>
      </p:sp>
    </p:spTree>
    <p:extLst>
      <p:ext uri="{BB962C8B-B14F-4D97-AF65-F5344CB8AC3E}">
        <p14:creationId xmlns:p14="http://schemas.microsoft.com/office/powerpoint/2010/main" val="25670462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p:txBody>
          <a:bodyPr anchor="ctr">
            <a:noAutofit/>
          </a:bodyPr>
          <a:lstStyle/>
          <a:p>
            <a:r>
              <a:rPr lang="fi-FI" sz="2400" dirty="0">
                <a:solidFill>
                  <a:schemeClr val="tx2"/>
                </a:solidFill>
              </a:rPr>
              <a:t>Millaisessa mediankäyttöhetkissä käytät tyypillisesti samanaikaisesti myös jotain muuta mediaa? </a:t>
            </a:r>
            <a:r>
              <a:rPr lang="fi-FI" sz="2400" dirty="0">
                <a:solidFill>
                  <a:schemeClr val="accent1"/>
                </a:solidFill>
              </a:rPr>
              <a:t>Radiota kuunnellessa</a:t>
            </a:r>
          </a:p>
        </p:txBody>
      </p:sp>
      <p:graphicFrame>
        <p:nvGraphicFramePr>
          <p:cNvPr id="8" name="Sisällön paikkamerkki 9">
            <a:extLst>
              <a:ext uri="{FF2B5EF4-FFF2-40B4-BE49-F238E27FC236}">
                <a16:creationId xmlns:a16="http://schemas.microsoft.com/office/drawing/2014/main" id="{5420FCAC-9853-4367-8B2D-DAEEC1A50A2E}"/>
              </a:ext>
            </a:extLst>
          </p:cNvPr>
          <p:cNvGraphicFramePr>
            <a:graphicFrameLocks noGrp="1"/>
          </p:cNvGraphicFramePr>
          <p:nvPr>
            <p:ph sz="quarter" idx="11"/>
            <p:custDataLst>
              <p:tags r:id="rId1"/>
            </p:custDataLst>
            <p:extLst>
              <p:ext uri="{D42A27DB-BD31-4B8C-83A1-F6EECF244321}">
                <p14:modId xmlns:p14="http://schemas.microsoft.com/office/powerpoint/2010/main" val="2532605431"/>
              </p:ext>
            </p:extLst>
          </p:nvPr>
        </p:nvGraphicFramePr>
        <p:xfrm>
          <a:off x="1169071" y="1900078"/>
          <a:ext cx="9941169" cy="4272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2">
            <a:extLst>
              <a:ext uri="{FF2B5EF4-FFF2-40B4-BE49-F238E27FC236}">
                <a16:creationId xmlns:a16="http://schemas.microsoft.com/office/drawing/2014/main" id="{70540DD6-8AA9-4E49-806C-1D057658AB95}"/>
              </a:ext>
            </a:extLst>
          </p:cNvPr>
          <p:cNvSpPr txBox="1"/>
          <p:nvPr/>
        </p:nvSpPr>
        <p:spPr>
          <a:xfrm>
            <a:off x="1169072" y="1479554"/>
            <a:ext cx="994117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Kysytty vain kyseistä mediaa käyttäviltä</a:t>
            </a:r>
          </a:p>
        </p:txBody>
      </p:sp>
    </p:spTree>
    <p:extLst>
      <p:ext uri="{BB962C8B-B14F-4D97-AF65-F5344CB8AC3E}">
        <p14:creationId xmlns:p14="http://schemas.microsoft.com/office/powerpoint/2010/main" val="34069233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p:txBody>
          <a:bodyPr anchor="ctr">
            <a:noAutofit/>
          </a:bodyPr>
          <a:lstStyle/>
          <a:p>
            <a:r>
              <a:rPr lang="fi-FI" sz="2400" dirty="0">
                <a:solidFill>
                  <a:schemeClr val="tx2"/>
                </a:solidFill>
              </a:rPr>
              <a:t>Millaisessa mediankäyttöhetkissä käytät tyypillisesti samanaikaisesti myös jotain muuta mediaa? </a:t>
            </a:r>
            <a:r>
              <a:rPr lang="fi-FI" sz="2400" dirty="0">
                <a:solidFill>
                  <a:schemeClr val="accent1"/>
                </a:solidFill>
              </a:rPr>
              <a:t>Televisiota katsoessa</a:t>
            </a:r>
          </a:p>
        </p:txBody>
      </p:sp>
      <p:graphicFrame>
        <p:nvGraphicFramePr>
          <p:cNvPr id="8" name="Sisällön paikkamerkki 9">
            <a:extLst>
              <a:ext uri="{FF2B5EF4-FFF2-40B4-BE49-F238E27FC236}">
                <a16:creationId xmlns:a16="http://schemas.microsoft.com/office/drawing/2014/main" id="{5420FCAC-9853-4367-8B2D-DAEEC1A50A2E}"/>
              </a:ext>
            </a:extLst>
          </p:cNvPr>
          <p:cNvGraphicFramePr>
            <a:graphicFrameLocks noGrp="1"/>
          </p:cNvGraphicFramePr>
          <p:nvPr>
            <p:ph sz="quarter" idx="11"/>
            <p:custDataLst>
              <p:tags r:id="rId1"/>
            </p:custDataLst>
            <p:extLst>
              <p:ext uri="{D42A27DB-BD31-4B8C-83A1-F6EECF244321}">
                <p14:modId xmlns:p14="http://schemas.microsoft.com/office/powerpoint/2010/main" val="2562204971"/>
              </p:ext>
            </p:extLst>
          </p:nvPr>
        </p:nvGraphicFramePr>
        <p:xfrm>
          <a:off x="1169071" y="1900078"/>
          <a:ext cx="9941169" cy="4272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2">
            <a:extLst>
              <a:ext uri="{FF2B5EF4-FFF2-40B4-BE49-F238E27FC236}">
                <a16:creationId xmlns:a16="http://schemas.microsoft.com/office/drawing/2014/main" id="{70540DD6-8AA9-4E49-806C-1D057658AB95}"/>
              </a:ext>
            </a:extLst>
          </p:cNvPr>
          <p:cNvSpPr txBox="1"/>
          <p:nvPr/>
        </p:nvSpPr>
        <p:spPr>
          <a:xfrm>
            <a:off x="1169072" y="1479554"/>
            <a:ext cx="994117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Kysytty vain kyseistä mediaa käyttäviltä</a:t>
            </a:r>
          </a:p>
        </p:txBody>
      </p:sp>
    </p:spTree>
    <p:extLst>
      <p:ext uri="{BB962C8B-B14F-4D97-AF65-F5344CB8AC3E}">
        <p14:creationId xmlns:p14="http://schemas.microsoft.com/office/powerpoint/2010/main" val="37080080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noFill/>
        </p:spPr>
        <p:txBody>
          <a:bodyPr anchor="ctr">
            <a:noAutofit/>
          </a:bodyPr>
          <a:lstStyle/>
          <a:p>
            <a:r>
              <a:rPr lang="fi-FI" sz="2400" dirty="0">
                <a:solidFill>
                  <a:schemeClr val="tx2"/>
                </a:solidFill>
              </a:rPr>
              <a:t>Millaisessa mediankäyttöhetkissä käytät tyypillisesti samanaikaisesti myös jotain muuta mediaa? </a:t>
            </a:r>
            <a:r>
              <a:rPr lang="fi-FI" sz="2400" dirty="0">
                <a:solidFill>
                  <a:schemeClr val="accent1"/>
                </a:solidFill>
              </a:rPr>
              <a:t>Nettilehteä tai muuta verkkomediaa selatessa</a:t>
            </a:r>
          </a:p>
        </p:txBody>
      </p:sp>
      <p:graphicFrame>
        <p:nvGraphicFramePr>
          <p:cNvPr id="8" name="Sisällön paikkamerkki 9">
            <a:extLst>
              <a:ext uri="{FF2B5EF4-FFF2-40B4-BE49-F238E27FC236}">
                <a16:creationId xmlns:a16="http://schemas.microsoft.com/office/drawing/2014/main" id="{5420FCAC-9853-4367-8B2D-DAEEC1A50A2E}"/>
              </a:ext>
            </a:extLst>
          </p:cNvPr>
          <p:cNvGraphicFramePr>
            <a:graphicFrameLocks noGrp="1"/>
          </p:cNvGraphicFramePr>
          <p:nvPr>
            <p:ph sz="quarter" idx="11"/>
            <p:custDataLst>
              <p:tags r:id="rId1"/>
            </p:custDataLst>
            <p:extLst>
              <p:ext uri="{D42A27DB-BD31-4B8C-83A1-F6EECF244321}">
                <p14:modId xmlns:p14="http://schemas.microsoft.com/office/powerpoint/2010/main" val="37214663"/>
              </p:ext>
            </p:extLst>
          </p:nvPr>
        </p:nvGraphicFramePr>
        <p:xfrm>
          <a:off x="1169071" y="1900078"/>
          <a:ext cx="9941169" cy="4272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2">
            <a:extLst>
              <a:ext uri="{FF2B5EF4-FFF2-40B4-BE49-F238E27FC236}">
                <a16:creationId xmlns:a16="http://schemas.microsoft.com/office/drawing/2014/main" id="{70540DD6-8AA9-4E49-806C-1D057658AB95}"/>
              </a:ext>
            </a:extLst>
          </p:cNvPr>
          <p:cNvSpPr txBox="1"/>
          <p:nvPr/>
        </p:nvSpPr>
        <p:spPr>
          <a:xfrm>
            <a:off x="1169072" y="1479554"/>
            <a:ext cx="994117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Kysytty vain kyseistä mediaa käyttäviltä</a:t>
            </a:r>
          </a:p>
        </p:txBody>
      </p:sp>
    </p:spTree>
    <p:extLst>
      <p:ext uri="{BB962C8B-B14F-4D97-AF65-F5344CB8AC3E}">
        <p14:creationId xmlns:p14="http://schemas.microsoft.com/office/powerpoint/2010/main" val="29978560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noFill/>
        </p:spPr>
        <p:txBody>
          <a:bodyPr anchor="ctr">
            <a:noAutofit/>
          </a:bodyPr>
          <a:lstStyle/>
          <a:p>
            <a:r>
              <a:rPr lang="fi-FI" sz="2400" dirty="0">
                <a:solidFill>
                  <a:schemeClr val="tx2"/>
                </a:solidFill>
              </a:rPr>
              <a:t>Millaisessa mediankäyttöhetkissä käytät tyypillisesti samanaikaisesti myös jotain muuta mediaa? </a:t>
            </a:r>
            <a:br>
              <a:rPr lang="fi-FI" sz="2400" dirty="0">
                <a:solidFill>
                  <a:schemeClr val="tx2"/>
                </a:solidFill>
              </a:rPr>
            </a:br>
            <a:r>
              <a:rPr lang="fi-FI" sz="2400" dirty="0">
                <a:solidFill>
                  <a:schemeClr val="accent1"/>
                </a:solidFill>
              </a:rPr>
              <a:t>Sosiaalista mediaa (esim. Facebook, Instagram) käyttäessä</a:t>
            </a:r>
          </a:p>
        </p:txBody>
      </p:sp>
      <p:graphicFrame>
        <p:nvGraphicFramePr>
          <p:cNvPr id="8" name="Sisällön paikkamerkki 9">
            <a:extLst>
              <a:ext uri="{FF2B5EF4-FFF2-40B4-BE49-F238E27FC236}">
                <a16:creationId xmlns:a16="http://schemas.microsoft.com/office/drawing/2014/main" id="{5420FCAC-9853-4367-8B2D-DAEEC1A50A2E}"/>
              </a:ext>
            </a:extLst>
          </p:cNvPr>
          <p:cNvGraphicFramePr>
            <a:graphicFrameLocks noGrp="1"/>
          </p:cNvGraphicFramePr>
          <p:nvPr>
            <p:ph sz="quarter" idx="11"/>
            <p:custDataLst>
              <p:tags r:id="rId1"/>
            </p:custDataLst>
            <p:extLst>
              <p:ext uri="{D42A27DB-BD31-4B8C-83A1-F6EECF244321}">
                <p14:modId xmlns:p14="http://schemas.microsoft.com/office/powerpoint/2010/main" val="3155621735"/>
              </p:ext>
            </p:extLst>
          </p:nvPr>
        </p:nvGraphicFramePr>
        <p:xfrm>
          <a:off x="1169071" y="1900078"/>
          <a:ext cx="9941169" cy="4272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2">
            <a:extLst>
              <a:ext uri="{FF2B5EF4-FFF2-40B4-BE49-F238E27FC236}">
                <a16:creationId xmlns:a16="http://schemas.microsoft.com/office/drawing/2014/main" id="{70540DD6-8AA9-4E49-806C-1D057658AB95}"/>
              </a:ext>
            </a:extLst>
          </p:cNvPr>
          <p:cNvSpPr txBox="1"/>
          <p:nvPr/>
        </p:nvSpPr>
        <p:spPr>
          <a:xfrm>
            <a:off x="1169072" y="1479554"/>
            <a:ext cx="994117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Kysytty vain kyseistä mediaa käyttäviltä</a:t>
            </a:r>
          </a:p>
        </p:txBody>
      </p:sp>
    </p:spTree>
    <p:extLst>
      <p:ext uri="{BB962C8B-B14F-4D97-AF65-F5344CB8AC3E}">
        <p14:creationId xmlns:p14="http://schemas.microsoft.com/office/powerpoint/2010/main" val="22706277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noFill/>
        </p:spPr>
        <p:txBody>
          <a:bodyPr anchor="ctr">
            <a:noAutofit/>
          </a:bodyPr>
          <a:lstStyle/>
          <a:p>
            <a:r>
              <a:rPr lang="fi-FI" sz="2400" dirty="0">
                <a:solidFill>
                  <a:schemeClr val="tx2"/>
                </a:solidFill>
              </a:rPr>
              <a:t>Millaisessa mediankäyttöhetkissä käytät tyypillisesti samanaikaisesti myös jotain muuta mediaa? </a:t>
            </a:r>
            <a:r>
              <a:rPr lang="fi-FI" sz="2400" dirty="0">
                <a:solidFill>
                  <a:schemeClr val="accent1"/>
                </a:solidFill>
              </a:rPr>
              <a:t>Blogia lukiessa</a:t>
            </a:r>
          </a:p>
        </p:txBody>
      </p:sp>
      <p:graphicFrame>
        <p:nvGraphicFramePr>
          <p:cNvPr id="8" name="Sisällön paikkamerkki 9">
            <a:extLst>
              <a:ext uri="{FF2B5EF4-FFF2-40B4-BE49-F238E27FC236}">
                <a16:creationId xmlns:a16="http://schemas.microsoft.com/office/drawing/2014/main" id="{5420FCAC-9853-4367-8B2D-DAEEC1A50A2E}"/>
              </a:ext>
            </a:extLst>
          </p:cNvPr>
          <p:cNvGraphicFramePr>
            <a:graphicFrameLocks noGrp="1"/>
          </p:cNvGraphicFramePr>
          <p:nvPr>
            <p:ph sz="quarter" idx="11"/>
            <p:custDataLst>
              <p:tags r:id="rId1"/>
            </p:custDataLst>
            <p:extLst>
              <p:ext uri="{D42A27DB-BD31-4B8C-83A1-F6EECF244321}">
                <p14:modId xmlns:p14="http://schemas.microsoft.com/office/powerpoint/2010/main" val="4081258788"/>
              </p:ext>
            </p:extLst>
          </p:nvPr>
        </p:nvGraphicFramePr>
        <p:xfrm>
          <a:off x="1169071" y="1900078"/>
          <a:ext cx="9941169" cy="4272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2">
            <a:extLst>
              <a:ext uri="{FF2B5EF4-FFF2-40B4-BE49-F238E27FC236}">
                <a16:creationId xmlns:a16="http://schemas.microsoft.com/office/drawing/2014/main" id="{70540DD6-8AA9-4E49-806C-1D057658AB95}"/>
              </a:ext>
            </a:extLst>
          </p:cNvPr>
          <p:cNvSpPr txBox="1"/>
          <p:nvPr/>
        </p:nvSpPr>
        <p:spPr>
          <a:xfrm>
            <a:off x="1169072" y="1479554"/>
            <a:ext cx="994117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Kysytty vain kyseistä mediaa käyttäviltä</a:t>
            </a:r>
          </a:p>
        </p:txBody>
      </p:sp>
    </p:spTree>
    <p:extLst>
      <p:ext uri="{BB962C8B-B14F-4D97-AF65-F5344CB8AC3E}">
        <p14:creationId xmlns:p14="http://schemas.microsoft.com/office/powerpoint/2010/main" val="23081372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noFill/>
        </p:spPr>
        <p:txBody>
          <a:bodyPr anchor="ctr">
            <a:noAutofit/>
          </a:bodyPr>
          <a:lstStyle/>
          <a:p>
            <a:r>
              <a:rPr lang="fi-FI" sz="2400" dirty="0">
                <a:solidFill>
                  <a:schemeClr val="tx2"/>
                </a:solidFill>
              </a:rPr>
              <a:t>Millaisessa mediankäyttöhetkissä käytät tyypillisesti samanaikaisesti myös jotain muuta mediaa? </a:t>
            </a:r>
            <a:r>
              <a:rPr lang="fi-FI" sz="2400" dirty="0">
                <a:solidFill>
                  <a:schemeClr val="accent1"/>
                </a:solidFill>
              </a:rPr>
              <a:t>YouTubea tai muuta videopalvelua katsellessa</a:t>
            </a:r>
          </a:p>
        </p:txBody>
      </p:sp>
      <p:graphicFrame>
        <p:nvGraphicFramePr>
          <p:cNvPr id="8" name="Sisällön paikkamerkki 9">
            <a:extLst>
              <a:ext uri="{FF2B5EF4-FFF2-40B4-BE49-F238E27FC236}">
                <a16:creationId xmlns:a16="http://schemas.microsoft.com/office/drawing/2014/main" id="{5420FCAC-9853-4367-8B2D-DAEEC1A50A2E}"/>
              </a:ext>
            </a:extLst>
          </p:cNvPr>
          <p:cNvGraphicFramePr>
            <a:graphicFrameLocks noGrp="1"/>
          </p:cNvGraphicFramePr>
          <p:nvPr>
            <p:ph sz="quarter" idx="11"/>
            <p:custDataLst>
              <p:tags r:id="rId1"/>
            </p:custDataLst>
            <p:extLst>
              <p:ext uri="{D42A27DB-BD31-4B8C-83A1-F6EECF244321}">
                <p14:modId xmlns:p14="http://schemas.microsoft.com/office/powerpoint/2010/main" val="1169975205"/>
              </p:ext>
            </p:extLst>
          </p:nvPr>
        </p:nvGraphicFramePr>
        <p:xfrm>
          <a:off x="1169071" y="1900078"/>
          <a:ext cx="9941169" cy="4272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2">
            <a:extLst>
              <a:ext uri="{FF2B5EF4-FFF2-40B4-BE49-F238E27FC236}">
                <a16:creationId xmlns:a16="http://schemas.microsoft.com/office/drawing/2014/main" id="{70540DD6-8AA9-4E49-806C-1D057658AB95}"/>
              </a:ext>
            </a:extLst>
          </p:cNvPr>
          <p:cNvSpPr txBox="1"/>
          <p:nvPr/>
        </p:nvSpPr>
        <p:spPr>
          <a:xfrm>
            <a:off x="1169072" y="1479554"/>
            <a:ext cx="994117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Kysytty vain kyseistä mediaa käyttäviltä</a:t>
            </a:r>
          </a:p>
        </p:txBody>
      </p:sp>
    </p:spTree>
    <p:extLst>
      <p:ext uri="{BB962C8B-B14F-4D97-AF65-F5344CB8AC3E}">
        <p14:creationId xmlns:p14="http://schemas.microsoft.com/office/powerpoint/2010/main" val="554533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9">
            <a:extLst>
              <a:ext uri="{FF2B5EF4-FFF2-40B4-BE49-F238E27FC236}">
                <a16:creationId xmlns:a16="http://schemas.microsoft.com/office/drawing/2014/main" id="{FA372FA8-9EB5-BC4B-A53F-E5E33F975E4E}"/>
              </a:ext>
            </a:extLst>
          </p:cNvPr>
          <p:cNvGraphicFramePr>
            <a:graphicFrameLocks/>
          </p:cNvGraphicFramePr>
          <p:nvPr>
            <p:custDataLst>
              <p:tags r:id="rId1"/>
            </p:custDataLst>
            <p:extLst>
              <p:ext uri="{D42A27DB-BD31-4B8C-83A1-F6EECF244321}">
                <p14:modId xmlns:p14="http://schemas.microsoft.com/office/powerpoint/2010/main" val="2673839483"/>
              </p:ext>
            </p:extLst>
          </p:nvPr>
        </p:nvGraphicFramePr>
        <p:xfrm>
          <a:off x="-145774" y="1901536"/>
          <a:ext cx="11622157" cy="4287230"/>
        </p:xfrm>
        <a:graphic>
          <a:graphicData uri="http://schemas.openxmlformats.org/drawingml/2006/chart">
            <c:chart xmlns:c="http://schemas.openxmlformats.org/drawingml/2006/chart" xmlns:r="http://schemas.openxmlformats.org/officeDocument/2006/relationships" r:id="rId4"/>
          </a:graphicData>
        </a:graphic>
      </p:graphicFrame>
      <p:sp>
        <p:nvSpPr>
          <p:cNvPr id="10" name="Title 1">
            <a:extLst>
              <a:ext uri="{FF2B5EF4-FFF2-40B4-BE49-F238E27FC236}">
                <a16:creationId xmlns:a16="http://schemas.microsoft.com/office/drawing/2014/main" id="{FB820CB5-E25F-EE45-A520-CFF15DEF34B0}"/>
              </a:ext>
            </a:extLst>
          </p:cNvPr>
          <p:cNvSpPr>
            <a:spLocks noGrp="1"/>
          </p:cNvSpPr>
          <p:nvPr>
            <p:ph type="title"/>
          </p:nvPr>
        </p:nvSpPr>
        <p:spPr>
          <a:xfrm>
            <a:off x="1169071" y="301335"/>
            <a:ext cx="9941170" cy="1065471"/>
          </a:xfrm>
        </p:spPr>
        <p:txBody>
          <a:bodyPr anchor="ctr">
            <a:normAutofit/>
          </a:bodyPr>
          <a:lstStyle/>
          <a:p>
            <a:r>
              <a:rPr lang="fi-FI" sz="3400" dirty="0">
                <a:solidFill>
                  <a:schemeClr val="tx2"/>
                </a:solidFill>
              </a:rPr>
              <a:t>Yksittäisen lukuhetken pituus on 26 minuuttia</a:t>
            </a:r>
            <a:endParaRPr lang="fi-FI" sz="1500" dirty="0">
              <a:solidFill>
                <a:schemeClr val="tx2"/>
              </a:solidFill>
            </a:endParaRPr>
          </a:p>
        </p:txBody>
      </p:sp>
      <p:sp>
        <p:nvSpPr>
          <p:cNvPr id="5" name="TextBox 4">
            <a:extLst>
              <a:ext uri="{FF2B5EF4-FFF2-40B4-BE49-F238E27FC236}">
                <a16:creationId xmlns:a16="http://schemas.microsoft.com/office/drawing/2014/main" id="{FE203381-8625-9A4F-B04E-1578B58A7C17}"/>
              </a:ext>
            </a:extLst>
          </p:cNvPr>
          <p:cNvSpPr txBox="1"/>
          <p:nvPr/>
        </p:nvSpPr>
        <p:spPr>
          <a:xfrm>
            <a:off x="2910153" y="1489850"/>
            <a:ext cx="6371695" cy="307777"/>
          </a:xfrm>
          <a:prstGeom prst="rect">
            <a:avLst/>
          </a:prstGeom>
          <a:noFill/>
        </p:spPr>
        <p:txBody>
          <a:bodyPr wrap="square" rtlCol="0">
            <a:spAutoFit/>
          </a:bodyPr>
          <a:lstStyle/>
          <a:p>
            <a:pPr lvl="0" algn="ctr">
              <a:defRPr/>
            </a:pPr>
            <a:r>
              <a:rPr lang="fi-FI" sz="1400" dirty="0">
                <a:solidFill>
                  <a:schemeClr val="tx2"/>
                </a:solidFill>
                <a:latin typeface="Neue Haas Unica W1G" panose="020B0504030206020203" pitchFamily="34" charset="0"/>
              </a:rPr>
              <a:t>Kuinka kauan tyypillisesti luet aikakauslehtiä yhdellä lukukerralla?  </a:t>
            </a:r>
            <a:r>
              <a:rPr lang="en-FI" sz="1400" dirty="0">
                <a:latin typeface="Neue Haas Unica W1G" panose="020B0504030206020203" pitchFamily="34" charset="0"/>
              </a:rPr>
              <a:t>|  </a:t>
            </a:r>
            <a:r>
              <a:rPr lang="fi-FI" sz="1400" dirty="0">
                <a:latin typeface="Neue Haas Unica W1G" panose="020B0504030206020203" pitchFamily="34" charset="0"/>
              </a:rPr>
              <a:t>n = 1 166</a:t>
            </a:r>
            <a:endParaRPr kumimoji="0" lang="fi-FI" sz="1400" b="0" i="0" u="none" strike="noStrike" kern="1200" cap="none" spc="0" normalizeH="0" baseline="0" noProof="0" dirty="0">
              <a:ln>
                <a:noFill/>
              </a:ln>
              <a:solidFill>
                <a:srgbClr val="002649"/>
              </a:solidFill>
              <a:effectLst/>
              <a:uLnTx/>
              <a:uFillTx/>
              <a:latin typeface="Neue Haas Unica W1G" panose="020B0504030206020203" pitchFamily="34" charset="0"/>
            </a:endParaRPr>
          </a:p>
        </p:txBody>
      </p:sp>
    </p:spTree>
    <p:extLst>
      <p:ext uri="{BB962C8B-B14F-4D97-AF65-F5344CB8AC3E}">
        <p14:creationId xmlns:p14="http://schemas.microsoft.com/office/powerpoint/2010/main" val="6134044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noFill/>
        </p:spPr>
        <p:txBody>
          <a:bodyPr anchor="ctr">
            <a:noAutofit/>
          </a:bodyPr>
          <a:lstStyle/>
          <a:p>
            <a:r>
              <a:rPr lang="fi-FI" sz="2400" dirty="0">
                <a:solidFill>
                  <a:schemeClr val="tx2"/>
                </a:solidFill>
              </a:rPr>
              <a:t>Millaisessa mediankäyttöhetkissä käytät tyypillisesti samanaikaisesti myös jotain muuta mediaa? </a:t>
            </a:r>
            <a:r>
              <a:rPr lang="fi-FI" sz="2400" dirty="0">
                <a:solidFill>
                  <a:schemeClr val="accent1"/>
                </a:solidFill>
              </a:rPr>
              <a:t>Podcastia kuunnellessa</a:t>
            </a:r>
          </a:p>
        </p:txBody>
      </p:sp>
      <p:graphicFrame>
        <p:nvGraphicFramePr>
          <p:cNvPr id="8" name="Sisällön paikkamerkki 9">
            <a:extLst>
              <a:ext uri="{FF2B5EF4-FFF2-40B4-BE49-F238E27FC236}">
                <a16:creationId xmlns:a16="http://schemas.microsoft.com/office/drawing/2014/main" id="{5420FCAC-9853-4367-8B2D-DAEEC1A50A2E}"/>
              </a:ext>
            </a:extLst>
          </p:cNvPr>
          <p:cNvGraphicFramePr>
            <a:graphicFrameLocks noGrp="1"/>
          </p:cNvGraphicFramePr>
          <p:nvPr>
            <p:ph sz="quarter" idx="11"/>
            <p:custDataLst>
              <p:tags r:id="rId1"/>
            </p:custDataLst>
            <p:extLst>
              <p:ext uri="{D42A27DB-BD31-4B8C-83A1-F6EECF244321}">
                <p14:modId xmlns:p14="http://schemas.microsoft.com/office/powerpoint/2010/main" val="289162389"/>
              </p:ext>
            </p:extLst>
          </p:nvPr>
        </p:nvGraphicFramePr>
        <p:xfrm>
          <a:off x="1169071" y="1900078"/>
          <a:ext cx="9941169" cy="4272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2">
            <a:extLst>
              <a:ext uri="{FF2B5EF4-FFF2-40B4-BE49-F238E27FC236}">
                <a16:creationId xmlns:a16="http://schemas.microsoft.com/office/drawing/2014/main" id="{70540DD6-8AA9-4E49-806C-1D057658AB95}"/>
              </a:ext>
            </a:extLst>
          </p:cNvPr>
          <p:cNvSpPr txBox="1"/>
          <p:nvPr/>
        </p:nvSpPr>
        <p:spPr>
          <a:xfrm>
            <a:off x="1169072" y="1479554"/>
            <a:ext cx="994117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Kysytty vain kyseistä mediaa käyttäviltä</a:t>
            </a:r>
          </a:p>
        </p:txBody>
      </p:sp>
    </p:spTree>
    <p:extLst>
      <p:ext uri="{BB962C8B-B14F-4D97-AF65-F5344CB8AC3E}">
        <p14:creationId xmlns:p14="http://schemas.microsoft.com/office/powerpoint/2010/main" val="40927372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sitting on a couch&#10;&#10;Description automatically generated">
            <a:extLst>
              <a:ext uri="{FF2B5EF4-FFF2-40B4-BE49-F238E27FC236}">
                <a16:creationId xmlns:a16="http://schemas.microsoft.com/office/drawing/2014/main" id="{F404B7C9-7F29-DF4B-85EA-E57B1281D93A}"/>
              </a:ext>
            </a:extLst>
          </p:cNvPr>
          <p:cNvPicPr>
            <a:picLocks noGrp="1" noChangeAspect="1"/>
          </p:cNvPicPr>
          <p:nvPr>
            <p:ph type="pic" idx="1"/>
          </p:nvPr>
        </p:nvPicPr>
        <p:blipFill rotWithShape="1">
          <a:blip r:embed="rId3"/>
          <a:srcRect l="34290" r="19460"/>
          <a:stretch/>
        </p:blipFill>
        <p:spPr>
          <a:xfrm>
            <a:off x="6553202" y="0"/>
            <a:ext cx="5638798" cy="6858000"/>
          </a:xfrm>
        </p:spPr>
      </p:pic>
      <p:sp>
        <p:nvSpPr>
          <p:cNvPr id="4" name="Content Placeholder 3">
            <a:extLst>
              <a:ext uri="{FF2B5EF4-FFF2-40B4-BE49-F238E27FC236}">
                <a16:creationId xmlns:a16="http://schemas.microsoft.com/office/drawing/2014/main" id="{F3B44C56-791C-5E4E-8AC3-545D5E423C90}"/>
              </a:ext>
            </a:extLst>
          </p:cNvPr>
          <p:cNvSpPr>
            <a:spLocks noGrp="1"/>
          </p:cNvSpPr>
          <p:nvPr>
            <p:ph idx="10"/>
          </p:nvPr>
        </p:nvSpPr>
        <p:spPr/>
        <p:txBody>
          <a:bodyPr>
            <a:normAutofit fontScale="92500" lnSpcReduction="20000"/>
          </a:bodyPr>
          <a:lstStyle/>
          <a:p>
            <a:r>
              <a:rPr lang="fi-FI" dirty="0"/>
              <a:t>Aikakauslehteä luetaan, kun halutaan rentoutua, saada omaa aikaa tai syventyä erityisen tärkeään ja kiinnostavaan sisältöön.</a:t>
            </a:r>
          </a:p>
          <a:p>
            <a:r>
              <a:rPr lang="fi-FI" dirty="0"/>
              <a:t>Digimediaa käytetään erityisesti niissä tilanteissa kun kulutetaan aikaa, odotellaan, halutaan oppia uutta ja kun ollaan matkalla paikasta A paikkaan B.</a:t>
            </a:r>
          </a:p>
          <a:p>
            <a:r>
              <a:rPr lang="fi-FI" dirty="0"/>
              <a:t>Radiota kuunnellessa ja televisiota katsellessa käytetään useimmiten myös muita medioita.</a:t>
            </a:r>
          </a:p>
        </p:txBody>
      </p:sp>
      <p:sp>
        <p:nvSpPr>
          <p:cNvPr id="2" name="Title 1">
            <a:extLst>
              <a:ext uri="{FF2B5EF4-FFF2-40B4-BE49-F238E27FC236}">
                <a16:creationId xmlns:a16="http://schemas.microsoft.com/office/drawing/2014/main" id="{32F17C68-23B2-3347-A8BE-864A153CFC40}"/>
              </a:ext>
            </a:extLst>
          </p:cNvPr>
          <p:cNvSpPr>
            <a:spLocks noGrp="1"/>
          </p:cNvSpPr>
          <p:nvPr>
            <p:ph type="title"/>
          </p:nvPr>
        </p:nvSpPr>
        <p:spPr/>
        <p:txBody>
          <a:bodyPr/>
          <a:lstStyle/>
          <a:p>
            <a:r>
              <a:rPr lang="fi-FI" dirty="0"/>
              <a:t>Mediankäyttö eri tilanteissa</a:t>
            </a:r>
            <a:endParaRPr lang="en-FI" dirty="0"/>
          </a:p>
        </p:txBody>
      </p:sp>
      <p:pic>
        <p:nvPicPr>
          <p:cNvPr id="8" name="Picture 7">
            <a:extLst>
              <a:ext uri="{FF2B5EF4-FFF2-40B4-BE49-F238E27FC236}">
                <a16:creationId xmlns:a16="http://schemas.microsoft.com/office/drawing/2014/main" id="{8EC656D5-E350-F444-90BD-994BB6CD658A}"/>
              </a:ext>
            </a:extLst>
          </p:cNvPr>
          <p:cNvPicPr>
            <a:picLocks noChangeAspect="1"/>
          </p:cNvPicPr>
          <p:nvPr/>
        </p:nvPicPr>
        <p:blipFill>
          <a:blip r:embed="rId4"/>
          <a:stretch>
            <a:fillRect/>
          </a:stretch>
        </p:blipFill>
        <p:spPr>
          <a:xfrm>
            <a:off x="10044529" y="6390396"/>
            <a:ext cx="1829365" cy="137829"/>
          </a:xfrm>
          <a:prstGeom prst="rect">
            <a:avLst/>
          </a:prstGeom>
        </p:spPr>
      </p:pic>
      <p:pic>
        <p:nvPicPr>
          <p:cNvPr id="7" name="Picture 6">
            <a:extLst>
              <a:ext uri="{FF2B5EF4-FFF2-40B4-BE49-F238E27FC236}">
                <a16:creationId xmlns:a16="http://schemas.microsoft.com/office/drawing/2014/main" id="{C92C65EF-CCA6-A54B-80B2-F3E37DEE93A1}"/>
              </a:ext>
            </a:extLst>
          </p:cNvPr>
          <p:cNvPicPr>
            <a:picLocks noChangeAspect="1"/>
          </p:cNvPicPr>
          <p:nvPr/>
        </p:nvPicPr>
        <p:blipFill rotWithShape="1">
          <a:blip r:embed="rId5"/>
          <a:srcRect t="39305"/>
          <a:stretch/>
        </p:blipFill>
        <p:spPr>
          <a:xfrm>
            <a:off x="5637212" y="0"/>
            <a:ext cx="2451100" cy="1441450"/>
          </a:xfrm>
          <a:prstGeom prst="rect">
            <a:avLst/>
          </a:prstGeom>
        </p:spPr>
      </p:pic>
    </p:spTree>
    <p:extLst>
      <p:ext uri="{BB962C8B-B14F-4D97-AF65-F5344CB8AC3E}">
        <p14:creationId xmlns:p14="http://schemas.microsoft.com/office/powerpoint/2010/main" val="28075634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r of glasses on a table&#10;&#10;Description automatically generated with low confidence">
            <a:extLst>
              <a:ext uri="{FF2B5EF4-FFF2-40B4-BE49-F238E27FC236}">
                <a16:creationId xmlns:a16="http://schemas.microsoft.com/office/drawing/2014/main" id="{E565A8CF-D00E-7542-A053-F1D97B887CA8}"/>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0010323-092E-ED4E-8EA4-316763BA8C0B}"/>
              </a:ext>
            </a:extLst>
          </p:cNvPr>
          <p:cNvPicPr>
            <a:picLocks noChangeAspect="1"/>
          </p:cNvPicPr>
          <p:nvPr/>
        </p:nvPicPr>
        <p:blipFill>
          <a:blip r:embed="rId3"/>
          <a:stretch>
            <a:fillRect/>
          </a:stretch>
        </p:blipFill>
        <p:spPr>
          <a:xfrm>
            <a:off x="10044529" y="6390396"/>
            <a:ext cx="1829365" cy="137829"/>
          </a:xfrm>
          <a:prstGeom prst="rect">
            <a:avLst/>
          </a:prstGeom>
        </p:spPr>
      </p:pic>
      <p:sp>
        <p:nvSpPr>
          <p:cNvPr id="9" name="Title 1">
            <a:extLst>
              <a:ext uri="{FF2B5EF4-FFF2-40B4-BE49-F238E27FC236}">
                <a16:creationId xmlns:a16="http://schemas.microsoft.com/office/drawing/2014/main" id="{228E576A-F99F-4748-AF24-58DDB12C855C}"/>
              </a:ext>
            </a:extLst>
          </p:cNvPr>
          <p:cNvSpPr>
            <a:spLocks noGrp="1"/>
          </p:cNvSpPr>
          <p:nvPr>
            <p:ph type="title" idx="4294967295"/>
          </p:nvPr>
        </p:nvSpPr>
        <p:spPr>
          <a:xfrm>
            <a:off x="580481" y="1430964"/>
            <a:ext cx="6229752" cy="679937"/>
          </a:xfrm>
        </p:spPr>
        <p:txBody>
          <a:bodyPr>
            <a:noAutofit/>
          </a:bodyPr>
          <a:lstStyle/>
          <a:p>
            <a:r>
              <a:rPr lang="en-FI" sz="8000" dirty="0">
                <a:solidFill>
                  <a:schemeClr val="accent1"/>
                </a:solidFill>
                <a:latin typeface="Clattering" pitchFamily="2" charset="0"/>
              </a:rPr>
              <a:t>Media &amp; tunteet</a:t>
            </a:r>
          </a:p>
        </p:txBody>
      </p:sp>
    </p:spTree>
    <p:extLst>
      <p:ext uri="{BB962C8B-B14F-4D97-AF65-F5344CB8AC3E}">
        <p14:creationId xmlns:p14="http://schemas.microsoft.com/office/powerpoint/2010/main" val="8773093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p:txBody>
          <a:bodyPr anchor="ctr">
            <a:normAutofit/>
          </a:bodyPr>
          <a:lstStyle/>
          <a:p>
            <a:r>
              <a:rPr lang="fi-FI" sz="3400" dirty="0">
                <a:solidFill>
                  <a:schemeClr val="tx2"/>
                </a:solidFill>
              </a:rPr>
              <a:t>Tunteet TOP 10 – </a:t>
            </a:r>
            <a:r>
              <a:rPr lang="fi-FI" sz="3400" dirty="0">
                <a:solidFill>
                  <a:schemeClr val="accent1"/>
                </a:solidFill>
              </a:rPr>
              <a:t>painettu aikakauslehti</a:t>
            </a:r>
            <a:endParaRPr lang="fi-FI" sz="3400" dirty="0">
              <a:solidFill>
                <a:schemeClr val="tx2"/>
              </a:solidFill>
            </a:endParaRPr>
          </a:p>
        </p:txBody>
      </p:sp>
      <p:graphicFrame>
        <p:nvGraphicFramePr>
          <p:cNvPr id="9" name="Chart 6">
            <a:extLst>
              <a:ext uri="{FF2B5EF4-FFF2-40B4-BE49-F238E27FC236}">
                <a16:creationId xmlns:a16="http://schemas.microsoft.com/office/drawing/2014/main" id="{42ED77D6-3743-4BE4-A73F-7B8123426D5A}"/>
              </a:ext>
            </a:extLst>
          </p:cNvPr>
          <p:cNvGraphicFramePr>
            <a:graphicFrameLocks noGrp="1"/>
          </p:cNvGraphicFramePr>
          <p:nvPr>
            <p:ph sz="quarter" idx="11"/>
            <p:extLst>
              <p:ext uri="{D42A27DB-BD31-4B8C-83A1-F6EECF244321}">
                <p14:modId xmlns:p14="http://schemas.microsoft.com/office/powerpoint/2010/main" val="271173551"/>
              </p:ext>
            </p:extLst>
          </p:nvPr>
        </p:nvGraphicFramePr>
        <p:xfrm>
          <a:off x="-1039091" y="1869300"/>
          <a:ext cx="12888191" cy="432368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2">
            <a:extLst>
              <a:ext uri="{FF2B5EF4-FFF2-40B4-BE49-F238E27FC236}">
                <a16:creationId xmlns:a16="http://schemas.microsoft.com/office/drawing/2014/main" id="{985D6C6D-D675-6B45-8CD1-997E33DDCBCB}"/>
              </a:ext>
            </a:extLst>
          </p:cNvPr>
          <p:cNvSpPr txBox="1"/>
          <p:nvPr/>
        </p:nvSpPr>
        <p:spPr>
          <a:xfrm>
            <a:off x="1569579" y="1479554"/>
            <a:ext cx="9052841" cy="276999"/>
          </a:xfrm>
          <a:prstGeom prst="rect">
            <a:avLst/>
          </a:prstGeom>
          <a:noFill/>
        </p:spPr>
        <p:txBody>
          <a:bodyPr wrap="square" rtlCol="0">
            <a:spAutoFit/>
          </a:bodyPr>
          <a:lstStyle/>
          <a:p>
            <a:pPr algn="ctr">
              <a:defRPr/>
            </a:pPr>
            <a:r>
              <a:rPr lang="fi-FI" sz="1200" dirty="0">
                <a:solidFill>
                  <a:srgbClr val="002649"/>
                </a:solidFill>
                <a:latin typeface="Neue Haas Unica W1G" panose="020B0504030206020203" pitchFamily="34" charset="0"/>
              </a:rPr>
              <a:t>Mikä tunne kuvaa olotilaasi parhaiten seuraavien medioiden parissa? </a:t>
            </a:r>
            <a:r>
              <a:rPr lang="en-FI" sz="1200" dirty="0">
                <a:solidFill>
                  <a:srgbClr val="002649"/>
                </a:solidFill>
                <a:latin typeface="Neue Haas Unica W1G" panose="020B0504030206020203" pitchFamily="34" charset="0"/>
              </a:rPr>
              <a:t>  |  </a:t>
            </a:r>
            <a:r>
              <a:rPr lang="fi-FI" sz="1200" dirty="0">
                <a:solidFill>
                  <a:srgbClr val="002649"/>
                </a:solidFill>
                <a:latin typeface="Neue Haas Unica W1G" panose="020B0504030206020203" pitchFamily="34" charset="0"/>
              </a:rPr>
              <a:t>n = 1044</a:t>
            </a:r>
          </a:p>
        </p:txBody>
      </p:sp>
    </p:spTree>
    <p:extLst>
      <p:ext uri="{BB962C8B-B14F-4D97-AF65-F5344CB8AC3E}">
        <p14:creationId xmlns:p14="http://schemas.microsoft.com/office/powerpoint/2010/main" val="18112043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C49E-5C62-144B-BDD4-054EEC29FF6B}"/>
              </a:ext>
            </a:extLst>
          </p:cNvPr>
          <p:cNvSpPr>
            <a:spLocks noGrp="1"/>
          </p:cNvSpPr>
          <p:nvPr>
            <p:ph type="title"/>
          </p:nvPr>
        </p:nvSpPr>
        <p:spPr/>
        <p:txBody>
          <a:bodyPr>
            <a:normAutofit fontScale="90000"/>
          </a:bodyPr>
          <a:lstStyle/>
          <a:p>
            <a:r>
              <a:rPr lang="fi-FI" dirty="0"/>
              <a:t>Mistä tunne aikakauslehden parissa syntyy? </a:t>
            </a:r>
            <a:r>
              <a:rPr lang="fi-FI" dirty="0">
                <a:solidFill>
                  <a:schemeClr val="accent1"/>
                </a:solidFill>
              </a:rPr>
              <a:t>Rentoutuminen – oma lehti = oma aika</a:t>
            </a:r>
          </a:p>
        </p:txBody>
      </p:sp>
      <p:sp>
        <p:nvSpPr>
          <p:cNvPr id="3" name="Content Placeholder 2">
            <a:extLst>
              <a:ext uri="{FF2B5EF4-FFF2-40B4-BE49-F238E27FC236}">
                <a16:creationId xmlns:a16="http://schemas.microsoft.com/office/drawing/2014/main" id="{F5BC307E-1BA1-E34E-80E5-D6DA07CA4491}"/>
              </a:ext>
            </a:extLst>
          </p:cNvPr>
          <p:cNvSpPr>
            <a:spLocks noGrp="1"/>
          </p:cNvSpPr>
          <p:nvPr>
            <p:ph sz="quarter" idx="11"/>
          </p:nvPr>
        </p:nvSpPr>
        <p:spPr>
          <a:xfrm>
            <a:off x="1169071" y="1504710"/>
            <a:ext cx="9941169" cy="4815068"/>
          </a:xfrm>
        </p:spPr>
        <p:txBody>
          <a:bodyPr anchor="ctr">
            <a:noAutofit/>
          </a:bodyPr>
          <a:lstStyle/>
          <a:p>
            <a:pPr marL="0" algn="ctr">
              <a:lnSpc>
                <a:spcPct val="100000"/>
              </a:lnSpc>
            </a:pPr>
            <a:r>
              <a:rPr lang="fi-FI" sz="1500" dirty="0"/>
              <a:t>”Hetki omaa aikaa, pieni tauko oravanpyörässä painamiseen.”</a:t>
            </a:r>
            <a:br>
              <a:rPr lang="fi-FI" sz="1500" dirty="0"/>
            </a:br>
            <a:r>
              <a:rPr lang="fi-FI" sz="1500" dirty="0"/>
              <a:t>– mies, 43</a:t>
            </a:r>
          </a:p>
          <a:p>
            <a:pPr marL="0" algn="ctr">
              <a:lnSpc>
                <a:spcPct val="100000"/>
              </a:lnSpc>
            </a:pPr>
            <a:r>
              <a:rPr lang="fi-FI" sz="1500" dirty="0"/>
              <a:t>”Keskityn vain lehteen ja unohdan muut asiat”</a:t>
            </a:r>
            <a:br>
              <a:rPr lang="fi-FI" sz="1500" dirty="0"/>
            </a:br>
            <a:r>
              <a:rPr lang="fi-FI" sz="1500" dirty="0"/>
              <a:t>– nainen, 37</a:t>
            </a:r>
          </a:p>
          <a:p>
            <a:pPr marL="0" algn="ctr">
              <a:lnSpc>
                <a:spcPct val="100000"/>
              </a:lnSpc>
            </a:pPr>
            <a:r>
              <a:rPr lang="fi-FI" sz="1500" dirty="0"/>
              <a:t>”Aikakauslehtien lukeminen on minulle </a:t>
            </a:r>
            <a:r>
              <a:rPr lang="fi-FI" sz="1500" dirty="0" err="1"/>
              <a:t>viikottainen</a:t>
            </a:r>
            <a:r>
              <a:rPr lang="fi-FI" sz="1500" dirty="0"/>
              <a:t>, oma rituaali, jota odotan mielelläni.”</a:t>
            </a:r>
            <a:br>
              <a:rPr lang="fi-FI" sz="1500" dirty="0"/>
            </a:br>
            <a:r>
              <a:rPr lang="fi-FI" sz="1500" dirty="0"/>
              <a:t>– nainen, 33</a:t>
            </a:r>
          </a:p>
          <a:p>
            <a:pPr marL="0" algn="ctr">
              <a:lnSpc>
                <a:spcPct val="100000"/>
              </a:lnSpc>
            </a:pPr>
            <a:r>
              <a:rPr lang="fi-FI" sz="1500" dirty="0"/>
              <a:t>”Teen itse kaikki valinnat, kiinnostavista artikkeleista, lukemisjärjestyksestä ja lukuajasta.”</a:t>
            </a:r>
            <a:br>
              <a:rPr lang="fi-FI" sz="1500" dirty="0"/>
            </a:br>
            <a:r>
              <a:rPr lang="fi-FI" sz="1500" dirty="0"/>
              <a:t>– mies, 63</a:t>
            </a:r>
          </a:p>
          <a:p>
            <a:pPr marL="0" algn="ctr">
              <a:lnSpc>
                <a:spcPct val="100000"/>
              </a:lnSpc>
            </a:pPr>
            <a:r>
              <a:rPr lang="fi-FI" sz="1500" dirty="0"/>
              <a:t>”Voi istua rennosti, lojua sängyssä tai parvekkeella, juoda samalla kahvia tai syödä jotain herkkua, katsella ihania kuvia ja lukea lyhyehköjä artikkeleja eri aiheista”</a:t>
            </a:r>
            <a:br>
              <a:rPr lang="fi-FI" sz="1500" dirty="0"/>
            </a:br>
            <a:r>
              <a:rPr lang="fi-FI" sz="1500" dirty="0"/>
              <a:t>– nainen, 62</a:t>
            </a:r>
          </a:p>
          <a:p>
            <a:pPr marL="0" algn="ctr">
              <a:lnSpc>
                <a:spcPct val="100000"/>
              </a:lnSpc>
            </a:pPr>
            <a:r>
              <a:rPr lang="fi-FI" sz="1500" dirty="0"/>
              <a:t>”Ei mediatulvaa, esim. puhelimen ilmoitukset eivät pomppaa eteen”</a:t>
            </a:r>
            <a:br>
              <a:rPr lang="fi-FI" sz="1500" dirty="0"/>
            </a:br>
            <a:r>
              <a:rPr lang="fi-FI" sz="1500" dirty="0"/>
              <a:t>– nainen, 20</a:t>
            </a:r>
          </a:p>
          <a:p>
            <a:pPr marL="0" algn="ctr">
              <a:lnSpc>
                <a:spcPct val="100000"/>
              </a:lnSpc>
            </a:pPr>
            <a:r>
              <a:rPr lang="fi-FI" sz="1500" dirty="0"/>
              <a:t>”Konkreettinen lehti kädessä antaa merkin itsellekin että nyt paneudutaan rauhassa lukemiseen.”</a:t>
            </a:r>
            <a:br>
              <a:rPr lang="fi-FI" sz="1500" dirty="0"/>
            </a:br>
            <a:r>
              <a:rPr lang="fi-FI" sz="1500" dirty="0"/>
              <a:t>– mies, 45</a:t>
            </a:r>
          </a:p>
        </p:txBody>
      </p:sp>
    </p:spTree>
    <p:extLst>
      <p:ext uri="{BB962C8B-B14F-4D97-AF65-F5344CB8AC3E}">
        <p14:creationId xmlns:p14="http://schemas.microsoft.com/office/powerpoint/2010/main" val="29506649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C49E-5C62-144B-BDD4-054EEC29FF6B}"/>
              </a:ext>
            </a:extLst>
          </p:cNvPr>
          <p:cNvSpPr>
            <a:spLocks noGrp="1"/>
          </p:cNvSpPr>
          <p:nvPr>
            <p:ph type="title"/>
          </p:nvPr>
        </p:nvSpPr>
        <p:spPr/>
        <p:txBody>
          <a:bodyPr>
            <a:normAutofit fontScale="90000"/>
          </a:bodyPr>
          <a:lstStyle/>
          <a:p>
            <a:r>
              <a:rPr lang="fi-FI" dirty="0"/>
              <a:t>Mistä tunne aikakauslehden parissa syntyy? </a:t>
            </a:r>
            <a:r>
              <a:rPr lang="fi-FI" dirty="0">
                <a:solidFill>
                  <a:schemeClr val="accent1"/>
                </a:solidFill>
              </a:rPr>
              <a:t>Inspiroituminen – itse valittu sisältö kiinnostaa</a:t>
            </a:r>
          </a:p>
        </p:txBody>
      </p:sp>
      <p:sp>
        <p:nvSpPr>
          <p:cNvPr id="3" name="Content Placeholder 2">
            <a:extLst>
              <a:ext uri="{FF2B5EF4-FFF2-40B4-BE49-F238E27FC236}">
                <a16:creationId xmlns:a16="http://schemas.microsoft.com/office/drawing/2014/main" id="{F5BC307E-1BA1-E34E-80E5-D6DA07CA4491}"/>
              </a:ext>
            </a:extLst>
          </p:cNvPr>
          <p:cNvSpPr>
            <a:spLocks noGrp="1"/>
          </p:cNvSpPr>
          <p:nvPr>
            <p:ph sz="quarter" idx="11"/>
          </p:nvPr>
        </p:nvSpPr>
        <p:spPr>
          <a:xfrm>
            <a:off x="1169071" y="1689904"/>
            <a:ext cx="9941169" cy="4444678"/>
          </a:xfrm>
        </p:spPr>
        <p:txBody>
          <a:bodyPr>
            <a:normAutofit/>
          </a:bodyPr>
          <a:lstStyle/>
          <a:p>
            <a:pPr marL="0" algn="ctr">
              <a:lnSpc>
                <a:spcPct val="120000"/>
              </a:lnSpc>
            </a:pPr>
            <a:r>
              <a:rPr lang="fi-FI" sz="1500" dirty="0"/>
              <a:t>”Tilattu oman kiinnostuksen vuoksi”</a:t>
            </a:r>
            <a:br>
              <a:rPr lang="fi-FI" sz="1500" dirty="0"/>
            </a:br>
            <a:r>
              <a:rPr lang="fi-FI" sz="1500" dirty="0"/>
              <a:t>– nainen, 54</a:t>
            </a:r>
          </a:p>
          <a:p>
            <a:pPr marL="0" algn="ctr">
              <a:lnSpc>
                <a:spcPct val="120000"/>
              </a:lnSpc>
            </a:pPr>
            <a:r>
              <a:rPr lang="fi-FI" sz="1500" dirty="0"/>
              <a:t>”Mielenkiintoisista jutuista ja siitä että, jos tästä voisi saada jotain vinkkiä omaan elämään ja jaksamiseen.”</a:t>
            </a:r>
            <a:br>
              <a:rPr lang="fi-FI" sz="1500" dirty="0"/>
            </a:br>
            <a:r>
              <a:rPr lang="fi-FI" sz="1500" dirty="0"/>
              <a:t>– nainen, 42</a:t>
            </a:r>
          </a:p>
          <a:p>
            <a:pPr marL="0" algn="ctr">
              <a:lnSpc>
                <a:spcPct val="120000"/>
              </a:lnSpc>
            </a:pPr>
            <a:r>
              <a:rPr lang="fi-FI" sz="1500" dirty="0"/>
              <a:t>”Opin uutta, haluan panostaa itseni kehittämiseen”</a:t>
            </a:r>
            <a:br>
              <a:rPr lang="fi-FI" sz="1500" dirty="0"/>
            </a:br>
            <a:r>
              <a:rPr lang="fi-FI" sz="1500" dirty="0"/>
              <a:t>– mies, 30</a:t>
            </a:r>
          </a:p>
          <a:p>
            <a:pPr marL="0" algn="ctr">
              <a:lnSpc>
                <a:spcPct val="120000"/>
              </a:lnSpc>
            </a:pPr>
            <a:r>
              <a:rPr lang="fi-FI" sz="1500" dirty="0"/>
              <a:t>”Tunnelmasta, jota lehti välittää. Kuvista, teksteistä, jutuista”</a:t>
            </a:r>
            <a:br>
              <a:rPr lang="fi-FI" sz="1500" dirty="0"/>
            </a:br>
            <a:r>
              <a:rPr lang="fi-FI" sz="1500" dirty="0"/>
              <a:t>– nainen, 30</a:t>
            </a:r>
          </a:p>
          <a:p>
            <a:pPr marL="0" algn="ctr">
              <a:lnSpc>
                <a:spcPct val="120000"/>
              </a:lnSpc>
            </a:pPr>
            <a:r>
              <a:rPr lang="fi-FI" sz="1500" dirty="0"/>
              <a:t>”Saan lukea minua kiinnostavista asioista ajan kanssa.”</a:t>
            </a:r>
            <a:br>
              <a:rPr lang="fi-FI" sz="1500" dirty="0"/>
            </a:br>
            <a:r>
              <a:rPr lang="fi-FI" sz="1500" dirty="0"/>
              <a:t>– mies, 66</a:t>
            </a:r>
          </a:p>
          <a:p>
            <a:pPr marL="0" algn="ctr">
              <a:lnSpc>
                <a:spcPct val="120000"/>
              </a:lnSpc>
            </a:pPr>
            <a:r>
              <a:rPr lang="fi-FI" sz="1500" dirty="0"/>
              <a:t>”Valitsen sellaiset aikakauslehdet, jotka sisältävät minua innostavia ja inspiroivia asioita (sisustus, käsityöt, ruoanlaitto) ja siksi niiden parissa koen innostuvani ja myös rentoutuvani”</a:t>
            </a:r>
            <a:br>
              <a:rPr lang="fi-FI" sz="1500" dirty="0"/>
            </a:br>
            <a:r>
              <a:rPr lang="fi-FI" sz="1500" dirty="0"/>
              <a:t>– nainen, 23</a:t>
            </a:r>
          </a:p>
        </p:txBody>
      </p:sp>
    </p:spTree>
    <p:extLst>
      <p:ext uri="{BB962C8B-B14F-4D97-AF65-F5344CB8AC3E}">
        <p14:creationId xmlns:p14="http://schemas.microsoft.com/office/powerpoint/2010/main" val="30893865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C49E-5C62-144B-BDD4-054EEC29FF6B}"/>
              </a:ext>
            </a:extLst>
          </p:cNvPr>
          <p:cNvSpPr>
            <a:spLocks noGrp="1"/>
          </p:cNvSpPr>
          <p:nvPr>
            <p:ph type="title"/>
          </p:nvPr>
        </p:nvSpPr>
        <p:spPr/>
        <p:txBody>
          <a:bodyPr>
            <a:normAutofit/>
          </a:bodyPr>
          <a:lstStyle/>
          <a:p>
            <a:r>
              <a:rPr lang="fi-FI" sz="3400" dirty="0"/>
              <a:t>Mistä tunne aikakauslehden parissa syntyy? </a:t>
            </a:r>
            <a:r>
              <a:rPr lang="fi-FI" sz="3400" dirty="0">
                <a:solidFill>
                  <a:schemeClr val="accent1"/>
                </a:solidFill>
              </a:rPr>
              <a:t>Keskittyminen – lukuhetki ei ala kiireessä</a:t>
            </a:r>
          </a:p>
        </p:txBody>
      </p:sp>
      <p:sp>
        <p:nvSpPr>
          <p:cNvPr id="3" name="Content Placeholder 2">
            <a:extLst>
              <a:ext uri="{FF2B5EF4-FFF2-40B4-BE49-F238E27FC236}">
                <a16:creationId xmlns:a16="http://schemas.microsoft.com/office/drawing/2014/main" id="{F5BC307E-1BA1-E34E-80E5-D6DA07CA4491}"/>
              </a:ext>
            </a:extLst>
          </p:cNvPr>
          <p:cNvSpPr>
            <a:spLocks noGrp="1"/>
          </p:cNvSpPr>
          <p:nvPr>
            <p:ph sz="quarter" idx="11"/>
          </p:nvPr>
        </p:nvSpPr>
        <p:spPr>
          <a:xfrm>
            <a:off x="1169071" y="1689904"/>
            <a:ext cx="9941169" cy="4433104"/>
          </a:xfrm>
        </p:spPr>
        <p:txBody>
          <a:bodyPr anchor="ctr">
            <a:noAutofit/>
          </a:bodyPr>
          <a:lstStyle/>
          <a:p>
            <a:pPr marL="0" algn="ctr"/>
            <a:r>
              <a:rPr lang="fi-FI" sz="1500" dirty="0"/>
              <a:t>”Aikakauslehdet ovat täynnä mielenkiintoisia artikkeleita, jotka vievät kaiken huomioni ja saavat minut keskittyneeksi.”</a:t>
            </a:r>
            <a:br>
              <a:rPr lang="fi-FI" sz="1500" dirty="0"/>
            </a:br>
            <a:r>
              <a:rPr lang="fi-FI" sz="1500" dirty="0"/>
              <a:t>– nainen, 22</a:t>
            </a:r>
          </a:p>
          <a:p>
            <a:pPr marL="0" algn="ctr"/>
            <a:r>
              <a:rPr lang="fi-FI" sz="1500" dirty="0"/>
              <a:t>”Lukiessani painettua lehteä siihen keskittyy tarkemmin siihen käyttää enemmän huomiota ja sillä voi ns. ottaa omaa aikaa helpommin kuin että on aina puhelimessa tms. Hyväksyttävämpää myös käyttää se aika joka lukemiseen menee muidenkin silmissä.”</a:t>
            </a:r>
            <a:br>
              <a:rPr lang="fi-FI" sz="1500" dirty="0"/>
            </a:br>
            <a:r>
              <a:rPr lang="fi-FI" sz="1500" dirty="0"/>
              <a:t>– mies, 42</a:t>
            </a:r>
          </a:p>
          <a:p>
            <a:pPr marL="0" algn="ctr"/>
            <a:r>
              <a:rPr lang="fi-FI" sz="1500" dirty="0"/>
              <a:t>”Olen valmistautunut keskittymään lehdessä oleviin aiheisiin.”</a:t>
            </a:r>
            <a:br>
              <a:rPr lang="fi-FI" sz="1500" dirty="0"/>
            </a:br>
            <a:r>
              <a:rPr lang="fi-FI" sz="1500" dirty="0"/>
              <a:t>– nainen, 44</a:t>
            </a:r>
          </a:p>
          <a:p>
            <a:pPr marL="0" algn="ctr"/>
            <a:r>
              <a:rPr lang="fi-FI" sz="1500" dirty="0"/>
              <a:t>”Hyvät ja mielenkiintoiset jutut vievät mennessään.”</a:t>
            </a:r>
            <a:br>
              <a:rPr lang="fi-FI" sz="1500" dirty="0"/>
            </a:br>
            <a:r>
              <a:rPr lang="fi-FI" sz="1500" dirty="0"/>
              <a:t>– nainen, 49</a:t>
            </a:r>
          </a:p>
          <a:p>
            <a:pPr marL="0" algn="ctr"/>
            <a:r>
              <a:rPr lang="fi-FI" sz="1500" dirty="0"/>
              <a:t>”Pitkäkestoisesta lukemisesta, pidemmistä jutuista.”</a:t>
            </a:r>
            <a:br>
              <a:rPr lang="fi-FI" sz="1500" dirty="0"/>
            </a:br>
            <a:r>
              <a:rPr lang="fi-FI" sz="1500" dirty="0"/>
              <a:t>– mies, 27</a:t>
            </a:r>
          </a:p>
          <a:p>
            <a:pPr marL="0" algn="ctr"/>
            <a:r>
              <a:rPr lang="fi-FI" sz="1500" dirty="0"/>
              <a:t>”Kun luen, keskityn. Samaan aikaan ei voi tehdä muuta. Enkä haluakaan.”</a:t>
            </a:r>
            <a:br>
              <a:rPr lang="fi-FI" sz="1500" dirty="0"/>
            </a:br>
            <a:r>
              <a:rPr lang="fi-FI" sz="1500" dirty="0"/>
              <a:t>– nainen, 38</a:t>
            </a:r>
          </a:p>
        </p:txBody>
      </p:sp>
    </p:spTree>
    <p:extLst>
      <p:ext uri="{BB962C8B-B14F-4D97-AF65-F5344CB8AC3E}">
        <p14:creationId xmlns:p14="http://schemas.microsoft.com/office/powerpoint/2010/main" val="41696120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p:txBody>
          <a:bodyPr anchor="ctr">
            <a:normAutofit/>
          </a:bodyPr>
          <a:lstStyle/>
          <a:p>
            <a:r>
              <a:rPr lang="fi-FI" sz="3400" dirty="0">
                <a:solidFill>
                  <a:schemeClr val="tx2"/>
                </a:solidFill>
              </a:rPr>
              <a:t>Tunteet TOP 10 – </a:t>
            </a:r>
            <a:r>
              <a:rPr lang="fi-FI" sz="3400" dirty="0">
                <a:solidFill>
                  <a:schemeClr val="accent1"/>
                </a:solidFill>
              </a:rPr>
              <a:t>aikakauslehtien nettisivut</a:t>
            </a:r>
            <a:endParaRPr lang="fi-FI" sz="3400" dirty="0">
              <a:solidFill>
                <a:schemeClr val="tx2"/>
              </a:solidFill>
            </a:endParaRPr>
          </a:p>
        </p:txBody>
      </p:sp>
      <p:graphicFrame>
        <p:nvGraphicFramePr>
          <p:cNvPr id="9" name="Chart 6">
            <a:extLst>
              <a:ext uri="{FF2B5EF4-FFF2-40B4-BE49-F238E27FC236}">
                <a16:creationId xmlns:a16="http://schemas.microsoft.com/office/drawing/2014/main" id="{8B1B498D-EB78-4A8A-87DB-D5D13646A2F6}"/>
              </a:ext>
            </a:extLst>
          </p:cNvPr>
          <p:cNvGraphicFramePr>
            <a:graphicFrameLocks noGrp="1"/>
          </p:cNvGraphicFramePr>
          <p:nvPr>
            <p:ph sz="quarter" idx="11"/>
            <p:extLst>
              <p:ext uri="{D42A27DB-BD31-4B8C-83A1-F6EECF244321}">
                <p14:modId xmlns:p14="http://schemas.microsoft.com/office/powerpoint/2010/main" val="706348525"/>
              </p:ext>
            </p:extLst>
          </p:nvPr>
        </p:nvGraphicFramePr>
        <p:xfrm>
          <a:off x="-3179618" y="1869300"/>
          <a:ext cx="15046036" cy="431329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2">
            <a:extLst>
              <a:ext uri="{FF2B5EF4-FFF2-40B4-BE49-F238E27FC236}">
                <a16:creationId xmlns:a16="http://schemas.microsoft.com/office/drawing/2014/main" id="{7132273B-3A23-FE4F-8476-F739D1BEAF60}"/>
              </a:ext>
            </a:extLst>
          </p:cNvPr>
          <p:cNvSpPr txBox="1"/>
          <p:nvPr/>
        </p:nvSpPr>
        <p:spPr>
          <a:xfrm>
            <a:off x="1169071" y="1479554"/>
            <a:ext cx="9941170" cy="276999"/>
          </a:xfrm>
          <a:prstGeom prst="rect">
            <a:avLst/>
          </a:prstGeom>
          <a:noFill/>
        </p:spPr>
        <p:txBody>
          <a:bodyPr wrap="square" rtlCol="0">
            <a:spAutoFit/>
          </a:bodyPr>
          <a:lstStyle/>
          <a:p>
            <a:pPr lvl="0" algn="ctr">
              <a:defRPr/>
            </a:pPr>
            <a:r>
              <a:rPr lang="fi-FI" sz="1200" dirty="0">
                <a:solidFill>
                  <a:srgbClr val="002649"/>
                </a:solidFill>
                <a:latin typeface="Neue Haas Unica W1G" panose="020B0504030206020203" pitchFamily="34" charset="0"/>
              </a:rPr>
              <a:t>Mikä tunne kuvaa olotilaasi parhaiten seuraavien medioiden parissa? </a:t>
            </a:r>
            <a:r>
              <a:rPr lang="en-FI" sz="1200" dirty="0">
                <a:solidFill>
                  <a:srgbClr val="002649"/>
                </a:solidFill>
                <a:latin typeface="Neue Haas Unica W1G" panose="020B0504030206020203" pitchFamily="34" charset="0"/>
              </a:rPr>
              <a:t>  |  </a:t>
            </a:r>
            <a:r>
              <a:rPr lang="fi-FI" sz="1200" dirty="0">
                <a:solidFill>
                  <a:srgbClr val="002649"/>
                </a:solidFill>
                <a:latin typeface="Neue Haas Unica W1G" panose="020B0504030206020203" pitchFamily="34" charset="0"/>
              </a:rPr>
              <a:t>n</a:t>
            </a:r>
            <a:r>
              <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lang="fi-FI" sz="1200" dirty="0">
                <a:solidFill>
                  <a:srgbClr val="002649"/>
                </a:solidFill>
                <a:latin typeface="Neue Haas Unica W1G" panose="020B0504030206020203" pitchFamily="34" charset="0"/>
              </a:rPr>
              <a:t>= 593</a:t>
            </a:r>
            <a:endPar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23505635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p:txBody>
          <a:bodyPr anchor="ctr">
            <a:normAutofit/>
          </a:bodyPr>
          <a:lstStyle/>
          <a:p>
            <a:r>
              <a:rPr lang="fi-FI" sz="3400" dirty="0">
                <a:solidFill>
                  <a:schemeClr val="tx2"/>
                </a:solidFill>
              </a:rPr>
              <a:t>Tunteet TOP 10 – </a:t>
            </a:r>
            <a:r>
              <a:rPr lang="fi-FI" sz="3400" dirty="0">
                <a:solidFill>
                  <a:schemeClr val="accent1"/>
                </a:solidFill>
              </a:rPr>
              <a:t>painettu sanomalehti</a:t>
            </a:r>
            <a:endParaRPr lang="fi-FI" sz="3400" dirty="0">
              <a:solidFill>
                <a:schemeClr val="tx2"/>
              </a:solidFill>
            </a:endParaRPr>
          </a:p>
        </p:txBody>
      </p:sp>
      <p:graphicFrame>
        <p:nvGraphicFramePr>
          <p:cNvPr id="9" name="Chart 6">
            <a:extLst>
              <a:ext uri="{FF2B5EF4-FFF2-40B4-BE49-F238E27FC236}">
                <a16:creationId xmlns:a16="http://schemas.microsoft.com/office/drawing/2014/main" id="{935A664B-A624-47E7-A2C5-2BED29BFEF06}"/>
              </a:ext>
            </a:extLst>
          </p:cNvPr>
          <p:cNvGraphicFramePr>
            <a:graphicFrameLocks noGrp="1"/>
          </p:cNvGraphicFramePr>
          <p:nvPr>
            <p:ph sz="quarter" idx="11"/>
            <p:extLst>
              <p:ext uri="{D42A27DB-BD31-4B8C-83A1-F6EECF244321}">
                <p14:modId xmlns:p14="http://schemas.microsoft.com/office/powerpoint/2010/main" val="2670806367"/>
              </p:ext>
            </p:extLst>
          </p:nvPr>
        </p:nvGraphicFramePr>
        <p:xfrm>
          <a:off x="-2992579" y="1869300"/>
          <a:ext cx="14931736" cy="43018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2">
            <a:extLst>
              <a:ext uri="{FF2B5EF4-FFF2-40B4-BE49-F238E27FC236}">
                <a16:creationId xmlns:a16="http://schemas.microsoft.com/office/drawing/2014/main" id="{8B565858-9CCC-E546-A7FE-C4B96707FF7F}"/>
              </a:ext>
            </a:extLst>
          </p:cNvPr>
          <p:cNvSpPr txBox="1"/>
          <p:nvPr/>
        </p:nvSpPr>
        <p:spPr>
          <a:xfrm>
            <a:off x="1169071" y="1479554"/>
            <a:ext cx="9941170" cy="276999"/>
          </a:xfrm>
          <a:prstGeom prst="rect">
            <a:avLst/>
          </a:prstGeom>
          <a:noFill/>
        </p:spPr>
        <p:txBody>
          <a:bodyPr wrap="square" rtlCol="0">
            <a:spAutoFit/>
          </a:bodyPr>
          <a:lstStyle/>
          <a:p>
            <a:pPr lvl="0" algn="ctr">
              <a:defRPr/>
            </a:pPr>
            <a:r>
              <a:rPr lang="fi-FI" sz="1200" dirty="0">
                <a:solidFill>
                  <a:srgbClr val="002649"/>
                </a:solidFill>
                <a:latin typeface="Neue Haas Unica W1G" panose="020B0504030206020203" pitchFamily="34" charset="0"/>
              </a:rPr>
              <a:t>Mikä tunne kuvaa olotilaasi parhaiten seuraavien medioiden parissa? </a:t>
            </a:r>
            <a:r>
              <a:rPr lang="en-FI" sz="1200" dirty="0">
                <a:solidFill>
                  <a:srgbClr val="002649"/>
                </a:solidFill>
                <a:latin typeface="Neue Haas Unica W1G" panose="020B0504030206020203" pitchFamily="34" charset="0"/>
              </a:rPr>
              <a:t>  |  </a:t>
            </a:r>
            <a:r>
              <a:rPr lang="fi-FI" sz="1200" dirty="0">
                <a:solidFill>
                  <a:srgbClr val="002649"/>
                </a:solidFill>
                <a:latin typeface="Neue Haas Unica W1G" panose="020B0504030206020203" pitchFamily="34" charset="0"/>
              </a:rPr>
              <a:t>n </a:t>
            </a:r>
            <a:r>
              <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lang="fi-FI" sz="1200" dirty="0">
                <a:solidFill>
                  <a:srgbClr val="002649"/>
                </a:solidFill>
                <a:latin typeface="Neue Haas Unica W1G" panose="020B0504030206020203" pitchFamily="34" charset="0"/>
              </a:rPr>
              <a:t>= 887</a:t>
            </a:r>
            <a:endPar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42520459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6">
            <a:extLst>
              <a:ext uri="{FF2B5EF4-FFF2-40B4-BE49-F238E27FC236}">
                <a16:creationId xmlns:a16="http://schemas.microsoft.com/office/drawing/2014/main" id="{F30CB427-3FD9-4DBB-9270-4BF26941F754}"/>
              </a:ext>
            </a:extLst>
          </p:cNvPr>
          <p:cNvGraphicFramePr>
            <a:graphicFrameLocks noGrp="1"/>
          </p:cNvGraphicFramePr>
          <p:nvPr>
            <p:ph sz="quarter" idx="11"/>
            <p:extLst>
              <p:ext uri="{D42A27DB-BD31-4B8C-83A1-F6EECF244321}">
                <p14:modId xmlns:p14="http://schemas.microsoft.com/office/powerpoint/2010/main" val="2408305061"/>
              </p:ext>
            </p:extLst>
          </p:nvPr>
        </p:nvGraphicFramePr>
        <p:xfrm>
          <a:off x="-2365664" y="1869300"/>
          <a:ext cx="14557664" cy="433407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59BD922-D362-D346-AD11-235A3F08260B}"/>
              </a:ext>
            </a:extLst>
          </p:cNvPr>
          <p:cNvSpPr>
            <a:spLocks noGrp="1"/>
          </p:cNvSpPr>
          <p:nvPr>
            <p:ph type="title"/>
          </p:nvPr>
        </p:nvSpPr>
        <p:spPr/>
        <p:txBody>
          <a:bodyPr>
            <a:normAutofit/>
          </a:bodyPr>
          <a:lstStyle/>
          <a:p>
            <a:r>
              <a:rPr lang="fi-FI" sz="3400" dirty="0">
                <a:solidFill>
                  <a:schemeClr val="tx2"/>
                </a:solidFill>
              </a:rPr>
              <a:t>Tunteet TOP 10 – </a:t>
            </a:r>
            <a:r>
              <a:rPr lang="fi-FI" sz="3400" dirty="0">
                <a:solidFill>
                  <a:schemeClr val="accent1"/>
                </a:solidFill>
              </a:rPr>
              <a:t>sanomalehtien nettisivut</a:t>
            </a:r>
            <a:endParaRPr lang="fi-FI" sz="3400" dirty="0"/>
          </a:p>
        </p:txBody>
      </p:sp>
      <p:sp>
        <p:nvSpPr>
          <p:cNvPr id="7" name="TextBox 2">
            <a:extLst>
              <a:ext uri="{FF2B5EF4-FFF2-40B4-BE49-F238E27FC236}">
                <a16:creationId xmlns:a16="http://schemas.microsoft.com/office/drawing/2014/main" id="{1B37399A-15EC-E34A-BE9F-74099C31F14B}"/>
              </a:ext>
            </a:extLst>
          </p:cNvPr>
          <p:cNvSpPr txBox="1"/>
          <p:nvPr/>
        </p:nvSpPr>
        <p:spPr>
          <a:xfrm>
            <a:off x="1169071" y="1479554"/>
            <a:ext cx="9941170" cy="276999"/>
          </a:xfrm>
          <a:prstGeom prst="rect">
            <a:avLst/>
          </a:prstGeom>
          <a:noFill/>
        </p:spPr>
        <p:txBody>
          <a:bodyPr wrap="square" rtlCol="0">
            <a:spAutoFit/>
          </a:bodyPr>
          <a:lstStyle/>
          <a:p>
            <a:pPr lvl="0" algn="ctr">
              <a:defRPr/>
            </a:pPr>
            <a:r>
              <a:rPr lang="fi-FI" sz="1200" dirty="0">
                <a:solidFill>
                  <a:srgbClr val="002649"/>
                </a:solidFill>
                <a:latin typeface="Neue Haas Unica W1G" panose="020B0504030206020203" pitchFamily="34" charset="0"/>
              </a:rPr>
              <a:t>Mikä tunne kuvaa olotilaasi parhaiten seuraavien medioiden parissa? </a:t>
            </a:r>
            <a:r>
              <a:rPr lang="en-FI" sz="1200" dirty="0">
                <a:solidFill>
                  <a:srgbClr val="002649"/>
                </a:solidFill>
                <a:latin typeface="Neue Haas Unica W1G" panose="020B0504030206020203" pitchFamily="34" charset="0"/>
              </a:rPr>
              <a:t>  |  </a:t>
            </a:r>
            <a:r>
              <a:rPr lang="fi-FI" sz="1200" dirty="0">
                <a:solidFill>
                  <a:srgbClr val="002649"/>
                </a:solidFill>
                <a:latin typeface="Neue Haas Unica W1G" panose="020B0504030206020203" pitchFamily="34" charset="0"/>
              </a:rPr>
              <a:t>n</a:t>
            </a:r>
            <a:r>
              <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lang="fi-FI" sz="1200" dirty="0">
                <a:solidFill>
                  <a:srgbClr val="002649"/>
                </a:solidFill>
                <a:latin typeface="Neue Haas Unica W1G" panose="020B0504030206020203" pitchFamily="34" charset="0"/>
              </a:rPr>
              <a:t>= 819</a:t>
            </a:r>
            <a:endPar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973211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B820CB5-E25F-EE45-A520-CFF15DEF34B0}"/>
              </a:ext>
            </a:extLst>
          </p:cNvPr>
          <p:cNvSpPr>
            <a:spLocks noGrp="1"/>
          </p:cNvSpPr>
          <p:nvPr>
            <p:ph type="title"/>
          </p:nvPr>
        </p:nvSpPr>
        <p:spPr>
          <a:xfrm>
            <a:off x="942344" y="106017"/>
            <a:ext cx="10307312" cy="1260790"/>
          </a:xfrm>
        </p:spPr>
        <p:txBody>
          <a:bodyPr anchor="ctr">
            <a:normAutofit/>
          </a:bodyPr>
          <a:lstStyle/>
          <a:p>
            <a:r>
              <a:rPr lang="fi-FI" sz="3400" dirty="0">
                <a:solidFill>
                  <a:schemeClr val="tx2"/>
                </a:solidFill>
              </a:rPr>
              <a:t>65 %  lukee aikakauslehden kokonaan aina tai usein</a:t>
            </a:r>
            <a:endParaRPr lang="fi-FI" sz="1500" dirty="0">
              <a:solidFill>
                <a:schemeClr val="tx2"/>
              </a:solidFill>
            </a:endParaRPr>
          </a:p>
        </p:txBody>
      </p:sp>
      <p:graphicFrame>
        <p:nvGraphicFramePr>
          <p:cNvPr id="5" name="Sisällön paikkamerkki 9">
            <a:extLst>
              <a:ext uri="{FF2B5EF4-FFF2-40B4-BE49-F238E27FC236}">
                <a16:creationId xmlns:a16="http://schemas.microsoft.com/office/drawing/2014/main" id="{D2607E7E-3DB4-A946-9C51-24820BB23FE8}"/>
              </a:ext>
            </a:extLst>
          </p:cNvPr>
          <p:cNvGraphicFramePr>
            <a:graphicFrameLocks/>
          </p:cNvGraphicFramePr>
          <p:nvPr>
            <p:custDataLst>
              <p:tags r:id="rId1"/>
            </p:custDataLst>
            <p:extLst>
              <p:ext uri="{D42A27DB-BD31-4B8C-83A1-F6EECF244321}">
                <p14:modId xmlns:p14="http://schemas.microsoft.com/office/powerpoint/2010/main" val="3137134599"/>
              </p:ext>
            </p:extLst>
          </p:nvPr>
        </p:nvGraphicFramePr>
        <p:xfrm>
          <a:off x="640538" y="1859972"/>
          <a:ext cx="10515600" cy="417411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C0160822-D5CD-B342-B2F6-B16BCC88EB13}"/>
              </a:ext>
            </a:extLst>
          </p:cNvPr>
          <p:cNvSpPr txBox="1"/>
          <p:nvPr/>
        </p:nvSpPr>
        <p:spPr>
          <a:xfrm>
            <a:off x="2634444" y="1489850"/>
            <a:ext cx="6923112" cy="307777"/>
          </a:xfrm>
          <a:prstGeom prst="rect">
            <a:avLst/>
          </a:prstGeom>
          <a:noFill/>
        </p:spPr>
        <p:txBody>
          <a:bodyPr wrap="square" rtlCol="0">
            <a:spAutoFit/>
          </a:bodyPr>
          <a:lstStyle/>
          <a:p>
            <a:pPr lvl="0" algn="ctr">
              <a:defRPr/>
            </a:pPr>
            <a:r>
              <a:rPr lang="fi-FI" sz="1400" dirty="0">
                <a:latin typeface="Neue Haas Unica W1G" panose="020B0504030206020203" pitchFamily="34" charset="0"/>
              </a:rPr>
              <a:t>Luen tilaamani aikakauslehden tai ostamani irtonumeron kokonaan  </a:t>
            </a:r>
            <a:r>
              <a:rPr lang="en-FI" sz="1400" dirty="0">
                <a:latin typeface="Neue Haas Unica W1G" panose="020B0504030206020203" pitchFamily="34" charset="0"/>
              </a:rPr>
              <a:t>|  </a:t>
            </a:r>
            <a:r>
              <a:rPr lang="fi-FI" sz="1400" dirty="0">
                <a:latin typeface="Neue Haas Unica W1G" panose="020B0504030206020203" pitchFamily="34" charset="0"/>
              </a:rPr>
              <a:t>n = 1 166</a:t>
            </a:r>
            <a:endParaRPr kumimoji="0" lang="fi-FI" sz="1400" b="0" i="0" u="none" strike="noStrike" kern="1200" cap="none" spc="0" normalizeH="0" baseline="0" noProof="0" dirty="0">
              <a:ln>
                <a:noFill/>
              </a:ln>
              <a:solidFill>
                <a:srgbClr val="002649"/>
              </a:solidFill>
              <a:effectLst/>
              <a:uLnTx/>
              <a:uFillTx/>
              <a:latin typeface="Neue Haas Unica W1G" panose="020B0504030206020203" pitchFamily="34" charset="0"/>
            </a:endParaRPr>
          </a:p>
        </p:txBody>
      </p:sp>
    </p:spTree>
    <p:extLst>
      <p:ext uri="{BB962C8B-B14F-4D97-AF65-F5344CB8AC3E}">
        <p14:creationId xmlns:p14="http://schemas.microsoft.com/office/powerpoint/2010/main" val="18849917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p:txBody>
          <a:bodyPr anchor="ctr">
            <a:normAutofit/>
          </a:bodyPr>
          <a:lstStyle/>
          <a:p>
            <a:pPr algn="ctr"/>
            <a:r>
              <a:rPr lang="fi-FI" sz="3400" dirty="0">
                <a:solidFill>
                  <a:schemeClr val="tx2"/>
                </a:solidFill>
              </a:rPr>
              <a:t>Tunteet TOP 10 – </a:t>
            </a:r>
            <a:r>
              <a:rPr lang="fi-FI" sz="3400" dirty="0">
                <a:solidFill>
                  <a:schemeClr val="accent1"/>
                </a:solidFill>
              </a:rPr>
              <a:t>televisio</a:t>
            </a:r>
          </a:p>
        </p:txBody>
      </p:sp>
      <p:graphicFrame>
        <p:nvGraphicFramePr>
          <p:cNvPr id="17" name="Chart 6">
            <a:extLst>
              <a:ext uri="{FF2B5EF4-FFF2-40B4-BE49-F238E27FC236}">
                <a16:creationId xmlns:a16="http://schemas.microsoft.com/office/drawing/2014/main" id="{FEA6C9AC-68A1-481F-83F1-B72B0CF8E8BA}"/>
              </a:ext>
            </a:extLst>
          </p:cNvPr>
          <p:cNvGraphicFramePr>
            <a:graphicFrameLocks noGrp="1"/>
          </p:cNvGraphicFramePr>
          <p:nvPr>
            <p:ph sz="quarter" idx="11"/>
            <p:extLst>
              <p:ext uri="{D42A27DB-BD31-4B8C-83A1-F6EECF244321}">
                <p14:modId xmlns:p14="http://schemas.microsoft.com/office/powerpoint/2010/main" val="1171217197"/>
              </p:ext>
            </p:extLst>
          </p:nvPr>
        </p:nvGraphicFramePr>
        <p:xfrm>
          <a:off x="135082" y="1869300"/>
          <a:ext cx="11110242" cy="424055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2">
            <a:extLst>
              <a:ext uri="{FF2B5EF4-FFF2-40B4-BE49-F238E27FC236}">
                <a16:creationId xmlns:a16="http://schemas.microsoft.com/office/drawing/2014/main" id="{BF47B7EA-7F5F-4930-A505-2FCD3DCDF9BC}"/>
              </a:ext>
            </a:extLst>
          </p:cNvPr>
          <p:cNvSpPr txBox="1"/>
          <p:nvPr/>
        </p:nvSpPr>
        <p:spPr>
          <a:xfrm>
            <a:off x="1169071" y="1479554"/>
            <a:ext cx="9941170" cy="276999"/>
          </a:xfrm>
          <a:prstGeom prst="rect">
            <a:avLst/>
          </a:prstGeom>
          <a:noFill/>
        </p:spPr>
        <p:txBody>
          <a:bodyPr wrap="square" rtlCol="0">
            <a:spAutoFit/>
          </a:bodyPr>
          <a:lstStyle/>
          <a:p>
            <a:pPr lvl="0" algn="ctr">
              <a:defRPr/>
            </a:pPr>
            <a:r>
              <a:rPr lang="fi-FI" sz="1200" dirty="0">
                <a:solidFill>
                  <a:srgbClr val="002649"/>
                </a:solidFill>
                <a:latin typeface="Neue Haas Unica W1G" panose="020B0504030206020203" pitchFamily="34" charset="0"/>
              </a:rPr>
              <a:t>Mikä tunne kuvaa olotilaasi parhaiten seuraavien medioiden parissa? </a:t>
            </a:r>
            <a:r>
              <a:rPr lang="en-FI" sz="1200" dirty="0">
                <a:solidFill>
                  <a:srgbClr val="002649"/>
                </a:solidFill>
                <a:latin typeface="Neue Haas Unica W1G" panose="020B0504030206020203" pitchFamily="34" charset="0"/>
              </a:rPr>
              <a:t>  |  </a:t>
            </a:r>
            <a:r>
              <a:rPr lang="fi-FI" sz="1200" dirty="0">
                <a:solidFill>
                  <a:srgbClr val="002649"/>
                </a:solidFill>
                <a:latin typeface="Neue Haas Unica W1G" panose="020B0504030206020203" pitchFamily="34" charset="0"/>
              </a:rPr>
              <a:t>n</a:t>
            </a:r>
            <a:r>
              <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 978</a:t>
            </a:r>
          </a:p>
        </p:txBody>
      </p:sp>
    </p:spTree>
    <p:extLst>
      <p:ext uri="{BB962C8B-B14F-4D97-AF65-F5344CB8AC3E}">
        <p14:creationId xmlns:p14="http://schemas.microsoft.com/office/powerpoint/2010/main" val="15041540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p:txBody>
          <a:bodyPr anchor="ctr">
            <a:normAutofit/>
          </a:bodyPr>
          <a:lstStyle/>
          <a:p>
            <a:r>
              <a:rPr lang="fi-FI" sz="3400" dirty="0">
                <a:solidFill>
                  <a:schemeClr val="tx2"/>
                </a:solidFill>
              </a:rPr>
              <a:t>Tunteet TOP 10 – </a:t>
            </a:r>
            <a:r>
              <a:rPr lang="fi-FI" sz="3400" dirty="0">
                <a:solidFill>
                  <a:schemeClr val="accent1"/>
                </a:solidFill>
              </a:rPr>
              <a:t>radio</a:t>
            </a:r>
            <a:endParaRPr lang="fi-FI" sz="3400" dirty="0">
              <a:solidFill>
                <a:schemeClr val="tx2"/>
              </a:solidFill>
            </a:endParaRPr>
          </a:p>
        </p:txBody>
      </p:sp>
      <p:graphicFrame>
        <p:nvGraphicFramePr>
          <p:cNvPr id="9" name="Chart 6">
            <a:extLst>
              <a:ext uri="{FF2B5EF4-FFF2-40B4-BE49-F238E27FC236}">
                <a16:creationId xmlns:a16="http://schemas.microsoft.com/office/drawing/2014/main" id="{B16F80B5-E3AB-4398-81DE-2329780DA836}"/>
              </a:ext>
            </a:extLst>
          </p:cNvPr>
          <p:cNvGraphicFramePr>
            <a:graphicFrameLocks noGrp="1"/>
          </p:cNvGraphicFramePr>
          <p:nvPr>
            <p:ph sz="quarter" idx="11"/>
            <p:extLst>
              <p:ext uri="{D42A27DB-BD31-4B8C-83A1-F6EECF244321}">
                <p14:modId xmlns:p14="http://schemas.microsoft.com/office/powerpoint/2010/main" val="2050195003"/>
              </p:ext>
            </p:extLst>
          </p:nvPr>
        </p:nvGraphicFramePr>
        <p:xfrm>
          <a:off x="0" y="1869300"/>
          <a:ext cx="12191999" cy="429251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2">
            <a:extLst>
              <a:ext uri="{FF2B5EF4-FFF2-40B4-BE49-F238E27FC236}">
                <a16:creationId xmlns:a16="http://schemas.microsoft.com/office/drawing/2014/main" id="{1C807B1B-357D-D244-99C8-146F60FC24DF}"/>
              </a:ext>
            </a:extLst>
          </p:cNvPr>
          <p:cNvSpPr txBox="1"/>
          <p:nvPr/>
        </p:nvSpPr>
        <p:spPr>
          <a:xfrm>
            <a:off x="1169071" y="1479554"/>
            <a:ext cx="9941170" cy="276999"/>
          </a:xfrm>
          <a:prstGeom prst="rect">
            <a:avLst/>
          </a:prstGeom>
          <a:noFill/>
        </p:spPr>
        <p:txBody>
          <a:bodyPr wrap="square" rtlCol="0">
            <a:spAutoFit/>
          </a:bodyPr>
          <a:lstStyle/>
          <a:p>
            <a:pPr lvl="0" algn="ctr">
              <a:defRPr/>
            </a:pPr>
            <a:r>
              <a:rPr lang="fi-FI" sz="1200" dirty="0">
                <a:solidFill>
                  <a:srgbClr val="002649"/>
                </a:solidFill>
                <a:latin typeface="Neue Haas Unica W1G" panose="020B0504030206020203" pitchFamily="34" charset="0"/>
              </a:rPr>
              <a:t>Mikä tunne kuvaa olotilaasi parhaiten seuraavien medioiden parissa? </a:t>
            </a:r>
            <a:r>
              <a:rPr lang="en-FI" sz="1200" dirty="0">
                <a:solidFill>
                  <a:srgbClr val="002649"/>
                </a:solidFill>
                <a:latin typeface="Neue Haas Unica W1G" panose="020B0504030206020203" pitchFamily="34" charset="0"/>
              </a:rPr>
              <a:t>  |  </a:t>
            </a:r>
            <a:r>
              <a:rPr lang="fi-FI" sz="1200" dirty="0">
                <a:solidFill>
                  <a:srgbClr val="002649"/>
                </a:solidFill>
                <a:latin typeface="Neue Haas Unica W1G" panose="020B0504030206020203" pitchFamily="34" charset="0"/>
              </a:rPr>
              <a:t> n</a:t>
            </a:r>
            <a:r>
              <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lang="fi-FI" sz="1200" dirty="0">
                <a:solidFill>
                  <a:srgbClr val="002649"/>
                </a:solidFill>
                <a:latin typeface="Neue Haas Unica W1G" panose="020B0504030206020203" pitchFamily="34" charset="0"/>
              </a:rPr>
              <a:t>= 931</a:t>
            </a:r>
            <a:endPar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13056235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p:txBody>
          <a:bodyPr anchor="ctr">
            <a:normAutofit/>
          </a:bodyPr>
          <a:lstStyle/>
          <a:p>
            <a:r>
              <a:rPr lang="fi-FI" sz="3400" dirty="0">
                <a:solidFill>
                  <a:schemeClr val="tx2"/>
                </a:solidFill>
              </a:rPr>
              <a:t>Tunteet TOP 10 – </a:t>
            </a:r>
            <a:r>
              <a:rPr lang="fi-FI" sz="3400" dirty="0" err="1">
                <a:solidFill>
                  <a:schemeClr val="accent1"/>
                </a:solidFill>
              </a:rPr>
              <a:t>some</a:t>
            </a:r>
            <a:endParaRPr lang="fi-FI" sz="3400" dirty="0">
              <a:solidFill>
                <a:schemeClr val="tx2"/>
              </a:solidFill>
            </a:endParaRPr>
          </a:p>
        </p:txBody>
      </p:sp>
      <p:graphicFrame>
        <p:nvGraphicFramePr>
          <p:cNvPr id="9" name="Chart 6">
            <a:extLst>
              <a:ext uri="{FF2B5EF4-FFF2-40B4-BE49-F238E27FC236}">
                <a16:creationId xmlns:a16="http://schemas.microsoft.com/office/drawing/2014/main" id="{E8C562F6-E850-4C3F-B445-C6BF80488D06}"/>
              </a:ext>
            </a:extLst>
          </p:cNvPr>
          <p:cNvGraphicFramePr>
            <a:graphicFrameLocks noGrp="1"/>
          </p:cNvGraphicFramePr>
          <p:nvPr>
            <p:ph sz="quarter" idx="11"/>
            <p:extLst>
              <p:ext uri="{D42A27DB-BD31-4B8C-83A1-F6EECF244321}">
                <p14:modId xmlns:p14="http://schemas.microsoft.com/office/powerpoint/2010/main" val="2318766865"/>
              </p:ext>
            </p:extLst>
          </p:nvPr>
        </p:nvGraphicFramePr>
        <p:xfrm>
          <a:off x="0" y="1869300"/>
          <a:ext cx="12192000" cy="431329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2">
            <a:extLst>
              <a:ext uri="{FF2B5EF4-FFF2-40B4-BE49-F238E27FC236}">
                <a16:creationId xmlns:a16="http://schemas.microsoft.com/office/drawing/2014/main" id="{E16894F3-4C25-F545-922A-65EF6E0349FB}"/>
              </a:ext>
            </a:extLst>
          </p:cNvPr>
          <p:cNvSpPr txBox="1"/>
          <p:nvPr/>
        </p:nvSpPr>
        <p:spPr>
          <a:xfrm>
            <a:off x="1169071" y="1479554"/>
            <a:ext cx="9941170" cy="276999"/>
          </a:xfrm>
          <a:prstGeom prst="rect">
            <a:avLst/>
          </a:prstGeom>
          <a:noFill/>
        </p:spPr>
        <p:txBody>
          <a:bodyPr wrap="square" rtlCol="0">
            <a:spAutoFit/>
          </a:bodyPr>
          <a:lstStyle/>
          <a:p>
            <a:pPr lvl="0" algn="ctr">
              <a:defRPr/>
            </a:pPr>
            <a:r>
              <a:rPr lang="fi-FI" sz="1200" dirty="0">
                <a:solidFill>
                  <a:srgbClr val="002649"/>
                </a:solidFill>
                <a:latin typeface="Neue Haas Unica W1G" panose="020B0504030206020203" pitchFamily="34" charset="0"/>
              </a:rPr>
              <a:t>Mikä tunne kuvaa olotilaasi parhaiten seuraavien medioiden parissa? </a:t>
            </a:r>
            <a:r>
              <a:rPr lang="en-FI" sz="1200" dirty="0">
                <a:solidFill>
                  <a:srgbClr val="002649"/>
                </a:solidFill>
                <a:latin typeface="Neue Haas Unica W1G" panose="020B0504030206020203" pitchFamily="34" charset="0"/>
              </a:rPr>
              <a:t>  |  </a:t>
            </a:r>
            <a:r>
              <a:rPr lang="fi-FI" sz="1200" dirty="0">
                <a:solidFill>
                  <a:srgbClr val="002649"/>
                </a:solidFill>
                <a:latin typeface="Neue Haas Unica W1G" panose="020B0504030206020203" pitchFamily="34" charset="0"/>
              </a:rPr>
              <a:t> n</a:t>
            </a:r>
            <a:r>
              <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lang="fi-FI" sz="1200" dirty="0">
                <a:solidFill>
                  <a:srgbClr val="002649"/>
                </a:solidFill>
                <a:latin typeface="Neue Haas Unica W1G" panose="020B0504030206020203" pitchFamily="34" charset="0"/>
              </a:rPr>
              <a:t>= 777</a:t>
            </a:r>
            <a:endPar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2165507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p:txBody>
          <a:bodyPr anchor="ctr">
            <a:normAutofit/>
          </a:bodyPr>
          <a:lstStyle/>
          <a:p>
            <a:r>
              <a:rPr lang="fi-FI" sz="3400" dirty="0">
                <a:solidFill>
                  <a:schemeClr val="tx2"/>
                </a:solidFill>
              </a:rPr>
              <a:t>Tunteet TOP 10 – </a:t>
            </a:r>
            <a:r>
              <a:rPr lang="fi-FI" sz="3400" dirty="0">
                <a:solidFill>
                  <a:schemeClr val="accent1"/>
                </a:solidFill>
              </a:rPr>
              <a:t>blogit</a:t>
            </a:r>
            <a:endParaRPr lang="fi-FI" sz="3400" dirty="0">
              <a:solidFill>
                <a:schemeClr val="tx2"/>
              </a:solidFill>
            </a:endParaRPr>
          </a:p>
        </p:txBody>
      </p:sp>
      <p:graphicFrame>
        <p:nvGraphicFramePr>
          <p:cNvPr id="9" name="Chart 6">
            <a:extLst>
              <a:ext uri="{FF2B5EF4-FFF2-40B4-BE49-F238E27FC236}">
                <a16:creationId xmlns:a16="http://schemas.microsoft.com/office/drawing/2014/main" id="{C30D6A75-E9E7-4EBC-9E70-07BB4E62D3AE}"/>
              </a:ext>
            </a:extLst>
          </p:cNvPr>
          <p:cNvGraphicFramePr>
            <a:graphicFrameLocks noGrp="1"/>
          </p:cNvGraphicFramePr>
          <p:nvPr>
            <p:ph sz="quarter" idx="11"/>
            <p:extLst>
              <p:ext uri="{D42A27DB-BD31-4B8C-83A1-F6EECF244321}">
                <p14:modId xmlns:p14="http://schemas.microsoft.com/office/powerpoint/2010/main" val="4140984048"/>
              </p:ext>
            </p:extLst>
          </p:nvPr>
        </p:nvGraphicFramePr>
        <p:xfrm>
          <a:off x="-1475509" y="1869300"/>
          <a:ext cx="13667509" cy="423016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2">
            <a:extLst>
              <a:ext uri="{FF2B5EF4-FFF2-40B4-BE49-F238E27FC236}">
                <a16:creationId xmlns:a16="http://schemas.microsoft.com/office/drawing/2014/main" id="{F72FDF5D-F5C1-FE46-BD46-90269C89F718}"/>
              </a:ext>
            </a:extLst>
          </p:cNvPr>
          <p:cNvSpPr txBox="1"/>
          <p:nvPr/>
        </p:nvSpPr>
        <p:spPr>
          <a:xfrm>
            <a:off x="1169071" y="1479554"/>
            <a:ext cx="9941170" cy="276999"/>
          </a:xfrm>
          <a:prstGeom prst="rect">
            <a:avLst/>
          </a:prstGeom>
          <a:noFill/>
        </p:spPr>
        <p:txBody>
          <a:bodyPr wrap="square" rtlCol="0">
            <a:spAutoFit/>
          </a:bodyPr>
          <a:lstStyle/>
          <a:p>
            <a:pPr lvl="0" algn="ctr">
              <a:defRPr/>
            </a:pPr>
            <a:r>
              <a:rPr lang="fi-FI" sz="1200" dirty="0">
                <a:solidFill>
                  <a:srgbClr val="002649"/>
                </a:solidFill>
                <a:latin typeface="Neue Haas Unica W1G" panose="020B0504030206020203" pitchFamily="34" charset="0"/>
              </a:rPr>
              <a:t>Mikä tunne kuvaa olotilaasi parhaiten seuraavien medioiden parissa? </a:t>
            </a:r>
            <a:r>
              <a:rPr lang="en-FI" sz="1200" dirty="0">
                <a:solidFill>
                  <a:srgbClr val="002649"/>
                </a:solidFill>
                <a:latin typeface="Neue Haas Unica W1G" panose="020B0504030206020203" pitchFamily="34" charset="0"/>
              </a:rPr>
              <a:t>  |  </a:t>
            </a:r>
            <a:r>
              <a:rPr lang="fi-FI" sz="1200" dirty="0">
                <a:solidFill>
                  <a:srgbClr val="002649"/>
                </a:solidFill>
                <a:latin typeface="Neue Haas Unica W1G" panose="020B0504030206020203" pitchFamily="34" charset="0"/>
              </a:rPr>
              <a:t>n</a:t>
            </a:r>
            <a:r>
              <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lang="fi-FI" sz="1200" dirty="0">
                <a:solidFill>
                  <a:srgbClr val="002649"/>
                </a:solidFill>
                <a:latin typeface="Neue Haas Unica W1G" panose="020B0504030206020203" pitchFamily="34" charset="0"/>
              </a:rPr>
              <a:t>= 473</a:t>
            </a:r>
            <a:endPar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12499747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p:txBody>
          <a:bodyPr anchor="ctr">
            <a:normAutofit/>
          </a:bodyPr>
          <a:lstStyle/>
          <a:p>
            <a:r>
              <a:rPr lang="fi-FI" sz="3400" dirty="0">
                <a:solidFill>
                  <a:schemeClr val="tx2"/>
                </a:solidFill>
              </a:rPr>
              <a:t>Tunteet TOP 10 – </a:t>
            </a:r>
            <a:r>
              <a:rPr lang="fi-FI" sz="3400" dirty="0">
                <a:solidFill>
                  <a:schemeClr val="accent1"/>
                </a:solidFill>
              </a:rPr>
              <a:t>YouTube</a:t>
            </a:r>
            <a:endParaRPr lang="fi-FI" sz="3400" dirty="0">
              <a:solidFill>
                <a:schemeClr val="tx2"/>
              </a:solidFill>
            </a:endParaRPr>
          </a:p>
        </p:txBody>
      </p:sp>
      <p:graphicFrame>
        <p:nvGraphicFramePr>
          <p:cNvPr id="9" name="Chart 6">
            <a:extLst>
              <a:ext uri="{FF2B5EF4-FFF2-40B4-BE49-F238E27FC236}">
                <a16:creationId xmlns:a16="http://schemas.microsoft.com/office/drawing/2014/main" id="{0983066B-15BE-4B4C-A404-014A93F0AF8C}"/>
              </a:ext>
            </a:extLst>
          </p:cNvPr>
          <p:cNvGraphicFramePr>
            <a:graphicFrameLocks noGrp="1"/>
          </p:cNvGraphicFramePr>
          <p:nvPr>
            <p:ph sz="quarter" idx="11"/>
            <p:extLst>
              <p:ext uri="{D42A27DB-BD31-4B8C-83A1-F6EECF244321}">
                <p14:modId xmlns:p14="http://schemas.microsoft.com/office/powerpoint/2010/main" val="3815622497"/>
              </p:ext>
            </p:extLst>
          </p:nvPr>
        </p:nvGraphicFramePr>
        <p:xfrm>
          <a:off x="-779318" y="1869300"/>
          <a:ext cx="12676909" cy="422026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2">
            <a:extLst>
              <a:ext uri="{FF2B5EF4-FFF2-40B4-BE49-F238E27FC236}">
                <a16:creationId xmlns:a16="http://schemas.microsoft.com/office/drawing/2014/main" id="{4FBEC0F5-7FF0-B943-87C7-063A72F03C95}"/>
              </a:ext>
            </a:extLst>
          </p:cNvPr>
          <p:cNvSpPr txBox="1"/>
          <p:nvPr/>
        </p:nvSpPr>
        <p:spPr>
          <a:xfrm>
            <a:off x="1169071" y="1479554"/>
            <a:ext cx="9941170" cy="276999"/>
          </a:xfrm>
          <a:prstGeom prst="rect">
            <a:avLst/>
          </a:prstGeom>
          <a:noFill/>
        </p:spPr>
        <p:txBody>
          <a:bodyPr wrap="square" rtlCol="0">
            <a:spAutoFit/>
          </a:bodyPr>
          <a:lstStyle/>
          <a:p>
            <a:pPr lvl="0" algn="ctr">
              <a:defRPr/>
            </a:pPr>
            <a:r>
              <a:rPr lang="fi-FI" sz="1200" dirty="0">
                <a:solidFill>
                  <a:srgbClr val="002649"/>
                </a:solidFill>
                <a:latin typeface="Neue Haas Unica W1G" panose="020B0504030206020203" pitchFamily="34" charset="0"/>
              </a:rPr>
              <a:t>Mikä tunne kuvaa olotilaasi parhaiten seuraavien medioiden parissa? </a:t>
            </a:r>
            <a:r>
              <a:rPr lang="en-FI" sz="1200" dirty="0">
                <a:solidFill>
                  <a:srgbClr val="002649"/>
                </a:solidFill>
                <a:latin typeface="Neue Haas Unica W1G" panose="020B0504030206020203" pitchFamily="34" charset="0"/>
              </a:rPr>
              <a:t>  |   </a:t>
            </a:r>
            <a:r>
              <a:rPr lang="fi-FI" sz="1200" dirty="0">
                <a:solidFill>
                  <a:srgbClr val="002649"/>
                </a:solidFill>
                <a:latin typeface="Neue Haas Unica W1G" panose="020B0504030206020203" pitchFamily="34" charset="0"/>
              </a:rPr>
              <a:t>n</a:t>
            </a:r>
            <a:r>
              <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lang="fi-FI" sz="1200" dirty="0">
                <a:solidFill>
                  <a:srgbClr val="002649"/>
                </a:solidFill>
                <a:latin typeface="Neue Haas Unica W1G" panose="020B0504030206020203" pitchFamily="34" charset="0"/>
              </a:rPr>
              <a:t>= 708</a:t>
            </a:r>
            <a:endPar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13569742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p:txBody>
          <a:bodyPr anchor="ctr">
            <a:normAutofit/>
          </a:bodyPr>
          <a:lstStyle/>
          <a:p>
            <a:r>
              <a:rPr lang="fi-FI" sz="3400" dirty="0">
                <a:solidFill>
                  <a:schemeClr val="tx2"/>
                </a:solidFill>
              </a:rPr>
              <a:t>Tunteet TOP 10 – </a:t>
            </a:r>
            <a:r>
              <a:rPr lang="fi-FI" sz="3400" dirty="0" err="1">
                <a:solidFill>
                  <a:schemeClr val="accent1"/>
                </a:solidFill>
              </a:rPr>
              <a:t>podcast</a:t>
            </a:r>
            <a:endParaRPr lang="fi-FI" sz="3400" dirty="0">
              <a:solidFill>
                <a:schemeClr val="tx2"/>
              </a:solidFill>
            </a:endParaRPr>
          </a:p>
        </p:txBody>
      </p:sp>
      <p:graphicFrame>
        <p:nvGraphicFramePr>
          <p:cNvPr id="9" name="Chart 6">
            <a:extLst>
              <a:ext uri="{FF2B5EF4-FFF2-40B4-BE49-F238E27FC236}">
                <a16:creationId xmlns:a16="http://schemas.microsoft.com/office/drawing/2014/main" id="{770D985D-3337-46FA-A52A-F55DEAD658C1}"/>
              </a:ext>
            </a:extLst>
          </p:cNvPr>
          <p:cNvGraphicFramePr>
            <a:graphicFrameLocks noGrp="1"/>
          </p:cNvGraphicFramePr>
          <p:nvPr>
            <p:ph sz="quarter" idx="11"/>
            <p:extLst>
              <p:ext uri="{D42A27DB-BD31-4B8C-83A1-F6EECF244321}">
                <p14:modId xmlns:p14="http://schemas.microsoft.com/office/powerpoint/2010/main" val="1651813584"/>
              </p:ext>
            </p:extLst>
          </p:nvPr>
        </p:nvGraphicFramePr>
        <p:xfrm>
          <a:off x="-2369127" y="1869300"/>
          <a:ext cx="14561127" cy="428211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2">
            <a:extLst>
              <a:ext uri="{FF2B5EF4-FFF2-40B4-BE49-F238E27FC236}">
                <a16:creationId xmlns:a16="http://schemas.microsoft.com/office/drawing/2014/main" id="{6C06C63B-724C-6E47-BD8B-F746BDAA6D02}"/>
              </a:ext>
            </a:extLst>
          </p:cNvPr>
          <p:cNvSpPr txBox="1"/>
          <p:nvPr/>
        </p:nvSpPr>
        <p:spPr>
          <a:xfrm>
            <a:off x="1169071" y="1479554"/>
            <a:ext cx="9941170" cy="276999"/>
          </a:xfrm>
          <a:prstGeom prst="rect">
            <a:avLst/>
          </a:prstGeom>
          <a:noFill/>
        </p:spPr>
        <p:txBody>
          <a:bodyPr wrap="square" rtlCol="0">
            <a:spAutoFit/>
          </a:bodyPr>
          <a:lstStyle/>
          <a:p>
            <a:pPr lvl="0" algn="ctr">
              <a:defRPr/>
            </a:pPr>
            <a:r>
              <a:rPr lang="fi-FI" sz="1200" dirty="0">
                <a:solidFill>
                  <a:srgbClr val="002649"/>
                </a:solidFill>
                <a:latin typeface="Neue Haas Unica W1G" panose="020B0504030206020203" pitchFamily="34" charset="0"/>
              </a:rPr>
              <a:t>Mikä tunne kuvaa olotilaasi parhaiten seuraavien medioiden parissa? </a:t>
            </a:r>
            <a:r>
              <a:rPr lang="en-FI" sz="1200" dirty="0">
                <a:solidFill>
                  <a:srgbClr val="002649"/>
                </a:solidFill>
                <a:latin typeface="Neue Haas Unica W1G" panose="020B0504030206020203" pitchFamily="34" charset="0"/>
              </a:rPr>
              <a:t>  |  </a:t>
            </a:r>
            <a:r>
              <a:rPr lang="fi-FI" sz="1200" dirty="0">
                <a:solidFill>
                  <a:srgbClr val="002649"/>
                </a:solidFill>
                <a:latin typeface="Neue Haas Unica W1G" panose="020B0504030206020203" pitchFamily="34" charset="0"/>
              </a:rPr>
              <a:t> n</a:t>
            </a:r>
            <a:r>
              <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lang="fi-FI" sz="1200" dirty="0">
                <a:solidFill>
                  <a:srgbClr val="002649"/>
                </a:solidFill>
                <a:latin typeface="Neue Haas Unica W1G" panose="020B0504030206020203" pitchFamily="34" charset="0"/>
              </a:rPr>
              <a:t>= 428</a:t>
            </a:r>
            <a:endPar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15798183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indoor, accessory, spectacles, cluttered&#10;&#10;Description automatically generated">
            <a:extLst>
              <a:ext uri="{FF2B5EF4-FFF2-40B4-BE49-F238E27FC236}">
                <a16:creationId xmlns:a16="http://schemas.microsoft.com/office/drawing/2014/main" id="{78D39AAC-FAFE-4F44-B310-D904CF9A572C}"/>
              </a:ext>
            </a:extLst>
          </p:cNvPr>
          <p:cNvPicPr>
            <a:picLocks noGrp="1" noChangeAspect="1"/>
          </p:cNvPicPr>
          <p:nvPr>
            <p:ph type="pic" idx="1"/>
          </p:nvPr>
        </p:nvPicPr>
        <p:blipFill>
          <a:blip r:embed="rId2"/>
          <a:srcRect t="4376" b="4376"/>
          <a:stretch>
            <a:fillRect/>
          </a:stretch>
        </p:blipFill>
        <p:spPr/>
      </p:pic>
      <p:sp>
        <p:nvSpPr>
          <p:cNvPr id="4" name="Content Placeholder 3">
            <a:extLst>
              <a:ext uri="{FF2B5EF4-FFF2-40B4-BE49-F238E27FC236}">
                <a16:creationId xmlns:a16="http://schemas.microsoft.com/office/drawing/2014/main" id="{F3B44C56-791C-5E4E-8AC3-545D5E423C90}"/>
              </a:ext>
            </a:extLst>
          </p:cNvPr>
          <p:cNvSpPr>
            <a:spLocks noGrp="1"/>
          </p:cNvSpPr>
          <p:nvPr>
            <p:ph idx="10"/>
          </p:nvPr>
        </p:nvSpPr>
        <p:spPr/>
        <p:txBody>
          <a:bodyPr/>
          <a:lstStyle/>
          <a:p>
            <a:r>
              <a:rPr lang="fi-FI" dirty="0"/>
              <a:t>Medioiden käyttöön liittyy paljon positiivisia tunteita. Painettujen aikakauslehtien lukemiseen, radion tai </a:t>
            </a:r>
            <a:r>
              <a:rPr lang="fi-FI" dirty="0" err="1"/>
              <a:t>podcastien</a:t>
            </a:r>
            <a:r>
              <a:rPr lang="fi-FI" dirty="0"/>
              <a:t> kuunteluun ei juurikaan liitetä negatiivisia tunteita.</a:t>
            </a:r>
          </a:p>
          <a:p>
            <a:r>
              <a:rPr lang="fi-FI" dirty="0"/>
              <a:t>Digitaalisen median ja erityisesti </a:t>
            </a:r>
            <a:r>
              <a:rPr lang="fi-FI" dirty="0" err="1"/>
              <a:t>somen</a:t>
            </a:r>
            <a:r>
              <a:rPr lang="fi-FI" dirty="0"/>
              <a:t> käyttöön sen sijaan liittyy enemmän vahvojakin negatiivisia tunteita. </a:t>
            </a:r>
          </a:p>
          <a:p>
            <a:endParaRPr lang="fi-FI" dirty="0"/>
          </a:p>
        </p:txBody>
      </p:sp>
      <p:sp>
        <p:nvSpPr>
          <p:cNvPr id="2" name="Title 1">
            <a:extLst>
              <a:ext uri="{FF2B5EF4-FFF2-40B4-BE49-F238E27FC236}">
                <a16:creationId xmlns:a16="http://schemas.microsoft.com/office/drawing/2014/main" id="{32F17C68-23B2-3347-A8BE-864A153CFC40}"/>
              </a:ext>
            </a:extLst>
          </p:cNvPr>
          <p:cNvSpPr>
            <a:spLocks noGrp="1"/>
          </p:cNvSpPr>
          <p:nvPr>
            <p:ph type="title"/>
          </p:nvPr>
        </p:nvSpPr>
        <p:spPr/>
        <p:txBody>
          <a:bodyPr/>
          <a:lstStyle/>
          <a:p>
            <a:r>
              <a:rPr lang="fi-FI" dirty="0"/>
              <a:t>Mediat &amp; tunteet</a:t>
            </a:r>
            <a:endParaRPr lang="en-FI" dirty="0"/>
          </a:p>
        </p:txBody>
      </p:sp>
      <p:pic>
        <p:nvPicPr>
          <p:cNvPr id="8" name="Picture 7">
            <a:extLst>
              <a:ext uri="{FF2B5EF4-FFF2-40B4-BE49-F238E27FC236}">
                <a16:creationId xmlns:a16="http://schemas.microsoft.com/office/drawing/2014/main" id="{8EC656D5-E350-F444-90BD-994BB6CD658A}"/>
              </a:ext>
            </a:extLst>
          </p:cNvPr>
          <p:cNvPicPr>
            <a:picLocks noChangeAspect="1"/>
          </p:cNvPicPr>
          <p:nvPr/>
        </p:nvPicPr>
        <p:blipFill>
          <a:blip r:embed="rId3"/>
          <a:stretch>
            <a:fillRect/>
          </a:stretch>
        </p:blipFill>
        <p:spPr>
          <a:xfrm>
            <a:off x="10044529" y="6390396"/>
            <a:ext cx="1829365" cy="137829"/>
          </a:xfrm>
          <a:prstGeom prst="rect">
            <a:avLst/>
          </a:prstGeom>
        </p:spPr>
      </p:pic>
      <p:pic>
        <p:nvPicPr>
          <p:cNvPr id="7" name="Picture 6">
            <a:extLst>
              <a:ext uri="{FF2B5EF4-FFF2-40B4-BE49-F238E27FC236}">
                <a16:creationId xmlns:a16="http://schemas.microsoft.com/office/drawing/2014/main" id="{C92C65EF-CCA6-A54B-80B2-F3E37DEE93A1}"/>
              </a:ext>
            </a:extLst>
          </p:cNvPr>
          <p:cNvPicPr>
            <a:picLocks noChangeAspect="1"/>
          </p:cNvPicPr>
          <p:nvPr/>
        </p:nvPicPr>
        <p:blipFill rotWithShape="1">
          <a:blip r:embed="rId4"/>
          <a:srcRect t="39305"/>
          <a:stretch/>
        </p:blipFill>
        <p:spPr>
          <a:xfrm>
            <a:off x="5637212" y="0"/>
            <a:ext cx="2451100" cy="1441450"/>
          </a:xfrm>
          <a:prstGeom prst="rect">
            <a:avLst/>
          </a:prstGeom>
        </p:spPr>
      </p:pic>
    </p:spTree>
    <p:extLst>
      <p:ext uri="{BB962C8B-B14F-4D97-AF65-F5344CB8AC3E}">
        <p14:creationId xmlns:p14="http://schemas.microsoft.com/office/powerpoint/2010/main" val="29370741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A person writing on a piece of paper&#10;&#10;Description automatically generated with medium confidence">
            <a:extLst>
              <a:ext uri="{FF2B5EF4-FFF2-40B4-BE49-F238E27FC236}">
                <a16:creationId xmlns:a16="http://schemas.microsoft.com/office/drawing/2014/main" id="{8257523E-708E-8740-928C-D9B7C30CB044}"/>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0010323-092E-ED4E-8EA4-316763BA8C0B}"/>
              </a:ext>
            </a:extLst>
          </p:cNvPr>
          <p:cNvPicPr>
            <a:picLocks noChangeAspect="1"/>
          </p:cNvPicPr>
          <p:nvPr/>
        </p:nvPicPr>
        <p:blipFill>
          <a:blip r:embed="rId3"/>
          <a:stretch>
            <a:fillRect/>
          </a:stretch>
        </p:blipFill>
        <p:spPr>
          <a:xfrm>
            <a:off x="10044529" y="6390396"/>
            <a:ext cx="1829365" cy="137829"/>
          </a:xfrm>
          <a:prstGeom prst="rect">
            <a:avLst/>
          </a:prstGeom>
        </p:spPr>
      </p:pic>
      <p:sp>
        <p:nvSpPr>
          <p:cNvPr id="9" name="Title 1">
            <a:extLst>
              <a:ext uri="{FF2B5EF4-FFF2-40B4-BE49-F238E27FC236}">
                <a16:creationId xmlns:a16="http://schemas.microsoft.com/office/drawing/2014/main" id="{228E576A-F99F-4748-AF24-58DDB12C855C}"/>
              </a:ext>
            </a:extLst>
          </p:cNvPr>
          <p:cNvSpPr>
            <a:spLocks noGrp="1"/>
          </p:cNvSpPr>
          <p:nvPr>
            <p:ph type="title" idx="4294967295"/>
          </p:nvPr>
        </p:nvSpPr>
        <p:spPr>
          <a:xfrm>
            <a:off x="580481" y="1233536"/>
            <a:ext cx="6229752" cy="679937"/>
          </a:xfrm>
        </p:spPr>
        <p:txBody>
          <a:bodyPr>
            <a:noAutofit/>
          </a:bodyPr>
          <a:lstStyle/>
          <a:p>
            <a:r>
              <a:rPr lang="en-FI" sz="8000" dirty="0">
                <a:solidFill>
                  <a:schemeClr val="bg2"/>
                </a:solidFill>
                <a:latin typeface="Clattering" pitchFamily="2" charset="0"/>
              </a:rPr>
              <a:t>Mainonta</a:t>
            </a:r>
          </a:p>
        </p:txBody>
      </p:sp>
    </p:spTree>
    <p:extLst>
      <p:ext uri="{BB962C8B-B14F-4D97-AF65-F5344CB8AC3E}">
        <p14:creationId xmlns:p14="http://schemas.microsoft.com/office/powerpoint/2010/main" val="26652028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p:txBody>
          <a:bodyPr anchor="ctr">
            <a:normAutofit/>
          </a:bodyPr>
          <a:lstStyle/>
          <a:p>
            <a:r>
              <a:rPr lang="fi-FI" dirty="0">
                <a:solidFill>
                  <a:schemeClr val="tx2"/>
                </a:solidFill>
              </a:rPr>
              <a:t>Mainonnan väittämiä</a:t>
            </a:r>
          </a:p>
        </p:txBody>
      </p:sp>
      <p:graphicFrame>
        <p:nvGraphicFramePr>
          <p:cNvPr id="8" name="Sisällön paikkamerkki 9">
            <a:extLst>
              <a:ext uri="{FF2B5EF4-FFF2-40B4-BE49-F238E27FC236}">
                <a16:creationId xmlns:a16="http://schemas.microsoft.com/office/drawing/2014/main" id="{FD823CF4-AE34-4723-AD8C-C1B75DAAFAF9}"/>
              </a:ext>
            </a:extLst>
          </p:cNvPr>
          <p:cNvGraphicFramePr>
            <a:graphicFrameLocks noGrp="1"/>
          </p:cNvGraphicFramePr>
          <p:nvPr>
            <p:ph sz="quarter" idx="11"/>
            <p:custDataLst>
              <p:tags r:id="rId1"/>
            </p:custDataLst>
            <p:extLst>
              <p:ext uri="{D42A27DB-BD31-4B8C-83A1-F6EECF244321}">
                <p14:modId xmlns:p14="http://schemas.microsoft.com/office/powerpoint/2010/main" val="3399922800"/>
              </p:ext>
            </p:extLst>
          </p:nvPr>
        </p:nvGraphicFramePr>
        <p:xfrm>
          <a:off x="-644236" y="1869299"/>
          <a:ext cx="12095018" cy="4282119"/>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2">
            <a:extLst>
              <a:ext uri="{FF2B5EF4-FFF2-40B4-BE49-F238E27FC236}">
                <a16:creationId xmlns:a16="http://schemas.microsoft.com/office/drawing/2014/main" id="{AAEA58D1-D577-A04E-A895-FF122D0CD05D}"/>
              </a:ext>
            </a:extLst>
          </p:cNvPr>
          <p:cNvSpPr txBox="1"/>
          <p:nvPr/>
        </p:nvSpPr>
        <p:spPr>
          <a:xfrm>
            <a:off x="3060675" y="1479554"/>
            <a:ext cx="6070651" cy="276999"/>
          </a:xfrm>
          <a:prstGeom prst="rect">
            <a:avLst/>
          </a:prstGeom>
          <a:noFill/>
        </p:spPr>
        <p:txBody>
          <a:bodyPr wrap="square" rtlCol="0">
            <a:spAutoFit/>
          </a:bodyPr>
          <a:lstStyle/>
          <a:p>
            <a:pPr lvl="0">
              <a:defRPr/>
            </a:pPr>
            <a:r>
              <a:rPr lang="fi-FI" sz="1200" dirty="0">
                <a:solidFill>
                  <a:srgbClr val="002649"/>
                </a:solidFill>
                <a:latin typeface="Neue Haas Unica W1G" panose="020B0504030206020203" pitchFamily="34" charset="0"/>
              </a:rPr>
              <a:t>Miten kuvailisit suhtautumistasi aikakauslehdissä olevaan mainontaan?   |</a:t>
            </a:r>
            <a:r>
              <a:rPr lang="en-FI" sz="1200" dirty="0">
                <a:solidFill>
                  <a:srgbClr val="002649"/>
                </a:solidFill>
                <a:latin typeface="Neue Haas Unica W1G" panose="020B0504030206020203" pitchFamily="34" charset="0"/>
              </a:rPr>
              <a:t>   </a:t>
            </a:r>
            <a:r>
              <a:rPr lang="fi-FI" sz="1200" dirty="0">
                <a:solidFill>
                  <a:srgbClr val="002649"/>
                </a:solidFill>
                <a:latin typeface="Neue Haas Unica W1G" panose="020B0504030206020203" pitchFamily="34" charset="0"/>
              </a:rPr>
              <a:t>n = 1166</a:t>
            </a:r>
          </a:p>
        </p:txBody>
      </p:sp>
    </p:spTree>
    <p:extLst>
      <p:ext uri="{BB962C8B-B14F-4D97-AF65-F5344CB8AC3E}">
        <p14:creationId xmlns:p14="http://schemas.microsoft.com/office/powerpoint/2010/main" val="38316469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p:txBody>
          <a:bodyPr anchor="ctr">
            <a:normAutofit/>
          </a:bodyPr>
          <a:lstStyle/>
          <a:p>
            <a:r>
              <a:rPr lang="fi-FI" sz="2800" dirty="0">
                <a:solidFill>
                  <a:schemeClr val="tx2"/>
                </a:solidFill>
              </a:rPr>
              <a:t>Haluan, että mainostettava tuote tai palvelu liittyy lehden käsittelemiin aiheisiin</a:t>
            </a:r>
          </a:p>
        </p:txBody>
      </p:sp>
      <p:graphicFrame>
        <p:nvGraphicFramePr>
          <p:cNvPr id="8" name="Sisällön paikkamerkki 9">
            <a:extLst>
              <a:ext uri="{FF2B5EF4-FFF2-40B4-BE49-F238E27FC236}">
                <a16:creationId xmlns:a16="http://schemas.microsoft.com/office/drawing/2014/main" id="{C0F7BDCB-0274-43F8-A71A-00113227CD71}"/>
              </a:ext>
            </a:extLst>
          </p:cNvPr>
          <p:cNvGraphicFramePr>
            <a:graphicFrameLocks noGrp="1"/>
          </p:cNvGraphicFramePr>
          <p:nvPr>
            <p:ph sz="quarter" idx="11"/>
            <p:custDataLst>
              <p:tags r:id="rId1"/>
            </p:custDataLst>
            <p:extLst>
              <p:ext uri="{D42A27DB-BD31-4B8C-83A1-F6EECF244321}">
                <p14:modId xmlns:p14="http://schemas.microsoft.com/office/powerpoint/2010/main" val="678205987"/>
              </p:ext>
            </p:extLst>
          </p:nvPr>
        </p:nvGraphicFramePr>
        <p:xfrm>
          <a:off x="477982" y="1869300"/>
          <a:ext cx="10549131" cy="4334073"/>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2">
            <a:extLst>
              <a:ext uri="{FF2B5EF4-FFF2-40B4-BE49-F238E27FC236}">
                <a16:creationId xmlns:a16="http://schemas.microsoft.com/office/drawing/2014/main" id="{3F6D27CD-0762-304E-B049-CDF89DE628CD}"/>
              </a:ext>
            </a:extLst>
          </p:cNvPr>
          <p:cNvSpPr txBox="1"/>
          <p:nvPr/>
        </p:nvSpPr>
        <p:spPr>
          <a:xfrm>
            <a:off x="3060675" y="1479554"/>
            <a:ext cx="6070651" cy="276999"/>
          </a:xfrm>
          <a:prstGeom prst="rect">
            <a:avLst/>
          </a:prstGeom>
          <a:noFill/>
        </p:spPr>
        <p:txBody>
          <a:bodyPr wrap="square" rtlCol="0">
            <a:spAutoFit/>
          </a:bodyPr>
          <a:lstStyle/>
          <a:p>
            <a:pPr lvl="0" algn="ctr">
              <a:defRPr/>
            </a:pPr>
            <a:r>
              <a:rPr lang="fi-FI" sz="1200" dirty="0">
                <a:solidFill>
                  <a:srgbClr val="002649"/>
                </a:solidFill>
                <a:latin typeface="Neue Haas Unica W1G" panose="020B0504030206020203" pitchFamily="34" charset="0"/>
              </a:rPr>
              <a:t>n = 1166</a:t>
            </a:r>
          </a:p>
        </p:txBody>
      </p:sp>
    </p:spTree>
    <p:extLst>
      <p:ext uri="{BB962C8B-B14F-4D97-AF65-F5344CB8AC3E}">
        <p14:creationId xmlns:p14="http://schemas.microsoft.com/office/powerpoint/2010/main" val="648017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602311" y="56325"/>
            <a:ext cx="6342187" cy="1498438"/>
          </a:xfrm>
        </p:spPr>
        <p:txBody>
          <a:bodyPr anchor="ctr">
            <a:normAutofit/>
          </a:bodyPr>
          <a:lstStyle/>
          <a:p>
            <a:r>
              <a:rPr lang="fi-FI" sz="3200" dirty="0">
                <a:solidFill>
                  <a:schemeClr val="tx2"/>
                </a:solidFill>
              </a:rPr>
              <a:t>Aikakauslehtiä luetaan illalla, kun sille voidaan varata aikaa</a:t>
            </a:r>
          </a:p>
        </p:txBody>
      </p:sp>
      <p:sp>
        <p:nvSpPr>
          <p:cNvPr id="4" name="Text Placeholder 3">
            <a:extLst>
              <a:ext uri="{FF2B5EF4-FFF2-40B4-BE49-F238E27FC236}">
                <a16:creationId xmlns:a16="http://schemas.microsoft.com/office/drawing/2014/main" id="{45812C0B-E674-834F-BE02-32979997B018}"/>
              </a:ext>
            </a:extLst>
          </p:cNvPr>
          <p:cNvSpPr>
            <a:spLocks noGrp="1"/>
          </p:cNvSpPr>
          <p:nvPr>
            <p:ph type="body" sz="half" idx="2"/>
          </p:nvPr>
        </p:nvSpPr>
        <p:spPr/>
        <p:txBody>
          <a:bodyPr anchor="ctr">
            <a:normAutofit/>
          </a:bodyPr>
          <a:lstStyle/>
          <a:p>
            <a:r>
              <a:rPr lang="fi-FI" dirty="0">
                <a:latin typeface="Neue Haas Unica W1G Medium" panose="020B0404030206020203" pitchFamily="34" charset="0"/>
              </a:rPr>
              <a:t>Painetun aikakauslehden lukeminen keskittyy iltapäivään ja iltaan.</a:t>
            </a:r>
          </a:p>
          <a:p>
            <a:endParaRPr lang="fi-FI" dirty="0">
              <a:latin typeface="Neue Haas Unica W1G Medium" panose="020B0404030206020203" pitchFamily="34" charset="0"/>
            </a:endParaRPr>
          </a:p>
        </p:txBody>
      </p:sp>
      <p:grpSp>
        <p:nvGrpSpPr>
          <p:cNvPr id="10" name="Group 9">
            <a:extLst>
              <a:ext uri="{FF2B5EF4-FFF2-40B4-BE49-F238E27FC236}">
                <a16:creationId xmlns:a16="http://schemas.microsoft.com/office/drawing/2014/main" id="{D909C803-879D-684B-B21F-A7DEF7304F15}"/>
              </a:ext>
            </a:extLst>
          </p:cNvPr>
          <p:cNvGrpSpPr/>
          <p:nvPr/>
        </p:nvGrpSpPr>
        <p:grpSpPr>
          <a:xfrm>
            <a:off x="42524" y="2011864"/>
            <a:ext cx="7185394" cy="4126618"/>
            <a:chOff x="-832715" y="1615607"/>
            <a:chExt cx="7223760" cy="4432427"/>
          </a:xfrm>
        </p:grpSpPr>
        <p:graphicFrame>
          <p:nvGraphicFramePr>
            <p:cNvPr id="7" name="Chart 6">
              <a:extLst>
                <a:ext uri="{FF2B5EF4-FFF2-40B4-BE49-F238E27FC236}">
                  <a16:creationId xmlns:a16="http://schemas.microsoft.com/office/drawing/2014/main" id="{07DF110D-651B-2F44-B559-94D93DEABF35}"/>
                </a:ext>
              </a:extLst>
            </p:cNvPr>
            <p:cNvGraphicFramePr/>
            <p:nvPr>
              <p:extLst>
                <p:ext uri="{D42A27DB-BD31-4B8C-83A1-F6EECF244321}">
                  <p14:modId xmlns:p14="http://schemas.microsoft.com/office/powerpoint/2010/main" val="2108763726"/>
                </p:ext>
              </p:extLst>
            </p:nvPr>
          </p:nvGraphicFramePr>
          <p:xfrm>
            <a:off x="-832715" y="1615607"/>
            <a:ext cx="7223760" cy="442618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1B319AB3-0D02-B548-9A75-A90DF5440C17}"/>
                </a:ext>
              </a:extLst>
            </p:cNvPr>
            <p:cNvSpPr txBox="1"/>
            <p:nvPr/>
          </p:nvSpPr>
          <p:spPr>
            <a:xfrm flipH="1">
              <a:off x="469681" y="5717449"/>
              <a:ext cx="392610" cy="33058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chemeClr val="tx2"/>
                  </a:solidFill>
                  <a:effectLst/>
                  <a:uLnTx/>
                  <a:uFillTx/>
                  <a:latin typeface="Neue Haas Unica W1G" panose="020B0504030206020203" pitchFamily="34" charset="0"/>
                  <a:ea typeface="+mn-ea"/>
                  <a:cs typeface="+mn-cs"/>
                </a:rPr>
                <a:t>%</a:t>
              </a:r>
            </a:p>
          </p:txBody>
        </p:sp>
      </p:grpSp>
      <p:sp>
        <p:nvSpPr>
          <p:cNvPr id="11" name="TextBox 2">
            <a:extLst>
              <a:ext uri="{FF2B5EF4-FFF2-40B4-BE49-F238E27FC236}">
                <a16:creationId xmlns:a16="http://schemas.microsoft.com/office/drawing/2014/main" id="{BF47B7EA-7F5F-4930-A505-2FCD3DCDF9BC}"/>
              </a:ext>
            </a:extLst>
          </p:cNvPr>
          <p:cNvSpPr txBox="1"/>
          <p:nvPr/>
        </p:nvSpPr>
        <p:spPr>
          <a:xfrm>
            <a:off x="602311" y="1734865"/>
            <a:ext cx="6371695" cy="276999"/>
          </a:xfrm>
          <a:prstGeom prst="rect">
            <a:avLst/>
          </a:prstGeom>
          <a:noFill/>
        </p:spPr>
        <p:txBody>
          <a:bodyPr wrap="square" rtlCol="0">
            <a:spAutoFit/>
          </a:bodyPr>
          <a:lstStyle/>
          <a:p>
            <a:pPr lvl="0" algn="ctr">
              <a:defRPr/>
            </a:pPr>
            <a:r>
              <a:rPr lang="fi-FI" sz="1200" dirty="0">
                <a:solidFill>
                  <a:schemeClr val="tx2"/>
                </a:solidFill>
                <a:latin typeface="Neue Haas Unica W1G" panose="020B0504030206020203" pitchFamily="34" charset="0"/>
              </a:rPr>
              <a:t>Milloin useimmiten luet valitsemaasi aikakauslehteä?  |  </a:t>
            </a:r>
            <a:r>
              <a:rPr kumimoji="0" lang="fi-FI" sz="1200" b="0" i="0" u="none" strike="noStrike" kern="1200" cap="none" spc="0" normalizeH="0" baseline="0" noProof="0" dirty="0">
                <a:ln>
                  <a:noFill/>
                </a:ln>
                <a:solidFill>
                  <a:srgbClr val="002649"/>
                </a:solidFill>
                <a:effectLst/>
                <a:uLnTx/>
                <a:uFillTx/>
                <a:latin typeface="Neue Haas Unica W1G" panose="020B0504030206020203" pitchFamily="34" charset="0"/>
              </a:rPr>
              <a:t>n = 1 166</a:t>
            </a:r>
          </a:p>
        </p:txBody>
      </p:sp>
    </p:spTree>
    <p:extLst>
      <p:ext uri="{BB962C8B-B14F-4D97-AF65-F5344CB8AC3E}">
        <p14:creationId xmlns:p14="http://schemas.microsoft.com/office/powerpoint/2010/main" val="15926688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p:txBody>
          <a:bodyPr anchor="ctr">
            <a:normAutofit/>
          </a:bodyPr>
          <a:lstStyle/>
          <a:p>
            <a:r>
              <a:rPr lang="fi-FI" sz="3000" dirty="0">
                <a:solidFill>
                  <a:schemeClr val="tx2"/>
                </a:solidFill>
              </a:rPr>
              <a:t>Kilpailu tai arvonta </a:t>
            </a:r>
            <a:r>
              <a:rPr lang="fi-FI" sz="3000" u="sng" dirty="0">
                <a:solidFill>
                  <a:schemeClr val="tx2"/>
                </a:solidFill>
              </a:rPr>
              <a:t>printtimainoksessa</a:t>
            </a:r>
            <a:r>
              <a:rPr lang="fi-FI" sz="3000" dirty="0">
                <a:solidFill>
                  <a:schemeClr val="tx2"/>
                </a:solidFill>
              </a:rPr>
              <a:t> kiinnittää huomioni</a:t>
            </a:r>
          </a:p>
        </p:txBody>
      </p:sp>
      <p:graphicFrame>
        <p:nvGraphicFramePr>
          <p:cNvPr id="8" name="Sisällön paikkamerkki 9">
            <a:extLst>
              <a:ext uri="{FF2B5EF4-FFF2-40B4-BE49-F238E27FC236}">
                <a16:creationId xmlns:a16="http://schemas.microsoft.com/office/drawing/2014/main" id="{9A7E3455-4C1F-48E9-9198-29BDC913EBF5}"/>
              </a:ext>
            </a:extLst>
          </p:cNvPr>
          <p:cNvGraphicFramePr>
            <a:graphicFrameLocks noGrp="1"/>
          </p:cNvGraphicFramePr>
          <p:nvPr>
            <p:ph sz="quarter" idx="11"/>
            <p:custDataLst>
              <p:tags r:id="rId1"/>
            </p:custDataLst>
            <p:extLst>
              <p:ext uri="{D42A27DB-BD31-4B8C-83A1-F6EECF244321}">
                <p14:modId xmlns:p14="http://schemas.microsoft.com/office/powerpoint/2010/main" val="212029252"/>
              </p:ext>
            </p:extLst>
          </p:nvPr>
        </p:nvGraphicFramePr>
        <p:xfrm>
          <a:off x="353291" y="1869300"/>
          <a:ext cx="10756949" cy="4145972"/>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2">
            <a:extLst>
              <a:ext uri="{FF2B5EF4-FFF2-40B4-BE49-F238E27FC236}">
                <a16:creationId xmlns:a16="http://schemas.microsoft.com/office/drawing/2014/main" id="{333AFF85-218F-284F-B146-98410CC265EF}"/>
              </a:ext>
            </a:extLst>
          </p:cNvPr>
          <p:cNvSpPr txBox="1"/>
          <p:nvPr/>
        </p:nvSpPr>
        <p:spPr>
          <a:xfrm>
            <a:off x="3060675" y="1479554"/>
            <a:ext cx="6070651" cy="276999"/>
          </a:xfrm>
          <a:prstGeom prst="rect">
            <a:avLst/>
          </a:prstGeom>
          <a:noFill/>
        </p:spPr>
        <p:txBody>
          <a:bodyPr wrap="square" rtlCol="0">
            <a:spAutoFit/>
          </a:bodyPr>
          <a:lstStyle/>
          <a:p>
            <a:pPr lvl="0" algn="ctr">
              <a:defRPr/>
            </a:pPr>
            <a:r>
              <a:rPr lang="fi-FI" sz="1200" dirty="0">
                <a:solidFill>
                  <a:srgbClr val="002649"/>
                </a:solidFill>
                <a:latin typeface="Neue Haas Unica W1G" panose="020B0504030206020203" pitchFamily="34" charset="0"/>
              </a:rPr>
              <a:t>n = 1166</a:t>
            </a:r>
          </a:p>
        </p:txBody>
      </p:sp>
    </p:spTree>
    <p:extLst>
      <p:ext uri="{BB962C8B-B14F-4D97-AF65-F5344CB8AC3E}">
        <p14:creationId xmlns:p14="http://schemas.microsoft.com/office/powerpoint/2010/main" val="35916331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p:txBody>
          <a:bodyPr anchor="ctr">
            <a:normAutofit/>
          </a:bodyPr>
          <a:lstStyle/>
          <a:p>
            <a:r>
              <a:rPr lang="fi-FI" sz="3000" dirty="0">
                <a:solidFill>
                  <a:schemeClr val="tx2"/>
                </a:solidFill>
              </a:rPr>
              <a:t>Kilpailu tai arvonta </a:t>
            </a:r>
            <a:r>
              <a:rPr lang="fi-FI" sz="3000" u="sng" dirty="0">
                <a:solidFill>
                  <a:schemeClr val="tx2"/>
                </a:solidFill>
              </a:rPr>
              <a:t>aikakauslehden nettisivuilla</a:t>
            </a:r>
            <a:r>
              <a:rPr lang="fi-FI" sz="3000" dirty="0">
                <a:solidFill>
                  <a:schemeClr val="tx2"/>
                </a:solidFill>
              </a:rPr>
              <a:t> kiinnittää huomioni</a:t>
            </a:r>
          </a:p>
        </p:txBody>
      </p:sp>
      <p:graphicFrame>
        <p:nvGraphicFramePr>
          <p:cNvPr id="8" name="Sisällön paikkamerkki 9">
            <a:extLst>
              <a:ext uri="{FF2B5EF4-FFF2-40B4-BE49-F238E27FC236}">
                <a16:creationId xmlns:a16="http://schemas.microsoft.com/office/drawing/2014/main" id="{B234A946-BBEA-489F-B125-DF7E84F15D75}"/>
              </a:ext>
            </a:extLst>
          </p:cNvPr>
          <p:cNvGraphicFramePr>
            <a:graphicFrameLocks noGrp="1"/>
          </p:cNvGraphicFramePr>
          <p:nvPr>
            <p:ph sz="quarter" idx="11"/>
            <p:custDataLst>
              <p:tags r:id="rId1"/>
            </p:custDataLst>
            <p:extLst>
              <p:ext uri="{D42A27DB-BD31-4B8C-83A1-F6EECF244321}">
                <p14:modId xmlns:p14="http://schemas.microsoft.com/office/powerpoint/2010/main" val="3095174491"/>
              </p:ext>
            </p:extLst>
          </p:nvPr>
        </p:nvGraphicFramePr>
        <p:xfrm>
          <a:off x="540327" y="1756553"/>
          <a:ext cx="10569913" cy="4457211"/>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2">
            <a:extLst>
              <a:ext uri="{FF2B5EF4-FFF2-40B4-BE49-F238E27FC236}">
                <a16:creationId xmlns:a16="http://schemas.microsoft.com/office/drawing/2014/main" id="{0DDD541D-4D5D-8146-8038-9F61340B450B}"/>
              </a:ext>
            </a:extLst>
          </p:cNvPr>
          <p:cNvSpPr txBox="1"/>
          <p:nvPr/>
        </p:nvSpPr>
        <p:spPr>
          <a:xfrm>
            <a:off x="3060675" y="1479554"/>
            <a:ext cx="6070651" cy="276999"/>
          </a:xfrm>
          <a:prstGeom prst="rect">
            <a:avLst/>
          </a:prstGeom>
          <a:noFill/>
        </p:spPr>
        <p:txBody>
          <a:bodyPr wrap="square" rtlCol="0">
            <a:spAutoFit/>
          </a:bodyPr>
          <a:lstStyle/>
          <a:p>
            <a:pPr lvl="0" algn="ctr">
              <a:defRPr/>
            </a:pPr>
            <a:r>
              <a:rPr lang="fi-FI" sz="1200" dirty="0">
                <a:solidFill>
                  <a:srgbClr val="002649"/>
                </a:solidFill>
                <a:latin typeface="Neue Haas Unica W1G" panose="020B0504030206020203" pitchFamily="34" charset="0"/>
              </a:rPr>
              <a:t>n = 1166</a:t>
            </a:r>
          </a:p>
        </p:txBody>
      </p:sp>
    </p:spTree>
    <p:extLst>
      <p:ext uri="{BB962C8B-B14F-4D97-AF65-F5344CB8AC3E}">
        <p14:creationId xmlns:p14="http://schemas.microsoft.com/office/powerpoint/2010/main" val="35969605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p:txBody>
          <a:bodyPr anchor="ctr">
            <a:normAutofit/>
          </a:bodyPr>
          <a:lstStyle/>
          <a:p>
            <a:r>
              <a:rPr lang="fi-FI" sz="2800" dirty="0">
                <a:solidFill>
                  <a:schemeClr val="tx2"/>
                </a:solidFill>
              </a:rPr>
              <a:t>Jos mainoksessa kerrotaan kosmetiikka- tai tuoksutuotteesta, haluan saada samalla tuotenäytteen kokeiltavakseni</a:t>
            </a:r>
          </a:p>
        </p:txBody>
      </p:sp>
      <p:graphicFrame>
        <p:nvGraphicFramePr>
          <p:cNvPr id="8" name="Sisällön paikkamerkki 9">
            <a:extLst>
              <a:ext uri="{FF2B5EF4-FFF2-40B4-BE49-F238E27FC236}">
                <a16:creationId xmlns:a16="http://schemas.microsoft.com/office/drawing/2014/main" id="{89ED5984-78A1-4416-8C36-C39ACEBB9BEB}"/>
              </a:ext>
            </a:extLst>
          </p:cNvPr>
          <p:cNvGraphicFramePr>
            <a:graphicFrameLocks noGrp="1"/>
          </p:cNvGraphicFramePr>
          <p:nvPr>
            <p:ph sz="quarter" idx="11"/>
            <p:custDataLst>
              <p:tags r:id="rId1"/>
            </p:custDataLst>
            <p:extLst>
              <p:ext uri="{D42A27DB-BD31-4B8C-83A1-F6EECF244321}">
                <p14:modId xmlns:p14="http://schemas.microsoft.com/office/powerpoint/2010/main" val="3388464613"/>
              </p:ext>
            </p:extLst>
          </p:nvPr>
        </p:nvGraphicFramePr>
        <p:xfrm>
          <a:off x="519545" y="1756553"/>
          <a:ext cx="10590695" cy="4342911"/>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2">
            <a:extLst>
              <a:ext uri="{FF2B5EF4-FFF2-40B4-BE49-F238E27FC236}">
                <a16:creationId xmlns:a16="http://schemas.microsoft.com/office/drawing/2014/main" id="{8007A1F1-4168-DF40-9F0D-930461ECCA40}"/>
              </a:ext>
            </a:extLst>
          </p:cNvPr>
          <p:cNvSpPr txBox="1"/>
          <p:nvPr/>
        </p:nvSpPr>
        <p:spPr>
          <a:xfrm>
            <a:off x="3060675" y="1479554"/>
            <a:ext cx="6070651" cy="276999"/>
          </a:xfrm>
          <a:prstGeom prst="rect">
            <a:avLst/>
          </a:prstGeom>
          <a:noFill/>
        </p:spPr>
        <p:txBody>
          <a:bodyPr wrap="square" rtlCol="0">
            <a:spAutoFit/>
          </a:bodyPr>
          <a:lstStyle/>
          <a:p>
            <a:pPr lvl="0" algn="ctr">
              <a:defRPr/>
            </a:pPr>
            <a:r>
              <a:rPr lang="fi-FI" sz="1200" dirty="0">
                <a:solidFill>
                  <a:srgbClr val="002649"/>
                </a:solidFill>
                <a:latin typeface="Neue Haas Unica W1G" panose="020B0504030206020203" pitchFamily="34" charset="0"/>
              </a:rPr>
              <a:t>n = 1166</a:t>
            </a:r>
          </a:p>
        </p:txBody>
      </p:sp>
    </p:spTree>
    <p:extLst>
      <p:ext uri="{BB962C8B-B14F-4D97-AF65-F5344CB8AC3E}">
        <p14:creationId xmlns:p14="http://schemas.microsoft.com/office/powerpoint/2010/main" val="3778758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p:txBody>
          <a:bodyPr anchor="ctr">
            <a:normAutofit/>
          </a:bodyPr>
          <a:lstStyle/>
          <a:p>
            <a:r>
              <a:rPr lang="fi-FI" sz="3000" dirty="0">
                <a:solidFill>
                  <a:schemeClr val="tx2"/>
                </a:solidFill>
              </a:rPr>
              <a:t>Mainokset tuovat parhaimmillaan lisäarvoa lehden sisältöön</a:t>
            </a:r>
          </a:p>
        </p:txBody>
      </p:sp>
      <p:graphicFrame>
        <p:nvGraphicFramePr>
          <p:cNvPr id="8" name="Sisällön paikkamerkki 9">
            <a:extLst>
              <a:ext uri="{FF2B5EF4-FFF2-40B4-BE49-F238E27FC236}">
                <a16:creationId xmlns:a16="http://schemas.microsoft.com/office/drawing/2014/main" id="{72D4CAE0-79F9-4DC5-A092-4F22B8CA81A4}"/>
              </a:ext>
            </a:extLst>
          </p:cNvPr>
          <p:cNvGraphicFramePr>
            <a:graphicFrameLocks noGrp="1"/>
          </p:cNvGraphicFramePr>
          <p:nvPr>
            <p:ph sz="quarter" idx="11"/>
            <p:custDataLst>
              <p:tags r:id="rId1"/>
            </p:custDataLst>
            <p:extLst>
              <p:ext uri="{D42A27DB-BD31-4B8C-83A1-F6EECF244321}">
                <p14:modId xmlns:p14="http://schemas.microsoft.com/office/powerpoint/2010/main" val="2428965860"/>
              </p:ext>
            </p:extLst>
          </p:nvPr>
        </p:nvGraphicFramePr>
        <p:xfrm>
          <a:off x="415637" y="1756553"/>
          <a:ext cx="10694604" cy="4457211"/>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2">
            <a:extLst>
              <a:ext uri="{FF2B5EF4-FFF2-40B4-BE49-F238E27FC236}">
                <a16:creationId xmlns:a16="http://schemas.microsoft.com/office/drawing/2014/main" id="{E46A1E08-E8D3-664E-A7D8-97F1191D17BA}"/>
              </a:ext>
            </a:extLst>
          </p:cNvPr>
          <p:cNvSpPr txBox="1"/>
          <p:nvPr/>
        </p:nvSpPr>
        <p:spPr>
          <a:xfrm>
            <a:off x="3060675" y="1479554"/>
            <a:ext cx="6070651" cy="276999"/>
          </a:xfrm>
          <a:prstGeom prst="rect">
            <a:avLst/>
          </a:prstGeom>
          <a:noFill/>
        </p:spPr>
        <p:txBody>
          <a:bodyPr wrap="square" rtlCol="0">
            <a:spAutoFit/>
          </a:bodyPr>
          <a:lstStyle/>
          <a:p>
            <a:pPr lvl="0" algn="ctr">
              <a:defRPr/>
            </a:pPr>
            <a:r>
              <a:rPr lang="fi-FI" sz="1200" dirty="0">
                <a:solidFill>
                  <a:srgbClr val="002649"/>
                </a:solidFill>
                <a:latin typeface="Neue Haas Unica W1G" panose="020B0504030206020203" pitchFamily="34" charset="0"/>
              </a:rPr>
              <a:t>n = 1166</a:t>
            </a:r>
          </a:p>
        </p:txBody>
      </p:sp>
    </p:spTree>
    <p:extLst>
      <p:ext uri="{BB962C8B-B14F-4D97-AF65-F5344CB8AC3E}">
        <p14:creationId xmlns:p14="http://schemas.microsoft.com/office/powerpoint/2010/main" val="319281754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p:txBody>
          <a:bodyPr anchor="ctr">
            <a:normAutofit/>
          </a:bodyPr>
          <a:lstStyle/>
          <a:p>
            <a:r>
              <a:rPr lang="fi-FI" sz="3000" dirty="0">
                <a:solidFill>
                  <a:schemeClr val="tx2"/>
                </a:solidFill>
              </a:rPr>
              <a:t>Osallistuisin mielelläni mainostajan testiryhmään aikakauslehden nettisivuilla</a:t>
            </a:r>
          </a:p>
        </p:txBody>
      </p:sp>
      <p:graphicFrame>
        <p:nvGraphicFramePr>
          <p:cNvPr id="8" name="Sisällön paikkamerkki 9">
            <a:extLst>
              <a:ext uri="{FF2B5EF4-FFF2-40B4-BE49-F238E27FC236}">
                <a16:creationId xmlns:a16="http://schemas.microsoft.com/office/drawing/2014/main" id="{4BE0513E-3C17-435A-8580-9C952D8BD367}"/>
              </a:ext>
            </a:extLst>
          </p:cNvPr>
          <p:cNvGraphicFramePr>
            <a:graphicFrameLocks noGrp="1"/>
          </p:cNvGraphicFramePr>
          <p:nvPr>
            <p:ph sz="quarter" idx="11"/>
            <p:custDataLst>
              <p:tags r:id="rId1"/>
            </p:custDataLst>
            <p:extLst>
              <p:ext uri="{D42A27DB-BD31-4B8C-83A1-F6EECF244321}">
                <p14:modId xmlns:p14="http://schemas.microsoft.com/office/powerpoint/2010/main" val="1852330140"/>
              </p:ext>
            </p:extLst>
          </p:nvPr>
        </p:nvGraphicFramePr>
        <p:xfrm>
          <a:off x="332509" y="1869300"/>
          <a:ext cx="10777731" cy="4313291"/>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2">
            <a:extLst>
              <a:ext uri="{FF2B5EF4-FFF2-40B4-BE49-F238E27FC236}">
                <a16:creationId xmlns:a16="http://schemas.microsoft.com/office/drawing/2014/main" id="{72EC3C09-DA45-5848-ADD3-055E70394AD8}"/>
              </a:ext>
            </a:extLst>
          </p:cNvPr>
          <p:cNvSpPr txBox="1"/>
          <p:nvPr/>
        </p:nvSpPr>
        <p:spPr>
          <a:xfrm>
            <a:off x="3060675" y="1479554"/>
            <a:ext cx="6070651" cy="276999"/>
          </a:xfrm>
          <a:prstGeom prst="rect">
            <a:avLst/>
          </a:prstGeom>
          <a:noFill/>
        </p:spPr>
        <p:txBody>
          <a:bodyPr wrap="square" rtlCol="0">
            <a:spAutoFit/>
          </a:bodyPr>
          <a:lstStyle/>
          <a:p>
            <a:pPr lvl="0" algn="ctr">
              <a:defRPr/>
            </a:pPr>
            <a:r>
              <a:rPr lang="fi-FI" sz="1200" dirty="0">
                <a:solidFill>
                  <a:srgbClr val="002649"/>
                </a:solidFill>
                <a:latin typeface="Neue Haas Unica W1G" panose="020B0504030206020203" pitchFamily="34" charset="0"/>
              </a:rPr>
              <a:t>n = 1166</a:t>
            </a:r>
          </a:p>
        </p:txBody>
      </p:sp>
    </p:spTree>
    <p:extLst>
      <p:ext uri="{BB962C8B-B14F-4D97-AF65-F5344CB8AC3E}">
        <p14:creationId xmlns:p14="http://schemas.microsoft.com/office/powerpoint/2010/main" val="30370077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p:txBody>
          <a:bodyPr anchor="ctr">
            <a:normAutofit/>
          </a:bodyPr>
          <a:lstStyle/>
          <a:p>
            <a:r>
              <a:rPr lang="fi-FI" sz="2800" dirty="0">
                <a:solidFill>
                  <a:schemeClr val="tx2"/>
                </a:solidFill>
              </a:rPr>
              <a:t>Vaikuttajamarkkinointi esimerkiksi blogissa tai somessa on minusta mieluisa tapa ottaa vastaan mainontaa</a:t>
            </a:r>
          </a:p>
        </p:txBody>
      </p:sp>
      <p:graphicFrame>
        <p:nvGraphicFramePr>
          <p:cNvPr id="8" name="Sisällön paikkamerkki 9">
            <a:extLst>
              <a:ext uri="{FF2B5EF4-FFF2-40B4-BE49-F238E27FC236}">
                <a16:creationId xmlns:a16="http://schemas.microsoft.com/office/drawing/2014/main" id="{110ED82B-BAEB-471B-A840-AA253B426B42}"/>
              </a:ext>
            </a:extLst>
          </p:cNvPr>
          <p:cNvGraphicFramePr>
            <a:graphicFrameLocks noGrp="1"/>
          </p:cNvGraphicFramePr>
          <p:nvPr>
            <p:ph sz="quarter" idx="11"/>
            <p:custDataLst>
              <p:tags r:id="rId1"/>
            </p:custDataLst>
            <p:extLst>
              <p:ext uri="{D42A27DB-BD31-4B8C-83A1-F6EECF244321}">
                <p14:modId xmlns:p14="http://schemas.microsoft.com/office/powerpoint/2010/main" val="3905122734"/>
              </p:ext>
            </p:extLst>
          </p:nvPr>
        </p:nvGraphicFramePr>
        <p:xfrm>
          <a:off x="342900" y="1756554"/>
          <a:ext cx="10767341" cy="4426038"/>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2">
            <a:extLst>
              <a:ext uri="{FF2B5EF4-FFF2-40B4-BE49-F238E27FC236}">
                <a16:creationId xmlns:a16="http://schemas.microsoft.com/office/drawing/2014/main" id="{59DA99F3-B4C5-844C-A1DF-78B19113638F}"/>
              </a:ext>
            </a:extLst>
          </p:cNvPr>
          <p:cNvSpPr txBox="1"/>
          <p:nvPr/>
        </p:nvSpPr>
        <p:spPr>
          <a:xfrm>
            <a:off x="3060675" y="1479554"/>
            <a:ext cx="6070651" cy="276999"/>
          </a:xfrm>
          <a:prstGeom prst="rect">
            <a:avLst/>
          </a:prstGeom>
          <a:noFill/>
        </p:spPr>
        <p:txBody>
          <a:bodyPr wrap="square" rtlCol="0">
            <a:spAutoFit/>
          </a:bodyPr>
          <a:lstStyle/>
          <a:p>
            <a:pPr lvl="0" algn="ctr">
              <a:defRPr/>
            </a:pPr>
            <a:r>
              <a:rPr lang="fi-FI" sz="1200" dirty="0">
                <a:solidFill>
                  <a:srgbClr val="002649"/>
                </a:solidFill>
                <a:latin typeface="Neue Haas Unica W1G" panose="020B0504030206020203" pitchFamily="34" charset="0"/>
              </a:rPr>
              <a:t> n = 1166</a:t>
            </a:r>
          </a:p>
        </p:txBody>
      </p:sp>
    </p:spTree>
    <p:extLst>
      <p:ext uri="{BB962C8B-B14F-4D97-AF65-F5344CB8AC3E}">
        <p14:creationId xmlns:p14="http://schemas.microsoft.com/office/powerpoint/2010/main" val="61373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17C68-23B2-3347-A8BE-864A153CFC40}"/>
              </a:ext>
            </a:extLst>
          </p:cNvPr>
          <p:cNvSpPr>
            <a:spLocks noGrp="1"/>
          </p:cNvSpPr>
          <p:nvPr>
            <p:ph type="title"/>
          </p:nvPr>
        </p:nvSpPr>
        <p:spPr/>
        <p:txBody>
          <a:bodyPr>
            <a:normAutofit/>
          </a:bodyPr>
          <a:lstStyle/>
          <a:p>
            <a:r>
              <a:rPr lang="fi-FI" dirty="0"/>
              <a:t>Mainonta</a:t>
            </a:r>
            <a:endParaRPr lang="en-FI" dirty="0"/>
          </a:p>
        </p:txBody>
      </p:sp>
      <p:pic>
        <p:nvPicPr>
          <p:cNvPr id="9" name="Picture Placeholder 8" descr="A person writing on a piece of paper&#10;&#10;Description automatically generated with medium confidence">
            <a:extLst>
              <a:ext uri="{FF2B5EF4-FFF2-40B4-BE49-F238E27FC236}">
                <a16:creationId xmlns:a16="http://schemas.microsoft.com/office/drawing/2014/main" id="{09D1C921-1BBD-1141-818D-E512038A2F63}"/>
              </a:ext>
            </a:extLst>
          </p:cNvPr>
          <p:cNvPicPr>
            <a:picLocks noGrp="1" noChangeAspect="1"/>
          </p:cNvPicPr>
          <p:nvPr>
            <p:ph type="pic" idx="1"/>
          </p:nvPr>
        </p:nvPicPr>
        <p:blipFill rotWithShape="1">
          <a:blip r:embed="rId3"/>
          <a:srcRect l="26875" r="26875"/>
          <a:stretch/>
        </p:blipFill>
        <p:spPr/>
      </p:pic>
      <p:sp>
        <p:nvSpPr>
          <p:cNvPr id="4" name="Content Placeholder 3">
            <a:extLst>
              <a:ext uri="{FF2B5EF4-FFF2-40B4-BE49-F238E27FC236}">
                <a16:creationId xmlns:a16="http://schemas.microsoft.com/office/drawing/2014/main" id="{F3B44C56-791C-5E4E-8AC3-545D5E423C90}"/>
              </a:ext>
            </a:extLst>
          </p:cNvPr>
          <p:cNvSpPr>
            <a:spLocks noGrp="1"/>
          </p:cNvSpPr>
          <p:nvPr>
            <p:ph idx="10"/>
          </p:nvPr>
        </p:nvSpPr>
        <p:spPr/>
        <p:txBody>
          <a:bodyPr>
            <a:normAutofit/>
          </a:bodyPr>
          <a:lstStyle/>
          <a:p>
            <a:r>
              <a:rPr lang="fi-FI" sz="1700" dirty="0"/>
              <a:t>2/3 vastaajista on haluaa mainosten liittyvän lehden käsittelemiin aihealueisiin. Erityisen tarkkoja tästä ovat nuoret lukijat.</a:t>
            </a:r>
          </a:p>
          <a:p>
            <a:r>
              <a:rPr lang="fi-FI" sz="1700" dirty="0"/>
              <a:t>Yli puolet vastaajista on samaa tai osittain samaa mieltä siitä, että parhaimmillaan mainos tuo lisäarvoa lehden sisältöön.</a:t>
            </a:r>
          </a:p>
        </p:txBody>
      </p:sp>
      <p:pic>
        <p:nvPicPr>
          <p:cNvPr id="8" name="Picture 7">
            <a:extLst>
              <a:ext uri="{FF2B5EF4-FFF2-40B4-BE49-F238E27FC236}">
                <a16:creationId xmlns:a16="http://schemas.microsoft.com/office/drawing/2014/main" id="{8EC656D5-E350-F444-90BD-994BB6CD658A}"/>
              </a:ext>
            </a:extLst>
          </p:cNvPr>
          <p:cNvPicPr>
            <a:picLocks noChangeAspect="1"/>
          </p:cNvPicPr>
          <p:nvPr/>
        </p:nvPicPr>
        <p:blipFill>
          <a:blip r:embed="rId4"/>
          <a:stretch>
            <a:fillRect/>
          </a:stretch>
        </p:blipFill>
        <p:spPr>
          <a:xfrm>
            <a:off x="10044529" y="6390396"/>
            <a:ext cx="1829365" cy="137829"/>
          </a:xfrm>
          <a:prstGeom prst="rect">
            <a:avLst/>
          </a:prstGeom>
        </p:spPr>
      </p:pic>
      <p:pic>
        <p:nvPicPr>
          <p:cNvPr id="11" name="Picture 10">
            <a:extLst>
              <a:ext uri="{FF2B5EF4-FFF2-40B4-BE49-F238E27FC236}">
                <a16:creationId xmlns:a16="http://schemas.microsoft.com/office/drawing/2014/main" id="{1210992C-B886-5C45-B6C9-292C148BB425}"/>
              </a:ext>
            </a:extLst>
          </p:cNvPr>
          <p:cNvPicPr>
            <a:picLocks noChangeAspect="1"/>
          </p:cNvPicPr>
          <p:nvPr/>
        </p:nvPicPr>
        <p:blipFill rotWithShape="1">
          <a:blip r:embed="rId5"/>
          <a:srcRect t="39305"/>
          <a:stretch/>
        </p:blipFill>
        <p:spPr>
          <a:xfrm>
            <a:off x="4938930" y="0"/>
            <a:ext cx="2451100" cy="1441450"/>
          </a:xfrm>
          <a:prstGeom prst="rect">
            <a:avLst/>
          </a:prstGeom>
        </p:spPr>
      </p:pic>
    </p:spTree>
    <p:extLst>
      <p:ext uri="{BB962C8B-B14F-4D97-AF65-F5344CB8AC3E}">
        <p14:creationId xmlns:p14="http://schemas.microsoft.com/office/powerpoint/2010/main" val="40497096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17C68-23B2-3347-A8BE-864A153CFC40}"/>
              </a:ext>
            </a:extLst>
          </p:cNvPr>
          <p:cNvSpPr>
            <a:spLocks noGrp="1"/>
          </p:cNvSpPr>
          <p:nvPr>
            <p:ph type="title"/>
          </p:nvPr>
        </p:nvSpPr>
        <p:spPr/>
        <p:txBody>
          <a:bodyPr>
            <a:normAutofit/>
          </a:bodyPr>
          <a:lstStyle/>
          <a:p>
            <a:r>
              <a:rPr lang="fi-FI" dirty="0"/>
              <a:t>Mainonta</a:t>
            </a:r>
            <a:endParaRPr lang="en-FI" dirty="0"/>
          </a:p>
        </p:txBody>
      </p:sp>
      <p:pic>
        <p:nvPicPr>
          <p:cNvPr id="9" name="Picture Placeholder 8" descr="A person writing on a piece of paper&#10;&#10;Description automatically generated with medium confidence">
            <a:extLst>
              <a:ext uri="{FF2B5EF4-FFF2-40B4-BE49-F238E27FC236}">
                <a16:creationId xmlns:a16="http://schemas.microsoft.com/office/drawing/2014/main" id="{09D1C921-1BBD-1141-818D-E512038A2F63}"/>
              </a:ext>
            </a:extLst>
          </p:cNvPr>
          <p:cNvPicPr>
            <a:picLocks noGrp="1" noChangeAspect="1"/>
          </p:cNvPicPr>
          <p:nvPr>
            <p:ph type="pic" idx="1"/>
          </p:nvPr>
        </p:nvPicPr>
        <p:blipFill rotWithShape="1">
          <a:blip r:embed="rId3"/>
          <a:srcRect l="26875" r="26875"/>
          <a:stretch/>
        </p:blipFill>
        <p:spPr/>
      </p:pic>
      <p:sp>
        <p:nvSpPr>
          <p:cNvPr id="4" name="Content Placeholder 3">
            <a:extLst>
              <a:ext uri="{FF2B5EF4-FFF2-40B4-BE49-F238E27FC236}">
                <a16:creationId xmlns:a16="http://schemas.microsoft.com/office/drawing/2014/main" id="{F3B44C56-791C-5E4E-8AC3-545D5E423C90}"/>
              </a:ext>
            </a:extLst>
          </p:cNvPr>
          <p:cNvSpPr>
            <a:spLocks noGrp="1"/>
          </p:cNvSpPr>
          <p:nvPr>
            <p:ph idx="10"/>
          </p:nvPr>
        </p:nvSpPr>
        <p:spPr/>
        <p:txBody>
          <a:bodyPr>
            <a:normAutofit/>
          </a:bodyPr>
          <a:lstStyle/>
          <a:p>
            <a:r>
              <a:rPr lang="fi-FI" sz="1800" dirty="0"/>
              <a:t>Yli puolet naisista haluaa saada tuotenäytteen kosmetiikkamainoksen yhteydessä.</a:t>
            </a:r>
          </a:p>
          <a:p>
            <a:r>
              <a:rPr lang="fi-FI" sz="1800" dirty="0"/>
              <a:t>65 % nuorista vastaajista on sitä mieltä, että </a:t>
            </a:r>
            <a:r>
              <a:rPr lang="fi-FI" sz="1800" dirty="0">
                <a:solidFill>
                  <a:schemeClr val="tx2"/>
                </a:solidFill>
              </a:rPr>
              <a:t>vaikuttajamarkkinointi esimerkiksi blogissa tai </a:t>
            </a:r>
            <a:r>
              <a:rPr lang="fi-FI" sz="1800" dirty="0" err="1">
                <a:solidFill>
                  <a:schemeClr val="tx2"/>
                </a:solidFill>
              </a:rPr>
              <a:t>somessa</a:t>
            </a:r>
            <a:r>
              <a:rPr lang="fi-FI" sz="1800" dirty="0">
                <a:solidFill>
                  <a:schemeClr val="tx2"/>
                </a:solidFill>
              </a:rPr>
              <a:t> on mieluisa tapa ottaa vastaan mainontaa</a:t>
            </a:r>
            <a:endParaRPr lang="fi-FI" sz="1700" dirty="0"/>
          </a:p>
        </p:txBody>
      </p:sp>
      <p:pic>
        <p:nvPicPr>
          <p:cNvPr id="8" name="Picture 7">
            <a:extLst>
              <a:ext uri="{FF2B5EF4-FFF2-40B4-BE49-F238E27FC236}">
                <a16:creationId xmlns:a16="http://schemas.microsoft.com/office/drawing/2014/main" id="{8EC656D5-E350-F444-90BD-994BB6CD658A}"/>
              </a:ext>
            </a:extLst>
          </p:cNvPr>
          <p:cNvPicPr>
            <a:picLocks noChangeAspect="1"/>
          </p:cNvPicPr>
          <p:nvPr/>
        </p:nvPicPr>
        <p:blipFill>
          <a:blip r:embed="rId4"/>
          <a:stretch>
            <a:fillRect/>
          </a:stretch>
        </p:blipFill>
        <p:spPr>
          <a:xfrm>
            <a:off x="10044529" y="6390396"/>
            <a:ext cx="1829365" cy="137829"/>
          </a:xfrm>
          <a:prstGeom prst="rect">
            <a:avLst/>
          </a:prstGeom>
        </p:spPr>
      </p:pic>
      <p:pic>
        <p:nvPicPr>
          <p:cNvPr id="10" name="Picture 9">
            <a:extLst>
              <a:ext uri="{FF2B5EF4-FFF2-40B4-BE49-F238E27FC236}">
                <a16:creationId xmlns:a16="http://schemas.microsoft.com/office/drawing/2014/main" id="{79447646-0000-E248-A906-8803945C5ECA}"/>
              </a:ext>
            </a:extLst>
          </p:cNvPr>
          <p:cNvPicPr>
            <a:picLocks noChangeAspect="1"/>
          </p:cNvPicPr>
          <p:nvPr/>
        </p:nvPicPr>
        <p:blipFill rotWithShape="1">
          <a:blip r:embed="rId5"/>
          <a:srcRect t="39305"/>
          <a:stretch/>
        </p:blipFill>
        <p:spPr>
          <a:xfrm>
            <a:off x="4938930" y="0"/>
            <a:ext cx="2451100" cy="1441450"/>
          </a:xfrm>
          <a:prstGeom prst="rect">
            <a:avLst/>
          </a:prstGeom>
        </p:spPr>
      </p:pic>
    </p:spTree>
    <p:extLst>
      <p:ext uri="{BB962C8B-B14F-4D97-AF65-F5344CB8AC3E}">
        <p14:creationId xmlns:p14="http://schemas.microsoft.com/office/powerpoint/2010/main" val="29471218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45037-38C4-7A47-95C8-5B94984ECDDC}"/>
              </a:ext>
            </a:extLst>
          </p:cNvPr>
          <p:cNvSpPr>
            <a:spLocks noGrp="1"/>
          </p:cNvSpPr>
          <p:nvPr>
            <p:ph type="title"/>
          </p:nvPr>
        </p:nvSpPr>
        <p:spPr>
          <a:xfrm>
            <a:off x="838200" y="774802"/>
            <a:ext cx="10515600" cy="1292086"/>
          </a:xfrm>
        </p:spPr>
        <p:txBody>
          <a:bodyPr/>
          <a:lstStyle/>
          <a:p>
            <a:r>
              <a:rPr lang="fi-FI" dirty="0"/>
              <a:t>Yhteenveto </a:t>
            </a:r>
            <a:endParaRPr lang="en-FI" dirty="0"/>
          </a:p>
        </p:txBody>
      </p:sp>
      <p:sp>
        <p:nvSpPr>
          <p:cNvPr id="4" name="Content Placeholder 3">
            <a:extLst>
              <a:ext uri="{FF2B5EF4-FFF2-40B4-BE49-F238E27FC236}">
                <a16:creationId xmlns:a16="http://schemas.microsoft.com/office/drawing/2014/main" id="{A7584257-E253-CA49-84EF-3C8D5B08449E}"/>
              </a:ext>
            </a:extLst>
          </p:cNvPr>
          <p:cNvSpPr>
            <a:spLocks noGrp="1"/>
          </p:cNvSpPr>
          <p:nvPr>
            <p:ph idx="11"/>
          </p:nvPr>
        </p:nvSpPr>
        <p:spPr>
          <a:xfrm>
            <a:off x="1449622" y="2066888"/>
            <a:ext cx="9304970" cy="3548719"/>
          </a:xfrm>
        </p:spPr>
        <p:txBody>
          <a:bodyPr anchor="ctr">
            <a:normAutofit/>
          </a:bodyPr>
          <a:lstStyle/>
          <a:p>
            <a:pPr>
              <a:lnSpc>
                <a:spcPct val="150000"/>
              </a:lnSpc>
            </a:pPr>
            <a:r>
              <a:rPr lang="fi-FI" sz="1600" dirty="0"/>
              <a:t>Aikakauslehtihetkeen liittyvät tunteet ovat positiivisia, kuten rentoutuminen, inspiroituminen ja tiedonhalu. </a:t>
            </a:r>
          </a:p>
          <a:p>
            <a:pPr>
              <a:lnSpc>
                <a:spcPct val="150000"/>
              </a:lnSpc>
            </a:pPr>
            <a:r>
              <a:rPr lang="fi-FI" sz="1600" dirty="0"/>
              <a:t>Aikakauslehtihetkeen keskitytään eikä siihen mahdu muita medioita.</a:t>
            </a:r>
          </a:p>
          <a:p>
            <a:pPr>
              <a:lnSpc>
                <a:spcPct val="150000"/>
              </a:lnSpc>
            </a:pPr>
            <a:r>
              <a:rPr lang="fi-FI" sz="1600" dirty="0"/>
              <a:t>Tyypillinen lukuhetki vietetään illalla kotisohvalla ja sille varataan riittävästi aikaa.</a:t>
            </a:r>
          </a:p>
          <a:p>
            <a:pPr>
              <a:lnSpc>
                <a:spcPct val="150000"/>
              </a:lnSpc>
            </a:pPr>
            <a:r>
              <a:rPr lang="fi-FI" sz="1600" dirty="0"/>
              <a:t>Aikakauslehti sopii monenlaisten aihepiirien seuraamiseen.</a:t>
            </a:r>
          </a:p>
          <a:p>
            <a:pPr>
              <a:lnSpc>
                <a:spcPct val="150000"/>
              </a:lnSpc>
            </a:pPr>
            <a:r>
              <a:rPr lang="fi-FI" sz="1600" dirty="0"/>
              <a:t>Yli puolet lukijoista kuluttaa myös digitaalisia aikakauslehtisisältöjä.</a:t>
            </a:r>
          </a:p>
          <a:p>
            <a:pPr>
              <a:lnSpc>
                <a:spcPct val="150000"/>
              </a:lnSpc>
            </a:pPr>
            <a:r>
              <a:rPr lang="fi-FI" sz="1600" dirty="0"/>
              <a:t>73 % tuntee saavansa vastinetta ajalleen painetun aikakauslehden sisältöjä lukiessaan aina tai usein.</a:t>
            </a:r>
          </a:p>
        </p:txBody>
      </p:sp>
    </p:spTree>
    <p:extLst>
      <p:ext uri="{BB962C8B-B14F-4D97-AF65-F5344CB8AC3E}">
        <p14:creationId xmlns:p14="http://schemas.microsoft.com/office/powerpoint/2010/main" val="36612423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5269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1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1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1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1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1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1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1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1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1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1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2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2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2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2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2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2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2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2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2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2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3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3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3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3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3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3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3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3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3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3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4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4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4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4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heme/theme1.xml><?xml version="1.0" encoding="utf-8"?>
<a:theme xmlns:a="http://schemas.openxmlformats.org/drawingml/2006/main" name="Aikakausmedia-ADAM-2020">
  <a:themeElements>
    <a:clrScheme name="Aikakausmedia 2021">
      <a:dk1>
        <a:srgbClr val="002649"/>
      </a:dk1>
      <a:lt1>
        <a:srgbClr val="FFFFFF"/>
      </a:lt1>
      <a:dk2>
        <a:srgbClr val="002649"/>
      </a:dk2>
      <a:lt2>
        <a:srgbClr val="FEFCFF"/>
      </a:lt2>
      <a:accent1>
        <a:srgbClr val="FF6464"/>
      </a:accent1>
      <a:accent2>
        <a:srgbClr val="002649"/>
      </a:accent2>
      <a:accent3>
        <a:srgbClr val="F3CF67"/>
      </a:accent3>
      <a:accent4>
        <a:srgbClr val="9BFFF8"/>
      </a:accent4>
      <a:accent5>
        <a:srgbClr val="FFE0E0"/>
      </a:accent5>
      <a:accent6>
        <a:srgbClr val="B2B2B2"/>
      </a:accent6>
      <a:hlink>
        <a:srgbClr val="FF6464"/>
      </a:hlink>
      <a:folHlink>
        <a:srgbClr val="FF64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smtClean="0">
            <a:latin typeface="Neue Haas Unica W1G" panose="020B0504030206020203" pitchFamily="34" charset="0"/>
          </a:defRPr>
        </a:defPPr>
      </a:lstStyle>
    </a:txDef>
  </a:objectDefaults>
  <a:extraClrSchemeLst/>
  <a:extLst>
    <a:ext uri="{05A4C25C-085E-4340-85A3-A5531E510DB2}">
      <thm15:themeFamily xmlns:thm15="http://schemas.microsoft.com/office/thememl/2012/main" name="Aikakausmedia-ADAM-2020" id="{D6672A77-6A23-3148-AFA0-46709B25FD39}" vid="{0AAFB401-81EC-5D4F-96D4-E72FA9B1D7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8673</TotalTime>
  <Words>4301</Words>
  <Application>Microsoft Macintosh PowerPoint</Application>
  <PresentationFormat>Widescreen</PresentationFormat>
  <Paragraphs>468</Paragraphs>
  <Slides>99</Slides>
  <Notes>86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99</vt:i4>
      </vt:variant>
    </vt:vector>
  </HeadingPairs>
  <TitlesOfParts>
    <vt:vector size="107" baseType="lpstr">
      <vt:lpstr>Neue Haas Unica W1G Medium</vt:lpstr>
      <vt:lpstr>Neue Haas Unica W1G Light</vt:lpstr>
      <vt:lpstr>Canela Medium</vt:lpstr>
      <vt:lpstr>Clattering</vt:lpstr>
      <vt:lpstr>Neue Haas Unica W1G</vt:lpstr>
      <vt:lpstr>Calibri</vt:lpstr>
      <vt:lpstr>Arial</vt:lpstr>
      <vt:lpstr>Aikakausmedia-ADAM-2020</vt:lpstr>
      <vt:lpstr>PowerPoint Presentation</vt:lpstr>
      <vt:lpstr>Tutkimuksen toteutus ja vastaajat</vt:lpstr>
      <vt:lpstr>Vastaajina tutkimuksessa oli sekä tilaajalukijoita että irtonumeron ostajia</vt:lpstr>
      <vt:lpstr>Sisältö</vt:lpstr>
      <vt:lpstr>Lukemisen tavat</vt:lpstr>
      <vt:lpstr>63 % lukee aikakauslehtiä vähintään viikoittain, 94 % vähintään kuukausittain</vt:lpstr>
      <vt:lpstr>Yksittäisen lukuhetken pituus on 26 minuuttia</vt:lpstr>
      <vt:lpstr>65 %  lukee aikakauslehden kokonaan aina tai usein</vt:lpstr>
      <vt:lpstr>Aikakauslehtiä luetaan illalla, kun sille voidaan varata aikaa</vt:lpstr>
      <vt:lpstr>Nuorissa on eniten heitä, jotka lukevat aamuisin – iltaisin lukevat erityisesti ruuhkavuosia elävät</vt:lpstr>
      <vt:lpstr>Syitä, miksi ilta on mieluisin aika lukea:  lehden parissa palaudutaan päivän töistä tai muista askareista</vt:lpstr>
      <vt:lpstr>Syitä, miksi ilta on mieluisin aika lukea: illalla on mahdollisuus syventyä lukemiseen</vt:lpstr>
      <vt:lpstr>Syitä, miksi ilta on mieluisin aika lukea: aikakauslehden lukeminen rauhoittaa ennen nukkumaanmenoa</vt:lpstr>
      <vt:lpstr>Aikakauslehtiä luetaan mieluiten kotona</vt:lpstr>
      <vt:lpstr>Aikakauslehden lukemista ei määrittele arki tai viikonloppu – kumpikin käy aikakauslehtihetkeksi</vt:lpstr>
      <vt:lpstr>Lukuhetken valintaan vaikuttaa viikonpäivää enemmän se, että lukemiselle voidaan varata aikaa   – nuorista silti hieman alle puolet suosii joko arkipäiviä tai viikonloppua </vt:lpstr>
      <vt:lpstr>Miltei 1/3 vastaajista lukee lomalla enemmän</vt:lpstr>
      <vt:lpstr>Erityisesti naiset ja nuoret lukevat lomalla enemmän</vt:lpstr>
      <vt:lpstr>Kumpi väittämistä kuvaa paremmin tapaasi lukea valitsemaasi aikakauslehteä?</vt:lpstr>
      <vt:lpstr>Aikakauslehteen keskittyminen on korkeaa kaikissa ikäryhmissä – nuoremmat multitaskaavat lukiessaan enemmän</vt:lpstr>
      <vt:lpstr>Eläkeikäiset lukevat muita useammin lehden heti sen ilmestyttyä – muut odottavat sopivaa hetkeä</vt:lpstr>
      <vt:lpstr>Aikakauslehteä luetaan tyypillisesti useamman kerran</vt:lpstr>
      <vt:lpstr>Aikakauslehti jatkaa elämäänsä lukemisen jälkeen – 82 % vastaajista säilyttää lehden tai antaa sen eteenpäin muille luettavaksi</vt:lpstr>
      <vt:lpstr>Miten otat talteen sinua kiinnostavan sisällön sinulle mieluisimmasta aikakauslehdestä? (esim. kokonaisen jutun, kuvan tai mainoksessa tiedot tuotteesta) </vt:lpstr>
      <vt:lpstr>Lukemisen tavat</vt:lpstr>
      <vt:lpstr>Lukemisen tavat</vt:lpstr>
      <vt:lpstr>Eri aikakauslehtien lukeminen </vt:lpstr>
      <vt:lpstr>Säännöllisesti luetut aikakauslehtityypit 1/2</vt:lpstr>
      <vt:lpstr>Säännöllisesti luetut aikakauslehtityypit  2/2</vt:lpstr>
      <vt:lpstr>Säännöllisesti luetuista lehdistä suosikkeja ovat naistenlehdet ja uutis-, ajankohtais- ja talouslehdet</vt:lpstr>
      <vt:lpstr>56 % aikakauslehtien lukijoista lukee aikakauslehtisisältöjä myös digitaalisena</vt:lpstr>
      <vt:lpstr>Syyt, miksi ei lue aikakauslehtisisältöjä digitaalisena: printtilehti miellyttää enemmän, digisisällöt eivät kiinnosta, halu välttää ruudun tuijottamista</vt:lpstr>
      <vt:lpstr>Syitä, miksi ei lue aikakauslehtiä digitaalisena: lukukokemusta vertaillaan printin lukemiseen – digiin verrattuna konkreettinen lehti tuntuu mukavalta ja hallittavalta kokonaisuudelta</vt:lpstr>
      <vt:lpstr>Syitä, miksi ei lue aikakauslehtiä digitaalisena: digiä kulutetaan muutenkin paljon, printti tuo vaihtelua ja rajatun lukuhetken</vt:lpstr>
      <vt:lpstr>Syitä, miksi ei lue aikakauslehtiä digitaalisena: printtilehteen on helpompi keskittyä</vt:lpstr>
      <vt:lpstr>Digitaalisten aikakauslehtisisältöjen lukeminen eroaa painetun lehden lukukokemuksesta erityisesti ajankohtaisuudellaan ja helpolla saatavuudellaan</vt:lpstr>
      <vt:lpstr>Miten digisisältöjen lukeminen eroaa painetun aikakauslehden lukemisesta: digi helposti saatavilla</vt:lpstr>
      <vt:lpstr>Miten digisisältöjen lukeminen eroaa painetun aikakauslehden lukemisesta: lukeminen digissä juttukohtaista, painetusta luetaan koko lehti</vt:lpstr>
      <vt:lpstr>Painettu aikakauslehti pärjää vertailussa digitaaliseen lukukokemuksen erityisesti elämyksellisyydessä ja tuntumassa</vt:lpstr>
      <vt:lpstr>Miten digisisältöjen lukeminen eroaa painetun aikakauslehden lukemisesta: elämyksellisyys, tuntuma</vt:lpstr>
      <vt:lpstr>Eri aikakauslehtien lukeminen</vt:lpstr>
      <vt:lpstr>Sisältöjen antama vastine ajalle</vt:lpstr>
      <vt:lpstr>73 % tuntee saavansa vastinetta ajalleen painetun aikakauslehden sisältöjä lukiessaan aina tai usein</vt:lpstr>
      <vt:lpstr>39 % tuntee saavansa vastinetta ajalleen digitaalisen median sisältöjä lukiessaan aina tai usein – tyytyväisimpiä ovat nuoret ja miehet </vt:lpstr>
      <vt:lpstr>Sisältöjen antama vastine ajalle</vt:lpstr>
      <vt:lpstr>PowerPoint Presentation</vt:lpstr>
      <vt:lpstr>Medioiden sopivuus eri aihealueiden seuraamiseen  Autot ja moottoriajoneuvot</vt:lpstr>
      <vt:lpstr>Medioiden sopivuus eri aihealueiden seuraamiseen Elektroniikka ja tietotekniikka</vt:lpstr>
      <vt:lpstr>Medioiden sopivuus eri aihealueiden seuraamiseen Kosmetiikka ja kauneudenhoito</vt:lpstr>
      <vt:lpstr>Medioiden sopivuus eri aihealueiden seuraamiseen Matkailu</vt:lpstr>
      <vt:lpstr>Medioiden sopivuus eri aihealueiden seuraamiseen Muoti ja pukeutuminen</vt:lpstr>
      <vt:lpstr>Medioiden sopivuus eri aihealueiden seuraamiseen Remontointi ja rakentaminen</vt:lpstr>
      <vt:lpstr>Medioiden sopivuus eri aihealueiden seuraamiseen Ruoka ja ruuanlaitto</vt:lpstr>
      <vt:lpstr>Medioiden sopivuus eri aihealueiden seuraamiseen Sisustaminen</vt:lpstr>
      <vt:lpstr>Medioiden sopivuus eri aihealueiden seuraamiseen Säästäminen ja sijoittaminen</vt:lpstr>
      <vt:lpstr>Medioiden sopivuus eri aihealueiden seuraamiseen Terveys ja hyvinvointi</vt:lpstr>
      <vt:lpstr>Medioiden sopivuus eri aihealueiden seuraamiseen Urheilu</vt:lpstr>
      <vt:lpstr>Medioiden sopivuus  eri aihealueiden seuraamiseen</vt:lpstr>
      <vt:lpstr> Mediankäyttö eri tilanteissa</vt:lpstr>
      <vt:lpstr>Printtilehti valitaan, kun halutaan rentoutua ja perehtyä asiaan rauhassa –  digimedia silloin, kun kulutetaan aikaa ja kun halutaan viihtyä</vt:lpstr>
      <vt:lpstr>Medioiden päällekkäiskäyttö on vähäistä printtimedioissa</vt:lpstr>
      <vt:lpstr>Millaisessa mediankäyttöhetkissä käytät tyypillisesti samanaikaisesti myös jotain muuta mediaa? Aikakauslehteä lukiessa</vt:lpstr>
      <vt:lpstr>Millaisessa mediankäyttöhetkissä käytät tyypillisesti samanaikaisesti myös jotain muuta mediaa? Sanomalehteä lukiessa</vt:lpstr>
      <vt:lpstr>Millaisessa mediankäyttöhetkissä käytät tyypillisesti samanaikaisesti myös jotain muuta mediaa? Radiota kuunnellessa</vt:lpstr>
      <vt:lpstr>Millaisessa mediankäyttöhetkissä käytät tyypillisesti samanaikaisesti myös jotain muuta mediaa? Televisiota katsoessa</vt:lpstr>
      <vt:lpstr>Millaisessa mediankäyttöhetkissä käytät tyypillisesti samanaikaisesti myös jotain muuta mediaa? Nettilehteä tai muuta verkkomediaa selatessa</vt:lpstr>
      <vt:lpstr>Millaisessa mediankäyttöhetkissä käytät tyypillisesti samanaikaisesti myös jotain muuta mediaa?  Sosiaalista mediaa (esim. Facebook, Instagram) käyttäessä</vt:lpstr>
      <vt:lpstr>Millaisessa mediankäyttöhetkissä käytät tyypillisesti samanaikaisesti myös jotain muuta mediaa? Blogia lukiessa</vt:lpstr>
      <vt:lpstr>Millaisessa mediankäyttöhetkissä käytät tyypillisesti samanaikaisesti myös jotain muuta mediaa? YouTubea tai muuta videopalvelua katsellessa</vt:lpstr>
      <vt:lpstr>Millaisessa mediankäyttöhetkissä käytät tyypillisesti samanaikaisesti myös jotain muuta mediaa? Podcastia kuunnellessa</vt:lpstr>
      <vt:lpstr>Mediankäyttö eri tilanteissa</vt:lpstr>
      <vt:lpstr>Media &amp; tunteet</vt:lpstr>
      <vt:lpstr>Tunteet TOP 10 – painettu aikakauslehti</vt:lpstr>
      <vt:lpstr>Mistä tunne aikakauslehden parissa syntyy? Rentoutuminen – oma lehti = oma aika</vt:lpstr>
      <vt:lpstr>Mistä tunne aikakauslehden parissa syntyy? Inspiroituminen – itse valittu sisältö kiinnostaa</vt:lpstr>
      <vt:lpstr>Mistä tunne aikakauslehden parissa syntyy? Keskittyminen – lukuhetki ei ala kiireessä</vt:lpstr>
      <vt:lpstr>Tunteet TOP 10 – aikakauslehtien nettisivut</vt:lpstr>
      <vt:lpstr>Tunteet TOP 10 – painettu sanomalehti</vt:lpstr>
      <vt:lpstr>Tunteet TOP 10 – sanomalehtien nettisivut</vt:lpstr>
      <vt:lpstr>Tunteet TOP 10 – televisio</vt:lpstr>
      <vt:lpstr>Tunteet TOP 10 – radio</vt:lpstr>
      <vt:lpstr>Tunteet TOP 10 – some</vt:lpstr>
      <vt:lpstr>Tunteet TOP 10 – blogit</vt:lpstr>
      <vt:lpstr>Tunteet TOP 10 – YouTube</vt:lpstr>
      <vt:lpstr>Tunteet TOP 10 – podcast</vt:lpstr>
      <vt:lpstr>Mediat &amp; tunteet</vt:lpstr>
      <vt:lpstr>Mainonta</vt:lpstr>
      <vt:lpstr>Mainonnan väittämiä</vt:lpstr>
      <vt:lpstr>Haluan, että mainostettava tuote tai palvelu liittyy lehden käsittelemiin aiheisiin</vt:lpstr>
      <vt:lpstr>Kilpailu tai arvonta printtimainoksessa kiinnittää huomioni</vt:lpstr>
      <vt:lpstr>Kilpailu tai arvonta aikakauslehden nettisivuilla kiinnittää huomioni</vt:lpstr>
      <vt:lpstr>Jos mainoksessa kerrotaan kosmetiikka- tai tuoksutuotteesta, haluan saada samalla tuotenäytteen kokeiltavakseni</vt:lpstr>
      <vt:lpstr>Mainokset tuovat parhaimmillaan lisäarvoa lehden sisältöön</vt:lpstr>
      <vt:lpstr>Osallistuisin mielelläni mainostajan testiryhmään aikakauslehden nettisivuilla</vt:lpstr>
      <vt:lpstr>Vaikuttajamarkkinointi esimerkiksi blogissa tai somessa on minusta mieluisa tapa ottaa vastaan mainontaa</vt:lpstr>
      <vt:lpstr>Mainonta</vt:lpstr>
      <vt:lpstr>Mainonta</vt:lpstr>
      <vt:lpstr>Yhteenveto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Outi Itävuo</dc:creator>
  <cp:lastModifiedBy>Outi Itävuo</cp:lastModifiedBy>
  <cp:revision>383</cp:revision>
  <dcterms:created xsi:type="dcterms:W3CDTF">2021-06-10T10:03:58Z</dcterms:created>
  <dcterms:modified xsi:type="dcterms:W3CDTF">2021-06-29T05:11:32Z</dcterms:modified>
</cp:coreProperties>
</file>