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08" r:id="rId17"/>
    <p:sldId id="1203" r:id="rId18"/>
    <p:sldId id="1204" r:id="rId19"/>
    <p:sldId id="1205" r:id="rId20"/>
    <p:sldId id="1206" r:id="rId21"/>
    <p:sldId id="1207" r:id="rId22"/>
    <p:sldId id="1214" r:id="rId23"/>
    <p:sldId id="1211" r:id="rId24"/>
    <p:sldId id="1210" r:id="rId25"/>
    <p:sldId id="1212" r:id="rId26"/>
    <p:sldId id="1213" r:id="rId27"/>
    <p:sldId id="1215" r:id="rId28"/>
    <p:sldId id="1217" r:id="rId29"/>
    <p:sldId id="1202" r:id="rId30"/>
    <p:sldId id="1222" r:id="rId31"/>
    <p:sldId id="1219" r:id="rId32"/>
    <p:sldId id="1218" r:id="rId33"/>
    <p:sldId id="1220" r:id="rId34"/>
    <p:sldId id="1221" r:id="rId35"/>
    <p:sldId id="275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nela Medium" pitchFamily="2" charset="77"/>
      <p:regular r:id="rId43"/>
    </p:embeddedFont>
    <p:embeddedFont>
      <p:font typeface="Clattering" pitchFamily="2" charset="0"/>
      <p:regular r:id="rId44"/>
    </p:embeddedFont>
    <p:embeddedFont>
      <p:font typeface="Neue Haas Unica W1G" panose="020B0504030206020203" pitchFamily="34" charset="0"/>
      <p:regular r:id="rId45"/>
      <p:bold r:id="rId46"/>
      <p:italic r:id="rId47"/>
      <p:boldItalic r:id="rId48"/>
    </p:embeddedFont>
    <p:embeddedFont>
      <p:font typeface="Neue Haas Unica W1G Light" panose="020B0404030206020203" pitchFamily="34" charset="0"/>
      <p:regular r:id="rId49"/>
      <p:italic r:id="rId50"/>
    </p:embeddedFont>
    <p:embeddedFont>
      <p:font typeface="Neue Haas Unica W1G Medium" panose="020B0504030206020203" pitchFamily="34" charset="0"/>
      <p:regular r:id="rId51"/>
      <p:italic r:id="rId5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FA"/>
    <a:srgbClr val="002649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2 161 613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2161613</c:v>
                </c:pt>
                <c:pt idx="1">
                  <c:v>1336368</c:v>
                </c:pt>
                <c:pt idx="2">
                  <c:v>653641</c:v>
                </c:pt>
                <c:pt idx="3">
                  <c:v>122714</c:v>
                </c:pt>
                <c:pt idx="4">
                  <c:v>78008</c:v>
                </c:pt>
                <c:pt idx="5">
                  <c:v>4942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64557</c:v>
                </c:pt>
                <c:pt idx="1">
                  <c:v>65872</c:v>
                </c:pt>
                <c:pt idx="2">
                  <c:v>67185</c:v>
                </c:pt>
                <c:pt idx="3">
                  <c:v>68445</c:v>
                </c:pt>
                <c:pt idx="4">
                  <c:v>70062</c:v>
                </c:pt>
                <c:pt idx="5">
                  <c:v>71607</c:v>
                </c:pt>
                <c:pt idx="6">
                  <c:v>73038</c:v>
                </c:pt>
                <c:pt idx="7">
                  <c:v>73779</c:v>
                </c:pt>
                <c:pt idx="8">
                  <c:v>74594</c:v>
                </c:pt>
                <c:pt idx="9">
                  <c:v>75592</c:v>
                </c:pt>
                <c:pt idx="10">
                  <c:v>76524</c:v>
                </c:pt>
                <c:pt idx="11">
                  <c:v>77282</c:v>
                </c:pt>
                <c:pt idx="12">
                  <c:v>78008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2 161 613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4357286</c:v>
                </c:pt>
                <c:pt idx="1">
                  <c:v>2161613</c:v>
                </c:pt>
                <c:pt idx="2">
                  <c:v>1336368</c:v>
                </c:pt>
                <c:pt idx="3">
                  <c:v>653641</c:v>
                </c:pt>
                <c:pt idx="4">
                  <c:v>122714</c:v>
                </c:pt>
                <c:pt idx="5">
                  <c:v>78008</c:v>
                </c:pt>
                <c:pt idx="6">
                  <c:v>4942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7444661786016"/>
          <c:y val="8.6377024944008007E-2"/>
          <c:w val="0.5665458019410730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182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536</c:v>
                </c:pt>
                <c:pt idx="1">
                  <c:v>182</c:v>
                </c:pt>
                <c:pt idx="2">
                  <c:v>129</c:v>
                </c:pt>
                <c:pt idx="3">
                  <c:v>109</c:v>
                </c:pt>
                <c:pt idx="4">
                  <c:v>77</c:v>
                </c:pt>
                <c:pt idx="5">
                  <c:v>31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7444661786016"/>
          <c:y val="8.6377024944008007E-2"/>
          <c:w val="0.5665458019410730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11 877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21464</c:v>
                </c:pt>
                <c:pt idx="1">
                  <c:v>11876.994505494506</c:v>
                </c:pt>
                <c:pt idx="2">
                  <c:v>10359.441860465116</c:v>
                </c:pt>
                <c:pt idx="3">
                  <c:v>5996.7064220183483</c:v>
                </c:pt>
                <c:pt idx="4">
                  <c:v>2493</c:v>
                </c:pt>
                <c:pt idx="5">
                  <c:v>1593.6883116883116</c:v>
                </c:pt>
                <c:pt idx="6">
                  <c:v>617.75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8.8724674108115881E-2"/>
          <c:w val="0.71851782114192253"/>
          <c:h val="0.67203242456141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4270407</c:v>
                </c:pt>
                <c:pt idx="1">
                  <c:v>4302895</c:v>
                </c:pt>
                <c:pt idx="2">
                  <c:v>4325893</c:v>
                </c:pt>
                <c:pt idx="3">
                  <c:v>4368933</c:v>
                </c:pt>
                <c:pt idx="4">
                  <c:v>4414452</c:v>
                </c:pt>
                <c:pt idx="5">
                  <c:v>4448276</c:v>
                </c:pt>
                <c:pt idx="6">
                  <c:v>4482528</c:v>
                </c:pt>
                <c:pt idx="7">
                  <c:v>4385055</c:v>
                </c:pt>
                <c:pt idx="8">
                  <c:v>4363999</c:v>
                </c:pt>
                <c:pt idx="9">
                  <c:v>4405271</c:v>
                </c:pt>
                <c:pt idx="10">
                  <c:v>4435099</c:v>
                </c:pt>
                <c:pt idx="11">
                  <c:v>4346607</c:v>
                </c:pt>
                <c:pt idx="12">
                  <c:v>4357286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46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1325516907172087"/>
          <c:w val="0.71851785572258009"/>
          <c:h val="0.6622257776683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2188328</c:v>
                </c:pt>
                <c:pt idx="1">
                  <c:v>2194490</c:v>
                </c:pt>
                <c:pt idx="2">
                  <c:v>2191427</c:v>
                </c:pt>
                <c:pt idx="3">
                  <c:v>2205997</c:v>
                </c:pt>
                <c:pt idx="4">
                  <c:v>2217186</c:v>
                </c:pt>
                <c:pt idx="5">
                  <c:v>2229121</c:v>
                </c:pt>
                <c:pt idx="6">
                  <c:v>2242873</c:v>
                </c:pt>
                <c:pt idx="7">
                  <c:v>2215133</c:v>
                </c:pt>
                <c:pt idx="8">
                  <c:v>2192165</c:v>
                </c:pt>
                <c:pt idx="9">
                  <c:v>2207376</c:v>
                </c:pt>
                <c:pt idx="10">
                  <c:v>2215491</c:v>
                </c:pt>
                <c:pt idx="11">
                  <c:v>2164455</c:v>
                </c:pt>
                <c:pt idx="12">
                  <c:v>2161613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0050361947514132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1174362</c:v>
                </c:pt>
                <c:pt idx="1">
                  <c:v>1195037</c:v>
                </c:pt>
                <c:pt idx="2">
                  <c:v>1218183</c:v>
                </c:pt>
                <c:pt idx="3">
                  <c:v>1240332</c:v>
                </c:pt>
                <c:pt idx="4">
                  <c:v>1268022</c:v>
                </c:pt>
                <c:pt idx="5">
                  <c:v>1283955</c:v>
                </c:pt>
                <c:pt idx="6">
                  <c:v>1300240</c:v>
                </c:pt>
                <c:pt idx="7">
                  <c:v>1301423</c:v>
                </c:pt>
                <c:pt idx="8">
                  <c:v>1304474</c:v>
                </c:pt>
                <c:pt idx="9">
                  <c:v>1324285</c:v>
                </c:pt>
                <c:pt idx="10">
                  <c:v>1341298</c:v>
                </c:pt>
                <c:pt idx="11">
                  <c:v>1325760</c:v>
                </c:pt>
                <c:pt idx="12">
                  <c:v>1336368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718774</c:v>
                </c:pt>
                <c:pt idx="1">
                  <c:v>720173</c:v>
                </c:pt>
                <c:pt idx="2">
                  <c:v>721669</c:v>
                </c:pt>
                <c:pt idx="3">
                  <c:v>723489</c:v>
                </c:pt>
                <c:pt idx="4">
                  <c:v>725977</c:v>
                </c:pt>
                <c:pt idx="5">
                  <c:v>728270</c:v>
                </c:pt>
                <c:pt idx="6">
                  <c:v>729880</c:v>
                </c:pt>
                <c:pt idx="7">
                  <c:v>658259</c:v>
                </c:pt>
                <c:pt idx="8">
                  <c:v>656284</c:v>
                </c:pt>
                <c:pt idx="9">
                  <c:v>659976</c:v>
                </c:pt>
                <c:pt idx="10">
                  <c:v>662019</c:v>
                </c:pt>
                <c:pt idx="11">
                  <c:v>657638</c:v>
                </c:pt>
                <c:pt idx="12">
                  <c:v>653641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124386</c:v>
                </c:pt>
                <c:pt idx="1">
                  <c:v>127323</c:v>
                </c:pt>
                <c:pt idx="2">
                  <c:v>127429</c:v>
                </c:pt>
                <c:pt idx="3">
                  <c:v>130670</c:v>
                </c:pt>
                <c:pt idx="4">
                  <c:v>133205</c:v>
                </c:pt>
                <c:pt idx="5">
                  <c:v>135323</c:v>
                </c:pt>
                <c:pt idx="6">
                  <c:v>136497</c:v>
                </c:pt>
                <c:pt idx="7">
                  <c:v>136461</c:v>
                </c:pt>
                <c:pt idx="8">
                  <c:v>136482</c:v>
                </c:pt>
                <c:pt idx="9">
                  <c:v>138042</c:v>
                </c:pt>
                <c:pt idx="10">
                  <c:v>139767</c:v>
                </c:pt>
                <c:pt idx="11">
                  <c:v>121472</c:v>
                </c:pt>
                <c:pt idx="12">
                  <c:v>122714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66" y="1741505"/>
          <a:ext cx="2257777" cy="1145123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4 357 286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06/07/2021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06/07/2021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6/2021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tietoa-tutkimuksia/aikakauslehtihetki-2021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tietoa-tutkimuksia/tietoa-ammatti-ja-jaerjestoemedioista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aikakausmedia.fi/media-mainonta/tunne-tekijaet/teemu-sysioja-kuluttaja/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aikakausmedia.fi/media-mainonta/vuoden-aikkarimainokset/" TargetMode="Externa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Kesäkuu</a:t>
            </a:r>
            <a:r>
              <a:rPr lang="en-FI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Yleisömäärien kehitys Twitterissä</a:t>
            </a:r>
            <a:br>
              <a:rPr lang="fi-FI" sz="3200" dirty="0"/>
            </a:br>
            <a:r>
              <a:rPr lang="fi-FI" sz="3200" dirty="0"/>
              <a:t>6/2020 – 6/2021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50348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6/2020 – 6/2021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774356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6/2020 – 6/2021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18702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kesäkuu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50961091"/>
              </p:ext>
            </p:extLst>
          </p:nvPr>
        </p:nvGraphicFramePr>
        <p:xfrm>
          <a:off x="1158466" y="1410789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227 161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216 113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210 908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171 251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159 555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158 274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152 100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119 072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115 578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104 052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998521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91 655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87 825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83 521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74 786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69 498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68 487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66 420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65 403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55 642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54 590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kesäkuu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8664271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144 670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104 514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94 601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88 394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77 934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66 743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55 516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51 511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50 121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40 507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580991"/>
              </p:ext>
            </p:extLst>
          </p:nvPr>
        </p:nvGraphicFramePr>
        <p:xfrm>
          <a:off x="6344421" y="1410790"/>
          <a:ext cx="4785132" cy="45160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40 228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38 985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38 258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37 621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36 764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36 272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31 960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30 997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29 720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kesäkuu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51275797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94 286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69 673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63 651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55 604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54 357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52 836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51 143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44 057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39 766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38 697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072873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36 193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35 715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33 954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33 338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26 953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26 694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26 072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25 525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25 273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24 671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kesäkuu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50036583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178 890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131 101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48 232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19 718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18 977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18 298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14 120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11 727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10 345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10 136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149356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9 495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8 572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8 530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7 726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7 186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6 443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6 387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5 375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5 352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Rakennuslehti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4 710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kesäkuu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46027180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35 700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18 500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4 630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4 570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3 090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2 870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Aarre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2 270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01022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22 283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15 003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8 157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7 763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6 051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5 350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2 266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1 774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1 690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1 591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71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861" r="179"/>
          <a:stretch/>
        </p:blipFill>
        <p:spPr>
          <a:xfrm>
            <a:off x="7561385" y="0"/>
            <a:ext cx="4630614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658983"/>
            <a:ext cx="5540022" cy="4373517"/>
          </a:xfrm>
        </p:spPr>
        <p:txBody>
          <a:bodyPr anchor="ctr">
            <a:normAutofit/>
          </a:bodyPr>
          <a:lstStyle/>
          <a:p>
            <a:r>
              <a:rPr lang="fi-FI" sz="1700" dirty="0"/>
              <a:t>Yhteishyvä kiilasi Seiskan ohi kokonaisseuraajamäärältään suurimpien kärkiviisikkoon.</a:t>
            </a:r>
          </a:p>
          <a:p>
            <a:r>
              <a:rPr lang="fi-FI" sz="1700" dirty="0" err="1"/>
              <a:t>TikTok</a:t>
            </a:r>
            <a:r>
              <a:rPr lang="fi-FI" sz="1700" dirty="0"/>
              <a:t> lisättiin uutena kanavana seurantaan.</a:t>
            </a:r>
          </a:p>
          <a:p>
            <a:pPr lvl="1"/>
            <a:r>
              <a:rPr lang="fi-FI" sz="1500" dirty="0" err="1"/>
              <a:t>TikTokissa</a:t>
            </a:r>
            <a:r>
              <a:rPr lang="fi-FI" sz="1500" dirty="0"/>
              <a:t> tilejä oli kahdeksalla lehdellä, joilla oli yhteensä hieman alle viisi tuhatta seuraajaa. </a:t>
            </a:r>
          </a:p>
          <a:p>
            <a:pPr lvl="1"/>
            <a:r>
              <a:rPr lang="fi-FI" sz="1500" dirty="0"/>
              <a:t>Suurimmat lehdet </a:t>
            </a:r>
            <a:r>
              <a:rPr lang="fi-FI" sz="1500" dirty="0" err="1"/>
              <a:t>TikTokissa</a:t>
            </a:r>
            <a:r>
              <a:rPr lang="fi-FI" sz="1500" dirty="0"/>
              <a:t> olivat </a:t>
            </a:r>
            <a:r>
              <a:rPr lang="fi-FI" sz="1500" dirty="0" err="1"/>
              <a:t>GTi</a:t>
            </a:r>
            <a:r>
              <a:rPr lang="fi-FI" sz="1500" dirty="0"/>
              <a:t>-Magazine, </a:t>
            </a:r>
            <a:r>
              <a:rPr lang="fi-FI" sz="1500" dirty="0" err="1"/>
              <a:t>Systole</a:t>
            </a:r>
            <a:r>
              <a:rPr lang="fi-FI" sz="1500" dirty="0"/>
              <a:t> ja Suomen Luonto.</a:t>
            </a:r>
          </a:p>
          <a:p>
            <a:pPr lvl="1"/>
            <a:r>
              <a:rPr lang="fi-FI" sz="1500" dirty="0" err="1"/>
              <a:t>TikTok</a:t>
            </a:r>
            <a:r>
              <a:rPr lang="fi-FI" sz="1500" dirty="0"/>
              <a:t> raportoidaan toistaiseksi vain kanavakohtaisesti ilman top-listoja.</a:t>
            </a:r>
          </a:p>
          <a:p>
            <a:r>
              <a:rPr lang="fi-FI" sz="1700" dirty="0"/>
              <a:t>Elmo ja Oma Aika poistuivat seurannasta. Lehdillä oli </a:t>
            </a:r>
            <a:r>
              <a:rPr lang="fi-FI" sz="1700"/>
              <a:t>yhteensä 13 </a:t>
            </a:r>
            <a:r>
              <a:rPr lang="fi-FI" sz="1700" dirty="0"/>
              <a:t>297 seuraajaa.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033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Kesäkuun</a:t>
            </a:r>
            <a:r>
              <a:rPr lang="en-FI" sz="3400" dirty="0"/>
              <a:t> oleelliset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kesäkuu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7502312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1 633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1 248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1 027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485362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</a:t>
                      </a:r>
                      <a:r>
                        <a:rPr lang="fi-FI" sz="15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Talo&amp;Koti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Kaksplus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370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Alibi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kesäkuu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816977413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Kaksplus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Alibi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kesäkuu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85521504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1 261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kesäkuu 2021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68424030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Viisas Raha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(20</a:t>
            </a:r>
            <a:r>
              <a:rPr lang="fi-FI" sz="3400" dirty="0"/>
              <a:t>3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kesäkuu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Advokaatti      Aku Ankka      Alibi      Allergia, Iho &amp; Astma      Anna      Antiikki &amp; Design      Apteekkarilehti      Apu      Apu Juniori      Arkkitehti      Arkkitehtiuutiset      Aromi      Arvopaperi      Askel      Auto Bild Suomi      Automaatioväylä      Avotakka      Caravan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FIT      Gloria      Glorian Koti      Glorian ruoka &amp; viini      Gluteeniton Keittiö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Kauppalehti Fakta      Kello &amp; Kulta      Kemia-Kemi      Kiinteistöposti      Kippari      KITA Kiinteistö &amp; Talotekniikka      Kodin Kuvalehti      Kodin Pellervo      Koiramme      Kolmiokirjan Ristikot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</a:t>
            </a:r>
            <a:b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 Käsityö      Kotilääkäri      Kotimaa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&amp; terveys      Kunto Plus      Lapsen Maailma      Lastenkirkko      Lastenmaa      Leivotaan      Linja      Maailman Kuvalehti      Maalla      Maku      Matka      Me Naiset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Metsästäjä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(20</a:t>
            </a:r>
            <a:r>
              <a:rPr lang="fi-FI" sz="3400" dirty="0"/>
              <a:t>3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kesäkuu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/>
              <a:t>….     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Mikrobitti      Minä Olen      Mondo Moottori      Motiivi Museo      Nuotta      Nyyrikki      Oma PIHA      Ortodoksiviesti      Osuustoiminta      Palokuntalainen      Parnasso      Pelastustieto      Pelit      Perusta      Pieni on Suurin      Pinni      Polemiikki      Positio      Potilaan Lääkärilehti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Talotekniikka      Talouselämä      Taloustaito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</a:t>
            </a:r>
            <a:b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 hyvin      X      Yhteishyvä      Yliopisto      Ylioppilaslehti      Ympäristö ja Terveys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kesäkuu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2000" b="1" u="sng" dirty="0">
                <a:solidFill>
                  <a:schemeClr val="tx2"/>
                </a:solidFill>
                <a:latin typeface="Neue Haas Unica W1G" panose="020B0504030206020203" pitchFamily="34" charset="0"/>
              </a:rPr>
              <a:t>Lisätyt</a:t>
            </a:r>
            <a:r>
              <a:rPr lang="fi-FI" sz="20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</a:rPr>
              <a:t>|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vaikutus +</a:t>
            </a:r>
            <a:r>
              <a:rPr lang="fi-FI" sz="1600" i="1" dirty="0">
                <a:latin typeface="Neue Haas Unica W1G" panose="020B0504030206020203" pitchFamily="34" charset="0"/>
              </a:rPr>
              <a:t>7 193</a:t>
            </a:r>
            <a:r>
              <a:rPr lang="fi-FI" sz="16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seuraajaa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Taloustaito: YouTube, Instagram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 err="1">
                <a:solidFill>
                  <a:schemeClr val="tx2"/>
                </a:solidFill>
              </a:rPr>
              <a:t>GTi</a:t>
            </a:r>
            <a:r>
              <a:rPr lang="fi-FI" sz="1600" dirty="0">
                <a:solidFill>
                  <a:schemeClr val="tx2"/>
                </a:solidFill>
              </a:rPr>
              <a:t>-Magazine: </a:t>
            </a:r>
            <a:r>
              <a:rPr lang="fi-FI" sz="1600" dirty="0" err="1">
                <a:solidFill>
                  <a:schemeClr val="tx2"/>
                </a:solidFill>
              </a:rPr>
              <a:t>TikTok</a:t>
            </a:r>
            <a:endParaRPr lang="fi-FI" sz="16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Kotiliesi: </a:t>
            </a:r>
            <a:r>
              <a:rPr lang="fi-FI" sz="1600" dirty="0" err="1"/>
              <a:t>TikTok</a:t>
            </a:r>
            <a:endParaRPr lang="fi-FI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Leivotaan: </a:t>
            </a:r>
            <a:r>
              <a:rPr lang="fi-FI" sz="1600" dirty="0" err="1">
                <a:solidFill>
                  <a:schemeClr val="tx2"/>
                </a:solidFill>
              </a:rPr>
              <a:t>TikTok</a:t>
            </a:r>
            <a:endParaRPr lang="fi-FI" sz="16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Suomen Kiinteistölehti: </a:t>
            </a:r>
            <a:r>
              <a:rPr lang="fi-FI" sz="1600" dirty="0" err="1"/>
              <a:t>TikTok</a:t>
            </a:r>
            <a:endParaRPr lang="fi-FI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Suomen Luonto: </a:t>
            </a:r>
            <a:r>
              <a:rPr lang="fi-FI" sz="1600" dirty="0" err="1">
                <a:solidFill>
                  <a:schemeClr val="tx2"/>
                </a:solidFill>
              </a:rPr>
              <a:t>TikTok</a:t>
            </a:r>
            <a:endParaRPr lang="fi-FI" sz="16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 err="1">
                <a:solidFill>
                  <a:schemeClr val="tx2"/>
                </a:solidFill>
              </a:rPr>
              <a:t>Systole</a:t>
            </a:r>
            <a:r>
              <a:rPr lang="fi-FI" sz="1600" dirty="0">
                <a:solidFill>
                  <a:schemeClr val="tx2"/>
                </a:solidFill>
              </a:rPr>
              <a:t>: </a:t>
            </a:r>
            <a:r>
              <a:rPr lang="fi-FI" sz="1600" dirty="0" err="1">
                <a:solidFill>
                  <a:schemeClr val="tx2"/>
                </a:solidFill>
              </a:rPr>
              <a:t>TikTok</a:t>
            </a:r>
            <a:endParaRPr lang="fi-FI" sz="16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Tehy-lehti: </a:t>
            </a:r>
            <a:r>
              <a:rPr lang="fi-FI" sz="1600" dirty="0" err="1">
                <a:solidFill>
                  <a:schemeClr val="tx2"/>
                </a:solidFill>
              </a:rPr>
              <a:t>TikTok</a:t>
            </a:r>
            <a:endParaRPr lang="fi-FI" sz="16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Tekniikan Maailma: </a:t>
            </a:r>
            <a:r>
              <a:rPr lang="fi-FI" sz="1600" dirty="0" err="1">
                <a:solidFill>
                  <a:schemeClr val="tx2"/>
                </a:solidFill>
              </a:rPr>
              <a:t>TikTok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CC17D4B-A269-0E4E-8086-C0728CD6205C}"/>
              </a:ext>
            </a:extLst>
          </p:cNvPr>
          <p:cNvSpPr txBox="1">
            <a:spLocks/>
          </p:cNvSpPr>
          <p:nvPr/>
        </p:nvSpPr>
        <p:spPr>
          <a:xfrm>
            <a:off x="6183309" y="1780370"/>
            <a:ext cx="4926930" cy="3835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fi-FI" sz="2000" b="1" u="sng" dirty="0">
                <a:latin typeface="Neue Haas Unica W1G" panose="020B0504030206020203" pitchFamily="34" charset="0"/>
              </a:rPr>
              <a:t>Poistetut</a:t>
            </a:r>
            <a:r>
              <a:rPr lang="fi-FI" sz="2000" dirty="0">
                <a:latin typeface="Neue Haas Unica W1G" panose="020B0504030206020203" pitchFamily="34" charset="0"/>
              </a:rPr>
              <a:t> </a:t>
            </a:r>
            <a:r>
              <a:rPr lang="fi-FI" sz="1600" dirty="0">
                <a:latin typeface="Neue Haas Unica W1G" panose="020B0504030206020203" pitchFamily="34" charset="0"/>
              </a:rPr>
              <a:t> </a:t>
            </a:r>
            <a:r>
              <a:rPr lang="fi-FI" sz="1600" i="1" dirty="0">
                <a:latin typeface="Neue Haas Unica W1G" panose="020B0504030206020203" pitchFamily="34" charset="0"/>
              </a:rPr>
              <a:t>|  vaikutus -14 538 seuraajaa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Elmo: Facebook, Instagram, Twitter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Oma </a:t>
            </a:r>
            <a:r>
              <a:rPr lang="en-GB" sz="1600" dirty="0" err="1"/>
              <a:t>Aika</a:t>
            </a:r>
            <a:r>
              <a:rPr lang="en-GB" sz="1600" dirty="0"/>
              <a:t>: Facebook, Instagram, Twitter, YouTube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Talotekniikka</a:t>
            </a:r>
            <a:r>
              <a:rPr lang="en-GB" sz="1600" dirty="0"/>
              <a:t>: Twitter</a:t>
            </a:r>
          </a:p>
        </p:txBody>
      </p:sp>
    </p:spTree>
    <p:extLst>
      <p:ext uri="{BB962C8B-B14F-4D97-AF65-F5344CB8AC3E}">
        <p14:creationId xmlns:p14="http://schemas.microsoft.com/office/powerpoint/2010/main" val="4043893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at a table with a plate of food and a bowl of oranges&#10;&#10;Description automatically generated with low confidence">
            <a:extLst>
              <a:ext uri="{FF2B5EF4-FFF2-40B4-BE49-F238E27FC236}">
                <a16:creationId xmlns:a16="http://schemas.microsoft.com/office/drawing/2014/main" id="{81B20D26-181D-7E45-9A6A-4D8B59C99B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111" r="50661"/>
          <a:stretch/>
        </p:blipFill>
        <p:spPr>
          <a:xfrm>
            <a:off x="0" y="0"/>
            <a:ext cx="5638798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1642019"/>
            <a:ext cx="4799012" cy="1421311"/>
          </a:xfrm>
        </p:spPr>
        <p:txBody>
          <a:bodyPr>
            <a:noAutofit/>
          </a:bodyPr>
          <a:lstStyle/>
          <a:p>
            <a:r>
              <a:rPr lang="fi-FI" sz="3400" dirty="0"/>
              <a:t>Aikakauslehtihetki 2021 -tutkimus on julkaistu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91749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Aikakausmedian tuore tutkimus kertoo, millaisia tunteita aikakauslehden lukemiseen sekä muiden medioiden kuluttamiseen liittyy.</a:t>
            </a:r>
            <a:br>
              <a:rPr lang="fi-FI" sz="1600" dirty="0"/>
            </a:br>
            <a:r>
              <a:rPr lang="fi-FI" sz="600" dirty="0"/>
              <a:t> </a:t>
            </a: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Tutustu tutkimukseen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31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4140"/>
            <a:ext cx="4799012" cy="1231900"/>
          </a:xfrm>
        </p:spPr>
        <p:txBody>
          <a:bodyPr>
            <a:normAutofit fontScale="90000"/>
          </a:bodyPr>
          <a:lstStyle/>
          <a:p>
            <a:r>
              <a:rPr lang="fi-FI" dirty="0"/>
              <a:t>Uutta tutkimustietoa ammatti- ja järjestömedioista</a:t>
            </a:r>
          </a:p>
        </p:txBody>
      </p:sp>
      <p:pic>
        <p:nvPicPr>
          <p:cNvPr id="8" name="Picture Placeholder 7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C3F4EA80-B527-134D-BA56-27D47CB131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466" r="45306"/>
          <a:stretch/>
        </p:blipFill>
        <p:spPr>
          <a:xfrm>
            <a:off x="6553202" y="0"/>
            <a:ext cx="5638798" cy="68580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24875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Koostimme 20 lukijatutkimuksesta kattavan paketin, joka avaa lukijoiden suhdetta omaan lehteensä ja sen mainontaan. Kerromme myös, miten korona-aika on vaikuttanut lehtien lukemiseen.</a:t>
            </a:r>
            <a:b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endParaRPr lang="fi-FI" sz="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Tutustu ADAM-tutkimukseen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5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kesäkuu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–1,6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+3,2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–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+0,3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 uusi kanava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194151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960966"/>
            <a:ext cx="4799012" cy="1878512"/>
          </a:xfrm>
        </p:spPr>
        <p:txBody>
          <a:bodyPr>
            <a:noAutofit/>
          </a:bodyPr>
          <a:lstStyle/>
          <a:p>
            <a:r>
              <a:rPr lang="fi-FI" sz="3600" b="1" dirty="0"/>
              <a:t>”Pesukonetestillä voi olla miljoonia lukijoita eri puolilla maailmaa”</a:t>
            </a:r>
            <a:endParaRPr lang="fi-FI" sz="3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839478"/>
            <a:ext cx="4799012" cy="356616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Kuluttaja on Suomen ainut kuluttajien oikeuksiin erikoistunut aikakauslehti. Sen tuotetestit tehdään yhteistyössä eri maiden kuluttajalehtien kanssa. Kuluttajan toimituksessa testien järjestämisestä vastaa testauspäällikkö </a:t>
            </a:r>
            <a:r>
              <a:rPr lang="fi-FI" sz="15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Teemu Sysioja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.</a:t>
            </a:r>
          </a:p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Lue Tunne tekijät -jutustamme, miten Kuluttajan testit syntyvät.</a:t>
            </a: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</a:t>
            </a: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7" name="Picture Placeholder 6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4FF0EF58-75F2-114A-AB76-2AAF35B514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7842" r="15930"/>
          <a:stretch/>
        </p:blipFill>
        <p:spPr>
          <a:xfrm>
            <a:off x="0" y="0"/>
            <a:ext cx="5638798" cy="6858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C51857-B45B-0E4B-868F-88ECBEE90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00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4762"/>
            <a:ext cx="4799012" cy="1231900"/>
          </a:xfrm>
        </p:spPr>
        <p:txBody>
          <a:bodyPr>
            <a:normAutofit fontScale="90000"/>
          </a:bodyPr>
          <a:lstStyle/>
          <a:p>
            <a:r>
              <a:rPr lang="fi-FI" dirty="0"/>
              <a:t>Vuoden </a:t>
            </a:r>
            <a:r>
              <a:rPr lang="fi-FI" dirty="0" err="1"/>
              <a:t>aikkari</a:t>
            </a:r>
            <a:r>
              <a:rPr lang="fi-FI" dirty="0"/>
              <a:t>-mainokset 2020 </a:t>
            </a:r>
            <a:br>
              <a:rPr lang="fi-FI" dirty="0"/>
            </a:br>
            <a:r>
              <a:rPr lang="fi-FI" dirty="0"/>
              <a:t>on julkaistu!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606040"/>
            <a:ext cx="4799012" cy="317387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Minkälaiset aikakauslehtimainokset menestyivät vuonna 2020? Kuukauden </a:t>
            </a:r>
            <a:r>
              <a:rPr lang="fi-FI" sz="15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aikkarimainos</a:t>
            </a:r>
            <a: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  <a:t> -kisan voittajat on jälleen koottu yksiin kansiin. Uudistunut julkaisu on erinomaista ajatuksen- ja silmänruokaa kaikille mainonnasta kiinnostuneille! </a:t>
            </a:r>
            <a:br>
              <a:rPr lang="fi-FI" sz="1500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endParaRPr lang="fi-FI" sz="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» </a:t>
            </a:r>
            <a:r>
              <a:rPr lang="fi-FI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Tutustu julkaisuun</a:t>
            </a:r>
            <a:endParaRPr lang="fi-FI" b="1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50AD75-E80D-874D-84D9-AE2CE35F8B2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" b="27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90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kesäkuu 2021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kesäkuussa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5 737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–2 842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+10 608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–3 997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1 242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+726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 uusi kanava</a:t>
            </a:r>
            <a:endParaRPr lang="fi-FI" sz="2000" dirty="0">
              <a:solidFill>
                <a:schemeClr val="bg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1994583"/>
              </p:ext>
            </p:extLst>
          </p:nvPr>
        </p:nvGraphicFramePr>
        <p:xfrm>
          <a:off x="502507" y="2067953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kesäkuu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kesäkuussa mukana 203 aikakausmediaa, joilla oli käytössään yhteensä 536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506038"/>
              </p:ext>
            </p:extLst>
          </p:nvPr>
        </p:nvGraphicFramePr>
        <p:xfrm>
          <a:off x="502507" y="1719777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kesäkuu 2021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21 464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710795"/>
              </p:ext>
            </p:extLst>
          </p:nvPr>
        </p:nvGraphicFramePr>
        <p:xfrm>
          <a:off x="502507" y="1719777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6/2020 – 6/2021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109553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6/2020 – 6/2021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733547"/>
              </p:ext>
            </p:extLst>
          </p:nvPr>
        </p:nvGraphicFramePr>
        <p:xfrm>
          <a:off x="712694" y="1988881"/>
          <a:ext cx="10515600" cy="416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Yleisömäärien kehitys Instagramissa</a:t>
            </a:r>
            <a:br>
              <a:rPr lang="fi-FI" sz="3200" dirty="0"/>
            </a:br>
            <a:r>
              <a:rPr lang="fi-FI" sz="3200" dirty="0"/>
              <a:t>6/2020 – 6/2021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57253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2" ma:contentTypeDescription="Luo uusi asiakirja." ma:contentTypeScope="" ma:versionID="b170d78914b1020d9b1054bd73ab8ecc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b69dd0eda3689b5aa3d2181cd155108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47740D-8CEE-4681-AB45-371D47D8B0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B21824-3573-4170-BB97-352BE88B69B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2922</TotalTime>
  <Words>2234</Words>
  <Application>Microsoft Macintosh PowerPoint</Application>
  <PresentationFormat>Widescreen</PresentationFormat>
  <Paragraphs>688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Arial</vt:lpstr>
      <vt:lpstr>Canela Medium</vt:lpstr>
      <vt:lpstr>Neue Haas Unica W1G Light</vt:lpstr>
      <vt:lpstr>Neue Haas Unica W1G Medium</vt:lpstr>
      <vt:lpstr>Neue Haas Unica W1G</vt:lpstr>
      <vt:lpstr>Clattering</vt:lpstr>
      <vt:lpstr>Office Theme</vt:lpstr>
      <vt:lpstr>Aikakausmediat somessa</vt:lpstr>
      <vt:lpstr>Kesäkuun oleelliset</vt:lpstr>
      <vt:lpstr>Aikakausmedioiden someyleisö / kesäkuu 2021</vt:lpstr>
      <vt:lpstr>Aikakausmedioiden seuraajamäärä / kesäkuu 2021</vt:lpstr>
      <vt:lpstr>Aikakausmedioiden somekanavien määrä / kesäkuu 2021</vt:lpstr>
      <vt:lpstr>Yleisön keskimääräinen koko /  kesäkuu 2021</vt:lpstr>
      <vt:lpstr>Yleisömäärän kehitys kaikissa seuratuissa kanavissa 6/2020 – 6/2021</vt:lpstr>
      <vt:lpstr>Yleisömäärän kehitys Facebookissa 6/2020 – 6/2021</vt:lpstr>
      <vt:lpstr>Yleisömäärien kehitys Instagramissa 6/2020 – 6/2021</vt:lpstr>
      <vt:lpstr>Yleisömäärien kehitys Twitterissä 6/2020 – 6/2021</vt:lpstr>
      <vt:lpstr>Yleisömäärän kehitys YouTubessa 6/2020 – 6/2021</vt:lpstr>
      <vt:lpstr>Yleisömäärän kehitys Pinterestissä 6/2020 – 6/2021</vt:lpstr>
      <vt:lpstr>Somen suurimmat</vt:lpstr>
      <vt:lpstr>Eniten seuraajia kaikissa kanavissa TOP 20 / kesäkuu 2021</vt:lpstr>
      <vt:lpstr>Eniten seuraajia Facebookissa TOP 20 / kesäkuu 2021</vt:lpstr>
      <vt:lpstr>Eniten seuraajia Instagramissa TOP 20 / kesäkuu 2021</vt:lpstr>
      <vt:lpstr>Eniten seuraajia Twitterissä TOP 20 / kesäkuu 2021</vt:lpstr>
      <vt:lpstr>Eniten seuraajia YouTubessa ja Pinterestissä TOP 10 /  kesäkuu 2021</vt:lpstr>
      <vt:lpstr>Eniten yleisöään  kasvattaneet</vt:lpstr>
      <vt:lpstr>Eniten uusia seuraajia kaikissa kanavissa TOP 20 / kesäkuu 2021</vt:lpstr>
      <vt:lpstr>Eniten uusia seuraajia Facebookissa TOP 10 / kesäkuu 2021</vt:lpstr>
      <vt:lpstr>Eniten uusia seuraajia Instagramissa TOP 10 / kesäkuu 2021</vt:lpstr>
      <vt:lpstr>Eniten uusia seuraajia Twitterissä TOP 10 / kesäkuu 2021</vt:lpstr>
      <vt:lpstr>Seuratut mediat</vt:lpstr>
      <vt:lpstr>Seurannassa olleet mediat (203 kpl) /kesäkuu 2021</vt:lpstr>
      <vt:lpstr>Seurannassa olleet mediat (203 kpl) /kesäkuu 2021</vt:lpstr>
      <vt:lpstr>Seurantaan lisätyt ja siitä poistuneet kanavat /  kesäkuu 2021</vt:lpstr>
      <vt:lpstr>Aikakauslehtihetki 2021 -tutkimus on julkaistu</vt:lpstr>
      <vt:lpstr>Uutta tutkimustietoa ammatti- ja järjestömedioista</vt:lpstr>
      <vt:lpstr>”Pesukonetestillä voi olla miljoonia lukijoita eri puolilla maailmaa”</vt:lpstr>
      <vt:lpstr>Vuoden aikkari-mainokset 2020  on julkaistu!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108</cp:revision>
  <dcterms:created xsi:type="dcterms:W3CDTF">2021-01-05T09:04:45Z</dcterms:created>
  <dcterms:modified xsi:type="dcterms:W3CDTF">2021-07-06T11:24:46Z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