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charts/chart2.xml" ContentType="application/vnd.openxmlformats-officedocument.drawingml.chart+xml"/>
  <Override PartName="/ppt/tags/tag2.xml" ContentType="application/vnd.openxmlformats-officedocument.presentationml.tags+xml"/>
  <Override PartName="/ppt/notesSlides/notesSlide7.xml" ContentType="application/vnd.openxmlformats-officedocument.presentationml.notesSlide+xml"/>
  <Override PartName="/ppt/charts/chart3.xml" ContentType="application/vnd.openxmlformats-officedocument.drawingml.chart+xml"/>
  <Override PartName="/ppt/tags/tag3.xml" ContentType="application/vnd.openxmlformats-officedocument.presentationml.tags+xml"/>
  <Override PartName="/ppt/notesSlides/notesSlide8.xml" ContentType="application/vnd.openxmlformats-officedocument.presentationml.notesSlide+xml"/>
  <Override PartName="/ppt/charts/chart4.xml" ContentType="application/vnd.openxmlformats-officedocument.drawingml.chart+xml"/>
  <Override PartName="/ppt/notesSlides/notesSlide9.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0.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15.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tags/tag4.xml" ContentType="application/vnd.openxmlformats-officedocument.presentationml.tags+xml"/>
  <Override PartName="/ppt/notesSlides/notesSlide16.xml" ContentType="application/vnd.openxmlformats-officedocument.presentationml.notesSlide+xml"/>
  <Override PartName="/ppt/charts/chart9.xml" ContentType="application/vnd.openxmlformats-officedocument.drawingml.chart+xml"/>
  <Override PartName="/ppt/notesSlides/notesSlide17.xml" ContentType="application/vnd.openxmlformats-officedocument.presentationml.notesSlid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tags/tag5.xml" ContentType="application/vnd.openxmlformats-officedocument.presentationml.tags+xml"/>
  <Override PartName="/ppt/notesSlides/notesSlide18.xml" ContentType="application/vnd.openxmlformats-officedocument.presentationml.notesSlide+xml"/>
  <Override PartName="/ppt/charts/chart11.xml" ContentType="application/vnd.openxmlformats-officedocument.drawingml.chart+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9.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tags/tag9.xml" ContentType="application/vnd.openxmlformats-officedocument.presentationml.tags+xml"/>
  <Override PartName="/ppt/notesSlides/notesSlide20.xml" ContentType="application/vnd.openxmlformats-officedocument.presentationml.notesSlide+xml"/>
  <Override PartName="/ppt/charts/chart15.xml" ContentType="application/vnd.openxmlformats-officedocument.drawingml.chart+xml"/>
  <Override PartName="/ppt/tags/tag10.xml" ContentType="application/vnd.openxmlformats-officedocument.presentationml.tags+xml"/>
  <Override PartName="/ppt/notesSlides/notesSlide21.xml" ContentType="application/vnd.openxmlformats-officedocument.presentationml.notesSlide+xml"/>
  <Override PartName="/ppt/charts/chart16.xml" ContentType="application/vnd.openxmlformats-officedocument.drawingml.chart+xml"/>
  <Override PartName="/ppt/tags/tag11.xml" ContentType="application/vnd.openxmlformats-officedocument.presentationml.tags+xml"/>
  <Override PartName="/ppt/notesSlides/notesSlide22.xml" ContentType="application/vnd.openxmlformats-officedocument.presentationml.notesSlide+xml"/>
  <Override PartName="/ppt/charts/chart17.xml" ContentType="application/vnd.openxmlformats-officedocument.drawingml.chart+xml"/>
  <Override PartName="/ppt/notesSlides/notesSlide23.xml" ContentType="application/vnd.openxmlformats-officedocument.presentationml.notesSlide+xml"/>
  <Override PartName="/ppt/charts/chart1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notesSlides/notesSlide24.xml" ContentType="application/vnd.openxmlformats-officedocument.presentationml.notesSlide+xml"/>
  <Override PartName="/ppt/charts/chart19.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5.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0.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6.xml" ContentType="application/vnd.openxmlformats-officedocument.themeOverride+xml"/>
  <Override PartName="/ppt/notesSlides/notesSlide29.xml" ContentType="application/vnd.openxmlformats-officedocument.presentationml.notesSlide+xml"/>
  <Override PartName="/ppt/charts/chart21.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7.xml" ContentType="application/vnd.openxmlformats-officedocument.themeOverride+xml"/>
  <Override PartName="/ppt/notesSlides/notesSlide30.xml" ContentType="application/vnd.openxmlformats-officedocument.presentationml.notesSlide+xml"/>
  <Override PartName="/ppt/charts/chart22.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8.xml" ContentType="application/vnd.openxmlformats-officedocument.themeOverride+xml"/>
  <Override PartName="/ppt/notesSlides/notesSlide31.xml" ContentType="application/vnd.openxmlformats-officedocument.presentationml.notesSlide+xml"/>
  <Override PartName="/ppt/charts/chart23.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9.xml" ContentType="application/vnd.openxmlformats-officedocument.themeOverride+xml"/>
  <Override PartName="/ppt/notesSlides/notesSlide32.xml" ContentType="application/vnd.openxmlformats-officedocument.presentationml.notesSlide+xml"/>
  <Override PartName="/ppt/charts/chart24.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0.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5.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1.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6.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2.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2.xml" ContentType="application/vnd.openxmlformats-officedocument.presentationml.tags+xml"/>
  <Override PartName="/ppt/notesSlides/notesSlide40.xml" ContentType="application/vnd.openxmlformats-officedocument.presentationml.notesSlide+xml"/>
  <Override PartName="/ppt/charts/chart27.xml" ContentType="application/vnd.openxmlformats-officedocument.drawingml.chart+xml"/>
  <Override PartName="/ppt/tags/tag13.xml" ContentType="application/vnd.openxmlformats-officedocument.presentationml.tags+xml"/>
  <Override PartName="/ppt/notesSlides/notesSlide41.xml" ContentType="application/vnd.openxmlformats-officedocument.presentationml.notesSlide+xml"/>
  <Override PartName="/ppt/charts/chart28.xml" ContentType="application/vnd.openxmlformats-officedocument.drawingml.chart+xml"/>
  <Override PartName="/ppt/notesSlides/notesSlide42.xml" ContentType="application/vnd.openxmlformats-officedocument.presentationml.notesSlide+xml"/>
  <Override PartName="/ppt/tags/tag14.xml" ContentType="application/vnd.openxmlformats-officedocument.presentationml.tags+xml"/>
  <Override PartName="/ppt/notesSlides/notesSlide43.xml" ContentType="application/vnd.openxmlformats-officedocument.presentationml.notesSlide+xml"/>
  <Override PartName="/ppt/charts/chart29.xml" ContentType="application/vnd.openxmlformats-officedocument.drawingml.chart+xml"/>
  <Override PartName="/ppt/tags/tag15.xml" ContentType="application/vnd.openxmlformats-officedocument.presentationml.tags+xml"/>
  <Override PartName="/ppt/notesSlides/notesSlide44.xml" ContentType="application/vnd.openxmlformats-officedocument.presentationml.notesSlide+xml"/>
  <Override PartName="/ppt/charts/chart30.xml" ContentType="application/vnd.openxmlformats-officedocument.drawingml.chart+xml"/>
  <Override PartName="/ppt/tags/tag16.xml" ContentType="application/vnd.openxmlformats-officedocument.presentationml.tags+xml"/>
  <Override PartName="/ppt/notesSlides/notesSlide45.xml" ContentType="application/vnd.openxmlformats-officedocument.presentationml.notesSlide+xml"/>
  <Override PartName="/ppt/charts/chart31.xml" ContentType="application/vnd.openxmlformats-officedocument.drawingml.chart+xml"/>
  <Override PartName="/ppt/tags/tag17.xml" ContentType="application/vnd.openxmlformats-officedocument.presentationml.tags+xml"/>
  <Override PartName="/ppt/notesSlides/notesSlide46.xml" ContentType="application/vnd.openxmlformats-officedocument.presentationml.notesSlide+xml"/>
  <Override PartName="/ppt/charts/chart32.xml" ContentType="application/vnd.openxmlformats-officedocument.drawingml.chart+xml"/>
  <Override PartName="/ppt/tags/tag18.xml" ContentType="application/vnd.openxmlformats-officedocument.presentationml.tags+xml"/>
  <Override PartName="/ppt/notesSlides/notesSlide47.xml" ContentType="application/vnd.openxmlformats-officedocument.presentationml.notesSlide+xml"/>
  <Override PartName="/ppt/charts/chart33.xml" ContentType="application/vnd.openxmlformats-officedocument.drawingml.chart+xml"/>
  <Override PartName="/ppt/tags/tag19.xml" ContentType="application/vnd.openxmlformats-officedocument.presentationml.tags+xml"/>
  <Override PartName="/ppt/notesSlides/notesSlide48.xml" ContentType="application/vnd.openxmlformats-officedocument.presentationml.notesSlide+xml"/>
  <Override PartName="/ppt/charts/chart34.xml" ContentType="application/vnd.openxmlformats-officedocument.drawingml.chart+xml"/>
  <Override PartName="/ppt/tags/tag20.xml" ContentType="application/vnd.openxmlformats-officedocument.presentationml.tags+xml"/>
  <Override PartName="/ppt/notesSlides/notesSlide49.xml" ContentType="application/vnd.openxmlformats-officedocument.presentationml.notesSlide+xml"/>
  <Override PartName="/ppt/charts/chart35.xml" ContentType="application/vnd.openxmlformats-officedocument.drawingml.chart+xml"/>
  <Override PartName="/ppt/tags/tag21.xml" ContentType="application/vnd.openxmlformats-officedocument.presentationml.tags+xml"/>
  <Override PartName="/ppt/notesSlides/notesSlide50.xml" ContentType="application/vnd.openxmlformats-officedocument.presentationml.notesSlide+xml"/>
  <Override PartName="/ppt/charts/chart36.xml" ContentType="application/vnd.openxmlformats-officedocument.drawingml.chart+xml"/>
  <Override PartName="/ppt/tags/tag22.xml" ContentType="application/vnd.openxmlformats-officedocument.presentationml.tags+xml"/>
  <Override PartName="/ppt/notesSlides/notesSlide51.xml" ContentType="application/vnd.openxmlformats-officedocument.presentationml.notesSlide+xml"/>
  <Override PartName="/ppt/charts/chart37.xml" ContentType="application/vnd.openxmlformats-officedocument.drawingml.chart+xml"/>
  <Override PartName="/ppt/tags/tag23.xml" ContentType="application/vnd.openxmlformats-officedocument.presentationml.tags+xml"/>
  <Override PartName="/ppt/notesSlides/notesSlide52.xml" ContentType="application/vnd.openxmlformats-officedocument.presentationml.notesSlide+xml"/>
  <Override PartName="/ppt/charts/chart38.xml" ContentType="application/vnd.openxmlformats-officedocument.drawingml.chart+xml"/>
  <Override PartName="/ppt/tags/tag24.xml" ContentType="application/vnd.openxmlformats-officedocument.presentationml.tags+xml"/>
  <Override PartName="/ppt/notesSlides/notesSlide53.xml" ContentType="application/vnd.openxmlformats-officedocument.presentationml.notesSlide+xml"/>
  <Override PartName="/ppt/charts/chart39.xml" ContentType="application/vnd.openxmlformats-officedocument.drawingml.chart+xml"/>
  <Override PartName="/ppt/tags/tag25.xml" ContentType="application/vnd.openxmlformats-officedocument.presentationml.tags+xml"/>
  <Override PartName="/ppt/notesSlides/notesSlide54.xml" ContentType="application/vnd.openxmlformats-officedocument.presentationml.notesSlide+xml"/>
  <Override PartName="/ppt/charts/chart40.xml" ContentType="application/vnd.openxmlformats-officedocument.drawingml.chart+xml"/>
  <Override PartName="/ppt/tags/tag26.xml" ContentType="application/vnd.openxmlformats-officedocument.presentationml.tags+xml"/>
  <Override PartName="/ppt/notesSlides/notesSlide55.xml" ContentType="application/vnd.openxmlformats-officedocument.presentationml.notesSlide+xml"/>
  <Override PartName="/ppt/charts/chart41.xml" ContentType="application/vnd.openxmlformats-officedocument.drawingml.chart+xml"/>
  <Override PartName="/ppt/tags/tag27.xml" ContentType="application/vnd.openxmlformats-officedocument.presentationml.tags+xml"/>
  <Override PartName="/ppt/notesSlides/notesSlide56.xml" ContentType="application/vnd.openxmlformats-officedocument.presentationml.notesSlide+xml"/>
  <Override PartName="/ppt/charts/chart42.xml" ContentType="application/vnd.openxmlformats-officedocument.drawingml.chart+xml"/>
  <Override PartName="/ppt/tags/tag28.xml" ContentType="application/vnd.openxmlformats-officedocument.presentationml.tags+xml"/>
  <Override PartName="/ppt/notesSlides/notesSlide57.xml" ContentType="application/vnd.openxmlformats-officedocument.presentationml.notesSlide+xml"/>
  <Override PartName="/ppt/charts/chart43.xml" ContentType="application/vnd.openxmlformats-officedocument.drawingml.chart+xml"/>
  <Override PartName="/ppt/tags/tag29.xml" ContentType="application/vnd.openxmlformats-officedocument.presentationml.tags+xml"/>
  <Override PartName="/ppt/notesSlides/notesSlide58.xml" ContentType="application/vnd.openxmlformats-officedocument.presentationml.notesSlide+xml"/>
  <Override PartName="/ppt/charts/chart44.xml" ContentType="application/vnd.openxmlformats-officedocument.drawingml.chart+xml"/>
  <Override PartName="/ppt/tags/tag30.xml" ContentType="application/vnd.openxmlformats-officedocument.presentationml.tags+xml"/>
  <Override PartName="/ppt/notesSlides/notesSlide59.xml" ContentType="application/vnd.openxmlformats-officedocument.presentationml.notesSlide+xml"/>
  <Override PartName="/ppt/charts/chart45.xml" ContentType="application/vnd.openxmlformats-officedocument.drawingml.chart+xml"/>
  <Override PartName="/ppt/tags/tag31.xml" ContentType="application/vnd.openxmlformats-officedocument.presentationml.tags+xml"/>
  <Override PartName="/ppt/notesSlides/notesSlide60.xml" ContentType="application/vnd.openxmlformats-officedocument.presentationml.notesSlide+xml"/>
  <Override PartName="/ppt/charts/chart46.xml" ContentType="application/vnd.openxmlformats-officedocument.drawingml.chart+xml"/>
  <Override PartName="/ppt/tags/tag32.xml" ContentType="application/vnd.openxmlformats-officedocument.presentationml.tags+xml"/>
  <Override PartName="/ppt/notesSlides/notesSlide61.xml" ContentType="application/vnd.openxmlformats-officedocument.presentationml.notesSlide+xml"/>
  <Override PartName="/ppt/charts/chart47.xml" ContentType="application/vnd.openxmlformats-officedocument.drawingml.chart+xml"/>
  <Override PartName="/ppt/tags/tag33.xml" ContentType="application/vnd.openxmlformats-officedocument.presentationml.tags+xml"/>
  <Override PartName="/ppt/notesSlides/notesSlide62.xml" ContentType="application/vnd.openxmlformats-officedocument.presentationml.notesSlide+xml"/>
  <Override PartName="/ppt/charts/chart48.xml" ContentType="application/vnd.openxmlformats-officedocument.drawingml.chart+xml"/>
  <Override PartName="/ppt/tags/tag34.xml" ContentType="application/vnd.openxmlformats-officedocument.presentationml.tags+xml"/>
  <Override PartName="/ppt/notesSlides/notesSlide63.xml" ContentType="application/vnd.openxmlformats-officedocument.presentationml.notesSlide+xml"/>
  <Override PartName="/ppt/charts/chart49.xml" ContentType="application/vnd.openxmlformats-officedocument.drawingml.chart+xml"/>
  <Override PartName="/ppt/tags/tag35.xml" ContentType="application/vnd.openxmlformats-officedocument.presentationml.tags+xml"/>
  <Override PartName="/ppt/notesSlides/notesSlide64.xml" ContentType="application/vnd.openxmlformats-officedocument.presentationml.notesSlide+xml"/>
  <Override PartName="/ppt/charts/chart50.xml" ContentType="application/vnd.openxmlformats-officedocument.drawingml.chart+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rts/chart51.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3.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52.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4.xml" ContentType="application/vnd.openxmlformats-officedocument.themeOverride+xml"/>
  <Override PartName="/ppt/notesSlides/notesSlide70.xml" ContentType="application/vnd.openxmlformats-officedocument.presentationml.notesSlide+xml"/>
  <Override PartName="/ppt/charts/chart53.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5.xml" ContentType="application/vnd.openxmlformats-officedocument.themeOverride+xml"/>
  <Override PartName="/ppt/notesSlides/notesSlide71.xml" ContentType="application/vnd.openxmlformats-officedocument.presentationml.notesSlide+xml"/>
  <Override PartName="/ppt/charts/chart54.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6.xml" ContentType="application/vnd.openxmlformats-officedocument.themeOverride+xml"/>
  <Override PartName="/ppt/notesSlides/notesSlide72.xml" ContentType="application/vnd.openxmlformats-officedocument.presentationml.notesSlide+xml"/>
  <Override PartName="/ppt/charts/chart55.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7.xml" ContentType="application/vnd.openxmlformats-officedocument.themeOverride+xml"/>
  <Override PartName="/ppt/notesSlides/notesSlide73.xml" ContentType="application/vnd.openxmlformats-officedocument.presentationml.notesSlide+xml"/>
  <Override PartName="/ppt/charts/chart56.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8.xml" ContentType="application/vnd.openxmlformats-officedocument.themeOverride+xml"/>
  <Override PartName="/ppt/notesSlides/notesSlide74.xml" ContentType="application/vnd.openxmlformats-officedocument.presentationml.notesSlide+xml"/>
  <Override PartName="/ppt/charts/chart57.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9.xml" ContentType="application/vnd.openxmlformats-officedocument.themeOverride+xml"/>
  <Override PartName="/ppt/notesSlides/notesSlide75.xml" ContentType="application/vnd.openxmlformats-officedocument.presentationml.notesSlide+xml"/>
  <Override PartName="/ppt/charts/chart58.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0.xml" ContentType="application/vnd.openxmlformats-officedocument.themeOverride+xml"/>
  <Override PartName="/ppt/notesSlides/notesSlide76.xml" ContentType="application/vnd.openxmlformats-officedocument.presentationml.notesSlide+xml"/>
  <Override PartName="/ppt/charts/chart59.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1.xml" ContentType="application/vnd.openxmlformats-officedocument.themeOverride+xml"/>
  <Override PartName="/ppt/notesSlides/notesSlide77.xml" ContentType="application/vnd.openxmlformats-officedocument.presentationml.notesSlide+xml"/>
  <Override PartName="/ppt/charts/chart60.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2.xml" ContentType="application/vnd.openxmlformats-officedocument.themeOverride+xml"/>
  <Override PartName="/ppt/tags/tag36.xml" ContentType="application/vnd.openxmlformats-officedocument.presentationml.tags+xml"/>
  <Override PartName="/ppt/notesSlides/notesSlide78.xml" ContentType="application/vnd.openxmlformats-officedocument.presentationml.notesSlide+xml"/>
  <Override PartName="/ppt/charts/chart61.xml" ContentType="application/vnd.openxmlformats-officedocument.drawingml.chart+xml"/>
  <Override PartName="/ppt/tags/tag37.xml" ContentType="application/vnd.openxmlformats-officedocument.presentationml.tags+xml"/>
  <Override PartName="/ppt/notesSlides/notesSlide79.xml" ContentType="application/vnd.openxmlformats-officedocument.presentationml.notesSlide+xml"/>
  <Override PartName="/ppt/charts/chart62.xml" ContentType="application/vnd.openxmlformats-officedocument.drawingml.chart+xml"/>
  <Override PartName="/ppt/tags/tag38.xml" ContentType="application/vnd.openxmlformats-officedocument.presentationml.tags+xml"/>
  <Override PartName="/ppt/notesSlides/notesSlide80.xml" ContentType="application/vnd.openxmlformats-officedocument.presentationml.notesSlide+xml"/>
  <Override PartName="/ppt/charts/chart63.xml" ContentType="application/vnd.openxmlformats-officedocument.drawingml.chart+xml"/>
  <Override PartName="/ppt/tags/tag39.xml" ContentType="application/vnd.openxmlformats-officedocument.presentationml.tags+xml"/>
  <Override PartName="/ppt/notesSlides/notesSlide81.xml" ContentType="application/vnd.openxmlformats-officedocument.presentationml.notesSlide+xml"/>
  <Override PartName="/ppt/charts/chart64.xml" ContentType="application/vnd.openxmlformats-officedocument.drawingml.chart+xml"/>
  <Override PartName="/ppt/tags/tag40.xml" ContentType="application/vnd.openxmlformats-officedocument.presentationml.tags+xml"/>
  <Override PartName="/ppt/notesSlides/notesSlide82.xml" ContentType="application/vnd.openxmlformats-officedocument.presentationml.notesSlide+xml"/>
  <Override PartName="/ppt/charts/chart65.xml" ContentType="application/vnd.openxmlformats-officedocument.drawingml.chart+xml"/>
  <Override PartName="/ppt/tags/tag41.xml" ContentType="application/vnd.openxmlformats-officedocument.presentationml.tags+xml"/>
  <Override PartName="/ppt/notesSlides/notesSlide83.xml" ContentType="application/vnd.openxmlformats-officedocument.presentationml.notesSlide+xml"/>
  <Override PartName="/ppt/charts/chart66.xml" ContentType="application/vnd.openxmlformats-officedocument.drawingml.chart+xml"/>
  <Override PartName="/ppt/tags/tag42.xml" ContentType="application/vnd.openxmlformats-officedocument.presentationml.tags+xml"/>
  <Override PartName="/ppt/notesSlides/notesSlide84.xml" ContentType="application/vnd.openxmlformats-officedocument.presentationml.notesSlide+xml"/>
  <Override PartName="/ppt/charts/chart67.xml" ContentType="application/vnd.openxmlformats-officedocument.drawingml.chart+xml"/>
  <Override PartName="/ppt/tags/tag43.xml" ContentType="application/vnd.openxmlformats-officedocument.presentationml.tags+xml"/>
  <Override PartName="/ppt/notesSlides/notesSlide85.xml" ContentType="application/vnd.openxmlformats-officedocument.presentationml.notesSlide+xml"/>
  <Override PartName="/ppt/charts/chart68.xml" ContentType="application/vnd.openxmlformats-officedocument.drawingml.chart+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9" r:id="rId1"/>
  </p:sldMasterIdLst>
  <p:notesMasterIdLst>
    <p:notesMasterId r:id="rId101"/>
  </p:notesMasterIdLst>
  <p:handoutMasterIdLst>
    <p:handoutMasterId r:id="rId102"/>
  </p:handoutMasterIdLst>
  <p:sldIdLst>
    <p:sldId id="299" r:id="rId2"/>
    <p:sldId id="1376" r:id="rId3"/>
    <p:sldId id="1121" r:id="rId4"/>
    <p:sldId id="1220" r:id="rId5"/>
    <p:sldId id="1226" r:id="rId6"/>
    <p:sldId id="1246" r:id="rId7"/>
    <p:sldId id="1377" r:id="rId8"/>
    <p:sldId id="1378" r:id="rId9"/>
    <p:sldId id="1323" r:id="rId10"/>
    <p:sldId id="1324" r:id="rId11"/>
    <p:sldId id="1400" r:id="rId12"/>
    <p:sldId id="1401" r:id="rId13"/>
    <p:sldId id="1402" r:id="rId14"/>
    <p:sldId id="1330" r:id="rId15"/>
    <p:sldId id="1326" r:id="rId16"/>
    <p:sldId id="1327" r:id="rId17"/>
    <p:sldId id="1328" r:id="rId18"/>
    <p:sldId id="1329" r:id="rId19"/>
    <p:sldId id="1266" r:id="rId20"/>
    <p:sldId id="1267" r:id="rId21"/>
    <p:sldId id="1379" r:id="rId22"/>
    <p:sldId id="1380" r:id="rId23"/>
    <p:sldId id="1335" r:id="rId24"/>
    <p:sldId id="1336" r:id="rId25"/>
    <p:sldId id="284" r:id="rId26"/>
    <p:sldId id="1381" r:id="rId27"/>
    <p:sldId id="1393" r:id="rId28"/>
    <p:sldId id="1331" r:id="rId29"/>
    <p:sldId id="1332" r:id="rId30"/>
    <p:sldId id="1333" r:id="rId31"/>
    <p:sldId id="1340" r:id="rId32"/>
    <p:sldId id="1374" r:id="rId33"/>
    <p:sldId id="1405" r:id="rId34"/>
    <p:sldId id="1406" r:id="rId35"/>
    <p:sldId id="1408" r:id="rId36"/>
    <p:sldId id="1382" r:id="rId37"/>
    <p:sldId id="1409" r:id="rId38"/>
    <p:sldId id="1410" r:id="rId39"/>
    <p:sldId id="1383" r:id="rId40"/>
    <p:sldId id="1411" r:id="rId41"/>
    <p:sldId id="1334" r:id="rId42"/>
    <p:sldId id="1230" r:id="rId43"/>
    <p:sldId id="1338" r:id="rId44"/>
    <p:sldId id="1384" r:id="rId45"/>
    <p:sldId id="1357" r:id="rId46"/>
    <p:sldId id="1233" r:id="rId47"/>
    <p:sldId id="1342" r:id="rId48"/>
    <p:sldId id="1343" r:id="rId49"/>
    <p:sldId id="1344" r:id="rId50"/>
    <p:sldId id="1345" r:id="rId51"/>
    <p:sldId id="1346" r:id="rId52"/>
    <p:sldId id="1347" r:id="rId53"/>
    <p:sldId id="1348" r:id="rId54"/>
    <p:sldId id="1349" r:id="rId55"/>
    <p:sldId id="1350" r:id="rId56"/>
    <p:sldId id="1351" r:id="rId57"/>
    <p:sldId id="1352" r:id="rId58"/>
    <p:sldId id="1396" r:id="rId59"/>
    <p:sldId id="291" r:id="rId60"/>
    <p:sldId id="1279" r:id="rId61"/>
    <p:sldId id="1354" r:id="rId62"/>
    <p:sldId id="1355" r:id="rId63"/>
    <p:sldId id="1385" r:id="rId64"/>
    <p:sldId id="1386" r:id="rId65"/>
    <p:sldId id="1387" r:id="rId66"/>
    <p:sldId id="1388" r:id="rId67"/>
    <p:sldId id="1389" r:id="rId68"/>
    <p:sldId id="1390" r:id="rId69"/>
    <p:sldId id="1391" r:id="rId70"/>
    <p:sldId id="1392" r:id="rId71"/>
    <p:sldId id="1358" r:id="rId72"/>
    <p:sldId id="1225" r:id="rId73"/>
    <p:sldId id="1291" r:id="rId74"/>
    <p:sldId id="1413" r:id="rId75"/>
    <p:sldId id="1412" r:id="rId76"/>
    <p:sldId id="1414" r:id="rId77"/>
    <p:sldId id="1305" r:id="rId78"/>
    <p:sldId id="1304" r:id="rId79"/>
    <p:sldId id="1290" r:id="rId80"/>
    <p:sldId id="1288" r:id="rId81"/>
    <p:sldId id="1289" r:id="rId82"/>
    <p:sldId id="1292" r:id="rId83"/>
    <p:sldId id="1306" r:id="rId84"/>
    <p:sldId id="1307" r:id="rId85"/>
    <p:sldId id="1308" r:id="rId86"/>
    <p:sldId id="1241" r:id="rId87"/>
    <p:sldId id="1224" r:id="rId88"/>
    <p:sldId id="1309" r:id="rId89"/>
    <p:sldId id="1310" r:id="rId90"/>
    <p:sldId id="1311" r:id="rId91"/>
    <p:sldId id="1312" r:id="rId92"/>
    <p:sldId id="1313" r:id="rId93"/>
    <p:sldId id="1314" r:id="rId94"/>
    <p:sldId id="1315" r:id="rId95"/>
    <p:sldId id="1316" r:id="rId96"/>
    <p:sldId id="1367" r:id="rId97"/>
    <p:sldId id="1395" r:id="rId98"/>
    <p:sldId id="270" r:id="rId99"/>
    <p:sldId id="1394" r:id="rId100"/>
  </p:sldIdLst>
  <p:sldSz cx="12192000" cy="6858000"/>
  <p:notesSz cx="6858000" cy="9144000"/>
  <p:embeddedFontLst>
    <p:embeddedFont>
      <p:font typeface="Calibri" panose="020F0502020204030204" pitchFamily="34" charset="0"/>
      <p:regular r:id="rId103"/>
      <p:bold r:id="rId104"/>
      <p:italic r:id="rId105"/>
      <p:boldItalic r:id="rId106"/>
    </p:embeddedFont>
    <p:embeddedFont>
      <p:font typeface="Canela Medium" pitchFamily="2" charset="77"/>
      <p:regular r:id="rId107"/>
    </p:embeddedFont>
    <p:embeddedFont>
      <p:font typeface="Clattering" pitchFamily="2" charset="0"/>
      <p:regular r:id="rId108"/>
    </p:embeddedFont>
    <p:embeddedFont>
      <p:font typeface="Neue Haas Unica W1G" panose="020B0504030206020203" pitchFamily="34" charset="0"/>
      <p:regular r:id="rId109"/>
      <p:bold r:id="rId110"/>
      <p:italic r:id="rId111"/>
      <p:boldItalic r:id="rId112"/>
    </p:embeddedFont>
    <p:embeddedFont>
      <p:font typeface="Neue Haas Unica W1G Light" panose="020B0404030206020203" pitchFamily="34" charset="0"/>
      <p:regular r:id="rId113"/>
      <p:italic r:id="rId114"/>
    </p:embeddedFont>
    <p:embeddedFont>
      <p:font typeface="Neue Haas Unica W1G Medium" panose="020B0504030206020203" pitchFamily="34" charset="0"/>
      <p:regular r:id="rId115"/>
      <p:italic r:id="rId116"/>
    </p:embeddedFont>
  </p:embeddedFontLst>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 Melander" initials="AM" lastIdx="1" clrIdx="0">
    <p:extLst>
      <p:ext uri="{19B8F6BF-5375-455C-9EA6-DF929625EA0E}">
        <p15:presenceInfo xmlns:p15="http://schemas.microsoft.com/office/powerpoint/2012/main" userId="S::anne.melander@taloustutkimus.onmicrosoft.com::87669e89-814a-42ce-8b29-39c7725fa6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49"/>
    <a:srgbClr val="002548"/>
    <a:srgbClr val="7F7F7F"/>
    <a:srgbClr val="FF6464"/>
    <a:srgbClr val="D9D9D9"/>
    <a:srgbClr val="404040"/>
    <a:srgbClr val="005FB6"/>
    <a:srgbClr val="565656"/>
    <a:srgbClr val="9CFFF8"/>
    <a:srgbClr val="8DEB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959" autoAdjust="0"/>
    <p:restoredTop sz="86259" autoAdjust="0"/>
  </p:normalViewPr>
  <p:slideViewPr>
    <p:cSldViewPr snapToGrid="0" snapToObjects="1">
      <p:cViewPr>
        <p:scale>
          <a:sx n="100" d="100"/>
          <a:sy n="100" d="100"/>
        </p:scale>
        <p:origin x="2096" y="37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83" d="100"/>
        <a:sy n="83" d="100"/>
      </p:scale>
      <p:origin x="0" y="-13056"/>
    </p:cViewPr>
  </p:sorter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commentAuthors" Target="commentAuthor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0.fntdata"/><Relationship Id="rId16" Type="http://schemas.openxmlformats.org/officeDocument/2006/relationships/slide" Target="slides/slide15.xml"/><Relationship Id="rId107" Type="http://schemas.openxmlformats.org/officeDocument/2006/relationships/font" Target="fonts/font5.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1.fntdata"/><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fntdata"/><Relationship Id="rId108" Type="http://schemas.openxmlformats.org/officeDocument/2006/relationships/font" Target="fonts/font6.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2.fntdata"/><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7.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2.fntdata"/><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8.fntdata"/><Relationship Id="rId115" Type="http://schemas.openxmlformats.org/officeDocument/2006/relationships/font" Target="fonts/font13.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9.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6.xml"/><Relationship Id="rId1" Type="http://schemas.microsoft.com/office/2011/relationships/chartStyle" Target="style6.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3.xml"/><Relationship Id="rId1" Type="http://schemas.microsoft.com/office/2011/relationships/chartStyle" Target="style3.xml"/></Relationships>
</file>

<file path=ppt/charts/_rels/chart60.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941205838918928"/>
          <c:y val="4.3424704505981952E-2"/>
          <c:w val="0.47358466257740245"/>
          <c:h val="0.85837545085178624"/>
        </c:manualLayout>
      </c:layout>
      <c:barChart>
        <c:barDir val="bar"/>
        <c:grouping val="clustered"/>
        <c:varyColors val="0"/>
        <c:ser>
          <c:idx val="0"/>
          <c:order val="0"/>
          <c:tx>
            <c:strRef>
              <c:f>Sheet1!$B$2</c:f>
              <c:strCache>
                <c:ptCount val="1"/>
                <c:pt idx="0">
                  <c:v>All, n=1,166</c:v>
                </c:pt>
              </c:strCache>
            </c:strRef>
          </c:tx>
          <c:spPr>
            <a:solidFill>
              <a:srgbClr val="FF6464"/>
            </a:solidFill>
            <a:ln>
              <a:noFill/>
            </a:ln>
            <a:effectLst/>
          </c:spPr>
          <c:invertIfNegative val="0"/>
          <c:dPt>
            <c:idx val="0"/>
            <c:invertIfNegative val="0"/>
            <c:bubble3D val="0"/>
            <c:spPr>
              <a:solidFill>
                <a:srgbClr val="FF6464"/>
              </a:solidFill>
              <a:ln>
                <a:noFill/>
              </a:ln>
              <a:effectLst/>
            </c:spPr>
            <c:extLst>
              <c:ext xmlns:c16="http://schemas.microsoft.com/office/drawing/2014/chart" uri="{C3380CC4-5D6E-409C-BE32-E72D297353CC}">
                <c16:uniqueId val="{00000001-270F-2E46-B540-9FBD941C2668}"/>
              </c:ext>
            </c:extLst>
          </c:dPt>
          <c:dPt>
            <c:idx val="1"/>
            <c:invertIfNegative val="0"/>
            <c:bubble3D val="0"/>
            <c:spPr>
              <a:solidFill>
                <a:srgbClr val="FF6464"/>
              </a:solidFill>
              <a:ln>
                <a:noFill/>
              </a:ln>
              <a:effectLst/>
            </c:spPr>
            <c:extLst>
              <c:ext xmlns:c16="http://schemas.microsoft.com/office/drawing/2014/chart" uri="{C3380CC4-5D6E-409C-BE32-E72D297353CC}">
                <c16:uniqueId val="{00000003-270F-2E46-B540-9FBD941C2668}"/>
              </c:ext>
            </c:extLst>
          </c:dPt>
          <c:dPt>
            <c:idx val="5"/>
            <c:invertIfNegative val="0"/>
            <c:bubble3D val="0"/>
            <c:spPr>
              <a:solidFill>
                <a:srgbClr val="FF6464"/>
              </a:solidFill>
              <a:ln>
                <a:noFill/>
              </a:ln>
              <a:effectLst/>
            </c:spPr>
            <c:extLst>
              <c:ext xmlns:c16="http://schemas.microsoft.com/office/drawing/2014/chart" uri="{C3380CC4-5D6E-409C-BE32-E72D297353CC}">
                <c16:uniqueId val="{00000007-D803-B14D-BF23-C06B18A00D73}"/>
              </c:ext>
            </c:extLst>
          </c:dPt>
          <c:dPt>
            <c:idx val="9"/>
            <c:invertIfNegative val="0"/>
            <c:bubble3D val="0"/>
            <c:spPr>
              <a:solidFill>
                <a:srgbClr val="FF6464"/>
              </a:solidFill>
              <a:ln>
                <a:noFill/>
              </a:ln>
              <a:effectLst/>
            </c:spPr>
            <c:extLst>
              <c:ext xmlns:c16="http://schemas.microsoft.com/office/drawing/2014/chart" uri="{C3380CC4-5D6E-409C-BE32-E72D297353CC}">
                <c16:uniqueId val="{00000009-D803-B14D-BF23-C06B18A00D7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rtl="0">
                  <a:defRPr sz="1600" b="0" i="0" u="none" strike="noStrike" kern="1200" baseline="0">
                    <a:solidFill>
                      <a:schemeClr val="tx1"/>
                    </a:solidFill>
                    <a:latin typeface="Neue Haas Unica W1G Medium" panose="020B06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Sheet1!$A$3:$A$5</c:f>
              <c:strCache>
                <c:ptCount val="3"/>
                <c:pt idx="0">
                  <c:v>I have a subscription to at least one print magazine delivered to my home</c:v>
                </c:pt>
                <c:pt idx="1">
                  <c:v>I do not subscribe to any print magazines, but I buy single copies of magazines on a regular basis</c:v>
                </c:pt>
                <c:pt idx="2">
                  <c:v>I have a subscription to at least one print magazine delivered to my home and I also buy single copies of magazines</c:v>
                </c:pt>
              </c:strCache>
            </c:strRef>
          </c:cat>
          <c:val>
            <c:numRef>
              <c:f>Sheet1!$B$3:$B$5</c:f>
              <c:numCache>
                <c:formatCode>General</c:formatCode>
                <c:ptCount val="3"/>
                <c:pt idx="0">
                  <c:v>71.440820000000002</c:v>
                </c:pt>
                <c:pt idx="1">
                  <c:v>15.437390000000001</c:v>
                </c:pt>
                <c:pt idx="2">
                  <c:v>13.121779999999999</c:v>
                </c:pt>
              </c:numCache>
            </c:numRef>
          </c:val>
          <c:extLst>
            <c:ext xmlns:c16="http://schemas.microsoft.com/office/drawing/2014/chart" uri="{C3380CC4-5D6E-409C-BE32-E72D297353CC}">
              <c16:uniqueId val="{0000000A-270F-2E46-B540-9FBD941C2668}"/>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2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min val="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rtl="0">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rtl="0">
        <a:defRPr/>
      </a:pPr>
      <a:endParaRPr lang="en-FI"/>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57874978498507"/>
          <c:y val="0.1041803244493182"/>
          <c:w val="0.31811456800356497"/>
          <c:h val="0.78530536815422269"/>
        </c:manualLayout>
      </c:layout>
      <c:doughnutChart>
        <c:varyColors val="1"/>
        <c:ser>
          <c:idx val="0"/>
          <c:order val="0"/>
          <c:tx>
            <c:strRef>
              <c:f>Sheet1!$B$1</c:f>
              <c:strCache>
                <c:ptCount val="1"/>
                <c:pt idx="0">
                  <c:v>All, n=1,166</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DC53-F647-A03A-3598FFE6282E}"/>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DC53-F647-A03A-3598FFE6282E}"/>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DC53-F647-A03A-3598FFE6282E}"/>
              </c:ext>
            </c:extLst>
          </c:dPt>
          <c:dPt>
            <c:idx val="3"/>
            <c:bubble3D val="0"/>
            <c:spPr>
              <a:solidFill>
                <a:schemeClr val="accent6"/>
              </a:solidFill>
              <a:ln w="19050">
                <a:solidFill>
                  <a:schemeClr val="lt1"/>
                </a:solidFill>
              </a:ln>
              <a:effectLst/>
            </c:spPr>
            <c:extLst>
              <c:ext xmlns:c16="http://schemas.microsoft.com/office/drawing/2014/chart" uri="{C3380CC4-5D6E-409C-BE32-E72D297353CC}">
                <c16:uniqueId val="{00000007-DC53-F647-A03A-3598FFE6282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A-DC53-F647-A03A-3598FFE6282E}"/>
              </c:ext>
            </c:extLst>
          </c:dPt>
          <c:dPt>
            <c:idx val="5"/>
            <c:bubble3D val="0"/>
            <c:spPr>
              <a:solidFill>
                <a:schemeClr val="accent1"/>
              </a:solidFill>
              <a:ln w="19050">
                <a:solidFill>
                  <a:schemeClr val="lt1"/>
                </a:solidFill>
              </a:ln>
              <a:effectLst/>
            </c:spPr>
            <c:extLst>
              <c:ext xmlns:c16="http://schemas.microsoft.com/office/drawing/2014/chart" uri="{C3380CC4-5D6E-409C-BE32-E72D297353CC}">
                <c16:uniqueId val="{00000001-2A1A-4352-98E8-32A5604F2221}"/>
              </c:ext>
            </c:extLst>
          </c:dPt>
          <c:dLbls>
            <c:dLbl>
              <c:idx val="0"/>
              <c:layout>
                <c:manualLayout>
                  <c:x val="-0.20226009614562471"/>
                  <c:y val="-0.10701990162423318"/>
                </c:manualLayout>
              </c:layout>
              <c:tx>
                <c:rich>
                  <a:bodyPr rot="0" spcFirstLastPara="1" vertOverflow="overflow" horzOverflow="overflow" vert="horz" wrap="square" lIns="38100" tIns="19050" rIns="38100" bIns="19050" anchor="t" anchorCtr="1">
                    <a:spAutoFit/>
                  </a:bodyPr>
                  <a:lstStyle/>
                  <a:p>
                    <a:pPr rtl="0">
                      <a:defRPr sz="1600" b="0" i="0" u="none" strike="noStrike" kern="1200" baseline="0">
                        <a:solidFill>
                          <a:schemeClr val="tx1"/>
                        </a:solidFill>
                        <a:latin typeface="Neue Haas Unica W1G Medium" panose="020B0404030206020203" pitchFamily="34" charset="0"/>
                        <a:ea typeface="+mn-ea"/>
                        <a:cs typeface="+mn-cs"/>
                      </a:defRPr>
                    </a:pPr>
                    <a:fld id="{9A2A2D80-C704-244F-8B16-57A84140A40E}" type="CATEGORYNAME">
                      <a:rPr lang="en-US">
                        <a:solidFill>
                          <a:schemeClr val="tx1"/>
                        </a:solidFill>
                      </a:rPr>
                      <a:pPr rtl="0">
                        <a:defRPr sz="1600">
                          <a:solidFill>
                            <a:schemeClr val="tx1"/>
                          </a:solidFill>
                          <a:latin typeface="Neue Haas Unica W1G Medium" panose="020B0404030206020203" pitchFamily="34" charset="0"/>
                        </a:defRPr>
                      </a:pPr>
                      <a:t>[CATEGORY NAME]</a:t>
                    </a:fld>
                    <a:r>
                      <a:rPr lang="en-US" b="0" i="0" u="none" baseline="0">
                        <a:solidFill>
                          <a:schemeClr val="tx1"/>
                        </a:solidFill>
                      </a:rPr>
                      <a:t>, </a:t>
                    </a:r>
                    <a:br>
                      <a:rPr lang="en-US" baseline="0">
                        <a:solidFill>
                          <a:schemeClr val="tx1"/>
                        </a:solidFill>
                      </a:rPr>
                    </a:br>
                    <a:fld id="{A8F169C6-E1D1-4848-ACC3-2692524E2FEC}" type="PERCENTAGE">
                      <a:rPr lang="en-US" baseline="0">
                        <a:solidFill>
                          <a:schemeClr val="tx1"/>
                        </a:solidFill>
                      </a:rPr>
                      <a:pPr rtl="0">
                        <a:defRPr sz="1600">
                          <a:solidFill>
                            <a:schemeClr val="tx1"/>
                          </a:solidFill>
                          <a:latin typeface="Neue Haas Unica W1G Medium" panose="020B0404030206020203" pitchFamily="34" charset="0"/>
                        </a:defRPr>
                      </a:pPr>
                      <a:t>[PERCENTAGE]</a:t>
                    </a:fld>
                    <a:endParaRPr lang="en-US" baseline="0">
                      <a:solidFill>
                        <a:schemeClr val="tx1"/>
                      </a:solidFill>
                    </a:endParaRPr>
                  </a:p>
                </c:rich>
              </c:tx>
              <c:spPr>
                <a:noFill/>
                <a:ln>
                  <a:noFill/>
                </a:ln>
                <a:effectLst/>
              </c:spPr>
              <c:txPr>
                <a:bodyPr rot="0" spcFirstLastPara="1" vertOverflow="overflow" horzOverflow="overflow" vert="horz" wrap="square" lIns="38100" tIns="19050" rIns="38100" bIns="19050" anchor="t" anchorCtr="1">
                  <a:spAutoFit/>
                </a:bodyPr>
                <a:lstStyle/>
                <a:p>
                  <a:pPr rtl="0">
                    <a:defRPr sz="1600" b="0" i="0" u="none" strike="noStrike" kern="1200" baseline="0">
                      <a:solidFill>
                        <a:schemeClr val="tx1"/>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0389541673666178"/>
                      <c:h val="0.14682761991036522"/>
                    </c:manualLayout>
                  </c15:layout>
                  <c15:dlblFieldTable/>
                  <c15:showDataLabelsRange val="0"/>
                </c:ext>
                <c:ext xmlns:c16="http://schemas.microsoft.com/office/drawing/2014/chart" uri="{C3380CC4-5D6E-409C-BE32-E72D297353CC}">
                  <c16:uniqueId val="{00000001-DC53-F647-A03A-3598FFE6282E}"/>
                </c:ext>
              </c:extLst>
            </c:dLbl>
            <c:dLbl>
              <c:idx val="1"/>
              <c:layout>
                <c:manualLayout>
                  <c:x val="0.1752834424921815"/>
                  <c:y val="-0.10255107514065033"/>
                </c:manualLayout>
              </c:layout>
              <c:tx>
                <c:rich>
                  <a:bodyPr rot="0" spcFirstLastPara="1" vertOverflow="overflow" horzOverflow="overflow" vert="horz" wrap="square" lIns="38100" tIns="19050" rIns="38100" bIns="19050" anchor="t" anchorCtr="1">
                    <a:spAutoFit/>
                  </a:bodyPr>
                  <a:lstStyle/>
                  <a:p>
                    <a:pPr rtl="0">
                      <a:defRPr sz="1600" b="0" i="0" u="none" strike="noStrike" kern="1200" baseline="0">
                        <a:solidFill>
                          <a:schemeClr val="tx1"/>
                        </a:solidFill>
                        <a:latin typeface="Neue Haas Unica W1G Medium" panose="020B0404030206020203" pitchFamily="34" charset="0"/>
                        <a:ea typeface="+mn-ea"/>
                        <a:cs typeface="+mn-cs"/>
                      </a:defRPr>
                    </a:pPr>
                    <a:fld id="{B20CBCFA-7B04-B945-B7C0-379CCBE67DD6}" type="CATEGORYNAME">
                      <a:rPr lang="en-US"/>
                      <a:pPr rtl="0">
                        <a:defRPr sz="1600">
                          <a:solidFill>
                            <a:schemeClr val="tx1"/>
                          </a:solidFill>
                          <a:latin typeface="Neue Haas Unica W1G Medium" panose="020B0404030206020203" pitchFamily="34" charset="0"/>
                        </a:defRPr>
                      </a:pPr>
                      <a:t>[CATEGORY NAME]</a:t>
                    </a:fld>
                    <a:r>
                      <a:rPr lang="en-US" b="0" i="0" u="none" baseline="0"/>
                      <a:t>, </a:t>
                    </a:r>
                    <a:br>
                      <a:rPr lang="en-US" baseline="0"/>
                    </a:br>
                    <a:fld id="{0B60C323-5F47-D140-B57F-3EDFFFD28391}" type="PERCENTAGE">
                      <a:rPr lang="en-US" baseline="0"/>
                      <a:pPr rtl="0">
                        <a:defRPr sz="1600">
                          <a:solidFill>
                            <a:schemeClr val="tx1"/>
                          </a:solidFill>
                          <a:latin typeface="Neue Haas Unica W1G Medium" panose="020B0404030206020203" pitchFamily="34" charset="0"/>
                        </a:defRPr>
                      </a:pPr>
                      <a:t>[PERCENTAGE]</a:t>
                    </a:fld>
                    <a:endParaRPr lang="en-US" baseline="0"/>
                  </a:p>
                </c:rich>
              </c:tx>
              <c:spPr>
                <a:noFill/>
                <a:ln>
                  <a:noFill/>
                </a:ln>
                <a:effectLst/>
              </c:spPr>
              <c:txPr>
                <a:bodyPr rot="0" spcFirstLastPara="1" vertOverflow="overflow" horzOverflow="overflow" vert="horz" wrap="square" lIns="38100" tIns="19050" rIns="38100" bIns="19050" anchor="t" anchorCtr="1">
                  <a:spAutoFit/>
                </a:bodyPr>
                <a:lstStyle/>
                <a:p>
                  <a:pPr rtl="0">
                    <a:defRPr sz="1600" b="0" i="0" u="none" strike="noStrike" kern="1200" baseline="0">
                      <a:solidFill>
                        <a:schemeClr val="tx1"/>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0600462521011106"/>
                      <c:h val="0.19573514629223482"/>
                    </c:manualLayout>
                  </c15:layout>
                  <c15:dlblFieldTable/>
                  <c15:showDataLabelsRange val="0"/>
                </c:ext>
                <c:ext xmlns:c16="http://schemas.microsoft.com/office/drawing/2014/chart" uri="{C3380CC4-5D6E-409C-BE32-E72D297353CC}">
                  <c16:uniqueId val="{00000003-DC53-F647-A03A-3598FFE6282E}"/>
                </c:ext>
              </c:extLst>
            </c:dLbl>
            <c:dLbl>
              <c:idx val="2"/>
              <c:layout>
                <c:manualLayout>
                  <c:x val="-0.17362775206540076"/>
                  <c:y val="9.4487520263182995E-2"/>
                </c:manualLayout>
              </c:layout>
              <c:spPr>
                <a:noFill/>
                <a:ln>
                  <a:noFill/>
                </a:ln>
                <a:effectLst/>
              </c:spPr>
              <c:txPr>
                <a:bodyPr rot="0" spcFirstLastPara="1" vertOverflow="overflow" horzOverflow="overflow" vert="horz" wrap="square" lIns="38100" tIns="19050" rIns="38100" bIns="19050" anchor="t" anchorCtr="1">
                  <a:spAutoFit/>
                </a:bodyPr>
                <a:lstStyle/>
                <a:p>
                  <a:pPr rtl="0">
                    <a:defRPr sz="1600" b="0" i="0" u="none" strike="noStrike" kern="1200" baseline="0">
                      <a:solidFill>
                        <a:schemeClr val="tx1"/>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8329432048742753"/>
                      <c:h val="0.14007074234766853"/>
                    </c:manualLayout>
                  </c15:layout>
                </c:ext>
                <c:ext xmlns:c16="http://schemas.microsoft.com/office/drawing/2014/chart" uri="{C3380CC4-5D6E-409C-BE32-E72D297353CC}">
                  <c16:uniqueId val="{00000005-DC53-F647-A03A-3598FFE6282E}"/>
                </c:ext>
              </c:extLst>
            </c:dLbl>
            <c:dLbl>
              <c:idx val="3"/>
              <c:layout>
                <c:manualLayout>
                  <c:x val="-0.17033771448547069"/>
                  <c:y val="7.1406777181803563E-2"/>
                </c:manualLayout>
              </c:layout>
              <c:spPr>
                <a:noFill/>
                <a:ln>
                  <a:noFill/>
                </a:ln>
                <a:effectLst/>
              </c:spPr>
              <c:txPr>
                <a:bodyPr rot="0" spcFirstLastPara="1" vertOverflow="overflow" horzOverflow="overflow" vert="horz" wrap="square" lIns="38100" tIns="19050" rIns="38100" bIns="19050" anchor="t" anchorCtr="1">
                  <a:spAutoFit/>
                </a:bodyPr>
                <a:lstStyle/>
                <a:p>
                  <a:pPr rtl="0">
                    <a:defRPr sz="1600" b="0" i="0" u="none" strike="noStrike" kern="1200" baseline="0">
                      <a:solidFill>
                        <a:schemeClr val="tx1"/>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6814494703086738"/>
                      <c:h val="0.23584083066006423"/>
                    </c:manualLayout>
                  </c15:layout>
                </c:ext>
                <c:ext xmlns:c16="http://schemas.microsoft.com/office/drawing/2014/chart" uri="{C3380CC4-5D6E-409C-BE32-E72D297353CC}">
                  <c16:uniqueId val="{00000007-DC53-F647-A03A-3598FFE6282E}"/>
                </c:ext>
              </c:extLst>
            </c:dLbl>
            <c:dLbl>
              <c:idx val="4"/>
              <c:layout>
                <c:manualLayout>
                  <c:x val="-0.18111583180103055"/>
                  <c:y val="-6.9165164642409432E-2"/>
                </c:manualLayout>
              </c:layout>
              <c:spPr>
                <a:noFill/>
                <a:ln>
                  <a:noFill/>
                </a:ln>
                <a:effectLst/>
              </c:spPr>
              <c:txPr>
                <a:bodyPr rot="0" spcFirstLastPara="1" vertOverflow="overflow" horzOverflow="overflow" vert="horz" wrap="square" lIns="38100" tIns="19050" rIns="38100" bIns="19050" anchor="t" anchorCtr="1">
                  <a:spAutoFit/>
                </a:bodyPr>
                <a:lstStyle/>
                <a:p>
                  <a:pPr rtl="0">
                    <a:defRPr sz="1600" b="0" i="0" u="none" strike="noStrike" kern="1200" baseline="0">
                      <a:solidFill>
                        <a:schemeClr val="tx1"/>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3027002352690984"/>
                      <c:h val="0.14306693406929499"/>
                    </c:manualLayout>
                  </c15:layout>
                </c:ext>
                <c:ext xmlns:c16="http://schemas.microsoft.com/office/drawing/2014/chart" uri="{C3380CC4-5D6E-409C-BE32-E72D297353CC}">
                  <c16:uniqueId val="{0000000A-DC53-F647-A03A-3598FFE6282E}"/>
                </c:ext>
              </c:extLst>
            </c:dLbl>
            <c:dLbl>
              <c:idx val="5"/>
              <c:layout>
                <c:manualLayout>
                  <c:x val="-0.11434747053562525"/>
                  <c:y val="-0.15966789850788851"/>
                </c:manualLayout>
              </c:layout>
              <c:showLegendKey val="1"/>
              <c:showVal val="0"/>
              <c:showCatName val="1"/>
              <c:showSerName val="0"/>
              <c:showPercent val="1"/>
              <c:showBubbleSize val="0"/>
              <c:separator>, </c:separator>
              <c:extLst>
                <c:ext xmlns:c15="http://schemas.microsoft.com/office/drawing/2012/chart" uri="{CE6537A1-D6FC-4f65-9D91-7224C49458BB}">
                  <c15:layout>
                    <c:manualLayout>
                      <c:w val="0.17237070132257762"/>
                      <c:h val="0.15718076393497715"/>
                    </c:manualLayout>
                  </c15:layout>
                </c:ext>
                <c:ext xmlns:c16="http://schemas.microsoft.com/office/drawing/2014/chart" uri="{C3380CC4-5D6E-409C-BE32-E72D297353CC}">
                  <c16:uniqueId val="{00000001-2A1A-4352-98E8-32A5604F2221}"/>
                </c:ext>
              </c:extLst>
            </c:dLbl>
            <c:dLbl>
              <c:idx val="6"/>
              <c:layout>
                <c:manualLayout>
                  <c:x val="3.8115823511875008E-2"/>
                  <c:y val="-0.15352682548835433"/>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2A1A-4352-98E8-32A5604F2221}"/>
                </c:ext>
              </c:extLst>
            </c:dLbl>
            <c:spPr>
              <a:noFill/>
              <a:ln>
                <a:noFill/>
              </a:ln>
              <a:effectLst/>
            </c:spPr>
            <c:txPr>
              <a:bodyPr rot="0" spcFirstLastPara="1" vertOverflow="overflow" horzOverflow="overflow" vert="horz" wrap="square" lIns="38100" tIns="19050" rIns="38100" bIns="19050" anchor="ctr" anchorCtr="1">
                <a:spAutoFit/>
              </a:bodyPr>
              <a:lstStyle/>
              <a:p>
                <a:pPr rtl="0">
                  <a:defRPr sz="1600" b="0" i="0" u="none" strike="noStrike" kern="1200" baseline="0">
                    <a:solidFill>
                      <a:schemeClr val="tx1"/>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flat" cmpd="sng" algn="ctr">
                  <a:solidFill>
                    <a:schemeClr val="tx2"/>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Sheet1!$A$2:$A$4</c:f>
              <c:strCache>
                <c:ptCount val="3"/>
                <c:pt idx="0">
                  <c:v>I read more</c:v>
                </c:pt>
                <c:pt idx="1">
                  <c:v>Holidays are not a factor
in my reading habits</c:v>
                </c:pt>
                <c:pt idx="2">
                  <c:v>I read less</c:v>
                </c:pt>
              </c:strCache>
            </c:strRef>
          </c:cat>
          <c:val>
            <c:numRef>
              <c:f>Sheet1!$B$2:$B$4</c:f>
              <c:numCache>
                <c:formatCode>General</c:formatCode>
                <c:ptCount val="3"/>
                <c:pt idx="0">
                  <c:v>31.903949999999998</c:v>
                </c:pt>
                <c:pt idx="1">
                  <c:v>54.631219999999999</c:v>
                </c:pt>
                <c:pt idx="2">
                  <c:v>13.979419999999999</c:v>
                </c:pt>
              </c:numCache>
            </c:numRef>
          </c:val>
          <c:extLst>
            <c:ext xmlns:c16="http://schemas.microsoft.com/office/drawing/2014/chart" uri="{C3380CC4-5D6E-409C-BE32-E72D297353CC}">
              <c16:uniqueId val="{00000008-DC53-F647-A03A-3598FFE6282E}"/>
            </c:ext>
          </c:extLst>
        </c:ser>
        <c:dLbls>
          <c:showLegendKey val="0"/>
          <c:showVal val="0"/>
          <c:showCatName val="0"/>
          <c:showSerName val="0"/>
          <c:showPercent val="0"/>
          <c:showBubbleSize val="0"/>
          <c:showLeaderLines val="1"/>
        </c:dLbls>
        <c:firstSliceAng val="246"/>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FI"/>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15119254622846"/>
          <c:y val="0.1583897736969257"/>
          <c:w val="0.7614599830249319"/>
          <c:h val="0.75234339805853567"/>
        </c:manualLayout>
      </c:layout>
      <c:barChart>
        <c:barDir val="bar"/>
        <c:grouping val="stacked"/>
        <c:varyColors val="0"/>
        <c:ser>
          <c:idx val="0"/>
          <c:order val="0"/>
          <c:tx>
            <c:strRef>
              <c:f>Taul1!$B$4</c:f>
              <c:strCache>
                <c:ptCount val="1"/>
                <c:pt idx="0">
                  <c:v>I read more</c:v>
                </c:pt>
              </c:strCache>
            </c:strRef>
          </c:tx>
          <c:spPr>
            <a:solidFill>
              <a:schemeClr val="accent2"/>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Taul1!$B$5:$B$16</c:f>
              <c:numCache>
                <c:formatCode>General</c:formatCode>
                <c:ptCount val="12"/>
                <c:pt idx="0">
                  <c:v>31.903949999999998</c:v>
                </c:pt>
                <c:pt idx="2">
                  <c:v>26.086960000000001</c:v>
                </c:pt>
                <c:pt idx="3">
                  <c:v>37.627119999999998</c:v>
                </c:pt>
                <c:pt idx="5">
                  <c:v>50</c:v>
                </c:pt>
                <c:pt idx="6">
                  <c:v>46.49682</c:v>
                </c:pt>
                <c:pt idx="7">
                  <c:v>39.411760000000001</c:v>
                </c:pt>
                <c:pt idx="8">
                  <c:v>38.285710000000002</c:v>
                </c:pt>
                <c:pt idx="9">
                  <c:v>26.946110000000001</c:v>
                </c:pt>
                <c:pt idx="10">
                  <c:v>16.766470000000002</c:v>
                </c:pt>
                <c:pt idx="11">
                  <c:v>7.0588199999999999</c:v>
                </c:pt>
              </c:numCache>
            </c:numRef>
          </c:val>
          <c:extLst>
            <c:ext xmlns:c16="http://schemas.microsoft.com/office/drawing/2014/chart" uri="{C3380CC4-5D6E-409C-BE32-E72D297353CC}">
              <c16:uniqueId val="{00000000-CED0-492A-B7F4-68B06CB444E2}"/>
            </c:ext>
          </c:extLst>
        </c:ser>
        <c:ser>
          <c:idx val="1"/>
          <c:order val="1"/>
          <c:tx>
            <c:strRef>
              <c:f>Taul1!$C$4</c:f>
              <c:strCache>
                <c:ptCount val="1"/>
                <c:pt idx="0">
                  <c:v>Holidays are not a factor
in my reading habits</c:v>
                </c:pt>
              </c:strCache>
            </c:strRef>
          </c:tx>
          <c:spPr>
            <a:solidFill>
              <a:schemeClr val="accent4"/>
            </a:solidFill>
            <a:ln>
              <a:noFill/>
            </a:ln>
          </c:spPr>
          <c:invertIfNegative val="0"/>
          <c:dLbls>
            <c:numFmt formatCode="#,##0" sourceLinked="0"/>
            <c:spPr>
              <a:noFill/>
              <a:ln>
                <a:noFill/>
              </a:ln>
              <a:effectLst/>
            </c:spPr>
            <c:txPr>
              <a:bodyPr/>
              <a:lstStyle/>
              <a:p>
                <a:pPr rtl="0">
                  <a:defRPr>
                    <a:solidFill>
                      <a:srgbClr val="002548"/>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Taul1!$C$5:$C$16</c:f>
              <c:numCache>
                <c:formatCode>General</c:formatCode>
                <c:ptCount val="12"/>
                <c:pt idx="0">
                  <c:v>54.631219999999999</c:v>
                </c:pt>
                <c:pt idx="2">
                  <c:v>56.347830000000002</c:v>
                </c:pt>
                <c:pt idx="3">
                  <c:v>53.050849999999997</c:v>
                </c:pt>
                <c:pt idx="5">
                  <c:v>35</c:v>
                </c:pt>
                <c:pt idx="6">
                  <c:v>43.949039999999997</c:v>
                </c:pt>
                <c:pt idx="7">
                  <c:v>52.352939999999997</c:v>
                </c:pt>
                <c:pt idx="8">
                  <c:v>50.857140000000001</c:v>
                </c:pt>
                <c:pt idx="9">
                  <c:v>55.68862</c:v>
                </c:pt>
                <c:pt idx="10">
                  <c:v>67.664670000000001</c:v>
                </c:pt>
                <c:pt idx="11">
                  <c:v>75.294120000000007</c:v>
                </c:pt>
              </c:numCache>
            </c:numRef>
          </c:val>
          <c:extLst>
            <c:ext xmlns:c16="http://schemas.microsoft.com/office/drawing/2014/chart" uri="{C3380CC4-5D6E-409C-BE32-E72D297353CC}">
              <c16:uniqueId val="{00000001-CED0-492A-B7F4-68B06CB444E2}"/>
            </c:ext>
          </c:extLst>
        </c:ser>
        <c:ser>
          <c:idx val="2"/>
          <c:order val="2"/>
          <c:tx>
            <c:strRef>
              <c:f>Taul1!$D$4</c:f>
              <c:strCache>
                <c:ptCount val="1"/>
                <c:pt idx="0">
                  <c:v>I read less</c:v>
                </c:pt>
              </c:strCache>
            </c:strRef>
          </c:tx>
          <c:spPr>
            <a:solidFill>
              <a:schemeClr val="accent1"/>
            </a:solidFill>
            <a:ln>
              <a:noFill/>
            </a:ln>
          </c:spPr>
          <c:invertIfNegative val="0"/>
          <c:dPt>
            <c:idx val="5"/>
            <c:invertIfNegative val="0"/>
            <c:bubble3D val="0"/>
            <c:extLst>
              <c:ext xmlns:c16="http://schemas.microsoft.com/office/drawing/2014/chart" uri="{C3380CC4-5D6E-409C-BE32-E72D297353CC}">
                <c16:uniqueId val="{00000002-CED0-492A-B7F4-68B06CB444E2}"/>
              </c:ext>
            </c:extLst>
          </c:dPt>
          <c:dLbls>
            <c:numFmt formatCode="#,##0" sourceLinked="0"/>
            <c:spPr>
              <a:noFill/>
              <a:ln>
                <a:noFill/>
              </a:ln>
              <a:effectLst/>
            </c:spPr>
            <c:txPr>
              <a:bodyPr/>
              <a:lstStyle/>
              <a:p>
                <a:pPr rtl="0">
                  <a:defRPr>
                    <a:solidFill>
                      <a:schemeClr val="bg2"/>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Taul1!$D$5:$D$16</c:f>
              <c:numCache>
                <c:formatCode>General</c:formatCode>
                <c:ptCount val="12"/>
                <c:pt idx="0">
                  <c:v>13.979419999999999</c:v>
                </c:pt>
                <c:pt idx="2">
                  <c:v>18.43478</c:v>
                </c:pt>
                <c:pt idx="3">
                  <c:v>9.4915299999999991</c:v>
                </c:pt>
                <c:pt idx="5">
                  <c:v>16.875</c:v>
                </c:pt>
                <c:pt idx="6">
                  <c:v>10.82803</c:v>
                </c:pt>
                <c:pt idx="7">
                  <c:v>8.2352900000000009</c:v>
                </c:pt>
                <c:pt idx="8">
                  <c:v>11.428570000000001</c:v>
                </c:pt>
                <c:pt idx="9">
                  <c:v>17.365269999999999</c:v>
                </c:pt>
                <c:pt idx="10">
                  <c:v>15.568860000000001</c:v>
                </c:pt>
                <c:pt idx="11">
                  <c:v>17.64706</c:v>
                </c:pt>
              </c:numCache>
            </c:numRef>
          </c:val>
          <c:extLst>
            <c:ext xmlns:c16="http://schemas.microsoft.com/office/drawing/2014/chart" uri="{C3380CC4-5D6E-409C-BE32-E72D297353CC}">
              <c16:uniqueId val="{00000003-CED0-492A-B7F4-68B06CB444E2}"/>
            </c:ext>
          </c:extLst>
        </c:ser>
        <c:dLbls>
          <c:showLegendKey val="0"/>
          <c:showVal val="0"/>
          <c:showCatName val="0"/>
          <c:showSerName val="0"/>
          <c:showPercent val="0"/>
          <c:showBubbleSize val="0"/>
        </c:dLbls>
        <c:gapWidth val="30"/>
        <c:overlap val="100"/>
        <c:axId val="485419376"/>
        <c:axId val="485417136"/>
      </c:barChart>
      <c:catAx>
        <c:axId val="485419376"/>
        <c:scaling>
          <c:orientation val="maxMin"/>
        </c:scaling>
        <c:delete val="0"/>
        <c:axPos val="l"/>
        <c:numFmt formatCode="General" sourceLinked="0"/>
        <c:majorTickMark val="none"/>
        <c:minorTickMark val="none"/>
        <c:tickLblPos val="low"/>
        <c:spPr>
          <a:ln>
            <a:noFill/>
          </a:ln>
        </c:spPr>
        <c:txPr>
          <a:bodyPr/>
          <a:lstStyle/>
          <a:p>
            <a:pPr rtl="0">
              <a:defRPr sz="1400">
                <a:solidFill>
                  <a:srgbClr val="002649"/>
                </a:solidFill>
              </a:defRPr>
            </a:pPr>
            <a:endParaRPr lang="en-FI"/>
          </a:p>
        </c:txPr>
        <c:crossAx val="485417136"/>
        <c:crosses val="autoZero"/>
        <c:auto val="1"/>
        <c:lblAlgn val="ctr"/>
        <c:lblOffset val="100"/>
        <c:tickLblSkip val="1"/>
        <c:noMultiLvlLbl val="0"/>
      </c:catAx>
      <c:valAx>
        <c:axId val="485417136"/>
        <c:scaling>
          <c:orientation val="minMax"/>
          <c:max val="100.01"/>
          <c:min val="0"/>
        </c:scaling>
        <c:delete val="0"/>
        <c:axPos val="t"/>
        <c:majorGridlines>
          <c:spPr>
            <a:ln w="9525">
              <a:solidFill>
                <a:srgbClr val="D9D9D9"/>
              </a:solidFill>
              <a:prstDash val="solid"/>
            </a:ln>
          </c:spPr>
        </c:majorGridlines>
        <c:title>
          <c:tx>
            <c:rich>
              <a:bodyPr/>
              <a:lstStyle/>
              <a:p>
                <a:pPr rtl="0">
                  <a:defRPr sz="1400">
                    <a:solidFill>
                      <a:srgbClr val="7F7F7F"/>
                    </a:solidFill>
                  </a:defRPr>
                </a:pPr>
                <a:r>
                  <a:rPr lang="en" sz="1400" b="0" i="0" u="none" baseline="0">
                    <a:solidFill>
                      <a:srgbClr val="7F7F7F"/>
                    </a:solidFill>
                  </a:rPr>
                  <a:t>%</a:t>
                </a:r>
              </a:p>
            </c:rich>
          </c:tx>
          <c:layout>
            <c:manualLayout>
              <c:xMode val="edge"/>
              <c:yMode val="edge"/>
              <c:x val="0.14792877980446767"/>
              <c:y val="0.92559709648625266"/>
            </c:manualLayout>
          </c:layout>
          <c:overlay val="0"/>
        </c:title>
        <c:numFmt formatCode="General" sourceLinked="0"/>
        <c:majorTickMark val="none"/>
        <c:minorTickMark val="none"/>
        <c:tickLblPos val="high"/>
        <c:spPr>
          <a:ln>
            <a:noFill/>
          </a:ln>
        </c:spPr>
        <c:txPr>
          <a:bodyPr/>
          <a:lstStyle/>
          <a:p>
            <a:pPr rtl="0">
              <a:defRPr sz="1400">
                <a:solidFill>
                  <a:srgbClr val="7F7F7F"/>
                </a:solidFill>
              </a:defRPr>
            </a:pPr>
            <a:endParaRPr lang="en-FI"/>
          </a:p>
        </c:txPr>
        <c:crossAx val="485419376"/>
        <c:crosses val="autoZero"/>
        <c:crossBetween val="between"/>
        <c:majorUnit val="10"/>
        <c:minorUnit val="1"/>
      </c:valAx>
      <c:spPr>
        <a:ln>
          <a:noFill/>
        </a:ln>
      </c:spPr>
    </c:plotArea>
    <c:legend>
      <c:legendPos val="t"/>
      <c:layout>
        <c:manualLayout>
          <c:xMode val="edge"/>
          <c:yMode val="edge"/>
          <c:x val="8.1928795295603554E-2"/>
          <c:y val="0"/>
          <c:w val="0.88560268918071905"/>
          <c:h val="0.13301642081338338"/>
        </c:manualLayout>
      </c:layout>
      <c:overlay val="0"/>
      <c:txPr>
        <a:bodyPr/>
        <a:lstStyle/>
        <a:p>
          <a:pPr rtl="0">
            <a:defRPr>
              <a:solidFill>
                <a:srgbClr val="002649"/>
              </a:solidFill>
            </a:defRPr>
          </a:pPr>
          <a:endParaRPr lang="en-FI"/>
        </a:p>
      </c:txPr>
    </c:legend>
    <c:plotVisOnly val="1"/>
    <c:dispBlanksAs val="gap"/>
    <c:showDLblsOverMax val="0"/>
  </c:chart>
  <c:txPr>
    <a:bodyPr/>
    <a:lstStyle/>
    <a:p>
      <a:pPr rtl="0">
        <a:defRPr sz="1200">
          <a:latin typeface="Neue Haas Unica W1G" panose="020B0504030206020203" pitchFamily="34" charset="0"/>
        </a:defRPr>
      </a:pPr>
      <a:endParaRPr lang="en-FI"/>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19840979624754E-2"/>
          <c:y val="0.51208282056203502"/>
          <c:w val="0.86447254872867207"/>
          <c:h val="0.3851408756816565"/>
        </c:manualLayout>
      </c:layout>
      <c:barChart>
        <c:barDir val="bar"/>
        <c:grouping val="stacked"/>
        <c:varyColors val="0"/>
        <c:ser>
          <c:idx val="0"/>
          <c:order val="0"/>
          <c:tx>
            <c:strRef>
              <c:f>Taul1!$B$4</c:f>
              <c:strCache>
                <c:ptCount val="1"/>
                <c:pt idx="0">
                  <c:v>When I read, I also
do other things at the same time</c:v>
                </c:pt>
              </c:strCache>
            </c:strRef>
          </c:tx>
          <c:spPr>
            <a:solidFill>
              <a:schemeClr val="accent2"/>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c:f>
              <c:strCache>
                <c:ptCount val="1"/>
                <c:pt idx="0">
                  <c:v>All, n=1,166</c:v>
                </c:pt>
              </c:strCache>
            </c:strRef>
          </c:cat>
          <c:val>
            <c:numRef>
              <c:f>Taul1!$B$5</c:f>
              <c:numCache>
                <c:formatCode>General</c:formatCode>
                <c:ptCount val="1"/>
                <c:pt idx="0">
                  <c:v>21.612349999999999</c:v>
                </c:pt>
              </c:numCache>
            </c:numRef>
          </c:val>
          <c:extLst>
            <c:ext xmlns:c16="http://schemas.microsoft.com/office/drawing/2014/chart" uri="{C3380CC4-5D6E-409C-BE32-E72D297353CC}">
              <c16:uniqueId val="{00000000-3C6F-4F0D-A669-7E66BCCBBE1F}"/>
            </c:ext>
          </c:extLst>
        </c:ser>
        <c:ser>
          <c:idx val="1"/>
          <c:order val="1"/>
          <c:tx>
            <c:strRef>
              <c:f>Taul1!$C$4</c:f>
              <c:strCache>
                <c:ptCount val="1"/>
                <c:pt idx="0">
                  <c:v>When I read a magazine,
I focus only on reading</c:v>
                </c:pt>
              </c:strCache>
            </c:strRef>
          </c:tx>
          <c:spPr>
            <a:solidFill>
              <a:srgbClr val="FF6464"/>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c:f>
              <c:strCache>
                <c:ptCount val="1"/>
                <c:pt idx="0">
                  <c:v>All, n=1,166</c:v>
                </c:pt>
              </c:strCache>
            </c:strRef>
          </c:cat>
          <c:val>
            <c:numRef>
              <c:f>Taul1!$C$5</c:f>
              <c:numCache>
                <c:formatCode>General</c:formatCode>
                <c:ptCount val="1"/>
                <c:pt idx="0">
                  <c:v>78.387649999999994</c:v>
                </c:pt>
              </c:numCache>
            </c:numRef>
          </c:val>
          <c:extLst>
            <c:ext xmlns:c16="http://schemas.microsoft.com/office/drawing/2014/chart" uri="{C3380CC4-5D6E-409C-BE32-E72D297353CC}">
              <c16:uniqueId val="{00000001-3C6F-4F0D-A669-7E66BCCBBE1F}"/>
            </c:ext>
          </c:extLst>
        </c:ser>
        <c:dLbls>
          <c:showLegendKey val="0"/>
          <c:showVal val="0"/>
          <c:showCatName val="0"/>
          <c:showSerName val="0"/>
          <c:showPercent val="0"/>
          <c:showBubbleSize val="0"/>
        </c:dLbls>
        <c:gapWidth val="60"/>
        <c:overlap val="100"/>
        <c:axId val="485419376"/>
        <c:axId val="485417136"/>
      </c:barChart>
      <c:catAx>
        <c:axId val="485419376"/>
        <c:scaling>
          <c:orientation val="maxMin"/>
        </c:scaling>
        <c:delete val="1"/>
        <c:axPos val="l"/>
        <c:numFmt formatCode="General" sourceLinked="0"/>
        <c:majorTickMark val="none"/>
        <c:minorTickMark val="none"/>
        <c:tickLblPos val="low"/>
        <c:crossAx val="485417136"/>
        <c:crosses val="autoZero"/>
        <c:auto val="1"/>
        <c:lblAlgn val="ctr"/>
        <c:lblOffset val="100"/>
        <c:tickLblSkip val="1"/>
        <c:noMultiLvlLbl val="0"/>
      </c:catAx>
      <c:valAx>
        <c:axId val="485417136"/>
        <c:scaling>
          <c:orientation val="minMax"/>
          <c:max val="100.01"/>
          <c:min val="0"/>
        </c:scaling>
        <c:delete val="0"/>
        <c:axPos val="t"/>
        <c:numFmt formatCode="General" sourceLinked="0"/>
        <c:majorTickMark val="none"/>
        <c:minorTickMark val="none"/>
        <c:tickLblPos val="none"/>
        <c:spPr>
          <a:ln>
            <a:noFill/>
          </a:ln>
        </c:spPr>
        <c:txPr>
          <a:bodyPr/>
          <a:lstStyle/>
          <a:p>
            <a:pPr rtl="0">
              <a:defRPr sz="1400">
                <a:solidFill>
                  <a:srgbClr val="7F7F7F"/>
                </a:solidFill>
              </a:defRPr>
            </a:pPr>
            <a:endParaRPr lang="en-FI"/>
          </a:p>
        </c:txPr>
        <c:crossAx val="485419376"/>
        <c:crosses val="autoZero"/>
        <c:crossBetween val="between"/>
        <c:majorUnit val="10"/>
        <c:minorUnit val="1"/>
      </c:valAx>
      <c:spPr>
        <a:ln>
          <a:noFill/>
        </a:ln>
      </c:spPr>
    </c:plotArea>
    <c:legend>
      <c:legendPos val="t"/>
      <c:layout>
        <c:manualLayout>
          <c:xMode val="edge"/>
          <c:yMode val="edge"/>
          <c:x val="8.075612380335398E-2"/>
          <c:y val="1.437908126728391E-2"/>
          <c:w val="0.77327191219312064"/>
          <c:h val="0.46167975409558432"/>
        </c:manualLayout>
      </c:layout>
      <c:overlay val="0"/>
      <c:spPr>
        <a:noFill/>
      </c:spPr>
      <c:txPr>
        <a:bodyPr/>
        <a:lstStyle/>
        <a:p>
          <a:pPr rtl="0">
            <a:defRPr sz="1300">
              <a:solidFill>
                <a:srgbClr val="002649"/>
              </a:solidFill>
            </a:defRPr>
          </a:pPr>
          <a:endParaRPr lang="en-FI"/>
        </a:p>
      </c:txPr>
    </c:legend>
    <c:plotVisOnly val="1"/>
    <c:dispBlanksAs val="gap"/>
    <c:showDLblsOverMax val="0"/>
  </c:chart>
  <c:txPr>
    <a:bodyPr/>
    <a:lstStyle/>
    <a:p>
      <a:pPr rtl="0">
        <a:defRPr sz="1200">
          <a:latin typeface="Neue Haas Unica W1G" panose="020B0504030206020203" pitchFamily="34" charset="0"/>
        </a:defRPr>
      </a:pPr>
      <a:endParaRPr lang="en-FI"/>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19840979624754E-2"/>
          <c:y val="0.51208282056203502"/>
          <c:w val="0.86447254872867207"/>
          <c:h val="0.3851408756816565"/>
        </c:manualLayout>
      </c:layout>
      <c:barChart>
        <c:barDir val="bar"/>
        <c:grouping val="stacked"/>
        <c:varyColors val="0"/>
        <c:ser>
          <c:idx val="0"/>
          <c:order val="0"/>
          <c:tx>
            <c:strRef>
              <c:f>Taul1!$B$4</c:f>
              <c:strCache>
                <c:ptCount val="1"/>
                <c:pt idx="0">
                  <c:v>I read magazines 
as soon as they come out</c:v>
                </c:pt>
              </c:strCache>
            </c:strRef>
          </c:tx>
          <c:spPr>
            <a:solidFill>
              <a:schemeClr val="accent2"/>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c:f>
              <c:strCache>
                <c:ptCount val="1"/>
                <c:pt idx="0">
                  <c:v>All, n=1,166</c:v>
                </c:pt>
              </c:strCache>
            </c:strRef>
          </c:cat>
          <c:val>
            <c:numRef>
              <c:f>Taul1!$B$5</c:f>
              <c:numCache>
                <c:formatCode>General</c:formatCode>
                <c:ptCount val="1"/>
                <c:pt idx="0">
                  <c:v>33.79074</c:v>
                </c:pt>
              </c:numCache>
            </c:numRef>
          </c:val>
          <c:extLst>
            <c:ext xmlns:c16="http://schemas.microsoft.com/office/drawing/2014/chart" uri="{C3380CC4-5D6E-409C-BE32-E72D297353CC}">
              <c16:uniqueId val="{00000000-3C6F-4F0D-A669-7E66BCCBBE1F}"/>
            </c:ext>
          </c:extLst>
        </c:ser>
        <c:ser>
          <c:idx val="1"/>
          <c:order val="1"/>
          <c:tx>
            <c:strRef>
              <c:f>Taul1!$C$4</c:f>
              <c:strCache>
                <c:ptCount val="1"/>
                <c:pt idx="0">
                  <c:v>I don’t read magazines right after they come out. 
I wait until I have enough time to read them.</c:v>
                </c:pt>
              </c:strCache>
            </c:strRef>
          </c:tx>
          <c:spPr>
            <a:solidFill>
              <a:srgbClr val="FF6464"/>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c:f>
              <c:strCache>
                <c:ptCount val="1"/>
                <c:pt idx="0">
                  <c:v>All, n=1,166</c:v>
                </c:pt>
              </c:strCache>
            </c:strRef>
          </c:cat>
          <c:val>
            <c:numRef>
              <c:f>Taul1!$C$5</c:f>
              <c:numCache>
                <c:formatCode>General</c:formatCode>
                <c:ptCount val="1"/>
                <c:pt idx="0">
                  <c:v>66.20926</c:v>
                </c:pt>
              </c:numCache>
            </c:numRef>
          </c:val>
          <c:extLst>
            <c:ext xmlns:c16="http://schemas.microsoft.com/office/drawing/2014/chart" uri="{C3380CC4-5D6E-409C-BE32-E72D297353CC}">
              <c16:uniqueId val="{00000001-3C6F-4F0D-A669-7E66BCCBBE1F}"/>
            </c:ext>
          </c:extLst>
        </c:ser>
        <c:dLbls>
          <c:showLegendKey val="0"/>
          <c:showVal val="0"/>
          <c:showCatName val="0"/>
          <c:showSerName val="0"/>
          <c:showPercent val="0"/>
          <c:showBubbleSize val="0"/>
        </c:dLbls>
        <c:gapWidth val="60"/>
        <c:overlap val="100"/>
        <c:axId val="485419376"/>
        <c:axId val="485417136"/>
      </c:barChart>
      <c:catAx>
        <c:axId val="485419376"/>
        <c:scaling>
          <c:orientation val="maxMin"/>
        </c:scaling>
        <c:delete val="1"/>
        <c:axPos val="l"/>
        <c:numFmt formatCode="General" sourceLinked="0"/>
        <c:majorTickMark val="none"/>
        <c:minorTickMark val="none"/>
        <c:tickLblPos val="low"/>
        <c:crossAx val="485417136"/>
        <c:crosses val="autoZero"/>
        <c:auto val="1"/>
        <c:lblAlgn val="ctr"/>
        <c:lblOffset val="100"/>
        <c:tickLblSkip val="1"/>
        <c:noMultiLvlLbl val="0"/>
      </c:catAx>
      <c:valAx>
        <c:axId val="485417136"/>
        <c:scaling>
          <c:orientation val="minMax"/>
          <c:max val="100.01"/>
          <c:min val="0"/>
        </c:scaling>
        <c:delete val="0"/>
        <c:axPos val="t"/>
        <c:numFmt formatCode="General" sourceLinked="0"/>
        <c:majorTickMark val="none"/>
        <c:minorTickMark val="none"/>
        <c:tickLblPos val="none"/>
        <c:spPr>
          <a:ln>
            <a:noFill/>
          </a:ln>
        </c:spPr>
        <c:txPr>
          <a:bodyPr/>
          <a:lstStyle/>
          <a:p>
            <a:pPr rtl="0">
              <a:defRPr sz="1400">
                <a:solidFill>
                  <a:srgbClr val="7F7F7F"/>
                </a:solidFill>
              </a:defRPr>
            </a:pPr>
            <a:endParaRPr lang="en-FI"/>
          </a:p>
        </c:txPr>
        <c:crossAx val="485419376"/>
        <c:crosses val="autoZero"/>
        <c:crossBetween val="between"/>
        <c:majorUnit val="10"/>
        <c:minorUnit val="1"/>
      </c:valAx>
      <c:spPr>
        <a:ln>
          <a:noFill/>
        </a:ln>
      </c:spPr>
    </c:plotArea>
    <c:legend>
      <c:legendPos val="t"/>
      <c:layout>
        <c:manualLayout>
          <c:xMode val="edge"/>
          <c:yMode val="edge"/>
          <c:x val="8.075612380335398E-2"/>
          <c:y val="1.437908126728391E-2"/>
          <c:w val="0.86288238545104345"/>
          <c:h val="0.46167975409558432"/>
        </c:manualLayout>
      </c:layout>
      <c:overlay val="0"/>
      <c:spPr>
        <a:noFill/>
      </c:spPr>
      <c:txPr>
        <a:bodyPr/>
        <a:lstStyle/>
        <a:p>
          <a:pPr rtl="0">
            <a:defRPr sz="1300">
              <a:solidFill>
                <a:srgbClr val="002649"/>
              </a:solidFill>
            </a:defRPr>
          </a:pPr>
          <a:endParaRPr lang="en-FI"/>
        </a:p>
      </c:txPr>
    </c:legend>
    <c:plotVisOnly val="1"/>
    <c:dispBlanksAs val="gap"/>
    <c:showDLblsOverMax val="0"/>
  </c:chart>
  <c:txPr>
    <a:bodyPr/>
    <a:lstStyle/>
    <a:p>
      <a:pPr rtl="0">
        <a:defRPr sz="1200">
          <a:latin typeface="Neue Haas Unica W1G" panose="020B0504030206020203" pitchFamily="34" charset="0"/>
        </a:defRPr>
      </a:pPr>
      <a:endParaRPr lang="en-FI"/>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19840979624754E-2"/>
          <c:y val="0.51208282056203502"/>
          <c:w val="0.86447254872867207"/>
          <c:h val="0.3851408756816565"/>
        </c:manualLayout>
      </c:layout>
      <c:barChart>
        <c:barDir val="bar"/>
        <c:grouping val="stacked"/>
        <c:varyColors val="0"/>
        <c:ser>
          <c:idx val="0"/>
          <c:order val="0"/>
          <c:tx>
            <c:strRef>
              <c:f>Taul1!$B$4</c:f>
              <c:strCache>
                <c:ptCount val="1"/>
                <c:pt idx="0">
                  <c:v>I prefer to read my 
magazines in a single session</c:v>
                </c:pt>
              </c:strCache>
            </c:strRef>
          </c:tx>
          <c:spPr>
            <a:solidFill>
              <a:schemeClr val="accent2"/>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c:f>
              <c:strCache>
                <c:ptCount val="1"/>
                <c:pt idx="0">
                  <c:v>All, n=1,166</c:v>
                </c:pt>
              </c:strCache>
            </c:strRef>
          </c:cat>
          <c:val>
            <c:numRef>
              <c:f>Taul1!$B$5</c:f>
              <c:numCache>
                <c:formatCode>General</c:formatCode>
                <c:ptCount val="1"/>
                <c:pt idx="0">
                  <c:v>35.591769999999997</c:v>
                </c:pt>
              </c:numCache>
            </c:numRef>
          </c:val>
          <c:extLst>
            <c:ext xmlns:c16="http://schemas.microsoft.com/office/drawing/2014/chart" uri="{C3380CC4-5D6E-409C-BE32-E72D297353CC}">
              <c16:uniqueId val="{00000000-3C6F-4F0D-A669-7E66BCCBBE1F}"/>
            </c:ext>
          </c:extLst>
        </c:ser>
        <c:ser>
          <c:idx val="1"/>
          <c:order val="1"/>
          <c:tx>
            <c:strRef>
              <c:f>Taul1!$C$4</c:f>
              <c:strCache>
                <c:ptCount val="1"/>
                <c:pt idx="0">
                  <c:v>I read my magazines in small sessions 
and go back to them when the right time comes</c:v>
                </c:pt>
              </c:strCache>
            </c:strRef>
          </c:tx>
          <c:spPr>
            <a:solidFill>
              <a:srgbClr val="FF6464"/>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c:f>
              <c:strCache>
                <c:ptCount val="1"/>
                <c:pt idx="0">
                  <c:v>All, n=1,166</c:v>
                </c:pt>
              </c:strCache>
            </c:strRef>
          </c:cat>
          <c:val>
            <c:numRef>
              <c:f>Taul1!$C$5</c:f>
              <c:numCache>
                <c:formatCode>General</c:formatCode>
                <c:ptCount val="1"/>
                <c:pt idx="0">
                  <c:v>64.408230000000003</c:v>
                </c:pt>
              </c:numCache>
            </c:numRef>
          </c:val>
          <c:extLst>
            <c:ext xmlns:c16="http://schemas.microsoft.com/office/drawing/2014/chart" uri="{C3380CC4-5D6E-409C-BE32-E72D297353CC}">
              <c16:uniqueId val="{00000001-3C6F-4F0D-A669-7E66BCCBBE1F}"/>
            </c:ext>
          </c:extLst>
        </c:ser>
        <c:dLbls>
          <c:showLegendKey val="0"/>
          <c:showVal val="0"/>
          <c:showCatName val="0"/>
          <c:showSerName val="0"/>
          <c:showPercent val="0"/>
          <c:showBubbleSize val="0"/>
        </c:dLbls>
        <c:gapWidth val="60"/>
        <c:overlap val="100"/>
        <c:axId val="485419376"/>
        <c:axId val="485417136"/>
      </c:barChart>
      <c:catAx>
        <c:axId val="485419376"/>
        <c:scaling>
          <c:orientation val="maxMin"/>
        </c:scaling>
        <c:delete val="1"/>
        <c:axPos val="l"/>
        <c:numFmt formatCode="General" sourceLinked="0"/>
        <c:majorTickMark val="none"/>
        <c:minorTickMark val="none"/>
        <c:tickLblPos val="low"/>
        <c:crossAx val="485417136"/>
        <c:crosses val="autoZero"/>
        <c:auto val="1"/>
        <c:lblAlgn val="ctr"/>
        <c:lblOffset val="100"/>
        <c:tickLblSkip val="1"/>
        <c:noMultiLvlLbl val="0"/>
      </c:catAx>
      <c:valAx>
        <c:axId val="485417136"/>
        <c:scaling>
          <c:orientation val="minMax"/>
          <c:max val="100.01"/>
          <c:min val="0"/>
        </c:scaling>
        <c:delete val="0"/>
        <c:axPos val="t"/>
        <c:numFmt formatCode="General" sourceLinked="0"/>
        <c:majorTickMark val="none"/>
        <c:minorTickMark val="none"/>
        <c:tickLblPos val="none"/>
        <c:spPr>
          <a:ln>
            <a:noFill/>
          </a:ln>
        </c:spPr>
        <c:txPr>
          <a:bodyPr/>
          <a:lstStyle/>
          <a:p>
            <a:pPr rtl="0">
              <a:defRPr sz="1400">
                <a:solidFill>
                  <a:srgbClr val="7F7F7F"/>
                </a:solidFill>
              </a:defRPr>
            </a:pPr>
            <a:endParaRPr lang="en-FI"/>
          </a:p>
        </c:txPr>
        <c:crossAx val="485419376"/>
        <c:crosses val="autoZero"/>
        <c:crossBetween val="between"/>
        <c:majorUnit val="10"/>
        <c:minorUnit val="1"/>
      </c:valAx>
      <c:spPr>
        <a:ln>
          <a:noFill/>
        </a:ln>
      </c:spPr>
    </c:plotArea>
    <c:legend>
      <c:legendPos val="t"/>
      <c:layout>
        <c:manualLayout>
          <c:xMode val="edge"/>
          <c:yMode val="edge"/>
          <c:x val="8.075612380335398E-2"/>
          <c:y val="1.437908126728391E-2"/>
          <c:w val="0.91774596234313843"/>
          <c:h val="0.46167975409558432"/>
        </c:manualLayout>
      </c:layout>
      <c:overlay val="0"/>
      <c:spPr>
        <a:noFill/>
      </c:spPr>
      <c:txPr>
        <a:bodyPr/>
        <a:lstStyle/>
        <a:p>
          <a:pPr rtl="0">
            <a:defRPr sz="1300">
              <a:solidFill>
                <a:srgbClr val="002649"/>
              </a:solidFill>
            </a:defRPr>
          </a:pPr>
          <a:endParaRPr lang="en-FI"/>
        </a:p>
      </c:txPr>
    </c:legend>
    <c:plotVisOnly val="1"/>
    <c:dispBlanksAs val="gap"/>
    <c:showDLblsOverMax val="0"/>
  </c:chart>
  <c:txPr>
    <a:bodyPr/>
    <a:lstStyle/>
    <a:p>
      <a:pPr rtl="0">
        <a:defRPr sz="1200">
          <a:latin typeface="Neue Haas Unica W1G" panose="020B0504030206020203" pitchFamily="34" charset="0"/>
        </a:defRPr>
      </a:pPr>
      <a:endParaRPr lang="en-FI"/>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15119254622846"/>
          <c:y val="0.1583897736969257"/>
          <c:w val="0.7614599830249319"/>
          <c:h val="0.75234339805853567"/>
        </c:manualLayout>
      </c:layout>
      <c:barChart>
        <c:barDir val="bar"/>
        <c:grouping val="stacked"/>
        <c:varyColors val="0"/>
        <c:ser>
          <c:idx val="0"/>
          <c:order val="0"/>
          <c:tx>
            <c:strRef>
              <c:f>Taul1!$B$4</c:f>
              <c:strCache>
                <c:ptCount val="1"/>
                <c:pt idx="0">
                  <c:v>When I read, I also
do other things at the same time</c:v>
                </c:pt>
              </c:strCache>
            </c:strRef>
          </c:tx>
          <c:spPr>
            <a:solidFill>
              <a:schemeClr val="accent2"/>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Taul1!$B$5:$B$16</c:f>
              <c:numCache>
                <c:formatCode>General</c:formatCode>
                <c:ptCount val="12"/>
                <c:pt idx="0">
                  <c:v>21.612349999999999</c:v>
                </c:pt>
                <c:pt idx="2">
                  <c:v>21.56522</c:v>
                </c:pt>
                <c:pt idx="3">
                  <c:v>21.52542</c:v>
                </c:pt>
                <c:pt idx="5">
                  <c:v>36.875</c:v>
                </c:pt>
                <c:pt idx="6">
                  <c:v>27.388539999999999</c:v>
                </c:pt>
                <c:pt idx="7">
                  <c:v>24.705880000000001</c:v>
                </c:pt>
                <c:pt idx="8">
                  <c:v>19.428570000000001</c:v>
                </c:pt>
                <c:pt idx="9">
                  <c:v>14.371259999999999</c:v>
                </c:pt>
                <c:pt idx="10">
                  <c:v>13.17365</c:v>
                </c:pt>
                <c:pt idx="11">
                  <c:v>16.470590000000001</c:v>
                </c:pt>
              </c:numCache>
            </c:numRef>
          </c:val>
          <c:extLst>
            <c:ext xmlns:c16="http://schemas.microsoft.com/office/drawing/2014/chart" uri="{C3380CC4-5D6E-409C-BE32-E72D297353CC}">
              <c16:uniqueId val="{00000000-A187-47B3-8845-78CEAACC62AC}"/>
            </c:ext>
          </c:extLst>
        </c:ser>
        <c:ser>
          <c:idx val="1"/>
          <c:order val="1"/>
          <c:tx>
            <c:strRef>
              <c:f>Taul1!$C$4</c:f>
              <c:strCache>
                <c:ptCount val="1"/>
                <c:pt idx="0">
                  <c:v>When I read a magazine,
I focus only on reading</c:v>
                </c:pt>
              </c:strCache>
            </c:strRef>
          </c:tx>
          <c:spPr>
            <a:solidFill>
              <a:srgbClr val="FF6464"/>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Taul1!$C$5:$C$16</c:f>
              <c:numCache>
                <c:formatCode>General</c:formatCode>
                <c:ptCount val="12"/>
                <c:pt idx="0">
                  <c:v>78.387649999999994</c:v>
                </c:pt>
                <c:pt idx="2">
                  <c:v>78.434780000000003</c:v>
                </c:pt>
                <c:pt idx="3">
                  <c:v>78.474580000000003</c:v>
                </c:pt>
                <c:pt idx="5">
                  <c:v>63.125</c:v>
                </c:pt>
                <c:pt idx="6">
                  <c:v>72.611459999999994</c:v>
                </c:pt>
                <c:pt idx="7">
                  <c:v>75.294120000000007</c:v>
                </c:pt>
                <c:pt idx="8">
                  <c:v>80.571430000000007</c:v>
                </c:pt>
                <c:pt idx="9">
                  <c:v>85.628739999999993</c:v>
                </c:pt>
                <c:pt idx="10">
                  <c:v>86.826350000000005</c:v>
                </c:pt>
                <c:pt idx="11">
                  <c:v>83.529409999999999</c:v>
                </c:pt>
              </c:numCache>
            </c:numRef>
          </c:val>
          <c:extLst>
            <c:ext xmlns:c16="http://schemas.microsoft.com/office/drawing/2014/chart" uri="{C3380CC4-5D6E-409C-BE32-E72D297353CC}">
              <c16:uniqueId val="{00000001-A187-47B3-8845-78CEAACC62AC}"/>
            </c:ext>
          </c:extLst>
        </c:ser>
        <c:dLbls>
          <c:showLegendKey val="0"/>
          <c:showVal val="0"/>
          <c:showCatName val="0"/>
          <c:showSerName val="0"/>
          <c:showPercent val="0"/>
          <c:showBubbleSize val="0"/>
        </c:dLbls>
        <c:gapWidth val="30"/>
        <c:overlap val="100"/>
        <c:axId val="485419376"/>
        <c:axId val="485417136"/>
      </c:barChart>
      <c:catAx>
        <c:axId val="485419376"/>
        <c:scaling>
          <c:orientation val="maxMin"/>
        </c:scaling>
        <c:delete val="0"/>
        <c:axPos val="l"/>
        <c:numFmt formatCode="General" sourceLinked="0"/>
        <c:majorTickMark val="none"/>
        <c:minorTickMark val="none"/>
        <c:tickLblPos val="low"/>
        <c:spPr>
          <a:ln>
            <a:noFill/>
          </a:ln>
        </c:spPr>
        <c:txPr>
          <a:bodyPr/>
          <a:lstStyle/>
          <a:p>
            <a:pPr rtl="0">
              <a:defRPr sz="1400">
                <a:solidFill>
                  <a:srgbClr val="002649"/>
                </a:solidFill>
              </a:defRPr>
            </a:pPr>
            <a:endParaRPr lang="en-FI"/>
          </a:p>
        </c:txPr>
        <c:crossAx val="485417136"/>
        <c:crosses val="autoZero"/>
        <c:auto val="1"/>
        <c:lblAlgn val="ctr"/>
        <c:lblOffset val="100"/>
        <c:tickLblSkip val="1"/>
        <c:noMultiLvlLbl val="0"/>
      </c:catAx>
      <c:valAx>
        <c:axId val="485417136"/>
        <c:scaling>
          <c:orientation val="minMax"/>
          <c:max val="100.01"/>
          <c:min val="0"/>
        </c:scaling>
        <c:delete val="0"/>
        <c:axPos val="t"/>
        <c:majorGridlines>
          <c:spPr>
            <a:ln w="9525">
              <a:solidFill>
                <a:srgbClr val="D9D9D9"/>
              </a:solidFill>
              <a:prstDash val="solid"/>
            </a:ln>
          </c:spPr>
        </c:majorGridlines>
        <c:numFmt formatCode="General" sourceLinked="0"/>
        <c:majorTickMark val="none"/>
        <c:minorTickMark val="none"/>
        <c:tickLblPos val="high"/>
        <c:spPr>
          <a:ln>
            <a:noFill/>
          </a:ln>
        </c:spPr>
        <c:txPr>
          <a:bodyPr/>
          <a:lstStyle/>
          <a:p>
            <a:pPr rtl="0">
              <a:defRPr sz="1200">
                <a:solidFill>
                  <a:srgbClr val="7F7F7F"/>
                </a:solidFill>
              </a:defRPr>
            </a:pPr>
            <a:endParaRPr lang="en-FI"/>
          </a:p>
        </c:txPr>
        <c:crossAx val="485419376"/>
        <c:crosses val="autoZero"/>
        <c:crossBetween val="between"/>
        <c:majorUnit val="10"/>
        <c:minorUnit val="1"/>
      </c:valAx>
      <c:spPr>
        <a:ln>
          <a:noFill/>
        </a:ln>
      </c:spPr>
    </c:plotArea>
    <c:legend>
      <c:legendPos val="t"/>
      <c:layout>
        <c:manualLayout>
          <c:xMode val="edge"/>
          <c:yMode val="edge"/>
          <c:x val="3.9042149790181606E-2"/>
          <c:y val="0"/>
          <c:w val="0.92550269864964119"/>
          <c:h val="0.13301642081338338"/>
        </c:manualLayout>
      </c:layout>
      <c:overlay val="0"/>
      <c:txPr>
        <a:bodyPr/>
        <a:lstStyle/>
        <a:p>
          <a:pPr rtl="0">
            <a:defRPr>
              <a:solidFill>
                <a:srgbClr val="002649"/>
              </a:solidFill>
            </a:defRPr>
          </a:pPr>
          <a:endParaRPr lang="en-FI"/>
        </a:p>
      </c:txPr>
    </c:legend>
    <c:plotVisOnly val="1"/>
    <c:dispBlanksAs val="gap"/>
    <c:showDLblsOverMax val="0"/>
  </c:chart>
  <c:txPr>
    <a:bodyPr/>
    <a:lstStyle/>
    <a:p>
      <a:pPr rtl="0">
        <a:defRPr sz="1200">
          <a:latin typeface="Neue Haas Unica W1G" panose="020B0504030206020203" pitchFamily="34" charset="0"/>
        </a:defRPr>
      </a:pPr>
      <a:endParaRPr lang="en-FI"/>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15119254622846"/>
          <c:y val="0.16491779851896499"/>
          <c:w val="0.7614599830249319"/>
          <c:h val="0.7304549273122829"/>
        </c:manualLayout>
      </c:layout>
      <c:barChart>
        <c:barDir val="bar"/>
        <c:grouping val="stacked"/>
        <c:varyColors val="0"/>
        <c:ser>
          <c:idx val="0"/>
          <c:order val="0"/>
          <c:tx>
            <c:strRef>
              <c:f>Taul1!$B$4</c:f>
              <c:strCache>
                <c:ptCount val="1"/>
                <c:pt idx="0">
                  <c:v>I read magazines 
as soon as they come out</c:v>
                </c:pt>
              </c:strCache>
            </c:strRef>
          </c:tx>
          <c:spPr>
            <a:solidFill>
              <a:schemeClr val="accent2"/>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Taul1!$B$5:$B$16</c:f>
              <c:numCache>
                <c:formatCode>General</c:formatCode>
                <c:ptCount val="12"/>
                <c:pt idx="0">
                  <c:v>33.79074</c:v>
                </c:pt>
                <c:pt idx="2">
                  <c:v>35.304349999999999</c:v>
                </c:pt>
                <c:pt idx="3">
                  <c:v>32.372880000000002</c:v>
                </c:pt>
                <c:pt idx="5">
                  <c:v>31.25</c:v>
                </c:pt>
                <c:pt idx="6">
                  <c:v>28.025480000000002</c:v>
                </c:pt>
                <c:pt idx="7">
                  <c:v>29.411760000000001</c:v>
                </c:pt>
                <c:pt idx="8">
                  <c:v>26.857140000000001</c:v>
                </c:pt>
                <c:pt idx="9">
                  <c:v>32.335329999999999</c:v>
                </c:pt>
                <c:pt idx="10">
                  <c:v>43.113770000000002</c:v>
                </c:pt>
                <c:pt idx="11">
                  <c:v>45.294119999999999</c:v>
                </c:pt>
              </c:numCache>
            </c:numRef>
          </c:val>
          <c:extLst>
            <c:ext xmlns:c16="http://schemas.microsoft.com/office/drawing/2014/chart" uri="{C3380CC4-5D6E-409C-BE32-E72D297353CC}">
              <c16:uniqueId val="{00000000-A187-47B3-8845-78CEAACC62AC}"/>
            </c:ext>
          </c:extLst>
        </c:ser>
        <c:ser>
          <c:idx val="1"/>
          <c:order val="1"/>
          <c:tx>
            <c:strRef>
              <c:f>Taul1!$C$4</c:f>
              <c:strCache>
                <c:ptCount val="1"/>
                <c:pt idx="0">
                  <c:v>I don’t read magazines right after they come out. 
I wait until I have enough time to read them.</c:v>
                </c:pt>
              </c:strCache>
            </c:strRef>
          </c:tx>
          <c:spPr>
            <a:solidFill>
              <a:srgbClr val="FF6464"/>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Taul1!$C$5:$C$16</c:f>
              <c:numCache>
                <c:formatCode>General</c:formatCode>
                <c:ptCount val="12"/>
                <c:pt idx="0">
                  <c:v>66.20926</c:v>
                </c:pt>
                <c:pt idx="2">
                  <c:v>64.695650000000001</c:v>
                </c:pt>
                <c:pt idx="3">
                  <c:v>67.627120000000005</c:v>
                </c:pt>
                <c:pt idx="5">
                  <c:v>68.75</c:v>
                </c:pt>
                <c:pt idx="6">
                  <c:v>71.974519999999998</c:v>
                </c:pt>
                <c:pt idx="7">
                  <c:v>70.588239999999999</c:v>
                </c:pt>
                <c:pt idx="8">
                  <c:v>73.142859999999999</c:v>
                </c:pt>
                <c:pt idx="9">
                  <c:v>67.664670000000001</c:v>
                </c:pt>
                <c:pt idx="10">
                  <c:v>56.886229999999998</c:v>
                </c:pt>
                <c:pt idx="11">
                  <c:v>54.705880000000001</c:v>
                </c:pt>
              </c:numCache>
            </c:numRef>
          </c:val>
          <c:extLst>
            <c:ext xmlns:c16="http://schemas.microsoft.com/office/drawing/2014/chart" uri="{C3380CC4-5D6E-409C-BE32-E72D297353CC}">
              <c16:uniqueId val="{00000001-A187-47B3-8845-78CEAACC62AC}"/>
            </c:ext>
          </c:extLst>
        </c:ser>
        <c:dLbls>
          <c:showLegendKey val="0"/>
          <c:showVal val="0"/>
          <c:showCatName val="0"/>
          <c:showSerName val="0"/>
          <c:showPercent val="0"/>
          <c:showBubbleSize val="0"/>
        </c:dLbls>
        <c:gapWidth val="30"/>
        <c:overlap val="100"/>
        <c:axId val="485419376"/>
        <c:axId val="485417136"/>
      </c:barChart>
      <c:catAx>
        <c:axId val="485419376"/>
        <c:scaling>
          <c:orientation val="maxMin"/>
        </c:scaling>
        <c:delete val="0"/>
        <c:axPos val="l"/>
        <c:numFmt formatCode="General" sourceLinked="0"/>
        <c:majorTickMark val="none"/>
        <c:minorTickMark val="none"/>
        <c:tickLblPos val="low"/>
        <c:spPr>
          <a:ln>
            <a:noFill/>
          </a:ln>
        </c:spPr>
        <c:txPr>
          <a:bodyPr/>
          <a:lstStyle/>
          <a:p>
            <a:pPr rtl="0">
              <a:defRPr sz="1400">
                <a:solidFill>
                  <a:srgbClr val="002649"/>
                </a:solidFill>
              </a:defRPr>
            </a:pPr>
            <a:endParaRPr lang="en-FI"/>
          </a:p>
        </c:txPr>
        <c:crossAx val="485417136"/>
        <c:crosses val="autoZero"/>
        <c:auto val="1"/>
        <c:lblAlgn val="ctr"/>
        <c:lblOffset val="100"/>
        <c:tickLblSkip val="1"/>
        <c:noMultiLvlLbl val="0"/>
      </c:catAx>
      <c:valAx>
        <c:axId val="485417136"/>
        <c:scaling>
          <c:orientation val="minMax"/>
          <c:max val="100.01"/>
          <c:min val="0"/>
        </c:scaling>
        <c:delete val="0"/>
        <c:axPos val="t"/>
        <c:majorGridlines>
          <c:spPr>
            <a:ln w="9525">
              <a:solidFill>
                <a:srgbClr val="D9D9D9"/>
              </a:solidFill>
              <a:prstDash val="solid"/>
            </a:ln>
          </c:spPr>
        </c:majorGridlines>
        <c:numFmt formatCode="General" sourceLinked="0"/>
        <c:majorTickMark val="none"/>
        <c:minorTickMark val="none"/>
        <c:tickLblPos val="high"/>
        <c:spPr>
          <a:ln>
            <a:noFill/>
          </a:ln>
        </c:spPr>
        <c:txPr>
          <a:bodyPr/>
          <a:lstStyle/>
          <a:p>
            <a:pPr rtl="0">
              <a:defRPr sz="1200">
                <a:solidFill>
                  <a:srgbClr val="7F7F7F"/>
                </a:solidFill>
              </a:defRPr>
            </a:pPr>
            <a:endParaRPr lang="en-FI"/>
          </a:p>
        </c:txPr>
        <c:crossAx val="485419376"/>
        <c:crosses val="autoZero"/>
        <c:crossBetween val="between"/>
        <c:majorUnit val="10"/>
        <c:minorUnit val="1"/>
      </c:valAx>
      <c:spPr>
        <a:noFill/>
        <a:ln w="25400">
          <a:noFill/>
        </a:ln>
      </c:spPr>
    </c:plotArea>
    <c:legend>
      <c:legendPos val="t"/>
      <c:layout>
        <c:manualLayout>
          <c:xMode val="edge"/>
          <c:yMode val="edge"/>
          <c:x val="0.1095624181922762"/>
          <c:y val="0"/>
          <c:w val="0.85498243024754661"/>
          <c:h val="0.13301642081338338"/>
        </c:manualLayout>
      </c:layout>
      <c:overlay val="0"/>
      <c:txPr>
        <a:bodyPr/>
        <a:lstStyle/>
        <a:p>
          <a:pPr rtl="0">
            <a:defRPr sz="1400">
              <a:solidFill>
                <a:srgbClr val="002649"/>
              </a:solidFill>
            </a:defRPr>
          </a:pPr>
          <a:endParaRPr lang="en-FI"/>
        </a:p>
      </c:txPr>
    </c:legend>
    <c:plotVisOnly val="1"/>
    <c:dispBlanksAs val="gap"/>
    <c:showDLblsOverMax val="0"/>
  </c:chart>
  <c:txPr>
    <a:bodyPr/>
    <a:lstStyle/>
    <a:p>
      <a:pPr rtl="0">
        <a:defRPr sz="1200">
          <a:latin typeface="Neue Haas Unica W1G" panose="020B0504030206020203" pitchFamily="34" charset="0"/>
        </a:defRPr>
      </a:pPr>
      <a:endParaRPr lang="en-FI"/>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15119254622846"/>
          <c:y val="0.1583897736969257"/>
          <c:w val="0.7614599830249319"/>
          <c:h val="0.75234339805853567"/>
        </c:manualLayout>
      </c:layout>
      <c:barChart>
        <c:barDir val="bar"/>
        <c:grouping val="stacked"/>
        <c:varyColors val="0"/>
        <c:ser>
          <c:idx val="0"/>
          <c:order val="0"/>
          <c:tx>
            <c:strRef>
              <c:f>Taul1!$B$4</c:f>
              <c:strCache>
                <c:ptCount val="1"/>
                <c:pt idx="0">
                  <c:v>I prefer to read my magazines in a single session</c:v>
                </c:pt>
              </c:strCache>
            </c:strRef>
          </c:tx>
          <c:spPr>
            <a:solidFill>
              <a:schemeClr val="accent2"/>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Taul1!$B$5:$B$16</c:f>
              <c:numCache>
                <c:formatCode>General</c:formatCode>
                <c:ptCount val="12"/>
                <c:pt idx="0">
                  <c:v>35.591769999999997</c:v>
                </c:pt>
                <c:pt idx="2">
                  <c:v>33.391300000000001</c:v>
                </c:pt>
                <c:pt idx="3">
                  <c:v>37.627119999999998</c:v>
                </c:pt>
                <c:pt idx="5">
                  <c:v>48.75</c:v>
                </c:pt>
                <c:pt idx="6">
                  <c:v>37.579619999999998</c:v>
                </c:pt>
                <c:pt idx="7">
                  <c:v>37.647060000000003</c:v>
                </c:pt>
                <c:pt idx="8">
                  <c:v>32</c:v>
                </c:pt>
                <c:pt idx="9">
                  <c:v>35.329340000000002</c:v>
                </c:pt>
                <c:pt idx="10">
                  <c:v>29.34132</c:v>
                </c:pt>
                <c:pt idx="11">
                  <c:v>29.411760000000001</c:v>
                </c:pt>
              </c:numCache>
            </c:numRef>
          </c:val>
          <c:extLst>
            <c:ext xmlns:c16="http://schemas.microsoft.com/office/drawing/2014/chart" uri="{C3380CC4-5D6E-409C-BE32-E72D297353CC}">
              <c16:uniqueId val="{00000000-A187-47B3-8845-78CEAACC62AC}"/>
            </c:ext>
          </c:extLst>
        </c:ser>
        <c:ser>
          <c:idx val="1"/>
          <c:order val="1"/>
          <c:tx>
            <c:strRef>
              <c:f>Taul1!$C$4</c:f>
              <c:strCache>
                <c:ptCount val="1"/>
                <c:pt idx="0">
                  <c:v>I read my magazines in small sessions and go back to them when the right time comes</c:v>
                </c:pt>
              </c:strCache>
            </c:strRef>
          </c:tx>
          <c:spPr>
            <a:solidFill>
              <a:srgbClr val="FF6464"/>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Taul1!$C$5:$C$16</c:f>
              <c:numCache>
                <c:formatCode>General</c:formatCode>
                <c:ptCount val="12"/>
                <c:pt idx="0">
                  <c:v>64.408230000000003</c:v>
                </c:pt>
                <c:pt idx="2">
                  <c:v>66.608699999999999</c:v>
                </c:pt>
                <c:pt idx="3">
                  <c:v>62.372880000000002</c:v>
                </c:pt>
                <c:pt idx="5">
                  <c:v>51.25</c:v>
                </c:pt>
                <c:pt idx="6">
                  <c:v>62.420380000000002</c:v>
                </c:pt>
                <c:pt idx="7">
                  <c:v>62.352939999999997</c:v>
                </c:pt>
                <c:pt idx="8">
                  <c:v>68</c:v>
                </c:pt>
                <c:pt idx="9">
                  <c:v>64.670659999999998</c:v>
                </c:pt>
                <c:pt idx="10">
                  <c:v>70.658680000000004</c:v>
                </c:pt>
                <c:pt idx="11">
                  <c:v>70.588239999999999</c:v>
                </c:pt>
              </c:numCache>
            </c:numRef>
          </c:val>
          <c:extLst>
            <c:ext xmlns:c16="http://schemas.microsoft.com/office/drawing/2014/chart" uri="{C3380CC4-5D6E-409C-BE32-E72D297353CC}">
              <c16:uniqueId val="{00000001-A187-47B3-8845-78CEAACC62AC}"/>
            </c:ext>
          </c:extLst>
        </c:ser>
        <c:dLbls>
          <c:showLegendKey val="0"/>
          <c:showVal val="0"/>
          <c:showCatName val="0"/>
          <c:showSerName val="0"/>
          <c:showPercent val="0"/>
          <c:showBubbleSize val="0"/>
        </c:dLbls>
        <c:gapWidth val="30"/>
        <c:overlap val="100"/>
        <c:axId val="485419376"/>
        <c:axId val="485417136"/>
      </c:barChart>
      <c:catAx>
        <c:axId val="485419376"/>
        <c:scaling>
          <c:orientation val="maxMin"/>
        </c:scaling>
        <c:delete val="0"/>
        <c:axPos val="l"/>
        <c:numFmt formatCode="General" sourceLinked="0"/>
        <c:majorTickMark val="none"/>
        <c:minorTickMark val="none"/>
        <c:tickLblPos val="low"/>
        <c:spPr>
          <a:ln>
            <a:noFill/>
          </a:ln>
        </c:spPr>
        <c:txPr>
          <a:bodyPr/>
          <a:lstStyle/>
          <a:p>
            <a:pPr rtl="0">
              <a:defRPr sz="1400">
                <a:solidFill>
                  <a:srgbClr val="002649"/>
                </a:solidFill>
              </a:defRPr>
            </a:pPr>
            <a:endParaRPr lang="en-FI"/>
          </a:p>
        </c:txPr>
        <c:crossAx val="485417136"/>
        <c:crosses val="autoZero"/>
        <c:auto val="1"/>
        <c:lblAlgn val="ctr"/>
        <c:lblOffset val="100"/>
        <c:tickLblSkip val="1"/>
        <c:noMultiLvlLbl val="0"/>
      </c:catAx>
      <c:valAx>
        <c:axId val="485417136"/>
        <c:scaling>
          <c:orientation val="minMax"/>
          <c:max val="100.01"/>
          <c:min val="0"/>
        </c:scaling>
        <c:delete val="0"/>
        <c:axPos val="t"/>
        <c:majorGridlines>
          <c:spPr>
            <a:ln w="9525">
              <a:solidFill>
                <a:srgbClr val="D9D9D9"/>
              </a:solidFill>
              <a:prstDash val="solid"/>
            </a:ln>
          </c:spPr>
        </c:majorGridlines>
        <c:numFmt formatCode="General" sourceLinked="0"/>
        <c:majorTickMark val="none"/>
        <c:minorTickMark val="none"/>
        <c:tickLblPos val="high"/>
        <c:spPr>
          <a:ln>
            <a:noFill/>
          </a:ln>
        </c:spPr>
        <c:txPr>
          <a:bodyPr/>
          <a:lstStyle/>
          <a:p>
            <a:pPr rtl="0">
              <a:defRPr sz="1200">
                <a:solidFill>
                  <a:srgbClr val="7F7F7F"/>
                </a:solidFill>
              </a:defRPr>
            </a:pPr>
            <a:endParaRPr lang="en-FI"/>
          </a:p>
        </c:txPr>
        <c:crossAx val="485419376"/>
        <c:crosses val="autoZero"/>
        <c:crossBetween val="between"/>
        <c:majorUnit val="10"/>
        <c:minorUnit val="1"/>
      </c:valAx>
      <c:spPr>
        <a:noFill/>
        <a:ln w="25400">
          <a:noFill/>
        </a:ln>
      </c:spPr>
    </c:plotArea>
    <c:legend>
      <c:legendPos val="t"/>
      <c:layout>
        <c:manualLayout>
          <c:xMode val="edge"/>
          <c:yMode val="edge"/>
          <c:x val="0.10942800269290538"/>
          <c:y val="0"/>
          <c:w val="0.88416323096565475"/>
          <c:h val="0.13301642081338338"/>
        </c:manualLayout>
      </c:layout>
      <c:overlay val="0"/>
      <c:txPr>
        <a:bodyPr/>
        <a:lstStyle/>
        <a:p>
          <a:pPr rtl="0">
            <a:defRPr sz="1400">
              <a:solidFill>
                <a:srgbClr val="002649"/>
              </a:solidFill>
            </a:defRPr>
          </a:pPr>
          <a:endParaRPr lang="en-FI"/>
        </a:p>
      </c:txPr>
    </c:legend>
    <c:plotVisOnly val="1"/>
    <c:dispBlanksAs val="gap"/>
    <c:showDLblsOverMax val="0"/>
  </c:chart>
  <c:txPr>
    <a:bodyPr/>
    <a:lstStyle/>
    <a:p>
      <a:pPr rtl="0">
        <a:defRPr sz="1200">
          <a:latin typeface="Neue Haas Unica W1G" panose="020B0504030206020203" pitchFamily="34" charset="0"/>
        </a:defRPr>
      </a:pPr>
      <a:endParaRPr lang="en-FI"/>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715866442279938"/>
          <c:y val="2.8321885979517979E-2"/>
          <c:w val="0.40667899251295375"/>
          <c:h val="0.86853143122103837"/>
        </c:manualLayout>
      </c:layout>
      <c:barChart>
        <c:barDir val="bar"/>
        <c:grouping val="clustered"/>
        <c:varyColors val="0"/>
        <c:ser>
          <c:idx val="0"/>
          <c:order val="0"/>
          <c:tx>
            <c:strRef>
              <c:f>Sheet1!$B$1</c:f>
              <c:strCache>
                <c:ptCount val="1"/>
                <c:pt idx="0">
                  <c:v>All, n=1,166</c:v>
                </c:pt>
              </c:strCache>
            </c:strRef>
          </c:tx>
          <c:spPr>
            <a:solidFill>
              <a:srgbClr val="002548"/>
            </a:solidFill>
            <a:ln>
              <a:noFill/>
            </a:ln>
            <a:effectLst/>
          </c:spPr>
          <c:invertIfNegative val="0"/>
          <c:dPt>
            <c:idx val="0"/>
            <c:invertIfNegative val="0"/>
            <c:bubble3D val="0"/>
            <c:spPr>
              <a:solidFill>
                <a:srgbClr val="FF6464"/>
              </a:solidFill>
              <a:ln>
                <a:noFill/>
              </a:ln>
              <a:effectLst/>
            </c:spPr>
            <c:extLst>
              <c:ext xmlns:c16="http://schemas.microsoft.com/office/drawing/2014/chart" uri="{C3380CC4-5D6E-409C-BE32-E72D297353CC}">
                <c16:uniqueId val="{00000001-270F-2E46-B540-9FBD941C2668}"/>
              </c:ext>
            </c:extLst>
          </c:dPt>
          <c:dPt>
            <c:idx val="1"/>
            <c:invertIfNegative val="0"/>
            <c:bubble3D val="0"/>
            <c:spPr>
              <a:solidFill>
                <a:srgbClr val="FF6464"/>
              </a:solidFill>
              <a:ln>
                <a:noFill/>
              </a:ln>
              <a:effectLst/>
            </c:spPr>
            <c:extLst>
              <c:ext xmlns:c16="http://schemas.microsoft.com/office/drawing/2014/chart" uri="{C3380CC4-5D6E-409C-BE32-E72D297353CC}">
                <c16:uniqueId val="{00000003-270F-2E46-B540-9FBD941C2668}"/>
              </c:ext>
            </c:extLst>
          </c:dPt>
          <c:dPt>
            <c:idx val="2"/>
            <c:invertIfNegative val="0"/>
            <c:bubble3D val="0"/>
            <c:spPr>
              <a:solidFill>
                <a:srgbClr val="FF6464"/>
              </a:solidFill>
              <a:ln>
                <a:noFill/>
              </a:ln>
              <a:effectLst/>
            </c:spPr>
            <c:extLst>
              <c:ext xmlns:c16="http://schemas.microsoft.com/office/drawing/2014/chart" uri="{C3380CC4-5D6E-409C-BE32-E72D297353CC}">
                <c16:uniqueId val="{00000000-592B-4E68-B337-D4DD5DB197F0}"/>
              </c:ext>
            </c:extLst>
          </c:dPt>
          <c:dPt>
            <c:idx val="3"/>
            <c:invertIfNegative val="0"/>
            <c:bubble3D val="0"/>
            <c:spPr>
              <a:solidFill>
                <a:srgbClr val="002548"/>
              </a:solidFill>
              <a:ln>
                <a:noFill/>
              </a:ln>
              <a:effectLst/>
            </c:spPr>
            <c:extLst>
              <c:ext xmlns:c16="http://schemas.microsoft.com/office/drawing/2014/chart" uri="{C3380CC4-5D6E-409C-BE32-E72D297353CC}">
                <c16:uniqueId val="{00000005-D803-B14D-BF23-C06B18A00D73}"/>
              </c:ext>
            </c:extLst>
          </c:dPt>
          <c:dPt>
            <c:idx val="5"/>
            <c:invertIfNegative val="0"/>
            <c:bubble3D val="0"/>
            <c:spPr>
              <a:solidFill>
                <a:srgbClr val="002548"/>
              </a:solidFill>
              <a:ln>
                <a:noFill/>
              </a:ln>
              <a:effectLst/>
            </c:spPr>
            <c:extLst>
              <c:ext xmlns:c16="http://schemas.microsoft.com/office/drawing/2014/chart" uri="{C3380CC4-5D6E-409C-BE32-E72D297353CC}">
                <c16:uniqueId val="{00000007-D803-B14D-BF23-C06B18A00D73}"/>
              </c:ext>
            </c:extLst>
          </c:dPt>
          <c:dPt>
            <c:idx val="9"/>
            <c:invertIfNegative val="0"/>
            <c:bubble3D val="0"/>
            <c:spPr>
              <a:solidFill>
                <a:srgbClr val="002548"/>
              </a:solidFill>
              <a:ln>
                <a:noFill/>
              </a:ln>
              <a:effectLst/>
            </c:spPr>
            <c:extLst>
              <c:ext xmlns:c16="http://schemas.microsoft.com/office/drawing/2014/chart" uri="{C3380CC4-5D6E-409C-BE32-E72D297353CC}">
                <c16:uniqueId val="{00000009-D803-B14D-BF23-C06B18A00D7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rtl="0">
                  <a:defRPr sz="1400" b="0" i="0" u="none" strike="noStrike" kern="1200" baseline="0">
                    <a:solidFill>
                      <a:srgbClr val="002649"/>
                    </a:solidFill>
                    <a:latin typeface="Neue Haas Unica W1G Medium" panose="020B06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 keep it with other magazines so I can go back to it later</c:v>
                </c:pt>
                <c:pt idx="1">
                  <c:v>I leave the magazine in a visible location in my home so I can go back to it later or other people can read it</c:v>
                </c:pt>
                <c:pt idx="2">
                  <c:v>I pass it on to a friend or relative so they can read it too</c:v>
                </c:pt>
                <c:pt idx="3">
                  <c:v>I dispose of the magazine by placing it in the paper waste collection container</c:v>
                </c:pt>
                <c:pt idx="4">
                  <c:v>I put the magazine in the waste bin</c:v>
                </c:pt>
                <c:pt idx="5">
                  <c:v>I sell the magazine</c:v>
                </c:pt>
                <c:pt idx="6">
                  <c:v>Other</c:v>
                </c:pt>
              </c:strCache>
            </c:strRef>
          </c:cat>
          <c:val>
            <c:numRef>
              <c:f>Sheet1!$B$2:$B$8</c:f>
              <c:numCache>
                <c:formatCode>General</c:formatCode>
                <c:ptCount val="7"/>
                <c:pt idx="0">
                  <c:v>32.161230000000003</c:v>
                </c:pt>
                <c:pt idx="1">
                  <c:v>26.329329999999999</c:v>
                </c:pt>
                <c:pt idx="2">
                  <c:v>23.32762</c:v>
                </c:pt>
                <c:pt idx="3">
                  <c:v>15.523160000000001</c:v>
                </c:pt>
                <c:pt idx="4">
                  <c:v>1.0291600000000001</c:v>
                </c:pt>
                <c:pt idx="5">
                  <c:v>8.5760000000000003E-2</c:v>
                </c:pt>
                <c:pt idx="6">
                  <c:v>1.5437399999999999</c:v>
                </c:pt>
              </c:numCache>
            </c:numRef>
          </c:val>
          <c:extLst>
            <c:ext xmlns:c16="http://schemas.microsoft.com/office/drawing/2014/chart" uri="{C3380CC4-5D6E-409C-BE32-E72D297353CC}">
              <c16:uniqueId val="{0000000A-270F-2E46-B540-9FBD941C2668}"/>
            </c:ext>
          </c:extLst>
        </c:ser>
        <c:dLbls>
          <c:dLblPos val="outEnd"/>
          <c:showLegendKey val="0"/>
          <c:showVal val="1"/>
          <c:showCatName val="0"/>
          <c:showSerName val="0"/>
          <c:showPercent val="0"/>
          <c:showBubbleSize val="0"/>
        </c:dLbls>
        <c:gapWidth val="5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3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min val="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rtl="0">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rtl="0">
        <a:defRPr/>
      </a:pPr>
      <a:endParaRPr lang="en-FI"/>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098756449541946"/>
          <c:y val="4.3424704505981952E-2"/>
          <c:w val="0.55312095620643764"/>
          <c:h val="0.85837545085178624"/>
        </c:manualLayout>
      </c:layout>
      <c:barChart>
        <c:barDir val="bar"/>
        <c:grouping val="clustered"/>
        <c:varyColors val="0"/>
        <c:ser>
          <c:idx val="0"/>
          <c:order val="0"/>
          <c:tx>
            <c:strRef>
              <c:f>Sheet1!$B$1</c:f>
              <c:strCache>
                <c:ptCount val="1"/>
                <c:pt idx="0">
                  <c:v>All, n=1,166</c:v>
                </c:pt>
              </c:strCache>
            </c:strRef>
          </c:tx>
          <c:spPr>
            <a:solidFill>
              <a:srgbClr val="002548"/>
            </a:solidFill>
            <a:ln>
              <a:noFill/>
            </a:ln>
            <a:effectLst/>
          </c:spPr>
          <c:invertIfNegative val="0"/>
          <c:dPt>
            <c:idx val="0"/>
            <c:invertIfNegative val="0"/>
            <c:bubble3D val="0"/>
            <c:spPr>
              <a:solidFill>
                <a:srgbClr val="002548"/>
              </a:solidFill>
              <a:ln>
                <a:noFill/>
              </a:ln>
              <a:effectLst/>
            </c:spPr>
            <c:extLst>
              <c:ext xmlns:c16="http://schemas.microsoft.com/office/drawing/2014/chart" uri="{C3380CC4-5D6E-409C-BE32-E72D297353CC}">
                <c16:uniqueId val="{00000001-270F-2E46-B540-9FBD941C2668}"/>
              </c:ext>
            </c:extLst>
          </c:dPt>
          <c:dPt>
            <c:idx val="1"/>
            <c:invertIfNegative val="0"/>
            <c:bubble3D val="0"/>
            <c:spPr>
              <a:solidFill>
                <a:srgbClr val="FF6464"/>
              </a:solidFill>
              <a:ln>
                <a:noFill/>
              </a:ln>
              <a:effectLst/>
            </c:spPr>
            <c:extLst>
              <c:ext xmlns:c16="http://schemas.microsoft.com/office/drawing/2014/chart" uri="{C3380CC4-5D6E-409C-BE32-E72D297353CC}">
                <c16:uniqueId val="{00000003-270F-2E46-B540-9FBD941C2668}"/>
              </c:ext>
            </c:extLst>
          </c:dPt>
          <c:dPt>
            <c:idx val="3"/>
            <c:invertIfNegative val="0"/>
            <c:bubble3D val="0"/>
            <c:spPr>
              <a:solidFill>
                <a:srgbClr val="002548"/>
              </a:solidFill>
              <a:ln>
                <a:noFill/>
              </a:ln>
              <a:effectLst/>
            </c:spPr>
            <c:extLst>
              <c:ext xmlns:c16="http://schemas.microsoft.com/office/drawing/2014/chart" uri="{C3380CC4-5D6E-409C-BE32-E72D297353CC}">
                <c16:uniqueId val="{00000005-D803-B14D-BF23-C06B18A00D73}"/>
              </c:ext>
            </c:extLst>
          </c:dPt>
          <c:dPt>
            <c:idx val="5"/>
            <c:invertIfNegative val="0"/>
            <c:bubble3D val="0"/>
            <c:spPr>
              <a:solidFill>
                <a:srgbClr val="002548"/>
              </a:solidFill>
              <a:ln>
                <a:noFill/>
              </a:ln>
              <a:effectLst/>
            </c:spPr>
            <c:extLst>
              <c:ext xmlns:c16="http://schemas.microsoft.com/office/drawing/2014/chart" uri="{C3380CC4-5D6E-409C-BE32-E72D297353CC}">
                <c16:uniqueId val="{00000007-D803-B14D-BF23-C06B18A00D73}"/>
              </c:ext>
            </c:extLst>
          </c:dPt>
          <c:dPt>
            <c:idx val="9"/>
            <c:invertIfNegative val="0"/>
            <c:bubble3D val="0"/>
            <c:spPr>
              <a:solidFill>
                <a:srgbClr val="002548"/>
              </a:solidFill>
              <a:ln>
                <a:noFill/>
              </a:ln>
              <a:effectLst/>
            </c:spPr>
            <c:extLst>
              <c:ext xmlns:c16="http://schemas.microsoft.com/office/drawing/2014/chart" uri="{C3380CC4-5D6E-409C-BE32-E72D297353CC}">
                <c16:uniqueId val="{00000009-D803-B14D-BF23-C06B18A00D7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rtl="0">
                  <a:defRPr sz="1600" b="0" i="0" u="none" strike="noStrike" kern="1200" baseline="0">
                    <a:solidFill>
                      <a:srgbClr val="002548"/>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 keep the magazine </c:v>
                </c:pt>
                <c:pt idx="1">
                  <c:v>I use my phone to take a photo of the magazine content</c:v>
                </c:pt>
                <c:pt idx="2">
                  <c:v>I cut or tear out the page I’m interested in and keep it for later use</c:v>
                </c:pt>
                <c:pt idx="3">
                  <c:v>I look for more information online</c:v>
                </c:pt>
                <c:pt idx="4">
                  <c:v>I write it down</c:v>
                </c:pt>
                <c:pt idx="5">
                  <c:v>I mark the interesting content with a post-it note or some other note</c:v>
                </c:pt>
                <c:pt idx="6">
                  <c:v>Other</c:v>
                </c:pt>
              </c:strCache>
            </c:strRef>
          </c:cat>
          <c:val>
            <c:numRef>
              <c:f>Sheet1!$B$2:$B$8</c:f>
              <c:numCache>
                <c:formatCode>General</c:formatCode>
                <c:ptCount val="7"/>
                <c:pt idx="0">
                  <c:v>46.05489</c:v>
                </c:pt>
                <c:pt idx="1">
                  <c:v>29.245280000000001</c:v>
                </c:pt>
                <c:pt idx="2">
                  <c:v>26.415089999999999</c:v>
                </c:pt>
                <c:pt idx="3">
                  <c:v>19.725560000000002</c:v>
                </c:pt>
                <c:pt idx="4">
                  <c:v>4.5454499999999998</c:v>
                </c:pt>
                <c:pt idx="5">
                  <c:v>2.91595</c:v>
                </c:pt>
                <c:pt idx="6">
                  <c:v>6.9468300000000003</c:v>
                </c:pt>
              </c:numCache>
            </c:numRef>
          </c:val>
          <c:extLst>
            <c:ext xmlns:c16="http://schemas.microsoft.com/office/drawing/2014/chart" uri="{C3380CC4-5D6E-409C-BE32-E72D297353CC}">
              <c16:uniqueId val="{0000000A-270F-2E46-B540-9FBD941C2668}"/>
            </c:ext>
          </c:extLst>
        </c:ser>
        <c:dLbls>
          <c:dLblPos val="outEnd"/>
          <c:showLegendKey val="0"/>
          <c:showVal val="1"/>
          <c:showCatName val="0"/>
          <c:showSerName val="0"/>
          <c:showPercent val="0"/>
          <c:showBubbleSize val="0"/>
        </c:dLbls>
        <c:gapWidth val="5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2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min val="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rtl="0">
              <a:defRPr sz="12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rtl="0">
        <a:defRPr/>
      </a:pPr>
      <a:endParaRPr lang="en-FI"/>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15119254622846"/>
          <c:y val="0.1583897736969257"/>
          <c:w val="0.7614599830249319"/>
          <c:h val="0.75234339805853567"/>
        </c:manualLayout>
      </c:layout>
      <c:barChart>
        <c:barDir val="bar"/>
        <c:grouping val="stacked"/>
        <c:varyColors val="0"/>
        <c:ser>
          <c:idx val="0"/>
          <c:order val="0"/>
          <c:tx>
            <c:strRef>
              <c:f>Taul1!$B$4</c:f>
              <c:strCache>
                <c:ptCount val="1"/>
                <c:pt idx="0">
                  <c:v>Daily</c:v>
                </c:pt>
              </c:strCache>
            </c:strRef>
          </c:tx>
          <c:spPr>
            <a:solidFill>
              <a:schemeClr val="accent1"/>
            </a:solidFill>
            <a:ln>
              <a:noFill/>
            </a:ln>
          </c:spPr>
          <c:invertIfNegative val="0"/>
          <c:dLbls>
            <c:numFmt formatCode="#,##0" sourceLinked="0"/>
            <c:spPr>
              <a:noFill/>
              <a:ln>
                <a:noFill/>
              </a:ln>
              <a:effectLst/>
            </c:spPr>
            <c:txPr>
              <a:bodyPr/>
              <a:lstStyle/>
              <a:p>
                <a:pPr rtl="0">
                  <a:defRPr sz="1400">
                    <a:solidFill>
                      <a:schemeClr val="bg2"/>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Taul1!$B$5:$B$16</c:f>
              <c:numCache>
                <c:formatCode>General</c:formatCode>
                <c:ptCount val="12"/>
                <c:pt idx="0">
                  <c:v>7.0325899999999999</c:v>
                </c:pt>
                <c:pt idx="2">
                  <c:v>8.8695699999999995</c:v>
                </c:pt>
                <c:pt idx="3">
                  <c:v>5.2542400000000002</c:v>
                </c:pt>
                <c:pt idx="5">
                  <c:v>10</c:v>
                </c:pt>
                <c:pt idx="6">
                  <c:v>3.1847099999999999</c:v>
                </c:pt>
                <c:pt idx="7">
                  <c:v>3.5294099999999999</c:v>
                </c:pt>
                <c:pt idx="8">
                  <c:v>6.8571400000000002</c:v>
                </c:pt>
                <c:pt idx="9">
                  <c:v>6.58683</c:v>
                </c:pt>
                <c:pt idx="10">
                  <c:v>7.7844300000000004</c:v>
                </c:pt>
                <c:pt idx="11">
                  <c:v>11.17647</c:v>
                </c:pt>
              </c:numCache>
            </c:numRef>
          </c:val>
          <c:extLst>
            <c:ext xmlns:c16="http://schemas.microsoft.com/office/drawing/2014/chart" uri="{C3380CC4-5D6E-409C-BE32-E72D297353CC}">
              <c16:uniqueId val="{00000000-CB3F-40D1-B6A9-398D3850C3E6}"/>
            </c:ext>
          </c:extLst>
        </c:ser>
        <c:ser>
          <c:idx val="1"/>
          <c:order val="1"/>
          <c:tx>
            <c:strRef>
              <c:f>Taul1!$C$4</c:f>
              <c:strCache>
                <c:ptCount val="1"/>
                <c:pt idx="0">
                  <c:v>Several times
per week</c:v>
                </c:pt>
              </c:strCache>
            </c:strRef>
          </c:tx>
          <c:spPr>
            <a:solidFill>
              <a:schemeClr val="accent4"/>
            </a:solidFill>
            <a:ln>
              <a:noFill/>
            </a:ln>
          </c:spPr>
          <c:invertIfNegative val="0"/>
          <c:dLbls>
            <c:numFmt formatCode="#,##0" sourceLinked="0"/>
            <c:spPr>
              <a:noFill/>
              <a:ln>
                <a:noFill/>
              </a:ln>
              <a:effectLst/>
            </c:spPr>
            <c:txPr>
              <a:bodyPr/>
              <a:lstStyle/>
              <a:p>
                <a:pPr rtl="0">
                  <a:defRPr sz="1400">
                    <a:solidFill>
                      <a:schemeClr val="accent2"/>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Taul1!$C$5:$C$16</c:f>
              <c:numCache>
                <c:formatCode>General</c:formatCode>
                <c:ptCount val="12"/>
                <c:pt idx="0">
                  <c:v>29.674099999999999</c:v>
                </c:pt>
                <c:pt idx="2">
                  <c:v>32.521740000000001</c:v>
                </c:pt>
                <c:pt idx="3">
                  <c:v>26.949149999999999</c:v>
                </c:pt>
                <c:pt idx="5">
                  <c:v>18.75</c:v>
                </c:pt>
                <c:pt idx="6">
                  <c:v>19.108280000000001</c:v>
                </c:pt>
                <c:pt idx="7">
                  <c:v>25.294119999999999</c:v>
                </c:pt>
                <c:pt idx="8">
                  <c:v>27.428570000000001</c:v>
                </c:pt>
                <c:pt idx="9">
                  <c:v>33.53293</c:v>
                </c:pt>
                <c:pt idx="10">
                  <c:v>35.329340000000002</c:v>
                </c:pt>
                <c:pt idx="11">
                  <c:v>47.058819999999997</c:v>
                </c:pt>
              </c:numCache>
            </c:numRef>
          </c:val>
          <c:extLst>
            <c:ext xmlns:c16="http://schemas.microsoft.com/office/drawing/2014/chart" uri="{C3380CC4-5D6E-409C-BE32-E72D297353CC}">
              <c16:uniqueId val="{00000001-CB3F-40D1-B6A9-398D3850C3E6}"/>
            </c:ext>
          </c:extLst>
        </c:ser>
        <c:ser>
          <c:idx val="2"/>
          <c:order val="2"/>
          <c:tx>
            <c:strRef>
              <c:f>Taul1!$D$4</c:f>
              <c:strCache>
                <c:ptCount val="1"/>
                <c:pt idx="0">
                  <c:v>Once
a week</c:v>
                </c:pt>
              </c:strCache>
            </c:strRef>
          </c:tx>
          <c:spPr>
            <a:solidFill>
              <a:schemeClr val="accent3"/>
            </a:solidFill>
            <a:ln>
              <a:noFill/>
            </a:ln>
          </c:spPr>
          <c:invertIfNegative val="0"/>
          <c:dPt>
            <c:idx val="5"/>
            <c:invertIfNegative val="0"/>
            <c:bubble3D val="0"/>
            <c:extLst>
              <c:ext xmlns:c16="http://schemas.microsoft.com/office/drawing/2014/chart" uri="{C3380CC4-5D6E-409C-BE32-E72D297353CC}">
                <c16:uniqueId val="{00000002-CB3F-40D1-B6A9-398D3850C3E6}"/>
              </c:ext>
            </c:extLst>
          </c:dPt>
          <c:dLbls>
            <c:numFmt formatCode="#,##0" sourceLinked="0"/>
            <c:spPr>
              <a:noFill/>
              <a:ln>
                <a:noFill/>
              </a:ln>
              <a:effectLst/>
            </c:spPr>
            <c:txPr>
              <a:bodyPr/>
              <a:lstStyle/>
              <a:p>
                <a:pPr rtl="0">
                  <a:defRPr sz="1400">
                    <a:solidFill>
                      <a:srgbClr val="404040"/>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Taul1!$D$5:$D$16</c:f>
              <c:numCache>
                <c:formatCode>General</c:formatCode>
                <c:ptCount val="12"/>
                <c:pt idx="0">
                  <c:v>26.500859999999999</c:v>
                </c:pt>
                <c:pt idx="2">
                  <c:v>29.043479999999999</c:v>
                </c:pt>
                <c:pt idx="3">
                  <c:v>23.898309999999999</c:v>
                </c:pt>
                <c:pt idx="5">
                  <c:v>23.75</c:v>
                </c:pt>
                <c:pt idx="6">
                  <c:v>25.477709999999998</c:v>
                </c:pt>
                <c:pt idx="7">
                  <c:v>30.588239999999999</c:v>
                </c:pt>
                <c:pt idx="8">
                  <c:v>28.571429999999999</c:v>
                </c:pt>
                <c:pt idx="9">
                  <c:v>22.15569</c:v>
                </c:pt>
                <c:pt idx="10">
                  <c:v>29.94012</c:v>
                </c:pt>
                <c:pt idx="11">
                  <c:v>24.705880000000001</c:v>
                </c:pt>
              </c:numCache>
            </c:numRef>
          </c:val>
          <c:extLst>
            <c:ext xmlns:c16="http://schemas.microsoft.com/office/drawing/2014/chart" uri="{C3380CC4-5D6E-409C-BE32-E72D297353CC}">
              <c16:uniqueId val="{00000003-CB3F-40D1-B6A9-398D3850C3E6}"/>
            </c:ext>
          </c:extLst>
        </c:ser>
        <c:ser>
          <c:idx val="3"/>
          <c:order val="3"/>
          <c:tx>
            <c:strRef>
              <c:f>Taul1!$E$4</c:f>
              <c:strCache>
                <c:ptCount val="1"/>
                <c:pt idx="0">
                  <c:v>Every other
week</c:v>
                </c:pt>
              </c:strCache>
            </c:strRef>
          </c:tx>
          <c:spPr>
            <a:solidFill>
              <a:schemeClr val="accent2"/>
            </a:solidFill>
          </c:spPr>
          <c:invertIfNegative val="0"/>
          <c:dLbls>
            <c:numFmt formatCode="#,##0" sourceLinked="0"/>
            <c:spPr>
              <a:noFill/>
              <a:ln>
                <a:noFill/>
              </a:ln>
              <a:effectLst/>
            </c:spPr>
            <c:txPr>
              <a:bodyPr/>
              <a:lstStyle/>
              <a:p>
                <a:pPr rtl="0">
                  <a:defRPr sz="1400">
                    <a:solidFill>
                      <a:schemeClr val="bg2"/>
                    </a:solidFill>
                    <a:latin typeface="Neue Haas Unica W1G Medium" panose="020B0604030206020203" pitchFamily="34" charset="0"/>
                  </a:defRPr>
                </a:pPr>
                <a:endParaRPr lang="en-FI"/>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Taul1!$E$5:$E$16</c:f>
              <c:numCache>
                <c:formatCode>General</c:formatCode>
                <c:ptCount val="12"/>
                <c:pt idx="0">
                  <c:v>14.40823</c:v>
                </c:pt>
                <c:pt idx="2">
                  <c:v>11.65217</c:v>
                </c:pt>
                <c:pt idx="3">
                  <c:v>17.118639999999999</c:v>
                </c:pt>
                <c:pt idx="5">
                  <c:v>10.625</c:v>
                </c:pt>
                <c:pt idx="6">
                  <c:v>18.471340000000001</c:v>
                </c:pt>
                <c:pt idx="7">
                  <c:v>17.058820000000001</c:v>
                </c:pt>
                <c:pt idx="8">
                  <c:v>21.142859999999999</c:v>
                </c:pt>
                <c:pt idx="9">
                  <c:v>13.772460000000001</c:v>
                </c:pt>
                <c:pt idx="10">
                  <c:v>14.371259999999999</c:v>
                </c:pt>
                <c:pt idx="11">
                  <c:v>5.2941200000000004</c:v>
                </c:pt>
              </c:numCache>
            </c:numRef>
          </c:val>
          <c:extLst>
            <c:ext xmlns:c16="http://schemas.microsoft.com/office/drawing/2014/chart" uri="{C3380CC4-5D6E-409C-BE32-E72D297353CC}">
              <c16:uniqueId val="{00000004-CB3F-40D1-B6A9-398D3850C3E6}"/>
            </c:ext>
          </c:extLst>
        </c:ser>
        <c:ser>
          <c:idx val="4"/>
          <c:order val="4"/>
          <c:tx>
            <c:strRef>
              <c:f>Taul1!$F$4</c:f>
              <c:strCache>
                <c:ptCount val="1"/>
                <c:pt idx="0">
                  <c:v>Once
a month</c:v>
                </c:pt>
              </c:strCache>
            </c:strRef>
          </c:tx>
          <c:spPr>
            <a:solidFill>
              <a:schemeClr val="accent5"/>
            </a:solidFill>
          </c:spPr>
          <c:invertIfNegative val="0"/>
          <c:dLbls>
            <c:numFmt formatCode="#,##0" sourceLinked="0"/>
            <c:spPr>
              <a:noFill/>
              <a:ln>
                <a:noFill/>
              </a:ln>
              <a:effectLst/>
            </c:spPr>
            <c:txPr>
              <a:bodyPr/>
              <a:lstStyle/>
              <a:p>
                <a:pPr rtl="0">
                  <a:defRPr sz="1400">
                    <a:solidFill>
                      <a:schemeClr val="accent2"/>
                    </a:solidFill>
                    <a:latin typeface="Neue Haas Unica W1G Medium" panose="020B0604030206020203" pitchFamily="34" charset="0"/>
                  </a:defRPr>
                </a:pPr>
                <a:endParaRPr lang="en-FI"/>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Taul1!$F$5:$F$16</c:f>
              <c:numCache>
                <c:formatCode>General</c:formatCode>
                <c:ptCount val="12"/>
                <c:pt idx="0">
                  <c:v>16.723839999999999</c:v>
                </c:pt>
                <c:pt idx="2">
                  <c:v>12.695650000000001</c:v>
                </c:pt>
                <c:pt idx="3">
                  <c:v>20.677969999999998</c:v>
                </c:pt>
                <c:pt idx="5">
                  <c:v>24.375</c:v>
                </c:pt>
                <c:pt idx="6">
                  <c:v>21.65605</c:v>
                </c:pt>
                <c:pt idx="7">
                  <c:v>18.235289999999999</c:v>
                </c:pt>
                <c:pt idx="8">
                  <c:v>14.28571</c:v>
                </c:pt>
                <c:pt idx="9">
                  <c:v>17.96407</c:v>
                </c:pt>
                <c:pt idx="10">
                  <c:v>11.37725</c:v>
                </c:pt>
                <c:pt idx="11">
                  <c:v>10</c:v>
                </c:pt>
              </c:numCache>
            </c:numRef>
          </c:val>
          <c:extLst>
            <c:ext xmlns:c16="http://schemas.microsoft.com/office/drawing/2014/chart" uri="{C3380CC4-5D6E-409C-BE32-E72D297353CC}">
              <c16:uniqueId val="{00000005-CB3F-40D1-B6A9-398D3850C3E6}"/>
            </c:ext>
          </c:extLst>
        </c:ser>
        <c:ser>
          <c:idx val="5"/>
          <c:order val="5"/>
          <c:tx>
            <c:strRef>
              <c:f>Taul1!$G$4</c:f>
              <c:strCache>
                <c:ptCount val="1"/>
                <c:pt idx="0">
                  <c:v>Less frequently</c:v>
                </c:pt>
              </c:strCache>
            </c:strRef>
          </c:tx>
          <c:spPr>
            <a:solidFill>
              <a:schemeClr val="accent1">
                <a:lumMod val="60000"/>
                <a:lumOff val="40000"/>
              </a:schemeClr>
            </a:solidFill>
          </c:spPr>
          <c:invertIfNegative val="0"/>
          <c:dLbls>
            <c:numFmt formatCode="#,##0" sourceLinked="0"/>
            <c:spPr>
              <a:noFill/>
              <a:ln>
                <a:noFill/>
              </a:ln>
              <a:effectLst/>
            </c:spPr>
            <c:txPr>
              <a:bodyPr/>
              <a:lstStyle/>
              <a:p>
                <a:pPr rtl="0">
                  <a:defRPr sz="1400">
                    <a:solidFill>
                      <a:schemeClr val="accent2"/>
                    </a:solidFill>
                    <a:latin typeface="Neue Haas Unica W1G Medium" panose="020B0604030206020203" pitchFamily="34" charset="0"/>
                  </a:defRPr>
                </a:pPr>
                <a:endParaRPr lang="en-FI"/>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Taul1!$G$5:$G$16</c:f>
              <c:numCache>
                <c:formatCode>General</c:formatCode>
                <c:ptCount val="12"/>
                <c:pt idx="0">
                  <c:v>5.66038</c:v>
                </c:pt>
                <c:pt idx="2">
                  <c:v>5.21739</c:v>
                </c:pt>
                <c:pt idx="3">
                  <c:v>6.1016899999999996</c:v>
                </c:pt>
                <c:pt idx="5">
                  <c:v>12.5</c:v>
                </c:pt>
                <c:pt idx="6">
                  <c:v>12.10191</c:v>
                </c:pt>
                <c:pt idx="7">
                  <c:v>5.2941200000000004</c:v>
                </c:pt>
                <c:pt idx="8">
                  <c:v>1.7142900000000001</c:v>
                </c:pt>
                <c:pt idx="9">
                  <c:v>5.9880199999999997</c:v>
                </c:pt>
                <c:pt idx="10">
                  <c:v>1.1976</c:v>
                </c:pt>
                <c:pt idx="11">
                  <c:v>1.76471</c:v>
                </c:pt>
              </c:numCache>
            </c:numRef>
          </c:val>
          <c:extLst>
            <c:ext xmlns:c16="http://schemas.microsoft.com/office/drawing/2014/chart" uri="{C3380CC4-5D6E-409C-BE32-E72D297353CC}">
              <c16:uniqueId val="{00000006-CB3F-40D1-B6A9-398D3850C3E6}"/>
            </c:ext>
          </c:extLst>
        </c:ser>
        <c:dLbls>
          <c:showLegendKey val="0"/>
          <c:showVal val="0"/>
          <c:showCatName val="0"/>
          <c:showSerName val="0"/>
          <c:showPercent val="0"/>
          <c:showBubbleSize val="0"/>
        </c:dLbls>
        <c:gapWidth val="30"/>
        <c:overlap val="100"/>
        <c:axId val="485419376"/>
        <c:axId val="485417136"/>
      </c:barChart>
      <c:catAx>
        <c:axId val="485419376"/>
        <c:scaling>
          <c:orientation val="maxMin"/>
        </c:scaling>
        <c:delete val="0"/>
        <c:axPos val="l"/>
        <c:numFmt formatCode="General" sourceLinked="0"/>
        <c:majorTickMark val="none"/>
        <c:minorTickMark val="none"/>
        <c:tickLblPos val="low"/>
        <c:spPr>
          <a:ln>
            <a:noFill/>
          </a:ln>
        </c:spPr>
        <c:txPr>
          <a:bodyPr/>
          <a:lstStyle/>
          <a:p>
            <a:pPr rtl="0">
              <a:defRPr sz="1400">
                <a:solidFill>
                  <a:srgbClr val="002649"/>
                </a:solidFill>
              </a:defRPr>
            </a:pPr>
            <a:endParaRPr lang="en-FI"/>
          </a:p>
        </c:txPr>
        <c:crossAx val="485417136"/>
        <c:crosses val="autoZero"/>
        <c:auto val="1"/>
        <c:lblAlgn val="ctr"/>
        <c:lblOffset val="100"/>
        <c:tickLblSkip val="1"/>
        <c:noMultiLvlLbl val="0"/>
      </c:catAx>
      <c:valAx>
        <c:axId val="485417136"/>
        <c:scaling>
          <c:orientation val="minMax"/>
          <c:max val="100.01"/>
          <c:min val="0"/>
        </c:scaling>
        <c:delete val="0"/>
        <c:axPos val="t"/>
        <c:majorGridlines>
          <c:spPr>
            <a:ln w="9525">
              <a:solidFill>
                <a:srgbClr val="D9D9D9"/>
              </a:solidFill>
              <a:prstDash val="solid"/>
            </a:ln>
          </c:spPr>
        </c:majorGridlines>
        <c:numFmt formatCode="General" sourceLinked="0"/>
        <c:majorTickMark val="none"/>
        <c:minorTickMark val="none"/>
        <c:tickLblPos val="high"/>
        <c:spPr>
          <a:ln>
            <a:noFill/>
          </a:ln>
        </c:spPr>
        <c:txPr>
          <a:bodyPr/>
          <a:lstStyle/>
          <a:p>
            <a:pPr rtl="0">
              <a:defRPr sz="1200">
                <a:solidFill>
                  <a:srgbClr val="7F7F7F"/>
                </a:solidFill>
              </a:defRPr>
            </a:pPr>
            <a:endParaRPr lang="en-FI"/>
          </a:p>
        </c:txPr>
        <c:crossAx val="485419376"/>
        <c:crosses val="autoZero"/>
        <c:crossBetween val="between"/>
        <c:majorUnit val="10"/>
        <c:minorUnit val="1"/>
      </c:valAx>
      <c:spPr>
        <a:ln>
          <a:noFill/>
        </a:ln>
      </c:spPr>
    </c:plotArea>
    <c:legend>
      <c:legendPos val="t"/>
      <c:layout>
        <c:manualLayout>
          <c:xMode val="edge"/>
          <c:yMode val="edge"/>
          <c:x val="0.15993227788547473"/>
          <c:y val="1.4904447236692011E-2"/>
          <c:w val="0.82851786801592386"/>
          <c:h val="0.11757052329241346"/>
        </c:manualLayout>
      </c:layout>
      <c:overlay val="0"/>
      <c:txPr>
        <a:bodyPr/>
        <a:lstStyle/>
        <a:p>
          <a:pPr rtl="0">
            <a:defRPr sz="1200">
              <a:solidFill>
                <a:srgbClr val="002649"/>
              </a:solidFill>
            </a:defRPr>
          </a:pPr>
          <a:endParaRPr lang="en-FI"/>
        </a:p>
      </c:txPr>
    </c:legend>
    <c:plotVisOnly val="1"/>
    <c:dispBlanksAs val="gap"/>
    <c:showDLblsOverMax val="0"/>
  </c:chart>
  <c:txPr>
    <a:bodyPr/>
    <a:lstStyle/>
    <a:p>
      <a:pPr rtl="0">
        <a:defRPr sz="1200">
          <a:latin typeface="Neue Haas Unica W1G" panose="020B0504030206020203" pitchFamily="34" charset="0"/>
        </a:defRPr>
      </a:pPr>
      <a:endParaRPr lang="en-FI"/>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75217569238334103"/>
          <c:y val="4.3424704505981952E-2"/>
          <c:w val="0.21082095492123684"/>
          <c:h val="0.85837545085178624"/>
        </c:manualLayout>
      </c:layout>
      <c:barChart>
        <c:barDir val="bar"/>
        <c:grouping val="clustered"/>
        <c:varyColors val="0"/>
        <c:ser>
          <c:idx val="0"/>
          <c:order val="0"/>
          <c:tx>
            <c:strRef>
              <c:f>Sheet1!$B$1</c:f>
              <c:strCache>
                <c:ptCount val="1"/>
                <c:pt idx="0">
                  <c:v>All, n=1,166</c:v>
                </c:pt>
              </c:strCache>
            </c:strRef>
          </c:tx>
          <c:spPr>
            <a:solidFill>
              <a:srgbClr val="002548"/>
            </a:solidFill>
            <a:ln>
              <a:noFill/>
            </a:ln>
            <a:effectLst/>
          </c:spPr>
          <c:invertIfNegative val="0"/>
          <c:dPt>
            <c:idx val="0"/>
            <c:invertIfNegative val="0"/>
            <c:bubble3D val="0"/>
            <c:spPr>
              <a:solidFill>
                <a:srgbClr val="002548"/>
              </a:solidFill>
              <a:ln>
                <a:noFill/>
              </a:ln>
              <a:effectLst/>
            </c:spPr>
            <c:extLst>
              <c:ext xmlns:c16="http://schemas.microsoft.com/office/drawing/2014/chart" uri="{C3380CC4-5D6E-409C-BE32-E72D297353CC}">
                <c16:uniqueId val="{00000001-270F-2E46-B540-9FBD941C2668}"/>
              </c:ext>
            </c:extLst>
          </c:dPt>
          <c:dPt>
            <c:idx val="1"/>
            <c:invertIfNegative val="0"/>
            <c:bubble3D val="0"/>
            <c:spPr>
              <a:solidFill>
                <a:srgbClr val="002548"/>
              </a:solidFill>
              <a:ln>
                <a:noFill/>
              </a:ln>
              <a:effectLst/>
            </c:spPr>
            <c:extLst>
              <c:ext xmlns:c16="http://schemas.microsoft.com/office/drawing/2014/chart" uri="{C3380CC4-5D6E-409C-BE32-E72D297353CC}">
                <c16:uniqueId val="{00000003-270F-2E46-B540-9FBD941C2668}"/>
              </c:ext>
            </c:extLst>
          </c:dPt>
          <c:dPt>
            <c:idx val="3"/>
            <c:invertIfNegative val="0"/>
            <c:bubble3D val="0"/>
            <c:spPr>
              <a:solidFill>
                <a:srgbClr val="002548"/>
              </a:solidFill>
              <a:ln>
                <a:noFill/>
              </a:ln>
              <a:effectLst/>
            </c:spPr>
            <c:extLst>
              <c:ext xmlns:c16="http://schemas.microsoft.com/office/drawing/2014/chart" uri="{C3380CC4-5D6E-409C-BE32-E72D297353CC}">
                <c16:uniqueId val="{00000005-D803-B14D-BF23-C06B18A00D73}"/>
              </c:ext>
            </c:extLst>
          </c:dPt>
          <c:dPt>
            <c:idx val="5"/>
            <c:invertIfNegative val="0"/>
            <c:bubble3D val="0"/>
            <c:spPr>
              <a:solidFill>
                <a:srgbClr val="002548"/>
              </a:solidFill>
              <a:ln>
                <a:noFill/>
              </a:ln>
              <a:effectLst/>
            </c:spPr>
            <c:extLst>
              <c:ext xmlns:c16="http://schemas.microsoft.com/office/drawing/2014/chart" uri="{C3380CC4-5D6E-409C-BE32-E72D297353CC}">
                <c16:uniqueId val="{00000007-D803-B14D-BF23-C06B18A00D73}"/>
              </c:ext>
            </c:extLst>
          </c:dPt>
          <c:dPt>
            <c:idx val="9"/>
            <c:invertIfNegative val="0"/>
            <c:bubble3D val="0"/>
            <c:spPr>
              <a:solidFill>
                <a:srgbClr val="002548"/>
              </a:solidFill>
              <a:ln>
                <a:noFill/>
              </a:ln>
              <a:effectLst/>
            </c:spPr>
            <c:extLst>
              <c:ext xmlns:c16="http://schemas.microsoft.com/office/drawing/2014/chart" uri="{C3380CC4-5D6E-409C-BE32-E72D297353CC}">
                <c16:uniqueId val="{00000009-D803-B14D-BF23-C06B18A00D7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rtl="0">
                  <a:defRPr sz="16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Customer magazines</c:v>
                </c:pt>
                <c:pt idx="1">
                  <c:v>Magazines on news, current affairs, business and finance</c:v>
                </c:pt>
                <c:pt idx="2">
                  <c:v>Women’s magazines</c:v>
                </c:pt>
                <c:pt idx="3">
                  <c:v>Science magazines</c:v>
                </c:pt>
                <c:pt idx="4">
                  <c:v>Professional magazines</c:v>
                </c:pt>
                <c:pt idx="5">
                  <c:v>Home and gardening magazines</c:v>
                </c:pt>
                <c:pt idx="6">
                  <c:v>Hobby magazines</c:v>
                </c:pt>
                <c:pt idx="7">
                  <c:v>Magazines published by non-profit organisations</c:v>
                </c:pt>
                <c:pt idx="8">
                  <c:v>Technical and hi-fi magazines</c:v>
                </c:pt>
                <c:pt idx="9">
                  <c:v>General topic magazines</c:v>
                </c:pt>
                <c:pt idx="10">
                  <c:v>Well-being, beauty and health magazines</c:v>
                </c:pt>
                <c:pt idx="11">
                  <c:v>Car and motor vehicle magazines</c:v>
                </c:pt>
              </c:strCache>
            </c:strRef>
          </c:cat>
          <c:val>
            <c:numRef>
              <c:f>Sheet1!$B$2:$B$13</c:f>
              <c:numCache>
                <c:formatCode>General</c:formatCode>
                <c:ptCount val="12"/>
                <c:pt idx="0">
                  <c:v>64.579759999999993</c:v>
                </c:pt>
                <c:pt idx="1">
                  <c:v>25.900510000000001</c:v>
                </c:pt>
                <c:pt idx="2">
                  <c:v>19.210979999999999</c:v>
                </c:pt>
                <c:pt idx="3">
                  <c:v>19.039449999999999</c:v>
                </c:pt>
                <c:pt idx="4">
                  <c:v>18.61063</c:v>
                </c:pt>
                <c:pt idx="5">
                  <c:v>18.096050000000002</c:v>
                </c:pt>
                <c:pt idx="6">
                  <c:v>16.98113</c:v>
                </c:pt>
                <c:pt idx="7">
                  <c:v>16.20926</c:v>
                </c:pt>
                <c:pt idx="8">
                  <c:v>15.866210000000001</c:v>
                </c:pt>
                <c:pt idx="9">
                  <c:v>13.036020000000001</c:v>
                </c:pt>
                <c:pt idx="10">
                  <c:v>12.43568</c:v>
                </c:pt>
                <c:pt idx="11">
                  <c:v>11.32075</c:v>
                </c:pt>
              </c:numCache>
            </c:numRef>
          </c:val>
          <c:extLst>
            <c:ext xmlns:c16="http://schemas.microsoft.com/office/drawing/2014/chart" uri="{C3380CC4-5D6E-409C-BE32-E72D297353CC}">
              <c16:uniqueId val="{0000000A-270F-2E46-B540-9FBD941C2668}"/>
            </c:ext>
          </c:extLst>
        </c:ser>
        <c:dLbls>
          <c:dLblPos val="outEnd"/>
          <c:showLegendKey val="0"/>
          <c:showVal val="1"/>
          <c:showCatName val="0"/>
          <c:showSerName val="0"/>
          <c:showPercent val="0"/>
          <c:showBubbleSize val="0"/>
        </c:dLbls>
        <c:gapWidth val="5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min val="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rtl="0">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rtl="0">
        <a:defRPr/>
      </a:pPr>
      <a:endParaRPr lang="en-FI"/>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0042706078469743"/>
          <c:y val="4.3424704505981952E-2"/>
          <c:w val="0.36256954037593481"/>
          <c:h val="0.85837545085178624"/>
        </c:manualLayout>
      </c:layout>
      <c:barChart>
        <c:barDir val="bar"/>
        <c:grouping val="clustered"/>
        <c:varyColors val="0"/>
        <c:ser>
          <c:idx val="0"/>
          <c:order val="0"/>
          <c:tx>
            <c:strRef>
              <c:f>Sheet1!$B$1</c:f>
              <c:strCache>
                <c:ptCount val="1"/>
                <c:pt idx="0">
                  <c:v>All, n=1,166</c:v>
                </c:pt>
              </c:strCache>
            </c:strRef>
          </c:tx>
          <c:spPr>
            <a:solidFill>
              <a:srgbClr val="002548"/>
            </a:solidFill>
            <a:ln>
              <a:noFill/>
            </a:ln>
            <a:effectLst/>
          </c:spPr>
          <c:invertIfNegative val="0"/>
          <c:dPt>
            <c:idx val="0"/>
            <c:invertIfNegative val="0"/>
            <c:bubble3D val="0"/>
            <c:spPr>
              <a:solidFill>
                <a:srgbClr val="002548"/>
              </a:solidFill>
              <a:ln>
                <a:noFill/>
              </a:ln>
              <a:effectLst/>
            </c:spPr>
            <c:extLst>
              <c:ext xmlns:c16="http://schemas.microsoft.com/office/drawing/2014/chart" uri="{C3380CC4-5D6E-409C-BE32-E72D297353CC}">
                <c16:uniqueId val="{00000001-270F-2E46-B540-9FBD941C2668}"/>
              </c:ext>
            </c:extLst>
          </c:dPt>
          <c:dPt>
            <c:idx val="1"/>
            <c:invertIfNegative val="0"/>
            <c:bubble3D val="0"/>
            <c:spPr>
              <a:solidFill>
                <a:srgbClr val="002548"/>
              </a:solidFill>
              <a:ln>
                <a:noFill/>
              </a:ln>
              <a:effectLst/>
            </c:spPr>
            <c:extLst>
              <c:ext xmlns:c16="http://schemas.microsoft.com/office/drawing/2014/chart" uri="{C3380CC4-5D6E-409C-BE32-E72D297353CC}">
                <c16:uniqueId val="{00000003-270F-2E46-B540-9FBD941C2668}"/>
              </c:ext>
            </c:extLst>
          </c:dPt>
          <c:dPt>
            <c:idx val="3"/>
            <c:invertIfNegative val="0"/>
            <c:bubble3D val="0"/>
            <c:spPr>
              <a:solidFill>
                <a:srgbClr val="002548"/>
              </a:solidFill>
              <a:ln>
                <a:noFill/>
              </a:ln>
              <a:effectLst/>
            </c:spPr>
            <c:extLst>
              <c:ext xmlns:c16="http://schemas.microsoft.com/office/drawing/2014/chart" uri="{C3380CC4-5D6E-409C-BE32-E72D297353CC}">
                <c16:uniqueId val="{00000005-D803-B14D-BF23-C06B18A00D73}"/>
              </c:ext>
            </c:extLst>
          </c:dPt>
          <c:dPt>
            <c:idx val="5"/>
            <c:invertIfNegative val="0"/>
            <c:bubble3D val="0"/>
            <c:spPr>
              <a:solidFill>
                <a:srgbClr val="002548"/>
              </a:solidFill>
              <a:ln>
                <a:noFill/>
              </a:ln>
              <a:effectLst/>
            </c:spPr>
            <c:extLst>
              <c:ext xmlns:c16="http://schemas.microsoft.com/office/drawing/2014/chart" uri="{C3380CC4-5D6E-409C-BE32-E72D297353CC}">
                <c16:uniqueId val="{00000007-D803-B14D-BF23-C06B18A00D73}"/>
              </c:ext>
            </c:extLst>
          </c:dPt>
          <c:dPt>
            <c:idx val="9"/>
            <c:invertIfNegative val="0"/>
            <c:bubble3D val="0"/>
            <c:spPr>
              <a:solidFill>
                <a:srgbClr val="002548"/>
              </a:solidFill>
              <a:ln>
                <a:noFill/>
              </a:ln>
              <a:effectLst/>
            </c:spPr>
            <c:extLst>
              <c:ext xmlns:c16="http://schemas.microsoft.com/office/drawing/2014/chart" uri="{C3380CC4-5D6E-409C-BE32-E72D297353CC}">
                <c16:uniqueId val="{00000009-D803-B14D-BF23-C06B18A00D7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rtl="0">
                  <a:defRPr sz="1600" b="0" i="0" u="none" strike="noStrike" kern="1200" baseline="0">
                    <a:solidFill>
                      <a:srgbClr val="002548"/>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Food and drink magazines</c:v>
                </c:pt>
                <c:pt idx="1">
                  <c:v>Comics</c:v>
                </c:pt>
                <c:pt idx="2">
                  <c:v>Magazines on entertainment, celebrities and TV</c:v>
                </c:pt>
                <c:pt idx="3">
                  <c:v>Computer magazines</c:v>
                </c:pt>
                <c:pt idx="4">
                  <c:v>Magazines targeted at the 50+ age group</c:v>
                </c:pt>
                <c:pt idx="5">
                  <c:v>Travel magazines</c:v>
                </c:pt>
                <c:pt idx="6">
                  <c:v>Art, literature and culture magazines</c:v>
                </c:pt>
                <c:pt idx="7">
                  <c:v>Music magazines</c:v>
                </c:pt>
                <c:pt idx="8">
                  <c:v>Magazines on religion and spiritual topics</c:v>
                </c:pt>
                <c:pt idx="9">
                  <c:v>Children and youth magazines</c:v>
                </c:pt>
                <c:pt idx="10">
                  <c:v>None of the above</c:v>
                </c:pt>
              </c:strCache>
            </c:strRef>
          </c:cat>
          <c:val>
            <c:numRef>
              <c:f>Sheet1!$B$2:$B$12</c:f>
              <c:numCache>
                <c:formatCode>General</c:formatCode>
                <c:ptCount val="11"/>
                <c:pt idx="0">
                  <c:v>11.149229999999999</c:v>
                </c:pt>
                <c:pt idx="1">
                  <c:v>10.634650000000001</c:v>
                </c:pt>
                <c:pt idx="2">
                  <c:v>9.4339600000000008</c:v>
                </c:pt>
                <c:pt idx="3">
                  <c:v>7.4614099999999999</c:v>
                </c:pt>
                <c:pt idx="4">
                  <c:v>6.7752999999999997</c:v>
                </c:pt>
                <c:pt idx="5">
                  <c:v>6.2607200000000001</c:v>
                </c:pt>
                <c:pt idx="6">
                  <c:v>5.23156</c:v>
                </c:pt>
                <c:pt idx="7">
                  <c:v>3.7735799999999999</c:v>
                </c:pt>
                <c:pt idx="8">
                  <c:v>3.6020599999999998</c:v>
                </c:pt>
                <c:pt idx="9">
                  <c:v>2.0583200000000001</c:v>
                </c:pt>
                <c:pt idx="10">
                  <c:v>1.7152700000000001</c:v>
                </c:pt>
              </c:numCache>
            </c:numRef>
          </c:val>
          <c:extLst>
            <c:ext xmlns:c16="http://schemas.microsoft.com/office/drawing/2014/chart" uri="{C3380CC4-5D6E-409C-BE32-E72D297353CC}">
              <c16:uniqueId val="{0000000A-270F-2E46-B540-9FBD941C2668}"/>
            </c:ext>
          </c:extLst>
        </c:ser>
        <c:dLbls>
          <c:dLblPos val="outEnd"/>
          <c:showLegendKey val="0"/>
          <c:showVal val="1"/>
          <c:showCatName val="0"/>
          <c:showSerName val="0"/>
          <c:showPercent val="0"/>
          <c:showBubbleSize val="0"/>
        </c:dLbls>
        <c:gapWidth val="5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min val="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rtl="0">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rtl="0">
        <a:defRPr/>
      </a:pPr>
      <a:endParaRPr lang="en-FI"/>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234209564569458"/>
          <c:y val="4.3424704505981952E-2"/>
          <c:w val="0.48065450551493766"/>
          <c:h val="0.85837545085178624"/>
        </c:manualLayout>
      </c:layout>
      <c:barChart>
        <c:barDir val="bar"/>
        <c:grouping val="clustered"/>
        <c:varyColors val="0"/>
        <c:ser>
          <c:idx val="0"/>
          <c:order val="0"/>
          <c:tx>
            <c:strRef>
              <c:f>Sheet1!$B$1</c:f>
              <c:strCache>
                <c:ptCount val="1"/>
                <c:pt idx="0">
                  <c:v>All, n=1,070</c:v>
                </c:pt>
              </c:strCache>
            </c:strRef>
          </c:tx>
          <c:spPr>
            <a:solidFill>
              <a:srgbClr val="002548"/>
            </a:solidFill>
            <a:ln>
              <a:noFill/>
            </a:ln>
            <a:effectLst/>
          </c:spPr>
          <c:invertIfNegative val="0"/>
          <c:dPt>
            <c:idx val="0"/>
            <c:invertIfNegative val="0"/>
            <c:bubble3D val="0"/>
            <c:spPr>
              <a:solidFill>
                <a:srgbClr val="002548"/>
              </a:solidFill>
              <a:ln>
                <a:noFill/>
              </a:ln>
              <a:effectLst/>
            </c:spPr>
            <c:extLst>
              <c:ext xmlns:c16="http://schemas.microsoft.com/office/drawing/2014/chart" uri="{C3380CC4-5D6E-409C-BE32-E72D297353CC}">
                <c16:uniqueId val="{00000001-270F-2E46-B540-9FBD941C2668}"/>
              </c:ext>
            </c:extLst>
          </c:dPt>
          <c:dPt>
            <c:idx val="1"/>
            <c:invertIfNegative val="0"/>
            <c:bubble3D val="0"/>
            <c:spPr>
              <a:solidFill>
                <a:srgbClr val="002548"/>
              </a:solidFill>
              <a:ln>
                <a:noFill/>
              </a:ln>
              <a:effectLst/>
            </c:spPr>
            <c:extLst>
              <c:ext xmlns:c16="http://schemas.microsoft.com/office/drawing/2014/chart" uri="{C3380CC4-5D6E-409C-BE32-E72D297353CC}">
                <c16:uniqueId val="{00000003-270F-2E46-B540-9FBD941C2668}"/>
              </c:ext>
            </c:extLst>
          </c:dPt>
          <c:dPt>
            <c:idx val="3"/>
            <c:invertIfNegative val="0"/>
            <c:bubble3D val="0"/>
            <c:spPr>
              <a:solidFill>
                <a:srgbClr val="002548"/>
              </a:solidFill>
              <a:ln>
                <a:noFill/>
              </a:ln>
              <a:effectLst/>
            </c:spPr>
            <c:extLst>
              <c:ext xmlns:c16="http://schemas.microsoft.com/office/drawing/2014/chart" uri="{C3380CC4-5D6E-409C-BE32-E72D297353CC}">
                <c16:uniqueId val="{00000005-D803-B14D-BF23-C06B18A00D73}"/>
              </c:ext>
            </c:extLst>
          </c:dPt>
          <c:dPt>
            <c:idx val="5"/>
            <c:invertIfNegative val="0"/>
            <c:bubble3D val="0"/>
            <c:spPr>
              <a:solidFill>
                <a:srgbClr val="002548"/>
              </a:solidFill>
              <a:ln>
                <a:noFill/>
              </a:ln>
              <a:effectLst/>
            </c:spPr>
            <c:extLst>
              <c:ext xmlns:c16="http://schemas.microsoft.com/office/drawing/2014/chart" uri="{C3380CC4-5D6E-409C-BE32-E72D297353CC}">
                <c16:uniqueId val="{00000007-D803-B14D-BF23-C06B18A00D73}"/>
              </c:ext>
            </c:extLst>
          </c:dPt>
          <c:dPt>
            <c:idx val="9"/>
            <c:invertIfNegative val="0"/>
            <c:bubble3D val="0"/>
            <c:spPr>
              <a:solidFill>
                <a:srgbClr val="002548"/>
              </a:solidFill>
              <a:ln>
                <a:noFill/>
              </a:ln>
              <a:effectLst/>
            </c:spPr>
            <c:extLst>
              <c:ext xmlns:c16="http://schemas.microsoft.com/office/drawing/2014/chart" uri="{C3380CC4-5D6E-409C-BE32-E72D297353CC}">
                <c16:uniqueId val="{00000009-D803-B14D-BF23-C06B18A00D7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rtl="0">
                  <a:defRPr sz="12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9"/>
                <c:pt idx="0">
                  <c:v>Women’s magazines</c:v>
                </c:pt>
                <c:pt idx="1">
                  <c:v>Magazines on news, current affairs, business and finance</c:v>
                </c:pt>
                <c:pt idx="2">
                  <c:v>Science magazines</c:v>
                </c:pt>
                <c:pt idx="3">
                  <c:v>General topic magazines</c:v>
                </c:pt>
                <c:pt idx="4">
                  <c:v>Customer magazines</c:v>
                </c:pt>
                <c:pt idx="5">
                  <c:v>Special topic magazines</c:v>
                </c:pt>
                <c:pt idx="6">
                  <c:v>Technical and hi-fi magazines</c:v>
                </c:pt>
                <c:pt idx="7">
                  <c:v>Hobby magazines</c:v>
                </c:pt>
                <c:pt idx="8">
                  <c:v>Professional magazines and magazines published by non-profit organisations</c:v>
                </c:pt>
                <c:pt idx="9">
                  <c:v>Home and gardening magazines</c:v>
                </c:pt>
                <c:pt idx="10">
                  <c:v>Magazines on entertainment, celebrities and TV</c:v>
                </c:pt>
                <c:pt idx="11">
                  <c:v>Food and drink magazines</c:v>
                </c:pt>
                <c:pt idx="12">
                  <c:v>Comics</c:v>
                </c:pt>
                <c:pt idx="13">
                  <c:v>Car and motor vehicle magazines</c:v>
                </c:pt>
                <c:pt idx="14">
                  <c:v>Nature, hunting and fishing magazines</c:v>
                </c:pt>
                <c:pt idx="15">
                  <c:v>Magazines targeted at the 50+ age group</c:v>
                </c:pt>
                <c:pt idx="16">
                  <c:v>Computer and gaming magazines</c:v>
                </c:pt>
                <c:pt idx="17">
                  <c:v>Well-being, beauty and health magazines</c:v>
                </c:pt>
                <c:pt idx="18">
                  <c:v>Other</c:v>
                </c:pt>
              </c:strCache>
            </c:strRef>
          </c:cat>
          <c:val>
            <c:numRef>
              <c:f>Sheet1!$B$2:$B$20</c:f>
              <c:numCache>
                <c:formatCode>General</c:formatCode>
                <c:ptCount val="19"/>
                <c:pt idx="0">
                  <c:v>12.42991</c:v>
                </c:pt>
                <c:pt idx="1">
                  <c:v>12.336449999999999</c:v>
                </c:pt>
                <c:pt idx="2">
                  <c:v>7.1028000000000002</c:v>
                </c:pt>
                <c:pt idx="3">
                  <c:v>6.4485999999999999</c:v>
                </c:pt>
                <c:pt idx="4">
                  <c:v>6.3551399999999996</c:v>
                </c:pt>
                <c:pt idx="5">
                  <c:v>6.3551399999999996</c:v>
                </c:pt>
                <c:pt idx="6">
                  <c:v>5.9813099999999997</c:v>
                </c:pt>
                <c:pt idx="7">
                  <c:v>5.3270999999999997</c:v>
                </c:pt>
                <c:pt idx="8">
                  <c:v>5.1401899999999996</c:v>
                </c:pt>
                <c:pt idx="9">
                  <c:v>4.2056100000000001</c:v>
                </c:pt>
                <c:pt idx="10">
                  <c:v>3.7383199999999999</c:v>
                </c:pt>
                <c:pt idx="11">
                  <c:v>3.5514000000000001</c:v>
                </c:pt>
                <c:pt idx="12">
                  <c:v>3.1775699999999998</c:v>
                </c:pt>
                <c:pt idx="13">
                  <c:v>2.99065</c:v>
                </c:pt>
                <c:pt idx="14">
                  <c:v>2.8972000000000002</c:v>
                </c:pt>
                <c:pt idx="15">
                  <c:v>2.6168200000000001</c:v>
                </c:pt>
                <c:pt idx="16">
                  <c:v>2.3364500000000001</c:v>
                </c:pt>
                <c:pt idx="17">
                  <c:v>2.2429899999999998</c:v>
                </c:pt>
                <c:pt idx="18">
                  <c:v>4.7663599999999997</c:v>
                </c:pt>
              </c:numCache>
            </c:numRef>
          </c:val>
          <c:extLst>
            <c:ext xmlns:c16="http://schemas.microsoft.com/office/drawing/2014/chart" uri="{C3380CC4-5D6E-409C-BE32-E72D297353CC}">
              <c16:uniqueId val="{0000000A-270F-2E46-B540-9FBD941C2668}"/>
            </c:ext>
          </c:extLst>
        </c:ser>
        <c:dLbls>
          <c:dLblPos val="outEnd"/>
          <c:showLegendKey val="0"/>
          <c:showVal val="1"/>
          <c:showCatName val="0"/>
          <c:showSerName val="0"/>
          <c:showPercent val="0"/>
          <c:showBubbleSize val="0"/>
        </c:dLbls>
        <c:gapWidth val="5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rtl="0">
              <a:defRPr sz="13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tickLblSkip val="1"/>
        <c:noMultiLvlLbl val="0"/>
      </c:catAx>
      <c:valAx>
        <c:axId val="595507024"/>
        <c:scaling>
          <c:orientation val="minMax"/>
          <c:max val="20"/>
          <c:min val="0"/>
        </c:scaling>
        <c:delete val="0"/>
        <c:axPos val="t"/>
        <c:numFmt formatCode="General" sourceLinked="0"/>
        <c:majorTickMark val="none"/>
        <c:minorTickMark val="none"/>
        <c:tickLblPos val="none"/>
        <c:spPr>
          <a:noFill/>
          <a:ln>
            <a:noFill/>
          </a:ln>
          <a:effectLst/>
        </c:spPr>
        <c:txPr>
          <a:bodyPr rot="-60000000" spcFirstLastPara="1" vertOverflow="ellipsis" vert="horz" wrap="square" anchor="ctr" anchorCtr="1"/>
          <a:lstStyle/>
          <a:p>
            <a:pPr rtl="0">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5"/>
      </c:valAx>
      <c:spPr>
        <a:noFill/>
        <a:ln>
          <a:noFill/>
        </a:ln>
        <a:effectLst/>
      </c:spPr>
    </c:plotArea>
    <c:plotVisOnly val="1"/>
    <c:dispBlanksAs val="gap"/>
    <c:showDLblsOverMax val="0"/>
    <c:extLst/>
  </c:chart>
  <c:spPr>
    <a:noFill/>
    <a:ln>
      <a:noFill/>
    </a:ln>
    <a:effectLst/>
  </c:spPr>
  <c:txPr>
    <a:bodyPr rot="0"/>
    <a:lstStyle/>
    <a:p>
      <a:pPr rtl="0">
        <a:defRPr/>
      </a:pPr>
      <a:endParaRPr lang="en-FI"/>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4382938499962554"/>
          <c:y val="2.1239998932248757E-2"/>
          <c:w val="0.5197586938169293"/>
          <c:h val="0.87561328962024454"/>
        </c:manualLayout>
      </c:layout>
      <c:barChart>
        <c:barDir val="bar"/>
        <c:grouping val="clustered"/>
        <c:varyColors val="0"/>
        <c:ser>
          <c:idx val="0"/>
          <c:order val="0"/>
          <c:tx>
            <c:strRef>
              <c:f>Sheet1!$B$1</c:f>
              <c:strCache>
                <c:ptCount val="1"/>
                <c:pt idx="0">
                  <c:v>All, n=1,166</c:v>
                </c:pt>
              </c:strCache>
            </c:strRef>
          </c:tx>
          <c:spPr>
            <a:solidFill>
              <a:srgbClr val="FF6464"/>
            </a:solidFill>
            <a:ln>
              <a:noFill/>
            </a:ln>
            <a:effectLst/>
          </c:spPr>
          <c:invertIfNegative val="0"/>
          <c:dPt>
            <c:idx val="0"/>
            <c:invertIfNegative val="0"/>
            <c:bubble3D val="0"/>
            <c:spPr>
              <a:solidFill>
                <a:srgbClr val="FF6464"/>
              </a:solidFill>
              <a:ln>
                <a:noFill/>
              </a:ln>
              <a:effectLst/>
            </c:spPr>
            <c:extLst>
              <c:ext xmlns:c16="http://schemas.microsoft.com/office/drawing/2014/chart" uri="{C3380CC4-5D6E-409C-BE32-E72D297353CC}">
                <c16:uniqueId val="{00000001-270F-2E46-B540-9FBD941C2668}"/>
              </c:ext>
            </c:extLst>
          </c:dPt>
          <c:dPt>
            <c:idx val="1"/>
            <c:invertIfNegative val="0"/>
            <c:bubble3D val="0"/>
            <c:spPr>
              <a:solidFill>
                <a:srgbClr val="FF6464"/>
              </a:solidFill>
              <a:ln>
                <a:noFill/>
              </a:ln>
              <a:effectLst/>
            </c:spPr>
            <c:extLst>
              <c:ext xmlns:c16="http://schemas.microsoft.com/office/drawing/2014/chart" uri="{C3380CC4-5D6E-409C-BE32-E72D297353CC}">
                <c16:uniqueId val="{00000003-270F-2E46-B540-9FBD941C2668}"/>
              </c:ext>
            </c:extLst>
          </c:dPt>
          <c:dPt>
            <c:idx val="3"/>
            <c:invertIfNegative val="0"/>
            <c:bubble3D val="0"/>
            <c:spPr>
              <a:solidFill>
                <a:srgbClr val="002649"/>
              </a:solidFill>
              <a:ln>
                <a:noFill/>
              </a:ln>
              <a:effectLst/>
            </c:spPr>
            <c:extLst>
              <c:ext xmlns:c16="http://schemas.microsoft.com/office/drawing/2014/chart" uri="{C3380CC4-5D6E-409C-BE32-E72D297353CC}">
                <c16:uniqueId val="{00000005-D803-B14D-BF23-C06B18A00D73}"/>
              </c:ext>
            </c:extLst>
          </c:dPt>
          <c:dPt>
            <c:idx val="4"/>
            <c:invertIfNegative val="0"/>
            <c:bubble3D val="0"/>
            <c:spPr>
              <a:solidFill>
                <a:srgbClr val="F3CF67"/>
              </a:solidFill>
              <a:ln>
                <a:noFill/>
              </a:ln>
              <a:effectLst/>
            </c:spPr>
            <c:extLst>
              <c:ext xmlns:c16="http://schemas.microsoft.com/office/drawing/2014/chart" uri="{C3380CC4-5D6E-409C-BE32-E72D297353CC}">
                <c16:uniqueId val="{0000000F-D284-0046-B449-DA2BC4E306B7}"/>
              </c:ext>
            </c:extLst>
          </c:dPt>
          <c:dPt>
            <c:idx val="5"/>
            <c:invertIfNegative val="0"/>
            <c:bubble3D val="0"/>
            <c:spPr>
              <a:solidFill>
                <a:srgbClr val="FF6464"/>
              </a:solidFill>
              <a:ln>
                <a:noFill/>
              </a:ln>
              <a:effectLst/>
            </c:spPr>
            <c:extLst>
              <c:ext xmlns:c16="http://schemas.microsoft.com/office/drawing/2014/chart" uri="{C3380CC4-5D6E-409C-BE32-E72D297353CC}">
                <c16:uniqueId val="{00000007-D803-B14D-BF23-C06B18A00D73}"/>
              </c:ext>
            </c:extLst>
          </c:dPt>
          <c:dPt>
            <c:idx val="9"/>
            <c:invertIfNegative val="0"/>
            <c:bubble3D val="0"/>
            <c:spPr>
              <a:solidFill>
                <a:srgbClr val="FF6464"/>
              </a:solidFill>
              <a:ln>
                <a:noFill/>
              </a:ln>
              <a:effectLst/>
            </c:spPr>
            <c:extLst>
              <c:ext xmlns:c16="http://schemas.microsoft.com/office/drawing/2014/chart" uri="{C3380CC4-5D6E-409C-BE32-E72D297353CC}">
                <c16:uniqueId val="{00000009-D803-B14D-BF23-C06B18A00D7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rtl="0">
                  <a:defRPr sz="1400" b="0" i="0" u="none" strike="noStrike" kern="1200" baseline="0">
                    <a:solidFill>
                      <a:srgbClr val="404040"/>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Yes, I read magazine articles on the magazines’ websites</c:v>
                </c:pt>
                <c:pt idx="1">
                  <c:v>Yes, I read magazine articles as browsable digital editions</c:v>
                </c:pt>
                <c:pt idx="2">
                  <c:v>Yes, I use the application version of a magazine on my phone</c:v>
                </c:pt>
                <c:pt idx="3">
                  <c:v>I don’t read magazine content digitally at all</c:v>
                </c:pt>
                <c:pt idx="4">
                  <c:v>READ DIGITALLY, NET</c:v>
                </c:pt>
              </c:strCache>
            </c:strRef>
          </c:cat>
          <c:val>
            <c:numRef>
              <c:f>Sheet1!$B$2:$B$6</c:f>
              <c:numCache>
                <c:formatCode>General</c:formatCode>
                <c:ptCount val="5"/>
                <c:pt idx="0">
                  <c:v>40</c:v>
                </c:pt>
                <c:pt idx="1">
                  <c:v>18</c:v>
                </c:pt>
                <c:pt idx="2">
                  <c:v>10</c:v>
                </c:pt>
                <c:pt idx="3">
                  <c:v>44</c:v>
                </c:pt>
                <c:pt idx="4">
                  <c:v>56</c:v>
                </c:pt>
              </c:numCache>
            </c:numRef>
          </c:val>
          <c:extLst>
            <c:ext xmlns:c16="http://schemas.microsoft.com/office/drawing/2014/chart" uri="{C3380CC4-5D6E-409C-BE32-E72D297353CC}">
              <c16:uniqueId val="{0000000A-270F-2E46-B540-9FBD941C2668}"/>
            </c:ext>
          </c:extLst>
        </c:ser>
        <c:dLbls>
          <c:dLblPos val="outEnd"/>
          <c:showLegendKey val="0"/>
          <c:showVal val="1"/>
          <c:showCatName val="0"/>
          <c:showSerName val="0"/>
          <c:showPercent val="0"/>
          <c:showBubbleSize val="0"/>
        </c:dLbls>
        <c:gapWidth val="5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min val="0"/>
        </c:scaling>
        <c:delete val="0"/>
        <c:axPos val="t"/>
        <c:majorGridlines>
          <c:spPr>
            <a:ln w="9525" cap="flat" cmpd="sng" algn="ctr">
              <a:solidFill>
                <a:srgbClr val="D9D9D9"/>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rtl="0">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rtl="0">
        <a:defRPr/>
      </a:pPr>
      <a:endParaRPr lang="en-FI"/>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75647861171608854"/>
          <c:y val="4.3424697307781437E-2"/>
          <c:w val="0.20001542692801696"/>
          <c:h val="0.85837545085178624"/>
        </c:manualLayout>
      </c:layout>
      <c:barChart>
        <c:barDir val="bar"/>
        <c:grouping val="clustered"/>
        <c:varyColors val="0"/>
        <c:ser>
          <c:idx val="0"/>
          <c:order val="0"/>
          <c:tx>
            <c:strRef>
              <c:f>Sheet1!$B$5</c:f>
              <c:strCache>
                <c:ptCount val="1"/>
                <c:pt idx="0">
                  <c:v>x</c:v>
                </c:pt>
              </c:strCache>
            </c:strRef>
          </c:tx>
          <c:spPr>
            <a:solidFill>
              <a:srgbClr val="002548"/>
            </a:solidFill>
            <a:ln>
              <a:noFill/>
            </a:ln>
            <a:effectLst/>
          </c:spPr>
          <c:invertIfNegative val="0"/>
          <c:dPt>
            <c:idx val="0"/>
            <c:invertIfNegative val="0"/>
            <c:bubble3D val="0"/>
            <c:spPr>
              <a:solidFill>
                <a:srgbClr val="002548"/>
              </a:solidFill>
              <a:ln>
                <a:noFill/>
              </a:ln>
              <a:effectLst/>
            </c:spPr>
            <c:extLst>
              <c:ext xmlns:c16="http://schemas.microsoft.com/office/drawing/2014/chart" uri="{C3380CC4-5D6E-409C-BE32-E72D297353CC}">
                <c16:uniqueId val="{00000001-320B-43F1-9724-63DD6667DFD9}"/>
              </c:ext>
            </c:extLst>
          </c:dPt>
          <c:dPt>
            <c:idx val="1"/>
            <c:invertIfNegative val="0"/>
            <c:bubble3D val="0"/>
            <c:spPr>
              <a:solidFill>
                <a:srgbClr val="002548"/>
              </a:solidFill>
              <a:ln>
                <a:noFill/>
              </a:ln>
              <a:effectLst/>
            </c:spPr>
            <c:extLst>
              <c:ext xmlns:c16="http://schemas.microsoft.com/office/drawing/2014/chart" uri="{C3380CC4-5D6E-409C-BE32-E72D297353CC}">
                <c16:uniqueId val="{00000003-320B-43F1-9724-63DD6667DFD9}"/>
              </c:ext>
            </c:extLst>
          </c:dPt>
          <c:dPt>
            <c:idx val="3"/>
            <c:invertIfNegative val="0"/>
            <c:bubble3D val="0"/>
            <c:spPr>
              <a:solidFill>
                <a:srgbClr val="002548"/>
              </a:solidFill>
              <a:ln>
                <a:noFill/>
              </a:ln>
              <a:effectLst/>
            </c:spPr>
            <c:extLst>
              <c:ext xmlns:c16="http://schemas.microsoft.com/office/drawing/2014/chart" uri="{C3380CC4-5D6E-409C-BE32-E72D297353CC}">
                <c16:uniqueId val="{00000005-320B-43F1-9724-63DD6667DFD9}"/>
              </c:ext>
            </c:extLst>
          </c:dPt>
          <c:dPt>
            <c:idx val="5"/>
            <c:invertIfNegative val="0"/>
            <c:bubble3D val="0"/>
            <c:spPr>
              <a:solidFill>
                <a:srgbClr val="002548"/>
              </a:solidFill>
              <a:ln>
                <a:noFill/>
              </a:ln>
              <a:effectLst/>
            </c:spPr>
            <c:extLst>
              <c:ext xmlns:c16="http://schemas.microsoft.com/office/drawing/2014/chart" uri="{C3380CC4-5D6E-409C-BE32-E72D297353CC}">
                <c16:uniqueId val="{00000007-320B-43F1-9724-63DD6667DFD9}"/>
              </c:ext>
            </c:extLst>
          </c:dPt>
          <c:dPt>
            <c:idx val="9"/>
            <c:invertIfNegative val="0"/>
            <c:bubble3D val="0"/>
            <c:spPr>
              <a:solidFill>
                <a:srgbClr val="002548"/>
              </a:solidFill>
              <a:ln>
                <a:noFill/>
              </a:ln>
              <a:effectLst/>
            </c:spPr>
            <c:extLst>
              <c:ext xmlns:c16="http://schemas.microsoft.com/office/drawing/2014/chart" uri="{C3380CC4-5D6E-409C-BE32-E72D297353CC}">
                <c16:uniqueId val="{00000009-320B-43F1-9724-63DD6667DFD9}"/>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rtl="0">
                  <a:defRPr sz="1400" b="0" i="0" u="none" strike="noStrike" kern="1200" baseline="0">
                    <a:solidFill>
                      <a:srgbClr val="002548"/>
                    </a:solidFill>
                    <a:latin typeface="Neue Haas Unica W1G Medium" panose="020B06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Sheet1!$A$6:$A$20</c:f>
              <c:strCache>
                <c:ptCount val="15"/>
                <c:pt idx="0">
                  <c:v>I prefer print magazines/the feel of paper/the reading experience/it’s more casual</c:v>
                </c:pt>
                <c:pt idx="1">
                  <c:v>Not interested/no need/no desire/don’t like it/no time/doesn’t suit me</c:v>
                </c:pt>
                <c:pt idx="2">
                  <c:v>Looking at screens is unhealthy/it’s hard on the eyes/I spend too much looking at screens as it is</c:v>
                </c:pt>
                <c:pt idx="3">
                  <c:v>Difficult/cumbersome/can’t see all of the content at the same time/seeing the big picture</c:v>
                </c:pt>
                <c:pt idx="4">
                  <c:v>Easier than a print magazine/more convenient to read/more convenient to handle/seeing the big picture</c:v>
                </c:pt>
                <c:pt idx="5">
                  <c:v>Don’t know enough about them/don’t feel like looking for it/don’t know how/no experience/out of habit</c:v>
                </c:pt>
                <c:pt idx="6">
                  <c:v>Difficult/stressful to focus</c:v>
                </c:pt>
                <c:pt idx="7">
                  <c:v>Requires payment/some articles are behind a paywall and blurred</c:v>
                </c:pt>
                <c:pt idx="8">
                  <c:v>Can’t see them/Don’t own a tablet/Don’t own a smartphone</c:v>
                </c:pt>
                <c:pt idx="9">
                  <c:v>Haven’t found interesting content in digital format/no digital version available</c:v>
                </c:pt>
                <c:pt idx="10">
                  <c:v>Can’t afford it</c:v>
                </c:pt>
                <c:pt idx="11">
                  <c:v>Advertisements disrupt the experience</c:v>
                </c:pt>
                <c:pt idx="12">
                  <c:v>Technical problems/need to charge the device/uses electricity/network connection issues</c:v>
                </c:pt>
                <c:pt idx="13">
                  <c:v>Other</c:v>
                </c:pt>
                <c:pt idx="14">
                  <c:v>Can’t say</c:v>
                </c:pt>
              </c:strCache>
            </c:strRef>
          </c:cat>
          <c:val>
            <c:numRef>
              <c:f>Sheet1!$B$6:$B$20</c:f>
              <c:numCache>
                <c:formatCode>0.00000</c:formatCode>
                <c:ptCount val="15"/>
                <c:pt idx="0">
                  <c:v>37.695309999999999</c:v>
                </c:pt>
                <c:pt idx="1">
                  <c:v>21.484380000000002</c:v>
                </c:pt>
                <c:pt idx="2">
                  <c:v>17.1875</c:v>
                </c:pt>
                <c:pt idx="3">
                  <c:v>11.32813</c:v>
                </c:pt>
                <c:pt idx="4">
                  <c:v>9.5703099999999992</c:v>
                </c:pt>
                <c:pt idx="5">
                  <c:v>5.2734399999999999</c:v>
                </c:pt>
                <c:pt idx="6">
                  <c:v>1.95313</c:v>
                </c:pt>
                <c:pt idx="7">
                  <c:v>1.5625</c:v>
                </c:pt>
                <c:pt idx="8">
                  <c:v>1.17188</c:v>
                </c:pt>
                <c:pt idx="9">
                  <c:v>0.78125</c:v>
                </c:pt>
                <c:pt idx="10">
                  <c:v>0.39062999999999998</c:v>
                </c:pt>
                <c:pt idx="11">
                  <c:v>0.39062999999999998</c:v>
                </c:pt>
                <c:pt idx="12">
                  <c:v>0.39062999999999998</c:v>
                </c:pt>
                <c:pt idx="13">
                  <c:v>1.5625</c:v>
                </c:pt>
                <c:pt idx="14">
                  <c:v>7.6171899999999999</c:v>
                </c:pt>
              </c:numCache>
            </c:numRef>
          </c:val>
          <c:extLst>
            <c:ext xmlns:c16="http://schemas.microsoft.com/office/drawing/2014/chart" uri="{C3380CC4-5D6E-409C-BE32-E72D297353CC}">
              <c16:uniqueId val="{0000000A-320B-43F1-9724-63DD6667DFD9}"/>
            </c:ext>
          </c:extLst>
        </c:ser>
        <c:dLbls>
          <c:dLblPos val="outEnd"/>
          <c:showLegendKey val="0"/>
          <c:showVal val="1"/>
          <c:showCatName val="0"/>
          <c:showSerName val="0"/>
          <c:showPercent val="0"/>
          <c:showBubbleSize val="0"/>
        </c:dLbls>
        <c:gapWidth val="5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2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50"/>
          <c:min val="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rtl="0">
              <a:defRPr sz="12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10"/>
      </c:valAx>
      <c:spPr>
        <a:noFill/>
        <a:ln>
          <a:noFill/>
        </a:ln>
        <a:effectLst/>
      </c:spPr>
    </c:plotArea>
    <c:plotVisOnly val="1"/>
    <c:dispBlanksAs val="gap"/>
    <c:showDLblsOverMax val="0"/>
    <c:extLst/>
  </c:chart>
  <c:spPr>
    <a:noFill/>
    <a:ln>
      <a:noFill/>
    </a:ln>
    <a:effectLst/>
  </c:spPr>
  <c:txPr>
    <a:bodyPr/>
    <a:lstStyle/>
    <a:p>
      <a:pPr rtl="0">
        <a:defRPr/>
      </a:pPr>
      <a:endParaRPr lang="en-FI"/>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976206916886577"/>
          <c:y val="4.3424704505981952E-2"/>
          <c:w val="0.20558082553946608"/>
          <c:h val="0.85837545085178624"/>
        </c:manualLayout>
      </c:layout>
      <c:barChart>
        <c:barDir val="bar"/>
        <c:grouping val="clustered"/>
        <c:varyColors val="0"/>
        <c:ser>
          <c:idx val="0"/>
          <c:order val="0"/>
          <c:tx>
            <c:strRef>
              <c:f>Sheet1!$B$5</c:f>
              <c:strCache>
                <c:ptCount val="1"/>
                <c:pt idx="0">
                  <c:v>x</c:v>
                </c:pt>
              </c:strCache>
            </c:strRef>
          </c:tx>
          <c:spPr>
            <a:solidFill>
              <a:srgbClr val="002649"/>
            </a:solidFill>
            <a:ln>
              <a:noFill/>
            </a:ln>
            <a:effectLst/>
          </c:spPr>
          <c:invertIfNegative val="0"/>
          <c:dPt>
            <c:idx val="0"/>
            <c:invertIfNegative val="0"/>
            <c:bubble3D val="0"/>
            <c:spPr>
              <a:solidFill>
                <a:srgbClr val="FF6464"/>
              </a:solidFill>
              <a:ln>
                <a:noFill/>
              </a:ln>
              <a:effectLst/>
            </c:spPr>
            <c:extLst>
              <c:ext xmlns:c16="http://schemas.microsoft.com/office/drawing/2014/chart" uri="{C3380CC4-5D6E-409C-BE32-E72D297353CC}">
                <c16:uniqueId val="{00000001-3196-DA47-BD76-06D19E33E965}"/>
              </c:ext>
            </c:extLst>
          </c:dPt>
          <c:dPt>
            <c:idx val="1"/>
            <c:invertIfNegative val="0"/>
            <c:bubble3D val="0"/>
            <c:spPr>
              <a:solidFill>
                <a:srgbClr val="002649"/>
              </a:solidFill>
              <a:ln>
                <a:noFill/>
              </a:ln>
              <a:effectLst/>
            </c:spPr>
            <c:extLst>
              <c:ext xmlns:c16="http://schemas.microsoft.com/office/drawing/2014/chart" uri="{C3380CC4-5D6E-409C-BE32-E72D297353CC}">
                <c16:uniqueId val="{00000003-3196-DA47-BD76-06D19E33E965}"/>
              </c:ext>
            </c:extLst>
          </c:dPt>
          <c:dPt>
            <c:idx val="2"/>
            <c:invertIfNegative val="0"/>
            <c:bubble3D val="0"/>
            <c:spPr>
              <a:solidFill>
                <a:srgbClr val="002649"/>
              </a:solidFill>
              <a:ln>
                <a:noFill/>
              </a:ln>
              <a:effectLst/>
            </c:spPr>
            <c:extLst>
              <c:ext xmlns:c16="http://schemas.microsoft.com/office/drawing/2014/chart" uri="{C3380CC4-5D6E-409C-BE32-E72D297353CC}">
                <c16:uniqueId val="{00000005-3196-DA47-BD76-06D19E33E965}"/>
              </c:ext>
            </c:extLst>
          </c:dPt>
          <c:dPt>
            <c:idx val="3"/>
            <c:invertIfNegative val="0"/>
            <c:bubble3D val="0"/>
            <c:spPr>
              <a:solidFill>
                <a:srgbClr val="FF6464"/>
              </a:solidFill>
              <a:ln>
                <a:noFill/>
              </a:ln>
              <a:effectLst/>
            </c:spPr>
            <c:extLst>
              <c:ext xmlns:c16="http://schemas.microsoft.com/office/drawing/2014/chart" uri="{C3380CC4-5D6E-409C-BE32-E72D297353CC}">
                <c16:uniqueId val="{00000007-3196-DA47-BD76-06D19E33E965}"/>
              </c:ext>
            </c:extLst>
          </c:dPt>
          <c:dPt>
            <c:idx val="4"/>
            <c:invertIfNegative val="0"/>
            <c:bubble3D val="0"/>
            <c:spPr>
              <a:solidFill>
                <a:srgbClr val="002649"/>
              </a:solidFill>
              <a:ln>
                <a:noFill/>
              </a:ln>
              <a:effectLst/>
            </c:spPr>
            <c:extLst>
              <c:ext xmlns:c16="http://schemas.microsoft.com/office/drawing/2014/chart" uri="{C3380CC4-5D6E-409C-BE32-E72D297353CC}">
                <c16:uniqueId val="{00000009-3196-DA47-BD76-06D19E33E965}"/>
              </c:ext>
            </c:extLst>
          </c:dPt>
          <c:dPt>
            <c:idx val="5"/>
            <c:invertIfNegative val="0"/>
            <c:bubble3D val="0"/>
            <c:spPr>
              <a:solidFill>
                <a:srgbClr val="002649"/>
              </a:solidFill>
              <a:ln>
                <a:noFill/>
              </a:ln>
              <a:effectLst/>
            </c:spPr>
            <c:extLst>
              <c:ext xmlns:c16="http://schemas.microsoft.com/office/drawing/2014/chart" uri="{C3380CC4-5D6E-409C-BE32-E72D297353CC}">
                <c16:uniqueId val="{0000000B-3196-DA47-BD76-06D19E33E965}"/>
              </c:ext>
            </c:extLst>
          </c:dPt>
          <c:dPt>
            <c:idx val="6"/>
            <c:invertIfNegative val="0"/>
            <c:bubble3D val="0"/>
            <c:spPr>
              <a:solidFill>
                <a:srgbClr val="002649"/>
              </a:solidFill>
              <a:ln>
                <a:noFill/>
              </a:ln>
              <a:effectLst/>
            </c:spPr>
            <c:extLst>
              <c:ext xmlns:c16="http://schemas.microsoft.com/office/drawing/2014/chart" uri="{C3380CC4-5D6E-409C-BE32-E72D297353CC}">
                <c16:uniqueId val="{0000000D-3196-DA47-BD76-06D19E33E965}"/>
              </c:ext>
            </c:extLst>
          </c:dPt>
          <c:dPt>
            <c:idx val="7"/>
            <c:invertIfNegative val="0"/>
            <c:bubble3D val="0"/>
            <c:spPr>
              <a:solidFill>
                <a:srgbClr val="FF6464"/>
              </a:solidFill>
              <a:ln>
                <a:noFill/>
              </a:ln>
              <a:effectLst/>
            </c:spPr>
            <c:extLst>
              <c:ext xmlns:c16="http://schemas.microsoft.com/office/drawing/2014/chart" uri="{C3380CC4-5D6E-409C-BE32-E72D297353CC}">
                <c16:uniqueId val="{00000012-3196-DA47-BD76-06D19E33E965}"/>
              </c:ext>
            </c:extLst>
          </c:dPt>
          <c:dPt>
            <c:idx val="8"/>
            <c:invertIfNegative val="0"/>
            <c:bubble3D val="0"/>
            <c:spPr>
              <a:solidFill>
                <a:srgbClr val="FF6464"/>
              </a:solidFill>
              <a:ln>
                <a:noFill/>
              </a:ln>
              <a:effectLst/>
            </c:spPr>
            <c:extLst>
              <c:ext xmlns:c16="http://schemas.microsoft.com/office/drawing/2014/chart" uri="{C3380CC4-5D6E-409C-BE32-E72D297353CC}">
                <c16:uniqueId val="{00000013-3196-DA47-BD76-06D19E33E965}"/>
              </c:ext>
            </c:extLst>
          </c:dPt>
          <c:dPt>
            <c:idx val="9"/>
            <c:invertIfNegative val="0"/>
            <c:bubble3D val="0"/>
            <c:spPr>
              <a:solidFill>
                <a:srgbClr val="002649"/>
              </a:solidFill>
              <a:ln>
                <a:noFill/>
              </a:ln>
              <a:effectLst/>
            </c:spPr>
            <c:extLst>
              <c:ext xmlns:c16="http://schemas.microsoft.com/office/drawing/2014/chart" uri="{C3380CC4-5D6E-409C-BE32-E72D297353CC}">
                <c16:uniqueId val="{0000000F-3196-DA47-BD76-06D19E33E965}"/>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rtl="0">
                  <a:defRPr sz="1200" b="0" i="0" u="none" strike="noStrike" kern="1200" baseline="0">
                    <a:solidFill>
                      <a:schemeClr val="tx1">
                        <a:lumMod val="75000"/>
                        <a:lumOff val="25000"/>
                      </a:schemeClr>
                    </a:solidFill>
                    <a:latin typeface="Neue Haas Unica W1G Medium" panose="020B06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Sheet1!$A$6:$A$16</c:f>
              <c:strCache>
                <c:ptCount val="11"/>
                <c:pt idx="0">
                  <c:v>It’s always with me/convenient/easy/quick/access to current information</c:v>
                </c:pt>
                <c:pt idx="1">
                  <c:v>It’s harder to focus/turns into browsing/feels more rushed/can’t get engrossed in the content/reading individual articles</c:v>
                </c:pt>
                <c:pt idx="2">
                  <c:v>Harder to read when you need to scroll and zoom/clumsy/requires a reading device/password</c:v>
                </c:pt>
                <c:pt idx="3">
                  <c:v>Easier to find content/search function/archive/links to background material/additional information</c:v>
                </c:pt>
                <c:pt idx="4">
                  <c:v>Reading a digital magazine is hard on the eyes/makes my eyes tired/it’s hard to see the text in a bright environment</c:v>
                </c:pt>
                <c:pt idx="5">
                  <c:v>More concise/less text/abridged/more superficial</c:v>
                </c:pt>
                <c:pt idx="6">
                  <c:v>Advertisements/video clips disrupt the reading experience</c:v>
                </c:pt>
                <c:pt idx="7">
                  <c:v>No physical storage space needed/taking screenshots is easy</c:v>
                </c:pt>
                <c:pt idx="8">
                  <c:v>Conserves nature/no paper waste</c:v>
                </c:pt>
                <c:pt idx="9">
                  <c:v>Some articles are behind a paywall</c:v>
                </c:pt>
                <c:pt idx="10">
                  <c:v>Articles are “equal”/news headlines are the same size/misleading/hard to gauge whether a topic is important</c:v>
                </c:pt>
              </c:strCache>
            </c:strRef>
          </c:cat>
          <c:val>
            <c:numRef>
              <c:f>Sheet1!$B$6:$B$16</c:f>
              <c:numCache>
                <c:formatCode>0.00000</c:formatCode>
                <c:ptCount val="11"/>
                <c:pt idx="0">
                  <c:v>17.431190000000001</c:v>
                </c:pt>
                <c:pt idx="1">
                  <c:v>15.13761</c:v>
                </c:pt>
                <c:pt idx="2">
                  <c:v>14.373089999999999</c:v>
                </c:pt>
                <c:pt idx="3">
                  <c:v>7.6452600000000004</c:v>
                </c:pt>
                <c:pt idx="4">
                  <c:v>6.2691100000000004</c:v>
                </c:pt>
                <c:pt idx="5">
                  <c:v>3.3639100000000002</c:v>
                </c:pt>
                <c:pt idx="6">
                  <c:v>1.52905</c:v>
                </c:pt>
                <c:pt idx="7">
                  <c:v>0.91742999999999997</c:v>
                </c:pt>
                <c:pt idx="8">
                  <c:v>0.61162000000000005</c:v>
                </c:pt>
                <c:pt idx="9">
                  <c:v>0.45872000000000002</c:v>
                </c:pt>
                <c:pt idx="10">
                  <c:v>0.30581000000000003</c:v>
                </c:pt>
              </c:numCache>
            </c:numRef>
          </c:val>
          <c:extLst>
            <c:ext xmlns:c16="http://schemas.microsoft.com/office/drawing/2014/chart" uri="{C3380CC4-5D6E-409C-BE32-E72D297353CC}">
              <c16:uniqueId val="{00000010-3196-DA47-BD76-06D19E33E965}"/>
            </c:ext>
          </c:extLst>
        </c:ser>
        <c:dLbls>
          <c:dLblPos val="outEnd"/>
          <c:showLegendKey val="0"/>
          <c:showVal val="1"/>
          <c:showCatName val="0"/>
          <c:showSerName val="0"/>
          <c:showPercent val="0"/>
          <c:showBubbleSize val="0"/>
        </c:dLbls>
        <c:gapWidth val="5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20"/>
          <c:min val="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rtl="0">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5"/>
      </c:valAx>
      <c:spPr>
        <a:noFill/>
        <a:ln>
          <a:noFill/>
        </a:ln>
        <a:effectLst/>
      </c:spPr>
    </c:plotArea>
    <c:plotVisOnly val="1"/>
    <c:dispBlanksAs val="gap"/>
    <c:showDLblsOverMax val="0"/>
    <c:extLst/>
  </c:chart>
  <c:spPr>
    <a:noFill/>
    <a:ln>
      <a:noFill/>
    </a:ln>
    <a:effectLst/>
  </c:spPr>
  <c:txPr>
    <a:bodyPr/>
    <a:lstStyle/>
    <a:p>
      <a:pPr rtl="0">
        <a:defRPr/>
      </a:pPr>
      <a:endParaRPr lang="en-FI"/>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387658970164966"/>
          <c:y val="4.3424704505981952E-2"/>
          <c:w val="0.34932487605715951"/>
          <c:h val="0.85837545085178624"/>
        </c:manualLayout>
      </c:layout>
      <c:barChart>
        <c:barDir val="bar"/>
        <c:grouping val="clustered"/>
        <c:varyColors val="0"/>
        <c:ser>
          <c:idx val="0"/>
          <c:order val="0"/>
          <c:tx>
            <c:strRef>
              <c:f>Sheet1!$B$5</c:f>
              <c:strCache>
                <c:ptCount val="1"/>
                <c:pt idx="0">
                  <c:v>x</c:v>
                </c:pt>
              </c:strCache>
            </c:strRef>
          </c:tx>
          <c:spPr>
            <a:solidFill>
              <a:srgbClr val="FF6464"/>
            </a:solidFill>
            <a:ln>
              <a:noFill/>
            </a:ln>
            <a:effectLst/>
          </c:spPr>
          <c:invertIfNegative val="0"/>
          <c:dPt>
            <c:idx val="0"/>
            <c:invertIfNegative val="0"/>
            <c:bubble3D val="0"/>
            <c:spPr>
              <a:solidFill>
                <a:srgbClr val="FF6464"/>
              </a:solidFill>
              <a:ln>
                <a:noFill/>
              </a:ln>
              <a:effectLst/>
            </c:spPr>
            <c:extLst>
              <c:ext xmlns:c16="http://schemas.microsoft.com/office/drawing/2014/chart" uri="{C3380CC4-5D6E-409C-BE32-E72D297353CC}">
                <c16:uniqueId val="{00000001-3196-DA47-BD76-06D19E33E965}"/>
              </c:ext>
            </c:extLst>
          </c:dPt>
          <c:dPt>
            <c:idx val="1"/>
            <c:invertIfNegative val="0"/>
            <c:bubble3D val="0"/>
            <c:spPr>
              <a:solidFill>
                <a:srgbClr val="FF6464"/>
              </a:solidFill>
              <a:ln>
                <a:noFill/>
              </a:ln>
              <a:effectLst/>
            </c:spPr>
            <c:extLst>
              <c:ext xmlns:c16="http://schemas.microsoft.com/office/drawing/2014/chart" uri="{C3380CC4-5D6E-409C-BE32-E72D297353CC}">
                <c16:uniqueId val="{00000003-3196-DA47-BD76-06D19E33E965}"/>
              </c:ext>
            </c:extLst>
          </c:dPt>
          <c:dPt>
            <c:idx val="2"/>
            <c:invertIfNegative val="0"/>
            <c:bubble3D val="0"/>
            <c:spPr>
              <a:solidFill>
                <a:srgbClr val="FF6464"/>
              </a:solidFill>
              <a:ln>
                <a:noFill/>
              </a:ln>
              <a:effectLst/>
            </c:spPr>
            <c:extLst>
              <c:ext xmlns:c16="http://schemas.microsoft.com/office/drawing/2014/chart" uri="{C3380CC4-5D6E-409C-BE32-E72D297353CC}">
                <c16:uniqueId val="{00000005-3196-DA47-BD76-06D19E33E965}"/>
              </c:ext>
            </c:extLst>
          </c:dPt>
          <c:dPt>
            <c:idx val="3"/>
            <c:invertIfNegative val="0"/>
            <c:bubble3D val="0"/>
            <c:spPr>
              <a:solidFill>
                <a:srgbClr val="FF6464"/>
              </a:solidFill>
              <a:ln>
                <a:noFill/>
              </a:ln>
              <a:effectLst/>
            </c:spPr>
            <c:extLst>
              <c:ext xmlns:c16="http://schemas.microsoft.com/office/drawing/2014/chart" uri="{C3380CC4-5D6E-409C-BE32-E72D297353CC}">
                <c16:uniqueId val="{00000007-3196-DA47-BD76-06D19E33E965}"/>
              </c:ext>
            </c:extLst>
          </c:dPt>
          <c:dPt>
            <c:idx val="4"/>
            <c:invertIfNegative val="0"/>
            <c:bubble3D val="0"/>
            <c:spPr>
              <a:solidFill>
                <a:srgbClr val="FF6464"/>
              </a:solidFill>
              <a:ln>
                <a:noFill/>
              </a:ln>
              <a:effectLst/>
            </c:spPr>
            <c:extLst>
              <c:ext xmlns:c16="http://schemas.microsoft.com/office/drawing/2014/chart" uri="{C3380CC4-5D6E-409C-BE32-E72D297353CC}">
                <c16:uniqueId val="{00000009-3196-DA47-BD76-06D19E33E965}"/>
              </c:ext>
            </c:extLst>
          </c:dPt>
          <c:dPt>
            <c:idx val="5"/>
            <c:invertIfNegative val="0"/>
            <c:bubble3D val="0"/>
            <c:spPr>
              <a:solidFill>
                <a:srgbClr val="FF6464"/>
              </a:solidFill>
              <a:ln>
                <a:noFill/>
              </a:ln>
              <a:effectLst/>
            </c:spPr>
            <c:extLst>
              <c:ext xmlns:c16="http://schemas.microsoft.com/office/drawing/2014/chart" uri="{C3380CC4-5D6E-409C-BE32-E72D297353CC}">
                <c16:uniqueId val="{0000000B-3196-DA47-BD76-06D19E33E965}"/>
              </c:ext>
            </c:extLst>
          </c:dPt>
          <c:dPt>
            <c:idx val="6"/>
            <c:invertIfNegative val="0"/>
            <c:bubble3D val="0"/>
            <c:spPr>
              <a:solidFill>
                <a:srgbClr val="FF6464"/>
              </a:solidFill>
              <a:ln>
                <a:noFill/>
              </a:ln>
              <a:effectLst/>
            </c:spPr>
            <c:extLst>
              <c:ext xmlns:c16="http://schemas.microsoft.com/office/drawing/2014/chart" uri="{C3380CC4-5D6E-409C-BE32-E72D297353CC}">
                <c16:uniqueId val="{0000000D-3196-DA47-BD76-06D19E33E965}"/>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rtl="0">
                  <a:defRPr sz="1200" b="0" i="0" u="none" strike="noStrike" kern="1200" baseline="0">
                    <a:solidFill>
                      <a:schemeClr val="tx1">
                        <a:lumMod val="75000"/>
                        <a:lumOff val="25000"/>
                      </a:schemeClr>
                    </a:solidFill>
                    <a:latin typeface="Neue Haas Unica W1G Medium" panose="020B06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Sheet1!$A$6:$A$12</c:f>
              <c:strCache>
                <c:ptCount val="7"/>
                <c:pt idx="0">
                  <c:v>Reading a print magazine gives me a good feeling or different feeling/more pleasant to read/is conducive to longer reading sessions</c:v>
                </c:pt>
                <c:pt idx="1">
                  <c:v>Easy to carry along or handle/the feel of paper</c:v>
                </c:pt>
                <c:pt idx="2">
                  <c:v>Relaxing/calming/gives a nice feeling or experience/more personal/fewer disruptions</c:v>
                </c:pt>
                <c:pt idx="3">
                  <c:v>Easier to see the big picture/more visual</c:v>
                </c:pt>
                <c:pt idx="4">
                  <c:v>Easier to find a specific article/easier to continue reading at a later time</c:v>
                </c:pt>
                <c:pt idx="5">
                  <c:v>Allows me to cut out and archive the parts I’m interested in</c:v>
                </c:pt>
                <c:pt idx="6">
                  <c:v>Higher-quality and more in-depth content</c:v>
                </c:pt>
              </c:strCache>
            </c:strRef>
          </c:cat>
          <c:val>
            <c:numRef>
              <c:f>Sheet1!$B$6:$B$12</c:f>
              <c:numCache>
                <c:formatCode>0.00000</c:formatCode>
                <c:ptCount val="7"/>
                <c:pt idx="0">
                  <c:v>20.642199999999999</c:v>
                </c:pt>
                <c:pt idx="1">
                  <c:v>5.6574900000000001</c:v>
                </c:pt>
                <c:pt idx="2">
                  <c:v>3.2110099999999999</c:v>
                </c:pt>
                <c:pt idx="3">
                  <c:v>2.9051999999999998</c:v>
                </c:pt>
                <c:pt idx="4">
                  <c:v>0.76453000000000004</c:v>
                </c:pt>
                <c:pt idx="5">
                  <c:v>0.76453000000000004</c:v>
                </c:pt>
                <c:pt idx="6">
                  <c:v>0.15290999999999999</c:v>
                </c:pt>
              </c:numCache>
            </c:numRef>
          </c:val>
          <c:extLst>
            <c:ext xmlns:c16="http://schemas.microsoft.com/office/drawing/2014/chart" uri="{C3380CC4-5D6E-409C-BE32-E72D297353CC}">
              <c16:uniqueId val="{00000010-3196-DA47-BD76-06D19E33E965}"/>
            </c:ext>
          </c:extLst>
        </c:ser>
        <c:dLbls>
          <c:dLblPos val="outEnd"/>
          <c:showLegendKey val="0"/>
          <c:showVal val="1"/>
          <c:showCatName val="0"/>
          <c:showSerName val="0"/>
          <c:showPercent val="0"/>
          <c:showBubbleSize val="0"/>
        </c:dLbls>
        <c:gapWidth val="5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2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30"/>
          <c:min val="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rtl="0">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5"/>
      </c:valAx>
      <c:spPr>
        <a:noFill/>
        <a:ln>
          <a:noFill/>
        </a:ln>
        <a:effectLst/>
      </c:spPr>
    </c:plotArea>
    <c:plotVisOnly val="1"/>
    <c:dispBlanksAs val="gap"/>
    <c:showDLblsOverMax val="0"/>
    <c:extLst/>
  </c:chart>
  <c:spPr>
    <a:noFill/>
    <a:ln>
      <a:noFill/>
    </a:ln>
    <a:effectLst/>
  </c:spPr>
  <c:txPr>
    <a:bodyPr/>
    <a:lstStyle/>
    <a:p>
      <a:pPr rtl="0">
        <a:defRPr/>
      </a:pPr>
      <a:endParaRPr lang="en-FI"/>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15119254622846"/>
          <c:y val="0.1583897736969257"/>
          <c:w val="0.7614599830249319"/>
          <c:h val="0.75234339805853567"/>
        </c:manualLayout>
      </c:layout>
      <c:barChart>
        <c:barDir val="bar"/>
        <c:grouping val="stacked"/>
        <c:varyColors val="0"/>
        <c:ser>
          <c:idx val="0"/>
          <c:order val="0"/>
          <c:tx>
            <c:strRef>
              <c:f>Taul1!$B$4</c:f>
              <c:strCache>
                <c:ptCount val="1"/>
                <c:pt idx="0">
                  <c:v>Always</c:v>
                </c:pt>
              </c:strCache>
            </c:strRef>
          </c:tx>
          <c:spPr>
            <a:solidFill>
              <a:schemeClr val="accent2"/>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Taul1!$B$5:$B$16</c:f>
              <c:numCache>
                <c:formatCode>General</c:formatCode>
                <c:ptCount val="12"/>
                <c:pt idx="0">
                  <c:v>14.15094</c:v>
                </c:pt>
                <c:pt idx="2">
                  <c:v>15.478260000000001</c:v>
                </c:pt>
                <c:pt idx="3">
                  <c:v>12.881360000000001</c:v>
                </c:pt>
                <c:pt idx="5">
                  <c:v>9.375</c:v>
                </c:pt>
                <c:pt idx="6">
                  <c:v>15.286619999999999</c:v>
                </c:pt>
                <c:pt idx="7">
                  <c:v>14.705880000000001</c:v>
                </c:pt>
                <c:pt idx="8">
                  <c:v>13.142860000000001</c:v>
                </c:pt>
                <c:pt idx="9">
                  <c:v>18.56287</c:v>
                </c:pt>
                <c:pt idx="10">
                  <c:v>16.167660000000001</c:v>
                </c:pt>
                <c:pt idx="11">
                  <c:v>11.764709999999999</c:v>
                </c:pt>
              </c:numCache>
            </c:numRef>
          </c:val>
          <c:extLst>
            <c:ext xmlns:c16="http://schemas.microsoft.com/office/drawing/2014/chart" uri="{C3380CC4-5D6E-409C-BE32-E72D297353CC}">
              <c16:uniqueId val="{00000000-A128-4A9D-B180-1F15D5F425B4}"/>
            </c:ext>
          </c:extLst>
        </c:ser>
        <c:ser>
          <c:idx val="1"/>
          <c:order val="1"/>
          <c:tx>
            <c:strRef>
              <c:f>Taul1!$C$4</c:f>
              <c:strCache>
                <c:ptCount val="1"/>
                <c:pt idx="0">
                  <c:v>Frequently</c:v>
                </c:pt>
              </c:strCache>
            </c:strRef>
          </c:tx>
          <c:spPr>
            <a:solidFill>
              <a:schemeClr val="accent4"/>
            </a:solidFill>
            <a:ln>
              <a:noFill/>
            </a:ln>
          </c:spPr>
          <c:invertIfNegative val="0"/>
          <c:dLbls>
            <c:numFmt formatCode="#,##0" sourceLinked="0"/>
            <c:spPr>
              <a:noFill/>
              <a:ln>
                <a:noFill/>
              </a:ln>
              <a:effectLst/>
            </c:spPr>
            <c:txPr>
              <a:bodyPr/>
              <a:lstStyle/>
              <a:p>
                <a:pPr rtl="0">
                  <a:defRPr>
                    <a:solidFill>
                      <a:srgbClr val="002548"/>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Taul1!$C$5:$C$16</c:f>
              <c:numCache>
                <c:formatCode>General</c:formatCode>
                <c:ptCount val="12"/>
                <c:pt idx="0">
                  <c:v>58.919379999999997</c:v>
                </c:pt>
                <c:pt idx="2">
                  <c:v>55.826090000000001</c:v>
                </c:pt>
                <c:pt idx="3">
                  <c:v>62.033900000000003</c:v>
                </c:pt>
                <c:pt idx="5">
                  <c:v>56.875</c:v>
                </c:pt>
                <c:pt idx="6">
                  <c:v>57.324840000000002</c:v>
                </c:pt>
                <c:pt idx="7">
                  <c:v>56.470590000000001</c:v>
                </c:pt>
                <c:pt idx="8">
                  <c:v>66.857140000000001</c:v>
                </c:pt>
                <c:pt idx="9">
                  <c:v>53.293410000000002</c:v>
                </c:pt>
                <c:pt idx="10">
                  <c:v>62.874250000000004</c:v>
                </c:pt>
                <c:pt idx="11">
                  <c:v>58.235289999999999</c:v>
                </c:pt>
              </c:numCache>
            </c:numRef>
          </c:val>
          <c:extLst>
            <c:ext xmlns:c16="http://schemas.microsoft.com/office/drawing/2014/chart" uri="{C3380CC4-5D6E-409C-BE32-E72D297353CC}">
              <c16:uniqueId val="{00000001-A128-4A9D-B180-1F15D5F425B4}"/>
            </c:ext>
          </c:extLst>
        </c:ser>
        <c:ser>
          <c:idx val="2"/>
          <c:order val="2"/>
          <c:tx>
            <c:strRef>
              <c:f>Taul1!$D$4</c:f>
              <c:strCache>
                <c:ptCount val="1"/>
                <c:pt idx="0">
                  <c:v>Occasionally</c:v>
                </c:pt>
              </c:strCache>
            </c:strRef>
          </c:tx>
          <c:spPr>
            <a:solidFill>
              <a:schemeClr val="accent3"/>
            </a:solidFill>
            <a:ln>
              <a:noFill/>
            </a:ln>
          </c:spPr>
          <c:invertIfNegative val="0"/>
          <c:dPt>
            <c:idx val="5"/>
            <c:invertIfNegative val="0"/>
            <c:bubble3D val="0"/>
            <c:extLst>
              <c:ext xmlns:c16="http://schemas.microsoft.com/office/drawing/2014/chart" uri="{C3380CC4-5D6E-409C-BE32-E72D297353CC}">
                <c16:uniqueId val="{00000002-A128-4A9D-B180-1F15D5F425B4}"/>
              </c:ext>
            </c:extLst>
          </c:dPt>
          <c:dLbls>
            <c:numFmt formatCode="#,##0" sourceLinked="0"/>
            <c:spPr>
              <a:noFill/>
              <a:ln>
                <a:noFill/>
              </a:ln>
              <a:effectLst/>
            </c:spPr>
            <c:txPr>
              <a:bodyPr/>
              <a:lstStyle/>
              <a:p>
                <a:pPr rtl="0">
                  <a:defRPr>
                    <a:solidFill>
                      <a:srgbClr val="002548"/>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Taul1!$D$5:$D$16</c:f>
              <c:numCache>
                <c:formatCode>General</c:formatCode>
                <c:ptCount val="12"/>
                <c:pt idx="0">
                  <c:v>23.756430000000002</c:v>
                </c:pt>
                <c:pt idx="2">
                  <c:v>25.043479999999999</c:v>
                </c:pt>
                <c:pt idx="3">
                  <c:v>22.372879999999999</c:v>
                </c:pt>
                <c:pt idx="5">
                  <c:v>31.25</c:v>
                </c:pt>
                <c:pt idx="6">
                  <c:v>24.20382</c:v>
                </c:pt>
                <c:pt idx="7">
                  <c:v>25.882349999999999</c:v>
                </c:pt>
                <c:pt idx="8">
                  <c:v>17.142859999999999</c:v>
                </c:pt>
                <c:pt idx="9">
                  <c:v>25.149699999999999</c:v>
                </c:pt>
                <c:pt idx="10">
                  <c:v>18.56287</c:v>
                </c:pt>
                <c:pt idx="11">
                  <c:v>24.705880000000001</c:v>
                </c:pt>
              </c:numCache>
            </c:numRef>
          </c:val>
          <c:extLst>
            <c:ext xmlns:c16="http://schemas.microsoft.com/office/drawing/2014/chart" uri="{C3380CC4-5D6E-409C-BE32-E72D297353CC}">
              <c16:uniqueId val="{00000003-A128-4A9D-B180-1F15D5F425B4}"/>
            </c:ext>
          </c:extLst>
        </c:ser>
        <c:ser>
          <c:idx val="3"/>
          <c:order val="3"/>
          <c:tx>
            <c:strRef>
              <c:f>Taul1!$E$4</c:f>
              <c:strCache>
                <c:ptCount val="1"/>
                <c:pt idx="0">
                  <c:v>Rarely</c:v>
                </c:pt>
              </c:strCache>
            </c:strRef>
          </c:tx>
          <c:spPr>
            <a:solidFill>
              <a:schemeClr val="accent5"/>
            </a:solidFill>
          </c:spPr>
          <c:invertIfNegative val="0"/>
          <c:dLbls>
            <c:numFmt formatCode="#,##0" sourceLinked="0"/>
            <c:spPr>
              <a:noFill/>
              <a:ln>
                <a:noFill/>
              </a:ln>
              <a:effectLst/>
            </c:spPr>
            <c:txPr>
              <a:bodyPr/>
              <a:lstStyle/>
              <a:p>
                <a:pPr rtl="0">
                  <a:defRPr>
                    <a:solidFill>
                      <a:srgbClr val="002548"/>
                    </a:solidFill>
                    <a:latin typeface="Neue Haas Unica W1G Medium" panose="020B0604030206020203" pitchFamily="34" charset="0"/>
                  </a:defRPr>
                </a:pPr>
                <a:endParaRPr lang="en-FI"/>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Taul1!$E$5:$E$16</c:f>
              <c:numCache>
                <c:formatCode>General</c:formatCode>
                <c:ptCount val="12"/>
                <c:pt idx="0">
                  <c:v>3.0874799999999998</c:v>
                </c:pt>
                <c:pt idx="2">
                  <c:v>3.6521699999999999</c:v>
                </c:pt>
                <c:pt idx="3">
                  <c:v>2.54237</c:v>
                </c:pt>
                <c:pt idx="5">
                  <c:v>2.5</c:v>
                </c:pt>
                <c:pt idx="6">
                  <c:v>3.1847099999999999</c:v>
                </c:pt>
                <c:pt idx="7">
                  <c:v>2.9411800000000001</c:v>
                </c:pt>
                <c:pt idx="8">
                  <c:v>2.8571399999999998</c:v>
                </c:pt>
                <c:pt idx="9">
                  <c:v>2.9940099999999998</c:v>
                </c:pt>
                <c:pt idx="10">
                  <c:v>2.3952100000000001</c:v>
                </c:pt>
                <c:pt idx="11">
                  <c:v>4.7058799999999996</c:v>
                </c:pt>
              </c:numCache>
            </c:numRef>
          </c:val>
          <c:extLst>
            <c:ext xmlns:c16="http://schemas.microsoft.com/office/drawing/2014/chart" uri="{C3380CC4-5D6E-409C-BE32-E72D297353CC}">
              <c16:uniqueId val="{00000004-A128-4A9D-B180-1F15D5F425B4}"/>
            </c:ext>
          </c:extLst>
        </c:ser>
        <c:ser>
          <c:idx val="4"/>
          <c:order val="4"/>
          <c:tx>
            <c:strRef>
              <c:f>Taul1!$F$4</c:f>
              <c:strCache>
                <c:ptCount val="1"/>
                <c:pt idx="0">
                  <c:v>Never</c:v>
                </c:pt>
              </c:strCache>
            </c:strRef>
          </c:tx>
          <c:spPr>
            <a:solidFill>
              <a:schemeClr val="accent1"/>
            </a:solidFill>
          </c:spPr>
          <c:invertIfNegative val="0"/>
          <c:dLbls>
            <c:numFmt formatCode="#,##0" sourceLinked="0"/>
            <c:spPr>
              <a:noFill/>
              <a:ln>
                <a:noFill/>
              </a:ln>
              <a:effectLst/>
            </c:spPr>
            <c:txPr>
              <a:bodyPr/>
              <a:lstStyle/>
              <a:p>
                <a:pPr rtl="0">
                  <a:defRPr>
                    <a:solidFill>
                      <a:srgbClr val="002548"/>
                    </a:solidFill>
                    <a:latin typeface="Neue Haas Unica W1G Medium" panose="020B0604030206020203" pitchFamily="34" charset="0"/>
                  </a:defRPr>
                </a:pPr>
                <a:endParaRPr lang="en-FI"/>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Taul1!$F$5:$F$16</c:f>
              <c:numCache>
                <c:formatCode>General</c:formatCode>
                <c:ptCount val="12"/>
                <c:pt idx="0">
                  <c:v>8.5760000000000003E-2</c:v>
                </c:pt>
                <c:pt idx="3">
                  <c:v>0.16949</c:v>
                </c:pt>
                <c:pt idx="11">
                  <c:v>0.58823999999999999</c:v>
                </c:pt>
              </c:numCache>
            </c:numRef>
          </c:val>
          <c:extLst>
            <c:ext xmlns:c16="http://schemas.microsoft.com/office/drawing/2014/chart" uri="{C3380CC4-5D6E-409C-BE32-E72D297353CC}">
              <c16:uniqueId val="{00000005-A128-4A9D-B180-1F15D5F425B4}"/>
            </c:ext>
          </c:extLst>
        </c:ser>
        <c:dLbls>
          <c:showLegendKey val="0"/>
          <c:showVal val="0"/>
          <c:showCatName val="0"/>
          <c:showSerName val="0"/>
          <c:showPercent val="0"/>
          <c:showBubbleSize val="0"/>
        </c:dLbls>
        <c:gapWidth val="30"/>
        <c:overlap val="100"/>
        <c:axId val="485419376"/>
        <c:axId val="485417136"/>
      </c:barChart>
      <c:catAx>
        <c:axId val="485419376"/>
        <c:scaling>
          <c:orientation val="maxMin"/>
        </c:scaling>
        <c:delete val="0"/>
        <c:axPos val="l"/>
        <c:numFmt formatCode="General" sourceLinked="0"/>
        <c:majorTickMark val="none"/>
        <c:minorTickMark val="none"/>
        <c:tickLblPos val="low"/>
        <c:spPr>
          <a:ln>
            <a:noFill/>
          </a:ln>
        </c:spPr>
        <c:txPr>
          <a:bodyPr/>
          <a:lstStyle/>
          <a:p>
            <a:pPr rtl="0">
              <a:defRPr sz="1400">
                <a:solidFill>
                  <a:srgbClr val="002649"/>
                </a:solidFill>
              </a:defRPr>
            </a:pPr>
            <a:endParaRPr lang="en-FI"/>
          </a:p>
        </c:txPr>
        <c:crossAx val="485417136"/>
        <c:crosses val="autoZero"/>
        <c:auto val="1"/>
        <c:lblAlgn val="ctr"/>
        <c:lblOffset val="100"/>
        <c:tickLblSkip val="1"/>
        <c:noMultiLvlLbl val="0"/>
      </c:catAx>
      <c:valAx>
        <c:axId val="485417136"/>
        <c:scaling>
          <c:orientation val="minMax"/>
          <c:max val="100.01"/>
          <c:min val="0"/>
        </c:scaling>
        <c:delete val="0"/>
        <c:axPos val="t"/>
        <c:majorGridlines>
          <c:spPr>
            <a:ln w="9525">
              <a:solidFill>
                <a:srgbClr val="D9D9D9"/>
              </a:solidFill>
              <a:prstDash val="solid"/>
            </a:ln>
          </c:spPr>
        </c:majorGridlines>
        <c:title>
          <c:tx>
            <c:rich>
              <a:bodyPr/>
              <a:lstStyle/>
              <a:p>
                <a:pPr rtl="0">
                  <a:defRPr sz="1400">
                    <a:solidFill>
                      <a:srgbClr val="7F7F7F"/>
                    </a:solidFill>
                  </a:defRPr>
                </a:pPr>
                <a:r>
                  <a:rPr lang="en" sz="1400" b="0" i="0" u="none" baseline="0">
                    <a:solidFill>
                      <a:srgbClr val="7F7F7F"/>
                    </a:solidFill>
                  </a:rPr>
                  <a:t>%</a:t>
                </a:r>
              </a:p>
            </c:rich>
          </c:tx>
          <c:layout>
            <c:manualLayout>
              <c:xMode val="edge"/>
              <c:yMode val="edge"/>
              <c:x val="0.20200470540062468"/>
              <c:y val="0.92559699002024753"/>
            </c:manualLayout>
          </c:layout>
          <c:overlay val="0"/>
        </c:title>
        <c:numFmt formatCode="General" sourceLinked="0"/>
        <c:majorTickMark val="none"/>
        <c:minorTickMark val="none"/>
        <c:tickLblPos val="high"/>
        <c:spPr>
          <a:ln>
            <a:noFill/>
          </a:ln>
        </c:spPr>
        <c:txPr>
          <a:bodyPr/>
          <a:lstStyle/>
          <a:p>
            <a:pPr rtl="0">
              <a:defRPr sz="1400">
                <a:solidFill>
                  <a:srgbClr val="7F7F7F"/>
                </a:solidFill>
              </a:defRPr>
            </a:pPr>
            <a:endParaRPr lang="en-FI"/>
          </a:p>
        </c:txPr>
        <c:crossAx val="485419376"/>
        <c:crosses val="autoZero"/>
        <c:crossBetween val="between"/>
        <c:majorUnit val="10"/>
        <c:minorUnit val="1"/>
      </c:valAx>
      <c:spPr>
        <a:ln>
          <a:noFill/>
        </a:ln>
      </c:spPr>
    </c:plotArea>
    <c:legend>
      <c:legendPos val="t"/>
      <c:layout>
        <c:manualLayout>
          <c:xMode val="edge"/>
          <c:yMode val="edge"/>
          <c:x val="0.12535599438617273"/>
          <c:y val="4.2707055296799613E-2"/>
          <c:w val="0.8306778438911806"/>
          <c:h val="8.9767907754667586E-2"/>
        </c:manualLayout>
      </c:layout>
      <c:overlay val="0"/>
      <c:txPr>
        <a:bodyPr/>
        <a:lstStyle/>
        <a:p>
          <a:pPr rtl="0">
            <a:defRPr>
              <a:solidFill>
                <a:srgbClr val="002649"/>
              </a:solidFill>
            </a:defRPr>
          </a:pPr>
          <a:endParaRPr lang="en-FI"/>
        </a:p>
      </c:txPr>
    </c:legend>
    <c:plotVisOnly val="1"/>
    <c:dispBlanksAs val="gap"/>
    <c:showDLblsOverMax val="0"/>
  </c:chart>
  <c:txPr>
    <a:bodyPr/>
    <a:lstStyle/>
    <a:p>
      <a:pPr rtl="0">
        <a:defRPr sz="1200">
          <a:latin typeface="Neue Haas Unica W1G" panose="020B0504030206020203" pitchFamily="34" charset="0"/>
        </a:defRPr>
      </a:pPr>
      <a:endParaRPr lang="en-FI"/>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15119254622846"/>
          <c:y val="0.1583897736969257"/>
          <c:w val="0.7614599830249319"/>
          <c:h val="0.75234339805853567"/>
        </c:manualLayout>
      </c:layout>
      <c:barChart>
        <c:barDir val="bar"/>
        <c:grouping val="stacked"/>
        <c:varyColors val="0"/>
        <c:ser>
          <c:idx val="0"/>
          <c:order val="0"/>
          <c:tx>
            <c:strRef>
              <c:f>Taul1!$B$4</c:f>
              <c:strCache>
                <c:ptCount val="1"/>
                <c:pt idx="0">
                  <c:v>Always</c:v>
                </c:pt>
              </c:strCache>
            </c:strRef>
          </c:tx>
          <c:spPr>
            <a:solidFill>
              <a:schemeClr val="accent2"/>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Taul1!$B$5:$B$16</c:f>
              <c:numCache>
                <c:formatCode>General</c:formatCode>
                <c:ptCount val="12"/>
                <c:pt idx="0">
                  <c:v>3.1732399999999998</c:v>
                </c:pt>
                <c:pt idx="2">
                  <c:v>4.5217400000000003</c:v>
                </c:pt>
                <c:pt idx="3">
                  <c:v>1.8644099999999999</c:v>
                </c:pt>
                <c:pt idx="5">
                  <c:v>7.5</c:v>
                </c:pt>
                <c:pt idx="6">
                  <c:v>3.1847099999999999</c:v>
                </c:pt>
                <c:pt idx="7">
                  <c:v>1.76471</c:v>
                </c:pt>
                <c:pt idx="8">
                  <c:v>2.2857099999999999</c:v>
                </c:pt>
                <c:pt idx="9">
                  <c:v>2.9940099999999998</c:v>
                </c:pt>
                <c:pt idx="10">
                  <c:v>1.7964100000000001</c:v>
                </c:pt>
                <c:pt idx="11">
                  <c:v>2.9411800000000001</c:v>
                </c:pt>
              </c:numCache>
            </c:numRef>
          </c:val>
          <c:extLst>
            <c:ext xmlns:c16="http://schemas.microsoft.com/office/drawing/2014/chart" uri="{C3380CC4-5D6E-409C-BE32-E72D297353CC}">
              <c16:uniqueId val="{00000000-A128-4A9D-B180-1F15D5F425B4}"/>
            </c:ext>
          </c:extLst>
        </c:ser>
        <c:ser>
          <c:idx val="1"/>
          <c:order val="1"/>
          <c:tx>
            <c:strRef>
              <c:f>Taul1!$C$4</c:f>
              <c:strCache>
                <c:ptCount val="1"/>
                <c:pt idx="0">
                  <c:v>Frequently</c:v>
                </c:pt>
              </c:strCache>
            </c:strRef>
          </c:tx>
          <c:spPr>
            <a:solidFill>
              <a:schemeClr val="accent4"/>
            </a:solidFill>
            <a:ln>
              <a:noFill/>
            </a:ln>
          </c:spPr>
          <c:invertIfNegative val="0"/>
          <c:dLbls>
            <c:numFmt formatCode="#,##0" sourceLinked="0"/>
            <c:spPr>
              <a:noFill/>
              <a:ln>
                <a:noFill/>
              </a:ln>
              <a:effectLst/>
            </c:spPr>
            <c:txPr>
              <a:bodyPr/>
              <a:lstStyle/>
              <a:p>
                <a:pPr rtl="0">
                  <a:defRPr>
                    <a:solidFill>
                      <a:srgbClr val="002548"/>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Taul1!$C$5:$C$16</c:f>
              <c:numCache>
                <c:formatCode>General</c:formatCode>
                <c:ptCount val="12"/>
                <c:pt idx="0">
                  <c:v>35.849060000000001</c:v>
                </c:pt>
                <c:pt idx="2">
                  <c:v>37.391300000000001</c:v>
                </c:pt>
                <c:pt idx="3">
                  <c:v>34.406779999999998</c:v>
                </c:pt>
                <c:pt idx="5">
                  <c:v>41.25</c:v>
                </c:pt>
                <c:pt idx="6">
                  <c:v>38.853499999999997</c:v>
                </c:pt>
                <c:pt idx="7">
                  <c:v>30</c:v>
                </c:pt>
                <c:pt idx="8">
                  <c:v>32</c:v>
                </c:pt>
                <c:pt idx="9">
                  <c:v>33.53293</c:v>
                </c:pt>
                <c:pt idx="10">
                  <c:v>41.317369999999997</c:v>
                </c:pt>
                <c:pt idx="11">
                  <c:v>34.705880000000001</c:v>
                </c:pt>
              </c:numCache>
            </c:numRef>
          </c:val>
          <c:extLst>
            <c:ext xmlns:c16="http://schemas.microsoft.com/office/drawing/2014/chart" uri="{C3380CC4-5D6E-409C-BE32-E72D297353CC}">
              <c16:uniqueId val="{00000001-A128-4A9D-B180-1F15D5F425B4}"/>
            </c:ext>
          </c:extLst>
        </c:ser>
        <c:ser>
          <c:idx val="2"/>
          <c:order val="2"/>
          <c:tx>
            <c:strRef>
              <c:f>Taul1!$D$4</c:f>
              <c:strCache>
                <c:ptCount val="1"/>
                <c:pt idx="0">
                  <c:v>Occasionally</c:v>
                </c:pt>
              </c:strCache>
            </c:strRef>
          </c:tx>
          <c:spPr>
            <a:solidFill>
              <a:schemeClr val="accent3"/>
            </a:solidFill>
            <a:ln>
              <a:noFill/>
            </a:ln>
          </c:spPr>
          <c:invertIfNegative val="0"/>
          <c:dPt>
            <c:idx val="5"/>
            <c:invertIfNegative val="0"/>
            <c:bubble3D val="0"/>
            <c:extLst>
              <c:ext xmlns:c16="http://schemas.microsoft.com/office/drawing/2014/chart" uri="{C3380CC4-5D6E-409C-BE32-E72D297353CC}">
                <c16:uniqueId val="{00000002-A128-4A9D-B180-1F15D5F425B4}"/>
              </c:ext>
            </c:extLst>
          </c:dPt>
          <c:dLbls>
            <c:numFmt formatCode="#,##0" sourceLinked="0"/>
            <c:spPr>
              <a:noFill/>
              <a:ln>
                <a:noFill/>
              </a:ln>
              <a:effectLst/>
            </c:spPr>
            <c:txPr>
              <a:bodyPr/>
              <a:lstStyle/>
              <a:p>
                <a:pPr rtl="0">
                  <a:defRPr>
                    <a:solidFill>
                      <a:srgbClr val="002548"/>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Taul1!$D$5:$D$16</c:f>
              <c:numCache>
                <c:formatCode>General</c:formatCode>
                <c:ptCount val="12"/>
                <c:pt idx="0">
                  <c:v>43.739280000000001</c:v>
                </c:pt>
                <c:pt idx="2">
                  <c:v>43.304349999999999</c:v>
                </c:pt>
                <c:pt idx="3">
                  <c:v>44.067799999999998</c:v>
                </c:pt>
                <c:pt idx="5">
                  <c:v>42.5</c:v>
                </c:pt>
                <c:pt idx="6">
                  <c:v>44.585990000000002</c:v>
                </c:pt>
                <c:pt idx="7">
                  <c:v>54.117649999999998</c:v>
                </c:pt>
                <c:pt idx="8">
                  <c:v>49.142859999999999</c:v>
                </c:pt>
                <c:pt idx="9">
                  <c:v>44.910179999999997</c:v>
                </c:pt>
                <c:pt idx="10">
                  <c:v>30.538920000000001</c:v>
                </c:pt>
                <c:pt idx="11">
                  <c:v>40</c:v>
                </c:pt>
              </c:numCache>
            </c:numRef>
          </c:val>
          <c:extLst>
            <c:ext xmlns:c16="http://schemas.microsoft.com/office/drawing/2014/chart" uri="{C3380CC4-5D6E-409C-BE32-E72D297353CC}">
              <c16:uniqueId val="{00000003-A128-4A9D-B180-1F15D5F425B4}"/>
            </c:ext>
          </c:extLst>
        </c:ser>
        <c:ser>
          <c:idx val="3"/>
          <c:order val="3"/>
          <c:tx>
            <c:strRef>
              <c:f>Taul1!$E$4</c:f>
              <c:strCache>
                <c:ptCount val="1"/>
                <c:pt idx="0">
                  <c:v>Rarely</c:v>
                </c:pt>
              </c:strCache>
            </c:strRef>
          </c:tx>
          <c:spPr>
            <a:solidFill>
              <a:schemeClr val="accent5"/>
            </a:solidFill>
          </c:spPr>
          <c:invertIfNegative val="0"/>
          <c:dLbls>
            <c:numFmt formatCode="#,##0" sourceLinked="0"/>
            <c:spPr>
              <a:noFill/>
              <a:ln>
                <a:noFill/>
              </a:ln>
              <a:effectLst/>
            </c:spPr>
            <c:txPr>
              <a:bodyPr/>
              <a:lstStyle/>
              <a:p>
                <a:pPr rtl="0">
                  <a:defRPr>
                    <a:solidFill>
                      <a:srgbClr val="002548"/>
                    </a:solidFill>
                    <a:latin typeface="Neue Haas Unica W1G Medium" panose="020B0604030206020203" pitchFamily="34" charset="0"/>
                  </a:defRPr>
                </a:pPr>
                <a:endParaRPr lang="en-FI"/>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Taul1!$E$5:$E$16</c:f>
              <c:numCache>
                <c:formatCode>General</c:formatCode>
                <c:ptCount val="12"/>
                <c:pt idx="0">
                  <c:v>12.349909999999999</c:v>
                </c:pt>
                <c:pt idx="2">
                  <c:v>10.78261</c:v>
                </c:pt>
                <c:pt idx="3">
                  <c:v>13.89831</c:v>
                </c:pt>
                <c:pt idx="5">
                  <c:v>6.875</c:v>
                </c:pt>
                <c:pt idx="6">
                  <c:v>7.6433099999999996</c:v>
                </c:pt>
                <c:pt idx="7">
                  <c:v>11.764709999999999</c:v>
                </c:pt>
                <c:pt idx="8">
                  <c:v>12</c:v>
                </c:pt>
                <c:pt idx="9">
                  <c:v>13.17365</c:v>
                </c:pt>
                <c:pt idx="10">
                  <c:v>19.760480000000001</c:v>
                </c:pt>
                <c:pt idx="11">
                  <c:v>14.705880000000001</c:v>
                </c:pt>
              </c:numCache>
            </c:numRef>
          </c:val>
          <c:extLst>
            <c:ext xmlns:c16="http://schemas.microsoft.com/office/drawing/2014/chart" uri="{C3380CC4-5D6E-409C-BE32-E72D297353CC}">
              <c16:uniqueId val="{00000004-A128-4A9D-B180-1F15D5F425B4}"/>
            </c:ext>
          </c:extLst>
        </c:ser>
        <c:ser>
          <c:idx val="4"/>
          <c:order val="4"/>
          <c:tx>
            <c:strRef>
              <c:f>Taul1!$F$4</c:f>
              <c:strCache>
                <c:ptCount val="1"/>
                <c:pt idx="0">
                  <c:v>Never</c:v>
                </c:pt>
              </c:strCache>
            </c:strRef>
          </c:tx>
          <c:spPr>
            <a:solidFill>
              <a:schemeClr val="accent1"/>
            </a:solidFill>
          </c:spPr>
          <c:invertIfNegative val="0"/>
          <c:dLbls>
            <c:numFmt formatCode="#,##0" sourceLinked="0"/>
            <c:spPr>
              <a:noFill/>
              <a:ln>
                <a:noFill/>
              </a:ln>
              <a:effectLst/>
            </c:spPr>
            <c:txPr>
              <a:bodyPr/>
              <a:lstStyle/>
              <a:p>
                <a:pPr rtl="0">
                  <a:defRPr>
                    <a:solidFill>
                      <a:srgbClr val="002548"/>
                    </a:solidFill>
                    <a:latin typeface="Neue Haas Unica W1G Medium" panose="020B0604030206020203" pitchFamily="34" charset="0"/>
                  </a:defRPr>
                </a:pPr>
                <a:endParaRPr lang="en-FI"/>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Taul1!$F$5:$F$16</c:f>
              <c:numCache>
                <c:formatCode>General</c:formatCode>
                <c:ptCount val="12"/>
                <c:pt idx="0">
                  <c:v>4.8885100000000001</c:v>
                </c:pt>
                <c:pt idx="2">
                  <c:v>4</c:v>
                </c:pt>
                <c:pt idx="3">
                  <c:v>5.7627100000000002</c:v>
                </c:pt>
                <c:pt idx="5">
                  <c:v>1.875</c:v>
                </c:pt>
                <c:pt idx="6">
                  <c:v>5.7324799999999998</c:v>
                </c:pt>
                <c:pt idx="7">
                  <c:v>2.3529399999999998</c:v>
                </c:pt>
                <c:pt idx="8">
                  <c:v>4.5714300000000003</c:v>
                </c:pt>
                <c:pt idx="9">
                  <c:v>5.3892199999999999</c:v>
                </c:pt>
                <c:pt idx="10">
                  <c:v>6.58683</c:v>
                </c:pt>
                <c:pt idx="11">
                  <c:v>7.6470599999999997</c:v>
                </c:pt>
              </c:numCache>
            </c:numRef>
          </c:val>
          <c:extLst>
            <c:ext xmlns:c16="http://schemas.microsoft.com/office/drawing/2014/chart" uri="{C3380CC4-5D6E-409C-BE32-E72D297353CC}">
              <c16:uniqueId val="{00000005-A128-4A9D-B180-1F15D5F425B4}"/>
            </c:ext>
          </c:extLst>
        </c:ser>
        <c:dLbls>
          <c:showLegendKey val="0"/>
          <c:showVal val="0"/>
          <c:showCatName val="0"/>
          <c:showSerName val="0"/>
          <c:showPercent val="0"/>
          <c:showBubbleSize val="0"/>
        </c:dLbls>
        <c:gapWidth val="30"/>
        <c:overlap val="100"/>
        <c:axId val="485419376"/>
        <c:axId val="485417136"/>
      </c:barChart>
      <c:catAx>
        <c:axId val="485419376"/>
        <c:scaling>
          <c:orientation val="maxMin"/>
        </c:scaling>
        <c:delete val="0"/>
        <c:axPos val="l"/>
        <c:numFmt formatCode="General" sourceLinked="0"/>
        <c:majorTickMark val="none"/>
        <c:minorTickMark val="none"/>
        <c:tickLblPos val="low"/>
        <c:spPr>
          <a:ln>
            <a:noFill/>
          </a:ln>
        </c:spPr>
        <c:txPr>
          <a:bodyPr/>
          <a:lstStyle/>
          <a:p>
            <a:pPr rtl="0">
              <a:defRPr sz="1400">
                <a:solidFill>
                  <a:srgbClr val="002649"/>
                </a:solidFill>
              </a:defRPr>
            </a:pPr>
            <a:endParaRPr lang="en-FI"/>
          </a:p>
        </c:txPr>
        <c:crossAx val="485417136"/>
        <c:crosses val="autoZero"/>
        <c:auto val="1"/>
        <c:lblAlgn val="ctr"/>
        <c:lblOffset val="100"/>
        <c:tickLblSkip val="1"/>
        <c:noMultiLvlLbl val="0"/>
      </c:catAx>
      <c:valAx>
        <c:axId val="485417136"/>
        <c:scaling>
          <c:orientation val="minMax"/>
          <c:max val="100.01"/>
          <c:min val="0"/>
        </c:scaling>
        <c:delete val="0"/>
        <c:axPos val="t"/>
        <c:majorGridlines>
          <c:spPr>
            <a:ln w="9525">
              <a:solidFill>
                <a:srgbClr val="D9D9D9"/>
              </a:solidFill>
              <a:prstDash val="solid"/>
            </a:ln>
          </c:spPr>
        </c:majorGridlines>
        <c:title>
          <c:tx>
            <c:rich>
              <a:bodyPr/>
              <a:lstStyle/>
              <a:p>
                <a:pPr rtl="0">
                  <a:defRPr sz="1400">
                    <a:solidFill>
                      <a:srgbClr val="7F7F7F"/>
                    </a:solidFill>
                  </a:defRPr>
                </a:pPr>
                <a:r>
                  <a:rPr lang="en" sz="1400" b="0" i="0" u="none" baseline="0">
                    <a:solidFill>
                      <a:srgbClr val="7F7F7F"/>
                    </a:solidFill>
                  </a:rPr>
                  <a:t>%</a:t>
                </a:r>
              </a:p>
            </c:rich>
          </c:tx>
          <c:layout>
            <c:manualLayout>
              <c:xMode val="edge"/>
              <c:yMode val="edge"/>
              <c:x val="0.20200470540062468"/>
              <c:y val="0.92559699002024753"/>
            </c:manualLayout>
          </c:layout>
          <c:overlay val="0"/>
        </c:title>
        <c:numFmt formatCode="General" sourceLinked="0"/>
        <c:majorTickMark val="none"/>
        <c:minorTickMark val="none"/>
        <c:tickLblPos val="high"/>
        <c:spPr>
          <a:ln>
            <a:noFill/>
          </a:ln>
        </c:spPr>
        <c:txPr>
          <a:bodyPr/>
          <a:lstStyle/>
          <a:p>
            <a:pPr rtl="0">
              <a:defRPr sz="1400">
                <a:solidFill>
                  <a:srgbClr val="7F7F7F"/>
                </a:solidFill>
              </a:defRPr>
            </a:pPr>
            <a:endParaRPr lang="en-FI"/>
          </a:p>
        </c:txPr>
        <c:crossAx val="485419376"/>
        <c:crosses val="autoZero"/>
        <c:crossBetween val="between"/>
        <c:majorUnit val="10"/>
        <c:minorUnit val="1"/>
      </c:valAx>
      <c:spPr>
        <a:ln>
          <a:noFill/>
        </a:ln>
      </c:spPr>
    </c:plotArea>
    <c:legend>
      <c:legendPos val="t"/>
      <c:layout>
        <c:manualLayout>
          <c:xMode val="edge"/>
          <c:yMode val="edge"/>
          <c:x val="0.12535599438617273"/>
          <c:y val="4.2707055296799613E-2"/>
          <c:w val="0.8306778438911806"/>
          <c:h val="8.9767907754667586E-2"/>
        </c:manualLayout>
      </c:layout>
      <c:overlay val="0"/>
      <c:txPr>
        <a:bodyPr/>
        <a:lstStyle/>
        <a:p>
          <a:pPr rtl="0">
            <a:defRPr>
              <a:solidFill>
                <a:srgbClr val="002649"/>
              </a:solidFill>
            </a:defRPr>
          </a:pPr>
          <a:endParaRPr lang="en-FI"/>
        </a:p>
      </c:txPr>
    </c:legend>
    <c:plotVisOnly val="1"/>
    <c:dispBlanksAs val="gap"/>
    <c:showDLblsOverMax val="0"/>
  </c:chart>
  <c:txPr>
    <a:bodyPr/>
    <a:lstStyle/>
    <a:p>
      <a:pPr rtl="0">
        <a:defRPr sz="1200">
          <a:latin typeface="Neue Haas Unica W1G" panose="020B0504030206020203" pitchFamily="34" charset="0"/>
        </a:defRPr>
      </a:pPr>
      <a:endParaRPr lang="en-FI"/>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273368351891791"/>
          <c:y val="2.9578322583049294E-2"/>
          <c:w val="0.50404419631032349"/>
          <c:h val="0.87142792263521895"/>
        </c:manualLayout>
      </c:layout>
      <c:barChart>
        <c:barDir val="bar"/>
        <c:grouping val="clustered"/>
        <c:varyColors val="0"/>
        <c:ser>
          <c:idx val="0"/>
          <c:order val="0"/>
          <c:tx>
            <c:strRef>
              <c:f>Taul1!$B$1</c:f>
              <c:strCache>
                <c:ptCount val="1"/>
                <c:pt idx="0">
                  <c:v>Cars and motor vehicles</c:v>
                </c:pt>
              </c:strCache>
            </c:strRef>
          </c:tx>
          <c:spPr>
            <a:solidFill>
              <a:srgbClr val="002548"/>
            </a:solidFill>
          </c:spPr>
          <c:invertIfNegative val="0"/>
          <c:dPt>
            <c:idx val="0"/>
            <c:invertIfNegative val="0"/>
            <c:bubble3D val="0"/>
            <c:spPr>
              <a:solidFill>
                <a:srgbClr val="FF6464"/>
              </a:solidFill>
            </c:spPr>
            <c:extLst>
              <c:ext xmlns:c16="http://schemas.microsoft.com/office/drawing/2014/chart" uri="{C3380CC4-5D6E-409C-BE32-E72D297353CC}">
                <c16:uniqueId val="{00000000-02B5-47FF-9AD9-CF50093A4D3D}"/>
              </c:ext>
            </c:extLst>
          </c:dPt>
          <c:dPt>
            <c:idx val="1"/>
            <c:invertIfNegative val="0"/>
            <c:bubble3D val="0"/>
            <c:spPr>
              <a:solidFill>
                <a:srgbClr val="FF6464"/>
              </a:solidFill>
            </c:spPr>
            <c:extLst>
              <c:ext xmlns:c16="http://schemas.microsoft.com/office/drawing/2014/chart" uri="{C3380CC4-5D6E-409C-BE32-E72D297353CC}">
                <c16:uniqueId val="{00000001-02B5-47FF-9AD9-CF50093A4D3D}"/>
              </c:ext>
            </c:extLst>
          </c:dPt>
          <c:dLbls>
            <c:numFmt formatCode="#,##0" sourceLinked="0"/>
            <c:spPr>
              <a:noFill/>
              <a:ln>
                <a:noFill/>
              </a:ln>
              <a:effectLst/>
            </c:spPr>
            <c:txPr>
              <a:bodyPr/>
              <a:lstStyle/>
              <a:p>
                <a:pPr rtl="0">
                  <a:defRPr sz="1400">
                    <a:solidFill>
                      <a:schemeClr val="tx2"/>
                    </a:solidFill>
                    <a:latin typeface="Neue Haas Unica W1G Medium" panose="020B0604030206020203" pitchFamily="34" charset="0"/>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Taul1!$A$2:$A$11</c:f>
              <c:strCache>
                <c:ptCount val="10"/>
                <c:pt idx="0">
                  <c:v>Print magazines</c:v>
                </c:pt>
                <c:pt idx="1">
                  <c:v>Magazine websites</c:v>
                </c:pt>
                <c:pt idx="2">
                  <c:v>TV</c:v>
                </c:pt>
                <c:pt idx="3">
                  <c:v>YouTube or other video streaming service</c:v>
                </c:pt>
                <c:pt idx="4">
                  <c:v>Print newspaper</c:v>
                </c:pt>
                <c:pt idx="5">
                  <c:v>Blog</c:v>
                </c:pt>
                <c:pt idx="6">
                  <c:v>Social media</c:v>
                </c:pt>
                <c:pt idx="7">
                  <c:v>Radio</c:v>
                </c:pt>
                <c:pt idx="8">
                  <c:v>Podcast</c:v>
                </c:pt>
                <c:pt idx="9">
                  <c:v>This topic does not interest me/can’t say</c:v>
                </c:pt>
              </c:strCache>
            </c:strRef>
          </c:cat>
          <c:val>
            <c:numRef>
              <c:f>Taul1!$B$2:$B$11</c:f>
              <c:numCache>
                <c:formatCode>General</c:formatCode>
                <c:ptCount val="10"/>
                <c:pt idx="0">
                  <c:v>35.763289999999998</c:v>
                </c:pt>
                <c:pt idx="1">
                  <c:v>16.552320000000002</c:v>
                </c:pt>
                <c:pt idx="2">
                  <c:v>14.751289999999999</c:v>
                </c:pt>
                <c:pt idx="3">
                  <c:v>13.37907</c:v>
                </c:pt>
                <c:pt idx="4">
                  <c:v>9.3482000000000003</c:v>
                </c:pt>
                <c:pt idx="5">
                  <c:v>2.5729000000000002</c:v>
                </c:pt>
                <c:pt idx="6">
                  <c:v>2.4871400000000001</c:v>
                </c:pt>
                <c:pt idx="7">
                  <c:v>1.3722099999999999</c:v>
                </c:pt>
                <c:pt idx="8">
                  <c:v>0.60033999999999998</c:v>
                </c:pt>
                <c:pt idx="9">
                  <c:v>46.740989999999996</c:v>
                </c:pt>
              </c:numCache>
            </c:numRef>
          </c:val>
          <c:extLst>
            <c:ext xmlns:c16="http://schemas.microsoft.com/office/drawing/2014/chart" uri="{C3380CC4-5D6E-409C-BE32-E72D297353CC}">
              <c16:uniqueId val="{00000000-9C30-4D03-A461-650BF4CF308D}"/>
            </c:ext>
          </c:extLst>
        </c:ser>
        <c:dLbls>
          <c:showLegendKey val="0"/>
          <c:showVal val="0"/>
          <c:showCatName val="0"/>
          <c:showSerName val="0"/>
          <c:showPercent val="0"/>
          <c:showBubbleSize val="0"/>
        </c:dLbls>
        <c:gapWidth val="4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rtl="0">
              <a:defRPr>
                <a:solidFill>
                  <a:srgbClr val="002649"/>
                </a:solidFill>
              </a:defRPr>
            </a:pPr>
            <a:endParaRPr lang="en-FI"/>
          </a:p>
        </c:txPr>
        <c:crossAx val="639421520"/>
        <c:crosses val="autoZero"/>
        <c:auto val="1"/>
        <c:lblAlgn val="ctr"/>
        <c:lblOffset val="100"/>
        <c:tickLblSkip val="1"/>
        <c:noMultiLvlLbl val="0"/>
      </c:catAx>
      <c:valAx>
        <c:axId val="639421520"/>
        <c:scaling>
          <c:orientation val="minMax"/>
          <c:max val="100"/>
          <c:min val="0"/>
        </c:scaling>
        <c:delete val="0"/>
        <c:axPos val="t"/>
        <c:majorGridlines>
          <c:spPr>
            <a:ln w="9525">
              <a:solidFill>
                <a:srgbClr val="D9D9D9"/>
              </a:solidFill>
              <a:prstDash val="solid"/>
            </a:ln>
          </c:spPr>
        </c:majorGridlines>
        <c:numFmt formatCode="General" sourceLinked="0"/>
        <c:majorTickMark val="none"/>
        <c:minorTickMark val="none"/>
        <c:tickLblPos val="high"/>
        <c:spPr>
          <a:ln>
            <a:noFill/>
          </a:ln>
        </c:spPr>
        <c:txPr>
          <a:bodyPr rot="0" vert="horz"/>
          <a:lstStyle/>
          <a:p>
            <a:pPr rtl="0">
              <a:defRPr sz="1200">
                <a:solidFill>
                  <a:srgbClr val="7F7F7F"/>
                </a:solidFill>
              </a:defRPr>
            </a:pPr>
            <a:endParaRPr lang="en-FI"/>
          </a:p>
        </c:txPr>
        <c:crossAx val="639397440"/>
        <c:crosses val="autoZero"/>
        <c:crossBetween val="between"/>
        <c:majorUnit val="20"/>
        <c:minorUnit val="1"/>
      </c:valAx>
      <c:spPr>
        <a:ln w="6350">
          <a:noFill/>
        </a:ln>
      </c:spPr>
    </c:plotArea>
    <c:plotVisOnly val="1"/>
    <c:dispBlanksAs val="gap"/>
    <c:showDLblsOverMax val="0"/>
  </c:chart>
  <c:spPr>
    <a:ln>
      <a:noFill/>
    </a:ln>
  </c:spPr>
  <c:txPr>
    <a:bodyPr/>
    <a:lstStyle/>
    <a:p>
      <a:pPr rtl="0">
        <a:defRPr sz="1200">
          <a:solidFill>
            <a:srgbClr val="262626"/>
          </a:solidFill>
          <a:latin typeface="Neue Haas Unica W1G" panose="020B0504030206020203" pitchFamily="34" charset="0"/>
        </a:defRPr>
      </a:pPr>
      <a:endParaRPr lang="en-FI"/>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15119254622846"/>
          <c:y val="0.1264984641769068"/>
          <c:w val="0.72962658028666882"/>
          <c:h val="0.80794874643558123"/>
        </c:manualLayout>
      </c:layout>
      <c:barChart>
        <c:barDir val="bar"/>
        <c:grouping val="stacked"/>
        <c:varyColors val="0"/>
        <c:ser>
          <c:idx val="0"/>
          <c:order val="0"/>
          <c:tx>
            <c:strRef>
              <c:f>Taul1!$B$4</c:f>
              <c:strCache>
                <c:ptCount val="1"/>
                <c:pt idx="0">
                  <c:v>Less than 5 minutes</c:v>
                </c:pt>
              </c:strCache>
            </c:strRef>
          </c:tx>
          <c:spPr>
            <a:solidFill>
              <a:schemeClr val="accent1"/>
            </a:solidFill>
            <a:ln>
              <a:noFill/>
            </a:ln>
          </c:spPr>
          <c:invertIfNegative val="0"/>
          <c:dLbls>
            <c:numFmt formatCode="#,##0" sourceLinked="0"/>
            <c:spPr>
              <a:noFill/>
              <a:ln>
                <a:noFill/>
              </a:ln>
              <a:effectLst/>
            </c:spPr>
            <c:txPr>
              <a:bodyPr/>
              <a:lstStyle/>
              <a:p>
                <a:pPr rtl="0">
                  <a:defRPr sz="1400">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Taul1!$B$5:$B$16</c:f>
              <c:numCache>
                <c:formatCode>General</c:formatCode>
                <c:ptCount val="12"/>
                <c:pt idx="0">
                  <c:v>1.3722099999999999</c:v>
                </c:pt>
                <c:pt idx="2">
                  <c:v>1.3913</c:v>
                </c:pt>
                <c:pt idx="3">
                  <c:v>1.3559300000000001</c:v>
                </c:pt>
                <c:pt idx="5">
                  <c:v>2.5</c:v>
                </c:pt>
                <c:pt idx="6">
                  <c:v>3.8216600000000001</c:v>
                </c:pt>
                <c:pt idx="7">
                  <c:v>2.3529399999999998</c:v>
                </c:pt>
                <c:pt idx="9">
                  <c:v>0.5988</c:v>
                </c:pt>
                <c:pt idx="10">
                  <c:v>0.5988</c:v>
                </c:pt>
              </c:numCache>
            </c:numRef>
          </c:val>
          <c:extLst>
            <c:ext xmlns:c16="http://schemas.microsoft.com/office/drawing/2014/chart" uri="{C3380CC4-5D6E-409C-BE32-E72D297353CC}">
              <c16:uniqueId val="{00000000-3AA8-9948-A6F8-35B250D2B9C9}"/>
            </c:ext>
          </c:extLst>
        </c:ser>
        <c:ser>
          <c:idx val="1"/>
          <c:order val="1"/>
          <c:tx>
            <c:strRef>
              <c:f>Taul1!$C$4</c:f>
              <c:strCache>
                <c:ptCount val="1"/>
                <c:pt idx="0">
                  <c:v>5–15 minutes</c:v>
                </c:pt>
              </c:strCache>
            </c:strRef>
          </c:tx>
          <c:spPr>
            <a:solidFill>
              <a:schemeClr val="accent4"/>
            </a:solidFill>
            <a:ln>
              <a:noFill/>
            </a:ln>
          </c:spPr>
          <c:invertIfNegative val="0"/>
          <c:dLbls>
            <c:numFmt formatCode="#,##0" sourceLinked="0"/>
            <c:spPr>
              <a:noFill/>
              <a:ln>
                <a:noFill/>
              </a:ln>
              <a:effectLst/>
            </c:spPr>
            <c:txPr>
              <a:bodyPr/>
              <a:lstStyle/>
              <a:p>
                <a:pPr rtl="0">
                  <a:defRPr sz="1400">
                    <a:solidFill>
                      <a:schemeClr val="tx2"/>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Taul1!$C$5:$C$16</c:f>
              <c:numCache>
                <c:formatCode>General</c:formatCode>
                <c:ptCount val="12"/>
                <c:pt idx="0">
                  <c:v>26.329329999999999</c:v>
                </c:pt>
                <c:pt idx="2">
                  <c:v>27.304349999999999</c:v>
                </c:pt>
                <c:pt idx="3">
                  <c:v>25.423729999999999</c:v>
                </c:pt>
                <c:pt idx="5">
                  <c:v>40</c:v>
                </c:pt>
                <c:pt idx="6">
                  <c:v>33.757959999999997</c:v>
                </c:pt>
                <c:pt idx="7">
                  <c:v>31.176469999999998</c:v>
                </c:pt>
                <c:pt idx="8">
                  <c:v>28</c:v>
                </c:pt>
                <c:pt idx="9">
                  <c:v>23.353290000000001</c:v>
                </c:pt>
                <c:pt idx="10">
                  <c:v>15.568860000000001</c:v>
                </c:pt>
                <c:pt idx="11">
                  <c:v>13.52941</c:v>
                </c:pt>
              </c:numCache>
            </c:numRef>
          </c:val>
          <c:extLst>
            <c:ext xmlns:c16="http://schemas.microsoft.com/office/drawing/2014/chart" uri="{C3380CC4-5D6E-409C-BE32-E72D297353CC}">
              <c16:uniqueId val="{00000001-3AA8-9948-A6F8-35B250D2B9C9}"/>
            </c:ext>
          </c:extLst>
        </c:ser>
        <c:ser>
          <c:idx val="2"/>
          <c:order val="2"/>
          <c:tx>
            <c:strRef>
              <c:f>Taul1!$D$4</c:f>
              <c:strCache>
                <c:ptCount val="1"/>
                <c:pt idx="0">
                  <c:v>16–30 minutes</c:v>
                </c:pt>
              </c:strCache>
            </c:strRef>
          </c:tx>
          <c:spPr>
            <a:solidFill>
              <a:schemeClr val="accent3"/>
            </a:solidFill>
            <a:ln>
              <a:noFill/>
            </a:ln>
          </c:spPr>
          <c:invertIfNegative val="0"/>
          <c:dPt>
            <c:idx val="5"/>
            <c:invertIfNegative val="0"/>
            <c:bubble3D val="0"/>
            <c:extLst>
              <c:ext xmlns:c16="http://schemas.microsoft.com/office/drawing/2014/chart" uri="{C3380CC4-5D6E-409C-BE32-E72D297353CC}">
                <c16:uniqueId val="{00000002-3AA8-9948-A6F8-35B250D2B9C9}"/>
              </c:ext>
            </c:extLst>
          </c:dPt>
          <c:dLbls>
            <c:numFmt formatCode="#,##0" sourceLinked="0"/>
            <c:spPr>
              <a:noFill/>
              <a:ln>
                <a:noFill/>
              </a:ln>
              <a:effectLst/>
            </c:spPr>
            <c:txPr>
              <a:bodyPr/>
              <a:lstStyle/>
              <a:p>
                <a:pPr rtl="0">
                  <a:defRPr sz="1400">
                    <a:solidFill>
                      <a:schemeClr val="tx2"/>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Taul1!$D$5:$D$16</c:f>
              <c:numCache>
                <c:formatCode>General</c:formatCode>
                <c:ptCount val="12"/>
                <c:pt idx="0">
                  <c:v>43.567749999999997</c:v>
                </c:pt>
                <c:pt idx="2">
                  <c:v>41.913040000000002</c:v>
                </c:pt>
                <c:pt idx="3">
                  <c:v>45.254240000000003</c:v>
                </c:pt>
                <c:pt idx="5">
                  <c:v>36.25</c:v>
                </c:pt>
                <c:pt idx="6">
                  <c:v>39.490450000000003</c:v>
                </c:pt>
                <c:pt idx="7">
                  <c:v>43.529409999999999</c:v>
                </c:pt>
                <c:pt idx="8">
                  <c:v>46.285710000000002</c:v>
                </c:pt>
                <c:pt idx="9">
                  <c:v>50.898200000000003</c:v>
                </c:pt>
                <c:pt idx="10">
                  <c:v>45.508980000000001</c:v>
                </c:pt>
                <c:pt idx="11">
                  <c:v>42.352939999999997</c:v>
                </c:pt>
              </c:numCache>
            </c:numRef>
          </c:val>
          <c:extLst>
            <c:ext xmlns:c16="http://schemas.microsoft.com/office/drawing/2014/chart" uri="{C3380CC4-5D6E-409C-BE32-E72D297353CC}">
              <c16:uniqueId val="{00000003-3AA8-9948-A6F8-35B250D2B9C9}"/>
            </c:ext>
          </c:extLst>
        </c:ser>
        <c:ser>
          <c:idx val="3"/>
          <c:order val="3"/>
          <c:tx>
            <c:strRef>
              <c:f>Taul1!$E$4</c:f>
              <c:strCache>
                <c:ptCount val="1"/>
                <c:pt idx="0">
                  <c:v>31–45 minutes</c:v>
                </c:pt>
              </c:strCache>
            </c:strRef>
          </c:tx>
          <c:spPr>
            <a:solidFill>
              <a:schemeClr val="accent2"/>
            </a:solidFill>
            <a:ln>
              <a:noFill/>
            </a:ln>
          </c:spPr>
          <c:invertIfNegative val="0"/>
          <c:dLbls>
            <c:numFmt formatCode="#,##0" sourceLinked="0"/>
            <c:spPr>
              <a:noFill/>
              <a:ln>
                <a:noFill/>
              </a:ln>
              <a:effectLst/>
            </c:spPr>
            <c:txPr>
              <a:bodyPr/>
              <a:lstStyle/>
              <a:p>
                <a:pPr rtl="0">
                  <a:defRPr sz="1400">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Taul1!$E$5:$E$16</c:f>
              <c:numCache>
                <c:formatCode>General</c:formatCode>
                <c:ptCount val="12"/>
                <c:pt idx="0">
                  <c:v>18.353339999999999</c:v>
                </c:pt>
                <c:pt idx="2">
                  <c:v>18.43478</c:v>
                </c:pt>
                <c:pt idx="3">
                  <c:v>18.30508</c:v>
                </c:pt>
                <c:pt idx="5">
                  <c:v>15.625</c:v>
                </c:pt>
                <c:pt idx="6">
                  <c:v>15.286619999999999</c:v>
                </c:pt>
                <c:pt idx="7">
                  <c:v>17.64706</c:v>
                </c:pt>
                <c:pt idx="8">
                  <c:v>16.571429999999999</c:v>
                </c:pt>
                <c:pt idx="9">
                  <c:v>16.766470000000002</c:v>
                </c:pt>
                <c:pt idx="10">
                  <c:v>19.16168</c:v>
                </c:pt>
                <c:pt idx="11">
                  <c:v>27.058820000000001</c:v>
                </c:pt>
              </c:numCache>
            </c:numRef>
          </c:val>
          <c:extLst>
            <c:ext xmlns:c16="http://schemas.microsoft.com/office/drawing/2014/chart" uri="{C3380CC4-5D6E-409C-BE32-E72D297353CC}">
              <c16:uniqueId val="{00000004-3AA8-9948-A6F8-35B250D2B9C9}"/>
            </c:ext>
          </c:extLst>
        </c:ser>
        <c:ser>
          <c:idx val="4"/>
          <c:order val="4"/>
          <c:tx>
            <c:strRef>
              <c:f>Taul1!$F$4</c:f>
              <c:strCache>
                <c:ptCount val="1"/>
                <c:pt idx="0">
                  <c:v>46–60 minutes</c:v>
                </c:pt>
              </c:strCache>
            </c:strRef>
          </c:tx>
          <c:spPr>
            <a:solidFill>
              <a:schemeClr val="accent5"/>
            </a:solidFill>
          </c:spPr>
          <c:invertIfNegative val="0"/>
          <c:dLbls>
            <c:numFmt formatCode="#,##0" sourceLinked="0"/>
            <c:spPr>
              <a:noFill/>
              <a:ln>
                <a:noFill/>
              </a:ln>
              <a:effectLst/>
            </c:spPr>
            <c:txPr>
              <a:bodyPr/>
              <a:lstStyle/>
              <a:p>
                <a:pPr rtl="0">
                  <a:defRPr sz="1400">
                    <a:solidFill>
                      <a:schemeClr val="tx2"/>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Taul1!$F$5:$F$16</c:f>
              <c:numCache>
                <c:formatCode>General</c:formatCode>
                <c:ptCount val="12"/>
                <c:pt idx="0">
                  <c:v>7.5471700000000004</c:v>
                </c:pt>
                <c:pt idx="2">
                  <c:v>7.6521699999999999</c:v>
                </c:pt>
                <c:pt idx="3">
                  <c:v>7.45763</c:v>
                </c:pt>
                <c:pt idx="5">
                  <c:v>3.125</c:v>
                </c:pt>
                <c:pt idx="6">
                  <c:v>5.7324799999999998</c:v>
                </c:pt>
                <c:pt idx="7">
                  <c:v>4.1176500000000003</c:v>
                </c:pt>
                <c:pt idx="8">
                  <c:v>6.2857099999999999</c:v>
                </c:pt>
                <c:pt idx="9">
                  <c:v>5.3892199999999999</c:v>
                </c:pt>
                <c:pt idx="10">
                  <c:v>14.371259999999999</c:v>
                </c:pt>
                <c:pt idx="11">
                  <c:v>13.52941</c:v>
                </c:pt>
              </c:numCache>
            </c:numRef>
          </c:val>
          <c:extLst>
            <c:ext xmlns:c16="http://schemas.microsoft.com/office/drawing/2014/chart" uri="{C3380CC4-5D6E-409C-BE32-E72D297353CC}">
              <c16:uniqueId val="{00000005-3AA8-9948-A6F8-35B250D2B9C9}"/>
            </c:ext>
          </c:extLst>
        </c:ser>
        <c:ser>
          <c:idx val="5"/>
          <c:order val="5"/>
          <c:tx>
            <c:strRef>
              <c:f>Taul1!$G$4</c:f>
              <c:strCache>
                <c:ptCount val="1"/>
                <c:pt idx="0">
                  <c:v>Over an hour</c:v>
                </c:pt>
              </c:strCache>
            </c:strRef>
          </c:tx>
          <c:spPr>
            <a:solidFill>
              <a:schemeClr val="accent1">
                <a:lumMod val="60000"/>
                <a:lumOff val="40000"/>
              </a:schemeClr>
            </a:solidFill>
          </c:spPr>
          <c:invertIfNegative val="0"/>
          <c:dLbls>
            <c:numFmt formatCode="#,##0" sourceLinked="0"/>
            <c:spPr>
              <a:noFill/>
              <a:ln>
                <a:noFill/>
              </a:ln>
              <a:effectLst/>
            </c:spPr>
            <c:txPr>
              <a:bodyPr/>
              <a:lstStyle/>
              <a:p>
                <a:pPr rtl="0">
                  <a:defRPr sz="1400">
                    <a:solidFill>
                      <a:schemeClr val="tx2"/>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Taul1!$G$5:$G$16</c:f>
              <c:numCache>
                <c:formatCode>General</c:formatCode>
                <c:ptCount val="12"/>
                <c:pt idx="0">
                  <c:v>2.83019</c:v>
                </c:pt>
                <c:pt idx="2">
                  <c:v>3.3043499999999999</c:v>
                </c:pt>
                <c:pt idx="3">
                  <c:v>2.2033900000000002</c:v>
                </c:pt>
                <c:pt idx="5">
                  <c:v>2.5</c:v>
                </c:pt>
                <c:pt idx="6">
                  <c:v>1.91083</c:v>
                </c:pt>
                <c:pt idx="7">
                  <c:v>1.17648</c:v>
                </c:pt>
                <c:pt idx="8">
                  <c:v>2.8571499999999999</c:v>
                </c:pt>
                <c:pt idx="9">
                  <c:v>2.9940099999999998</c:v>
                </c:pt>
                <c:pt idx="10">
                  <c:v>4.7904099999999996</c:v>
                </c:pt>
                <c:pt idx="11">
                  <c:v>3.5294099999999999</c:v>
                </c:pt>
              </c:numCache>
            </c:numRef>
          </c:val>
          <c:extLst>
            <c:ext xmlns:c16="http://schemas.microsoft.com/office/drawing/2014/chart" uri="{C3380CC4-5D6E-409C-BE32-E72D297353CC}">
              <c16:uniqueId val="{00000006-3AA8-9948-A6F8-35B250D2B9C9}"/>
            </c:ext>
          </c:extLst>
        </c:ser>
        <c:ser>
          <c:idx val="8"/>
          <c:order val="6"/>
          <c:tx>
            <c:strRef>
              <c:f>Taul1!$H$4</c:f>
              <c:strCache>
                <c:ptCount val="1"/>
                <c:pt idx="0">
                  <c:v>Average, minutes</c:v>
                </c:pt>
              </c:strCache>
            </c:strRef>
          </c:tx>
          <c:spPr>
            <a:noFill/>
          </c:spPr>
          <c:invertIfNegative val="0"/>
          <c:dLbls>
            <c:dLbl>
              <c:idx val="0"/>
              <c:dLblPos val="inBase"/>
              <c:showLegendKey val="0"/>
              <c:showVal val="1"/>
              <c:showCatName val="0"/>
              <c:showSerName val="0"/>
              <c:showPercent val="0"/>
              <c:showBubbleSize val="0"/>
              <c:extLst>
                <c:ext xmlns:c15="http://schemas.microsoft.com/office/drawing/2012/chart" uri="{CE6537A1-D6FC-4f65-9D91-7224C49458BB}">
                  <c15:layout>
                    <c:manualLayout>
                      <c:w val="6.4672106204115787E-2"/>
                      <c:h val="6.614711705933779E-2"/>
                    </c:manualLayout>
                  </c15:layout>
                </c:ext>
                <c:ext xmlns:c16="http://schemas.microsoft.com/office/drawing/2014/chart" uri="{C3380CC4-5D6E-409C-BE32-E72D297353CC}">
                  <c16:uniqueId val="{00000008-3AA8-9948-A6F8-35B250D2B9C9}"/>
                </c:ext>
              </c:extLst>
            </c:dLbl>
            <c:dLbl>
              <c:idx val="2"/>
              <c:dLblPos val="inBase"/>
              <c:showLegendKey val="0"/>
              <c:showVal val="1"/>
              <c:showCatName val="0"/>
              <c:showSerName val="0"/>
              <c:showPercent val="0"/>
              <c:showBubbleSize val="0"/>
              <c:extLst>
                <c:ext xmlns:c15="http://schemas.microsoft.com/office/drawing/2012/chart" uri="{CE6537A1-D6FC-4f65-9D91-7224C49458BB}">
                  <c15:layout>
                    <c:manualLayout>
                      <c:w val="6.4672106204115787E-2"/>
                      <c:h val="6.614711705933779E-2"/>
                    </c:manualLayout>
                  </c15:layout>
                </c:ext>
                <c:ext xmlns:c16="http://schemas.microsoft.com/office/drawing/2014/chart" uri="{C3380CC4-5D6E-409C-BE32-E72D297353CC}">
                  <c16:uniqueId val="{00000009-3AA8-9948-A6F8-35B250D2B9C9}"/>
                </c:ext>
              </c:extLst>
            </c:dLbl>
            <c:dLbl>
              <c:idx val="3"/>
              <c:dLblPos val="inBase"/>
              <c:showLegendKey val="0"/>
              <c:showVal val="1"/>
              <c:showCatName val="0"/>
              <c:showSerName val="0"/>
              <c:showPercent val="0"/>
              <c:showBubbleSize val="0"/>
              <c:extLst>
                <c:ext xmlns:c15="http://schemas.microsoft.com/office/drawing/2012/chart" uri="{CE6537A1-D6FC-4f65-9D91-7224C49458BB}">
                  <c15:layout>
                    <c:manualLayout>
                      <c:w val="6.4672011107307234E-2"/>
                      <c:h val="5.7549138238799938E-2"/>
                    </c:manualLayout>
                  </c15:layout>
                </c:ext>
                <c:ext xmlns:c16="http://schemas.microsoft.com/office/drawing/2014/chart" uri="{C3380CC4-5D6E-409C-BE32-E72D297353CC}">
                  <c16:uniqueId val="{0000000A-3AA8-9948-A6F8-35B250D2B9C9}"/>
                </c:ext>
              </c:extLst>
            </c:dLbl>
            <c:dLbl>
              <c:idx val="5"/>
              <c:dLblPos val="inBase"/>
              <c:showLegendKey val="0"/>
              <c:showVal val="1"/>
              <c:showCatName val="0"/>
              <c:showSerName val="0"/>
              <c:showPercent val="0"/>
              <c:showBubbleSize val="0"/>
              <c:extLst>
                <c:ext xmlns:c15="http://schemas.microsoft.com/office/drawing/2012/chart" uri="{CE6537A1-D6FC-4f65-9D91-7224C49458BB}">
                  <c15:layout>
                    <c:manualLayout>
                      <c:w val="6.4672011107307234E-2"/>
                      <c:h val="6.614711705933779E-2"/>
                    </c:manualLayout>
                  </c15:layout>
                </c:ext>
                <c:ext xmlns:c16="http://schemas.microsoft.com/office/drawing/2014/chart" uri="{C3380CC4-5D6E-409C-BE32-E72D297353CC}">
                  <c16:uniqueId val="{0000000B-3AA8-9948-A6F8-35B250D2B9C9}"/>
                </c:ext>
              </c:extLst>
            </c:dLbl>
            <c:dLbl>
              <c:idx val="6"/>
              <c:dLblPos val="inBase"/>
              <c:showLegendKey val="0"/>
              <c:showVal val="1"/>
              <c:showCatName val="0"/>
              <c:showSerName val="0"/>
              <c:showPercent val="0"/>
              <c:showBubbleSize val="0"/>
              <c:extLst>
                <c:ext xmlns:c15="http://schemas.microsoft.com/office/drawing/2012/chart" uri="{CE6537A1-D6FC-4f65-9D91-7224C49458BB}">
                  <c15:layout>
                    <c:manualLayout>
                      <c:w val="6.4672011107307234E-2"/>
                      <c:h val="5.7549138238799938E-2"/>
                    </c:manualLayout>
                  </c15:layout>
                </c:ext>
                <c:ext xmlns:c16="http://schemas.microsoft.com/office/drawing/2014/chart" uri="{C3380CC4-5D6E-409C-BE32-E72D297353CC}">
                  <c16:uniqueId val="{0000000C-3AA8-9948-A6F8-35B250D2B9C9}"/>
                </c:ext>
              </c:extLst>
            </c:dLbl>
            <c:dLbl>
              <c:idx val="7"/>
              <c:dLblPos val="inBase"/>
              <c:showLegendKey val="0"/>
              <c:showVal val="1"/>
              <c:showCatName val="0"/>
              <c:showSerName val="0"/>
              <c:showPercent val="0"/>
              <c:showBubbleSize val="0"/>
              <c:extLst>
                <c:ext xmlns:c15="http://schemas.microsoft.com/office/drawing/2012/chart" uri="{CE6537A1-D6FC-4f65-9D91-7224C49458BB}">
                  <c15:layout>
                    <c:manualLayout>
                      <c:w val="6.4671916010498681E-2"/>
                      <c:h val="7.1879102939696349E-2"/>
                    </c:manualLayout>
                  </c15:layout>
                </c:ext>
                <c:ext xmlns:c16="http://schemas.microsoft.com/office/drawing/2014/chart" uri="{C3380CC4-5D6E-409C-BE32-E72D297353CC}">
                  <c16:uniqueId val="{0000000D-3AA8-9948-A6F8-35B250D2B9C9}"/>
                </c:ext>
              </c:extLst>
            </c:dLbl>
            <c:dLbl>
              <c:idx val="8"/>
              <c:dLblPos val="inBase"/>
              <c:showLegendKey val="0"/>
              <c:showVal val="1"/>
              <c:showCatName val="0"/>
              <c:showSerName val="0"/>
              <c:showPercent val="0"/>
              <c:showBubbleSize val="0"/>
              <c:extLst>
                <c:ext xmlns:c15="http://schemas.microsoft.com/office/drawing/2012/chart" uri="{CE6537A1-D6FC-4f65-9D91-7224C49458BB}">
                  <c15:layout>
                    <c:manualLayout>
                      <c:w val="6.4672011107307234E-2"/>
                      <c:h val="6.9013109999517069E-2"/>
                    </c:manualLayout>
                  </c15:layout>
                </c:ext>
                <c:ext xmlns:c16="http://schemas.microsoft.com/office/drawing/2014/chart" uri="{C3380CC4-5D6E-409C-BE32-E72D297353CC}">
                  <c16:uniqueId val="{0000000E-3AA8-9948-A6F8-35B250D2B9C9}"/>
                </c:ext>
              </c:extLst>
            </c:dLbl>
            <c:dLbl>
              <c:idx val="9"/>
              <c:dLblPos val="inBase"/>
              <c:showLegendKey val="0"/>
              <c:showVal val="1"/>
              <c:showCatName val="0"/>
              <c:showSerName val="0"/>
              <c:showPercent val="0"/>
              <c:showBubbleSize val="0"/>
              <c:extLst>
                <c:ext xmlns:c15="http://schemas.microsoft.com/office/drawing/2012/chart" uri="{CE6537A1-D6FC-4f65-9D91-7224C49458BB}">
                  <c15:layout>
                    <c:manualLayout>
                      <c:w val="6.4672106204115787E-2"/>
                      <c:h val="6.3281124119158511E-2"/>
                    </c:manualLayout>
                  </c15:layout>
                </c:ext>
                <c:ext xmlns:c16="http://schemas.microsoft.com/office/drawing/2014/chart" uri="{C3380CC4-5D6E-409C-BE32-E72D297353CC}">
                  <c16:uniqueId val="{0000000F-3AA8-9948-A6F8-35B250D2B9C9}"/>
                </c:ext>
              </c:extLst>
            </c:dLbl>
            <c:dLbl>
              <c:idx val="10"/>
              <c:dLblPos val="inBase"/>
              <c:showLegendKey val="0"/>
              <c:showVal val="1"/>
              <c:showCatName val="0"/>
              <c:showSerName val="0"/>
              <c:showPercent val="0"/>
              <c:showBubbleSize val="0"/>
              <c:extLst>
                <c:ext xmlns:c15="http://schemas.microsoft.com/office/drawing/2012/chart" uri="{CE6537A1-D6FC-4f65-9D91-7224C49458BB}">
                  <c15:layout>
                    <c:manualLayout>
                      <c:w val="6.4672106204115787E-2"/>
                      <c:h val="6.614711705933779E-2"/>
                    </c:manualLayout>
                  </c15:layout>
                </c:ext>
                <c:ext xmlns:c16="http://schemas.microsoft.com/office/drawing/2014/chart" uri="{C3380CC4-5D6E-409C-BE32-E72D297353CC}">
                  <c16:uniqueId val="{00000010-3AA8-9948-A6F8-35B250D2B9C9}"/>
                </c:ext>
              </c:extLst>
            </c:dLbl>
            <c:dLbl>
              <c:idx val="11"/>
              <c:dLblPos val="inBase"/>
              <c:showLegendKey val="0"/>
              <c:showVal val="1"/>
              <c:showCatName val="0"/>
              <c:showSerName val="0"/>
              <c:showPercent val="0"/>
              <c:showBubbleSize val="0"/>
              <c:extLst>
                <c:ext xmlns:c15="http://schemas.microsoft.com/office/drawing/2012/chart" uri="{CE6537A1-D6FC-4f65-9D91-7224C49458BB}">
                  <c15:layout>
                    <c:manualLayout>
                      <c:w val="6.4672106204115787E-2"/>
                      <c:h val="6.9013109999517069E-2"/>
                    </c:manualLayout>
                  </c15:layout>
                </c:ext>
                <c:ext xmlns:c16="http://schemas.microsoft.com/office/drawing/2014/chart" uri="{C3380CC4-5D6E-409C-BE32-E72D297353CC}">
                  <c16:uniqueId val="{00000011-3AA8-9948-A6F8-35B250D2B9C9}"/>
                </c:ext>
              </c:extLst>
            </c:dLbl>
            <c:numFmt formatCode="#,##0.0" sourceLinked="0"/>
            <c:spPr>
              <a:noFill/>
              <a:ln>
                <a:noFill/>
              </a:ln>
              <a:effectLst/>
            </c:spPr>
            <c:txPr>
              <a:bodyPr/>
              <a:lstStyle/>
              <a:p>
                <a:pPr rtl="0">
                  <a:defRPr sz="1400">
                    <a:solidFill>
                      <a:schemeClr val="tx2"/>
                    </a:solidFill>
                    <a:latin typeface="Neue Haas Unica W1G Medium" panose="020B0604030206020203" pitchFamily="34" charset="0"/>
                  </a:defRPr>
                </a:pPr>
                <a:endParaRPr lang="en-FI"/>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Taul1!$H$5:$H$16</c:f>
              <c:numCache>
                <c:formatCode>General</c:formatCode>
                <c:ptCount val="12"/>
                <c:pt idx="0">
                  <c:v>26.09</c:v>
                </c:pt>
                <c:pt idx="2">
                  <c:v>26.43</c:v>
                </c:pt>
                <c:pt idx="3">
                  <c:v>25.68</c:v>
                </c:pt>
                <c:pt idx="5">
                  <c:v>22.07</c:v>
                </c:pt>
                <c:pt idx="6">
                  <c:v>22.84</c:v>
                </c:pt>
                <c:pt idx="7">
                  <c:v>23.23</c:v>
                </c:pt>
                <c:pt idx="8">
                  <c:v>25.74</c:v>
                </c:pt>
                <c:pt idx="9">
                  <c:v>25.99</c:v>
                </c:pt>
                <c:pt idx="10">
                  <c:v>31.18</c:v>
                </c:pt>
                <c:pt idx="11">
                  <c:v>31.21</c:v>
                </c:pt>
              </c:numCache>
            </c:numRef>
          </c:val>
          <c:extLst>
            <c:ext xmlns:c16="http://schemas.microsoft.com/office/drawing/2014/chart" uri="{C3380CC4-5D6E-409C-BE32-E72D297353CC}">
              <c16:uniqueId val="{00000007-3AA8-9948-A6F8-35B250D2B9C9}"/>
            </c:ext>
          </c:extLst>
        </c:ser>
        <c:dLbls>
          <c:showLegendKey val="0"/>
          <c:showVal val="0"/>
          <c:showCatName val="0"/>
          <c:showSerName val="0"/>
          <c:showPercent val="0"/>
          <c:showBubbleSize val="0"/>
        </c:dLbls>
        <c:gapWidth val="30"/>
        <c:overlap val="100"/>
        <c:axId val="508039280"/>
        <c:axId val="508039840"/>
      </c:barChart>
      <c:catAx>
        <c:axId val="508039280"/>
        <c:scaling>
          <c:orientation val="maxMin"/>
        </c:scaling>
        <c:delete val="0"/>
        <c:axPos val="l"/>
        <c:numFmt formatCode="General" sourceLinked="0"/>
        <c:majorTickMark val="none"/>
        <c:minorTickMark val="none"/>
        <c:tickLblPos val="low"/>
        <c:spPr>
          <a:ln>
            <a:noFill/>
          </a:ln>
        </c:spPr>
        <c:txPr>
          <a:bodyPr/>
          <a:lstStyle/>
          <a:p>
            <a:pPr rtl="0">
              <a:defRPr sz="1400" b="0" i="0">
                <a:solidFill>
                  <a:srgbClr val="002649"/>
                </a:solidFill>
                <a:latin typeface="Neue Haas Unica W1G" panose="020B0504030206020203" pitchFamily="34" charset="0"/>
              </a:defRPr>
            </a:pPr>
            <a:endParaRPr lang="en-FI"/>
          </a:p>
        </c:txPr>
        <c:crossAx val="508039840"/>
        <c:crosses val="autoZero"/>
        <c:auto val="1"/>
        <c:lblAlgn val="ctr"/>
        <c:lblOffset val="100"/>
        <c:tickLblSkip val="1"/>
        <c:noMultiLvlLbl val="0"/>
      </c:catAx>
      <c:valAx>
        <c:axId val="508039840"/>
        <c:scaling>
          <c:orientation val="minMax"/>
          <c:max val="100.01"/>
          <c:min val="0"/>
        </c:scaling>
        <c:delete val="0"/>
        <c:axPos val="t"/>
        <c:majorGridlines>
          <c:spPr>
            <a:ln w="9525">
              <a:solidFill>
                <a:srgbClr val="D9D9D9"/>
              </a:solidFill>
              <a:prstDash val="solid"/>
            </a:ln>
          </c:spPr>
        </c:majorGridlines>
        <c:numFmt formatCode="General" sourceLinked="0"/>
        <c:majorTickMark val="none"/>
        <c:minorTickMark val="none"/>
        <c:tickLblPos val="high"/>
        <c:spPr>
          <a:ln>
            <a:noFill/>
          </a:ln>
        </c:spPr>
        <c:txPr>
          <a:bodyPr/>
          <a:lstStyle/>
          <a:p>
            <a:pPr rtl="0">
              <a:defRPr sz="1200">
                <a:solidFill>
                  <a:srgbClr val="7F7F7F"/>
                </a:solidFill>
              </a:defRPr>
            </a:pPr>
            <a:endParaRPr lang="en-FI"/>
          </a:p>
        </c:txPr>
        <c:crossAx val="508039280"/>
        <c:crosses val="autoZero"/>
        <c:crossBetween val="between"/>
        <c:majorUnit val="10"/>
        <c:minorUnit val="1"/>
      </c:valAx>
      <c:spPr>
        <a:ln>
          <a:noFill/>
        </a:ln>
      </c:spPr>
    </c:plotArea>
    <c:legend>
      <c:legendPos val="t"/>
      <c:legendEntry>
        <c:idx val="6"/>
        <c:txPr>
          <a:bodyPr/>
          <a:lstStyle/>
          <a:p>
            <a:pPr algn="just" rtl="0">
              <a:defRPr sz="1400">
                <a:solidFill>
                  <a:srgbClr val="002649"/>
                </a:solidFill>
              </a:defRPr>
            </a:pPr>
            <a:endParaRPr lang="en-FI"/>
          </a:p>
        </c:txPr>
      </c:legendEntry>
      <c:layout>
        <c:manualLayout>
          <c:xMode val="edge"/>
          <c:yMode val="edge"/>
          <c:x val="0.18236125375632395"/>
          <c:y val="2.380054700369047E-2"/>
          <c:w val="0.80953193350831143"/>
          <c:h val="6.0127838518127898E-2"/>
        </c:manualLayout>
      </c:layout>
      <c:overlay val="0"/>
      <c:txPr>
        <a:bodyPr/>
        <a:lstStyle/>
        <a:p>
          <a:pPr rtl="0">
            <a:defRPr sz="1400">
              <a:solidFill>
                <a:srgbClr val="002649"/>
              </a:solidFill>
            </a:defRPr>
          </a:pPr>
          <a:endParaRPr lang="en-FI"/>
        </a:p>
      </c:txPr>
    </c:legend>
    <c:plotVisOnly val="1"/>
    <c:dispBlanksAs val="gap"/>
    <c:showDLblsOverMax val="0"/>
  </c:chart>
  <c:txPr>
    <a:bodyPr/>
    <a:lstStyle/>
    <a:p>
      <a:pPr rtl="0">
        <a:defRPr sz="1200">
          <a:latin typeface="Neue Haas Unica W1G" panose="020B0504030206020203" pitchFamily="34" charset="0"/>
        </a:defRPr>
      </a:pPr>
      <a:endParaRPr lang="en-FI"/>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273368351891791"/>
          <c:y val="2.9578322583049294E-2"/>
          <c:w val="0.50404419631032349"/>
          <c:h val="0.87142792263521895"/>
        </c:manualLayout>
      </c:layout>
      <c:barChart>
        <c:barDir val="bar"/>
        <c:grouping val="clustered"/>
        <c:varyColors val="0"/>
        <c:ser>
          <c:idx val="0"/>
          <c:order val="0"/>
          <c:tx>
            <c:strRef>
              <c:f>Taul1!$B$1</c:f>
              <c:strCache>
                <c:ptCount val="1"/>
                <c:pt idx="0">
                  <c:v>Electronics and information technology</c:v>
                </c:pt>
              </c:strCache>
            </c:strRef>
          </c:tx>
          <c:spPr>
            <a:solidFill>
              <a:srgbClr val="002548"/>
            </a:solidFill>
          </c:spPr>
          <c:invertIfNegative val="0"/>
          <c:dPt>
            <c:idx val="0"/>
            <c:invertIfNegative val="0"/>
            <c:bubble3D val="0"/>
            <c:spPr>
              <a:solidFill>
                <a:srgbClr val="FF6464"/>
              </a:solidFill>
            </c:spPr>
            <c:extLst>
              <c:ext xmlns:c16="http://schemas.microsoft.com/office/drawing/2014/chart" uri="{C3380CC4-5D6E-409C-BE32-E72D297353CC}">
                <c16:uniqueId val="{00000000-63AC-4E13-87D9-077B3C038982}"/>
              </c:ext>
            </c:extLst>
          </c:dPt>
          <c:dPt>
            <c:idx val="1"/>
            <c:invertIfNegative val="0"/>
            <c:bubble3D val="0"/>
            <c:spPr>
              <a:solidFill>
                <a:srgbClr val="FF6464"/>
              </a:solidFill>
            </c:spPr>
            <c:extLst>
              <c:ext xmlns:c16="http://schemas.microsoft.com/office/drawing/2014/chart" uri="{C3380CC4-5D6E-409C-BE32-E72D297353CC}">
                <c16:uniqueId val="{00000001-63AC-4E13-87D9-077B3C038982}"/>
              </c:ext>
            </c:extLst>
          </c:dPt>
          <c:dLbls>
            <c:numFmt formatCode="#,##0" sourceLinked="0"/>
            <c:spPr>
              <a:noFill/>
              <a:ln>
                <a:noFill/>
              </a:ln>
              <a:effectLst/>
            </c:spPr>
            <c:txPr>
              <a:bodyPr/>
              <a:lstStyle/>
              <a:p>
                <a:pPr rtl="0">
                  <a:defRPr sz="1400">
                    <a:solidFill>
                      <a:schemeClr val="tx2"/>
                    </a:solidFill>
                    <a:latin typeface="Neue Haas Unica W1G Medium" panose="020B0604030206020203" pitchFamily="34" charset="0"/>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Taul1!$A$2:$A$11</c:f>
              <c:strCache>
                <c:ptCount val="10"/>
                <c:pt idx="0">
                  <c:v>Print magazines</c:v>
                </c:pt>
                <c:pt idx="1">
                  <c:v>Magazine websites</c:v>
                </c:pt>
                <c:pt idx="2">
                  <c:v>YouTube or other video streaming service</c:v>
                </c:pt>
                <c:pt idx="3">
                  <c:v>TV</c:v>
                </c:pt>
                <c:pt idx="4">
                  <c:v>Social media</c:v>
                </c:pt>
                <c:pt idx="5">
                  <c:v>Blog</c:v>
                </c:pt>
                <c:pt idx="6">
                  <c:v>Print newspaper</c:v>
                </c:pt>
                <c:pt idx="7">
                  <c:v>Podcast</c:v>
                </c:pt>
                <c:pt idx="8">
                  <c:v>Radio</c:v>
                </c:pt>
                <c:pt idx="9">
                  <c:v>This topic does not interest me/can’t say</c:v>
                </c:pt>
              </c:strCache>
            </c:strRef>
          </c:cat>
          <c:val>
            <c:numRef>
              <c:f>Taul1!$B$2:$B$11</c:f>
              <c:numCache>
                <c:formatCode>General</c:formatCode>
                <c:ptCount val="10"/>
                <c:pt idx="0">
                  <c:v>31.818180000000002</c:v>
                </c:pt>
                <c:pt idx="1">
                  <c:v>27.53002</c:v>
                </c:pt>
                <c:pt idx="2">
                  <c:v>18.439109999999999</c:v>
                </c:pt>
                <c:pt idx="3">
                  <c:v>7.2041199999999996</c:v>
                </c:pt>
                <c:pt idx="4">
                  <c:v>7.1183500000000004</c:v>
                </c:pt>
                <c:pt idx="5">
                  <c:v>7.0325899999999999</c:v>
                </c:pt>
                <c:pt idx="6">
                  <c:v>6.7752999999999997</c:v>
                </c:pt>
                <c:pt idx="7">
                  <c:v>2.5729000000000002</c:v>
                </c:pt>
                <c:pt idx="8">
                  <c:v>1.20069</c:v>
                </c:pt>
                <c:pt idx="9">
                  <c:v>38.250430000000001</c:v>
                </c:pt>
              </c:numCache>
            </c:numRef>
          </c:val>
          <c:extLst>
            <c:ext xmlns:c16="http://schemas.microsoft.com/office/drawing/2014/chart" uri="{C3380CC4-5D6E-409C-BE32-E72D297353CC}">
              <c16:uniqueId val="{00000000-9C30-4D03-A461-650BF4CF308D}"/>
            </c:ext>
          </c:extLst>
        </c:ser>
        <c:dLbls>
          <c:showLegendKey val="0"/>
          <c:showVal val="0"/>
          <c:showCatName val="0"/>
          <c:showSerName val="0"/>
          <c:showPercent val="0"/>
          <c:showBubbleSize val="0"/>
        </c:dLbls>
        <c:gapWidth val="4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rtl="0">
              <a:defRPr>
                <a:solidFill>
                  <a:srgbClr val="002649"/>
                </a:solidFill>
              </a:defRPr>
            </a:pPr>
            <a:endParaRPr lang="en-FI"/>
          </a:p>
        </c:txPr>
        <c:crossAx val="639421520"/>
        <c:crosses val="autoZero"/>
        <c:auto val="1"/>
        <c:lblAlgn val="ctr"/>
        <c:lblOffset val="100"/>
        <c:tickLblSkip val="1"/>
        <c:noMultiLvlLbl val="0"/>
      </c:catAx>
      <c:valAx>
        <c:axId val="639421520"/>
        <c:scaling>
          <c:orientation val="minMax"/>
          <c:max val="100"/>
          <c:min val="0"/>
        </c:scaling>
        <c:delete val="0"/>
        <c:axPos val="t"/>
        <c:majorGridlines>
          <c:spPr>
            <a:ln w="9525">
              <a:solidFill>
                <a:srgbClr val="D9D9D9"/>
              </a:solidFill>
              <a:prstDash val="solid"/>
            </a:ln>
          </c:spPr>
        </c:majorGridlines>
        <c:title>
          <c:tx>
            <c:rich>
              <a:bodyPr/>
              <a:lstStyle/>
              <a:p>
                <a:pPr rtl="0">
                  <a:defRPr sz="1400">
                    <a:solidFill>
                      <a:srgbClr val="7F7F7F"/>
                    </a:solidFill>
                  </a:defRPr>
                </a:pPr>
                <a:r>
                  <a:rPr lang="en" sz="1400" b="0" i="0" u="none" baseline="0">
                    <a:solidFill>
                      <a:srgbClr val="7F7F7F"/>
                    </a:solidFill>
                  </a:rPr>
                  <a:t>%</a:t>
                </a:r>
              </a:p>
            </c:rich>
          </c:tx>
          <c:layout>
            <c:manualLayout>
              <c:xMode val="edge"/>
              <c:yMode val="edge"/>
              <c:x val="0.40808220073408258"/>
              <c:y val="0.92876049360863688"/>
            </c:manualLayout>
          </c:layout>
          <c:overlay val="0"/>
        </c:title>
        <c:numFmt formatCode="General" sourceLinked="0"/>
        <c:majorTickMark val="none"/>
        <c:minorTickMark val="none"/>
        <c:tickLblPos val="high"/>
        <c:spPr>
          <a:ln>
            <a:noFill/>
          </a:ln>
        </c:spPr>
        <c:txPr>
          <a:bodyPr rot="0" vert="horz"/>
          <a:lstStyle/>
          <a:p>
            <a:pPr rtl="0">
              <a:defRPr sz="1400">
                <a:solidFill>
                  <a:srgbClr val="7F7F7F"/>
                </a:solidFill>
              </a:defRPr>
            </a:pPr>
            <a:endParaRPr lang="en-FI"/>
          </a:p>
        </c:txPr>
        <c:crossAx val="639397440"/>
        <c:crosses val="autoZero"/>
        <c:crossBetween val="between"/>
        <c:majorUnit val="20"/>
        <c:minorUnit val="1"/>
      </c:valAx>
      <c:spPr>
        <a:ln w="6350">
          <a:noFill/>
        </a:ln>
      </c:spPr>
    </c:plotArea>
    <c:plotVisOnly val="1"/>
    <c:dispBlanksAs val="gap"/>
    <c:showDLblsOverMax val="0"/>
  </c:chart>
  <c:spPr>
    <a:ln>
      <a:noFill/>
    </a:ln>
  </c:spPr>
  <c:txPr>
    <a:bodyPr/>
    <a:lstStyle/>
    <a:p>
      <a:pPr rtl="0">
        <a:defRPr sz="1200">
          <a:solidFill>
            <a:srgbClr val="262626"/>
          </a:solidFill>
          <a:latin typeface="Neue Haas Unica W1G" panose="020B0504030206020203" pitchFamily="34" charset="0"/>
        </a:defRPr>
      </a:pPr>
      <a:endParaRPr lang="en-FI"/>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273368351891791"/>
          <c:y val="2.9578322583049294E-2"/>
          <c:w val="0.50404419631032349"/>
          <c:h val="0.87142792263521895"/>
        </c:manualLayout>
      </c:layout>
      <c:barChart>
        <c:barDir val="bar"/>
        <c:grouping val="clustered"/>
        <c:varyColors val="0"/>
        <c:ser>
          <c:idx val="0"/>
          <c:order val="0"/>
          <c:tx>
            <c:strRef>
              <c:f>Taul1!$B$1</c:f>
              <c:strCache>
                <c:ptCount val="1"/>
                <c:pt idx="0">
                  <c:v>Cosmetics and beauty</c:v>
                </c:pt>
              </c:strCache>
            </c:strRef>
          </c:tx>
          <c:spPr>
            <a:solidFill>
              <a:srgbClr val="002548"/>
            </a:solidFill>
          </c:spPr>
          <c:invertIfNegative val="0"/>
          <c:dPt>
            <c:idx val="0"/>
            <c:invertIfNegative val="0"/>
            <c:bubble3D val="0"/>
            <c:spPr>
              <a:solidFill>
                <a:srgbClr val="FF6464"/>
              </a:solidFill>
            </c:spPr>
            <c:extLst>
              <c:ext xmlns:c16="http://schemas.microsoft.com/office/drawing/2014/chart" uri="{C3380CC4-5D6E-409C-BE32-E72D297353CC}">
                <c16:uniqueId val="{00000002-4B9F-4FB5-832F-73D76358EA47}"/>
              </c:ext>
            </c:extLst>
          </c:dPt>
          <c:dPt>
            <c:idx val="3"/>
            <c:invertIfNegative val="0"/>
            <c:bubble3D val="0"/>
            <c:spPr>
              <a:solidFill>
                <a:srgbClr val="FF6464"/>
              </a:solidFill>
            </c:spPr>
            <c:extLst>
              <c:ext xmlns:c16="http://schemas.microsoft.com/office/drawing/2014/chart" uri="{C3380CC4-5D6E-409C-BE32-E72D297353CC}">
                <c16:uniqueId val="{00000003-4B9F-4FB5-832F-73D76358EA47}"/>
              </c:ext>
            </c:extLst>
          </c:dPt>
          <c:dLbls>
            <c:numFmt formatCode="#,##0" sourceLinked="0"/>
            <c:spPr>
              <a:noFill/>
              <a:ln>
                <a:noFill/>
              </a:ln>
              <a:effectLst/>
            </c:spPr>
            <c:txPr>
              <a:bodyPr/>
              <a:lstStyle/>
              <a:p>
                <a:pPr rtl="0">
                  <a:defRPr sz="1400">
                    <a:solidFill>
                      <a:schemeClr val="tx2"/>
                    </a:solidFill>
                    <a:latin typeface="Neue Haas Unica W1G Medium" panose="020B0604030206020203" pitchFamily="34" charset="0"/>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Taul1!$A$2:$A$11</c:f>
              <c:strCache>
                <c:ptCount val="10"/>
                <c:pt idx="0">
                  <c:v>Print magazines</c:v>
                </c:pt>
                <c:pt idx="1">
                  <c:v>Social media</c:v>
                </c:pt>
                <c:pt idx="2">
                  <c:v>Blog</c:v>
                </c:pt>
                <c:pt idx="3">
                  <c:v>Magazine websites</c:v>
                </c:pt>
                <c:pt idx="4">
                  <c:v>YouTube or other video streaming service</c:v>
                </c:pt>
                <c:pt idx="5">
                  <c:v>TV</c:v>
                </c:pt>
                <c:pt idx="6">
                  <c:v>Print newspaper</c:v>
                </c:pt>
                <c:pt idx="7">
                  <c:v>Podcast</c:v>
                </c:pt>
                <c:pt idx="8">
                  <c:v>Radio</c:v>
                </c:pt>
                <c:pt idx="9">
                  <c:v>This topic does not interest me/can’t say</c:v>
                </c:pt>
              </c:strCache>
            </c:strRef>
          </c:cat>
          <c:val>
            <c:numRef>
              <c:f>Taul1!$B$2:$B$11</c:f>
              <c:numCache>
                <c:formatCode>General</c:formatCode>
                <c:ptCount val="10"/>
                <c:pt idx="0">
                  <c:v>25.986280000000001</c:v>
                </c:pt>
                <c:pt idx="1">
                  <c:v>14.92281</c:v>
                </c:pt>
                <c:pt idx="2">
                  <c:v>12.17839</c:v>
                </c:pt>
                <c:pt idx="3">
                  <c:v>11.149229999999999</c:v>
                </c:pt>
                <c:pt idx="4">
                  <c:v>10.9777</c:v>
                </c:pt>
                <c:pt idx="5">
                  <c:v>5.23156</c:v>
                </c:pt>
                <c:pt idx="6">
                  <c:v>3.1732399999999998</c:v>
                </c:pt>
                <c:pt idx="7">
                  <c:v>1.0291600000000001</c:v>
                </c:pt>
                <c:pt idx="8">
                  <c:v>0.77186999999999995</c:v>
                </c:pt>
                <c:pt idx="9">
                  <c:v>52.658659999999998</c:v>
                </c:pt>
              </c:numCache>
            </c:numRef>
          </c:val>
          <c:extLst>
            <c:ext xmlns:c16="http://schemas.microsoft.com/office/drawing/2014/chart" uri="{C3380CC4-5D6E-409C-BE32-E72D297353CC}">
              <c16:uniqueId val="{00000000-9C30-4D03-A461-650BF4CF308D}"/>
            </c:ext>
          </c:extLst>
        </c:ser>
        <c:dLbls>
          <c:showLegendKey val="0"/>
          <c:showVal val="0"/>
          <c:showCatName val="0"/>
          <c:showSerName val="0"/>
          <c:showPercent val="0"/>
          <c:showBubbleSize val="0"/>
        </c:dLbls>
        <c:gapWidth val="4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rtl="0">
              <a:defRPr>
                <a:solidFill>
                  <a:srgbClr val="002649"/>
                </a:solidFill>
              </a:defRPr>
            </a:pPr>
            <a:endParaRPr lang="en-FI"/>
          </a:p>
        </c:txPr>
        <c:crossAx val="639421520"/>
        <c:crosses val="autoZero"/>
        <c:auto val="1"/>
        <c:lblAlgn val="ctr"/>
        <c:lblOffset val="100"/>
        <c:tickLblSkip val="1"/>
        <c:noMultiLvlLbl val="0"/>
      </c:catAx>
      <c:valAx>
        <c:axId val="639421520"/>
        <c:scaling>
          <c:orientation val="minMax"/>
          <c:max val="100"/>
          <c:min val="0"/>
        </c:scaling>
        <c:delete val="0"/>
        <c:axPos val="t"/>
        <c:majorGridlines>
          <c:spPr>
            <a:ln w="9525">
              <a:solidFill>
                <a:srgbClr val="D9D9D9"/>
              </a:solidFill>
              <a:prstDash val="solid"/>
            </a:ln>
          </c:spPr>
        </c:majorGridlines>
        <c:title>
          <c:tx>
            <c:rich>
              <a:bodyPr/>
              <a:lstStyle/>
              <a:p>
                <a:pPr rtl="0">
                  <a:defRPr sz="1400">
                    <a:solidFill>
                      <a:srgbClr val="7F7F7F"/>
                    </a:solidFill>
                  </a:defRPr>
                </a:pPr>
                <a:r>
                  <a:rPr lang="en" sz="1400" b="0" i="0" u="none" baseline="0">
                    <a:solidFill>
                      <a:srgbClr val="7F7F7F"/>
                    </a:solidFill>
                  </a:rPr>
                  <a:t>%</a:t>
                </a:r>
              </a:p>
            </c:rich>
          </c:tx>
          <c:layout>
            <c:manualLayout>
              <c:xMode val="edge"/>
              <c:yMode val="edge"/>
              <c:x val="0.40808220073408258"/>
              <c:y val="0.92876049360863688"/>
            </c:manualLayout>
          </c:layout>
          <c:overlay val="0"/>
        </c:title>
        <c:numFmt formatCode="General" sourceLinked="0"/>
        <c:majorTickMark val="none"/>
        <c:minorTickMark val="none"/>
        <c:tickLblPos val="high"/>
        <c:spPr>
          <a:ln>
            <a:noFill/>
          </a:ln>
        </c:spPr>
        <c:txPr>
          <a:bodyPr rot="0" vert="horz"/>
          <a:lstStyle/>
          <a:p>
            <a:pPr rtl="0">
              <a:defRPr sz="1400">
                <a:solidFill>
                  <a:srgbClr val="7F7F7F"/>
                </a:solidFill>
              </a:defRPr>
            </a:pPr>
            <a:endParaRPr lang="en-FI"/>
          </a:p>
        </c:txPr>
        <c:crossAx val="639397440"/>
        <c:crosses val="autoZero"/>
        <c:crossBetween val="between"/>
        <c:majorUnit val="20"/>
        <c:minorUnit val="1"/>
      </c:valAx>
      <c:spPr>
        <a:ln w="6350">
          <a:noFill/>
        </a:ln>
      </c:spPr>
    </c:plotArea>
    <c:plotVisOnly val="1"/>
    <c:dispBlanksAs val="gap"/>
    <c:showDLblsOverMax val="0"/>
  </c:chart>
  <c:spPr>
    <a:ln>
      <a:noFill/>
    </a:ln>
  </c:spPr>
  <c:txPr>
    <a:bodyPr/>
    <a:lstStyle/>
    <a:p>
      <a:pPr rtl="0">
        <a:defRPr sz="1200">
          <a:solidFill>
            <a:srgbClr val="262626"/>
          </a:solidFill>
          <a:latin typeface="Neue Haas Unica W1G" panose="020B0504030206020203" pitchFamily="34" charset="0"/>
        </a:defRPr>
      </a:pPr>
      <a:endParaRPr lang="en-FI"/>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273368351891791"/>
          <c:y val="2.9578322583049294E-2"/>
          <c:w val="0.50404419631032349"/>
          <c:h val="0.87142792263521895"/>
        </c:manualLayout>
      </c:layout>
      <c:barChart>
        <c:barDir val="bar"/>
        <c:grouping val="clustered"/>
        <c:varyColors val="0"/>
        <c:ser>
          <c:idx val="0"/>
          <c:order val="0"/>
          <c:tx>
            <c:strRef>
              <c:f>Taul1!$B$1</c:f>
              <c:strCache>
                <c:ptCount val="1"/>
                <c:pt idx="0">
                  <c:v>Travel</c:v>
                </c:pt>
              </c:strCache>
            </c:strRef>
          </c:tx>
          <c:spPr>
            <a:solidFill>
              <a:srgbClr val="002548"/>
            </a:solidFill>
          </c:spPr>
          <c:invertIfNegative val="0"/>
          <c:dPt>
            <c:idx val="0"/>
            <c:invertIfNegative val="0"/>
            <c:bubble3D val="0"/>
            <c:spPr>
              <a:solidFill>
                <a:srgbClr val="FF6464"/>
              </a:solidFill>
            </c:spPr>
            <c:extLst>
              <c:ext xmlns:c16="http://schemas.microsoft.com/office/drawing/2014/chart" uri="{C3380CC4-5D6E-409C-BE32-E72D297353CC}">
                <c16:uniqueId val="{00000000-DD7A-49EA-A280-FE793AAF8593}"/>
              </c:ext>
            </c:extLst>
          </c:dPt>
          <c:dPt>
            <c:idx val="1"/>
            <c:invertIfNegative val="0"/>
            <c:bubble3D val="0"/>
            <c:spPr>
              <a:solidFill>
                <a:srgbClr val="FF6464"/>
              </a:solidFill>
            </c:spPr>
            <c:extLst>
              <c:ext xmlns:c16="http://schemas.microsoft.com/office/drawing/2014/chart" uri="{C3380CC4-5D6E-409C-BE32-E72D297353CC}">
                <c16:uniqueId val="{00000001-DD7A-49EA-A280-FE793AAF8593}"/>
              </c:ext>
            </c:extLst>
          </c:dPt>
          <c:dLbls>
            <c:numFmt formatCode="#,##0" sourceLinked="0"/>
            <c:spPr>
              <a:noFill/>
              <a:ln>
                <a:noFill/>
              </a:ln>
              <a:effectLst/>
            </c:spPr>
            <c:txPr>
              <a:bodyPr/>
              <a:lstStyle/>
              <a:p>
                <a:pPr rtl="0">
                  <a:defRPr sz="1400">
                    <a:solidFill>
                      <a:schemeClr val="tx2"/>
                    </a:solidFill>
                    <a:latin typeface="Neue Haas Unica W1G Medium" panose="020B0604030206020203" pitchFamily="34" charset="0"/>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Taul1!$A$2:$A$11</c:f>
              <c:strCache>
                <c:ptCount val="10"/>
                <c:pt idx="0">
                  <c:v>Print magazines</c:v>
                </c:pt>
                <c:pt idx="1">
                  <c:v>Magazine websites</c:v>
                </c:pt>
                <c:pt idx="2">
                  <c:v>TV</c:v>
                </c:pt>
                <c:pt idx="3">
                  <c:v>Blog</c:v>
                </c:pt>
                <c:pt idx="4">
                  <c:v>Social media</c:v>
                </c:pt>
                <c:pt idx="5">
                  <c:v>YouTube or other video streaming service</c:v>
                </c:pt>
                <c:pt idx="6">
                  <c:v>Print newspaper</c:v>
                </c:pt>
                <c:pt idx="7">
                  <c:v>Podcast</c:v>
                </c:pt>
                <c:pt idx="8">
                  <c:v>Radio</c:v>
                </c:pt>
                <c:pt idx="9">
                  <c:v>This topic does not interest me/can’t say</c:v>
                </c:pt>
              </c:strCache>
            </c:strRef>
          </c:cat>
          <c:val>
            <c:numRef>
              <c:f>Taul1!$B$2:$B$11</c:f>
              <c:numCache>
                <c:formatCode>General</c:formatCode>
                <c:ptCount val="10"/>
                <c:pt idx="0">
                  <c:v>40.909089999999999</c:v>
                </c:pt>
                <c:pt idx="1">
                  <c:v>23.842199999999998</c:v>
                </c:pt>
                <c:pt idx="2">
                  <c:v>19.725560000000002</c:v>
                </c:pt>
                <c:pt idx="3">
                  <c:v>16.295030000000001</c:v>
                </c:pt>
                <c:pt idx="4">
                  <c:v>16.295030000000001</c:v>
                </c:pt>
                <c:pt idx="5">
                  <c:v>15.437390000000001</c:v>
                </c:pt>
                <c:pt idx="6">
                  <c:v>12.86449</c:v>
                </c:pt>
                <c:pt idx="7">
                  <c:v>2.5729000000000002</c:v>
                </c:pt>
                <c:pt idx="8">
                  <c:v>2.4871400000000001</c:v>
                </c:pt>
                <c:pt idx="9">
                  <c:v>19.982849999999999</c:v>
                </c:pt>
              </c:numCache>
            </c:numRef>
          </c:val>
          <c:extLst>
            <c:ext xmlns:c16="http://schemas.microsoft.com/office/drawing/2014/chart" uri="{C3380CC4-5D6E-409C-BE32-E72D297353CC}">
              <c16:uniqueId val="{00000000-9C30-4D03-A461-650BF4CF308D}"/>
            </c:ext>
          </c:extLst>
        </c:ser>
        <c:dLbls>
          <c:showLegendKey val="0"/>
          <c:showVal val="0"/>
          <c:showCatName val="0"/>
          <c:showSerName val="0"/>
          <c:showPercent val="0"/>
          <c:showBubbleSize val="0"/>
        </c:dLbls>
        <c:gapWidth val="4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rtl="0">
              <a:defRPr>
                <a:solidFill>
                  <a:srgbClr val="002649"/>
                </a:solidFill>
              </a:defRPr>
            </a:pPr>
            <a:endParaRPr lang="en-FI"/>
          </a:p>
        </c:txPr>
        <c:crossAx val="639421520"/>
        <c:crosses val="autoZero"/>
        <c:auto val="1"/>
        <c:lblAlgn val="ctr"/>
        <c:lblOffset val="100"/>
        <c:tickLblSkip val="1"/>
        <c:noMultiLvlLbl val="0"/>
      </c:catAx>
      <c:valAx>
        <c:axId val="639421520"/>
        <c:scaling>
          <c:orientation val="minMax"/>
          <c:max val="100"/>
          <c:min val="0"/>
        </c:scaling>
        <c:delete val="0"/>
        <c:axPos val="t"/>
        <c:majorGridlines>
          <c:spPr>
            <a:ln w="9525">
              <a:solidFill>
                <a:srgbClr val="D9D9D9"/>
              </a:solidFill>
              <a:prstDash val="solid"/>
            </a:ln>
          </c:spPr>
        </c:majorGridlines>
        <c:title>
          <c:tx>
            <c:rich>
              <a:bodyPr/>
              <a:lstStyle/>
              <a:p>
                <a:pPr rtl="0">
                  <a:defRPr sz="1400">
                    <a:solidFill>
                      <a:srgbClr val="7F7F7F"/>
                    </a:solidFill>
                  </a:defRPr>
                </a:pPr>
                <a:r>
                  <a:rPr lang="en" sz="1400" b="0" i="0" u="none" baseline="0">
                    <a:solidFill>
                      <a:srgbClr val="7F7F7F"/>
                    </a:solidFill>
                  </a:rPr>
                  <a:t>%</a:t>
                </a:r>
              </a:p>
            </c:rich>
          </c:tx>
          <c:layout>
            <c:manualLayout>
              <c:xMode val="edge"/>
              <c:yMode val="edge"/>
              <c:x val="0.40808220073408258"/>
              <c:y val="0.92876049360863688"/>
            </c:manualLayout>
          </c:layout>
          <c:overlay val="0"/>
        </c:title>
        <c:numFmt formatCode="General" sourceLinked="0"/>
        <c:majorTickMark val="none"/>
        <c:minorTickMark val="none"/>
        <c:tickLblPos val="high"/>
        <c:spPr>
          <a:ln>
            <a:noFill/>
          </a:ln>
        </c:spPr>
        <c:txPr>
          <a:bodyPr rot="0" vert="horz"/>
          <a:lstStyle/>
          <a:p>
            <a:pPr rtl="0">
              <a:defRPr sz="1400">
                <a:solidFill>
                  <a:srgbClr val="7F7F7F"/>
                </a:solidFill>
              </a:defRPr>
            </a:pPr>
            <a:endParaRPr lang="en-FI"/>
          </a:p>
        </c:txPr>
        <c:crossAx val="639397440"/>
        <c:crosses val="autoZero"/>
        <c:crossBetween val="between"/>
        <c:majorUnit val="20"/>
        <c:minorUnit val="1"/>
      </c:valAx>
      <c:spPr>
        <a:ln w="6350">
          <a:noFill/>
        </a:ln>
      </c:spPr>
    </c:plotArea>
    <c:plotVisOnly val="1"/>
    <c:dispBlanksAs val="gap"/>
    <c:showDLblsOverMax val="0"/>
  </c:chart>
  <c:spPr>
    <a:ln>
      <a:noFill/>
    </a:ln>
  </c:spPr>
  <c:txPr>
    <a:bodyPr/>
    <a:lstStyle/>
    <a:p>
      <a:pPr rtl="0">
        <a:defRPr sz="1200">
          <a:solidFill>
            <a:srgbClr val="262626"/>
          </a:solidFill>
          <a:latin typeface="Neue Haas Unica W1G" panose="020B0504030206020203" pitchFamily="34" charset="0"/>
        </a:defRPr>
      </a:pPr>
      <a:endParaRPr lang="en-FI"/>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273368351891791"/>
          <c:y val="2.9578322583049294E-2"/>
          <c:w val="0.50404419631032349"/>
          <c:h val="0.87142792263521895"/>
        </c:manualLayout>
      </c:layout>
      <c:barChart>
        <c:barDir val="bar"/>
        <c:grouping val="clustered"/>
        <c:varyColors val="0"/>
        <c:ser>
          <c:idx val="0"/>
          <c:order val="0"/>
          <c:tx>
            <c:strRef>
              <c:f>Taul1!$B$1</c:f>
              <c:strCache>
                <c:ptCount val="1"/>
                <c:pt idx="0">
                  <c:v>Fashion</c:v>
                </c:pt>
              </c:strCache>
            </c:strRef>
          </c:tx>
          <c:spPr>
            <a:solidFill>
              <a:srgbClr val="002548"/>
            </a:solidFill>
          </c:spPr>
          <c:invertIfNegative val="0"/>
          <c:dPt>
            <c:idx val="0"/>
            <c:invertIfNegative val="0"/>
            <c:bubble3D val="0"/>
            <c:spPr>
              <a:solidFill>
                <a:srgbClr val="FF6464"/>
              </a:solidFill>
            </c:spPr>
            <c:extLst>
              <c:ext xmlns:c16="http://schemas.microsoft.com/office/drawing/2014/chart" uri="{C3380CC4-5D6E-409C-BE32-E72D297353CC}">
                <c16:uniqueId val="{00000000-4EF1-4AEF-84E6-36745810608D}"/>
              </c:ext>
            </c:extLst>
          </c:dPt>
          <c:dPt>
            <c:idx val="3"/>
            <c:invertIfNegative val="0"/>
            <c:bubble3D val="0"/>
            <c:spPr>
              <a:solidFill>
                <a:srgbClr val="FF6464"/>
              </a:solidFill>
            </c:spPr>
            <c:extLst>
              <c:ext xmlns:c16="http://schemas.microsoft.com/office/drawing/2014/chart" uri="{C3380CC4-5D6E-409C-BE32-E72D297353CC}">
                <c16:uniqueId val="{00000001-4EF1-4AEF-84E6-36745810608D}"/>
              </c:ext>
            </c:extLst>
          </c:dPt>
          <c:dLbls>
            <c:numFmt formatCode="#,##0" sourceLinked="0"/>
            <c:spPr>
              <a:noFill/>
              <a:ln>
                <a:noFill/>
              </a:ln>
              <a:effectLst/>
            </c:spPr>
            <c:txPr>
              <a:bodyPr/>
              <a:lstStyle/>
              <a:p>
                <a:pPr rtl="0">
                  <a:defRPr sz="1400">
                    <a:solidFill>
                      <a:schemeClr val="tx2"/>
                    </a:solidFill>
                    <a:latin typeface="Neue Haas Unica W1G Medium" panose="020B0604030206020203" pitchFamily="34" charset="0"/>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Taul1!$A$2:$A$11</c:f>
              <c:strCache>
                <c:ptCount val="10"/>
                <c:pt idx="0">
                  <c:v>Print magazines</c:v>
                </c:pt>
                <c:pt idx="1">
                  <c:v>Social media</c:v>
                </c:pt>
                <c:pt idx="2">
                  <c:v>Blog</c:v>
                </c:pt>
                <c:pt idx="3">
                  <c:v>Magazine websites</c:v>
                </c:pt>
                <c:pt idx="4">
                  <c:v>TV</c:v>
                </c:pt>
                <c:pt idx="5">
                  <c:v>YouTube or other video streaming service</c:v>
                </c:pt>
                <c:pt idx="6">
                  <c:v>Print newspaper</c:v>
                </c:pt>
                <c:pt idx="7">
                  <c:v>Podcast</c:v>
                </c:pt>
                <c:pt idx="8">
                  <c:v>Radio</c:v>
                </c:pt>
                <c:pt idx="9">
                  <c:v>This topic does not interest me/can’t say</c:v>
                </c:pt>
              </c:strCache>
            </c:strRef>
          </c:cat>
          <c:val>
            <c:numRef>
              <c:f>Taul1!$B$2:$B$11</c:f>
              <c:numCache>
                <c:formatCode>General</c:formatCode>
                <c:ptCount val="10"/>
                <c:pt idx="0">
                  <c:v>32.161230000000003</c:v>
                </c:pt>
                <c:pt idx="1">
                  <c:v>17.0669</c:v>
                </c:pt>
                <c:pt idx="2">
                  <c:v>13.63636</c:v>
                </c:pt>
                <c:pt idx="3">
                  <c:v>13.550599999999999</c:v>
                </c:pt>
                <c:pt idx="4">
                  <c:v>9.0051500000000004</c:v>
                </c:pt>
                <c:pt idx="5">
                  <c:v>8.7478599999999993</c:v>
                </c:pt>
                <c:pt idx="6">
                  <c:v>5.7461399999999996</c:v>
                </c:pt>
                <c:pt idx="7">
                  <c:v>1.20069</c:v>
                </c:pt>
                <c:pt idx="8">
                  <c:v>0.60033999999999998</c:v>
                </c:pt>
                <c:pt idx="9">
                  <c:v>43.739280000000001</c:v>
                </c:pt>
              </c:numCache>
            </c:numRef>
          </c:val>
          <c:extLst>
            <c:ext xmlns:c16="http://schemas.microsoft.com/office/drawing/2014/chart" uri="{C3380CC4-5D6E-409C-BE32-E72D297353CC}">
              <c16:uniqueId val="{00000000-9C30-4D03-A461-650BF4CF308D}"/>
            </c:ext>
          </c:extLst>
        </c:ser>
        <c:dLbls>
          <c:showLegendKey val="0"/>
          <c:showVal val="0"/>
          <c:showCatName val="0"/>
          <c:showSerName val="0"/>
          <c:showPercent val="0"/>
          <c:showBubbleSize val="0"/>
        </c:dLbls>
        <c:gapWidth val="4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rtl="0">
              <a:defRPr>
                <a:solidFill>
                  <a:srgbClr val="002649"/>
                </a:solidFill>
              </a:defRPr>
            </a:pPr>
            <a:endParaRPr lang="en-FI"/>
          </a:p>
        </c:txPr>
        <c:crossAx val="639421520"/>
        <c:crosses val="autoZero"/>
        <c:auto val="1"/>
        <c:lblAlgn val="ctr"/>
        <c:lblOffset val="100"/>
        <c:tickLblSkip val="1"/>
        <c:noMultiLvlLbl val="0"/>
      </c:catAx>
      <c:valAx>
        <c:axId val="639421520"/>
        <c:scaling>
          <c:orientation val="minMax"/>
          <c:max val="100"/>
          <c:min val="0"/>
        </c:scaling>
        <c:delete val="0"/>
        <c:axPos val="t"/>
        <c:majorGridlines>
          <c:spPr>
            <a:ln w="9525">
              <a:solidFill>
                <a:srgbClr val="D9D9D9"/>
              </a:solidFill>
              <a:prstDash val="solid"/>
            </a:ln>
          </c:spPr>
        </c:majorGridlines>
        <c:title>
          <c:tx>
            <c:rich>
              <a:bodyPr/>
              <a:lstStyle/>
              <a:p>
                <a:pPr rtl="0">
                  <a:defRPr sz="1400">
                    <a:solidFill>
                      <a:srgbClr val="7F7F7F"/>
                    </a:solidFill>
                  </a:defRPr>
                </a:pPr>
                <a:r>
                  <a:rPr lang="en" sz="1400" b="0" i="0" u="none" baseline="0">
                    <a:solidFill>
                      <a:srgbClr val="7F7F7F"/>
                    </a:solidFill>
                  </a:rPr>
                  <a:t>%</a:t>
                </a:r>
              </a:p>
            </c:rich>
          </c:tx>
          <c:layout>
            <c:manualLayout>
              <c:xMode val="edge"/>
              <c:yMode val="edge"/>
              <c:x val="0.40808220073408258"/>
              <c:y val="0.92876049360863688"/>
            </c:manualLayout>
          </c:layout>
          <c:overlay val="0"/>
        </c:title>
        <c:numFmt formatCode="General" sourceLinked="0"/>
        <c:majorTickMark val="none"/>
        <c:minorTickMark val="none"/>
        <c:tickLblPos val="high"/>
        <c:spPr>
          <a:ln>
            <a:noFill/>
          </a:ln>
        </c:spPr>
        <c:txPr>
          <a:bodyPr rot="0" vert="horz"/>
          <a:lstStyle/>
          <a:p>
            <a:pPr rtl="0">
              <a:defRPr sz="1400">
                <a:solidFill>
                  <a:srgbClr val="7F7F7F"/>
                </a:solidFill>
              </a:defRPr>
            </a:pPr>
            <a:endParaRPr lang="en-FI"/>
          </a:p>
        </c:txPr>
        <c:crossAx val="639397440"/>
        <c:crosses val="autoZero"/>
        <c:crossBetween val="between"/>
        <c:majorUnit val="20"/>
        <c:minorUnit val="1"/>
      </c:valAx>
      <c:spPr>
        <a:ln w="6350">
          <a:noFill/>
        </a:ln>
      </c:spPr>
    </c:plotArea>
    <c:plotVisOnly val="1"/>
    <c:dispBlanksAs val="gap"/>
    <c:showDLblsOverMax val="0"/>
  </c:chart>
  <c:spPr>
    <a:ln>
      <a:noFill/>
    </a:ln>
  </c:spPr>
  <c:txPr>
    <a:bodyPr/>
    <a:lstStyle/>
    <a:p>
      <a:pPr rtl="0">
        <a:defRPr sz="1200">
          <a:solidFill>
            <a:srgbClr val="262626"/>
          </a:solidFill>
          <a:latin typeface="Neue Haas Unica W1G" panose="020B0504030206020203" pitchFamily="34" charset="0"/>
        </a:defRPr>
      </a:pPr>
      <a:endParaRPr lang="en-FI"/>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273368351891791"/>
          <c:y val="2.9578322583049294E-2"/>
          <c:w val="0.50404419631032349"/>
          <c:h val="0.87142792263521895"/>
        </c:manualLayout>
      </c:layout>
      <c:barChart>
        <c:barDir val="bar"/>
        <c:grouping val="clustered"/>
        <c:varyColors val="0"/>
        <c:ser>
          <c:idx val="0"/>
          <c:order val="0"/>
          <c:tx>
            <c:strRef>
              <c:f>Taul1!$B$1</c:f>
              <c:strCache>
                <c:ptCount val="1"/>
                <c:pt idx="0">
                  <c:v>Renovation and construction</c:v>
                </c:pt>
              </c:strCache>
            </c:strRef>
          </c:tx>
          <c:spPr>
            <a:solidFill>
              <a:srgbClr val="002548"/>
            </a:solidFill>
          </c:spPr>
          <c:invertIfNegative val="0"/>
          <c:dPt>
            <c:idx val="0"/>
            <c:invertIfNegative val="0"/>
            <c:bubble3D val="0"/>
            <c:spPr>
              <a:solidFill>
                <a:srgbClr val="FF6464"/>
              </a:solidFill>
            </c:spPr>
            <c:extLst>
              <c:ext xmlns:c16="http://schemas.microsoft.com/office/drawing/2014/chart" uri="{C3380CC4-5D6E-409C-BE32-E72D297353CC}">
                <c16:uniqueId val="{00000000-5D06-4D3D-ACCE-761AF7CF1D9C}"/>
              </c:ext>
            </c:extLst>
          </c:dPt>
          <c:dPt>
            <c:idx val="3"/>
            <c:invertIfNegative val="0"/>
            <c:bubble3D val="0"/>
            <c:spPr>
              <a:solidFill>
                <a:srgbClr val="FF6464"/>
              </a:solidFill>
            </c:spPr>
            <c:extLst>
              <c:ext xmlns:c16="http://schemas.microsoft.com/office/drawing/2014/chart" uri="{C3380CC4-5D6E-409C-BE32-E72D297353CC}">
                <c16:uniqueId val="{00000001-5D06-4D3D-ACCE-761AF7CF1D9C}"/>
              </c:ext>
            </c:extLst>
          </c:dPt>
          <c:dLbls>
            <c:numFmt formatCode="#,##0" sourceLinked="0"/>
            <c:spPr>
              <a:noFill/>
              <a:ln>
                <a:noFill/>
              </a:ln>
              <a:effectLst/>
            </c:spPr>
            <c:txPr>
              <a:bodyPr/>
              <a:lstStyle/>
              <a:p>
                <a:pPr rtl="0">
                  <a:defRPr sz="1400">
                    <a:solidFill>
                      <a:schemeClr val="tx2"/>
                    </a:solidFill>
                    <a:latin typeface="Neue Haas Unica W1G Medium" panose="020B0604030206020203" pitchFamily="34" charset="0"/>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Taul1!$A$2:$A$11</c:f>
              <c:strCache>
                <c:ptCount val="10"/>
                <c:pt idx="0">
                  <c:v>Print magazines</c:v>
                </c:pt>
                <c:pt idx="1">
                  <c:v>TV</c:v>
                </c:pt>
                <c:pt idx="2">
                  <c:v>YouTube or other video streaming service</c:v>
                </c:pt>
                <c:pt idx="3">
                  <c:v>Magazine websites</c:v>
                </c:pt>
                <c:pt idx="4">
                  <c:v>Print newspaper</c:v>
                </c:pt>
                <c:pt idx="5">
                  <c:v>Social media</c:v>
                </c:pt>
                <c:pt idx="6">
                  <c:v>Blog</c:v>
                </c:pt>
                <c:pt idx="7">
                  <c:v>Radio</c:v>
                </c:pt>
                <c:pt idx="8">
                  <c:v>Podcast</c:v>
                </c:pt>
                <c:pt idx="9">
                  <c:v>This topic does not interest me/can’t say</c:v>
                </c:pt>
              </c:strCache>
            </c:strRef>
          </c:cat>
          <c:val>
            <c:numRef>
              <c:f>Taul1!$B$2:$B$11</c:f>
              <c:numCache>
                <c:formatCode>General</c:formatCode>
                <c:ptCount val="10"/>
                <c:pt idx="0">
                  <c:v>40.137219999999999</c:v>
                </c:pt>
                <c:pt idx="1">
                  <c:v>20.24014</c:v>
                </c:pt>
                <c:pt idx="2">
                  <c:v>19.29674</c:v>
                </c:pt>
                <c:pt idx="3">
                  <c:v>16.037739999999999</c:v>
                </c:pt>
                <c:pt idx="4">
                  <c:v>10.89194</c:v>
                </c:pt>
                <c:pt idx="5">
                  <c:v>7.1183500000000004</c:v>
                </c:pt>
                <c:pt idx="6">
                  <c:v>6.5180100000000003</c:v>
                </c:pt>
                <c:pt idx="7">
                  <c:v>1.1149199999999999</c:v>
                </c:pt>
                <c:pt idx="8">
                  <c:v>0.68611</c:v>
                </c:pt>
                <c:pt idx="9">
                  <c:v>32.161230000000003</c:v>
                </c:pt>
              </c:numCache>
            </c:numRef>
          </c:val>
          <c:extLst>
            <c:ext xmlns:c16="http://schemas.microsoft.com/office/drawing/2014/chart" uri="{C3380CC4-5D6E-409C-BE32-E72D297353CC}">
              <c16:uniqueId val="{00000000-9C30-4D03-A461-650BF4CF308D}"/>
            </c:ext>
          </c:extLst>
        </c:ser>
        <c:dLbls>
          <c:showLegendKey val="0"/>
          <c:showVal val="0"/>
          <c:showCatName val="0"/>
          <c:showSerName val="0"/>
          <c:showPercent val="0"/>
          <c:showBubbleSize val="0"/>
        </c:dLbls>
        <c:gapWidth val="4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rtl="0">
              <a:defRPr>
                <a:solidFill>
                  <a:srgbClr val="002649"/>
                </a:solidFill>
              </a:defRPr>
            </a:pPr>
            <a:endParaRPr lang="en-FI"/>
          </a:p>
        </c:txPr>
        <c:crossAx val="639421520"/>
        <c:crosses val="autoZero"/>
        <c:auto val="1"/>
        <c:lblAlgn val="ctr"/>
        <c:lblOffset val="100"/>
        <c:tickLblSkip val="1"/>
        <c:noMultiLvlLbl val="0"/>
      </c:catAx>
      <c:valAx>
        <c:axId val="639421520"/>
        <c:scaling>
          <c:orientation val="minMax"/>
          <c:max val="100"/>
          <c:min val="0"/>
        </c:scaling>
        <c:delete val="0"/>
        <c:axPos val="t"/>
        <c:majorGridlines>
          <c:spPr>
            <a:ln w="9525">
              <a:solidFill>
                <a:srgbClr val="D9D9D9"/>
              </a:solidFill>
              <a:prstDash val="solid"/>
            </a:ln>
          </c:spPr>
        </c:majorGridlines>
        <c:title>
          <c:tx>
            <c:rich>
              <a:bodyPr/>
              <a:lstStyle/>
              <a:p>
                <a:pPr rtl="0">
                  <a:defRPr sz="1400">
                    <a:solidFill>
                      <a:srgbClr val="7F7F7F"/>
                    </a:solidFill>
                  </a:defRPr>
                </a:pPr>
                <a:r>
                  <a:rPr lang="en" sz="1400" b="0" i="0" u="none" baseline="0">
                    <a:solidFill>
                      <a:srgbClr val="7F7F7F"/>
                    </a:solidFill>
                  </a:rPr>
                  <a:t>%</a:t>
                </a:r>
              </a:p>
            </c:rich>
          </c:tx>
          <c:layout>
            <c:manualLayout>
              <c:xMode val="edge"/>
              <c:yMode val="edge"/>
              <c:x val="0.40808220073408258"/>
              <c:y val="0.92876049360863688"/>
            </c:manualLayout>
          </c:layout>
          <c:overlay val="0"/>
        </c:title>
        <c:numFmt formatCode="General" sourceLinked="0"/>
        <c:majorTickMark val="none"/>
        <c:minorTickMark val="none"/>
        <c:tickLblPos val="high"/>
        <c:spPr>
          <a:ln>
            <a:noFill/>
          </a:ln>
        </c:spPr>
        <c:txPr>
          <a:bodyPr rot="0" vert="horz"/>
          <a:lstStyle/>
          <a:p>
            <a:pPr rtl="0">
              <a:defRPr sz="1400">
                <a:solidFill>
                  <a:srgbClr val="7F7F7F"/>
                </a:solidFill>
              </a:defRPr>
            </a:pPr>
            <a:endParaRPr lang="en-FI"/>
          </a:p>
        </c:txPr>
        <c:crossAx val="639397440"/>
        <c:crosses val="autoZero"/>
        <c:crossBetween val="between"/>
        <c:majorUnit val="20"/>
        <c:minorUnit val="1"/>
      </c:valAx>
      <c:spPr>
        <a:ln w="6350">
          <a:noFill/>
        </a:ln>
      </c:spPr>
    </c:plotArea>
    <c:plotVisOnly val="1"/>
    <c:dispBlanksAs val="gap"/>
    <c:showDLblsOverMax val="0"/>
  </c:chart>
  <c:spPr>
    <a:ln>
      <a:noFill/>
    </a:ln>
  </c:spPr>
  <c:txPr>
    <a:bodyPr/>
    <a:lstStyle/>
    <a:p>
      <a:pPr rtl="0">
        <a:defRPr sz="1200">
          <a:solidFill>
            <a:srgbClr val="262626"/>
          </a:solidFill>
          <a:latin typeface="Neue Haas Unica W1G" panose="020B0504030206020203" pitchFamily="34" charset="0"/>
        </a:defRPr>
      </a:pPr>
      <a:endParaRPr lang="en-FI"/>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273368351891791"/>
          <c:y val="2.9578322583049294E-2"/>
          <c:w val="0.50404419631032349"/>
          <c:h val="0.87142792263521895"/>
        </c:manualLayout>
      </c:layout>
      <c:barChart>
        <c:barDir val="bar"/>
        <c:grouping val="clustered"/>
        <c:varyColors val="0"/>
        <c:ser>
          <c:idx val="0"/>
          <c:order val="0"/>
          <c:tx>
            <c:strRef>
              <c:f>Taul1!$B$1</c:f>
              <c:strCache>
                <c:ptCount val="1"/>
                <c:pt idx="0">
                  <c:v>Food and cooking</c:v>
                </c:pt>
              </c:strCache>
            </c:strRef>
          </c:tx>
          <c:spPr>
            <a:solidFill>
              <a:srgbClr val="002548"/>
            </a:solidFill>
          </c:spPr>
          <c:invertIfNegative val="0"/>
          <c:dPt>
            <c:idx val="0"/>
            <c:invertIfNegative val="0"/>
            <c:bubble3D val="0"/>
            <c:spPr>
              <a:solidFill>
                <a:srgbClr val="FF6464"/>
              </a:solidFill>
            </c:spPr>
            <c:extLst>
              <c:ext xmlns:c16="http://schemas.microsoft.com/office/drawing/2014/chart" uri="{C3380CC4-5D6E-409C-BE32-E72D297353CC}">
                <c16:uniqueId val="{00000000-4DE5-4D23-A224-4574B8E16275}"/>
              </c:ext>
            </c:extLst>
          </c:dPt>
          <c:dPt>
            <c:idx val="1"/>
            <c:invertIfNegative val="0"/>
            <c:bubble3D val="0"/>
            <c:spPr>
              <a:solidFill>
                <a:srgbClr val="FF6464"/>
              </a:solidFill>
            </c:spPr>
            <c:extLst>
              <c:ext xmlns:c16="http://schemas.microsoft.com/office/drawing/2014/chart" uri="{C3380CC4-5D6E-409C-BE32-E72D297353CC}">
                <c16:uniqueId val="{00000001-4DE5-4D23-A224-4574B8E16275}"/>
              </c:ext>
            </c:extLst>
          </c:dPt>
          <c:dLbls>
            <c:numFmt formatCode="#,##0" sourceLinked="0"/>
            <c:spPr>
              <a:noFill/>
              <a:ln>
                <a:noFill/>
              </a:ln>
              <a:effectLst/>
            </c:spPr>
            <c:txPr>
              <a:bodyPr/>
              <a:lstStyle/>
              <a:p>
                <a:pPr rtl="0">
                  <a:defRPr sz="1400">
                    <a:solidFill>
                      <a:schemeClr val="tx2"/>
                    </a:solidFill>
                    <a:latin typeface="Neue Haas Unica W1G Medium" panose="020B0604030206020203" pitchFamily="34" charset="0"/>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Taul1!$A$2:$A$11</c:f>
              <c:strCache>
                <c:ptCount val="10"/>
                <c:pt idx="0">
                  <c:v>Print magazines</c:v>
                </c:pt>
                <c:pt idx="1">
                  <c:v>Magazine websites</c:v>
                </c:pt>
                <c:pt idx="2">
                  <c:v>TV</c:v>
                </c:pt>
                <c:pt idx="3">
                  <c:v>Blog</c:v>
                </c:pt>
                <c:pt idx="4">
                  <c:v>YouTube or other video streaming service</c:v>
                </c:pt>
                <c:pt idx="5">
                  <c:v>Social media</c:v>
                </c:pt>
                <c:pt idx="6">
                  <c:v>Print newspaper</c:v>
                </c:pt>
                <c:pt idx="7">
                  <c:v>Podcast</c:v>
                </c:pt>
                <c:pt idx="8">
                  <c:v>Radio</c:v>
                </c:pt>
                <c:pt idx="9">
                  <c:v>This topic does not interest me/can’t say</c:v>
                </c:pt>
              </c:strCache>
            </c:strRef>
          </c:cat>
          <c:val>
            <c:numRef>
              <c:f>Taul1!$B$2:$B$11</c:f>
              <c:numCache>
                <c:formatCode>General</c:formatCode>
                <c:ptCount val="10"/>
                <c:pt idx="0">
                  <c:v>49.399659999999997</c:v>
                </c:pt>
                <c:pt idx="1">
                  <c:v>24.699829999999999</c:v>
                </c:pt>
                <c:pt idx="2">
                  <c:v>22.727270000000001</c:v>
                </c:pt>
                <c:pt idx="3">
                  <c:v>16.638079999999999</c:v>
                </c:pt>
                <c:pt idx="4">
                  <c:v>15.523160000000001</c:v>
                </c:pt>
                <c:pt idx="5">
                  <c:v>14.751289999999999</c:v>
                </c:pt>
                <c:pt idx="6">
                  <c:v>13.63636</c:v>
                </c:pt>
                <c:pt idx="7">
                  <c:v>1.4579800000000001</c:v>
                </c:pt>
                <c:pt idx="8">
                  <c:v>1.1149199999999999</c:v>
                </c:pt>
                <c:pt idx="9">
                  <c:v>18.267579999999999</c:v>
                </c:pt>
              </c:numCache>
            </c:numRef>
          </c:val>
          <c:extLst>
            <c:ext xmlns:c16="http://schemas.microsoft.com/office/drawing/2014/chart" uri="{C3380CC4-5D6E-409C-BE32-E72D297353CC}">
              <c16:uniqueId val="{00000000-9C30-4D03-A461-650BF4CF308D}"/>
            </c:ext>
          </c:extLst>
        </c:ser>
        <c:dLbls>
          <c:showLegendKey val="0"/>
          <c:showVal val="0"/>
          <c:showCatName val="0"/>
          <c:showSerName val="0"/>
          <c:showPercent val="0"/>
          <c:showBubbleSize val="0"/>
        </c:dLbls>
        <c:gapWidth val="4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rtl="0">
              <a:defRPr>
                <a:solidFill>
                  <a:srgbClr val="002649"/>
                </a:solidFill>
              </a:defRPr>
            </a:pPr>
            <a:endParaRPr lang="en-FI"/>
          </a:p>
        </c:txPr>
        <c:crossAx val="639421520"/>
        <c:crosses val="autoZero"/>
        <c:auto val="1"/>
        <c:lblAlgn val="ctr"/>
        <c:lblOffset val="100"/>
        <c:tickLblSkip val="1"/>
        <c:noMultiLvlLbl val="0"/>
      </c:catAx>
      <c:valAx>
        <c:axId val="639421520"/>
        <c:scaling>
          <c:orientation val="minMax"/>
          <c:max val="100"/>
          <c:min val="0"/>
        </c:scaling>
        <c:delete val="0"/>
        <c:axPos val="t"/>
        <c:majorGridlines>
          <c:spPr>
            <a:ln w="9525">
              <a:solidFill>
                <a:srgbClr val="D9D9D9"/>
              </a:solidFill>
              <a:prstDash val="solid"/>
            </a:ln>
          </c:spPr>
        </c:majorGridlines>
        <c:title>
          <c:tx>
            <c:rich>
              <a:bodyPr/>
              <a:lstStyle/>
              <a:p>
                <a:pPr rtl="0">
                  <a:defRPr sz="1400">
                    <a:solidFill>
                      <a:srgbClr val="7F7F7F"/>
                    </a:solidFill>
                  </a:defRPr>
                </a:pPr>
                <a:r>
                  <a:rPr lang="en" sz="1400" b="0" i="0" u="none" baseline="0">
                    <a:solidFill>
                      <a:srgbClr val="7F7F7F"/>
                    </a:solidFill>
                  </a:rPr>
                  <a:t>%</a:t>
                </a:r>
              </a:p>
            </c:rich>
          </c:tx>
          <c:layout>
            <c:manualLayout>
              <c:xMode val="edge"/>
              <c:yMode val="edge"/>
              <c:x val="0.40808220073408258"/>
              <c:y val="0.92876049360863688"/>
            </c:manualLayout>
          </c:layout>
          <c:overlay val="0"/>
        </c:title>
        <c:numFmt formatCode="General" sourceLinked="0"/>
        <c:majorTickMark val="none"/>
        <c:minorTickMark val="none"/>
        <c:tickLblPos val="high"/>
        <c:spPr>
          <a:ln>
            <a:noFill/>
          </a:ln>
        </c:spPr>
        <c:txPr>
          <a:bodyPr rot="0" vert="horz"/>
          <a:lstStyle/>
          <a:p>
            <a:pPr rtl="0">
              <a:defRPr sz="1400">
                <a:solidFill>
                  <a:srgbClr val="7F7F7F"/>
                </a:solidFill>
              </a:defRPr>
            </a:pPr>
            <a:endParaRPr lang="en-FI"/>
          </a:p>
        </c:txPr>
        <c:crossAx val="639397440"/>
        <c:crosses val="autoZero"/>
        <c:crossBetween val="between"/>
        <c:majorUnit val="20"/>
        <c:minorUnit val="1"/>
      </c:valAx>
      <c:spPr>
        <a:ln w="6350">
          <a:noFill/>
        </a:ln>
      </c:spPr>
    </c:plotArea>
    <c:plotVisOnly val="1"/>
    <c:dispBlanksAs val="gap"/>
    <c:showDLblsOverMax val="0"/>
  </c:chart>
  <c:spPr>
    <a:ln>
      <a:noFill/>
    </a:ln>
  </c:spPr>
  <c:txPr>
    <a:bodyPr/>
    <a:lstStyle/>
    <a:p>
      <a:pPr rtl="0">
        <a:defRPr sz="1200">
          <a:solidFill>
            <a:srgbClr val="262626"/>
          </a:solidFill>
          <a:latin typeface="Neue Haas Unica W1G" panose="020B0504030206020203" pitchFamily="34" charset="0"/>
        </a:defRPr>
      </a:pPr>
      <a:endParaRPr lang="en-FI"/>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273368351891791"/>
          <c:y val="2.9578322583049294E-2"/>
          <c:w val="0.50404419631032349"/>
          <c:h val="0.87142792263521895"/>
        </c:manualLayout>
      </c:layout>
      <c:barChart>
        <c:barDir val="bar"/>
        <c:grouping val="clustered"/>
        <c:varyColors val="0"/>
        <c:ser>
          <c:idx val="0"/>
          <c:order val="0"/>
          <c:tx>
            <c:strRef>
              <c:f>Taul1!$B$1</c:f>
              <c:strCache>
                <c:ptCount val="1"/>
                <c:pt idx="0">
                  <c:v>Interior design</c:v>
                </c:pt>
              </c:strCache>
            </c:strRef>
          </c:tx>
          <c:spPr>
            <a:solidFill>
              <a:srgbClr val="002548"/>
            </a:solidFill>
          </c:spPr>
          <c:invertIfNegative val="0"/>
          <c:dPt>
            <c:idx val="0"/>
            <c:invertIfNegative val="0"/>
            <c:bubble3D val="0"/>
            <c:spPr>
              <a:solidFill>
                <a:srgbClr val="FF6464"/>
              </a:solidFill>
            </c:spPr>
            <c:extLst>
              <c:ext xmlns:c16="http://schemas.microsoft.com/office/drawing/2014/chart" uri="{C3380CC4-5D6E-409C-BE32-E72D297353CC}">
                <c16:uniqueId val="{00000000-A30C-434E-8CFE-529A1FAA6A14}"/>
              </c:ext>
            </c:extLst>
          </c:dPt>
          <c:dPt>
            <c:idx val="2"/>
            <c:invertIfNegative val="0"/>
            <c:bubble3D val="0"/>
            <c:spPr>
              <a:solidFill>
                <a:srgbClr val="FF6464"/>
              </a:solidFill>
            </c:spPr>
            <c:extLst>
              <c:ext xmlns:c16="http://schemas.microsoft.com/office/drawing/2014/chart" uri="{C3380CC4-5D6E-409C-BE32-E72D297353CC}">
                <c16:uniqueId val="{00000001-A30C-434E-8CFE-529A1FAA6A14}"/>
              </c:ext>
            </c:extLst>
          </c:dPt>
          <c:dLbls>
            <c:numFmt formatCode="#,##0" sourceLinked="0"/>
            <c:spPr>
              <a:noFill/>
              <a:ln>
                <a:noFill/>
              </a:ln>
              <a:effectLst/>
            </c:spPr>
            <c:txPr>
              <a:bodyPr/>
              <a:lstStyle/>
              <a:p>
                <a:pPr rtl="0">
                  <a:defRPr sz="1400">
                    <a:solidFill>
                      <a:schemeClr val="tx2"/>
                    </a:solidFill>
                    <a:latin typeface="Neue Haas Unica W1G Medium" panose="020B0604030206020203" pitchFamily="34" charset="0"/>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Taul1!$A$2:$A$11</c:f>
              <c:strCache>
                <c:ptCount val="10"/>
                <c:pt idx="0">
                  <c:v>Print magazines</c:v>
                </c:pt>
                <c:pt idx="1">
                  <c:v>TV</c:v>
                </c:pt>
                <c:pt idx="2">
                  <c:v>Magazine websites</c:v>
                </c:pt>
                <c:pt idx="3">
                  <c:v>Social media</c:v>
                </c:pt>
                <c:pt idx="4">
                  <c:v>Blog</c:v>
                </c:pt>
                <c:pt idx="5">
                  <c:v>YouTube or other video streaming service</c:v>
                </c:pt>
                <c:pt idx="6">
                  <c:v>Print newspaper</c:v>
                </c:pt>
                <c:pt idx="7">
                  <c:v>Radio</c:v>
                </c:pt>
                <c:pt idx="8">
                  <c:v>Podcast</c:v>
                </c:pt>
                <c:pt idx="9">
                  <c:v>This topic does not interest me/can’t say</c:v>
                </c:pt>
              </c:strCache>
            </c:strRef>
          </c:cat>
          <c:val>
            <c:numRef>
              <c:f>Taul1!$B$2:$B$11</c:f>
              <c:numCache>
                <c:formatCode>General</c:formatCode>
                <c:ptCount val="10"/>
                <c:pt idx="0">
                  <c:v>44.168100000000003</c:v>
                </c:pt>
                <c:pt idx="1">
                  <c:v>19.039449999999999</c:v>
                </c:pt>
                <c:pt idx="2">
                  <c:v>14.92281</c:v>
                </c:pt>
                <c:pt idx="3">
                  <c:v>13.464840000000001</c:v>
                </c:pt>
                <c:pt idx="4">
                  <c:v>12.264150000000001</c:v>
                </c:pt>
                <c:pt idx="5">
                  <c:v>9.2624399999999998</c:v>
                </c:pt>
                <c:pt idx="6">
                  <c:v>5.4030899999999997</c:v>
                </c:pt>
                <c:pt idx="7">
                  <c:v>0.85763</c:v>
                </c:pt>
                <c:pt idx="8">
                  <c:v>0.77186999999999995</c:v>
                </c:pt>
                <c:pt idx="9">
                  <c:v>34.391080000000002</c:v>
                </c:pt>
              </c:numCache>
            </c:numRef>
          </c:val>
          <c:extLst>
            <c:ext xmlns:c16="http://schemas.microsoft.com/office/drawing/2014/chart" uri="{C3380CC4-5D6E-409C-BE32-E72D297353CC}">
              <c16:uniqueId val="{00000000-9C30-4D03-A461-650BF4CF308D}"/>
            </c:ext>
          </c:extLst>
        </c:ser>
        <c:dLbls>
          <c:showLegendKey val="0"/>
          <c:showVal val="0"/>
          <c:showCatName val="0"/>
          <c:showSerName val="0"/>
          <c:showPercent val="0"/>
          <c:showBubbleSize val="0"/>
        </c:dLbls>
        <c:gapWidth val="4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rtl="0">
              <a:defRPr>
                <a:solidFill>
                  <a:srgbClr val="002649"/>
                </a:solidFill>
              </a:defRPr>
            </a:pPr>
            <a:endParaRPr lang="en-FI"/>
          </a:p>
        </c:txPr>
        <c:crossAx val="639421520"/>
        <c:crosses val="autoZero"/>
        <c:auto val="1"/>
        <c:lblAlgn val="ctr"/>
        <c:lblOffset val="100"/>
        <c:tickLblSkip val="1"/>
        <c:noMultiLvlLbl val="0"/>
      </c:catAx>
      <c:valAx>
        <c:axId val="639421520"/>
        <c:scaling>
          <c:orientation val="minMax"/>
          <c:max val="100"/>
          <c:min val="0"/>
        </c:scaling>
        <c:delete val="0"/>
        <c:axPos val="t"/>
        <c:majorGridlines>
          <c:spPr>
            <a:ln w="9525">
              <a:solidFill>
                <a:srgbClr val="D9D9D9"/>
              </a:solidFill>
              <a:prstDash val="solid"/>
            </a:ln>
          </c:spPr>
        </c:majorGridlines>
        <c:title>
          <c:tx>
            <c:rich>
              <a:bodyPr/>
              <a:lstStyle/>
              <a:p>
                <a:pPr rtl="0">
                  <a:defRPr sz="1400">
                    <a:solidFill>
                      <a:srgbClr val="7F7F7F"/>
                    </a:solidFill>
                  </a:defRPr>
                </a:pPr>
                <a:r>
                  <a:rPr lang="en" sz="1400" b="0" i="0" u="none" baseline="0">
                    <a:solidFill>
                      <a:srgbClr val="7F7F7F"/>
                    </a:solidFill>
                  </a:rPr>
                  <a:t>%</a:t>
                </a:r>
              </a:p>
            </c:rich>
          </c:tx>
          <c:layout>
            <c:manualLayout>
              <c:xMode val="edge"/>
              <c:yMode val="edge"/>
              <c:x val="0.40808220073408258"/>
              <c:y val="0.92876049360863688"/>
            </c:manualLayout>
          </c:layout>
          <c:overlay val="0"/>
        </c:title>
        <c:numFmt formatCode="General" sourceLinked="0"/>
        <c:majorTickMark val="none"/>
        <c:minorTickMark val="none"/>
        <c:tickLblPos val="high"/>
        <c:spPr>
          <a:ln>
            <a:noFill/>
          </a:ln>
        </c:spPr>
        <c:txPr>
          <a:bodyPr rot="0" vert="horz"/>
          <a:lstStyle/>
          <a:p>
            <a:pPr rtl="0">
              <a:defRPr sz="1400">
                <a:solidFill>
                  <a:srgbClr val="7F7F7F"/>
                </a:solidFill>
              </a:defRPr>
            </a:pPr>
            <a:endParaRPr lang="en-FI"/>
          </a:p>
        </c:txPr>
        <c:crossAx val="639397440"/>
        <c:crosses val="autoZero"/>
        <c:crossBetween val="between"/>
        <c:majorUnit val="20"/>
        <c:minorUnit val="1"/>
      </c:valAx>
      <c:spPr>
        <a:ln w="6350">
          <a:noFill/>
        </a:ln>
      </c:spPr>
    </c:plotArea>
    <c:plotVisOnly val="1"/>
    <c:dispBlanksAs val="gap"/>
    <c:showDLblsOverMax val="0"/>
  </c:chart>
  <c:spPr>
    <a:ln>
      <a:noFill/>
    </a:ln>
  </c:spPr>
  <c:txPr>
    <a:bodyPr/>
    <a:lstStyle/>
    <a:p>
      <a:pPr rtl="0">
        <a:defRPr sz="1200">
          <a:solidFill>
            <a:srgbClr val="262626"/>
          </a:solidFill>
          <a:latin typeface="Neue Haas Unica W1G" panose="020B0504030206020203" pitchFamily="34" charset="0"/>
        </a:defRPr>
      </a:pPr>
      <a:endParaRPr lang="en-FI"/>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273368351891791"/>
          <c:y val="2.9578322583049294E-2"/>
          <c:w val="0.50404419631032349"/>
          <c:h val="0.87142792263521895"/>
        </c:manualLayout>
      </c:layout>
      <c:barChart>
        <c:barDir val="bar"/>
        <c:grouping val="clustered"/>
        <c:varyColors val="0"/>
        <c:ser>
          <c:idx val="0"/>
          <c:order val="0"/>
          <c:tx>
            <c:strRef>
              <c:f>Taul1!$B$1</c:f>
              <c:strCache>
                <c:ptCount val="1"/>
                <c:pt idx="0">
                  <c:v>Saving and investing</c:v>
                </c:pt>
              </c:strCache>
            </c:strRef>
          </c:tx>
          <c:spPr>
            <a:solidFill>
              <a:srgbClr val="002548"/>
            </a:solidFill>
          </c:spPr>
          <c:invertIfNegative val="0"/>
          <c:dPt>
            <c:idx val="0"/>
            <c:invertIfNegative val="0"/>
            <c:bubble3D val="0"/>
            <c:spPr>
              <a:solidFill>
                <a:srgbClr val="FF6464"/>
              </a:solidFill>
            </c:spPr>
            <c:extLst>
              <c:ext xmlns:c16="http://schemas.microsoft.com/office/drawing/2014/chart" uri="{C3380CC4-5D6E-409C-BE32-E72D297353CC}">
                <c16:uniqueId val="{00000000-9F25-4A27-A2C4-31FD08C66456}"/>
              </c:ext>
            </c:extLst>
          </c:dPt>
          <c:dPt>
            <c:idx val="2"/>
            <c:invertIfNegative val="0"/>
            <c:bubble3D val="0"/>
            <c:spPr>
              <a:solidFill>
                <a:srgbClr val="FF6464"/>
              </a:solidFill>
            </c:spPr>
            <c:extLst>
              <c:ext xmlns:c16="http://schemas.microsoft.com/office/drawing/2014/chart" uri="{C3380CC4-5D6E-409C-BE32-E72D297353CC}">
                <c16:uniqueId val="{00000001-9F25-4A27-A2C4-31FD08C66456}"/>
              </c:ext>
            </c:extLst>
          </c:dPt>
          <c:dPt>
            <c:idx val="3"/>
            <c:invertIfNegative val="0"/>
            <c:bubble3D val="0"/>
            <c:spPr>
              <a:solidFill>
                <a:schemeClr val="accent2"/>
              </a:solidFill>
              <a:ln>
                <a:noFill/>
              </a:ln>
            </c:spPr>
            <c:extLst>
              <c:ext xmlns:c16="http://schemas.microsoft.com/office/drawing/2014/chart" uri="{C3380CC4-5D6E-409C-BE32-E72D297353CC}">
                <c16:uniqueId val="{00000004-9840-DA43-8A8B-CF9C57989A86}"/>
              </c:ext>
            </c:extLst>
          </c:dPt>
          <c:dLbls>
            <c:numFmt formatCode="#,##0" sourceLinked="0"/>
            <c:spPr>
              <a:noFill/>
              <a:ln>
                <a:noFill/>
              </a:ln>
              <a:effectLst/>
            </c:spPr>
            <c:txPr>
              <a:bodyPr/>
              <a:lstStyle/>
              <a:p>
                <a:pPr rtl="0">
                  <a:defRPr sz="1400">
                    <a:solidFill>
                      <a:srgbClr val="404040"/>
                    </a:solidFill>
                    <a:latin typeface="Neue Haas Unica W1G Medium" panose="020B0604030206020203" pitchFamily="34" charset="0"/>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Taul1!$A$2:$A$11</c:f>
              <c:strCache>
                <c:ptCount val="10"/>
                <c:pt idx="0">
                  <c:v>Print magazines</c:v>
                </c:pt>
                <c:pt idx="1">
                  <c:v>Print newspaper</c:v>
                </c:pt>
                <c:pt idx="2">
                  <c:v>Magazine websites</c:v>
                </c:pt>
                <c:pt idx="3">
                  <c:v>Podcast</c:v>
                </c:pt>
                <c:pt idx="4">
                  <c:v>Blog</c:v>
                </c:pt>
                <c:pt idx="5">
                  <c:v>Social media</c:v>
                </c:pt>
                <c:pt idx="6">
                  <c:v>YouTube or other video streaming service</c:v>
                </c:pt>
                <c:pt idx="7">
                  <c:v>TV</c:v>
                </c:pt>
                <c:pt idx="8">
                  <c:v>Radio</c:v>
                </c:pt>
                <c:pt idx="9">
                  <c:v>This topic does not interest me/can’t say</c:v>
                </c:pt>
              </c:strCache>
            </c:strRef>
          </c:cat>
          <c:val>
            <c:numRef>
              <c:f>Taul1!$B$2:$B$11</c:f>
              <c:numCache>
                <c:formatCode>General</c:formatCode>
                <c:ptCount val="10"/>
                <c:pt idx="0">
                  <c:v>29.674099999999999</c:v>
                </c:pt>
                <c:pt idx="1">
                  <c:v>22.813040000000001</c:v>
                </c:pt>
                <c:pt idx="2">
                  <c:v>21.355060000000002</c:v>
                </c:pt>
                <c:pt idx="3">
                  <c:v>12.00686</c:v>
                </c:pt>
                <c:pt idx="4">
                  <c:v>10.377359999999999</c:v>
                </c:pt>
                <c:pt idx="5">
                  <c:v>8.2332800000000006</c:v>
                </c:pt>
                <c:pt idx="6">
                  <c:v>6.6037699999999999</c:v>
                </c:pt>
                <c:pt idx="7">
                  <c:v>5.1458000000000004</c:v>
                </c:pt>
                <c:pt idx="8">
                  <c:v>3.6020599999999998</c:v>
                </c:pt>
                <c:pt idx="9">
                  <c:v>34.391080000000002</c:v>
                </c:pt>
              </c:numCache>
            </c:numRef>
          </c:val>
          <c:extLst>
            <c:ext xmlns:c16="http://schemas.microsoft.com/office/drawing/2014/chart" uri="{C3380CC4-5D6E-409C-BE32-E72D297353CC}">
              <c16:uniqueId val="{00000000-9C30-4D03-A461-650BF4CF308D}"/>
            </c:ext>
          </c:extLst>
        </c:ser>
        <c:dLbls>
          <c:showLegendKey val="0"/>
          <c:showVal val="0"/>
          <c:showCatName val="0"/>
          <c:showSerName val="0"/>
          <c:showPercent val="0"/>
          <c:showBubbleSize val="0"/>
        </c:dLbls>
        <c:gapWidth val="4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rtl="0">
              <a:defRPr>
                <a:solidFill>
                  <a:srgbClr val="002649"/>
                </a:solidFill>
              </a:defRPr>
            </a:pPr>
            <a:endParaRPr lang="en-FI"/>
          </a:p>
        </c:txPr>
        <c:crossAx val="639421520"/>
        <c:crosses val="autoZero"/>
        <c:auto val="1"/>
        <c:lblAlgn val="ctr"/>
        <c:lblOffset val="100"/>
        <c:tickLblSkip val="1"/>
        <c:noMultiLvlLbl val="0"/>
      </c:catAx>
      <c:valAx>
        <c:axId val="639421520"/>
        <c:scaling>
          <c:orientation val="minMax"/>
          <c:max val="100"/>
          <c:min val="0"/>
        </c:scaling>
        <c:delete val="0"/>
        <c:axPos val="t"/>
        <c:majorGridlines>
          <c:spPr>
            <a:ln w="9525">
              <a:solidFill>
                <a:srgbClr val="D9D9D9"/>
              </a:solidFill>
              <a:prstDash val="solid"/>
            </a:ln>
          </c:spPr>
        </c:majorGridlines>
        <c:title>
          <c:tx>
            <c:rich>
              <a:bodyPr/>
              <a:lstStyle/>
              <a:p>
                <a:pPr rtl="0">
                  <a:defRPr sz="1400">
                    <a:solidFill>
                      <a:srgbClr val="7F7F7F"/>
                    </a:solidFill>
                  </a:defRPr>
                </a:pPr>
                <a:r>
                  <a:rPr lang="en" sz="1400" b="0" i="0" u="none" baseline="0">
                    <a:solidFill>
                      <a:srgbClr val="7F7F7F"/>
                    </a:solidFill>
                  </a:rPr>
                  <a:t>%</a:t>
                </a:r>
              </a:p>
            </c:rich>
          </c:tx>
          <c:layout>
            <c:manualLayout>
              <c:xMode val="edge"/>
              <c:yMode val="edge"/>
              <c:x val="0.40808220073408258"/>
              <c:y val="0.92876049360863688"/>
            </c:manualLayout>
          </c:layout>
          <c:overlay val="0"/>
        </c:title>
        <c:numFmt formatCode="General" sourceLinked="0"/>
        <c:majorTickMark val="none"/>
        <c:minorTickMark val="none"/>
        <c:tickLblPos val="high"/>
        <c:spPr>
          <a:ln>
            <a:noFill/>
          </a:ln>
        </c:spPr>
        <c:txPr>
          <a:bodyPr rot="0" vert="horz"/>
          <a:lstStyle/>
          <a:p>
            <a:pPr rtl="0">
              <a:defRPr sz="1400">
                <a:solidFill>
                  <a:srgbClr val="7F7F7F"/>
                </a:solidFill>
              </a:defRPr>
            </a:pPr>
            <a:endParaRPr lang="en-FI"/>
          </a:p>
        </c:txPr>
        <c:crossAx val="639397440"/>
        <c:crosses val="autoZero"/>
        <c:crossBetween val="between"/>
        <c:majorUnit val="20"/>
        <c:minorUnit val="1"/>
      </c:valAx>
      <c:spPr>
        <a:ln w="6350">
          <a:noFill/>
        </a:ln>
      </c:spPr>
    </c:plotArea>
    <c:plotVisOnly val="1"/>
    <c:dispBlanksAs val="gap"/>
    <c:showDLblsOverMax val="0"/>
  </c:chart>
  <c:spPr>
    <a:ln>
      <a:noFill/>
    </a:ln>
  </c:spPr>
  <c:txPr>
    <a:bodyPr/>
    <a:lstStyle/>
    <a:p>
      <a:pPr rtl="0">
        <a:defRPr sz="1200">
          <a:solidFill>
            <a:srgbClr val="262626"/>
          </a:solidFill>
          <a:latin typeface="Neue Haas Unica W1G" panose="020B0504030206020203" pitchFamily="34" charset="0"/>
        </a:defRPr>
      </a:pPr>
      <a:endParaRPr lang="en-FI"/>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273368351891791"/>
          <c:y val="2.9578322583049294E-2"/>
          <c:w val="0.50404419631032349"/>
          <c:h val="0.87142792263521895"/>
        </c:manualLayout>
      </c:layout>
      <c:barChart>
        <c:barDir val="bar"/>
        <c:grouping val="clustered"/>
        <c:varyColors val="0"/>
        <c:ser>
          <c:idx val="0"/>
          <c:order val="0"/>
          <c:tx>
            <c:strRef>
              <c:f>Taul1!$B$1</c:f>
              <c:strCache>
                <c:ptCount val="1"/>
                <c:pt idx="0">
                  <c:v>Health and well-being</c:v>
                </c:pt>
              </c:strCache>
            </c:strRef>
          </c:tx>
          <c:spPr>
            <a:solidFill>
              <a:srgbClr val="002548"/>
            </a:solidFill>
          </c:spPr>
          <c:invertIfNegative val="0"/>
          <c:dPt>
            <c:idx val="0"/>
            <c:invertIfNegative val="0"/>
            <c:bubble3D val="0"/>
            <c:spPr>
              <a:solidFill>
                <a:srgbClr val="FF6464"/>
              </a:solidFill>
            </c:spPr>
            <c:extLst>
              <c:ext xmlns:c16="http://schemas.microsoft.com/office/drawing/2014/chart" uri="{C3380CC4-5D6E-409C-BE32-E72D297353CC}">
                <c16:uniqueId val="{00000002-6DB7-4AE3-9DD0-E80C0B4DD9C6}"/>
              </c:ext>
            </c:extLst>
          </c:dPt>
          <c:dPt>
            <c:idx val="1"/>
            <c:invertIfNegative val="0"/>
            <c:bubble3D val="0"/>
            <c:spPr>
              <a:solidFill>
                <a:srgbClr val="FF6464"/>
              </a:solidFill>
            </c:spPr>
            <c:extLst>
              <c:ext xmlns:c16="http://schemas.microsoft.com/office/drawing/2014/chart" uri="{C3380CC4-5D6E-409C-BE32-E72D297353CC}">
                <c16:uniqueId val="{00000003-6DB7-4AE3-9DD0-E80C0B4DD9C6}"/>
              </c:ext>
            </c:extLst>
          </c:dPt>
          <c:dLbls>
            <c:numFmt formatCode="#,##0" sourceLinked="0"/>
            <c:spPr>
              <a:noFill/>
              <a:ln>
                <a:noFill/>
              </a:ln>
              <a:effectLst/>
            </c:spPr>
            <c:txPr>
              <a:bodyPr/>
              <a:lstStyle/>
              <a:p>
                <a:pPr rtl="0">
                  <a:defRPr sz="1400">
                    <a:solidFill>
                      <a:srgbClr val="404040"/>
                    </a:solidFill>
                    <a:latin typeface="Neue Haas Unica W1G Medium" panose="020B0604030206020203" pitchFamily="34" charset="0"/>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Taul1!$A$2:$A$11</c:f>
              <c:strCache>
                <c:ptCount val="10"/>
                <c:pt idx="0">
                  <c:v>Print magazines</c:v>
                </c:pt>
                <c:pt idx="1">
                  <c:v>Magazine websites</c:v>
                </c:pt>
                <c:pt idx="2">
                  <c:v>TV</c:v>
                </c:pt>
                <c:pt idx="3">
                  <c:v>Print newspaper</c:v>
                </c:pt>
                <c:pt idx="4">
                  <c:v>Social media</c:v>
                </c:pt>
                <c:pt idx="5">
                  <c:v>Blog</c:v>
                </c:pt>
                <c:pt idx="6">
                  <c:v>YouTube or other video streaming service</c:v>
                </c:pt>
                <c:pt idx="7">
                  <c:v>Podcast</c:v>
                </c:pt>
                <c:pt idx="8">
                  <c:v>Radio</c:v>
                </c:pt>
                <c:pt idx="9">
                  <c:v>This topic does not interest me/can’t say</c:v>
                </c:pt>
              </c:strCache>
            </c:strRef>
          </c:cat>
          <c:val>
            <c:numRef>
              <c:f>Taul1!$B$2:$B$11</c:f>
              <c:numCache>
                <c:formatCode>General</c:formatCode>
                <c:ptCount val="10"/>
                <c:pt idx="0">
                  <c:v>50</c:v>
                </c:pt>
                <c:pt idx="1">
                  <c:v>22.813040000000001</c:v>
                </c:pt>
                <c:pt idx="2">
                  <c:v>17.409949999999998</c:v>
                </c:pt>
                <c:pt idx="3">
                  <c:v>16.809609999999999</c:v>
                </c:pt>
                <c:pt idx="4">
                  <c:v>13.72213</c:v>
                </c:pt>
                <c:pt idx="5">
                  <c:v>10.46312</c:v>
                </c:pt>
                <c:pt idx="6">
                  <c:v>8.1475100000000005</c:v>
                </c:pt>
                <c:pt idx="7">
                  <c:v>4.1166400000000003</c:v>
                </c:pt>
                <c:pt idx="8">
                  <c:v>3.6878199999999999</c:v>
                </c:pt>
                <c:pt idx="9">
                  <c:v>22.298459999999999</c:v>
                </c:pt>
              </c:numCache>
            </c:numRef>
          </c:val>
          <c:extLst>
            <c:ext xmlns:c16="http://schemas.microsoft.com/office/drawing/2014/chart" uri="{C3380CC4-5D6E-409C-BE32-E72D297353CC}">
              <c16:uniqueId val="{00000000-9C30-4D03-A461-650BF4CF308D}"/>
            </c:ext>
          </c:extLst>
        </c:ser>
        <c:dLbls>
          <c:showLegendKey val="0"/>
          <c:showVal val="0"/>
          <c:showCatName val="0"/>
          <c:showSerName val="0"/>
          <c:showPercent val="0"/>
          <c:showBubbleSize val="0"/>
        </c:dLbls>
        <c:gapWidth val="4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rtl="0">
              <a:defRPr>
                <a:solidFill>
                  <a:srgbClr val="002649"/>
                </a:solidFill>
              </a:defRPr>
            </a:pPr>
            <a:endParaRPr lang="en-FI"/>
          </a:p>
        </c:txPr>
        <c:crossAx val="639421520"/>
        <c:crosses val="autoZero"/>
        <c:auto val="1"/>
        <c:lblAlgn val="ctr"/>
        <c:lblOffset val="100"/>
        <c:tickLblSkip val="1"/>
        <c:noMultiLvlLbl val="0"/>
      </c:catAx>
      <c:valAx>
        <c:axId val="639421520"/>
        <c:scaling>
          <c:orientation val="minMax"/>
          <c:max val="100"/>
          <c:min val="0"/>
        </c:scaling>
        <c:delete val="0"/>
        <c:axPos val="t"/>
        <c:majorGridlines>
          <c:spPr>
            <a:ln w="9525">
              <a:solidFill>
                <a:srgbClr val="D9D9D9"/>
              </a:solidFill>
              <a:prstDash val="solid"/>
            </a:ln>
          </c:spPr>
        </c:majorGridlines>
        <c:title>
          <c:tx>
            <c:rich>
              <a:bodyPr/>
              <a:lstStyle/>
              <a:p>
                <a:pPr rtl="0">
                  <a:defRPr sz="1400">
                    <a:solidFill>
                      <a:srgbClr val="7F7F7F"/>
                    </a:solidFill>
                  </a:defRPr>
                </a:pPr>
                <a:r>
                  <a:rPr lang="en" sz="1400" b="0" i="0" u="none" baseline="0">
                    <a:solidFill>
                      <a:srgbClr val="7F7F7F"/>
                    </a:solidFill>
                  </a:rPr>
                  <a:t>%</a:t>
                </a:r>
              </a:p>
            </c:rich>
          </c:tx>
          <c:layout>
            <c:manualLayout>
              <c:xMode val="edge"/>
              <c:yMode val="edge"/>
              <c:x val="0.40808220073408258"/>
              <c:y val="0.92876049360863688"/>
            </c:manualLayout>
          </c:layout>
          <c:overlay val="0"/>
        </c:title>
        <c:numFmt formatCode="General" sourceLinked="0"/>
        <c:majorTickMark val="none"/>
        <c:minorTickMark val="none"/>
        <c:tickLblPos val="high"/>
        <c:spPr>
          <a:ln>
            <a:noFill/>
          </a:ln>
        </c:spPr>
        <c:txPr>
          <a:bodyPr rot="0" vert="horz"/>
          <a:lstStyle/>
          <a:p>
            <a:pPr rtl="0">
              <a:defRPr sz="1400">
                <a:solidFill>
                  <a:srgbClr val="7F7F7F"/>
                </a:solidFill>
              </a:defRPr>
            </a:pPr>
            <a:endParaRPr lang="en-FI"/>
          </a:p>
        </c:txPr>
        <c:crossAx val="639397440"/>
        <c:crosses val="autoZero"/>
        <c:crossBetween val="between"/>
        <c:majorUnit val="20"/>
        <c:minorUnit val="1"/>
      </c:valAx>
      <c:spPr>
        <a:ln w="6350">
          <a:noFill/>
        </a:ln>
      </c:spPr>
    </c:plotArea>
    <c:plotVisOnly val="1"/>
    <c:dispBlanksAs val="gap"/>
    <c:showDLblsOverMax val="0"/>
  </c:chart>
  <c:spPr>
    <a:ln>
      <a:noFill/>
    </a:ln>
  </c:spPr>
  <c:txPr>
    <a:bodyPr/>
    <a:lstStyle/>
    <a:p>
      <a:pPr rtl="0">
        <a:defRPr sz="1200">
          <a:solidFill>
            <a:srgbClr val="262626"/>
          </a:solidFill>
          <a:latin typeface="Neue Haas Unica W1G" panose="020B0504030206020203" pitchFamily="34" charset="0"/>
        </a:defRPr>
      </a:pPr>
      <a:endParaRPr lang="en-FI"/>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273368351891791"/>
          <c:y val="2.9578322583049294E-2"/>
          <c:w val="0.50404419631032349"/>
          <c:h val="0.87142792263521895"/>
        </c:manualLayout>
      </c:layout>
      <c:barChart>
        <c:barDir val="bar"/>
        <c:grouping val="clustered"/>
        <c:varyColors val="0"/>
        <c:ser>
          <c:idx val="0"/>
          <c:order val="0"/>
          <c:tx>
            <c:strRef>
              <c:f>Taul1!$B$1</c:f>
              <c:strCache>
                <c:ptCount val="1"/>
                <c:pt idx="0">
                  <c:v>Sports</c:v>
                </c:pt>
              </c:strCache>
            </c:strRef>
          </c:tx>
          <c:spPr>
            <a:solidFill>
              <a:srgbClr val="002548"/>
            </a:solidFill>
          </c:spPr>
          <c:invertIfNegative val="0"/>
          <c:dPt>
            <c:idx val="2"/>
            <c:invertIfNegative val="0"/>
            <c:bubble3D val="0"/>
            <c:spPr>
              <a:solidFill>
                <a:srgbClr val="FF6464"/>
              </a:solidFill>
            </c:spPr>
            <c:extLst>
              <c:ext xmlns:c16="http://schemas.microsoft.com/office/drawing/2014/chart" uri="{C3380CC4-5D6E-409C-BE32-E72D297353CC}">
                <c16:uniqueId val="{00000000-48A1-4F5E-B8FA-1840C75FAF15}"/>
              </c:ext>
            </c:extLst>
          </c:dPt>
          <c:dPt>
            <c:idx val="4"/>
            <c:invertIfNegative val="0"/>
            <c:bubble3D val="0"/>
            <c:spPr>
              <a:solidFill>
                <a:srgbClr val="FF6464"/>
              </a:solidFill>
            </c:spPr>
            <c:extLst>
              <c:ext xmlns:c16="http://schemas.microsoft.com/office/drawing/2014/chart" uri="{C3380CC4-5D6E-409C-BE32-E72D297353CC}">
                <c16:uniqueId val="{00000001-48A1-4F5E-B8FA-1840C75FAF15}"/>
              </c:ext>
            </c:extLst>
          </c:dPt>
          <c:dLbls>
            <c:numFmt formatCode="#,##0" sourceLinked="0"/>
            <c:spPr>
              <a:noFill/>
              <a:ln>
                <a:noFill/>
              </a:ln>
              <a:effectLst/>
            </c:spPr>
            <c:txPr>
              <a:bodyPr/>
              <a:lstStyle/>
              <a:p>
                <a:pPr rtl="0">
                  <a:defRPr sz="1400">
                    <a:solidFill>
                      <a:srgbClr val="404040"/>
                    </a:solidFill>
                    <a:latin typeface="Neue Haas Unica W1G Medium" panose="020B0604030206020203" pitchFamily="34" charset="0"/>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Taul1!$A$2:$A$11</c:f>
              <c:strCache>
                <c:ptCount val="10"/>
                <c:pt idx="0">
                  <c:v>TV</c:v>
                </c:pt>
                <c:pt idx="1">
                  <c:v>Print newspaper</c:v>
                </c:pt>
                <c:pt idx="2">
                  <c:v>Magazine websites</c:v>
                </c:pt>
                <c:pt idx="3">
                  <c:v>Radio</c:v>
                </c:pt>
                <c:pt idx="4">
                  <c:v>Print magazines</c:v>
                </c:pt>
                <c:pt idx="5">
                  <c:v>YouTube or other video streaming service</c:v>
                </c:pt>
                <c:pt idx="6">
                  <c:v>Social media</c:v>
                </c:pt>
                <c:pt idx="7">
                  <c:v>Podcast</c:v>
                </c:pt>
                <c:pt idx="8">
                  <c:v>Blog</c:v>
                </c:pt>
                <c:pt idx="9">
                  <c:v>This topic does not interest me/can’t say</c:v>
                </c:pt>
              </c:strCache>
            </c:strRef>
          </c:cat>
          <c:val>
            <c:numRef>
              <c:f>Taul1!$B$2:$B$11</c:f>
              <c:numCache>
                <c:formatCode>General</c:formatCode>
                <c:ptCount val="10"/>
                <c:pt idx="0">
                  <c:v>37.907380000000003</c:v>
                </c:pt>
                <c:pt idx="1">
                  <c:v>24.442540000000001</c:v>
                </c:pt>
                <c:pt idx="2">
                  <c:v>17.66724</c:v>
                </c:pt>
                <c:pt idx="3">
                  <c:v>13.979419999999999</c:v>
                </c:pt>
                <c:pt idx="4">
                  <c:v>12.43568</c:v>
                </c:pt>
                <c:pt idx="5">
                  <c:v>6.68954</c:v>
                </c:pt>
                <c:pt idx="6">
                  <c:v>5.9176700000000002</c:v>
                </c:pt>
                <c:pt idx="7">
                  <c:v>2.2298499999999999</c:v>
                </c:pt>
                <c:pt idx="8">
                  <c:v>1.88679</c:v>
                </c:pt>
                <c:pt idx="9">
                  <c:v>36.449399999999997</c:v>
                </c:pt>
              </c:numCache>
            </c:numRef>
          </c:val>
          <c:extLst>
            <c:ext xmlns:c16="http://schemas.microsoft.com/office/drawing/2014/chart" uri="{C3380CC4-5D6E-409C-BE32-E72D297353CC}">
              <c16:uniqueId val="{00000000-9C30-4D03-A461-650BF4CF308D}"/>
            </c:ext>
          </c:extLst>
        </c:ser>
        <c:dLbls>
          <c:showLegendKey val="0"/>
          <c:showVal val="0"/>
          <c:showCatName val="0"/>
          <c:showSerName val="0"/>
          <c:showPercent val="0"/>
          <c:showBubbleSize val="0"/>
        </c:dLbls>
        <c:gapWidth val="40"/>
        <c:axId val="639397440"/>
        <c:axId val="639421520"/>
      </c:barChart>
      <c:catAx>
        <c:axId val="639397440"/>
        <c:scaling>
          <c:orientation val="maxMin"/>
        </c:scaling>
        <c:delete val="0"/>
        <c:axPos val="l"/>
        <c:numFmt formatCode="General" sourceLinked="0"/>
        <c:majorTickMark val="none"/>
        <c:minorTickMark val="none"/>
        <c:tickLblPos val="low"/>
        <c:spPr>
          <a:ln>
            <a:noFill/>
          </a:ln>
        </c:spPr>
        <c:txPr>
          <a:bodyPr/>
          <a:lstStyle/>
          <a:p>
            <a:pPr rtl="0">
              <a:defRPr>
                <a:solidFill>
                  <a:srgbClr val="002649"/>
                </a:solidFill>
              </a:defRPr>
            </a:pPr>
            <a:endParaRPr lang="en-FI"/>
          </a:p>
        </c:txPr>
        <c:crossAx val="639421520"/>
        <c:crosses val="autoZero"/>
        <c:auto val="1"/>
        <c:lblAlgn val="ctr"/>
        <c:lblOffset val="100"/>
        <c:tickLblSkip val="1"/>
        <c:noMultiLvlLbl val="0"/>
      </c:catAx>
      <c:valAx>
        <c:axId val="639421520"/>
        <c:scaling>
          <c:orientation val="minMax"/>
          <c:max val="100"/>
          <c:min val="0"/>
        </c:scaling>
        <c:delete val="0"/>
        <c:axPos val="t"/>
        <c:majorGridlines>
          <c:spPr>
            <a:ln w="9525">
              <a:solidFill>
                <a:srgbClr val="D9D9D9"/>
              </a:solidFill>
              <a:prstDash val="solid"/>
            </a:ln>
          </c:spPr>
        </c:majorGridlines>
        <c:title>
          <c:tx>
            <c:rich>
              <a:bodyPr/>
              <a:lstStyle/>
              <a:p>
                <a:pPr rtl="0">
                  <a:defRPr sz="1400">
                    <a:solidFill>
                      <a:srgbClr val="7F7F7F"/>
                    </a:solidFill>
                  </a:defRPr>
                </a:pPr>
                <a:r>
                  <a:rPr lang="en" sz="1400" b="0" i="0" u="none" baseline="0">
                    <a:solidFill>
                      <a:srgbClr val="7F7F7F"/>
                    </a:solidFill>
                  </a:rPr>
                  <a:t>%</a:t>
                </a:r>
              </a:p>
            </c:rich>
          </c:tx>
          <c:layout>
            <c:manualLayout>
              <c:xMode val="edge"/>
              <c:yMode val="edge"/>
              <c:x val="0.40808220073408258"/>
              <c:y val="0.92876049360863688"/>
            </c:manualLayout>
          </c:layout>
          <c:overlay val="0"/>
        </c:title>
        <c:numFmt formatCode="General" sourceLinked="0"/>
        <c:majorTickMark val="none"/>
        <c:minorTickMark val="none"/>
        <c:tickLblPos val="high"/>
        <c:spPr>
          <a:ln>
            <a:noFill/>
          </a:ln>
        </c:spPr>
        <c:txPr>
          <a:bodyPr rot="0" vert="horz"/>
          <a:lstStyle/>
          <a:p>
            <a:pPr rtl="0">
              <a:defRPr sz="1400">
                <a:solidFill>
                  <a:srgbClr val="7F7F7F"/>
                </a:solidFill>
              </a:defRPr>
            </a:pPr>
            <a:endParaRPr lang="en-FI"/>
          </a:p>
        </c:txPr>
        <c:crossAx val="639397440"/>
        <c:crosses val="autoZero"/>
        <c:crossBetween val="between"/>
        <c:majorUnit val="20"/>
        <c:minorUnit val="1"/>
      </c:valAx>
      <c:spPr>
        <a:ln w="6350">
          <a:noFill/>
        </a:ln>
      </c:spPr>
    </c:plotArea>
    <c:plotVisOnly val="1"/>
    <c:dispBlanksAs val="gap"/>
    <c:showDLblsOverMax val="0"/>
  </c:chart>
  <c:spPr>
    <a:ln>
      <a:noFill/>
    </a:ln>
  </c:spPr>
  <c:txPr>
    <a:bodyPr/>
    <a:lstStyle/>
    <a:p>
      <a:pPr rtl="0">
        <a:defRPr sz="1200">
          <a:solidFill>
            <a:srgbClr val="262626"/>
          </a:solidFill>
          <a:latin typeface="Neue Haas Unica W1G" panose="020B0504030206020203" pitchFamily="34" charset="0"/>
        </a:defRPr>
      </a:pPr>
      <a:endParaRPr lang="en-FI"/>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15119254622846"/>
          <c:y val="0.1583897736969257"/>
          <c:w val="0.7614599830249319"/>
          <c:h val="0.75234339805853567"/>
        </c:manualLayout>
      </c:layout>
      <c:barChart>
        <c:barDir val="bar"/>
        <c:grouping val="stacked"/>
        <c:varyColors val="0"/>
        <c:ser>
          <c:idx val="0"/>
          <c:order val="0"/>
          <c:tx>
            <c:strRef>
              <c:f>Taul1!$B$4</c:f>
              <c:strCache>
                <c:ptCount val="1"/>
                <c:pt idx="0">
                  <c:v>Always</c:v>
                </c:pt>
              </c:strCache>
            </c:strRef>
          </c:tx>
          <c:spPr>
            <a:solidFill>
              <a:schemeClr val="accent2"/>
            </a:solidFill>
            <a:ln>
              <a:noFill/>
            </a:ln>
          </c:spPr>
          <c:invertIfNegative val="0"/>
          <c:dLbls>
            <c:numFmt formatCode="#,##0" sourceLinked="0"/>
            <c:spPr>
              <a:noFill/>
              <a:ln>
                <a:noFill/>
              </a:ln>
              <a:effectLst/>
            </c:spPr>
            <c:txPr>
              <a:bodyPr/>
              <a:lstStyle/>
              <a:p>
                <a:pPr rtl="0">
                  <a:defRPr>
                    <a:solidFill>
                      <a:schemeClr val="bg2"/>
                    </a:solidFill>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Taul1!$B$5:$B$16</c:f>
              <c:numCache>
                <c:formatCode>General</c:formatCode>
                <c:ptCount val="12"/>
                <c:pt idx="0">
                  <c:v>22.212689999999998</c:v>
                </c:pt>
                <c:pt idx="2">
                  <c:v>21.739129999999999</c:v>
                </c:pt>
                <c:pt idx="3">
                  <c:v>22.711860000000001</c:v>
                </c:pt>
                <c:pt idx="5">
                  <c:v>14.375</c:v>
                </c:pt>
                <c:pt idx="6">
                  <c:v>21.019110000000001</c:v>
                </c:pt>
                <c:pt idx="7">
                  <c:v>25.882349999999999</c:v>
                </c:pt>
                <c:pt idx="8">
                  <c:v>22.285710000000002</c:v>
                </c:pt>
                <c:pt idx="9">
                  <c:v>22.15569</c:v>
                </c:pt>
                <c:pt idx="10">
                  <c:v>26.34731</c:v>
                </c:pt>
                <c:pt idx="11">
                  <c:v>22.941179999999999</c:v>
                </c:pt>
              </c:numCache>
            </c:numRef>
          </c:val>
          <c:extLst>
            <c:ext xmlns:c16="http://schemas.microsoft.com/office/drawing/2014/chart" uri="{C3380CC4-5D6E-409C-BE32-E72D297353CC}">
              <c16:uniqueId val="{00000000-CEC8-A944-9211-3F9CBE2CBA0A}"/>
            </c:ext>
          </c:extLst>
        </c:ser>
        <c:ser>
          <c:idx val="1"/>
          <c:order val="1"/>
          <c:tx>
            <c:strRef>
              <c:f>Taul1!$C$4</c:f>
              <c:strCache>
                <c:ptCount val="1"/>
                <c:pt idx="0">
                  <c:v>Frequently</c:v>
                </c:pt>
              </c:strCache>
            </c:strRef>
          </c:tx>
          <c:spPr>
            <a:solidFill>
              <a:schemeClr val="accent4"/>
            </a:solidFill>
            <a:ln>
              <a:noFill/>
            </a:ln>
          </c:spPr>
          <c:invertIfNegative val="0"/>
          <c:dLbls>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Taul1!$C$5:$C$16</c:f>
              <c:numCache>
                <c:formatCode>General</c:formatCode>
                <c:ptCount val="12"/>
                <c:pt idx="0">
                  <c:v>42.452829999999999</c:v>
                </c:pt>
                <c:pt idx="2">
                  <c:v>41.217390000000002</c:v>
                </c:pt>
                <c:pt idx="3">
                  <c:v>43.728810000000003</c:v>
                </c:pt>
                <c:pt idx="5">
                  <c:v>41.875</c:v>
                </c:pt>
                <c:pt idx="6">
                  <c:v>46.49682</c:v>
                </c:pt>
                <c:pt idx="7">
                  <c:v>40.588239999999999</c:v>
                </c:pt>
                <c:pt idx="8">
                  <c:v>48.571429999999999</c:v>
                </c:pt>
                <c:pt idx="9">
                  <c:v>38.922159999999998</c:v>
                </c:pt>
                <c:pt idx="10">
                  <c:v>38.323349999999998</c:v>
                </c:pt>
                <c:pt idx="11">
                  <c:v>42.352939999999997</c:v>
                </c:pt>
              </c:numCache>
            </c:numRef>
          </c:val>
          <c:extLst>
            <c:ext xmlns:c16="http://schemas.microsoft.com/office/drawing/2014/chart" uri="{C3380CC4-5D6E-409C-BE32-E72D297353CC}">
              <c16:uniqueId val="{00000001-CEC8-A944-9211-3F9CBE2CBA0A}"/>
            </c:ext>
          </c:extLst>
        </c:ser>
        <c:ser>
          <c:idx val="2"/>
          <c:order val="2"/>
          <c:tx>
            <c:strRef>
              <c:f>Taul1!$D$4</c:f>
              <c:strCache>
                <c:ptCount val="1"/>
                <c:pt idx="0">
                  <c:v>Occasionally</c:v>
                </c:pt>
              </c:strCache>
            </c:strRef>
          </c:tx>
          <c:spPr>
            <a:solidFill>
              <a:schemeClr val="accent3"/>
            </a:solidFill>
            <a:ln>
              <a:noFill/>
            </a:ln>
          </c:spPr>
          <c:invertIfNegative val="0"/>
          <c:dPt>
            <c:idx val="5"/>
            <c:invertIfNegative val="0"/>
            <c:bubble3D val="0"/>
            <c:extLst>
              <c:ext xmlns:c16="http://schemas.microsoft.com/office/drawing/2014/chart" uri="{C3380CC4-5D6E-409C-BE32-E72D297353CC}">
                <c16:uniqueId val="{00000002-CEC8-A944-9211-3F9CBE2CBA0A}"/>
              </c:ext>
            </c:extLst>
          </c:dPt>
          <c:dLbls>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Taul1!$D$5:$D$16</c:f>
              <c:numCache>
                <c:formatCode>General</c:formatCode>
                <c:ptCount val="12"/>
                <c:pt idx="0">
                  <c:v>20.497430000000001</c:v>
                </c:pt>
                <c:pt idx="2">
                  <c:v>20.86957</c:v>
                </c:pt>
                <c:pt idx="3">
                  <c:v>20</c:v>
                </c:pt>
                <c:pt idx="5">
                  <c:v>29.375</c:v>
                </c:pt>
                <c:pt idx="6">
                  <c:v>19.108280000000001</c:v>
                </c:pt>
                <c:pt idx="7">
                  <c:v>17.058820000000001</c:v>
                </c:pt>
                <c:pt idx="8">
                  <c:v>18.857140000000001</c:v>
                </c:pt>
                <c:pt idx="9">
                  <c:v>24.550899999999999</c:v>
                </c:pt>
                <c:pt idx="10">
                  <c:v>19.16168</c:v>
                </c:pt>
                <c:pt idx="11">
                  <c:v>15.882350000000001</c:v>
                </c:pt>
              </c:numCache>
            </c:numRef>
          </c:val>
          <c:extLst>
            <c:ext xmlns:c16="http://schemas.microsoft.com/office/drawing/2014/chart" uri="{C3380CC4-5D6E-409C-BE32-E72D297353CC}">
              <c16:uniqueId val="{00000003-CEC8-A944-9211-3F9CBE2CBA0A}"/>
            </c:ext>
          </c:extLst>
        </c:ser>
        <c:ser>
          <c:idx val="3"/>
          <c:order val="3"/>
          <c:tx>
            <c:strRef>
              <c:f>Taul1!$E$4</c:f>
              <c:strCache>
                <c:ptCount val="1"/>
                <c:pt idx="0">
                  <c:v>Rarely</c:v>
                </c:pt>
              </c:strCache>
            </c:strRef>
          </c:tx>
          <c:spPr>
            <a:solidFill>
              <a:schemeClr val="accent5"/>
            </a:solidFill>
          </c:spPr>
          <c:invertIfNegative val="0"/>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Taul1!$E$5:$E$16</c:f>
              <c:numCache>
                <c:formatCode>General</c:formatCode>
                <c:ptCount val="12"/>
                <c:pt idx="0">
                  <c:v>11.835330000000001</c:v>
                </c:pt>
                <c:pt idx="2">
                  <c:v>13.739129999999999</c:v>
                </c:pt>
                <c:pt idx="3">
                  <c:v>10</c:v>
                </c:pt>
                <c:pt idx="5">
                  <c:v>10.625</c:v>
                </c:pt>
                <c:pt idx="6">
                  <c:v>10.191079999999999</c:v>
                </c:pt>
                <c:pt idx="7">
                  <c:v>14.117649999999999</c:v>
                </c:pt>
                <c:pt idx="8">
                  <c:v>8</c:v>
                </c:pt>
                <c:pt idx="9">
                  <c:v>10.179639999999999</c:v>
                </c:pt>
                <c:pt idx="10">
                  <c:v>15.568860000000001</c:v>
                </c:pt>
                <c:pt idx="11">
                  <c:v>14.117649999999999</c:v>
                </c:pt>
              </c:numCache>
            </c:numRef>
          </c:val>
          <c:extLst>
            <c:ext xmlns:c16="http://schemas.microsoft.com/office/drawing/2014/chart" uri="{C3380CC4-5D6E-409C-BE32-E72D297353CC}">
              <c16:uniqueId val="{00000004-CEC8-A944-9211-3F9CBE2CBA0A}"/>
            </c:ext>
          </c:extLst>
        </c:ser>
        <c:ser>
          <c:idx val="4"/>
          <c:order val="4"/>
          <c:tx>
            <c:strRef>
              <c:f>Taul1!$F$4</c:f>
              <c:strCache>
                <c:ptCount val="1"/>
                <c:pt idx="0">
                  <c:v>Never</c:v>
                </c:pt>
              </c:strCache>
            </c:strRef>
          </c:tx>
          <c:spPr>
            <a:solidFill>
              <a:schemeClr val="accent1"/>
            </a:solidFill>
          </c:spPr>
          <c:invertIfNegative val="0"/>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Taul1!$F$5:$F$16</c:f>
              <c:numCache>
                <c:formatCode>General</c:formatCode>
                <c:ptCount val="12"/>
                <c:pt idx="0">
                  <c:v>3.0017200000000002</c:v>
                </c:pt>
                <c:pt idx="2">
                  <c:v>2.4347799999999999</c:v>
                </c:pt>
                <c:pt idx="3">
                  <c:v>3.55932</c:v>
                </c:pt>
                <c:pt idx="5">
                  <c:v>3.75</c:v>
                </c:pt>
                <c:pt idx="6">
                  <c:v>3.1847099999999999</c:v>
                </c:pt>
                <c:pt idx="7">
                  <c:v>2.3529399999999998</c:v>
                </c:pt>
                <c:pt idx="8">
                  <c:v>2.2857099999999999</c:v>
                </c:pt>
                <c:pt idx="9">
                  <c:v>4.1916099999999998</c:v>
                </c:pt>
                <c:pt idx="10">
                  <c:v>0.5988</c:v>
                </c:pt>
                <c:pt idx="11">
                  <c:v>4.7058799999999996</c:v>
                </c:pt>
              </c:numCache>
            </c:numRef>
          </c:val>
          <c:extLst>
            <c:ext xmlns:c16="http://schemas.microsoft.com/office/drawing/2014/chart" uri="{C3380CC4-5D6E-409C-BE32-E72D297353CC}">
              <c16:uniqueId val="{00000005-CEC8-A944-9211-3F9CBE2CBA0A}"/>
            </c:ext>
          </c:extLst>
        </c:ser>
        <c:dLbls>
          <c:showLegendKey val="0"/>
          <c:showVal val="0"/>
          <c:showCatName val="0"/>
          <c:showSerName val="0"/>
          <c:showPercent val="0"/>
          <c:showBubbleSize val="0"/>
        </c:dLbls>
        <c:gapWidth val="30"/>
        <c:overlap val="100"/>
        <c:axId val="485419376"/>
        <c:axId val="485417136"/>
      </c:barChart>
      <c:catAx>
        <c:axId val="485419376"/>
        <c:scaling>
          <c:orientation val="maxMin"/>
        </c:scaling>
        <c:delete val="0"/>
        <c:axPos val="l"/>
        <c:numFmt formatCode="General" sourceLinked="0"/>
        <c:majorTickMark val="none"/>
        <c:minorTickMark val="none"/>
        <c:tickLblPos val="low"/>
        <c:spPr>
          <a:ln>
            <a:noFill/>
          </a:ln>
        </c:spPr>
        <c:crossAx val="485417136"/>
        <c:crosses val="autoZero"/>
        <c:auto val="1"/>
        <c:lblAlgn val="ctr"/>
        <c:lblOffset val="100"/>
        <c:tickLblSkip val="1"/>
        <c:noMultiLvlLbl val="0"/>
      </c:catAx>
      <c:valAx>
        <c:axId val="485417136"/>
        <c:scaling>
          <c:orientation val="minMax"/>
          <c:max val="100.01"/>
          <c:min val="0"/>
        </c:scaling>
        <c:delete val="0"/>
        <c:axPos val="t"/>
        <c:majorGridlines>
          <c:spPr>
            <a:ln w="9525">
              <a:solidFill>
                <a:srgbClr val="D9D9D9"/>
              </a:solidFill>
              <a:prstDash val="solid"/>
            </a:ln>
          </c:spPr>
        </c:majorGridlines>
        <c:numFmt formatCode="General" sourceLinked="0"/>
        <c:majorTickMark val="none"/>
        <c:minorTickMark val="none"/>
        <c:tickLblPos val="high"/>
        <c:spPr>
          <a:ln>
            <a:noFill/>
          </a:ln>
        </c:spPr>
        <c:txPr>
          <a:bodyPr/>
          <a:lstStyle/>
          <a:p>
            <a:pPr rtl="0">
              <a:defRPr sz="1200">
                <a:solidFill>
                  <a:srgbClr val="7F7F7F"/>
                </a:solidFill>
              </a:defRPr>
            </a:pPr>
            <a:endParaRPr lang="en-FI"/>
          </a:p>
        </c:txPr>
        <c:crossAx val="485419376"/>
        <c:crosses val="autoZero"/>
        <c:crossBetween val="between"/>
        <c:majorUnit val="10"/>
        <c:minorUnit val="1"/>
      </c:valAx>
      <c:spPr>
        <a:ln>
          <a:noFill/>
        </a:ln>
      </c:spPr>
    </c:plotArea>
    <c:legend>
      <c:legendPos val="t"/>
      <c:layout>
        <c:manualLayout>
          <c:xMode val="edge"/>
          <c:yMode val="edge"/>
          <c:x val="0.12644547148997679"/>
          <c:y val="4.2707055296799613E-2"/>
          <c:w val="0.82958842101259078"/>
          <c:h val="8.9767907754667586E-2"/>
        </c:manualLayout>
      </c:layout>
      <c:overlay val="0"/>
    </c:legend>
    <c:plotVisOnly val="1"/>
    <c:dispBlanksAs val="gap"/>
    <c:showDLblsOverMax val="0"/>
  </c:chart>
  <c:txPr>
    <a:bodyPr/>
    <a:lstStyle/>
    <a:p>
      <a:pPr rtl="0">
        <a:defRPr sz="1400">
          <a:latin typeface="Neue Haas Unica W1G" panose="020B0504030206020203" pitchFamily="34" charset="0"/>
        </a:defRPr>
      </a:pPr>
      <a:endParaRPr lang="en-FI"/>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040263703534149"/>
          <c:y val="0.11273459015149956"/>
          <c:w val="0.46320857959565293"/>
          <c:h val="0.79410632458950703"/>
        </c:manualLayout>
      </c:layout>
      <c:barChart>
        <c:barDir val="bar"/>
        <c:grouping val="stacked"/>
        <c:varyColors val="0"/>
        <c:ser>
          <c:idx val="0"/>
          <c:order val="0"/>
          <c:tx>
            <c:strRef>
              <c:f>Taul1!$B$4</c:f>
              <c:strCache>
                <c:ptCount val="1"/>
                <c:pt idx="0">
                  <c:v>Print magazines</c:v>
                </c:pt>
              </c:strCache>
            </c:strRef>
          </c:tx>
          <c:spPr>
            <a:solidFill>
              <a:schemeClr val="accent2"/>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Taul1!$A$5:$A$18</c:f>
              <c:strCache>
                <c:ptCount val="14"/>
                <c:pt idx="0">
                  <c:v>When I want to relax</c:v>
                </c:pt>
                <c:pt idx="1">
                  <c:v>To get time for myself</c:v>
                </c:pt>
                <c:pt idx="2">
                  <c:v>When I want to read critical analyses</c:v>
                </c:pt>
                <c:pt idx="3">
                  <c:v>When I want to learn something new</c:v>
                </c:pt>
                <c:pt idx="4">
                  <c:v>To find new perspectives</c:v>
                </c:pt>
                <c:pt idx="5">
                  <c:v>To find professional information</c:v>
                </c:pt>
                <c:pt idx="6">
                  <c:v>When I want to be inspired</c:v>
                </c:pt>
                <c:pt idx="7">
                  <c:v>When I’m waiting for something (e.g. in a waiting room or at a bus stop)</c:v>
                </c:pt>
                <c:pt idx="8">
                  <c:v>When I want to be entertained</c:v>
                </c:pt>
                <c:pt idx="9">
                  <c:v>To kill time</c:v>
                </c:pt>
                <c:pt idx="10">
                  <c:v>While I’m cooking</c:v>
                </c:pt>
                <c:pt idx="11">
                  <c:v>When I spend time with other people</c:v>
                </c:pt>
                <c:pt idx="12">
                  <c:v>On my way to work or school</c:v>
                </c:pt>
                <c:pt idx="13">
                  <c:v>When I’m in a rush</c:v>
                </c:pt>
              </c:strCache>
            </c:strRef>
          </c:cat>
          <c:val>
            <c:numRef>
              <c:f>Taul1!$B$5:$B$18</c:f>
              <c:numCache>
                <c:formatCode>General</c:formatCode>
                <c:ptCount val="14"/>
                <c:pt idx="0">
                  <c:v>66.638080000000002</c:v>
                </c:pt>
                <c:pt idx="1">
                  <c:v>56.518009999999997</c:v>
                </c:pt>
                <c:pt idx="2">
                  <c:v>45.111490000000003</c:v>
                </c:pt>
                <c:pt idx="3">
                  <c:v>43.396230000000003</c:v>
                </c:pt>
                <c:pt idx="4">
                  <c:v>42.624360000000003</c:v>
                </c:pt>
                <c:pt idx="5">
                  <c:v>41.252139999999997</c:v>
                </c:pt>
                <c:pt idx="6">
                  <c:v>38.59348</c:v>
                </c:pt>
                <c:pt idx="7">
                  <c:v>33.8765</c:v>
                </c:pt>
                <c:pt idx="8">
                  <c:v>31.38937</c:v>
                </c:pt>
                <c:pt idx="9">
                  <c:v>28.730699999999999</c:v>
                </c:pt>
                <c:pt idx="10">
                  <c:v>13.550599999999999</c:v>
                </c:pt>
                <c:pt idx="11">
                  <c:v>8.06175</c:v>
                </c:pt>
                <c:pt idx="12">
                  <c:v>7.0325899999999999</c:v>
                </c:pt>
                <c:pt idx="13">
                  <c:v>4.80274</c:v>
                </c:pt>
              </c:numCache>
            </c:numRef>
          </c:val>
          <c:extLst>
            <c:ext xmlns:c16="http://schemas.microsoft.com/office/drawing/2014/chart" uri="{C3380CC4-5D6E-409C-BE32-E72D297353CC}">
              <c16:uniqueId val="{00000000-B414-4814-B71F-48DE95D6668F}"/>
            </c:ext>
          </c:extLst>
        </c:ser>
        <c:ser>
          <c:idx val="1"/>
          <c:order val="1"/>
          <c:tx>
            <c:strRef>
              <c:f>Taul1!$C$4</c:f>
              <c:strCache>
                <c:ptCount val="1"/>
                <c:pt idx="0">
                  <c:v>Some digital media</c:v>
                </c:pt>
              </c:strCache>
            </c:strRef>
          </c:tx>
          <c:spPr>
            <a:solidFill>
              <a:schemeClr val="accent1"/>
            </a:solidFill>
            <a:ln>
              <a:noFill/>
            </a:ln>
          </c:spPr>
          <c:invertIfNegative val="0"/>
          <c:dLbls>
            <c:numFmt formatCode="#,##0" sourceLinked="0"/>
            <c:spPr>
              <a:noFill/>
              <a:ln>
                <a:noFill/>
              </a:ln>
              <a:effectLst/>
            </c:spPr>
            <c:txPr>
              <a:bodyPr/>
              <a:lstStyle/>
              <a:p>
                <a:pPr rtl="0">
                  <a:defRPr>
                    <a:solidFill>
                      <a:schemeClr val="bg2"/>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Taul1!$A$5:$A$18</c:f>
              <c:strCache>
                <c:ptCount val="14"/>
                <c:pt idx="0">
                  <c:v>When I want to relax</c:v>
                </c:pt>
                <c:pt idx="1">
                  <c:v>To get time for myself</c:v>
                </c:pt>
                <c:pt idx="2">
                  <c:v>When I want to read critical analyses</c:v>
                </c:pt>
                <c:pt idx="3">
                  <c:v>When I want to learn something new</c:v>
                </c:pt>
                <c:pt idx="4">
                  <c:v>To find new perspectives</c:v>
                </c:pt>
                <c:pt idx="5">
                  <c:v>To find professional information</c:v>
                </c:pt>
                <c:pt idx="6">
                  <c:v>When I want to be inspired</c:v>
                </c:pt>
                <c:pt idx="7">
                  <c:v>When I’m waiting for something (e.g. in a waiting room or at a bus stop)</c:v>
                </c:pt>
                <c:pt idx="8">
                  <c:v>When I want to be entertained</c:v>
                </c:pt>
                <c:pt idx="9">
                  <c:v>To kill time</c:v>
                </c:pt>
                <c:pt idx="10">
                  <c:v>While I’m cooking</c:v>
                </c:pt>
                <c:pt idx="11">
                  <c:v>When I spend time with other people</c:v>
                </c:pt>
                <c:pt idx="12">
                  <c:v>On my way to work or school</c:v>
                </c:pt>
                <c:pt idx="13">
                  <c:v>When I’m in a rush</c:v>
                </c:pt>
              </c:strCache>
            </c:strRef>
          </c:cat>
          <c:val>
            <c:numRef>
              <c:f>Taul1!$C$5:$C$18</c:f>
              <c:numCache>
                <c:formatCode>General</c:formatCode>
                <c:ptCount val="14"/>
                <c:pt idx="0">
                  <c:v>18.096050000000002</c:v>
                </c:pt>
                <c:pt idx="1">
                  <c:v>18.010290000000001</c:v>
                </c:pt>
                <c:pt idx="2">
                  <c:v>32.075470000000003</c:v>
                </c:pt>
                <c:pt idx="3">
                  <c:v>45.111490000000003</c:v>
                </c:pt>
                <c:pt idx="4">
                  <c:v>40.566040000000001</c:v>
                </c:pt>
                <c:pt idx="5">
                  <c:v>36.535159999999998</c:v>
                </c:pt>
                <c:pt idx="6">
                  <c:v>35.248710000000003</c:v>
                </c:pt>
                <c:pt idx="7">
                  <c:v>46.05489</c:v>
                </c:pt>
                <c:pt idx="8">
                  <c:v>51.972560000000001</c:v>
                </c:pt>
                <c:pt idx="9">
                  <c:v>56.689540000000001</c:v>
                </c:pt>
                <c:pt idx="10">
                  <c:v>28.473410000000001</c:v>
                </c:pt>
                <c:pt idx="11">
                  <c:v>11.063459999999999</c:v>
                </c:pt>
                <c:pt idx="12">
                  <c:v>36.27787</c:v>
                </c:pt>
                <c:pt idx="13">
                  <c:v>18.267579999999999</c:v>
                </c:pt>
              </c:numCache>
            </c:numRef>
          </c:val>
          <c:extLst>
            <c:ext xmlns:c16="http://schemas.microsoft.com/office/drawing/2014/chart" uri="{C3380CC4-5D6E-409C-BE32-E72D297353CC}">
              <c16:uniqueId val="{00000001-B414-4814-B71F-48DE95D6668F}"/>
            </c:ext>
          </c:extLst>
        </c:ser>
        <c:dLbls>
          <c:showLegendKey val="0"/>
          <c:showVal val="0"/>
          <c:showCatName val="0"/>
          <c:showSerName val="0"/>
          <c:showPercent val="0"/>
          <c:showBubbleSize val="0"/>
        </c:dLbls>
        <c:gapWidth val="30"/>
        <c:overlap val="100"/>
        <c:axId val="485419376"/>
        <c:axId val="485417136"/>
      </c:barChart>
      <c:catAx>
        <c:axId val="485419376"/>
        <c:scaling>
          <c:orientation val="maxMin"/>
        </c:scaling>
        <c:delete val="0"/>
        <c:axPos val="l"/>
        <c:numFmt formatCode="General" sourceLinked="0"/>
        <c:majorTickMark val="none"/>
        <c:minorTickMark val="none"/>
        <c:tickLblPos val="low"/>
        <c:spPr>
          <a:ln>
            <a:noFill/>
          </a:ln>
        </c:spPr>
        <c:txPr>
          <a:bodyPr/>
          <a:lstStyle/>
          <a:p>
            <a:pPr rtl="0">
              <a:defRPr sz="1200">
                <a:solidFill>
                  <a:srgbClr val="002649"/>
                </a:solidFill>
              </a:defRPr>
            </a:pPr>
            <a:endParaRPr lang="en-FI"/>
          </a:p>
        </c:txPr>
        <c:crossAx val="485417136"/>
        <c:crosses val="autoZero"/>
        <c:auto val="1"/>
        <c:lblAlgn val="ctr"/>
        <c:lblOffset val="100"/>
        <c:tickLblSkip val="1"/>
        <c:noMultiLvlLbl val="0"/>
      </c:catAx>
      <c:valAx>
        <c:axId val="485417136"/>
        <c:scaling>
          <c:orientation val="minMax"/>
          <c:max val="100.01"/>
          <c:min val="0"/>
        </c:scaling>
        <c:delete val="0"/>
        <c:axPos val="t"/>
        <c:majorGridlines>
          <c:spPr>
            <a:ln w="9525">
              <a:solidFill>
                <a:srgbClr val="D9D9D9"/>
              </a:solidFill>
              <a:prstDash val="solid"/>
            </a:ln>
          </c:spPr>
        </c:majorGridlines>
        <c:numFmt formatCode="General" sourceLinked="0"/>
        <c:majorTickMark val="none"/>
        <c:minorTickMark val="none"/>
        <c:tickLblPos val="high"/>
        <c:spPr>
          <a:ln>
            <a:noFill/>
          </a:ln>
        </c:spPr>
        <c:txPr>
          <a:bodyPr/>
          <a:lstStyle/>
          <a:p>
            <a:pPr rtl="0">
              <a:defRPr sz="1200">
                <a:solidFill>
                  <a:srgbClr val="7F7F7F"/>
                </a:solidFill>
              </a:defRPr>
            </a:pPr>
            <a:endParaRPr lang="en-FI"/>
          </a:p>
        </c:txPr>
        <c:crossAx val="485419376"/>
        <c:crosses val="autoZero"/>
        <c:crossBetween val="between"/>
        <c:majorUnit val="10"/>
        <c:minorUnit val="1"/>
      </c:valAx>
      <c:spPr>
        <a:ln>
          <a:noFill/>
        </a:ln>
      </c:spPr>
    </c:plotArea>
    <c:legend>
      <c:legendPos val="t"/>
      <c:layout>
        <c:manualLayout>
          <c:xMode val="edge"/>
          <c:yMode val="edge"/>
          <c:x val="0.410527781859584"/>
          <c:y val="0"/>
          <c:w val="0.54550603677574816"/>
          <c:h val="0.13301642081338338"/>
        </c:manualLayout>
      </c:layout>
      <c:overlay val="0"/>
      <c:txPr>
        <a:bodyPr/>
        <a:lstStyle/>
        <a:p>
          <a:pPr rtl="0">
            <a:defRPr>
              <a:solidFill>
                <a:srgbClr val="002649"/>
              </a:solidFill>
            </a:defRPr>
          </a:pPr>
          <a:endParaRPr lang="en-FI"/>
        </a:p>
      </c:txPr>
    </c:legend>
    <c:plotVisOnly val="1"/>
    <c:dispBlanksAs val="gap"/>
    <c:showDLblsOverMax val="0"/>
  </c:chart>
  <c:txPr>
    <a:bodyPr/>
    <a:lstStyle/>
    <a:p>
      <a:pPr rtl="0">
        <a:defRPr sz="1200">
          <a:latin typeface="Neue Haas Unica W1G" panose="020B0504030206020203" pitchFamily="34" charset="0"/>
        </a:defRPr>
      </a:pPr>
      <a:endParaRPr lang="en-FI"/>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15119254622846"/>
          <c:y val="0.1583897736969257"/>
          <c:w val="0.7614599830249319"/>
          <c:h val="0.75234339805853567"/>
        </c:manualLayout>
      </c:layout>
      <c:barChart>
        <c:barDir val="bar"/>
        <c:grouping val="stacked"/>
        <c:varyColors val="0"/>
        <c:ser>
          <c:idx val="0"/>
          <c:order val="0"/>
          <c:tx>
            <c:strRef>
              <c:f>Taul1!$B$4</c:f>
              <c:strCache>
                <c:ptCount val="1"/>
                <c:pt idx="0">
                  <c:v>I only consume
this media</c:v>
                </c:pt>
              </c:strCache>
            </c:strRef>
          </c:tx>
          <c:spPr>
            <a:solidFill>
              <a:schemeClr val="accent2"/>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Taul1!$A$5:$A$13</c:f>
              <c:strCache>
                <c:ptCount val="9"/>
                <c:pt idx="0">
                  <c:v>When reading a magazine, n=1,092</c:v>
                </c:pt>
                <c:pt idx="1">
                  <c:v>When reading a newspaper, n=1,056</c:v>
                </c:pt>
                <c:pt idx="2">
                  <c:v>When reading a blog, n=619</c:v>
                </c:pt>
                <c:pt idx="3">
                  <c:v>When watching YouTube or other video streaming services, n=851</c:v>
                </c:pt>
                <c:pt idx="4">
                  <c:v>When browsing an online newspaper, online magazine or other online media, n=975</c:v>
                </c:pt>
                <c:pt idx="5">
                  <c:v>When listening to a podcast, n=542</c:v>
                </c:pt>
                <c:pt idx="6">
                  <c:v>When using social media (e.g. Facebook, Instagram), n=856</c:v>
                </c:pt>
                <c:pt idx="7">
                  <c:v>When watching TV, n=1,067</c:v>
                </c:pt>
                <c:pt idx="8">
                  <c:v>When listening to the radio, n=991</c:v>
                </c:pt>
              </c:strCache>
            </c:strRef>
          </c:cat>
          <c:val>
            <c:numRef>
              <c:f>Taul1!$B$5:$B$13</c:f>
              <c:numCache>
                <c:formatCode>0.00000</c:formatCode>
                <c:ptCount val="9"/>
                <c:pt idx="0">
                  <c:v>82.234430000000003</c:v>
                </c:pt>
                <c:pt idx="1">
                  <c:v>80.113640000000004</c:v>
                </c:pt>
                <c:pt idx="2">
                  <c:v>78.029079999999993</c:v>
                </c:pt>
                <c:pt idx="3">
                  <c:v>75.910690000000002</c:v>
                </c:pt>
                <c:pt idx="4">
                  <c:v>71.794870000000003</c:v>
                </c:pt>
                <c:pt idx="5">
                  <c:v>68.081180000000003</c:v>
                </c:pt>
                <c:pt idx="6">
                  <c:v>54.789720000000003</c:v>
                </c:pt>
                <c:pt idx="7">
                  <c:v>49.015929999999997</c:v>
                </c:pt>
                <c:pt idx="8">
                  <c:v>38.95055</c:v>
                </c:pt>
              </c:numCache>
            </c:numRef>
          </c:val>
          <c:extLst>
            <c:ext xmlns:c16="http://schemas.microsoft.com/office/drawing/2014/chart" uri="{C3380CC4-5D6E-409C-BE32-E72D297353CC}">
              <c16:uniqueId val="{00000000-B414-4814-B71F-48DE95D6668F}"/>
            </c:ext>
          </c:extLst>
        </c:ser>
        <c:ser>
          <c:idx val="1"/>
          <c:order val="1"/>
          <c:tx>
            <c:strRef>
              <c:f>Taul1!$C$4</c:f>
              <c:strCache>
                <c:ptCount val="1"/>
                <c:pt idx="0">
                  <c:v>I use some other media 
at the same time</c:v>
                </c:pt>
              </c:strCache>
            </c:strRef>
          </c:tx>
          <c:spPr>
            <a:solidFill>
              <a:schemeClr val="accent1"/>
            </a:solidFill>
            <a:ln>
              <a:noFill/>
            </a:ln>
          </c:spPr>
          <c:invertIfNegative val="0"/>
          <c:dLbls>
            <c:numFmt formatCode="#,##0" sourceLinked="0"/>
            <c:spPr>
              <a:noFill/>
              <a:ln>
                <a:noFill/>
              </a:ln>
              <a:effectLst/>
            </c:spPr>
            <c:txPr>
              <a:bodyPr/>
              <a:lstStyle/>
              <a:p>
                <a:pPr rtl="0">
                  <a:defRPr>
                    <a:solidFill>
                      <a:schemeClr val="bg2"/>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Taul1!$A$5:$A$13</c:f>
              <c:strCache>
                <c:ptCount val="9"/>
                <c:pt idx="0">
                  <c:v>When reading a magazine, n=1,092</c:v>
                </c:pt>
                <c:pt idx="1">
                  <c:v>When reading a newspaper, n=1,056</c:v>
                </c:pt>
                <c:pt idx="2">
                  <c:v>When reading a blog, n=619</c:v>
                </c:pt>
                <c:pt idx="3">
                  <c:v>When watching YouTube or other video streaming services, n=851</c:v>
                </c:pt>
                <c:pt idx="4">
                  <c:v>When browsing an online newspaper, online magazine or other online media, n=975</c:v>
                </c:pt>
                <c:pt idx="5">
                  <c:v>When listening to a podcast, n=542</c:v>
                </c:pt>
                <c:pt idx="6">
                  <c:v>When using social media (e.g. Facebook, Instagram), n=856</c:v>
                </c:pt>
                <c:pt idx="7">
                  <c:v>When watching TV, n=1,067</c:v>
                </c:pt>
                <c:pt idx="8">
                  <c:v>When listening to the radio, n=991</c:v>
                </c:pt>
              </c:strCache>
            </c:strRef>
          </c:cat>
          <c:val>
            <c:numRef>
              <c:f>Taul1!$C$5:$C$13</c:f>
              <c:numCache>
                <c:formatCode>0.00000</c:formatCode>
                <c:ptCount val="9"/>
                <c:pt idx="0">
                  <c:v>17.76557</c:v>
                </c:pt>
                <c:pt idx="1">
                  <c:v>19.88636</c:v>
                </c:pt>
                <c:pt idx="2">
                  <c:v>21.97092</c:v>
                </c:pt>
                <c:pt idx="3">
                  <c:v>24.089310000000001</c:v>
                </c:pt>
                <c:pt idx="4">
                  <c:v>28.20513</c:v>
                </c:pt>
                <c:pt idx="5">
                  <c:v>31.91882</c:v>
                </c:pt>
                <c:pt idx="6">
                  <c:v>45.210279999999997</c:v>
                </c:pt>
                <c:pt idx="7">
                  <c:v>50.984070000000003</c:v>
                </c:pt>
                <c:pt idx="8">
                  <c:v>61.04945</c:v>
                </c:pt>
              </c:numCache>
            </c:numRef>
          </c:val>
          <c:extLst>
            <c:ext xmlns:c16="http://schemas.microsoft.com/office/drawing/2014/chart" uri="{C3380CC4-5D6E-409C-BE32-E72D297353CC}">
              <c16:uniqueId val="{00000001-B414-4814-B71F-48DE95D6668F}"/>
            </c:ext>
          </c:extLst>
        </c:ser>
        <c:dLbls>
          <c:showLegendKey val="0"/>
          <c:showVal val="0"/>
          <c:showCatName val="0"/>
          <c:showSerName val="0"/>
          <c:showPercent val="0"/>
          <c:showBubbleSize val="0"/>
        </c:dLbls>
        <c:gapWidth val="30"/>
        <c:overlap val="100"/>
        <c:axId val="485419376"/>
        <c:axId val="485417136"/>
      </c:barChart>
      <c:catAx>
        <c:axId val="485419376"/>
        <c:scaling>
          <c:orientation val="maxMin"/>
        </c:scaling>
        <c:delete val="0"/>
        <c:axPos val="l"/>
        <c:numFmt formatCode="General" sourceLinked="0"/>
        <c:majorTickMark val="none"/>
        <c:minorTickMark val="none"/>
        <c:tickLblPos val="low"/>
        <c:spPr>
          <a:ln>
            <a:noFill/>
          </a:ln>
        </c:spPr>
        <c:txPr>
          <a:bodyPr/>
          <a:lstStyle/>
          <a:p>
            <a:pPr rtl="0">
              <a:defRPr sz="1200">
                <a:solidFill>
                  <a:srgbClr val="002649"/>
                </a:solidFill>
              </a:defRPr>
            </a:pPr>
            <a:endParaRPr lang="en-FI"/>
          </a:p>
        </c:txPr>
        <c:crossAx val="485417136"/>
        <c:crosses val="autoZero"/>
        <c:auto val="1"/>
        <c:lblAlgn val="ctr"/>
        <c:lblOffset val="100"/>
        <c:tickLblSkip val="1"/>
        <c:noMultiLvlLbl val="0"/>
      </c:catAx>
      <c:valAx>
        <c:axId val="485417136"/>
        <c:scaling>
          <c:orientation val="minMax"/>
          <c:max val="100.01"/>
          <c:min val="0"/>
        </c:scaling>
        <c:delete val="0"/>
        <c:axPos val="t"/>
        <c:majorGridlines>
          <c:spPr>
            <a:ln w="9525">
              <a:solidFill>
                <a:srgbClr val="D9D9D9"/>
              </a:solidFill>
              <a:prstDash val="solid"/>
            </a:ln>
          </c:spPr>
        </c:majorGridlines>
        <c:numFmt formatCode="General" sourceLinked="0"/>
        <c:majorTickMark val="none"/>
        <c:minorTickMark val="none"/>
        <c:tickLblPos val="high"/>
        <c:spPr>
          <a:ln>
            <a:noFill/>
          </a:ln>
        </c:spPr>
        <c:txPr>
          <a:bodyPr/>
          <a:lstStyle/>
          <a:p>
            <a:pPr rtl="0">
              <a:defRPr sz="1200">
                <a:solidFill>
                  <a:srgbClr val="7F7F7F"/>
                </a:solidFill>
              </a:defRPr>
            </a:pPr>
            <a:endParaRPr lang="en-FI"/>
          </a:p>
        </c:txPr>
        <c:crossAx val="485419376"/>
        <c:crosses val="autoZero"/>
        <c:crossBetween val="between"/>
        <c:majorUnit val="10"/>
        <c:minorUnit val="1"/>
      </c:valAx>
      <c:spPr>
        <a:ln>
          <a:noFill/>
        </a:ln>
      </c:spPr>
    </c:plotArea>
    <c:legend>
      <c:legendPos val="t"/>
      <c:layout>
        <c:manualLayout>
          <c:xMode val="edge"/>
          <c:yMode val="edge"/>
          <c:x val="0.3642786879490732"/>
          <c:y val="0"/>
          <c:w val="0.62369304857406604"/>
          <c:h val="0.13301642081338338"/>
        </c:manualLayout>
      </c:layout>
      <c:overlay val="0"/>
      <c:txPr>
        <a:bodyPr/>
        <a:lstStyle/>
        <a:p>
          <a:pPr rtl="0">
            <a:defRPr>
              <a:solidFill>
                <a:srgbClr val="002649"/>
              </a:solidFill>
            </a:defRPr>
          </a:pPr>
          <a:endParaRPr lang="en-FI"/>
        </a:p>
      </c:txPr>
    </c:legend>
    <c:plotVisOnly val="1"/>
    <c:dispBlanksAs val="gap"/>
    <c:showDLblsOverMax val="0"/>
  </c:chart>
  <c:txPr>
    <a:bodyPr/>
    <a:lstStyle/>
    <a:p>
      <a:pPr rtl="0">
        <a:defRPr sz="1200">
          <a:latin typeface="Neue Haas Unica W1G" panose="020B0504030206020203" pitchFamily="34" charset="0"/>
        </a:defRPr>
      </a:pPr>
      <a:endParaRPr lang="en-FI"/>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15119254622846"/>
          <c:y val="0.1583897736969257"/>
          <c:w val="0.7614599830249319"/>
          <c:h val="0.75234339805853567"/>
        </c:manualLayout>
      </c:layout>
      <c:barChart>
        <c:barDir val="bar"/>
        <c:grouping val="stacked"/>
        <c:varyColors val="0"/>
        <c:ser>
          <c:idx val="0"/>
          <c:order val="0"/>
          <c:tx>
            <c:strRef>
              <c:f>Taul1!$B$5</c:f>
              <c:strCache>
                <c:ptCount val="1"/>
                <c:pt idx="0">
                  <c:v>I only consume
this media</c:v>
                </c:pt>
              </c:strCache>
            </c:strRef>
          </c:tx>
          <c:spPr>
            <a:solidFill>
              <a:schemeClr val="accent2"/>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 n=1,092</c:v>
                </c:pt>
                <c:pt idx="2">
                  <c:v>Men, n=537</c:v>
                </c:pt>
                <c:pt idx="3">
                  <c:v>Women, n=554</c:v>
                </c:pt>
                <c:pt idx="5">
                  <c:v>15–24 years, n=148</c:v>
                </c:pt>
                <c:pt idx="6">
                  <c:v>25–34 years, n=147</c:v>
                </c:pt>
                <c:pt idx="7">
                  <c:v>35–44 years, n=162</c:v>
                </c:pt>
                <c:pt idx="8">
                  <c:v>45–54 years, n=171</c:v>
                </c:pt>
                <c:pt idx="9">
                  <c:v>55–64 years, n=155</c:v>
                </c:pt>
                <c:pt idx="10">
                  <c:v>65–69 years, n=156</c:v>
                </c:pt>
                <c:pt idx="11">
                  <c:v>70+ years, n=153</c:v>
                </c:pt>
              </c:strCache>
            </c:strRef>
          </c:cat>
          <c:val>
            <c:numRef>
              <c:f>Taul1!$B$6:$B$17</c:f>
              <c:numCache>
                <c:formatCode>General</c:formatCode>
                <c:ptCount val="12"/>
                <c:pt idx="0" formatCode="0.00000">
                  <c:v>82.234430000000003</c:v>
                </c:pt>
                <c:pt idx="2" formatCode="0.00000">
                  <c:v>82.309119999999993</c:v>
                </c:pt>
                <c:pt idx="3" formatCode="0.00000">
                  <c:v>82.129959999999997</c:v>
                </c:pt>
                <c:pt idx="5" formatCode="0.00000">
                  <c:v>70.270269999999996</c:v>
                </c:pt>
                <c:pt idx="6" formatCode="0.00000">
                  <c:v>79.591840000000005</c:v>
                </c:pt>
                <c:pt idx="7" formatCode="0.00000">
                  <c:v>82.716049999999996</c:v>
                </c:pt>
                <c:pt idx="8" formatCode="0.00000">
                  <c:v>84.795320000000004</c:v>
                </c:pt>
                <c:pt idx="9" formatCode="0.00000">
                  <c:v>88.387100000000004</c:v>
                </c:pt>
                <c:pt idx="10" formatCode="0.00000">
                  <c:v>86.538460000000001</c:v>
                </c:pt>
                <c:pt idx="11" formatCode="0.00000">
                  <c:v>82.352940000000004</c:v>
                </c:pt>
              </c:numCache>
            </c:numRef>
          </c:val>
          <c:extLst>
            <c:ext xmlns:c16="http://schemas.microsoft.com/office/drawing/2014/chart" uri="{C3380CC4-5D6E-409C-BE32-E72D297353CC}">
              <c16:uniqueId val="{00000000-B414-4814-B71F-48DE95D6668F}"/>
            </c:ext>
          </c:extLst>
        </c:ser>
        <c:ser>
          <c:idx val="1"/>
          <c:order val="1"/>
          <c:tx>
            <c:strRef>
              <c:f>Taul1!$C$5</c:f>
              <c:strCache>
                <c:ptCount val="1"/>
                <c:pt idx="0">
                  <c:v>I use some other media 
at the same time</c:v>
                </c:pt>
              </c:strCache>
            </c:strRef>
          </c:tx>
          <c:spPr>
            <a:solidFill>
              <a:schemeClr val="accent1"/>
            </a:solidFill>
            <a:ln>
              <a:noFill/>
            </a:ln>
          </c:spPr>
          <c:invertIfNegative val="0"/>
          <c:dLbls>
            <c:numFmt formatCode="#,##0" sourceLinked="0"/>
            <c:spPr>
              <a:noFill/>
              <a:ln>
                <a:noFill/>
              </a:ln>
              <a:effectLst/>
            </c:spPr>
            <c:txPr>
              <a:bodyPr/>
              <a:lstStyle/>
              <a:p>
                <a:pPr rtl="0">
                  <a:defRPr>
                    <a:solidFill>
                      <a:schemeClr val="bg2"/>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 n=1,092</c:v>
                </c:pt>
                <c:pt idx="2">
                  <c:v>Men, n=537</c:v>
                </c:pt>
                <c:pt idx="3">
                  <c:v>Women, n=554</c:v>
                </c:pt>
                <c:pt idx="5">
                  <c:v>15–24 years, n=148</c:v>
                </c:pt>
                <c:pt idx="6">
                  <c:v>25–34 years, n=147</c:v>
                </c:pt>
                <c:pt idx="7">
                  <c:v>35–44 years, n=162</c:v>
                </c:pt>
                <c:pt idx="8">
                  <c:v>45–54 years, n=171</c:v>
                </c:pt>
                <c:pt idx="9">
                  <c:v>55–64 years, n=155</c:v>
                </c:pt>
                <c:pt idx="10">
                  <c:v>65–69 years, n=156</c:v>
                </c:pt>
                <c:pt idx="11">
                  <c:v>70+ years, n=153</c:v>
                </c:pt>
              </c:strCache>
            </c:strRef>
          </c:cat>
          <c:val>
            <c:numRef>
              <c:f>Taul1!$C$6:$C$17</c:f>
              <c:numCache>
                <c:formatCode>General</c:formatCode>
                <c:ptCount val="12"/>
                <c:pt idx="0" formatCode="0.00000">
                  <c:v>17.76557</c:v>
                </c:pt>
                <c:pt idx="2" formatCode="0.00000">
                  <c:v>17.69088</c:v>
                </c:pt>
                <c:pt idx="3" formatCode="0.00000">
                  <c:v>17.870039999999999</c:v>
                </c:pt>
                <c:pt idx="5" formatCode="0.00000">
                  <c:v>29.72973</c:v>
                </c:pt>
                <c:pt idx="6" formatCode="0.00000">
                  <c:v>20.408159999999999</c:v>
                </c:pt>
                <c:pt idx="7" formatCode="0.00000">
                  <c:v>17.283950000000001</c:v>
                </c:pt>
                <c:pt idx="8" formatCode="0.00000">
                  <c:v>15.20468</c:v>
                </c:pt>
                <c:pt idx="9" formatCode="0.00000">
                  <c:v>11.6129</c:v>
                </c:pt>
                <c:pt idx="10" formatCode="0.00000">
                  <c:v>13.461539999999999</c:v>
                </c:pt>
                <c:pt idx="11" formatCode="0.00000">
                  <c:v>17.64706</c:v>
                </c:pt>
              </c:numCache>
            </c:numRef>
          </c:val>
          <c:extLst>
            <c:ext xmlns:c16="http://schemas.microsoft.com/office/drawing/2014/chart" uri="{C3380CC4-5D6E-409C-BE32-E72D297353CC}">
              <c16:uniqueId val="{00000001-B414-4814-B71F-48DE95D6668F}"/>
            </c:ext>
          </c:extLst>
        </c:ser>
        <c:dLbls>
          <c:showLegendKey val="0"/>
          <c:showVal val="0"/>
          <c:showCatName val="0"/>
          <c:showSerName val="0"/>
          <c:showPercent val="0"/>
          <c:showBubbleSize val="0"/>
        </c:dLbls>
        <c:gapWidth val="30"/>
        <c:overlap val="100"/>
        <c:axId val="485419376"/>
        <c:axId val="485417136"/>
      </c:barChart>
      <c:catAx>
        <c:axId val="485419376"/>
        <c:scaling>
          <c:orientation val="maxMin"/>
        </c:scaling>
        <c:delete val="0"/>
        <c:axPos val="l"/>
        <c:numFmt formatCode="General" sourceLinked="0"/>
        <c:majorTickMark val="none"/>
        <c:minorTickMark val="none"/>
        <c:tickLblPos val="low"/>
        <c:spPr>
          <a:ln>
            <a:noFill/>
          </a:ln>
        </c:spPr>
        <c:txPr>
          <a:bodyPr/>
          <a:lstStyle/>
          <a:p>
            <a:pPr rtl="0">
              <a:defRPr sz="1400">
                <a:solidFill>
                  <a:srgbClr val="002649"/>
                </a:solidFill>
              </a:defRPr>
            </a:pPr>
            <a:endParaRPr lang="en-FI"/>
          </a:p>
        </c:txPr>
        <c:crossAx val="485417136"/>
        <c:crosses val="autoZero"/>
        <c:auto val="1"/>
        <c:lblAlgn val="ctr"/>
        <c:lblOffset val="100"/>
        <c:tickLblSkip val="1"/>
        <c:noMultiLvlLbl val="0"/>
      </c:catAx>
      <c:valAx>
        <c:axId val="485417136"/>
        <c:scaling>
          <c:orientation val="minMax"/>
          <c:max val="100.01"/>
          <c:min val="0"/>
        </c:scaling>
        <c:delete val="0"/>
        <c:axPos val="t"/>
        <c:majorGridlines>
          <c:spPr>
            <a:ln w="9525">
              <a:solidFill>
                <a:srgbClr val="D9D9D9"/>
              </a:solidFill>
              <a:prstDash val="solid"/>
            </a:ln>
          </c:spPr>
        </c:majorGridlines>
        <c:numFmt formatCode="General" sourceLinked="0"/>
        <c:majorTickMark val="none"/>
        <c:minorTickMark val="none"/>
        <c:tickLblPos val="high"/>
        <c:spPr>
          <a:ln>
            <a:noFill/>
          </a:ln>
        </c:spPr>
        <c:txPr>
          <a:bodyPr/>
          <a:lstStyle/>
          <a:p>
            <a:pPr rtl="0">
              <a:defRPr sz="1200">
                <a:solidFill>
                  <a:srgbClr val="7F7F7F"/>
                </a:solidFill>
              </a:defRPr>
            </a:pPr>
            <a:endParaRPr lang="en-FI"/>
          </a:p>
        </c:txPr>
        <c:crossAx val="485419376"/>
        <c:crosses val="autoZero"/>
        <c:crossBetween val="between"/>
        <c:majorUnit val="10"/>
        <c:minorUnit val="1"/>
      </c:valAx>
      <c:spPr>
        <a:ln>
          <a:noFill/>
        </a:ln>
      </c:spPr>
    </c:plotArea>
    <c:legend>
      <c:legendPos val="t"/>
      <c:layout>
        <c:manualLayout>
          <c:xMode val="edge"/>
          <c:yMode val="edge"/>
          <c:x val="0"/>
          <c:y val="0"/>
          <c:w val="0.95673154736631072"/>
          <c:h val="0.13301642081338338"/>
        </c:manualLayout>
      </c:layout>
      <c:overlay val="0"/>
      <c:txPr>
        <a:bodyPr/>
        <a:lstStyle/>
        <a:p>
          <a:pPr rtl="0">
            <a:defRPr>
              <a:solidFill>
                <a:srgbClr val="002649"/>
              </a:solidFill>
            </a:defRPr>
          </a:pPr>
          <a:endParaRPr lang="en-FI"/>
        </a:p>
      </c:txPr>
    </c:legend>
    <c:plotVisOnly val="1"/>
    <c:dispBlanksAs val="gap"/>
    <c:showDLblsOverMax val="0"/>
  </c:chart>
  <c:txPr>
    <a:bodyPr/>
    <a:lstStyle/>
    <a:p>
      <a:pPr rtl="0">
        <a:defRPr sz="1200">
          <a:latin typeface="Neue Haas Unica W1G" panose="020B0504030206020203" pitchFamily="34" charset="0"/>
        </a:defRPr>
      </a:pPr>
      <a:endParaRPr lang="en-FI"/>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15119254622846"/>
          <c:y val="0.1583897736969257"/>
          <c:w val="0.7614599830249319"/>
          <c:h val="0.75234339805853567"/>
        </c:manualLayout>
      </c:layout>
      <c:barChart>
        <c:barDir val="bar"/>
        <c:grouping val="stacked"/>
        <c:varyColors val="0"/>
        <c:ser>
          <c:idx val="0"/>
          <c:order val="0"/>
          <c:tx>
            <c:strRef>
              <c:f>Taul1!$B$5</c:f>
              <c:strCache>
                <c:ptCount val="1"/>
                <c:pt idx="0">
                  <c:v>I only consume this media</c:v>
                </c:pt>
              </c:strCache>
            </c:strRef>
          </c:tx>
          <c:spPr>
            <a:solidFill>
              <a:schemeClr val="accent2"/>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 n=1,056</c:v>
                </c:pt>
                <c:pt idx="2">
                  <c:v>Men, n=510</c:v>
                </c:pt>
                <c:pt idx="3">
                  <c:v>Women, n=545</c:v>
                </c:pt>
                <c:pt idx="5">
                  <c:v>15–24 years, n=136</c:v>
                </c:pt>
                <c:pt idx="6">
                  <c:v>25–34 years, n=143</c:v>
                </c:pt>
                <c:pt idx="7">
                  <c:v>35–44 years, n=151</c:v>
                </c:pt>
                <c:pt idx="8">
                  <c:v>45–54 years, n=161</c:v>
                </c:pt>
                <c:pt idx="9">
                  <c:v>55–64 years, n=156</c:v>
                </c:pt>
                <c:pt idx="10">
                  <c:v>65–69 years, n=157</c:v>
                </c:pt>
                <c:pt idx="11">
                  <c:v>70+ years, n=152</c:v>
                </c:pt>
              </c:strCache>
            </c:strRef>
          </c:cat>
          <c:val>
            <c:numRef>
              <c:f>Taul1!$B$6:$B$17</c:f>
              <c:numCache>
                <c:formatCode>General</c:formatCode>
                <c:ptCount val="12"/>
                <c:pt idx="0">
                  <c:v>80.113640000000004</c:v>
                </c:pt>
                <c:pt idx="2">
                  <c:v>80.392160000000004</c:v>
                </c:pt>
                <c:pt idx="3">
                  <c:v>80</c:v>
                </c:pt>
                <c:pt idx="5">
                  <c:v>71.323530000000005</c:v>
                </c:pt>
                <c:pt idx="6">
                  <c:v>81.118880000000004</c:v>
                </c:pt>
                <c:pt idx="7">
                  <c:v>83.443709999999996</c:v>
                </c:pt>
                <c:pt idx="8">
                  <c:v>85.714290000000005</c:v>
                </c:pt>
                <c:pt idx="9">
                  <c:v>82.692310000000006</c:v>
                </c:pt>
                <c:pt idx="10">
                  <c:v>79.617829999999998</c:v>
                </c:pt>
                <c:pt idx="11">
                  <c:v>75.657889999999995</c:v>
                </c:pt>
              </c:numCache>
            </c:numRef>
          </c:val>
          <c:extLst>
            <c:ext xmlns:c16="http://schemas.microsoft.com/office/drawing/2014/chart" uri="{C3380CC4-5D6E-409C-BE32-E72D297353CC}">
              <c16:uniqueId val="{00000000-B414-4814-B71F-48DE95D6668F}"/>
            </c:ext>
          </c:extLst>
        </c:ser>
        <c:ser>
          <c:idx val="1"/>
          <c:order val="1"/>
          <c:tx>
            <c:strRef>
              <c:f>Taul1!$C$5</c:f>
              <c:strCache>
                <c:ptCount val="1"/>
                <c:pt idx="0">
                  <c:v>I consume some other media at the same time</c:v>
                </c:pt>
              </c:strCache>
            </c:strRef>
          </c:tx>
          <c:spPr>
            <a:solidFill>
              <a:schemeClr val="accent1"/>
            </a:solidFill>
            <a:ln>
              <a:noFill/>
            </a:ln>
          </c:spPr>
          <c:invertIfNegative val="0"/>
          <c:dLbls>
            <c:numFmt formatCode="#,##0" sourceLinked="0"/>
            <c:spPr>
              <a:noFill/>
              <a:ln>
                <a:noFill/>
              </a:ln>
              <a:effectLst/>
            </c:spPr>
            <c:txPr>
              <a:bodyPr/>
              <a:lstStyle/>
              <a:p>
                <a:pPr rtl="0">
                  <a:defRPr>
                    <a:solidFill>
                      <a:schemeClr val="bg2"/>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 n=1,056</c:v>
                </c:pt>
                <c:pt idx="2">
                  <c:v>Men, n=510</c:v>
                </c:pt>
                <c:pt idx="3">
                  <c:v>Women, n=545</c:v>
                </c:pt>
                <c:pt idx="5">
                  <c:v>15–24 years, n=136</c:v>
                </c:pt>
                <c:pt idx="6">
                  <c:v>25–34 years, n=143</c:v>
                </c:pt>
                <c:pt idx="7">
                  <c:v>35–44 years, n=151</c:v>
                </c:pt>
                <c:pt idx="8">
                  <c:v>45–54 years, n=161</c:v>
                </c:pt>
                <c:pt idx="9">
                  <c:v>55–64 years, n=156</c:v>
                </c:pt>
                <c:pt idx="10">
                  <c:v>65–69 years, n=157</c:v>
                </c:pt>
                <c:pt idx="11">
                  <c:v>70+ years, n=152</c:v>
                </c:pt>
              </c:strCache>
            </c:strRef>
          </c:cat>
          <c:val>
            <c:numRef>
              <c:f>Taul1!$C$6:$C$17</c:f>
              <c:numCache>
                <c:formatCode>General</c:formatCode>
                <c:ptCount val="12"/>
                <c:pt idx="0">
                  <c:v>19.88636</c:v>
                </c:pt>
                <c:pt idx="2">
                  <c:v>19.607839999999999</c:v>
                </c:pt>
                <c:pt idx="3">
                  <c:v>20</c:v>
                </c:pt>
                <c:pt idx="5">
                  <c:v>28.676469999999998</c:v>
                </c:pt>
                <c:pt idx="6">
                  <c:v>18.881119999999999</c:v>
                </c:pt>
                <c:pt idx="7">
                  <c:v>16.556290000000001</c:v>
                </c:pt>
                <c:pt idx="8">
                  <c:v>14.28571</c:v>
                </c:pt>
                <c:pt idx="9">
                  <c:v>17.307690000000001</c:v>
                </c:pt>
                <c:pt idx="10">
                  <c:v>20.382169999999999</c:v>
                </c:pt>
                <c:pt idx="11">
                  <c:v>24.342110000000002</c:v>
                </c:pt>
              </c:numCache>
            </c:numRef>
          </c:val>
          <c:extLst>
            <c:ext xmlns:c16="http://schemas.microsoft.com/office/drawing/2014/chart" uri="{C3380CC4-5D6E-409C-BE32-E72D297353CC}">
              <c16:uniqueId val="{00000001-B414-4814-B71F-48DE95D6668F}"/>
            </c:ext>
          </c:extLst>
        </c:ser>
        <c:dLbls>
          <c:showLegendKey val="0"/>
          <c:showVal val="0"/>
          <c:showCatName val="0"/>
          <c:showSerName val="0"/>
          <c:showPercent val="0"/>
          <c:showBubbleSize val="0"/>
        </c:dLbls>
        <c:gapWidth val="30"/>
        <c:overlap val="100"/>
        <c:axId val="485419376"/>
        <c:axId val="485417136"/>
      </c:barChart>
      <c:catAx>
        <c:axId val="485419376"/>
        <c:scaling>
          <c:orientation val="maxMin"/>
        </c:scaling>
        <c:delete val="0"/>
        <c:axPos val="l"/>
        <c:numFmt formatCode="General" sourceLinked="0"/>
        <c:majorTickMark val="none"/>
        <c:minorTickMark val="none"/>
        <c:tickLblPos val="low"/>
        <c:spPr>
          <a:ln>
            <a:noFill/>
          </a:ln>
        </c:spPr>
        <c:txPr>
          <a:bodyPr/>
          <a:lstStyle/>
          <a:p>
            <a:pPr rtl="0">
              <a:defRPr sz="1400">
                <a:solidFill>
                  <a:srgbClr val="002649"/>
                </a:solidFill>
              </a:defRPr>
            </a:pPr>
            <a:endParaRPr lang="en-FI"/>
          </a:p>
        </c:txPr>
        <c:crossAx val="485417136"/>
        <c:crosses val="autoZero"/>
        <c:auto val="1"/>
        <c:lblAlgn val="ctr"/>
        <c:lblOffset val="100"/>
        <c:tickLblSkip val="1"/>
        <c:noMultiLvlLbl val="0"/>
      </c:catAx>
      <c:valAx>
        <c:axId val="485417136"/>
        <c:scaling>
          <c:orientation val="minMax"/>
          <c:max val="100.01"/>
          <c:min val="0"/>
        </c:scaling>
        <c:delete val="0"/>
        <c:axPos val="t"/>
        <c:majorGridlines>
          <c:spPr>
            <a:ln w="9525">
              <a:solidFill>
                <a:srgbClr val="D9D9D9"/>
              </a:solidFill>
              <a:prstDash val="solid"/>
            </a:ln>
          </c:spPr>
        </c:majorGridlines>
        <c:numFmt formatCode="General" sourceLinked="0"/>
        <c:majorTickMark val="none"/>
        <c:minorTickMark val="none"/>
        <c:tickLblPos val="high"/>
        <c:spPr>
          <a:ln>
            <a:noFill/>
          </a:ln>
        </c:spPr>
        <c:txPr>
          <a:bodyPr/>
          <a:lstStyle/>
          <a:p>
            <a:pPr rtl="0">
              <a:defRPr sz="1200">
                <a:solidFill>
                  <a:srgbClr val="7F7F7F"/>
                </a:solidFill>
              </a:defRPr>
            </a:pPr>
            <a:endParaRPr lang="en-FI"/>
          </a:p>
        </c:txPr>
        <c:crossAx val="485419376"/>
        <c:crosses val="autoZero"/>
        <c:crossBetween val="between"/>
        <c:majorUnit val="10"/>
        <c:minorUnit val="1"/>
      </c:valAx>
      <c:spPr>
        <a:ln>
          <a:noFill/>
        </a:ln>
      </c:spPr>
    </c:plotArea>
    <c:legend>
      <c:legendPos val="t"/>
      <c:layout>
        <c:manualLayout>
          <c:xMode val="edge"/>
          <c:yMode val="edge"/>
          <c:x val="6.8985850658006109E-2"/>
          <c:y val="0"/>
          <c:w val="0.88774569670830461"/>
          <c:h val="0.13301642081338338"/>
        </c:manualLayout>
      </c:layout>
      <c:overlay val="0"/>
      <c:txPr>
        <a:bodyPr/>
        <a:lstStyle/>
        <a:p>
          <a:pPr rtl="0">
            <a:defRPr>
              <a:solidFill>
                <a:srgbClr val="002649"/>
              </a:solidFill>
            </a:defRPr>
          </a:pPr>
          <a:endParaRPr lang="en-FI"/>
        </a:p>
      </c:txPr>
    </c:legend>
    <c:plotVisOnly val="1"/>
    <c:dispBlanksAs val="gap"/>
    <c:showDLblsOverMax val="0"/>
  </c:chart>
  <c:txPr>
    <a:bodyPr/>
    <a:lstStyle/>
    <a:p>
      <a:pPr rtl="0">
        <a:defRPr sz="1200">
          <a:latin typeface="Neue Haas Unica W1G" panose="020B0504030206020203" pitchFamily="34" charset="0"/>
        </a:defRPr>
      </a:pPr>
      <a:endParaRPr lang="en-FI"/>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15119254622846"/>
          <c:y val="0.1583897736969257"/>
          <c:w val="0.7614599830249319"/>
          <c:h val="0.75234339805853567"/>
        </c:manualLayout>
      </c:layout>
      <c:barChart>
        <c:barDir val="bar"/>
        <c:grouping val="stacked"/>
        <c:varyColors val="0"/>
        <c:ser>
          <c:idx val="0"/>
          <c:order val="0"/>
          <c:tx>
            <c:strRef>
              <c:f>Taul1!$B$5</c:f>
              <c:strCache>
                <c:ptCount val="1"/>
                <c:pt idx="0">
                  <c:v>I only consume this media</c:v>
                </c:pt>
              </c:strCache>
            </c:strRef>
          </c:tx>
          <c:spPr>
            <a:solidFill>
              <a:schemeClr val="accent2"/>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 n=991</c:v>
                </c:pt>
                <c:pt idx="2">
                  <c:v>Men, n=485</c:v>
                </c:pt>
                <c:pt idx="3">
                  <c:v>Women, n=506</c:v>
                </c:pt>
                <c:pt idx="5">
                  <c:v>15–24 years, n=131</c:v>
                </c:pt>
                <c:pt idx="6">
                  <c:v>25–34 years, n=130</c:v>
                </c:pt>
                <c:pt idx="7">
                  <c:v>35–44 years, n=144</c:v>
                </c:pt>
                <c:pt idx="8">
                  <c:v>45–54 years, n=145</c:v>
                </c:pt>
                <c:pt idx="9">
                  <c:v>55–64 years, n=151</c:v>
                </c:pt>
                <c:pt idx="10">
                  <c:v>65–69 years, n=149</c:v>
                </c:pt>
                <c:pt idx="11">
                  <c:v>70+ years, n=141</c:v>
                </c:pt>
              </c:strCache>
            </c:strRef>
          </c:cat>
          <c:val>
            <c:numRef>
              <c:f>Taul1!$B$6:$B$17</c:f>
              <c:numCache>
                <c:formatCode>General</c:formatCode>
                <c:ptCount val="12"/>
                <c:pt idx="0">
                  <c:v>38.95055</c:v>
                </c:pt>
                <c:pt idx="2">
                  <c:v>40.618560000000002</c:v>
                </c:pt>
                <c:pt idx="3">
                  <c:v>37.351779999999998</c:v>
                </c:pt>
                <c:pt idx="5">
                  <c:v>35.1145</c:v>
                </c:pt>
                <c:pt idx="6">
                  <c:v>33.076920000000001</c:v>
                </c:pt>
                <c:pt idx="7">
                  <c:v>38.888890000000004</c:v>
                </c:pt>
                <c:pt idx="8">
                  <c:v>35.172409999999999</c:v>
                </c:pt>
                <c:pt idx="9">
                  <c:v>44.37086</c:v>
                </c:pt>
                <c:pt idx="10">
                  <c:v>41.61074</c:v>
                </c:pt>
                <c:pt idx="11">
                  <c:v>43.262410000000003</c:v>
                </c:pt>
              </c:numCache>
            </c:numRef>
          </c:val>
          <c:extLst>
            <c:ext xmlns:c16="http://schemas.microsoft.com/office/drawing/2014/chart" uri="{C3380CC4-5D6E-409C-BE32-E72D297353CC}">
              <c16:uniqueId val="{00000000-B414-4814-B71F-48DE95D6668F}"/>
            </c:ext>
          </c:extLst>
        </c:ser>
        <c:ser>
          <c:idx val="1"/>
          <c:order val="1"/>
          <c:tx>
            <c:strRef>
              <c:f>Taul1!$C$5</c:f>
              <c:strCache>
                <c:ptCount val="1"/>
                <c:pt idx="0">
                  <c:v>I consume some other media at the same time</c:v>
                </c:pt>
              </c:strCache>
            </c:strRef>
          </c:tx>
          <c:spPr>
            <a:solidFill>
              <a:schemeClr val="accent1"/>
            </a:solidFill>
            <a:ln>
              <a:noFill/>
            </a:ln>
          </c:spPr>
          <c:invertIfNegative val="0"/>
          <c:dLbls>
            <c:numFmt formatCode="#,##0" sourceLinked="0"/>
            <c:spPr>
              <a:noFill/>
              <a:ln>
                <a:noFill/>
              </a:ln>
              <a:effectLst/>
            </c:spPr>
            <c:txPr>
              <a:bodyPr/>
              <a:lstStyle/>
              <a:p>
                <a:pPr rtl="0">
                  <a:defRPr>
                    <a:solidFill>
                      <a:schemeClr val="bg2"/>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 n=991</c:v>
                </c:pt>
                <c:pt idx="2">
                  <c:v>Men, n=485</c:v>
                </c:pt>
                <c:pt idx="3">
                  <c:v>Women, n=506</c:v>
                </c:pt>
                <c:pt idx="5">
                  <c:v>15–24 years, n=131</c:v>
                </c:pt>
                <c:pt idx="6">
                  <c:v>25–34 years, n=130</c:v>
                </c:pt>
                <c:pt idx="7">
                  <c:v>35–44 years, n=144</c:v>
                </c:pt>
                <c:pt idx="8">
                  <c:v>45–54 years, n=145</c:v>
                </c:pt>
                <c:pt idx="9">
                  <c:v>55–64 years, n=151</c:v>
                </c:pt>
                <c:pt idx="10">
                  <c:v>65–69 years, n=149</c:v>
                </c:pt>
                <c:pt idx="11">
                  <c:v>70+ years, n=141</c:v>
                </c:pt>
              </c:strCache>
            </c:strRef>
          </c:cat>
          <c:val>
            <c:numRef>
              <c:f>Taul1!$C$6:$C$17</c:f>
              <c:numCache>
                <c:formatCode>General</c:formatCode>
                <c:ptCount val="12"/>
                <c:pt idx="0">
                  <c:v>61.04945</c:v>
                </c:pt>
                <c:pt idx="2">
                  <c:v>59.381439999999998</c:v>
                </c:pt>
                <c:pt idx="3">
                  <c:v>62.648220000000002</c:v>
                </c:pt>
                <c:pt idx="5">
                  <c:v>64.885499999999993</c:v>
                </c:pt>
                <c:pt idx="6">
                  <c:v>66.923079999999999</c:v>
                </c:pt>
                <c:pt idx="7">
                  <c:v>61.111109999999996</c:v>
                </c:pt>
                <c:pt idx="8">
                  <c:v>64.827590000000001</c:v>
                </c:pt>
                <c:pt idx="9">
                  <c:v>55.62914</c:v>
                </c:pt>
                <c:pt idx="10">
                  <c:v>58.38926</c:v>
                </c:pt>
                <c:pt idx="11">
                  <c:v>56.737589999999997</c:v>
                </c:pt>
              </c:numCache>
            </c:numRef>
          </c:val>
          <c:extLst>
            <c:ext xmlns:c16="http://schemas.microsoft.com/office/drawing/2014/chart" uri="{C3380CC4-5D6E-409C-BE32-E72D297353CC}">
              <c16:uniqueId val="{00000001-B414-4814-B71F-48DE95D6668F}"/>
            </c:ext>
          </c:extLst>
        </c:ser>
        <c:dLbls>
          <c:showLegendKey val="0"/>
          <c:showVal val="0"/>
          <c:showCatName val="0"/>
          <c:showSerName val="0"/>
          <c:showPercent val="0"/>
          <c:showBubbleSize val="0"/>
        </c:dLbls>
        <c:gapWidth val="30"/>
        <c:overlap val="100"/>
        <c:axId val="485419376"/>
        <c:axId val="485417136"/>
      </c:barChart>
      <c:catAx>
        <c:axId val="485419376"/>
        <c:scaling>
          <c:orientation val="maxMin"/>
        </c:scaling>
        <c:delete val="0"/>
        <c:axPos val="l"/>
        <c:numFmt formatCode="General" sourceLinked="0"/>
        <c:majorTickMark val="none"/>
        <c:minorTickMark val="none"/>
        <c:tickLblPos val="low"/>
        <c:spPr>
          <a:ln>
            <a:noFill/>
          </a:ln>
        </c:spPr>
        <c:txPr>
          <a:bodyPr/>
          <a:lstStyle/>
          <a:p>
            <a:pPr rtl="0">
              <a:defRPr sz="1400">
                <a:solidFill>
                  <a:srgbClr val="002649"/>
                </a:solidFill>
              </a:defRPr>
            </a:pPr>
            <a:endParaRPr lang="en-FI"/>
          </a:p>
        </c:txPr>
        <c:crossAx val="485417136"/>
        <c:crosses val="autoZero"/>
        <c:auto val="1"/>
        <c:lblAlgn val="ctr"/>
        <c:lblOffset val="100"/>
        <c:tickLblSkip val="1"/>
        <c:noMultiLvlLbl val="0"/>
      </c:catAx>
      <c:valAx>
        <c:axId val="485417136"/>
        <c:scaling>
          <c:orientation val="minMax"/>
          <c:max val="100.01"/>
          <c:min val="0"/>
        </c:scaling>
        <c:delete val="0"/>
        <c:axPos val="t"/>
        <c:majorGridlines>
          <c:spPr>
            <a:ln w="9525">
              <a:solidFill>
                <a:srgbClr val="D9D9D9"/>
              </a:solidFill>
              <a:prstDash val="solid"/>
            </a:ln>
          </c:spPr>
        </c:majorGridlines>
        <c:numFmt formatCode="General" sourceLinked="0"/>
        <c:majorTickMark val="none"/>
        <c:minorTickMark val="none"/>
        <c:tickLblPos val="high"/>
        <c:spPr>
          <a:ln>
            <a:noFill/>
          </a:ln>
        </c:spPr>
        <c:txPr>
          <a:bodyPr/>
          <a:lstStyle/>
          <a:p>
            <a:pPr rtl="0">
              <a:defRPr sz="1200">
                <a:solidFill>
                  <a:srgbClr val="7F7F7F"/>
                </a:solidFill>
              </a:defRPr>
            </a:pPr>
            <a:endParaRPr lang="en-FI"/>
          </a:p>
        </c:txPr>
        <c:crossAx val="485419376"/>
        <c:crosses val="autoZero"/>
        <c:crossBetween val="between"/>
        <c:majorUnit val="10"/>
        <c:minorUnit val="1"/>
      </c:valAx>
      <c:spPr>
        <a:ln>
          <a:noFill/>
        </a:ln>
      </c:spPr>
    </c:plotArea>
    <c:legend>
      <c:legendPos val="t"/>
      <c:layout>
        <c:manualLayout>
          <c:xMode val="edge"/>
          <c:yMode val="edge"/>
          <c:x val="6.8985850658006109E-2"/>
          <c:y val="0"/>
          <c:w val="0.88774569670830461"/>
          <c:h val="0.13301642081338338"/>
        </c:manualLayout>
      </c:layout>
      <c:overlay val="0"/>
      <c:txPr>
        <a:bodyPr/>
        <a:lstStyle/>
        <a:p>
          <a:pPr rtl="0">
            <a:defRPr>
              <a:solidFill>
                <a:srgbClr val="002649"/>
              </a:solidFill>
            </a:defRPr>
          </a:pPr>
          <a:endParaRPr lang="en-FI"/>
        </a:p>
      </c:txPr>
    </c:legend>
    <c:plotVisOnly val="1"/>
    <c:dispBlanksAs val="gap"/>
    <c:showDLblsOverMax val="0"/>
  </c:chart>
  <c:txPr>
    <a:bodyPr/>
    <a:lstStyle/>
    <a:p>
      <a:pPr rtl="0">
        <a:defRPr sz="1200">
          <a:latin typeface="Neue Haas Unica W1G" panose="020B0504030206020203" pitchFamily="34" charset="0"/>
        </a:defRPr>
      </a:pPr>
      <a:endParaRPr lang="en-FI"/>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15119254622846"/>
          <c:y val="0.1583897736969257"/>
          <c:w val="0.7614599830249319"/>
          <c:h val="0.75234339805853567"/>
        </c:manualLayout>
      </c:layout>
      <c:barChart>
        <c:barDir val="bar"/>
        <c:grouping val="stacked"/>
        <c:varyColors val="0"/>
        <c:ser>
          <c:idx val="0"/>
          <c:order val="0"/>
          <c:tx>
            <c:strRef>
              <c:f>Taul1!$B$5</c:f>
              <c:strCache>
                <c:ptCount val="1"/>
                <c:pt idx="0">
                  <c:v>I only consume this media</c:v>
                </c:pt>
              </c:strCache>
            </c:strRef>
          </c:tx>
          <c:spPr>
            <a:solidFill>
              <a:schemeClr val="accent2"/>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 n=1,067</c:v>
                </c:pt>
                <c:pt idx="2">
                  <c:v>Men, n=519</c:v>
                </c:pt>
                <c:pt idx="3">
                  <c:v>Women, n=547</c:v>
                </c:pt>
                <c:pt idx="5">
                  <c:v>15–24 years, n=149</c:v>
                </c:pt>
                <c:pt idx="6">
                  <c:v>25–34 years, n=144</c:v>
                </c:pt>
                <c:pt idx="7">
                  <c:v>35–44 years, n=152</c:v>
                </c:pt>
                <c:pt idx="8">
                  <c:v>45–54 years, n=160</c:v>
                </c:pt>
                <c:pt idx="9">
                  <c:v>55–64 years, n=157</c:v>
                </c:pt>
                <c:pt idx="10">
                  <c:v>65–69 years, n=157</c:v>
                </c:pt>
                <c:pt idx="11">
                  <c:v>70+ years, n=148</c:v>
                </c:pt>
              </c:strCache>
            </c:strRef>
          </c:cat>
          <c:val>
            <c:numRef>
              <c:f>Taul1!$B$6:$B$17</c:f>
              <c:numCache>
                <c:formatCode>General</c:formatCode>
                <c:ptCount val="12"/>
                <c:pt idx="0">
                  <c:v>49.015929999999997</c:v>
                </c:pt>
                <c:pt idx="2">
                  <c:v>55.491329999999998</c:v>
                </c:pt>
                <c:pt idx="3">
                  <c:v>42.778790000000001</c:v>
                </c:pt>
                <c:pt idx="5">
                  <c:v>37.583889999999997</c:v>
                </c:pt>
                <c:pt idx="6">
                  <c:v>30.55556</c:v>
                </c:pt>
                <c:pt idx="7">
                  <c:v>35.526319999999998</c:v>
                </c:pt>
                <c:pt idx="8">
                  <c:v>50</c:v>
                </c:pt>
                <c:pt idx="9">
                  <c:v>58.598730000000003</c:v>
                </c:pt>
                <c:pt idx="10">
                  <c:v>59.235669999999999</c:v>
                </c:pt>
                <c:pt idx="11">
                  <c:v>70.270269999999996</c:v>
                </c:pt>
              </c:numCache>
            </c:numRef>
          </c:val>
          <c:extLst>
            <c:ext xmlns:c16="http://schemas.microsoft.com/office/drawing/2014/chart" uri="{C3380CC4-5D6E-409C-BE32-E72D297353CC}">
              <c16:uniqueId val="{00000000-B414-4814-B71F-48DE95D6668F}"/>
            </c:ext>
          </c:extLst>
        </c:ser>
        <c:ser>
          <c:idx val="1"/>
          <c:order val="1"/>
          <c:tx>
            <c:strRef>
              <c:f>Taul1!$C$5</c:f>
              <c:strCache>
                <c:ptCount val="1"/>
                <c:pt idx="0">
                  <c:v>I consume some other media at the same time</c:v>
                </c:pt>
              </c:strCache>
            </c:strRef>
          </c:tx>
          <c:spPr>
            <a:solidFill>
              <a:schemeClr val="accent1"/>
            </a:solidFill>
            <a:ln>
              <a:noFill/>
            </a:ln>
          </c:spPr>
          <c:invertIfNegative val="0"/>
          <c:dLbls>
            <c:numFmt formatCode="#,##0" sourceLinked="0"/>
            <c:spPr>
              <a:noFill/>
              <a:ln>
                <a:noFill/>
              </a:ln>
              <a:effectLst/>
            </c:spPr>
            <c:txPr>
              <a:bodyPr/>
              <a:lstStyle/>
              <a:p>
                <a:pPr rtl="0">
                  <a:defRPr>
                    <a:solidFill>
                      <a:schemeClr val="bg2"/>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 n=1,067</c:v>
                </c:pt>
                <c:pt idx="2">
                  <c:v>Men, n=519</c:v>
                </c:pt>
                <c:pt idx="3">
                  <c:v>Women, n=547</c:v>
                </c:pt>
                <c:pt idx="5">
                  <c:v>15–24 years, n=149</c:v>
                </c:pt>
                <c:pt idx="6">
                  <c:v>25–34 years, n=144</c:v>
                </c:pt>
                <c:pt idx="7">
                  <c:v>35–44 years, n=152</c:v>
                </c:pt>
                <c:pt idx="8">
                  <c:v>45–54 years, n=160</c:v>
                </c:pt>
                <c:pt idx="9">
                  <c:v>55–64 years, n=157</c:v>
                </c:pt>
                <c:pt idx="10">
                  <c:v>65–69 years, n=157</c:v>
                </c:pt>
                <c:pt idx="11">
                  <c:v>70+ years, n=148</c:v>
                </c:pt>
              </c:strCache>
            </c:strRef>
          </c:cat>
          <c:val>
            <c:numRef>
              <c:f>Taul1!$C$6:$C$17</c:f>
              <c:numCache>
                <c:formatCode>General</c:formatCode>
                <c:ptCount val="12"/>
                <c:pt idx="0">
                  <c:v>50.984070000000003</c:v>
                </c:pt>
                <c:pt idx="2">
                  <c:v>44.508670000000002</c:v>
                </c:pt>
                <c:pt idx="3">
                  <c:v>57.221209999999999</c:v>
                </c:pt>
                <c:pt idx="5">
                  <c:v>62.416110000000003</c:v>
                </c:pt>
                <c:pt idx="6">
                  <c:v>69.44444</c:v>
                </c:pt>
                <c:pt idx="7">
                  <c:v>64.473680000000002</c:v>
                </c:pt>
                <c:pt idx="8">
                  <c:v>50</c:v>
                </c:pt>
                <c:pt idx="9">
                  <c:v>41.401269999999997</c:v>
                </c:pt>
                <c:pt idx="10">
                  <c:v>40.764330000000001</c:v>
                </c:pt>
                <c:pt idx="11">
                  <c:v>29.72973</c:v>
                </c:pt>
              </c:numCache>
            </c:numRef>
          </c:val>
          <c:extLst>
            <c:ext xmlns:c16="http://schemas.microsoft.com/office/drawing/2014/chart" uri="{C3380CC4-5D6E-409C-BE32-E72D297353CC}">
              <c16:uniqueId val="{00000001-B414-4814-B71F-48DE95D6668F}"/>
            </c:ext>
          </c:extLst>
        </c:ser>
        <c:dLbls>
          <c:showLegendKey val="0"/>
          <c:showVal val="0"/>
          <c:showCatName val="0"/>
          <c:showSerName val="0"/>
          <c:showPercent val="0"/>
          <c:showBubbleSize val="0"/>
        </c:dLbls>
        <c:gapWidth val="30"/>
        <c:overlap val="100"/>
        <c:axId val="485419376"/>
        <c:axId val="485417136"/>
      </c:barChart>
      <c:catAx>
        <c:axId val="485419376"/>
        <c:scaling>
          <c:orientation val="maxMin"/>
        </c:scaling>
        <c:delete val="0"/>
        <c:axPos val="l"/>
        <c:numFmt formatCode="General" sourceLinked="0"/>
        <c:majorTickMark val="none"/>
        <c:minorTickMark val="none"/>
        <c:tickLblPos val="low"/>
        <c:spPr>
          <a:ln>
            <a:noFill/>
          </a:ln>
        </c:spPr>
        <c:txPr>
          <a:bodyPr/>
          <a:lstStyle/>
          <a:p>
            <a:pPr rtl="0">
              <a:defRPr sz="1400">
                <a:solidFill>
                  <a:srgbClr val="002649"/>
                </a:solidFill>
              </a:defRPr>
            </a:pPr>
            <a:endParaRPr lang="en-FI"/>
          </a:p>
        </c:txPr>
        <c:crossAx val="485417136"/>
        <c:crosses val="autoZero"/>
        <c:auto val="1"/>
        <c:lblAlgn val="ctr"/>
        <c:lblOffset val="100"/>
        <c:tickLblSkip val="1"/>
        <c:noMultiLvlLbl val="0"/>
      </c:catAx>
      <c:valAx>
        <c:axId val="485417136"/>
        <c:scaling>
          <c:orientation val="minMax"/>
          <c:max val="100.01"/>
          <c:min val="0"/>
        </c:scaling>
        <c:delete val="0"/>
        <c:axPos val="t"/>
        <c:majorGridlines>
          <c:spPr>
            <a:ln w="9525">
              <a:solidFill>
                <a:srgbClr val="D9D9D9"/>
              </a:solidFill>
              <a:prstDash val="solid"/>
            </a:ln>
          </c:spPr>
        </c:majorGridlines>
        <c:numFmt formatCode="General" sourceLinked="0"/>
        <c:majorTickMark val="none"/>
        <c:minorTickMark val="none"/>
        <c:tickLblPos val="high"/>
        <c:spPr>
          <a:ln>
            <a:noFill/>
          </a:ln>
        </c:spPr>
        <c:txPr>
          <a:bodyPr/>
          <a:lstStyle/>
          <a:p>
            <a:pPr rtl="0">
              <a:defRPr sz="1200">
                <a:solidFill>
                  <a:srgbClr val="7F7F7F"/>
                </a:solidFill>
              </a:defRPr>
            </a:pPr>
            <a:endParaRPr lang="en-FI"/>
          </a:p>
        </c:txPr>
        <c:crossAx val="485419376"/>
        <c:crosses val="autoZero"/>
        <c:crossBetween val="between"/>
        <c:majorUnit val="10"/>
        <c:minorUnit val="1"/>
      </c:valAx>
      <c:spPr>
        <a:ln>
          <a:noFill/>
        </a:ln>
      </c:spPr>
    </c:plotArea>
    <c:legend>
      <c:legendPos val="t"/>
      <c:layout>
        <c:manualLayout>
          <c:xMode val="edge"/>
          <c:yMode val="edge"/>
          <c:x val="6.8985850658006109E-2"/>
          <c:y val="0"/>
          <c:w val="0.88774569670830461"/>
          <c:h val="0.13301642081338338"/>
        </c:manualLayout>
      </c:layout>
      <c:overlay val="0"/>
      <c:txPr>
        <a:bodyPr/>
        <a:lstStyle/>
        <a:p>
          <a:pPr rtl="0">
            <a:defRPr>
              <a:solidFill>
                <a:srgbClr val="002649"/>
              </a:solidFill>
            </a:defRPr>
          </a:pPr>
          <a:endParaRPr lang="en-FI"/>
        </a:p>
      </c:txPr>
    </c:legend>
    <c:plotVisOnly val="1"/>
    <c:dispBlanksAs val="gap"/>
    <c:showDLblsOverMax val="0"/>
  </c:chart>
  <c:txPr>
    <a:bodyPr/>
    <a:lstStyle/>
    <a:p>
      <a:pPr rtl="0">
        <a:defRPr sz="1200">
          <a:latin typeface="Neue Haas Unica W1G" panose="020B0504030206020203" pitchFamily="34" charset="0"/>
        </a:defRPr>
      </a:pPr>
      <a:endParaRPr lang="en-FI"/>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15119254622846"/>
          <c:y val="0.1583897736969257"/>
          <c:w val="0.7614599830249319"/>
          <c:h val="0.75234339805853567"/>
        </c:manualLayout>
      </c:layout>
      <c:barChart>
        <c:barDir val="bar"/>
        <c:grouping val="stacked"/>
        <c:varyColors val="0"/>
        <c:ser>
          <c:idx val="0"/>
          <c:order val="0"/>
          <c:tx>
            <c:strRef>
              <c:f>Taul1!$B$5</c:f>
              <c:strCache>
                <c:ptCount val="1"/>
                <c:pt idx="0">
                  <c:v>I only consume this media</c:v>
                </c:pt>
              </c:strCache>
            </c:strRef>
          </c:tx>
          <c:spPr>
            <a:solidFill>
              <a:schemeClr val="accent2"/>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 n=975</c:v>
                </c:pt>
                <c:pt idx="2">
                  <c:v>Men, n=487</c:v>
                </c:pt>
                <c:pt idx="3">
                  <c:v>Women, n=487</c:v>
                </c:pt>
                <c:pt idx="5">
                  <c:v>15–24 years, n=137</c:v>
                </c:pt>
                <c:pt idx="6">
                  <c:v>25–34 years, n=136</c:v>
                </c:pt>
                <c:pt idx="7">
                  <c:v>35–44 years, n=155</c:v>
                </c:pt>
                <c:pt idx="8">
                  <c:v>45–54 years, n=162</c:v>
                </c:pt>
                <c:pt idx="9">
                  <c:v>55–64 years, n=145</c:v>
                </c:pt>
                <c:pt idx="10">
                  <c:v>65–69 years, n=131</c:v>
                </c:pt>
                <c:pt idx="11">
                  <c:v>70+ years, n=109</c:v>
                </c:pt>
              </c:strCache>
            </c:strRef>
          </c:cat>
          <c:val>
            <c:numRef>
              <c:f>Taul1!$B$6:$B$17</c:f>
              <c:numCache>
                <c:formatCode>General</c:formatCode>
                <c:ptCount val="12"/>
                <c:pt idx="0">
                  <c:v>71.794870000000003</c:v>
                </c:pt>
                <c:pt idx="2">
                  <c:v>69.609859999999998</c:v>
                </c:pt>
                <c:pt idx="3">
                  <c:v>74.127309999999994</c:v>
                </c:pt>
                <c:pt idx="5">
                  <c:v>70.80292</c:v>
                </c:pt>
                <c:pt idx="6">
                  <c:v>69.117649999999998</c:v>
                </c:pt>
                <c:pt idx="7">
                  <c:v>63.87097</c:v>
                </c:pt>
                <c:pt idx="8">
                  <c:v>72.839510000000004</c:v>
                </c:pt>
                <c:pt idx="9">
                  <c:v>74.482759999999999</c:v>
                </c:pt>
                <c:pt idx="10">
                  <c:v>73.282439999999994</c:v>
                </c:pt>
                <c:pt idx="11">
                  <c:v>80.733940000000004</c:v>
                </c:pt>
              </c:numCache>
            </c:numRef>
          </c:val>
          <c:extLst>
            <c:ext xmlns:c16="http://schemas.microsoft.com/office/drawing/2014/chart" uri="{C3380CC4-5D6E-409C-BE32-E72D297353CC}">
              <c16:uniqueId val="{00000000-B414-4814-B71F-48DE95D6668F}"/>
            </c:ext>
          </c:extLst>
        </c:ser>
        <c:ser>
          <c:idx val="1"/>
          <c:order val="1"/>
          <c:tx>
            <c:strRef>
              <c:f>Taul1!$C$5</c:f>
              <c:strCache>
                <c:ptCount val="1"/>
                <c:pt idx="0">
                  <c:v>I consume some other media at the same time</c:v>
                </c:pt>
              </c:strCache>
            </c:strRef>
          </c:tx>
          <c:spPr>
            <a:solidFill>
              <a:schemeClr val="accent1"/>
            </a:solidFill>
            <a:ln>
              <a:noFill/>
            </a:ln>
          </c:spPr>
          <c:invertIfNegative val="0"/>
          <c:dLbls>
            <c:numFmt formatCode="#,##0" sourceLinked="0"/>
            <c:spPr>
              <a:noFill/>
              <a:ln>
                <a:noFill/>
              </a:ln>
              <a:effectLst/>
            </c:spPr>
            <c:txPr>
              <a:bodyPr/>
              <a:lstStyle/>
              <a:p>
                <a:pPr rtl="0">
                  <a:defRPr>
                    <a:solidFill>
                      <a:schemeClr val="bg2"/>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 n=975</c:v>
                </c:pt>
                <c:pt idx="2">
                  <c:v>Men, n=487</c:v>
                </c:pt>
                <c:pt idx="3">
                  <c:v>Women, n=487</c:v>
                </c:pt>
                <c:pt idx="5">
                  <c:v>15–24 years, n=137</c:v>
                </c:pt>
                <c:pt idx="6">
                  <c:v>25–34 years, n=136</c:v>
                </c:pt>
                <c:pt idx="7">
                  <c:v>35–44 years, n=155</c:v>
                </c:pt>
                <c:pt idx="8">
                  <c:v>45–54 years, n=162</c:v>
                </c:pt>
                <c:pt idx="9">
                  <c:v>55–64 years, n=145</c:v>
                </c:pt>
                <c:pt idx="10">
                  <c:v>65–69 years, n=131</c:v>
                </c:pt>
                <c:pt idx="11">
                  <c:v>70+ years, n=109</c:v>
                </c:pt>
              </c:strCache>
            </c:strRef>
          </c:cat>
          <c:val>
            <c:numRef>
              <c:f>Taul1!$C$6:$C$17</c:f>
              <c:numCache>
                <c:formatCode>General</c:formatCode>
                <c:ptCount val="12"/>
                <c:pt idx="0">
                  <c:v>28.20513</c:v>
                </c:pt>
                <c:pt idx="2">
                  <c:v>30.390139999999999</c:v>
                </c:pt>
                <c:pt idx="3">
                  <c:v>25.872689999999999</c:v>
                </c:pt>
                <c:pt idx="5">
                  <c:v>29.19708</c:v>
                </c:pt>
                <c:pt idx="6">
                  <c:v>30.882349999999999</c:v>
                </c:pt>
                <c:pt idx="7">
                  <c:v>36.12903</c:v>
                </c:pt>
                <c:pt idx="8">
                  <c:v>27.160489999999999</c:v>
                </c:pt>
                <c:pt idx="9">
                  <c:v>25.517240000000001</c:v>
                </c:pt>
                <c:pt idx="10">
                  <c:v>26.717559999999999</c:v>
                </c:pt>
                <c:pt idx="11">
                  <c:v>19.26606</c:v>
                </c:pt>
              </c:numCache>
            </c:numRef>
          </c:val>
          <c:extLst>
            <c:ext xmlns:c16="http://schemas.microsoft.com/office/drawing/2014/chart" uri="{C3380CC4-5D6E-409C-BE32-E72D297353CC}">
              <c16:uniqueId val="{00000001-B414-4814-B71F-48DE95D6668F}"/>
            </c:ext>
          </c:extLst>
        </c:ser>
        <c:dLbls>
          <c:showLegendKey val="0"/>
          <c:showVal val="0"/>
          <c:showCatName val="0"/>
          <c:showSerName val="0"/>
          <c:showPercent val="0"/>
          <c:showBubbleSize val="0"/>
        </c:dLbls>
        <c:gapWidth val="30"/>
        <c:overlap val="100"/>
        <c:axId val="485419376"/>
        <c:axId val="485417136"/>
      </c:barChart>
      <c:catAx>
        <c:axId val="485419376"/>
        <c:scaling>
          <c:orientation val="maxMin"/>
        </c:scaling>
        <c:delete val="0"/>
        <c:axPos val="l"/>
        <c:numFmt formatCode="General" sourceLinked="0"/>
        <c:majorTickMark val="none"/>
        <c:minorTickMark val="none"/>
        <c:tickLblPos val="low"/>
        <c:spPr>
          <a:ln>
            <a:noFill/>
          </a:ln>
        </c:spPr>
        <c:txPr>
          <a:bodyPr/>
          <a:lstStyle/>
          <a:p>
            <a:pPr rtl="0">
              <a:defRPr sz="1400">
                <a:solidFill>
                  <a:srgbClr val="002649"/>
                </a:solidFill>
              </a:defRPr>
            </a:pPr>
            <a:endParaRPr lang="en-FI"/>
          </a:p>
        </c:txPr>
        <c:crossAx val="485417136"/>
        <c:crosses val="autoZero"/>
        <c:auto val="1"/>
        <c:lblAlgn val="ctr"/>
        <c:lblOffset val="100"/>
        <c:tickLblSkip val="1"/>
        <c:noMultiLvlLbl val="0"/>
      </c:catAx>
      <c:valAx>
        <c:axId val="485417136"/>
        <c:scaling>
          <c:orientation val="minMax"/>
          <c:max val="100.01"/>
          <c:min val="0"/>
        </c:scaling>
        <c:delete val="0"/>
        <c:axPos val="t"/>
        <c:majorGridlines>
          <c:spPr>
            <a:ln w="9525">
              <a:solidFill>
                <a:srgbClr val="D9D9D9"/>
              </a:solidFill>
              <a:prstDash val="solid"/>
            </a:ln>
          </c:spPr>
        </c:majorGridlines>
        <c:numFmt formatCode="General" sourceLinked="0"/>
        <c:majorTickMark val="none"/>
        <c:minorTickMark val="none"/>
        <c:tickLblPos val="high"/>
        <c:spPr>
          <a:ln>
            <a:noFill/>
          </a:ln>
        </c:spPr>
        <c:txPr>
          <a:bodyPr/>
          <a:lstStyle/>
          <a:p>
            <a:pPr rtl="0">
              <a:defRPr sz="1200">
                <a:solidFill>
                  <a:srgbClr val="7F7F7F"/>
                </a:solidFill>
              </a:defRPr>
            </a:pPr>
            <a:endParaRPr lang="en-FI"/>
          </a:p>
        </c:txPr>
        <c:crossAx val="485419376"/>
        <c:crosses val="autoZero"/>
        <c:crossBetween val="between"/>
        <c:majorUnit val="10"/>
        <c:minorUnit val="1"/>
      </c:valAx>
      <c:spPr>
        <a:ln>
          <a:noFill/>
        </a:ln>
      </c:spPr>
    </c:plotArea>
    <c:legend>
      <c:legendPos val="t"/>
      <c:layout>
        <c:manualLayout>
          <c:xMode val="edge"/>
          <c:yMode val="edge"/>
          <c:x val="6.8985850658006109E-2"/>
          <c:y val="0"/>
          <c:w val="0.88774569670830461"/>
          <c:h val="0.13301642081338338"/>
        </c:manualLayout>
      </c:layout>
      <c:overlay val="0"/>
      <c:txPr>
        <a:bodyPr/>
        <a:lstStyle/>
        <a:p>
          <a:pPr rtl="0">
            <a:defRPr>
              <a:solidFill>
                <a:srgbClr val="002649"/>
              </a:solidFill>
            </a:defRPr>
          </a:pPr>
          <a:endParaRPr lang="en-FI"/>
        </a:p>
      </c:txPr>
    </c:legend>
    <c:plotVisOnly val="1"/>
    <c:dispBlanksAs val="gap"/>
    <c:showDLblsOverMax val="0"/>
  </c:chart>
  <c:txPr>
    <a:bodyPr/>
    <a:lstStyle/>
    <a:p>
      <a:pPr rtl="0">
        <a:defRPr sz="1200">
          <a:latin typeface="Neue Haas Unica W1G" panose="020B0504030206020203" pitchFamily="34" charset="0"/>
        </a:defRPr>
      </a:pPr>
      <a:endParaRPr lang="en-FI"/>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15119254622846"/>
          <c:y val="0.1583897736969257"/>
          <c:w val="0.7614599830249319"/>
          <c:h val="0.75234339805853567"/>
        </c:manualLayout>
      </c:layout>
      <c:barChart>
        <c:barDir val="bar"/>
        <c:grouping val="stacked"/>
        <c:varyColors val="0"/>
        <c:ser>
          <c:idx val="0"/>
          <c:order val="0"/>
          <c:tx>
            <c:strRef>
              <c:f>Taul1!$B$5</c:f>
              <c:strCache>
                <c:ptCount val="1"/>
                <c:pt idx="0">
                  <c:v>I only consume this media</c:v>
                </c:pt>
              </c:strCache>
            </c:strRef>
          </c:tx>
          <c:spPr>
            <a:solidFill>
              <a:schemeClr val="accent2"/>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 n=856</c:v>
                </c:pt>
                <c:pt idx="2">
                  <c:v>Men, n=396</c:v>
                </c:pt>
                <c:pt idx="3">
                  <c:v>Women, n=459</c:v>
                </c:pt>
                <c:pt idx="5">
                  <c:v>15–24 years, n=145</c:v>
                </c:pt>
                <c:pt idx="6">
                  <c:v>25–34 years, n=136</c:v>
                </c:pt>
                <c:pt idx="7">
                  <c:v>35–44 years, n=146</c:v>
                </c:pt>
                <c:pt idx="8">
                  <c:v>45–54 years, n=127</c:v>
                </c:pt>
                <c:pt idx="9">
                  <c:v>55-64 years, n=116</c:v>
                </c:pt>
                <c:pt idx="10">
                  <c:v>65–69 years, n=97</c:v>
                </c:pt>
                <c:pt idx="11">
                  <c:v>70+ years, n=89</c:v>
                </c:pt>
              </c:strCache>
            </c:strRef>
          </c:cat>
          <c:val>
            <c:numRef>
              <c:f>Taul1!$B$6:$B$17</c:f>
              <c:numCache>
                <c:formatCode>General</c:formatCode>
                <c:ptCount val="12"/>
                <c:pt idx="0">
                  <c:v>54.789720000000003</c:v>
                </c:pt>
                <c:pt idx="2">
                  <c:v>52.77778</c:v>
                </c:pt>
                <c:pt idx="3">
                  <c:v>56.644880000000001</c:v>
                </c:pt>
                <c:pt idx="5">
                  <c:v>56.551720000000003</c:v>
                </c:pt>
                <c:pt idx="6">
                  <c:v>49.264710000000001</c:v>
                </c:pt>
                <c:pt idx="7">
                  <c:v>41.095889999999997</c:v>
                </c:pt>
                <c:pt idx="8">
                  <c:v>52.75591</c:v>
                </c:pt>
                <c:pt idx="9">
                  <c:v>66.379310000000004</c:v>
                </c:pt>
                <c:pt idx="10">
                  <c:v>52.57732</c:v>
                </c:pt>
                <c:pt idx="11">
                  <c:v>73.033709999999999</c:v>
                </c:pt>
              </c:numCache>
            </c:numRef>
          </c:val>
          <c:extLst>
            <c:ext xmlns:c16="http://schemas.microsoft.com/office/drawing/2014/chart" uri="{C3380CC4-5D6E-409C-BE32-E72D297353CC}">
              <c16:uniqueId val="{00000000-B414-4814-B71F-48DE95D6668F}"/>
            </c:ext>
          </c:extLst>
        </c:ser>
        <c:ser>
          <c:idx val="1"/>
          <c:order val="1"/>
          <c:tx>
            <c:strRef>
              <c:f>Taul1!$C$5</c:f>
              <c:strCache>
                <c:ptCount val="1"/>
                <c:pt idx="0">
                  <c:v>I consume some other media at the same time</c:v>
                </c:pt>
              </c:strCache>
            </c:strRef>
          </c:tx>
          <c:spPr>
            <a:solidFill>
              <a:schemeClr val="accent1"/>
            </a:solidFill>
            <a:ln>
              <a:noFill/>
            </a:ln>
          </c:spPr>
          <c:invertIfNegative val="0"/>
          <c:dLbls>
            <c:numFmt formatCode="#,##0" sourceLinked="0"/>
            <c:spPr>
              <a:noFill/>
              <a:ln>
                <a:noFill/>
              </a:ln>
              <a:effectLst/>
            </c:spPr>
            <c:txPr>
              <a:bodyPr/>
              <a:lstStyle/>
              <a:p>
                <a:pPr rtl="0">
                  <a:defRPr>
                    <a:solidFill>
                      <a:schemeClr val="bg2"/>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 n=856</c:v>
                </c:pt>
                <c:pt idx="2">
                  <c:v>Men, n=396</c:v>
                </c:pt>
                <c:pt idx="3">
                  <c:v>Women, n=459</c:v>
                </c:pt>
                <c:pt idx="5">
                  <c:v>15–24 years, n=145</c:v>
                </c:pt>
                <c:pt idx="6">
                  <c:v>25–34 years, n=136</c:v>
                </c:pt>
                <c:pt idx="7">
                  <c:v>35–44 years, n=146</c:v>
                </c:pt>
                <c:pt idx="8">
                  <c:v>45–54 years, n=127</c:v>
                </c:pt>
                <c:pt idx="9">
                  <c:v>55-64 years, n=116</c:v>
                </c:pt>
                <c:pt idx="10">
                  <c:v>65–69 years, n=97</c:v>
                </c:pt>
                <c:pt idx="11">
                  <c:v>70+ years, n=89</c:v>
                </c:pt>
              </c:strCache>
            </c:strRef>
          </c:cat>
          <c:val>
            <c:numRef>
              <c:f>Taul1!$C$6:$C$17</c:f>
              <c:numCache>
                <c:formatCode>General</c:formatCode>
                <c:ptCount val="12"/>
                <c:pt idx="0">
                  <c:v>45.210279999999997</c:v>
                </c:pt>
                <c:pt idx="2">
                  <c:v>47.22222</c:v>
                </c:pt>
                <c:pt idx="3">
                  <c:v>43.355119999999999</c:v>
                </c:pt>
                <c:pt idx="5">
                  <c:v>43.448279999999997</c:v>
                </c:pt>
                <c:pt idx="6">
                  <c:v>50.735289999999999</c:v>
                </c:pt>
                <c:pt idx="7">
                  <c:v>58.904110000000003</c:v>
                </c:pt>
                <c:pt idx="8">
                  <c:v>47.24409</c:v>
                </c:pt>
                <c:pt idx="9">
                  <c:v>33.620690000000003</c:v>
                </c:pt>
                <c:pt idx="10">
                  <c:v>47.42268</c:v>
                </c:pt>
                <c:pt idx="11">
                  <c:v>26.966290000000001</c:v>
                </c:pt>
              </c:numCache>
            </c:numRef>
          </c:val>
          <c:extLst>
            <c:ext xmlns:c16="http://schemas.microsoft.com/office/drawing/2014/chart" uri="{C3380CC4-5D6E-409C-BE32-E72D297353CC}">
              <c16:uniqueId val="{00000001-B414-4814-B71F-48DE95D6668F}"/>
            </c:ext>
          </c:extLst>
        </c:ser>
        <c:dLbls>
          <c:showLegendKey val="0"/>
          <c:showVal val="0"/>
          <c:showCatName val="0"/>
          <c:showSerName val="0"/>
          <c:showPercent val="0"/>
          <c:showBubbleSize val="0"/>
        </c:dLbls>
        <c:gapWidth val="30"/>
        <c:overlap val="100"/>
        <c:axId val="485419376"/>
        <c:axId val="485417136"/>
      </c:barChart>
      <c:catAx>
        <c:axId val="485419376"/>
        <c:scaling>
          <c:orientation val="maxMin"/>
        </c:scaling>
        <c:delete val="0"/>
        <c:axPos val="l"/>
        <c:numFmt formatCode="General" sourceLinked="0"/>
        <c:majorTickMark val="none"/>
        <c:minorTickMark val="none"/>
        <c:tickLblPos val="low"/>
        <c:spPr>
          <a:ln>
            <a:noFill/>
          </a:ln>
        </c:spPr>
        <c:txPr>
          <a:bodyPr/>
          <a:lstStyle/>
          <a:p>
            <a:pPr rtl="0">
              <a:defRPr sz="1400">
                <a:solidFill>
                  <a:srgbClr val="002649"/>
                </a:solidFill>
              </a:defRPr>
            </a:pPr>
            <a:endParaRPr lang="en-FI"/>
          </a:p>
        </c:txPr>
        <c:crossAx val="485417136"/>
        <c:crosses val="autoZero"/>
        <c:auto val="1"/>
        <c:lblAlgn val="ctr"/>
        <c:lblOffset val="100"/>
        <c:tickLblSkip val="1"/>
        <c:noMultiLvlLbl val="0"/>
      </c:catAx>
      <c:valAx>
        <c:axId val="485417136"/>
        <c:scaling>
          <c:orientation val="minMax"/>
          <c:max val="100.01"/>
          <c:min val="0"/>
        </c:scaling>
        <c:delete val="0"/>
        <c:axPos val="t"/>
        <c:majorGridlines>
          <c:spPr>
            <a:ln w="9525">
              <a:solidFill>
                <a:srgbClr val="D9D9D9"/>
              </a:solidFill>
              <a:prstDash val="solid"/>
            </a:ln>
          </c:spPr>
        </c:majorGridlines>
        <c:numFmt formatCode="General" sourceLinked="0"/>
        <c:majorTickMark val="none"/>
        <c:minorTickMark val="none"/>
        <c:tickLblPos val="high"/>
        <c:spPr>
          <a:ln>
            <a:noFill/>
          </a:ln>
        </c:spPr>
        <c:txPr>
          <a:bodyPr/>
          <a:lstStyle/>
          <a:p>
            <a:pPr rtl="0">
              <a:defRPr sz="1200">
                <a:solidFill>
                  <a:srgbClr val="7F7F7F"/>
                </a:solidFill>
              </a:defRPr>
            </a:pPr>
            <a:endParaRPr lang="en-FI"/>
          </a:p>
        </c:txPr>
        <c:crossAx val="485419376"/>
        <c:crosses val="autoZero"/>
        <c:crossBetween val="between"/>
        <c:majorUnit val="10"/>
        <c:minorUnit val="1"/>
      </c:valAx>
      <c:spPr>
        <a:ln>
          <a:noFill/>
        </a:ln>
      </c:spPr>
    </c:plotArea>
    <c:legend>
      <c:legendPos val="t"/>
      <c:layout>
        <c:manualLayout>
          <c:xMode val="edge"/>
          <c:yMode val="edge"/>
          <c:x val="6.8985850658006109E-2"/>
          <c:y val="0"/>
          <c:w val="0.88774569670830461"/>
          <c:h val="0.13301642081338338"/>
        </c:manualLayout>
      </c:layout>
      <c:overlay val="0"/>
      <c:txPr>
        <a:bodyPr/>
        <a:lstStyle/>
        <a:p>
          <a:pPr rtl="0">
            <a:defRPr>
              <a:solidFill>
                <a:srgbClr val="002649"/>
              </a:solidFill>
            </a:defRPr>
          </a:pPr>
          <a:endParaRPr lang="en-FI"/>
        </a:p>
      </c:txPr>
    </c:legend>
    <c:plotVisOnly val="1"/>
    <c:dispBlanksAs val="gap"/>
    <c:showDLblsOverMax val="0"/>
  </c:chart>
  <c:txPr>
    <a:bodyPr/>
    <a:lstStyle/>
    <a:p>
      <a:pPr rtl="0">
        <a:defRPr sz="1200">
          <a:latin typeface="Neue Haas Unica W1G" panose="020B0504030206020203" pitchFamily="34" charset="0"/>
        </a:defRPr>
      </a:pPr>
      <a:endParaRPr lang="en-FI"/>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15119254622846"/>
          <c:y val="0.1583897736969257"/>
          <c:w val="0.7614599830249319"/>
          <c:h val="0.75234339805853567"/>
        </c:manualLayout>
      </c:layout>
      <c:barChart>
        <c:barDir val="bar"/>
        <c:grouping val="stacked"/>
        <c:varyColors val="0"/>
        <c:ser>
          <c:idx val="0"/>
          <c:order val="0"/>
          <c:tx>
            <c:strRef>
              <c:f>Taul1!$B$5</c:f>
              <c:strCache>
                <c:ptCount val="1"/>
                <c:pt idx="0">
                  <c:v>I only consume this media</c:v>
                </c:pt>
              </c:strCache>
            </c:strRef>
          </c:tx>
          <c:spPr>
            <a:solidFill>
              <a:schemeClr val="accent2"/>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 n=619</c:v>
                </c:pt>
                <c:pt idx="2">
                  <c:v>Men, n=294</c:v>
                </c:pt>
                <c:pt idx="3">
                  <c:v>Women, n=324</c:v>
                </c:pt>
                <c:pt idx="5">
                  <c:v>15–24 years, n=98</c:v>
                </c:pt>
                <c:pt idx="6">
                  <c:v>25–34 years, n=123</c:v>
                </c:pt>
                <c:pt idx="7">
                  <c:v>35–44 years, n=116</c:v>
                </c:pt>
                <c:pt idx="8">
                  <c:v>45–54 years, n=87</c:v>
                </c:pt>
                <c:pt idx="9">
                  <c:v>55–64 years, n=67</c:v>
                </c:pt>
                <c:pt idx="10">
                  <c:v>65–69 years, n=69</c:v>
                </c:pt>
                <c:pt idx="11">
                  <c:v>70+ years, n=59</c:v>
                </c:pt>
              </c:strCache>
            </c:strRef>
          </c:cat>
          <c:val>
            <c:numRef>
              <c:f>Taul1!$B$6:$B$17</c:f>
              <c:numCache>
                <c:formatCode>General</c:formatCode>
                <c:ptCount val="12"/>
                <c:pt idx="0">
                  <c:v>78.029079999999993</c:v>
                </c:pt>
                <c:pt idx="2">
                  <c:v>74.149659999999997</c:v>
                </c:pt>
                <c:pt idx="3">
                  <c:v>81.481480000000005</c:v>
                </c:pt>
                <c:pt idx="5">
                  <c:v>71.428569999999993</c:v>
                </c:pt>
                <c:pt idx="6">
                  <c:v>75.609759999999994</c:v>
                </c:pt>
                <c:pt idx="7">
                  <c:v>70.689660000000003</c:v>
                </c:pt>
                <c:pt idx="8">
                  <c:v>80.459770000000006</c:v>
                </c:pt>
                <c:pt idx="9">
                  <c:v>86.567160000000001</c:v>
                </c:pt>
                <c:pt idx="10">
                  <c:v>82.608699999999999</c:v>
                </c:pt>
                <c:pt idx="11">
                  <c:v>89.830510000000004</c:v>
                </c:pt>
              </c:numCache>
            </c:numRef>
          </c:val>
          <c:extLst>
            <c:ext xmlns:c16="http://schemas.microsoft.com/office/drawing/2014/chart" uri="{C3380CC4-5D6E-409C-BE32-E72D297353CC}">
              <c16:uniqueId val="{00000000-B414-4814-B71F-48DE95D6668F}"/>
            </c:ext>
          </c:extLst>
        </c:ser>
        <c:ser>
          <c:idx val="1"/>
          <c:order val="1"/>
          <c:tx>
            <c:strRef>
              <c:f>Taul1!$C$5</c:f>
              <c:strCache>
                <c:ptCount val="1"/>
                <c:pt idx="0">
                  <c:v>I consume some other media at the same time</c:v>
                </c:pt>
              </c:strCache>
            </c:strRef>
          </c:tx>
          <c:spPr>
            <a:solidFill>
              <a:schemeClr val="accent1"/>
            </a:solidFill>
            <a:ln>
              <a:noFill/>
            </a:ln>
          </c:spPr>
          <c:invertIfNegative val="0"/>
          <c:dLbls>
            <c:numFmt formatCode="#,##0" sourceLinked="0"/>
            <c:spPr>
              <a:noFill/>
              <a:ln>
                <a:noFill/>
              </a:ln>
              <a:effectLst/>
            </c:spPr>
            <c:txPr>
              <a:bodyPr/>
              <a:lstStyle/>
              <a:p>
                <a:pPr rtl="0">
                  <a:defRPr>
                    <a:solidFill>
                      <a:schemeClr val="bg2"/>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 n=619</c:v>
                </c:pt>
                <c:pt idx="2">
                  <c:v>Men, n=294</c:v>
                </c:pt>
                <c:pt idx="3">
                  <c:v>Women, n=324</c:v>
                </c:pt>
                <c:pt idx="5">
                  <c:v>15–24 years, n=98</c:v>
                </c:pt>
                <c:pt idx="6">
                  <c:v>25–34 years, n=123</c:v>
                </c:pt>
                <c:pt idx="7">
                  <c:v>35–44 years, n=116</c:v>
                </c:pt>
                <c:pt idx="8">
                  <c:v>45–54 years, n=87</c:v>
                </c:pt>
                <c:pt idx="9">
                  <c:v>55–64 years, n=67</c:v>
                </c:pt>
                <c:pt idx="10">
                  <c:v>65–69 years, n=69</c:v>
                </c:pt>
                <c:pt idx="11">
                  <c:v>70+ years, n=59</c:v>
                </c:pt>
              </c:strCache>
            </c:strRef>
          </c:cat>
          <c:val>
            <c:numRef>
              <c:f>Taul1!$C$6:$C$17</c:f>
              <c:numCache>
                <c:formatCode>General</c:formatCode>
                <c:ptCount val="12"/>
                <c:pt idx="0">
                  <c:v>21.97092</c:v>
                </c:pt>
                <c:pt idx="2">
                  <c:v>25.850339999999999</c:v>
                </c:pt>
                <c:pt idx="3">
                  <c:v>18.518519999999999</c:v>
                </c:pt>
                <c:pt idx="5">
                  <c:v>28.571429999999999</c:v>
                </c:pt>
                <c:pt idx="6">
                  <c:v>24.390239999999999</c:v>
                </c:pt>
                <c:pt idx="7">
                  <c:v>29.31034</c:v>
                </c:pt>
                <c:pt idx="8">
                  <c:v>19.540230000000001</c:v>
                </c:pt>
                <c:pt idx="9">
                  <c:v>13.432840000000001</c:v>
                </c:pt>
                <c:pt idx="10">
                  <c:v>17.391300000000001</c:v>
                </c:pt>
                <c:pt idx="11">
                  <c:v>10.16949</c:v>
                </c:pt>
              </c:numCache>
            </c:numRef>
          </c:val>
          <c:extLst>
            <c:ext xmlns:c16="http://schemas.microsoft.com/office/drawing/2014/chart" uri="{C3380CC4-5D6E-409C-BE32-E72D297353CC}">
              <c16:uniqueId val="{00000001-B414-4814-B71F-48DE95D6668F}"/>
            </c:ext>
          </c:extLst>
        </c:ser>
        <c:dLbls>
          <c:showLegendKey val="0"/>
          <c:showVal val="0"/>
          <c:showCatName val="0"/>
          <c:showSerName val="0"/>
          <c:showPercent val="0"/>
          <c:showBubbleSize val="0"/>
        </c:dLbls>
        <c:gapWidth val="30"/>
        <c:overlap val="100"/>
        <c:axId val="485419376"/>
        <c:axId val="485417136"/>
      </c:barChart>
      <c:catAx>
        <c:axId val="485419376"/>
        <c:scaling>
          <c:orientation val="maxMin"/>
        </c:scaling>
        <c:delete val="0"/>
        <c:axPos val="l"/>
        <c:numFmt formatCode="General" sourceLinked="0"/>
        <c:majorTickMark val="none"/>
        <c:minorTickMark val="none"/>
        <c:tickLblPos val="low"/>
        <c:spPr>
          <a:ln>
            <a:noFill/>
          </a:ln>
        </c:spPr>
        <c:txPr>
          <a:bodyPr/>
          <a:lstStyle/>
          <a:p>
            <a:pPr rtl="0">
              <a:defRPr sz="1400">
                <a:solidFill>
                  <a:srgbClr val="002649"/>
                </a:solidFill>
              </a:defRPr>
            </a:pPr>
            <a:endParaRPr lang="en-FI"/>
          </a:p>
        </c:txPr>
        <c:crossAx val="485417136"/>
        <c:crosses val="autoZero"/>
        <c:auto val="1"/>
        <c:lblAlgn val="ctr"/>
        <c:lblOffset val="100"/>
        <c:tickLblSkip val="1"/>
        <c:noMultiLvlLbl val="0"/>
      </c:catAx>
      <c:valAx>
        <c:axId val="485417136"/>
        <c:scaling>
          <c:orientation val="minMax"/>
          <c:max val="100.01"/>
          <c:min val="0"/>
        </c:scaling>
        <c:delete val="0"/>
        <c:axPos val="t"/>
        <c:majorGridlines>
          <c:spPr>
            <a:ln w="9525">
              <a:solidFill>
                <a:srgbClr val="D9D9D9"/>
              </a:solidFill>
              <a:prstDash val="solid"/>
            </a:ln>
          </c:spPr>
        </c:majorGridlines>
        <c:numFmt formatCode="General" sourceLinked="0"/>
        <c:majorTickMark val="none"/>
        <c:minorTickMark val="none"/>
        <c:tickLblPos val="high"/>
        <c:spPr>
          <a:ln>
            <a:noFill/>
          </a:ln>
        </c:spPr>
        <c:txPr>
          <a:bodyPr/>
          <a:lstStyle/>
          <a:p>
            <a:pPr rtl="0">
              <a:defRPr sz="1200">
                <a:solidFill>
                  <a:srgbClr val="7F7F7F"/>
                </a:solidFill>
              </a:defRPr>
            </a:pPr>
            <a:endParaRPr lang="en-FI"/>
          </a:p>
        </c:txPr>
        <c:crossAx val="485419376"/>
        <c:crosses val="autoZero"/>
        <c:crossBetween val="between"/>
        <c:majorUnit val="10"/>
        <c:minorUnit val="1"/>
      </c:valAx>
      <c:spPr>
        <a:ln>
          <a:noFill/>
        </a:ln>
      </c:spPr>
    </c:plotArea>
    <c:legend>
      <c:legendPos val="t"/>
      <c:layout>
        <c:manualLayout>
          <c:xMode val="edge"/>
          <c:yMode val="edge"/>
          <c:x val="6.8985850658006109E-2"/>
          <c:y val="0"/>
          <c:w val="0.88774569670830461"/>
          <c:h val="0.13301642081338338"/>
        </c:manualLayout>
      </c:layout>
      <c:overlay val="0"/>
      <c:txPr>
        <a:bodyPr/>
        <a:lstStyle/>
        <a:p>
          <a:pPr rtl="0">
            <a:defRPr>
              <a:solidFill>
                <a:srgbClr val="002649"/>
              </a:solidFill>
            </a:defRPr>
          </a:pPr>
          <a:endParaRPr lang="en-FI"/>
        </a:p>
      </c:txPr>
    </c:legend>
    <c:plotVisOnly val="1"/>
    <c:dispBlanksAs val="gap"/>
    <c:showDLblsOverMax val="0"/>
  </c:chart>
  <c:txPr>
    <a:bodyPr/>
    <a:lstStyle/>
    <a:p>
      <a:pPr rtl="0">
        <a:defRPr sz="1200">
          <a:latin typeface="Neue Haas Unica W1G" panose="020B0504030206020203" pitchFamily="34" charset="0"/>
        </a:defRPr>
      </a:pPr>
      <a:endParaRPr lang="en-FI"/>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15119254622846"/>
          <c:y val="0.1583897736969257"/>
          <c:w val="0.7614599830249319"/>
          <c:h val="0.75234339805853567"/>
        </c:manualLayout>
      </c:layout>
      <c:barChart>
        <c:barDir val="bar"/>
        <c:grouping val="stacked"/>
        <c:varyColors val="0"/>
        <c:ser>
          <c:idx val="0"/>
          <c:order val="0"/>
          <c:tx>
            <c:strRef>
              <c:f>Taul1!$B$5</c:f>
              <c:strCache>
                <c:ptCount val="1"/>
                <c:pt idx="0">
                  <c:v>I only consume this media</c:v>
                </c:pt>
              </c:strCache>
            </c:strRef>
          </c:tx>
          <c:spPr>
            <a:solidFill>
              <a:schemeClr val="accent2"/>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 n=851</c:v>
                </c:pt>
                <c:pt idx="2">
                  <c:v>Men, n=432</c:v>
                </c:pt>
                <c:pt idx="3">
                  <c:v>Women, n=418</c:v>
                </c:pt>
                <c:pt idx="5">
                  <c:v>15–24 years, n=142</c:v>
                </c:pt>
                <c:pt idx="6">
                  <c:v>25–34 years, n=141</c:v>
                </c:pt>
                <c:pt idx="7">
                  <c:v>35–44 years, n=152</c:v>
                </c:pt>
                <c:pt idx="8">
                  <c:v>45–54 years, n=133</c:v>
                </c:pt>
                <c:pt idx="9">
                  <c:v>55–64 years, n=117</c:v>
                </c:pt>
                <c:pt idx="10">
                  <c:v>65–69 years, n=94</c:v>
                </c:pt>
                <c:pt idx="11">
                  <c:v>70+ years, n=72</c:v>
                </c:pt>
              </c:strCache>
            </c:strRef>
          </c:cat>
          <c:val>
            <c:numRef>
              <c:f>Taul1!$B$6:$B$17</c:f>
              <c:numCache>
                <c:formatCode>General</c:formatCode>
                <c:ptCount val="12"/>
                <c:pt idx="0">
                  <c:v>75.910690000000002</c:v>
                </c:pt>
                <c:pt idx="2">
                  <c:v>71.759259999999998</c:v>
                </c:pt>
                <c:pt idx="3">
                  <c:v>80.382779999999997</c:v>
                </c:pt>
                <c:pt idx="5">
                  <c:v>59.85915</c:v>
                </c:pt>
                <c:pt idx="6">
                  <c:v>71.631209999999996</c:v>
                </c:pt>
                <c:pt idx="7">
                  <c:v>76.315790000000007</c:v>
                </c:pt>
                <c:pt idx="8">
                  <c:v>79.699250000000006</c:v>
                </c:pt>
                <c:pt idx="9">
                  <c:v>79.487179999999995</c:v>
                </c:pt>
                <c:pt idx="10">
                  <c:v>86.170209999999997</c:v>
                </c:pt>
                <c:pt idx="11">
                  <c:v>88.888890000000004</c:v>
                </c:pt>
              </c:numCache>
            </c:numRef>
          </c:val>
          <c:extLst>
            <c:ext xmlns:c16="http://schemas.microsoft.com/office/drawing/2014/chart" uri="{C3380CC4-5D6E-409C-BE32-E72D297353CC}">
              <c16:uniqueId val="{00000000-B414-4814-B71F-48DE95D6668F}"/>
            </c:ext>
          </c:extLst>
        </c:ser>
        <c:ser>
          <c:idx val="1"/>
          <c:order val="1"/>
          <c:tx>
            <c:strRef>
              <c:f>Taul1!$C$5</c:f>
              <c:strCache>
                <c:ptCount val="1"/>
                <c:pt idx="0">
                  <c:v>I consume some other media at the same time</c:v>
                </c:pt>
              </c:strCache>
            </c:strRef>
          </c:tx>
          <c:spPr>
            <a:solidFill>
              <a:schemeClr val="accent1"/>
            </a:solidFill>
            <a:ln>
              <a:noFill/>
            </a:ln>
          </c:spPr>
          <c:invertIfNegative val="0"/>
          <c:dLbls>
            <c:numFmt formatCode="#,##0" sourceLinked="0"/>
            <c:spPr>
              <a:noFill/>
              <a:ln>
                <a:noFill/>
              </a:ln>
              <a:effectLst/>
            </c:spPr>
            <c:txPr>
              <a:bodyPr/>
              <a:lstStyle/>
              <a:p>
                <a:pPr rtl="0">
                  <a:defRPr>
                    <a:solidFill>
                      <a:schemeClr val="bg2"/>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 n=851</c:v>
                </c:pt>
                <c:pt idx="2">
                  <c:v>Men, n=432</c:v>
                </c:pt>
                <c:pt idx="3">
                  <c:v>Women, n=418</c:v>
                </c:pt>
                <c:pt idx="5">
                  <c:v>15–24 years, n=142</c:v>
                </c:pt>
                <c:pt idx="6">
                  <c:v>25–34 years, n=141</c:v>
                </c:pt>
                <c:pt idx="7">
                  <c:v>35–44 years, n=152</c:v>
                </c:pt>
                <c:pt idx="8">
                  <c:v>45–54 years, n=133</c:v>
                </c:pt>
                <c:pt idx="9">
                  <c:v>55–64 years, n=117</c:v>
                </c:pt>
                <c:pt idx="10">
                  <c:v>65–69 years, n=94</c:v>
                </c:pt>
                <c:pt idx="11">
                  <c:v>70+ years, n=72</c:v>
                </c:pt>
              </c:strCache>
            </c:strRef>
          </c:cat>
          <c:val>
            <c:numRef>
              <c:f>Taul1!$C$6:$C$17</c:f>
              <c:numCache>
                <c:formatCode>General</c:formatCode>
                <c:ptCount val="12"/>
                <c:pt idx="0">
                  <c:v>24.089310000000001</c:v>
                </c:pt>
                <c:pt idx="2">
                  <c:v>28.240739999999999</c:v>
                </c:pt>
                <c:pt idx="3">
                  <c:v>19.61722</c:v>
                </c:pt>
                <c:pt idx="5">
                  <c:v>40.14085</c:v>
                </c:pt>
                <c:pt idx="6">
                  <c:v>28.368790000000001</c:v>
                </c:pt>
                <c:pt idx="7">
                  <c:v>23.68421</c:v>
                </c:pt>
                <c:pt idx="8">
                  <c:v>20.300750000000001</c:v>
                </c:pt>
                <c:pt idx="9">
                  <c:v>20.512820000000001</c:v>
                </c:pt>
                <c:pt idx="10">
                  <c:v>13.829789999999999</c:v>
                </c:pt>
                <c:pt idx="11">
                  <c:v>11.11111</c:v>
                </c:pt>
              </c:numCache>
            </c:numRef>
          </c:val>
          <c:extLst>
            <c:ext xmlns:c16="http://schemas.microsoft.com/office/drawing/2014/chart" uri="{C3380CC4-5D6E-409C-BE32-E72D297353CC}">
              <c16:uniqueId val="{00000001-B414-4814-B71F-48DE95D6668F}"/>
            </c:ext>
          </c:extLst>
        </c:ser>
        <c:dLbls>
          <c:showLegendKey val="0"/>
          <c:showVal val="0"/>
          <c:showCatName val="0"/>
          <c:showSerName val="0"/>
          <c:showPercent val="0"/>
          <c:showBubbleSize val="0"/>
        </c:dLbls>
        <c:gapWidth val="30"/>
        <c:overlap val="100"/>
        <c:axId val="485419376"/>
        <c:axId val="485417136"/>
      </c:barChart>
      <c:catAx>
        <c:axId val="485419376"/>
        <c:scaling>
          <c:orientation val="maxMin"/>
        </c:scaling>
        <c:delete val="0"/>
        <c:axPos val="l"/>
        <c:numFmt formatCode="General" sourceLinked="0"/>
        <c:majorTickMark val="none"/>
        <c:minorTickMark val="none"/>
        <c:tickLblPos val="low"/>
        <c:spPr>
          <a:ln>
            <a:noFill/>
          </a:ln>
        </c:spPr>
        <c:txPr>
          <a:bodyPr/>
          <a:lstStyle/>
          <a:p>
            <a:pPr rtl="0">
              <a:defRPr sz="1400">
                <a:solidFill>
                  <a:srgbClr val="002649"/>
                </a:solidFill>
              </a:defRPr>
            </a:pPr>
            <a:endParaRPr lang="en-FI"/>
          </a:p>
        </c:txPr>
        <c:crossAx val="485417136"/>
        <c:crosses val="autoZero"/>
        <c:auto val="1"/>
        <c:lblAlgn val="ctr"/>
        <c:lblOffset val="100"/>
        <c:tickLblSkip val="1"/>
        <c:noMultiLvlLbl val="0"/>
      </c:catAx>
      <c:valAx>
        <c:axId val="485417136"/>
        <c:scaling>
          <c:orientation val="minMax"/>
          <c:max val="100.01"/>
          <c:min val="0"/>
        </c:scaling>
        <c:delete val="0"/>
        <c:axPos val="t"/>
        <c:majorGridlines>
          <c:spPr>
            <a:ln w="9525">
              <a:solidFill>
                <a:srgbClr val="D9D9D9"/>
              </a:solidFill>
              <a:prstDash val="solid"/>
            </a:ln>
          </c:spPr>
        </c:majorGridlines>
        <c:numFmt formatCode="General" sourceLinked="0"/>
        <c:majorTickMark val="none"/>
        <c:minorTickMark val="none"/>
        <c:tickLblPos val="high"/>
        <c:spPr>
          <a:ln>
            <a:noFill/>
          </a:ln>
        </c:spPr>
        <c:txPr>
          <a:bodyPr/>
          <a:lstStyle/>
          <a:p>
            <a:pPr rtl="0">
              <a:defRPr sz="1200">
                <a:solidFill>
                  <a:srgbClr val="7F7F7F"/>
                </a:solidFill>
              </a:defRPr>
            </a:pPr>
            <a:endParaRPr lang="en-FI"/>
          </a:p>
        </c:txPr>
        <c:crossAx val="485419376"/>
        <c:crosses val="autoZero"/>
        <c:crossBetween val="between"/>
        <c:majorUnit val="10"/>
        <c:minorUnit val="1"/>
      </c:valAx>
      <c:spPr>
        <a:ln>
          <a:noFill/>
        </a:ln>
      </c:spPr>
    </c:plotArea>
    <c:legend>
      <c:legendPos val="t"/>
      <c:layout>
        <c:manualLayout>
          <c:xMode val="edge"/>
          <c:yMode val="edge"/>
          <c:x val="6.8985850658006109E-2"/>
          <c:y val="0"/>
          <c:w val="0.88774569670830461"/>
          <c:h val="0.13301642081338338"/>
        </c:manualLayout>
      </c:layout>
      <c:overlay val="0"/>
      <c:txPr>
        <a:bodyPr/>
        <a:lstStyle/>
        <a:p>
          <a:pPr rtl="0">
            <a:defRPr>
              <a:solidFill>
                <a:srgbClr val="002649"/>
              </a:solidFill>
            </a:defRPr>
          </a:pPr>
          <a:endParaRPr lang="en-FI"/>
        </a:p>
      </c:txPr>
    </c:legend>
    <c:plotVisOnly val="1"/>
    <c:dispBlanksAs val="gap"/>
    <c:showDLblsOverMax val="0"/>
  </c:chart>
  <c:txPr>
    <a:bodyPr/>
    <a:lstStyle/>
    <a:p>
      <a:pPr rtl="0">
        <a:defRPr sz="1200">
          <a:latin typeface="Neue Haas Unica W1G" panose="020B0504030206020203" pitchFamily="34" charset="0"/>
        </a:defRPr>
      </a:pPr>
      <a:endParaRPr lang="en-FI"/>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317526916408479"/>
          <c:y val="4.3424704505981952E-2"/>
          <c:w val="0.69982133199654739"/>
          <c:h val="0.85837545085178624"/>
        </c:manualLayout>
      </c:layout>
      <c:barChart>
        <c:barDir val="bar"/>
        <c:grouping val="clustered"/>
        <c:varyColors val="0"/>
        <c:ser>
          <c:idx val="0"/>
          <c:order val="0"/>
          <c:tx>
            <c:strRef>
              <c:f>Sheet1!$B$1</c:f>
              <c:strCache>
                <c:ptCount val="1"/>
                <c:pt idx="0">
                  <c:v>All</c:v>
                </c:pt>
              </c:strCache>
            </c:strRef>
          </c:tx>
          <c:spPr>
            <a:solidFill>
              <a:srgbClr val="FF6464"/>
            </a:solidFill>
            <a:ln>
              <a:noFill/>
            </a:ln>
            <a:effectLst/>
          </c:spPr>
          <c:invertIfNegative val="0"/>
          <c:dPt>
            <c:idx val="0"/>
            <c:invertIfNegative val="0"/>
            <c:bubble3D val="0"/>
            <c:spPr>
              <a:solidFill>
                <a:srgbClr val="FF6464"/>
              </a:solidFill>
              <a:ln>
                <a:noFill/>
              </a:ln>
              <a:effectLst/>
            </c:spPr>
            <c:extLst>
              <c:ext xmlns:c16="http://schemas.microsoft.com/office/drawing/2014/chart" uri="{C3380CC4-5D6E-409C-BE32-E72D297353CC}">
                <c16:uniqueId val="{00000001-270F-2E46-B540-9FBD941C2668}"/>
              </c:ext>
            </c:extLst>
          </c:dPt>
          <c:dPt>
            <c:idx val="1"/>
            <c:invertIfNegative val="0"/>
            <c:bubble3D val="0"/>
            <c:spPr>
              <a:solidFill>
                <a:srgbClr val="FF6464"/>
              </a:solidFill>
              <a:ln>
                <a:noFill/>
              </a:ln>
              <a:effectLst/>
            </c:spPr>
            <c:extLst>
              <c:ext xmlns:c16="http://schemas.microsoft.com/office/drawing/2014/chart" uri="{C3380CC4-5D6E-409C-BE32-E72D297353CC}">
                <c16:uniqueId val="{00000003-270F-2E46-B540-9FBD941C2668}"/>
              </c:ext>
            </c:extLst>
          </c:dPt>
          <c:dPt>
            <c:idx val="3"/>
            <c:invertIfNegative val="0"/>
            <c:bubble3D val="0"/>
            <c:spPr>
              <a:solidFill>
                <a:srgbClr val="FF6464"/>
              </a:solidFill>
              <a:ln>
                <a:noFill/>
              </a:ln>
              <a:effectLst/>
            </c:spPr>
            <c:extLst>
              <c:ext xmlns:c16="http://schemas.microsoft.com/office/drawing/2014/chart" uri="{C3380CC4-5D6E-409C-BE32-E72D297353CC}">
                <c16:uniqueId val="{00000005-D803-B14D-BF23-C06B18A00D73}"/>
              </c:ext>
            </c:extLst>
          </c:dPt>
          <c:dPt>
            <c:idx val="5"/>
            <c:invertIfNegative val="0"/>
            <c:bubble3D val="0"/>
            <c:spPr>
              <a:solidFill>
                <a:srgbClr val="FF6464"/>
              </a:solidFill>
              <a:ln>
                <a:noFill/>
              </a:ln>
              <a:effectLst/>
            </c:spPr>
            <c:extLst>
              <c:ext xmlns:c16="http://schemas.microsoft.com/office/drawing/2014/chart" uri="{C3380CC4-5D6E-409C-BE32-E72D297353CC}">
                <c16:uniqueId val="{00000007-D803-B14D-BF23-C06B18A00D73}"/>
              </c:ext>
            </c:extLst>
          </c:dPt>
          <c:dPt>
            <c:idx val="9"/>
            <c:invertIfNegative val="0"/>
            <c:bubble3D val="0"/>
            <c:spPr>
              <a:solidFill>
                <a:srgbClr val="FF6464"/>
              </a:solidFill>
              <a:ln>
                <a:noFill/>
              </a:ln>
              <a:effectLst/>
            </c:spPr>
            <c:extLst>
              <c:ext xmlns:c16="http://schemas.microsoft.com/office/drawing/2014/chart" uri="{C3380CC4-5D6E-409C-BE32-E72D297353CC}">
                <c16:uniqueId val="{00000009-D803-B14D-BF23-C06B18A00D73}"/>
              </c:ext>
            </c:extLst>
          </c:dPt>
          <c:dLbls>
            <c:numFmt formatCode="#,##0" sourceLinked="0"/>
            <c:spPr>
              <a:noFill/>
              <a:ln>
                <a:noFill/>
              </a:ln>
              <a:effectLst/>
            </c:spPr>
            <c:txPr>
              <a:bodyPr rot="0" spcFirstLastPara="1" vertOverflow="ellipsis" vert="horz" wrap="square" anchor="ctr" anchorCtr="1"/>
              <a:lstStyle/>
              <a:p>
                <a:pPr rtl="0">
                  <a:defRPr sz="1400" b="0" i="0" u="none" strike="noStrike" kern="1200" baseline="0">
                    <a:solidFill>
                      <a:srgbClr val="002649"/>
                    </a:solidFill>
                    <a:latin typeface="Neue Haas Unica W1G" panose="020B05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Morning</c:v>
                </c:pt>
                <c:pt idx="1">
                  <c:v>Daytime</c:v>
                </c:pt>
                <c:pt idx="2">
                  <c:v>Afternoon</c:v>
                </c:pt>
                <c:pt idx="3">
                  <c:v>Evening</c:v>
                </c:pt>
                <c:pt idx="4">
                  <c:v>Night</c:v>
                </c:pt>
              </c:strCache>
            </c:strRef>
          </c:cat>
          <c:val>
            <c:numRef>
              <c:f>Sheet1!$B$2:$B$6</c:f>
              <c:numCache>
                <c:formatCode>0</c:formatCode>
                <c:ptCount val="5"/>
                <c:pt idx="0">
                  <c:v>12.00686</c:v>
                </c:pt>
                <c:pt idx="1">
                  <c:v>17.924530000000001</c:v>
                </c:pt>
                <c:pt idx="2">
                  <c:v>47.169809999999998</c:v>
                </c:pt>
                <c:pt idx="3">
                  <c:v>54.116639999999997</c:v>
                </c:pt>
                <c:pt idx="4">
                  <c:v>2.3156099999999999</c:v>
                </c:pt>
              </c:numCache>
            </c:numRef>
          </c:val>
          <c:extLst>
            <c:ext xmlns:c16="http://schemas.microsoft.com/office/drawing/2014/chart" uri="{C3380CC4-5D6E-409C-BE32-E72D297353CC}">
              <c16:uniqueId val="{0000000A-270F-2E46-B540-9FBD941C2668}"/>
            </c:ext>
          </c:extLst>
        </c:ser>
        <c:ser>
          <c:idx val="1"/>
          <c:order val="1"/>
          <c:tx>
            <c:strRef>
              <c:f>Sheet1!$C$1</c:f>
              <c:strCache>
                <c:ptCount val="1"/>
                <c:pt idx="0">
                  <c:v>Men</c:v>
                </c:pt>
              </c:strCache>
            </c:strRef>
          </c:tx>
          <c:spPr>
            <a:solidFill>
              <a:srgbClr val="002649"/>
            </a:solidFill>
            <a:ln>
              <a:noFill/>
            </a:ln>
            <a:effectLst/>
          </c:spPr>
          <c:invertIfNegative val="0"/>
          <c:dLbls>
            <c:numFmt formatCode="#,##0" sourceLinked="0"/>
            <c:spPr>
              <a:noFill/>
              <a:ln>
                <a:noFill/>
              </a:ln>
              <a:effectLst/>
            </c:spPr>
            <c:txPr>
              <a:bodyPr rot="0" spcFirstLastPara="1" vertOverflow="ellipsis" vert="horz" wrap="square" anchor="ctr" anchorCtr="1"/>
              <a:lstStyle/>
              <a:p>
                <a:pPr rtl="0">
                  <a:defRPr sz="1400" b="0" i="0" u="none" strike="noStrike" kern="1200" baseline="0">
                    <a:solidFill>
                      <a:srgbClr val="002649"/>
                    </a:solidFill>
                    <a:latin typeface="Neue Haas Unica W1G" panose="020B05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Morning</c:v>
                </c:pt>
                <c:pt idx="1">
                  <c:v>Daytime</c:v>
                </c:pt>
                <c:pt idx="2">
                  <c:v>Afternoon</c:v>
                </c:pt>
                <c:pt idx="3">
                  <c:v>Evening</c:v>
                </c:pt>
                <c:pt idx="4">
                  <c:v>Night</c:v>
                </c:pt>
              </c:strCache>
            </c:strRef>
          </c:cat>
          <c:val>
            <c:numRef>
              <c:f>Sheet1!$C$2:$C$6</c:f>
              <c:numCache>
                <c:formatCode>0</c:formatCode>
                <c:ptCount val="5"/>
                <c:pt idx="0">
                  <c:v>14.78261</c:v>
                </c:pt>
                <c:pt idx="1">
                  <c:v>17.391300000000001</c:v>
                </c:pt>
                <c:pt idx="2">
                  <c:v>43.478259999999999</c:v>
                </c:pt>
                <c:pt idx="3">
                  <c:v>57.217390000000002</c:v>
                </c:pt>
                <c:pt idx="4">
                  <c:v>2.9565199999999998</c:v>
                </c:pt>
              </c:numCache>
            </c:numRef>
          </c:val>
          <c:extLst>
            <c:ext xmlns:c16="http://schemas.microsoft.com/office/drawing/2014/chart" uri="{C3380CC4-5D6E-409C-BE32-E72D297353CC}">
              <c16:uniqueId val="{0000000B-E2AD-9142-8580-1B657B87F053}"/>
            </c:ext>
          </c:extLst>
        </c:ser>
        <c:ser>
          <c:idx val="2"/>
          <c:order val="2"/>
          <c:tx>
            <c:strRef>
              <c:f>Sheet1!$D$1</c:f>
              <c:strCache>
                <c:ptCount val="1"/>
                <c:pt idx="0">
                  <c:v>Women</c:v>
                </c:pt>
              </c:strCache>
            </c:strRef>
          </c:tx>
          <c:spPr>
            <a:solidFill>
              <a:srgbClr val="9BFFF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400" b="0" i="0" u="none" strike="noStrike" kern="1200" baseline="0">
                    <a:solidFill>
                      <a:srgbClr val="002649"/>
                    </a:solidFill>
                    <a:latin typeface="Neue Haas Unica W1G" panose="020B05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Morning</c:v>
                </c:pt>
                <c:pt idx="1">
                  <c:v>Daytime</c:v>
                </c:pt>
                <c:pt idx="2">
                  <c:v>Afternoon</c:v>
                </c:pt>
                <c:pt idx="3">
                  <c:v>Evening</c:v>
                </c:pt>
                <c:pt idx="4">
                  <c:v>Night</c:v>
                </c:pt>
              </c:strCache>
            </c:strRef>
          </c:cat>
          <c:val>
            <c:numRef>
              <c:f>Sheet1!$D$2:$D$6</c:f>
              <c:numCache>
                <c:formatCode>0</c:formatCode>
                <c:ptCount val="5"/>
                <c:pt idx="0">
                  <c:v>9.3220299999999998</c:v>
                </c:pt>
                <c:pt idx="1">
                  <c:v>18.47458</c:v>
                </c:pt>
                <c:pt idx="2">
                  <c:v>50.677970000000002</c:v>
                </c:pt>
                <c:pt idx="3">
                  <c:v>51.186439999999997</c:v>
                </c:pt>
                <c:pt idx="4">
                  <c:v>1.69492</c:v>
                </c:pt>
              </c:numCache>
            </c:numRef>
          </c:val>
          <c:extLst>
            <c:ext xmlns:c16="http://schemas.microsoft.com/office/drawing/2014/chart" uri="{C3380CC4-5D6E-409C-BE32-E72D297353CC}">
              <c16:uniqueId val="{0000000C-E2AD-9142-8580-1B657B87F053}"/>
            </c:ext>
          </c:extLst>
        </c:ser>
        <c:dLbls>
          <c:dLblPos val="outEnd"/>
          <c:showLegendKey val="0"/>
          <c:showVal val="1"/>
          <c:showCatName val="0"/>
          <c:showSerName val="0"/>
          <c:showPercent val="0"/>
          <c:showBubbleSize val="0"/>
        </c:dLbls>
        <c:gapWidth val="5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min val="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rtl="0">
              <a:defRPr sz="1400" b="0" i="0" u="none" strike="noStrike" kern="1200" baseline="0">
                <a:solidFill>
                  <a:srgbClr val="002649"/>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legend>
      <c:legendPos val="r"/>
      <c:layout>
        <c:manualLayout>
          <c:xMode val="edge"/>
          <c:yMode val="edge"/>
          <c:x val="0.74685855779098542"/>
          <c:y val="0.12615189732115772"/>
          <c:w val="0.18597741473884383"/>
          <c:h val="0.30698187977606345"/>
        </c:manualLayout>
      </c:layout>
      <c:overlay val="0"/>
      <c:spPr>
        <a:solidFill>
          <a:srgbClr val="FFFFFF"/>
        </a:solidFill>
        <a:ln>
          <a:noFill/>
        </a:ln>
        <a:effectLst/>
      </c:spPr>
      <c:txPr>
        <a:bodyPr rot="0" spcFirstLastPara="1" vertOverflow="ellipsis" vert="horz" wrap="square" anchor="ctr" anchorCtr="1"/>
        <a:lstStyle/>
        <a:p>
          <a:pPr rtl="0">
            <a:defRPr sz="1400" b="0" i="0" u="none" strike="noStrike" kern="1200" baseline="0">
              <a:solidFill>
                <a:srgbClr val="002649"/>
              </a:solidFill>
              <a:latin typeface="Neue Haas Unica W1G" panose="020B0504030206020203" pitchFamily="34" charset="0"/>
              <a:ea typeface="+mn-ea"/>
              <a:cs typeface="+mn-cs"/>
            </a:defRPr>
          </a:pPr>
          <a:endParaRPr lang="en-FI"/>
        </a:p>
      </c:txPr>
    </c:legend>
    <c:plotVisOnly val="1"/>
    <c:dispBlanksAs val="gap"/>
    <c:showDLblsOverMax val="0"/>
    <c:extLst/>
  </c:chart>
  <c:spPr>
    <a:noFill/>
    <a:ln>
      <a:noFill/>
    </a:ln>
    <a:effectLst/>
  </c:spPr>
  <c:txPr>
    <a:bodyPr/>
    <a:lstStyle/>
    <a:p>
      <a:pPr rtl="0">
        <a:defRPr sz="1400">
          <a:solidFill>
            <a:srgbClr val="002649"/>
          </a:solidFill>
          <a:latin typeface="Neue Haas Unica W1G" panose="020B0504030206020203" pitchFamily="34" charset="0"/>
        </a:defRPr>
      </a:pPr>
      <a:endParaRPr lang="en-FI"/>
    </a:p>
  </c:txPr>
  <c:externalData r:id="rId4">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15119254622846"/>
          <c:y val="0.1583897736969257"/>
          <c:w val="0.7614599830249319"/>
          <c:h val="0.75234339805853567"/>
        </c:manualLayout>
      </c:layout>
      <c:barChart>
        <c:barDir val="bar"/>
        <c:grouping val="stacked"/>
        <c:varyColors val="0"/>
        <c:ser>
          <c:idx val="0"/>
          <c:order val="0"/>
          <c:tx>
            <c:strRef>
              <c:f>Taul1!$B$5</c:f>
              <c:strCache>
                <c:ptCount val="1"/>
                <c:pt idx="0">
                  <c:v>I only consume this media</c:v>
                </c:pt>
              </c:strCache>
            </c:strRef>
          </c:tx>
          <c:spPr>
            <a:solidFill>
              <a:schemeClr val="accent2"/>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 n=542</c:v>
                </c:pt>
                <c:pt idx="2">
                  <c:v>Men, n=250</c:v>
                </c:pt>
                <c:pt idx="3">
                  <c:v>Women, n=292</c:v>
                </c:pt>
                <c:pt idx="5">
                  <c:v>15–24 years, n=126</c:v>
                </c:pt>
                <c:pt idx="6">
                  <c:v>25–34 years, n=104</c:v>
                </c:pt>
                <c:pt idx="7">
                  <c:v>35–44 years, n=93</c:v>
                </c:pt>
                <c:pt idx="8">
                  <c:v>45–54 years, n=75</c:v>
                </c:pt>
                <c:pt idx="9">
                  <c:v>55–64 years, n=55</c:v>
                </c:pt>
                <c:pt idx="10">
                  <c:v>65–69 years, n=46</c:v>
                </c:pt>
                <c:pt idx="11">
                  <c:v>70+ years, n=43</c:v>
                </c:pt>
              </c:strCache>
            </c:strRef>
          </c:cat>
          <c:val>
            <c:numRef>
              <c:f>Taul1!$B$6:$B$17</c:f>
              <c:numCache>
                <c:formatCode>General</c:formatCode>
                <c:ptCount val="12"/>
                <c:pt idx="0">
                  <c:v>68.081180000000003</c:v>
                </c:pt>
                <c:pt idx="2">
                  <c:v>65.2</c:v>
                </c:pt>
                <c:pt idx="3">
                  <c:v>70.54795</c:v>
                </c:pt>
                <c:pt idx="5">
                  <c:v>50</c:v>
                </c:pt>
                <c:pt idx="6">
                  <c:v>69.230770000000007</c:v>
                </c:pt>
                <c:pt idx="7">
                  <c:v>67.74194</c:v>
                </c:pt>
                <c:pt idx="8">
                  <c:v>73.333330000000004</c:v>
                </c:pt>
                <c:pt idx="9">
                  <c:v>78.181820000000002</c:v>
                </c:pt>
                <c:pt idx="10">
                  <c:v>80.434780000000003</c:v>
                </c:pt>
                <c:pt idx="11">
                  <c:v>83.720929999999996</c:v>
                </c:pt>
              </c:numCache>
            </c:numRef>
          </c:val>
          <c:extLst>
            <c:ext xmlns:c16="http://schemas.microsoft.com/office/drawing/2014/chart" uri="{C3380CC4-5D6E-409C-BE32-E72D297353CC}">
              <c16:uniqueId val="{00000000-B414-4814-B71F-48DE95D6668F}"/>
            </c:ext>
          </c:extLst>
        </c:ser>
        <c:ser>
          <c:idx val="1"/>
          <c:order val="1"/>
          <c:tx>
            <c:strRef>
              <c:f>Taul1!$C$5</c:f>
              <c:strCache>
                <c:ptCount val="1"/>
                <c:pt idx="0">
                  <c:v>I consume some other media at the same time</c:v>
                </c:pt>
              </c:strCache>
            </c:strRef>
          </c:tx>
          <c:spPr>
            <a:solidFill>
              <a:schemeClr val="accent1"/>
            </a:solidFill>
            <a:ln>
              <a:noFill/>
            </a:ln>
          </c:spPr>
          <c:invertIfNegative val="0"/>
          <c:dLbls>
            <c:numFmt formatCode="#,##0" sourceLinked="0"/>
            <c:spPr>
              <a:noFill/>
              <a:ln>
                <a:noFill/>
              </a:ln>
              <a:effectLst/>
            </c:spPr>
            <c:txPr>
              <a:bodyPr/>
              <a:lstStyle/>
              <a:p>
                <a:pPr rtl="0">
                  <a:defRPr>
                    <a:solidFill>
                      <a:schemeClr val="bg2"/>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 n=542</c:v>
                </c:pt>
                <c:pt idx="2">
                  <c:v>Men, n=250</c:v>
                </c:pt>
                <c:pt idx="3">
                  <c:v>Women, n=292</c:v>
                </c:pt>
                <c:pt idx="5">
                  <c:v>15–24 years, n=126</c:v>
                </c:pt>
                <c:pt idx="6">
                  <c:v>25–34 years, n=104</c:v>
                </c:pt>
                <c:pt idx="7">
                  <c:v>35–44 years, n=93</c:v>
                </c:pt>
                <c:pt idx="8">
                  <c:v>45–54 years, n=75</c:v>
                </c:pt>
                <c:pt idx="9">
                  <c:v>55–64 years, n=55</c:v>
                </c:pt>
                <c:pt idx="10">
                  <c:v>65–69 years, n=46</c:v>
                </c:pt>
                <c:pt idx="11">
                  <c:v>70+ years, n=43</c:v>
                </c:pt>
              </c:strCache>
            </c:strRef>
          </c:cat>
          <c:val>
            <c:numRef>
              <c:f>Taul1!$C$6:$C$17</c:f>
              <c:numCache>
                <c:formatCode>General</c:formatCode>
                <c:ptCount val="12"/>
                <c:pt idx="0">
                  <c:v>31.91882</c:v>
                </c:pt>
                <c:pt idx="2">
                  <c:v>34.799999999999997</c:v>
                </c:pt>
                <c:pt idx="3">
                  <c:v>29.45205</c:v>
                </c:pt>
                <c:pt idx="5">
                  <c:v>50</c:v>
                </c:pt>
                <c:pt idx="6">
                  <c:v>30.76923</c:v>
                </c:pt>
                <c:pt idx="7">
                  <c:v>32.25806</c:v>
                </c:pt>
                <c:pt idx="8">
                  <c:v>26.66667</c:v>
                </c:pt>
                <c:pt idx="9">
                  <c:v>21.818180000000002</c:v>
                </c:pt>
                <c:pt idx="10">
                  <c:v>19.56522</c:v>
                </c:pt>
                <c:pt idx="11">
                  <c:v>16.279070000000001</c:v>
                </c:pt>
              </c:numCache>
            </c:numRef>
          </c:val>
          <c:extLst>
            <c:ext xmlns:c16="http://schemas.microsoft.com/office/drawing/2014/chart" uri="{C3380CC4-5D6E-409C-BE32-E72D297353CC}">
              <c16:uniqueId val="{00000001-B414-4814-B71F-48DE95D6668F}"/>
            </c:ext>
          </c:extLst>
        </c:ser>
        <c:dLbls>
          <c:showLegendKey val="0"/>
          <c:showVal val="0"/>
          <c:showCatName val="0"/>
          <c:showSerName val="0"/>
          <c:showPercent val="0"/>
          <c:showBubbleSize val="0"/>
        </c:dLbls>
        <c:gapWidth val="30"/>
        <c:overlap val="100"/>
        <c:axId val="485419376"/>
        <c:axId val="485417136"/>
      </c:barChart>
      <c:catAx>
        <c:axId val="485419376"/>
        <c:scaling>
          <c:orientation val="maxMin"/>
        </c:scaling>
        <c:delete val="0"/>
        <c:axPos val="l"/>
        <c:numFmt formatCode="General" sourceLinked="0"/>
        <c:majorTickMark val="none"/>
        <c:minorTickMark val="none"/>
        <c:tickLblPos val="low"/>
        <c:spPr>
          <a:ln>
            <a:noFill/>
          </a:ln>
        </c:spPr>
        <c:txPr>
          <a:bodyPr/>
          <a:lstStyle/>
          <a:p>
            <a:pPr rtl="0">
              <a:defRPr sz="1400">
                <a:solidFill>
                  <a:srgbClr val="002649"/>
                </a:solidFill>
              </a:defRPr>
            </a:pPr>
            <a:endParaRPr lang="en-FI"/>
          </a:p>
        </c:txPr>
        <c:crossAx val="485417136"/>
        <c:crosses val="autoZero"/>
        <c:auto val="1"/>
        <c:lblAlgn val="ctr"/>
        <c:lblOffset val="100"/>
        <c:tickLblSkip val="1"/>
        <c:noMultiLvlLbl val="0"/>
      </c:catAx>
      <c:valAx>
        <c:axId val="485417136"/>
        <c:scaling>
          <c:orientation val="minMax"/>
          <c:max val="100.01"/>
          <c:min val="0"/>
        </c:scaling>
        <c:delete val="0"/>
        <c:axPos val="t"/>
        <c:majorGridlines>
          <c:spPr>
            <a:ln w="9525">
              <a:solidFill>
                <a:srgbClr val="D9D9D9"/>
              </a:solidFill>
              <a:prstDash val="solid"/>
            </a:ln>
          </c:spPr>
        </c:majorGridlines>
        <c:numFmt formatCode="General" sourceLinked="0"/>
        <c:majorTickMark val="none"/>
        <c:minorTickMark val="none"/>
        <c:tickLblPos val="high"/>
        <c:spPr>
          <a:ln>
            <a:noFill/>
          </a:ln>
        </c:spPr>
        <c:txPr>
          <a:bodyPr/>
          <a:lstStyle/>
          <a:p>
            <a:pPr rtl="0">
              <a:defRPr sz="1200">
                <a:solidFill>
                  <a:srgbClr val="7F7F7F"/>
                </a:solidFill>
              </a:defRPr>
            </a:pPr>
            <a:endParaRPr lang="en-FI"/>
          </a:p>
        </c:txPr>
        <c:crossAx val="485419376"/>
        <c:crosses val="autoZero"/>
        <c:crossBetween val="between"/>
        <c:majorUnit val="10"/>
        <c:minorUnit val="1"/>
      </c:valAx>
      <c:spPr>
        <a:ln>
          <a:noFill/>
        </a:ln>
      </c:spPr>
    </c:plotArea>
    <c:legend>
      <c:legendPos val="t"/>
      <c:layout>
        <c:manualLayout>
          <c:xMode val="edge"/>
          <c:yMode val="edge"/>
          <c:x val="6.8985850658006109E-2"/>
          <c:y val="0"/>
          <c:w val="0.88774569670830461"/>
          <c:h val="0.13301642081338338"/>
        </c:manualLayout>
      </c:layout>
      <c:overlay val="0"/>
      <c:txPr>
        <a:bodyPr/>
        <a:lstStyle/>
        <a:p>
          <a:pPr rtl="0">
            <a:defRPr>
              <a:solidFill>
                <a:srgbClr val="002649"/>
              </a:solidFill>
            </a:defRPr>
          </a:pPr>
          <a:endParaRPr lang="en-FI"/>
        </a:p>
      </c:txPr>
    </c:legend>
    <c:plotVisOnly val="1"/>
    <c:dispBlanksAs val="gap"/>
    <c:showDLblsOverMax val="0"/>
  </c:chart>
  <c:txPr>
    <a:bodyPr/>
    <a:lstStyle/>
    <a:p>
      <a:pPr rtl="0">
        <a:defRPr sz="1200">
          <a:latin typeface="Neue Haas Unica W1G" panose="020B0504030206020203" pitchFamily="34" charset="0"/>
        </a:defRPr>
      </a:pPr>
      <a:endParaRPr lang="en-FI"/>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2458246080717095"/>
          <c:y val="2.1239998932248757E-2"/>
          <c:w val="0.33900562975236576"/>
          <c:h val="0.87561328962024454"/>
        </c:manualLayout>
      </c:layout>
      <c:barChart>
        <c:barDir val="bar"/>
        <c:grouping val="clustered"/>
        <c:varyColors val="0"/>
        <c:ser>
          <c:idx val="0"/>
          <c:order val="0"/>
          <c:tx>
            <c:strRef>
              <c:f>Sheet1!$B$1</c:f>
              <c:strCache>
                <c:ptCount val="1"/>
                <c:pt idx="0">
                  <c:v>Respondents, n=1,044</c:v>
                </c:pt>
              </c:strCache>
            </c:strRef>
          </c:tx>
          <c:spPr>
            <a:solidFill>
              <a:srgbClr val="FF6464"/>
            </a:solidFill>
            <a:ln>
              <a:noFill/>
            </a:ln>
            <a:effectLst/>
          </c:spPr>
          <c:invertIfNegative val="0"/>
          <c:dPt>
            <c:idx val="0"/>
            <c:invertIfNegative val="0"/>
            <c:bubble3D val="0"/>
            <c:spPr>
              <a:solidFill>
                <a:srgbClr val="FF6464"/>
              </a:solidFill>
              <a:ln>
                <a:noFill/>
              </a:ln>
              <a:effectLst/>
            </c:spPr>
            <c:extLst>
              <c:ext xmlns:c16="http://schemas.microsoft.com/office/drawing/2014/chart" uri="{C3380CC4-5D6E-409C-BE32-E72D297353CC}">
                <c16:uniqueId val="{00000001-19E4-46EE-9613-80648E0223FF}"/>
              </c:ext>
            </c:extLst>
          </c:dPt>
          <c:dPt>
            <c:idx val="1"/>
            <c:invertIfNegative val="0"/>
            <c:bubble3D val="0"/>
            <c:spPr>
              <a:solidFill>
                <a:srgbClr val="FF6464"/>
              </a:solidFill>
              <a:ln>
                <a:noFill/>
              </a:ln>
              <a:effectLst/>
            </c:spPr>
            <c:extLst>
              <c:ext xmlns:c16="http://schemas.microsoft.com/office/drawing/2014/chart" uri="{C3380CC4-5D6E-409C-BE32-E72D297353CC}">
                <c16:uniqueId val="{00000003-19E4-46EE-9613-80648E0223FF}"/>
              </c:ext>
            </c:extLst>
          </c:dPt>
          <c:dPt>
            <c:idx val="3"/>
            <c:invertIfNegative val="0"/>
            <c:bubble3D val="0"/>
            <c:spPr>
              <a:solidFill>
                <a:srgbClr val="FF6464"/>
              </a:solidFill>
              <a:ln>
                <a:noFill/>
              </a:ln>
              <a:effectLst/>
            </c:spPr>
            <c:extLst>
              <c:ext xmlns:c16="http://schemas.microsoft.com/office/drawing/2014/chart" uri="{C3380CC4-5D6E-409C-BE32-E72D297353CC}">
                <c16:uniqueId val="{00000005-19E4-46EE-9613-80648E0223FF}"/>
              </c:ext>
            </c:extLst>
          </c:dPt>
          <c:dPt>
            <c:idx val="5"/>
            <c:invertIfNegative val="0"/>
            <c:bubble3D val="0"/>
            <c:spPr>
              <a:solidFill>
                <a:srgbClr val="FF6464"/>
              </a:solidFill>
              <a:ln>
                <a:noFill/>
              </a:ln>
              <a:effectLst/>
            </c:spPr>
            <c:extLst>
              <c:ext xmlns:c16="http://schemas.microsoft.com/office/drawing/2014/chart" uri="{C3380CC4-5D6E-409C-BE32-E72D297353CC}">
                <c16:uniqueId val="{00000007-19E4-46EE-9613-80648E0223FF}"/>
              </c:ext>
            </c:extLst>
          </c:dPt>
          <c:dPt>
            <c:idx val="9"/>
            <c:invertIfNegative val="0"/>
            <c:bubble3D val="0"/>
            <c:spPr>
              <a:solidFill>
                <a:srgbClr val="FF6464"/>
              </a:solidFill>
              <a:ln>
                <a:noFill/>
              </a:ln>
              <a:effectLst/>
            </c:spPr>
            <c:extLst>
              <c:ext xmlns:c16="http://schemas.microsoft.com/office/drawing/2014/chart" uri="{C3380CC4-5D6E-409C-BE32-E72D297353CC}">
                <c16:uniqueId val="{00000009-19E4-46EE-9613-80648E0223FF}"/>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rtl="0">
                  <a:defRPr sz="14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Relaxed/carefree/relieved/chill/calm</c:v>
                </c:pt>
                <c:pt idx="1">
                  <c:v>Interested/excited/inspired</c:v>
                </c:pt>
                <c:pt idx="2">
                  <c:v>Hungry for knowledge/informative/learning/sophisticated/businesslike/open-minded</c:v>
                </c:pt>
                <c:pt idx="3">
                  <c:v>Focused/attentive/present/engrossed/captivated</c:v>
                </c:pt>
                <c:pt idx="4">
                  <c:v>Relaxed/calm/unhurried/quiet</c:v>
                </c:pt>
                <c:pt idx="5">
                  <c:v>Nice/comfortable/lovely/satisfied/feeling OK/feeling well</c:v>
                </c:pt>
                <c:pt idx="6">
                  <c:v>Reading moment/reading experience/freedom/me time/alone time/a break from daily life</c:v>
                </c:pt>
                <c:pt idx="7">
                  <c:v>Expectant/curious/voyeuristic/hopeful</c:v>
                </c:pt>
                <c:pt idx="8">
                  <c:v>Entertaining/luxurious/pleasant/happy/important</c:v>
                </c:pt>
                <c:pt idx="9">
                  <c:v>Pastime</c:v>
                </c:pt>
              </c:strCache>
            </c:strRef>
          </c:cat>
          <c:val>
            <c:numRef>
              <c:f>Sheet1!$B$2:$B$11</c:f>
              <c:numCache>
                <c:formatCode>General</c:formatCode>
                <c:ptCount val="10"/>
                <c:pt idx="0">
                  <c:v>18.103449999999999</c:v>
                </c:pt>
                <c:pt idx="1">
                  <c:v>15.70881</c:v>
                </c:pt>
                <c:pt idx="2">
                  <c:v>9.5785400000000003</c:v>
                </c:pt>
                <c:pt idx="3">
                  <c:v>8.8122600000000002</c:v>
                </c:pt>
                <c:pt idx="4">
                  <c:v>7.7586199999999996</c:v>
                </c:pt>
                <c:pt idx="5">
                  <c:v>6.80077</c:v>
                </c:pt>
                <c:pt idx="6">
                  <c:v>6.0344800000000003</c:v>
                </c:pt>
                <c:pt idx="7">
                  <c:v>5.1724100000000002</c:v>
                </c:pt>
                <c:pt idx="8">
                  <c:v>4.7892700000000001</c:v>
                </c:pt>
                <c:pt idx="9">
                  <c:v>1.72414</c:v>
                </c:pt>
              </c:numCache>
            </c:numRef>
          </c:val>
          <c:extLst>
            <c:ext xmlns:c16="http://schemas.microsoft.com/office/drawing/2014/chart" uri="{C3380CC4-5D6E-409C-BE32-E72D297353CC}">
              <c16:uniqueId val="{0000000A-19E4-46EE-9613-80648E0223FF}"/>
            </c:ext>
          </c:extLst>
        </c:ser>
        <c:dLbls>
          <c:dLblPos val="outEnd"/>
          <c:showLegendKey val="0"/>
          <c:showVal val="1"/>
          <c:showCatName val="0"/>
          <c:showSerName val="0"/>
          <c:showPercent val="0"/>
          <c:showBubbleSize val="0"/>
        </c:dLbls>
        <c:gapWidth val="5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20"/>
          <c:min val="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rtl="0">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5"/>
      </c:valAx>
      <c:spPr>
        <a:noFill/>
        <a:ln>
          <a:noFill/>
        </a:ln>
        <a:effectLst/>
      </c:spPr>
    </c:plotArea>
    <c:plotVisOnly val="1"/>
    <c:dispBlanksAs val="gap"/>
    <c:showDLblsOverMax val="0"/>
    <c:extLst/>
  </c:chart>
  <c:spPr>
    <a:noFill/>
    <a:ln>
      <a:noFill/>
    </a:ln>
    <a:effectLst/>
  </c:spPr>
  <c:txPr>
    <a:bodyPr/>
    <a:lstStyle/>
    <a:p>
      <a:pPr rtl="0">
        <a:defRPr/>
      </a:pPr>
      <a:endParaRPr lang="en-FI"/>
    </a:p>
  </c:txPr>
  <c:externalData r:id="rId4">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71096780424783279"/>
          <c:y val="2.1239998932248757E-2"/>
          <c:w val="0.25262027136434523"/>
          <c:h val="0.87561328962024454"/>
        </c:manualLayout>
      </c:layout>
      <c:barChart>
        <c:barDir val="bar"/>
        <c:grouping val="clustered"/>
        <c:varyColors val="0"/>
        <c:ser>
          <c:idx val="0"/>
          <c:order val="0"/>
          <c:tx>
            <c:strRef>
              <c:f>Sheet1!$B$1</c:f>
              <c:strCache>
                <c:ptCount val="1"/>
                <c:pt idx="0">
                  <c:v>Respondents, n=593</c:v>
                </c:pt>
              </c:strCache>
            </c:strRef>
          </c:tx>
          <c:spPr>
            <a:solidFill>
              <a:srgbClr val="FF6464"/>
            </a:solidFill>
            <a:ln>
              <a:noFill/>
            </a:ln>
            <a:effectLst/>
          </c:spPr>
          <c:invertIfNegative val="0"/>
          <c:dPt>
            <c:idx val="0"/>
            <c:invertIfNegative val="0"/>
            <c:bubble3D val="0"/>
            <c:spPr>
              <a:solidFill>
                <a:srgbClr val="FF6464"/>
              </a:solidFill>
              <a:ln>
                <a:noFill/>
              </a:ln>
              <a:effectLst/>
            </c:spPr>
            <c:extLst>
              <c:ext xmlns:c16="http://schemas.microsoft.com/office/drawing/2014/chart" uri="{C3380CC4-5D6E-409C-BE32-E72D297353CC}">
                <c16:uniqueId val="{00000001-F7A5-4B79-AB09-5DE91695094A}"/>
              </c:ext>
            </c:extLst>
          </c:dPt>
          <c:dPt>
            <c:idx val="1"/>
            <c:invertIfNegative val="0"/>
            <c:bubble3D val="0"/>
            <c:spPr>
              <a:solidFill>
                <a:srgbClr val="002649"/>
              </a:solidFill>
              <a:ln>
                <a:noFill/>
              </a:ln>
              <a:effectLst/>
            </c:spPr>
            <c:extLst>
              <c:ext xmlns:c16="http://schemas.microsoft.com/office/drawing/2014/chart" uri="{C3380CC4-5D6E-409C-BE32-E72D297353CC}">
                <c16:uniqueId val="{00000003-F7A5-4B79-AB09-5DE91695094A}"/>
              </c:ext>
            </c:extLst>
          </c:dPt>
          <c:dPt>
            <c:idx val="2"/>
            <c:invertIfNegative val="0"/>
            <c:bubble3D val="0"/>
            <c:spPr>
              <a:solidFill>
                <a:srgbClr val="FFE0E0"/>
              </a:solidFill>
              <a:ln>
                <a:noFill/>
              </a:ln>
              <a:effectLst/>
            </c:spPr>
            <c:extLst>
              <c:ext xmlns:c16="http://schemas.microsoft.com/office/drawing/2014/chart" uri="{C3380CC4-5D6E-409C-BE32-E72D297353CC}">
                <c16:uniqueId val="{0000000C-E3D6-3647-BAAB-4B60E9901334}"/>
              </c:ext>
            </c:extLst>
          </c:dPt>
          <c:dPt>
            <c:idx val="3"/>
            <c:invertIfNegative val="0"/>
            <c:bubble3D val="0"/>
            <c:spPr>
              <a:solidFill>
                <a:srgbClr val="FF6464"/>
              </a:solidFill>
              <a:ln>
                <a:noFill/>
              </a:ln>
              <a:effectLst/>
            </c:spPr>
            <c:extLst>
              <c:ext xmlns:c16="http://schemas.microsoft.com/office/drawing/2014/chart" uri="{C3380CC4-5D6E-409C-BE32-E72D297353CC}">
                <c16:uniqueId val="{00000005-F7A5-4B79-AB09-5DE91695094A}"/>
              </c:ext>
            </c:extLst>
          </c:dPt>
          <c:dPt>
            <c:idx val="5"/>
            <c:invertIfNegative val="0"/>
            <c:bubble3D val="0"/>
            <c:spPr>
              <a:solidFill>
                <a:srgbClr val="FF6464"/>
              </a:solidFill>
              <a:ln>
                <a:noFill/>
              </a:ln>
              <a:effectLst/>
            </c:spPr>
            <c:extLst>
              <c:ext xmlns:c16="http://schemas.microsoft.com/office/drawing/2014/chart" uri="{C3380CC4-5D6E-409C-BE32-E72D297353CC}">
                <c16:uniqueId val="{00000007-F7A5-4B79-AB09-5DE91695094A}"/>
              </c:ext>
            </c:extLst>
          </c:dPt>
          <c:dPt>
            <c:idx val="8"/>
            <c:invertIfNegative val="0"/>
            <c:bubble3D val="0"/>
            <c:spPr>
              <a:solidFill>
                <a:srgbClr val="002649"/>
              </a:solidFill>
              <a:ln>
                <a:noFill/>
              </a:ln>
              <a:effectLst/>
            </c:spPr>
            <c:extLst>
              <c:ext xmlns:c16="http://schemas.microsoft.com/office/drawing/2014/chart" uri="{C3380CC4-5D6E-409C-BE32-E72D297353CC}">
                <c16:uniqueId val="{0000000B-F7A5-4B79-AB09-5DE91695094A}"/>
              </c:ext>
            </c:extLst>
          </c:dPt>
          <c:dPt>
            <c:idx val="9"/>
            <c:invertIfNegative val="0"/>
            <c:bubble3D val="0"/>
            <c:spPr>
              <a:solidFill>
                <a:srgbClr val="FF6464"/>
              </a:solidFill>
              <a:ln>
                <a:noFill/>
              </a:ln>
              <a:effectLst/>
            </c:spPr>
            <c:extLst>
              <c:ext xmlns:c16="http://schemas.microsoft.com/office/drawing/2014/chart" uri="{C3380CC4-5D6E-409C-BE32-E72D297353CC}">
                <c16:uniqueId val="{00000009-F7A5-4B79-AB09-5DE91695094A}"/>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rtl="0">
                  <a:defRPr sz="14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Hungry for knowledge/informative/learning/up-to-date/knowledgeable/smart/determined</c:v>
                </c:pt>
                <c:pt idx="1">
                  <c:v>Negative (including disappointed, annoyed, tasteless, frustrated, bored)</c:v>
                </c:pt>
                <c:pt idx="2">
                  <c:v>Busy/rushed/quick/restless/browsing</c:v>
                </c:pt>
                <c:pt idx="3">
                  <c:v>Interested/excited/inspired</c:v>
                </c:pt>
                <c:pt idx="4">
                  <c:v>Pastime/diversion/free/entertaining</c:v>
                </c:pt>
                <c:pt idx="5">
                  <c:v>Curious/expectant</c:v>
                </c:pt>
                <c:pt idx="6">
                  <c:v>Good/nice/nice feeling/OK</c:v>
                </c:pt>
                <c:pt idx="7">
                  <c:v>Relaxed/calm/chill/unhurried</c:v>
                </c:pt>
                <c:pt idx="8">
                  <c:v>Anxious/restless/awkward/confused/lost/uncertain/incoherent</c:v>
                </c:pt>
                <c:pt idx="9">
                  <c:v>Routine/normal/ordinary</c:v>
                </c:pt>
              </c:strCache>
            </c:strRef>
          </c:cat>
          <c:val>
            <c:numRef>
              <c:f>Sheet1!$B$2:$B$11</c:f>
              <c:numCache>
                <c:formatCode>General</c:formatCode>
                <c:ptCount val="10"/>
                <c:pt idx="0">
                  <c:v>13.153460000000001</c:v>
                </c:pt>
                <c:pt idx="1">
                  <c:v>12.31029</c:v>
                </c:pt>
                <c:pt idx="2">
                  <c:v>10.961209999999999</c:v>
                </c:pt>
                <c:pt idx="3">
                  <c:v>10.455310000000001</c:v>
                </c:pt>
                <c:pt idx="4">
                  <c:v>8.9376099999999994</c:v>
                </c:pt>
                <c:pt idx="5">
                  <c:v>7.2512600000000003</c:v>
                </c:pt>
                <c:pt idx="6">
                  <c:v>6.5767300000000004</c:v>
                </c:pt>
                <c:pt idx="7">
                  <c:v>4.2158499999999997</c:v>
                </c:pt>
                <c:pt idx="8">
                  <c:v>2.69815</c:v>
                </c:pt>
                <c:pt idx="9">
                  <c:v>2.3608799999999999</c:v>
                </c:pt>
              </c:numCache>
            </c:numRef>
          </c:val>
          <c:extLst>
            <c:ext xmlns:c16="http://schemas.microsoft.com/office/drawing/2014/chart" uri="{C3380CC4-5D6E-409C-BE32-E72D297353CC}">
              <c16:uniqueId val="{0000000A-F7A5-4B79-AB09-5DE91695094A}"/>
            </c:ext>
          </c:extLst>
        </c:ser>
        <c:dLbls>
          <c:dLblPos val="outEnd"/>
          <c:showLegendKey val="0"/>
          <c:showVal val="1"/>
          <c:showCatName val="0"/>
          <c:showSerName val="0"/>
          <c:showPercent val="0"/>
          <c:showBubbleSize val="0"/>
        </c:dLbls>
        <c:gapWidth val="5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20"/>
          <c:min val="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rtl="0">
              <a:defRPr sz="12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5"/>
      </c:valAx>
      <c:spPr>
        <a:noFill/>
        <a:ln>
          <a:noFill/>
        </a:ln>
        <a:effectLst/>
      </c:spPr>
    </c:plotArea>
    <c:plotVisOnly val="1"/>
    <c:dispBlanksAs val="gap"/>
    <c:showDLblsOverMax val="0"/>
    <c:extLst/>
  </c:chart>
  <c:spPr>
    <a:noFill/>
    <a:ln>
      <a:noFill/>
    </a:ln>
    <a:effectLst/>
  </c:spPr>
  <c:txPr>
    <a:bodyPr/>
    <a:lstStyle/>
    <a:p>
      <a:pPr rtl="0">
        <a:defRPr/>
      </a:pPr>
      <a:endParaRPr lang="en-FI"/>
    </a:p>
  </c:txPr>
  <c:externalData r:id="rId4">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72550620145769362"/>
          <c:y val="2.1239998932248757E-2"/>
          <c:w val="0.238081866280762"/>
          <c:h val="0.87561328962024454"/>
        </c:manualLayout>
      </c:layout>
      <c:barChart>
        <c:barDir val="bar"/>
        <c:grouping val="clustered"/>
        <c:varyColors val="0"/>
        <c:ser>
          <c:idx val="0"/>
          <c:order val="0"/>
          <c:tx>
            <c:strRef>
              <c:f>Sheet1!$B$1</c:f>
              <c:strCache>
                <c:ptCount val="1"/>
                <c:pt idx="0">
                  <c:v>Respondents, n=887</c:v>
                </c:pt>
              </c:strCache>
            </c:strRef>
          </c:tx>
          <c:spPr>
            <a:solidFill>
              <a:srgbClr val="FF6464"/>
            </a:solidFill>
            <a:ln>
              <a:noFill/>
            </a:ln>
            <a:effectLst/>
          </c:spPr>
          <c:invertIfNegative val="0"/>
          <c:dPt>
            <c:idx val="0"/>
            <c:invertIfNegative val="0"/>
            <c:bubble3D val="0"/>
            <c:spPr>
              <a:solidFill>
                <a:srgbClr val="FF6464"/>
              </a:solidFill>
              <a:ln>
                <a:noFill/>
              </a:ln>
              <a:effectLst/>
            </c:spPr>
            <c:extLst>
              <c:ext xmlns:c16="http://schemas.microsoft.com/office/drawing/2014/chart" uri="{C3380CC4-5D6E-409C-BE32-E72D297353CC}">
                <c16:uniqueId val="{00000001-39EE-4C2B-9ECB-E07FDA8EFF1C}"/>
              </c:ext>
            </c:extLst>
          </c:dPt>
          <c:dPt>
            <c:idx val="1"/>
            <c:invertIfNegative val="0"/>
            <c:bubble3D val="0"/>
            <c:spPr>
              <a:solidFill>
                <a:srgbClr val="FF6464"/>
              </a:solidFill>
              <a:ln>
                <a:noFill/>
              </a:ln>
              <a:effectLst/>
            </c:spPr>
            <c:extLst>
              <c:ext xmlns:c16="http://schemas.microsoft.com/office/drawing/2014/chart" uri="{C3380CC4-5D6E-409C-BE32-E72D297353CC}">
                <c16:uniqueId val="{00000003-39EE-4C2B-9ECB-E07FDA8EFF1C}"/>
              </c:ext>
            </c:extLst>
          </c:dPt>
          <c:dPt>
            <c:idx val="3"/>
            <c:invertIfNegative val="0"/>
            <c:bubble3D val="0"/>
            <c:spPr>
              <a:solidFill>
                <a:srgbClr val="FF6464"/>
              </a:solidFill>
              <a:ln>
                <a:noFill/>
              </a:ln>
              <a:effectLst/>
            </c:spPr>
            <c:extLst>
              <c:ext xmlns:c16="http://schemas.microsoft.com/office/drawing/2014/chart" uri="{C3380CC4-5D6E-409C-BE32-E72D297353CC}">
                <c16:uniqueId val="{00000005-39EE-4C2B-9ECB-E07FDA8EFF1C}"/>
              </c:ext>
            </c:extLst>
          </c:dPt>
          <c:dPt>
            <c:idx val="5"/>
            <c:invertIfNegative val="0"/>
            <c:bubble3D val="0"/>
            <c:spPr>
              <a:solidFill>
                <a:srgbClr val="FF6464"/>
              </a:solidFill>
              <a:ln>
                <a:noFill/>
              </a:ln>
              <a:effectLst/>
            </c:spPr>
            <c:extLst>
              <c:ext xmlns:c16="http://schemas.microsoft.com/office/drawing/2014/chart" uri="{C3380CC4-5D6E-409C-BE32-E72D297353CC}">
                <c16:uniqueId val="{00000007-39EE-4C2B-9ECB-E07FDA8EFF1C}"/>
              </c:ext>
            </c:extLst>
          </c:dPt>
          <c:dPt>
            <c:idx val="7"/>
            <c:invertIfNegative val="0"/>
            <c:bubble3D val="0"/>
            <c:spPr>
              <a:solidFill>
                <a:srgbClr val="FFE0E0"/>
              </a:solidFill>
              <a:ln>
                <a:noFill/>
              </a:ln>
              <a:effectLst/>
            </c:spPr>
            <c:extLst>
              <c:ext xmlns:c16="http://schemas.microsoft.com/office/drawing/2014/chart" uri="{C3380CC4-5D6E-409C-BE32-E72D297353CC}">
                <c16:uniqueId val="{0000000C-CFEF-374E-9551-7C8D051BA1C6}"/>
              </c:ext>
            </c:extLst>
          </c:dPt>
          <c:dPt>
            <c:idx val="8"/>
            <c:invertIfNegative val="0"/>
            <c:bubble3D val="0"/>
            <c:spPr>
              <a:solidFill>
                <a:srgbClr val="002649"/>
              </a:solidFill>
              <a:ln>
                <a:noFill/>
              </a:ln>
              <a:effectLst/>
            </c:spPr>
            <c:extLst>
              <c:ext xmlns:c16="http://schemas.microsoft.com/office/drawing/2014/chart" uri="{C3380CC4-5D6E-409C-BE32-E72D297353CC}">
                <c16:uniqueId val="{0000000B-39EE-4C2B-9ECB-E07FDA8EFF1C}"/>
              </c:ext>
            </c:extLst>
          </c:dPt>
          <c:dPt>
            <c:idx val="9"/>
            <c:invertIfNegative val="0"/>
            <c:bubble3D val="0"/>
            <c:spPr>
              <a:solidFill>
                <a:srgbClr val="FF6464"/>
              </a:solidFill>
              <a:ln>
                <a:noFill/>
              </a:ln>
              <a:effectLst/>
            </c:spPr>
            <c:extLst>
              <c:ext xmlns:c16="http://schemas.microsoft.com/office/drawing/2014/chart" uri="{C3380CC4-5D6E-409C-BE32-E72D297353CC}">
                <c16:uniqueId val="{00000009-39EE-4C2B-9ECB-E07FDA8EFF1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rtl="0">
                  <a:defRPr sz="14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Hungry for knowledge/hungry for news/up-to-date/smart/intelligent/knowledgeable/sophisticated</c:v>
                </c:pt>
                <c:pt idx="1">
                  <c:v>Relaxed/restful/unhurried</c:v>
                </c:pt>
                <c:pt idx="2">
                  <c:v>Interested/excited</c:v>
                </c:pt>
                <c:pt idx="3">
                  <c:v>Focused/engrossed/attentive/analytical</c:v>
                </c:pt>
                <c:pt idx="4">
                  <c:v>Pastime/reading moment in the morning, for example</c:v>
                </c:pt>
                <c:pt idx="5">
                  <c:v>Good/nice/satisfied/OK/gentle/happy/delighted</c:v>
                </c:pt>
                <c:pt idx="6">
                  <c:v>Everyday/normal/familiar/close/homey/ordinary/routine</c:v>
                </c:pt>
                <c:pt idx="7">
                  <c:v>Nostalgic/traditional/timeless/old-fashioned</c:v>
                </c:pt>
                <c:pt idx="8">
                  <c:v>Negative (including questioning, brainwashed, critical, annoyed, frustrated)</c:v>
                </c:pt>
                <c:pt idx="9">
                  <c:v>Curious/expectant</c:v>
                </c:pt>
              </c:strCache>
            </c:strRef>
          </c:cat>
          <c:val>
            <c:numRef>
              <c:f>Sheet1!$B$2:$B$11</c:f>
              <c:numCache>
                <c:formatCode>General</c:formatCode>
                <c:ptCount val="10"/>
                <c:pt idx="0">
                  <c:v>25.479140000000001</c:v>
                </c:pt>
                <c:pt idx="1">
                  <c:v>12.739570000000001</c:v>
                </c:pt>
                <c:pt idx="2">
                  <c:v>9.5828600000000002</c:v>
                </c:pt>
                <c:pt idx="3">
                  <c:v>5.9752000000000001</c:v>
                </c:pt>
                <c:pt idx="4">
                  <c:v>5.5242399999999998</c:v>
                </c:pt>
                <c:pt idx="5">
                  <c:v>4.8478000000000003</c:v>
                </c:pt>
                <c:pt idx="6">
                  <c:v>4.6223200000000002</c:v>
                </c:pt>
                <c:pt idx="7">
                  <c:v>4.6223200000000002</c:v>
                </c:pt>
                <c:pt idx="8">
                  <c:v>4.2840999999999996</c:v>
                </c:pt>
                <c:pt idx="9">
                  <c:v>4.17136</c:v>
                </c:pt>
              </c:numCache>
            </c:numRef>
          </c:val>
          <c:extLst>
            <c:ext xmlns:c16="http://schemas.microsoft.com/office/drawing/2014/chart" uri="{C3380CC4-5D6E-409C-BE32-E72D297353CC}">
              <c16:uniqueId val="{0000000A-39EE-4C2B-9ECB-E07FDA8EFF1C}"/>
            </c:ext>
          </c:extLst>
        </c:ser>
        <c:dLbls>
          <c:dLblPos val="outEnd"/>
          <c:showLegendKey val="0"/>
          <c:showVal val="1"/>
          <c:showCatName val="0"/>
          <c:showSerName val="0"/>
          <c:showPercent val="0"/>
          <c:showBubbleSize val="0"/>
        </c:dLbls>
        <c:gapWidth val="5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30"/>
          <c:min val="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rtl="0">
              <a:defRPr sz="12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5"/>
      </c:valAx>
      <c:spPr>
        <a:noFill/>
        <a:ln>
          <a:noFill/>
        </a:ln>
        <a:effectLst/>
      </c:spPr>
    </c:plotArea>
    <c:plotVisOnly val="1"/>
    <c:dispBlanksAs val="gap"/>
    <c:showDLblsOverMax val="0"/>
    <c:extLst/>
  </c:chart>
  <c:spPr>
    <a:noFill/>
    <a:ln>
      <a:noFill/>
    </a:ln>
    <a:effectLst/>
  </c:spPr>
  <c:txPr>
    <a:bodyPr/>
    <a:lstStyle/>
    <a:p>
      <a:pPr rtl="0">
        <a:defRPr/>
      </a:pPr>
      <a:endParaRPr lang="en-FI"/>
    </a:p>
  </c:txPr>
  <c:externalData r:id="rId4">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728771028723658"/>
          <c:y val="2.1239998932248757E-2"/>
          <c:w val="0.29071102358418682"/>
          <c:h val="0.87561328962024454"/>
        </c:manualLayout>
      </c:layout>
      <c:barChart>
        <c:barDir val="bar"/>
        <c:grouping val="clustered"/>
        <c:varyColors val="0"/>
        <c:ser>
          <c:idx val="0"/>
          <c:order val="0"/>
          <c:tx>
            <c:strRef>
              <c:f>Sheet1!$B$1</c:f>
              <c:strCache>
                <c:ptCount val="1"/>
                <c:pt idx="0">
                  <c:v>Respondents, n=819</c:v>
                </c:pt>
              </c:strCache>
            </c:strRef>
          </c:tx>
          <c:spPr>
            <a:solidFill>
              <a:srgbClr val="FF6464"/>
            </a:solidFill>
            <a:ln>
              <a:noFill/>
            </a:ln>
            <a:effectLst/>
          </c:spPr>
          <c:invertIfNegative val="0"/>
          <c:dPt>
            <c:idx val="0"/>
            <c:invertIfNegative val="0"/>
            <c:bubble3D val="0"/>
            <c:spPr>
              <a:solidFill>
                <a:srgbClr val="FF6464"/>
              </a:solidFill>
              <a:ln>
                <a:noFill/>
              </a:ln>
              <a:effectLst/>
            </c:spPr>
            <c:extLst>
              <c:ext xmlns:c16="http://schemas.microsoft.com/office/drawing/2014/chart" uri="{C3380CC4-5D6E-409C-BE32-E72D297353CC}">
                <c16:uniqueId val="{00000001-144D-477E-808A-00797AAAADCE}"/>
              </c:ext>
            </c:extLst>
          </c:dPt>
          <c:dPt>
            <c:idx val="1"/>
            <c:invertIfNegative val="0"/>
            <c:bubble3D val="0"/>
            <c:spPr>
              <a:solidFill>
                <a:srgbClr val="FFE0E0"/>
              </a:solidFill>
              <a:ln>
                <a:noFill/>
              </a:ln>
              <a:effectLst/>
            </c:spPr>
            <c:extLst>
              <c:ext xmlns:c16="http://schemas.microsoft.com/office/drawing/2014/chart" uri="{C3380CC4-5D6E-409C-BE32-E72D297353CC}">
                <c16:uniqueId val="{00000003-144D-477E-808A-00797AAAADCE}"/>
              </c:ext>
            </c:extLst>
          </c:dPt>
          <c:dPt>
            <c:idx val="3"/>
            <c:invertIfNegative val="0"/>
            <c:bubble3D val="0"/>
            <c:spPr>
              <a:solidFill>
                <a:srgbClr val="FF6464"/>
              </a:solidFill>
              <a:ln>
                <a:noFill/>
              </a:ln>
              <a:effectLst/>
            </c:spPr>
            <c:extLst>
              <c:ext xmlns:c16="http://schemas.microsoft.com/office/drawing/2014/chart" uri="{C3380CC4-5D6E-409C-BE32-E72D297353CC}">
                <c16:uniqueId val="{00000005-144D-477E-808A-00797AAAADCE}"/>
              </c:ext>
            </c:extLst>
          </c:dPt>
          <c:dPt>
            <c:idx val="4"/>
            <c:invertIfNegative val="0"/>
            <c:bubble3D val="0"/>
            <c:spPr>
              <a:solidFill>
                <a:srgbClr val="002649"/>
              </a:solidFill>
              <a:ln>
                <a:noFill/>
              </a:ln>
              <a:effectLst/>
            </c:spPr>
            <c:extLst>
              <c:ext xmlns:c16="http://schemas.microsoft.com/office/drawing/2014/chart" uri="{C3380CC4-5D6E-409C-BE32-E72D297353CC}">
                <c16:uniqueId val="{0000000B-144D-477E-808A-00797AAAADCE}"/>
              </c:ext>
            </c:extLst>
          </c:dPt>
          <c:dPt>
            <c:idx val="5"/>
            <c:invertIfNegative val="0"/>
            <c:bubble3D val="0"/>
            <c:spPr>
              <a:solidFill>
                <a:srgbClr val="002649"/>
              </a:solidFill>
              <a:ln>
                <a:noFill/>
              </a:ln>
              <a:effectLst/>
            </c:spPr>
            <c:extLst>
              <c:ext xmlns:c16="http://schemas.microsoft.com/office/drawing/2014/chart" uri="{C3380CC4-5D6E-409C-BE32-E72D297353CC}">
                <c16:uniqueId val="{00000007-144D-477E-808A-00797AAAADCE}"/>
              </c:ext>
            </c:extLst>
          </c:dPt>
          <c:dPt>
            <c:idx val="6"/>
            <c:invertIfNegative val="0"/>
            <c:bubble3D val="0"/>
            <c:spPr>
              <a:solidFill>
                <a:srgbClr val="002649"/>
              </a:solidFill>
              <a:ln>
                <a:noFill/>
              </a:ln>
              <a:effectLst/>
            </c:spPr>
            <c:extLst>
              <c:ext xmlns:c16="http://schemas.microsoft.com/office/drawing/2014/chart" uri="{C3380CC4-5D6E-409C-BE32-E72D297353CC}">
                <c16:uniqueId val="{0000000C-144D-477E-808A-00797AAAADCE}"/>
              </c:ext>
            </c:extLst>
          </c:dPt>
          <c:dPt>
            <c:idx val="9"/>
            <c:invertIfNegative val="0"/>
            <c:bubble3D val="0"/>
            <c:spPr>
              <a:solidFill>
                <a:srgbClr val="002649"/>
              </a:solidFill>
              <a:ln>
                <a:noFill/>
              </a:ln>
              <a:effectLst/>
            </c:spPr>
            <c:extLst>
              <c:ext xmlns:c16="http://schemas.microsoft.com/office/drawing/2014/chart" uri="{C3380CC4-5D6E-409C-BE32-E72D297353CC}">
                <c16:uniqueId val="{00000009-144D-477E-808A-00797AAAADC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rtl="0">
                  <a:defRPr sz="14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Hungry for knowledge/informative/learning/businesslike/open-minded/hungry for news/up-to-date</c:v>
                </c:pt>
                <c:pt idx="1">
                  <c:v>Busy/hectic/quick/efficient/scanning/browsing/casual</c:v>
                </c:pt>
                <c:pt idx="2">
                  <c:v>Interested/excited/inspired</c:v>
                </c:pt>
                <c:pt idx="3">
                  <c:v>Curious/experimental</c:v>
                </c:pt>
                <c:pt idx="4">
                  <c:v>Annoyed/frustrated/irked/stressed/awkward</c:v>
                </c:pt>
                <c:pt idx="5">
                  <c:v>Negative (including irked, suspicious, disappointed)</c:v>
                </c:pt>
                <c:pt idx="6">
                  <c:v>Bored/indifferent/weary</c:v>
                </c:pt>
                <c:pt idx="7">
                  <c:v>Pastime/entertainment</c:v>
                </c:pt>
                <c:pt idx="8">
                  <c:v>Nice/comfortable/lovely/satisfied/OK</c:v>
                </c:pt>
                <c:pt idx="9">
                  <c:v>Cumbersome (to read/use)/disjointed/confusing</c:v>
                </c:pt>
              </c:strCache>
            </c:strRef>
          </c:cat>
          <c:val>
            <c:numRef>
              <c:f>Sheet1!$B$2:$B$11</c:f>
              <c:numCache>
                <c:formatCode>General</c:formatCode>
                <c:ptCount val="10"/>
                <c:pt idx="0">
                  <c:v>22.954820000000002</c:v>
                </c:pt>
                <c:pt idx="1">
                  <c:v>11.72161</c:v>
                </c:pt>
                <c:pt idx="2">
                  <c:v>10.134309999999999</c:v>
                </c:pt>
                <c:pt idx="3">
                  <c:v>6.9597100000000003</c:v>
                </c:pt>
                <c:pt idx="4">
                  <c:v>5.6166099999999997</c:v>
                </c:pt>
                <c:pt idx="5">
                  <c:v>5.1282100000000002</c:v>
                </c:pt>
                <c:pt idx="6">
                  <c:v>4.1513999999999998</c:v>
                </c:pt>
                <c:pt idx="7">
                  <c:v>3.9072</c:v>
                </c:pt>
                <c:pt idx="8">
                  <c:v>3.9072</c:v>
                </c:pt>
                <c:pt idx="9">
                  <c:v>3.0525000000000002</c:v>
                </c:pt>
              </c:numCache>
            </c:numRef>
          </c:val>
          <c:extLst>
            <c:ext xmlns:c16="http://schemas.microsoft.com/office/drawing/2014/chart" uri="{C3380CC4-5D6E-409C-BE32-E72D297353CC}">
              <c16:uniqueId val="{0000000A-144D-477E-808A-00797AAAADCE}"/>
            </c:ext>
          </c:extLst>
        </c:ser>
        <c:dLbls>
          <c:dLblPos val="outEnd"/>
          <c:showLegendKey val="0"/>
          <c:showVal val="1"/>
          <c:showCatName val="0"/>
          <c:showSerName val="0"/>
          <c:showPercent val="0"/>
          <c:showBubbleSize val="0"/>
        </c:dLbls>
        <c:gapWidth val="5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30"/>
          <c:min val="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rtl="0">
              <a:defRPr sz="12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5"/>
      </c:valAx>
      <c:spPr>
        <a:noFill/>
        <a:ln>
          <a:noFill/>
        </a:ln>
        <a:effectLst/>
      </c:spPr>
    </c:plotArea>
    <c:plotVisOnly val="1"/>
    <c:dispBlanksAs val="gap"/>
    <c:showDLblsOverMax val="0"/>
    <c:extLst/>
  </c:chart>
  <c:spPr>
    <a:noFill/>
    <a:ln>
      <a:noFill/>
    </a:ln>
    <a:effectLst/>
  </c:spPr>
  <c:txPr>
    <a:bodyPr/>
    <a:lstStyle/>
    <a:p>
      <a:pPr rtl="0">
        <a:defRPr/>
      </a:pPr>
      <a:endParaRPr lang="en-FI"/>
    </a:p>
  </c:txPr>
  <c:externalData r:id="rId4">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7691230172315419"/>
          <c:y val="2.1239998932248757E-2"/>
          <c:w val="0.48667579596028759"/>
          <c:h val="0.87561328962024454"/>
        </c:manualLayout>
      </c:layout>
      <c:barChart>
        <c:barDir val="bar"/>
        <c:grouping val="clustered"/>
        <c:varyColors val="0"/>
        <c:ser>
          <c:idx val="0"/>
          <c:order val="0"/>
          <c:tx>
            <c:strRef>
              <c:f>Sheet1!$B$1</c:f>
              <c:strCache>
                <c:ptCount val="1"/>
                <c:pt idx="0">
                  <c:v>Respondents, n=978</c:v>
                </c:pt>
              </c:strCache>
            </c:strRef>
          </c:tx>
          <c:spPr>
            <a:solidFill>
              <a:srgbClr val="FF6464"/>
            </a:solidFill>
            <a:ln>
              <a:noFill/>
            </a:ln>
            <a:effectLst/>
          </c:spPr>
          <c:invertIfNegative val="0"/>
          <c:dPt>
            <c:idx val="0"/>
            <c:invertIfNegative val="0"/>
            <c:bubble3D val="0"/>
            <c:spPr>
              <a:solidFill>
                <a:srgbClr val="FF6464"/>
              </a:solidFill>
              <a:ln>
                <a:noFill/>
              </a:ln>
              <a:effectLst/>
            </c:spPr>
            <c:extLst>
              <c:ext xmlns:c16="http://schemas.microsoft.com/office/drawing/2014/chart" uri="{C3380CC4-5D6E-409C-BE32-E72D297353CC}">
                <c16:uniqueId val="{00000001-2EDC-48C9-9C09-5368D70B9840}"/>
              </c:ext>
            </c:extLst>
          </c:dPt>
          <c:dPt>
            <c:idx val="1"/>
            <c:invertIfNegative val="0"/>
            <c:bubble3D val="0"/>
            <c:spPr>
              <a:solidFill>
                <a:srgbClr val="FF6464"/>
              </a:solidFill>
              <a:ln>
                <a:noFill/>
              </a:ln>
              <a:effectLst/>
            </c:spPr>
            <c:extLst>
              <c:ext xmlns:c16="http://schemas.microsoft.com/office/drawing/2014/chart" uri="{C3380CC4-5D6E-409C-BE32-E72D297353CC}">
                <c16:uniqueId val="{00000003-2EDC-48C9-9C09-5368D70B9840}"/>
              </c:ext>
            </c:extLst>
          </c:dPt>
          <c:dPt>
            <c:idx val="3"/>
            <c:invertIfNegative val="0"/>
            <c:bubble3D val="0"/>
            <c:spPr>
              <a:solidFill>
                <a:srgbClr val="FF6464"/>
              </a:solidFill>
              <a:ln>
                <a:noFill/>
              </a:ln>
              <a:effectLst/>
            </c:spPr>
            <c:extLst>
              <c:ext xmlns:c16="http://schemas.microsoft.com/office/drawing/2014/chart" uri="{C3380CC4-5D6E-409C-BE32-E72D297353CC}">
                <c16:uniqueId val="{00000005-2EDC-48C9-9C09-5368D70B9840}"/>
              </c:ext>
            </c:extLst>
          </c:dPt>
          <c:dPt>
            <c:idx val="5"/>
            <c:invertIfNegative val="0"/>
            <c:bubble3D val="0"/>
            <c:spPr>
              <a:solidFill>
                <a:srgbClr val="FF6464"/>
              </a:solidFill>
              <a:ln>
                <a:noFill/>
              </a:ln>
              <a:effectLst/>
            </c:spPr>
            <c:extLst>
              <c:ext xmlns:c16="http://schemas.microsoft.com/office/drawing/2014/chart" uri="{C3380CC4-5D6E-409C-BE32-E72D297353CC}">
                <c16:uniqueId val="{00000007-2EDC-48C9-9C09-5368D70B9840}"/>
              </c:ext>
            </c:extLst>
          </c:dPt>
          <c:dPt>
            <c:idx val="6"/>
            <c:invertIfNegative val="0"/>
            <c:bubble3D val="0"/>
            <c:spPr>
              <a:solidFill>
                <a:srgbClr val="FFE0E0"/>
              </a:solidFill>
              <a:ln>
                <a:noFill/>
              </a:ln>
              <a:effectLst/>
            </c:spPr>
            <c:extLst>
              <c:ext xmlns:c16="http://schemas.microsoft.com/office/drawing/2014/chart" uri="{C3380CC4-5D6E-409C-BE32-E72D297353CC}">
                <c16:uniqueId val="{0000000E-A626-3B4E-9513-2BD20ADAEDBB}"/>
              </c:ext>
            </c:extLst>
          </c:dPt>
          <c:dPt>
            <c:idx val="7"/>
            <c:invertIfNegative val="0"/>
            <c:bubble3D val="0"/>
            <c:spPr>
              <a:solidFill>
                <a:srgbClr val="002649"/>
              </a:solidFill>
              <a:ln>
                <a:noFill/>
              </a:ln>
              <a:effectLst/>
            </c:spPr>
            <c:extLst>
              <c:ext xmlns:c16="http://schemas.microsoft.com/office/drawing/2014/chart" uri="{C3380CC4-5D6E-409C-BE32-E72D297353CC}">
                <c16:uniqueId val="{00000009-2EDC-48C9-9C09-5368D70B9840}"/>
              </c:ext>
            </c:extLst>
          </c:dPt>
          <c:dPt>
            <c:idx val="8"/>
            <c:invertIfNegative val="0"/>
            <c:bubble3D val="0"/>
            <c:spPr>
              <a:solidFill>
                <a:srgbClr val="002649"/>
              </a:solidFill>
              <a:ln>
                <a:noFill/>
              </a:ln>
              <a:effectLst/>
            </c:spPr>
            <c:extLst>
              <c:ext xmlns:c16="http://schemas.microsoft.com/office/drawing/2014/chart" uri="{C3380CC4-5D6E-409C-BE32-E72D297353CC}">
                <c16:uniqueId val="{0000000D-2EDC-48C9-9C09-5368D70B9840}"/>
              </c:ext>
            </c:extLst>
          </c:dPt>
          <c:dPt>
            <c:idx val="9"/>
            <c:invertIfNegative val="0"/>
            <c:bubble3D val="0"/>
            <c:spPr>
              <a:solidFill>
                <a:srgbClr val="FF6464"/>
              </a:solidFill>
              <a:ln>
                <a:noFill/>
              </a:ln>
              <a:effectLst/>
            </c:spPr>
            <c:extLst>
              <c:ext xmlns:c16="http://schemas.microsoft.com/office/drawing/2014/chart" uri="{C3380CC4-5D6E-409C-BE32-E72D297353CC}">
                <c16:uniqueId val="{0000000B-2EDC-48C9-9C09-5368D70B9840}"/>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rtl="0">
                  <a:defRPr sz="14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Relaxed/carefree/relieved/chill/calm</c:v>
                </c:pt>
                <c:pt idx="1">
                  <c:v>Entertaining/luxurious/happy/best/important</c:v>
                </c:pt>
                <c:pt idx="2">
                  <c:v>Interested/excited/inspired</c:v>
                </c:pt>
                <c:pt idx="3">
                  <c:v>Good/pleasant/nice/satisfied/feeling OK</c:v>
                </c:pt>
                <c:pt idx="4">
                  <c:v>Hungry for knowledge/informative/up-to-date</c:v>
                </c:pt>
                <c:pt idx="5">
                  <c:v>Pastime</c:v>
                </c:pt>
                <c:pt idx="6">
                  <c:v>Lazy/idle/restful/languid</c:v>
                </c:pt>
                <c:pt idx="7">
                  <c:v>Bored/weary</c:v>
                </c:pt>
                <c:pt idx="8">
                  <c:v>Annoyed/frustrated/disappointed/a waste of time</c:v>
                </c:pt>
                <c:pt idx="9">
                  <c:v>Routine/normal/ordinary/familiar</c:v>
                </c:pt>
              </c:strCache>
            </c:strRef>
          </c:cat>
          <c:val>
            <c:numRef>
              <c:f>Sheet1!$B$2:$B$11</c:f>
              <c:numCache>
                <c:formatCode>General</c:formatCode>
                <c:ptCount val="10"/>
                <c:pt idx="0">
                  <c:v>33.128830000000001</c:v>
                </c:pt>
                <c:pt idx="1">
                  <c:v>9.1001999999999992</c:v>
                </c:pt>
                <c:pt idx="2">
                  <c:v>6.2372199999999998</c:v>
                </c:pt>
                <c:pt idx="3">
                  <c:v>6.13497</c:v>
                </c:pt>
                <c:pt idx="4">
                  <c:v>4.6012300000000002</c:v>
                </c:pt>
                <c:pt idx="5">
                  <c:v>4.2944800000000001</c:v>
                </c:pt>
                <c:pt idx="6">
                  <c:v>3.5787300000000002</c:v>
                </c:pt>
                <c:pt idx="7">
                  <c:v>3.47648</c:v>
                </c:pt>
                <c:pt idx="8">
                  <c:v>3.3742299999999998</c:v>
                </c:pt>
                <c:pt idx="9">
                  <c:v>2.65849</c:v>
                </c:pt>
              </c:numCache>
            </c:numRef>
          </c:val>
          <c:extLst>
            <c:ext xmlns:c16="http://schemas.microsoft.com/office/drawing/2014/chart" uri="{C3380CC4-5D6E-409C-BE32-E72D297353CC}">
              <c16:uniqueId val="{0000000C-2EDC-48C9-9C09-5368D70B9840}"/>
            </c:ext>
          </c:extLst>
        </c:ser>
        <c:dLbls>
          <c:dLblPos val="outEnd"/>
          <c:showLegendKey val="0"/>
          <c:showVal val="1"/>
          <c:showCatName val="0"/>
          <c:showSerName val="0"/>
          <c:showPercent val="0"/>
          <c:showBubbleSize val="0"/>
        </c:dLbls>
        <c:gapWidth val="5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40"/>
          <c:min val="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rtl="0">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5"/>
      </c:valAx>
      <c:spPr>
        <a:noFill/>
        <a:ln>
          <a:noFill/>
        </a:ln>
        <a:effectLst/>
      </c:spPr>
    </c:plotArea>
    <c:plotVisOnly val="1"/>
    <c:dispBlanksAs val="gap"/>
    <c:showDLblsOverMax val="0"/>
    <c:extLst/>
  </c:chart>
  <c:spPr>
    <a:noFill/>
    <a:ln>
      <a:noFill/>
    </a:ln>
    <a:effectLst/>
  </c:spPr>
  <c:txPr>
    <a:bodyPr/>
    <a:lstStyle/>
    <a:p>
      <a:pPr rtl="0">
        <a:defRPr/>
      </a:pPr>
      <a:endParaRPr lang="en-FI"/>
    </a:p>
  </c:txPr>
  <c:externalData r:id="rId4">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2159825891245482"/>
          <c:y val="2.1239998932248757E-2"/>
          <c:w val="0.44198981990409991"/>
          <c:h val="0.87561328962024454"/>
        </c:manualLayout>
      </c:layout>
      <c:barChart>
        <c:barDir val="bar"/>
        <c:grouping val="clustered"/>
        <c:varyColors val="0"/>
        <c:ser>
          <c:idx val="0"/>
          <c:order val="0"/>
          <c:tx>
            <c:strRef>
              <c:f>Sheet1!$B$1</c:f>
              <c:strCache>
                <c:ptCount val="1"/>
                <c:pt idx="0">
                  <c:v>Respondents, n=931</c:v>
                </c:pt>
              </c:strCache>
            </c:strRef>
          </c:tx>
          <c:spPr>
            <a:solidFill>
              <a:srgbClr val="FF6464"/>
            </a:solidFill>
            <a:ln>
              <a:noFill/>
            </a:ln>
            <a:effectLst/>
          </c:spPr>
          <c:invertIfNegative val="0"/>
          <c:dPt>
            <c:idx val="0"/>
            <c:invertIfNegative val="0"/>
            <c:bubble3D val="0"/>
            <c:spPr>
              <a:solidFill>
                <a:srgbClr val="FF6464"/>
              </a:solidFill>
              <a:ln>
                <a:noFill/>
              </a:ln>
              <a:effectLst/>
            </c:spPr>
            <c:extLst>
              <c:ext xmlns:c16="http://schemas.microsoft.com/office/drawing/2014/chart" uri="{C3380CC4-5D6E-409C-BE32-E72D297353CC}">
                <c16:uniqueId val="{00000001-8D69-4007-8E4C-DE38DC4754D3}"/>
              </c:ext>
            </c:extLst>
          </c:dPt>
          <c:dPt>
            <c:idx val="1"/>
            <c:invertIfNegative val="0"/>
            <c:bubble3D val="0"/>
            <c:spPr>
              <a:solidFill>
                <a:srgbClr val="FF6464"/>
              </a:solidFill>
              <a:ln>
                <a:noFill/>
              </a:ln>
              <a:effectLst/>
            </c:spPr>
            <c:extLst>
              <c:ext xmlns:c16="http://schemas.microsoft.com/office/drawing/2014/chart" uri="{C3380CC4-5D6E-409C-BE32-E72D297353CC}">
                <c16:uniqueId val="{00000003-8D69-4007-8E4C-DE38DC4754D3}"/>
              </c:ext>
            </c:extLst>
          </c:dPt>
          <c:dPt>
            <c:idx val="3"/>
            <c:invertIfNegative val="0"/>
            <c:bubble3D val="0"/>
            <c:spPr>
              <a:solidFill>
                <a:srgbClr val="FF6464"/>
              </a:solidFill>
              <a:ln>
                <a:noFill/>
              </a:ln>
              <a:effectLst/>
            </c:spPr>
            <c:extLst>
              <c:ext xmlns:c16="http://schemas.microsoft.com/office/drawing/2014/chart" uri="{C3380CC4-5D6E-409C-BE32-E72D297353CC}">
                <c16:uniqueId val="{00000005-8D69-4007-8E4C-DE38DC4754D3}"/>
              </c:ext>
            </c:extLst>
          </c:dPt>
          <c:dPt>
            <c:idx val="5"/>
            <c:invertIfNegative val="0"/>
            <c:bubble3D val="0"/>
            <c:spPr>
              <a:solidFill>
                <a:srgbClr val="FF6464"/>
              </a:solidFill>
              <a:ln>
                <a:noFill/>
              </a:ln>
              <a:effectLst/>
            </c:spPr>
            <c:extLst>
              <c:ext xmlns:c16="http://schemas.microsoft.com/office/drawing/2014/chart" uri="{C3380CC4-5D6E-409C-BE32-E72D297353CC}">
                <c16:uniqueId val="{00000007-8D69-4007-8E4C-DE38DC4754D3}"/>
              </c:ext>
            </c:extLst>
          </c:dPt>
          <c:dPt>
            <c:idx val="9"/>
            <c:invertIfNegative val="0"/>
            <c:bubble3D val="0"/>
            <c:spPr>
              <a:solidFill>
                <a:srgbClr val="FF6464"/>
              </a:solidFill>
              <a:ln>
                <a:noFill/>
              </a:ln>
              <a:effectLst/>
            </c:spPr>
            <c:extLst>
              <c:ext xmlns:c16="http://schemas.microsoft.com/office/drawing/2014/chart" uri="{C3380CC4-5D6E-409C-BE32-E72D297353CC}">
                <c16:uniqueId val="{00000009-8D69-4007-8E4C-DE38DC4754D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rtl="0">
                  <a:defRPr sz="14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Pastime/company/friend/background audio (in the car, at work)</c:v>
                </c:pt>
                <c:pt idx="1">
                  <c:v>Relaxed/relieved/chill/restful</c:v>
                </c:pt>
                <c:pt idx="2">
                  <c:v>Entertaining/luxurious/pleasant/best/important</c:v>
                </c:pt>
                <c:pt idx="3">
                  <c:v>Good/nice/satisfied/cool/feeling OK</c:v>
                </c:pt>
                <c:pt idx="4">
                  <c:v>Hungry for knowledge/informative/learning/up-to-date</c:v>
                </c:pt>
                <c:pt idx="5">
                  <c:v>Calm/restful/placid/unhurried/quiet</c:v>
                </c:pt>
                <c:pt idx="6">
                  <c:v>Everyday/normal/ordinary/familiar/recurring/daily/routine/habitual</c:v>
                </c:pt>
                <c:pt idx="7">
                  <c:v>Interested/excited/inspired</c:v>
                </c:pt>
                <c:pt idx="8">
                  <c:v>Active/industrious/energetic/lively/enterprising/alert/awake</c:v>
                </c:pt>
                <c:pt idx="9">
                  <c:v>Focused/attentive/present/vigilant</c:v>
                </c:pt>
              </c:strCache>
            </c:strRef>
          </c:cat>
          <c:val>
            <c:numRef>
              <c:f>Sheet1!$B$2:$B$11</c:f>
              <c:numCache>
                <c:formatCode>General</c:formatCode>
                <c:ptCount val="10"/>
                <c:pt idx="0">
                  <c:v>21.697099999999999</c:v>
                </c:pt>
                <c:pt idx="1">
                  <c:v>13.641249999999999</c:v>
                </c:pt>
                <c:pt idx="2">
                  <c:v>7.9484399999999997</c:v>
                </c:pt>
                <c:pt idx="3">
                  <c:v>7.1965599999999998</c:v>
                </c:pt>
                <c:pt idx="4">
                  <c:v>5.5853900000000003</c:v>
                </c:pt>
                <c:pt idx="5">
                  <c:v>5.0483399999999996</c:v>
                </c:pt>
                <c:pt idx="6">
                  <c:v>4.61869</c:v>
                </c:pt>
                <c:pt idx="7">
                  <c:v>4.5112800000000002</c:v>
                </c:pt>
                <c:pt idx="8">
                  <c:v>4.2964599999999997</c:v>
                </c:pt>
                <c:pt idx="9">
                  <c:v>3.7593999999999999</c:v>
                </c:pt>
              </c:numCache>
            </c:numRef>
          </c:val>
          <c:extLst>
            <c:ext xmlns:c16="http://schemas.microsoft.com/office/drawing/2014/chart" uri="{C3380CC4-5D6E-409C-BE32-E72D297353CC}">
              <c16:uniqueId val="{0000000A-8D69-4007-8E4C-DE38DC4754D3}"/>
            </c:ext>
          </c:extLst>
        </c:ser>
        <c:dLbls>
          <c:dLblPos val="outEnd"/>
          <c:showLegendKey val="0"/>
          <c:showVal val="1"/>
          <c:showCatName val="0"/>
          <c:showSerName val="0"/>
          <c:showPercent val="0"/>
          <c:showBubbleSize val="0"/>
        </c:dLbls>
        <c:gapWidth val="5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30"/>
          <c:min val="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rtl="0">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5"/>
      </c:valAx>
      <c:spPr>
        <a:noFill/>
        <a:ln>
          <a:noFill/>
        </a:ln>
        <a:effectLst/>
      </c:spPr>
    </c:plotArea>
    <c:plotVisOnly val="1"/>
    <c:dispBlanksAs val="gap"/>
    <c:showDLblsOverMax val="0"/>
    <c:extLst/>
  </c:chart>
  <c:spPr>
    <a:noFill/>
    <a:ln>
      <a:noFill/>
    </a:ln>
    <a:effectLst/>
  </c:spPr>
  <c:txPr>
    <a:bodyPr/>
    <a:lstStyle/>
    <a:p>
      <a:pPr rtl="0">
        <a:defRPr/>
      </a:pPr>
      <a:endParaRPr lang="en-FI"/>
    </a:p>
  </c:txPr>
  <c:externalData r:id="rId4">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2159825891245482"/>
          <c:y val="2.1239998932248757E-2"/>
          <c:w val="0.44198981990409991"/>
          <c:h val="0.87561328962024454"/>
        </c:manualLayout>
      </c:layout>
      <c:barChart>
        <c:barDir val="bar"/>
        <c:grouping val="clustered"/>
        <c:varyColors val="0"/>
        <c:ser>
          <c:idx val="0"/>
          <c:order val="0"/>
          <c:tx>
            <c:strRef>
              <c:f>Sheet1!$B$1</c:f>
              <c:strCache>
                <c:ptCount val="1"/>
                <c:pt idx="0">
                  <c:v>Respondents, n=777</c:v>
                </c:pt>
              </c:strCache>
            </c:strRef>
          </c:tx>
          <c:spPr>
            <a:solidFill>
              <a:srgbClr val="002649"/>
            </a:solidFill>
            <a:ln>
              <a:noFill/>
            </a:ln>
            <a:effectLst/>
          </c:spPr>
          <c:invertIfNegative val="0"/>
          <c:dPt>
            <c:idx val="0"/>
            <c:invertIfNegative val="0"/>
            <c:bubble3D val="0"/>
            <c:spPr>
              <a:solidFill>
                <a:srgbClr val="002649"/>
              </a:solidFill>
              <a:ln>
                <a:noFill/>
              </a:ln>
              <a:effectLst/>
            </c:spPr>
            <c:extLst>
              <c:ext xmlns:c16="http://schemas.microsoft.com/office/drawing/2014/chart" uri="{C3380CC4-5D6E-409C-BE32-E72D297353CC}">
                <c16:uniqueId val="{00000001-0061-4229-AC95-BAD77D4233B2}"/>
              </c:ext>
            </c:extLst>
          </c:dPt>
          <c:dPt>
            <c:idx val="1"/>
            <c:invertIfNegative val="0"/>
            <c:bubble3D val="0"/>
            <c:spPr>
              <a:solidFill>
                <a:srgbClr val="FF6464"/>
              </a:solidFill>
              <a:ln>
                <a:noFill/>
              </a:ln>
              <a:effectLst/>
            </c:spPr>
            <c:extLst>
              <c:ext xmlns:c16="http://schemas.microsoft.com/office/drawing/2014/chart" uri="{C3380CC4-5D6E-409C-BE32-E72D297353CC}">
                <c16:uniqueId val="{00000003-0061-4229-AC95-BAD77D4233B2}"/>
              </c:ext>
            </c:extLst>
          </c:dPt>
          <c:dPt>
            <c:idx val="2"/>
            <c:invertIfNegative val="0"/>
            <c:bubble3D val="0"/>
            <c:spPr>
              <a:solidFill>
                <a:srgbClr val="002649"/>
              </a:solidFill>
              <a:ln>
                <a:noFill/>
              </a:ln>
              <a:effectLst/>
            </c:spPr>
            <c:extLst>
              <c:ext xmlns:c16="http://schemas.microsoft.com/office/drawing/2014/chart" uri="{C3380CC4-5D6E-409C-BE32-E72D297353CC}">
                <c16:uniqueId val="{0000000B-0061-4229-AC95-BAD77D4233B2}"/>
              </c:ext>
            </c:extLst>
          </c:dPt>
          <c:dPt>
            <c:idx val="3"/>
            <c:invertIfNegative val="0"/>
            <c:bubble3D val="0"/>
            <c:spPr>
              <a:solidFill>
                <a:srgbClr val="002649"/>
              </a:solidFill>
              <a:ln>
                <a:noFill/>
              </a:ln>
              <a:effectLst/>
            </c:spPr>
            <c:extLst>
              <c:ext xmlns:c16="http://schemas.microsoft.com/office/drawing/2014/chart" uri="{C3380CC4-5D6E-409C-BE32-E72D297353CC}">
                <c16:uniqueId val="{00000005-0061-4229-AC95-BAD77D4233B2}"/>
              </c:ext>
            </c:extLst>
          </c:dPt>
          <c:dPt>
            <c:idx val="4"/>
            <c:invertIfNegative val="0"/>
            <c:bubble3D val="0"/>
            <c:spPr>
              <a:solidFill>
                <a:srgbClr val="FF6464"/>
              </a:solidFill>
              <a:ln>
                <a:noFill/>
              </a:ln>
              <a:effectLst/>
            </c:spPr>
            <c:extLst>
              <c:ext xmlns:c16="http://schemas.microsoft.com/office/drawing/2014/chart" uri="{C3380CC4-5D6E-409C-BE32-E72D297353CC}">
                <c16:uniqueId val="{0000000E-03A3-F14B-8532-02720309B936}"/>
              </c:ext>
            </c:extLst>
          </c:dPt>
          <c:dPt>
            <c:idx val="5"/>
            <c:invertIfNegative val="0"/>
            <c:bubble3D val="0"/>
            <c:spPr>
              <a:solidFill>
                <a:srgbClr val="002649"/>
              </a:solidFill>
              <a:ln>
                <a:noFill/>
              </a:ln>
              <a:effectLst/>
            </c:spPr>
            <c:extLst>
              <c:ext xmlns:c16="http://schemas.microsoft.com/office/drawing/2014/chart" uri="{C3380CC4-5D6E-409C-BE32-E72D297353CC}">
                <c16:uniqueId val="{00000007-0061-4229-AC95-BAD77D4233B2}"/>
              </c:ext>
            </c:extLst>
          </c:dPt>
          <c:dPt>
            <c:idx val="7"/>
            <c:invertIfNegative val="0"/>
            <c:bubble3D val="0"/>
            <c:spPr>
              <a:solidFill>
                <a:srgbClr val="FF6464"/>
              </a:solidFill>
              <a:ln>
                <a:noFill/>
              </a:ln>
              <a:effectLst/>
            </c:spPr>
            <c:extLst>
              <c:ext xmlns:c16="http://schemas.microsoft.com/office/drawing/2014/chart" uri="{C3380CC4-5D6E-409C-BE32-E72D297353CC}">
                <c16:uniqueId val="{0000000C-0061-4229-AC95-BAD77D4233B2}"/>
              </c:ext>
            </c:extLst>
          </c:dPt>
          <c:dPt>
            <c:idx val="8"/>
            <c:invertIfNegative val="0"/>
            <c:bubble3D val="0"/>
            <c:spPr>
              <a:solidFill>
                <a:srgbClr val="FFE0E0"/>
              </a:solidFill>
              <a:ln>
                <a:noFill/>
              </a:ln>
              <a:effectLst/>
            </c:spPr>
            <c:extLst>
              <c:ext xmlns:c16="http://schemas.microsoft.com/office/drawing/2014/chart" uri="{C3380CC4-5D6E-409C-BE32-E72D297353CC}">
                <c16:uniqueId val="{00000010-E77C-0142-83B7-BD9ED7BF711D}"/>
              </c:ext>
            </c:extLst>
          </c:dPt>
          <c:dPt>
            <c:idx val="9"/>
            <c:invertIfNegative val="0"/>
            <c:bubble3D val="0"/>
            <c:spPr>
              <a:solidFill>
                <a:srgbClr val="002649"/>
              </a:solidFill>
              <a:ln>
                <a:noFill/>
              </a:ln>
              <a:effectLst/>
            </c:spPr>
            <c:extLst>
              <c:ext xmlns:c16="http://schemas.microsoft.com/office/drawing/2014/chart" uri="{C3380CC4-5D6E-409C-BE32-E72D297353CC}">
                <c16:uniqueId val="{00000009-0061-4229-AC95-BAD77D4233B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rtl="0">
                  <a:defRPr sz="14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Negative (including desperate, incredulous, brainless, disappointed, stupid, disgusted)</c:v>
                </c:pt>
                <c:pt idx="1">
                  <c:v>Curious/expectant/wondering/tense</c:v>
                </c:pt>
                <c:pt idx="2">
                  <c:v>Annoyed/frustrated/irked/stressed/awkward</c:v>
                </c:pt>
                <c:pt idx="3">
                  <c:v>Bored/weary/indifferent</c:v>
                </c:pt>
                <c:pt idx="4">
                  <c:v>Interested/excited/inspired</c:v>
                </c:pt>
                <c:pt idx="5">
                  <c:v>Pastime/entertainment/diversion</c:v>
                </c:pt>
                <c:pt idx="6">
                  <c:v>Social/gregarious/belonging/being part of a community</c:v>
                </c:pt>
                <c:pt idx="7">
                  <c:v>Restless/anxious/nervous/agitated</c:v>
                </c:pt>
                <c:pt idx="8">
                  <c:v>Busy/hectic/quick/efficient</c:v>
                </c:pt>
                <c:pt idx="9">
                  <c:v>Good/nice/nice feeling/satisfied/OK</c:v>
                </c:pt>
              </c:strCache>
            </c:strRef>
          </c:cat>
          <c:val>
            <c:numRef>
              <c:f>Sheet1!$B$2:$B$11</c:f>
              <c:numCache>
                <c:formatCode>General</c:formatCode>
                <c:ptCount val="10"/>
                <c:pt idx="0">
                  <c:v>12.74131</c:v>
                </c:pt>
                <c:pt idx="1">
                  <c:v>10.296010000000001</c:v>
                </c:pt>
                <c:pt idx="2">
                  <c:v>8.4942100000000007</c:v>
                </c:pt>
                <c:pt idx="3">
                  <c:v>7.4646100000000004</c:v>
                </c:pt>
                <c:pt idx="4">
                  <c:v>7.0785099999999996</c:v>
                </c:pt>
                <c:pt idx="5">
                  <c:v>5.6628100000000003</c:v>
                </c:pt>
                <c:pt idx="6">
                  <c:v>5.5341100000000001</c:v>
                </c:pt>
                <c:pt idx="7">
                  <c:v>4.2470999999999997</c:v>
                </c:pt>
                <c:pt idx="8">
                  <c:v>4.1184000000000003</c:v>
                </c:pt>
                <c:pt idx="9">
                  <c:v>3.6036000000000001</c:v>
                </c:pt>
              </c:numCache>
            </c:numRef>
          </c:val>
          <c:extLst>
            <c:ext xmlns:c16="http://schemas.microsoft.com/office/drawing/2014/chart" uri="{C3380CC4-5D6E-409C-BE32-E72D297353CC}">
              <c16:uniqueId val="{0000000A-0061-4229-AC95-BAD77D4233B2}"/>
            </c:ext>
          </c:extLst>
        </c:ser>
        <c:dLbls>
          <c:dLblPos val="outEnd"/>
          <c:showLegendKey val="0"/>
          <c:showVal val="1"/>
          <c:showCatName val="0"/>
          <c:showSerName val="0"/>
          <c:showPercent val="0"/>
          <c:showBubbleSize val="0"/>
        </c:dLbls>
        <c:gapWidth val="5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20"/>
          <c:min val="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rtl="0">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5"/>
      </c:valAx>
      <c:spPr>
        <a:noFill/>
        <a:ln>
          <a:noFill/>
        </a:ln>
        <a:effectLst/>
      </c:spPr>
    </c:plotArea>
    <c:plotVisOnly val="1"/>
    <c:dispBlanksAs val="gap"/>
    <c:showDLblsOverMax val="0"/>
    <c:extLst/>
  </c:chart>
  <c:spPr>
    <a:noFill/>
    <a:ln>
      <a:noFill/>
    </a:ln>
    <a:effectLst/>
  </c:spPr>
  <c:txPr>
    <a:bodyPr/>
    <a:lstStyle/>
    <a:p>
      <a:pPr rtl="0">
        <a:defRPr/>
      </a:pPr>
      <a:endParaRPr lang="en-FI"/>
    </a:p>
  </c:txPr>
  <c:externalData r:id="rId4">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195149278215224"/>
          <c:y val="2.1239998932248757E-2"/>
          <c:w val="0.34407316272965888"/>
          <c:h val="0.87561328962024454"/>
        </c:manualLayout>
      </c:layout>
      <c:barChart>
        <c:barDir val="bar"/>
        <c:grouping val="clustered"/>
        <c:varyColors val="0"/>
        <c:ser>
          <c:idx val="0"/>
          <c:order val="0"/>
          <c:tx>
            <c:strRef>
              <c:f>Sheet1!$B$1</c:f>
              <c:strCache>
                <c:ptCount val="1"/>
                <c:pt idx="0">
                  <c:v>Respondents, n=473</c:v>
                </c:pt>
              </c:strCache>
            </c:strRef>
          </c:tx>
          <c:spPr>
            <a:solidFill>
              <a:srgbClr val="FF6464"/>
            </a:solidFill>
            <a:ln>
              <a:noFill/>
            </a:ln>
            <a:effectLst/>
          </c:spPr>
          <c:invertIfNegative val="0"/>
          <c:dPt>
            <c:idx val="0"/>
            <c:invertIfNegative val="0"/>
            <c:bubble3D val="0"/>
            <c:spPr>
              <a:solidFill>
                <a:srgbClr val="FF6464"/>
              </a:solidFill>
              <a:ln>
                <a:noFill/>
              </a:ln>
              <a:effectLst/>
            </c:spPr>
            <c:extLst>
              <c:ext xmlns:c16="http://schemas.microsoft.com/office/drawing/2014/chart" uri="{C3380CC4-5D6E-409C-BE32-E72D297353CC}">
                <c16:uniqueId val="{00000001-8716-4144-8DB3-28A50690DCC2}"/>
              </c:ext>
            </c:extLst>
          </c:dPt>
          <c:dPt>
            <c:idx val="1"/>
            <c:invertIfNegative val="0"/>
            <c:bubble3D val="0"/>
            <c:spPr>
              <a:solidFill>
                <a:srgbClr val="002649"/>
              </a:solidFill>
              <a:ln>
                <a:noFill/>
              </a:ln>
              <a:effectLst/>
            </c:spPr>
            <c:extLst>
              <c:ext xmlns:c16="http://schemas.microsoft.com/office/drawing/2014/chart" uri="{C3380CC4-5D6E-409C-BE32-E72D297353CC}">
                <c16:uniqueId val="{00000003-8716-4144-8DB3-28A50690DCC2}"/>
              </c:ext>
            </c:extLst>
          </c:dPt>
          <c:dPt>
            <c:idx val="3"/>
            <c:invertIfNegative val="0"/>
            <c:bubble3D val="0"/>
            <c:spPr>
              <a:solidFill>
                <a:srgbClr val="FF6464"/>
              </a:solidFill>
              <a:ln>
                <a:noFill/>
              </a:ln>
              <a:effectLst/>
            </c:spPr>
            <c:extLst>
              <c:ext xmlns:c16="http://schemas.microsoft.com/office/drawing/2014/chart" uri="{C3380CC4-5D6E-409C-BE32-E72D297353CC}">
                <c16:uniqueId val="{00000005-8716-4144-8DB3-28A50690DCC2}"/>
              </c:ext>
            </c:extLst>
          </c:dPt>
          <c:dPt>
            <c:idx val="5"/>
            <c:invertIfNegative val="0"/>
            <c:bubble3D val="0"/>
            <c:spPr>
              <a:solidFill>
                <a:srgbClr val="FF6464"/>
              </a:solidFill>
              <a:ln>
                <a:noFill/>
              </a:ln>
              <a:effectLst/>
            </c:spPr>
            <c:extLst>
              <c:ext xmlns:c16="http://schemas.microsoft.com/office/drawing/2014/chart" uri="{C3380CC4-5D6E-409C-BE32-E72D297353CC}">
                <c16:uniqueId val="{00000007-8716-4144-8DB3-28A50690DCC2}"/>
              </c:ext>
            </c:extLst>
          </c:dPt>
          <c:dPt>
            <c:idx val="8"/>
            <c:invertIfNegative val="0"/>
            <c:bubble3D val="0"/>
            <c:spPr>
              <a:solidFill>
                <a:srgbClr val="FFE0E0"/>
              </a:solidFill>
              <a:ln>
                <a:noFill/>
              </a:ln>
              <a:effectLst/>
            </c:spPr>
            <c:extLst>
              <c:ext xmlns:c16="http://schemas.microsoft.com/office/drawing/2014/chart" uri="{C3380CC4-5D6E-409C-BE32-E72D297353CC}">
                <c16:uniqueId val="{0000000A-02B4-874F-81CD-E7F15C91F391}"/>
              </c:ext>
            </c:extLst>
          </c:dPt>
          <c:dPt>
            <c:idx val="9"/>
            <c:invertIfNegative val="0"/>
            <c:bubble3D val="0"/>
            <c:spPr>
              <a:solidFill>
                <a:srgbClr val="FF6464"/>
              </a:solidFill>
              <a:ln>
                <a:noFill/>
              </a:ln>
              <a:effectLst/>
            </c:spPr>
            <c:extLst>
              <c:ext xmlns:c16="http://schemas.microsoft.com/office/drawing/2014/chart" uri="{C3380CC4-5D6E-409C-BE32-E72D297353CC}">
                <c16:uniqueId val="{00000009-8716-4144-8DB3-28A50690DCC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rtl="0">
                  <a:defRPr sz="14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Interested/excited/inspired</c:v>
                </c:pt>
                <c:pt idx="1">
                  <c:v>Negative (including disgusted, angry, critical, annoyed, frustrated, bored)</c:v>
                </c:pt>
                <c:pt idx="2">
                  <c:v>Thirsty for knowledge/learning/up-to-date/knowledgeable/smart/determined</c:v>
                </c:pt>
                <c:pt idx="3">
                  <c:v>Good/great/nice/satisfied/OK/happy/fun/amused</c:v>
                </c:pt>
                <c:pt idx="4">
                  <c:v>Curious/expectant</c:v>
                </c:pt>
                <c:pt idx="5">
                  <c:v>Pastime/diversion/free/entertaining</c:v>
                </c:pt>
                <c:pt idx="6">
                  <c:v>Relaxed/calm/chill</c:v>
                </c:pt>
                <c:pt idx="7">
                  <c:v>Focused/engrossed/intense</c:v>
                </c:pt>
                <c:pt idx="8">
                  <c:v>Busy/quick/impatient/restless/scanning</c:v>
                </c:pt>
                <c:pt idx="9">
                  <c:v>Other</c:v>
                </c:pt>
                <c:pt idx="10">
                  <c:v>Can’t say/nothing</c:v>
                </c:pt>
              </c:strCache>
            </c:strRef>
          </c:cat>
          <c:val>
            <c:numRef>
              <c:f>Sheet1!$B$2:$B$12</c:f>
              <c:numCache>
                <c:formatCode>General</c:formatCode>
                <c:ptCount val="11"/>
                <c:pt idx="0">
                  <c:v>22.410150000000002</c:v>
                </c:pt>
                <c:pt idx="1">
                  <c:v>19.450320000000001</c:v>
                </c:pt>
                <c:pt idx="2">
                  <c:v>8.6680799999999998</c:v>
                </c:pt>
                <c:pt idx="3">
                  <c:v>7.3995800000000003</c:v>
                </c:pt>
                <c:pt idx="4">
                  <c:v>7.1881599999999999</c:v>
                </c:pt>
                <c:pt idx="5">
                  <c:v>4.2283299999999997</c:v>
                </c:pt>
                <c:pt idx="6">
                  <c:v>4.0169100000000002</c:v>
                </c:pt>
                <c:pt idx="7">
                  <c:v>1.9027499999999999</c:v>
                </c:pt>
                <c:pt idx="8">
                  <c:v>1.2685</c:v>
                </c:pt>
                <c:pt idx="9">
                  <c:v>9.9365799999999993</c:v>
                </c:pt>
                <c:pt idx="10">
                  <c:v>14.799149999999999</c:v>
                </c:pt>
              </c:numCache>
            </c:numRef>
          </c:val>
          <c:extLst>
            <c:ext xmlns:c16="http://schemas.microsoft.com/office/drawing/2014/chart" uri="{C3380CC4-5D6E-409C-BE32-E72D297353CC}">
              <c16:uniqueId val="{0000000A-8716-4144-8DB3-28A50690DCC2}"/>
            </c:ext>
          </c:extLst>
        </c:ser>
        <c:dLbls>
          <c:dLblPos val="outEnd"/>
          <c:showLegendKey val="0"/>
          <c:showVal val="1"/>
          <c:showCatName val="0"/>
          <c:showSerName val="0"/>
          <c:showPercent val="0"/>
          <c:showBubbleSize val="0"/>
        </c:dLbls>
        <c:gapWidth val="5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30"/>
          <c:min val="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rtl="0">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5"/>
      </c:valAx>
      <c:spPr>
        <a:noFill/>
        <a:ln>
          <a:noFill/>
        </a:ln>
        <a:effectLst/>
      </c:spPr>
    </c:plotArea>
    <c:plotVisOnly val="1"/>
    <c:dispBlanksAs val="gap"/>
    <c:showDLblsOverMax val="0"/>
    <c:extLst/>
  </c:chart>
  <c:spPr>
    <a:noFill/>
    <a:ln>
      <a:noFill/>
    </a:ln>
    <a:effectLst/>
  </c:spPr>
  <c:txPr>
    <a:bodyPr/>
    <a:lstStyle/>
    <a:p>
      <a:pPr rtl="0">
        <a:defRPr/>
      </a:pPr>
      <a:endParaRPr lang="en-FI"/>
    </a:p>
  </c:txPr>
  <c:externalData r:id="rId4">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9451492782152227"/>
          <c:y val="2.1239998932248757E-2"/>
          <c:w val="0.36907316272965879"/>
          <c:h val="0.87561328962024454"/>
        </c:manualLayout>
      </c:layout>
      <c:barChart>
        <c:barDir val="bar"/>
        <c:grouping val="clustered"/>
        <c:varyColors val="0"/>
        <c:ser>
          <c:idx val="0"/>
          <c:order val="0"/>
          <c:tx>
            <c:strRef>
              <c:f>Sheet1!$B$1</c:f>
              <c:strCache>
                <c:ptCount val="1"/>
                <c:pt idx="0">
                  <c:v>Respondents, n=708</c:v>
                </c:pt>
              </c:strCache>
            </c:strRef>
          </c:tx>
          <c:spPr>
            <a:solidFill>
              <a:srgbClr val="FF6464"/>
            </a:solidFill>
            <a:ln>
              <a:noFill/>
            </a:ln>
            <a:effectLst/>
          </c:spPr>
          <c:invertIfNegative val="0"/>
          <c:dPt>
            <c:idx val="0"/>
            <c:invertIfNegative val="0"/>
            <c:bubble3D val="0"/>
            <c:spPr>
              <a:solidFill>
                <a:srgbClr val="FF6464"/>
              </a:solidFill>
              <a:ln>
                <a:noFill/>
              </a:ln>
              <a:effectLst/>
            </c:spPr>
            <c:extLst>
              <c:ext xmlns:c16="http://schemas.microsoft.com/office/drawing/2014/chart" uri="{C3380CC4-5D6E-409C-BE32-E72D297353CC}">
                <c16:uniqueId val="{00000001-BA67-4038-9A8A-0BA563A57DF4}"/>
              </c:ext>
            </c:extLst>
          </c:dPt>
          <c:dPt>
            <c:idx val="1"/>
            <c:invertIfNegative val="0"/>
            <c:bubble3D val="0"/>
            <c:spPr>
              <a:solidFill>
                <a:srgbClr val="FF6464"/>
              </a:solidFill>
              <a:ln>
                <a:noFill/>
              </a:ln>
              <a:effectLst/>
            </c:spPr>
            <c:extLst>
              <c:ext xmlns:c16="http://schemas.microsoft.com/office/drawing/2014/chart" uri="{C3380CC4-5D6E-409C-BE32-E72D297353CC}">
                <c16:uniqueId val="{00000003-BA67-4038-9A8A-0BA563A57DF4}"/>
              </c:ext>
            </c:extLst>
          </c:dPt>
          <c:dPt>
            <c:idx val="3"/>
            <c:invertIfNegative val="0"/>
            <c:bubble3D val="0"/>
            <c:spPr>
              <a:solidFill>
                <a:srgbClr val="FF6464"/>
              </a:solidFill>
              <a:ln>
                <a:noFill/>
              </a:ln>
              <a:effectLst/>
            </c:spPr>
            <c:extLst>
              <c:ext xmlns:c16="http://schemas.microsoft.com/office/drawing/2014/chart" uri="{C3380CC4-5D6E-409C-BE32-E72D297353CC}">
                <c16:uniqueId val="{00000005-BA67-4038-9A8A-0BA563A57DF4}"/>
              </c:ext>
            </c:extLst>
          </c:dPt>
          <c:dPt>
            <c:idx val="5"/>
            <c:invertIfNegative val="0"/>
            <c:bubble3D val="0"/>
            <c:spPr>
              <a:solidFill>
                <a:srgbClr val="002649"/>
              </a:solidFill>
              <a:ln>
                <a:noFill/>
              </a:ln>
              <a:effectLst/>
            </c:spPr>
            <c:extLst>
              <c:ext xmlns:c16="http://schemas.microsoft.com/office/drawing/2014/chart" uri="{C3380CC4-5D6E-409C-BE32-E72D297353CC}">
                <c16:uniqueId val="{00000007-BA67-4038-9A8A-0BA563A57DF4}"/>
              </c:ext>
            </c:extLst>
          </c:dPt>
          <c:dPt>
            <c:idx val="9"/>
            <c:invertIfNegative val="0"/>
            <c:bubble3D val="0"/>
            <c:spPr>
              <a:solidFill>
                <a:srgbClr val="002649"/>
              </a:solidFill>
              <a:ln>
                <a:noFill/>
              </a:ln>
              <a:effectLst/>
            </c:spPr>
            <c:extLst>
              <c:ext xmlns:c16="http://schemas.microsoft.com/office/drawing/2014/chart" uri="{C3380CC4-5D6E-409C-BE32-E72D297353CC}">
                <c16:uniqueId val="{00000009-BA67-4038-9A8A-0BA563A57DF4}"/>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rtl="0">
                  <a:defRPr sz="14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Pastime/diversion/free/entertaining</c:v>
                </c:pt>
                <c:pt idx="1">
                  <c:v>Interested/excited/inspired</c:v>
                </c:pt>
                <c:pt idx="2">
                  <c:v>Fun/happy/amused/boisterous/euphoric/laughing</c:v>
                </c:pt>
                <c:pt idx="3">
                  <c:v>Relaxed/calm/unhurried</c:v>
                </c:pt>
                <c:pt idx="4">
                  <c:v>Thirsty for knowledge/learning/seeking/experimental/useful/rich in ideas</c:v>
                </c:pt>
                <c:pt idx="5">
                  <c:v>Negative (including dismayed, stupid, critical, bored, annoyed)</c:v>
                </c:pt>
                <c:pt idx="6">
                  <c:v>Good/lovely/nice/pleasant/satisfied/OK/happy</c:v>
                </c:pt>
                <c:pt idx="7">
                  <c:v>Listening to music/watching videos/films/sports</c:v>
                </c:pt>
                <c:pt idx="8">
                  <c:v>Curious/expectant</c:v>
                </c:pt>
                <c:pt idx="9">
                  <c:v>Impatient/eager/hectic/rushed/quick/restless/hyperactive</c:v>
                </c:pt>
              </c:strCache>
            </c:strRef>
          </c:cat>
          <c:val>
            <c:numRef>
              <c:f>Sheet1!$B$2:$B$11</c:f>
              <c:numCache>
                <c:formatCode>General</c:formatCode>
                <c:ptCount val="10"/>
                <c:pt idx="0">
                  <c:v>20.19774</c:v>
                </c:pt>
                <c:pt idx="1">
                  <c:v>10.593220000000001</c:v>
                </c:pt>
                <c:pt idx="2">
                  <c:v>9.6045200000000008</c:v>
                </c:pt>
                <c:pt idx="3">
                  <c:v>9.0395500000000002</c:v>
                </c:pt>
                <c:pt idx="4">
                  <c:v>7.3446300000000004</c:v>
                </c:pt>
                <c:pt idx="5">
                  <c:v>7.2033899999999997</c:v>
                </c:pt>
                <c:pt idx="6">
                  <c:v>6.7796599999999998</c:v>
                </c:pt>
                <c:pt idx="7">
                  <c:v>4.9435000000000002</c:v>
                </c:pt>
                <c:pt idx="8">
                  <c:v>4.09605</c:v>
                </c:pt>
                <c:pt idx="9">
                  <c:v>3.2485900000000001</c:v>
                </c:pt>
              </c:numCache>
            </c:numRef>
          </c:val>
          <c:extLst>
            <c:ext xmlns:c16="http://schemas.microsoft.com/office/drawing/2014/chart" uri="{C3380CC4-5D6E-409C-BE32-E72D297353CC}">
              <c16:uniqueId val="{0000000A-BA67-4038-9A8A-0BA563A57DF4}"/>
            </c:ext>
          </c:extLst>
        </c:ser>
        <c:dLbls>
          <c:dLblPos val="outEnd"/>
          <c:showLegendKey val="0"/>
          <c:showVal val="1"/>
          <c:showCatName val="0"/>
          <c:showSerName val="0"/>
          <c:showPercent val="0"/>
          <c:showBubbleSize val="0"/>
        </c:dLbls>
        <c:gapWidth val="5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25"/>
          <c:min val="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rtl="0">
              <a:defRPr sz="12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5"/>
      </c:valAx>
      <c:spPr>
        <a:noFill/>
        <a:ln>
          <a:noFill/>
        </a:ln>
        <a:effectLst/>
      </c:spPr>
    </c:plotArea>
    <c:plotVisOnly val="1"/>
    <c:dispBlanksAs val="gap"/>
    <c:showDLblsOverMax val="0"/>
    <c:extLst/>
  </c:chart>
  <c:spPr>
    <a:noFill/>
    <a:ln>
      <a:noFill/>
    </a:ln>
    <a:effectLst/>
  </c:spPr>
  <c:txPr>
    <a:bodyPr/>
    <a:lstStyle/>
    <a:p>
      <a:pPr rtl="0">
        <a:defRPr/>
      </a:pPr>
      <a:endParaRPr lang="en-FI"/>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140186431667517"/>
          <c:y val="5.633252070149395E-2"/>
          <c:w val="0.63868245354238296"/>
          <c:h val="0.68415619172701747"/>
        </c:manualLayout>
      </c:layout>
      <c:lineChart>
        <c:grouping val="standard"/>
        <c:varyColors val="0"/>
        <c:ser>
          <c:idx val="0"/>
          <c:order val="0"/>
          <c:tx>
            <c:strRef>
              <c:f>Sheet1!$A$2</c:f>
              <c:strCache>
                <c:ptCount val="1"/>
                <c:pt idx="0">
                  <c:v>Morning</c:v>
                </c:pt>
              </c:strCache>
            </c:strRef>
          </c:tx>
          <c:spPr>
            <a:ln w="34925" cap="rnd">
              <a:solidFill>
                <a:srgbClr val="FF6464"/>
              </a:solidFill>
              <a:round/>
            </a:ln>
            <a:effectLst/>
          </c:spPr>
          <c:marker>
            <c:symbol val="none"/>
          </c:marker>
          <c:dLbls>
            <c:dLbl>
              <c:idx val="0"/>
              <c:layout>
                <c:manualLayout>
                  <c:x val="-2.4378558223460675E-2"/>
                  <c:y val="-2.9239772813872269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rtl="0">
                    <a:defRPr sz="1200" b="0" i="0" u="none" strike="noStrike" kern="1200" baseline="0">
                      <a:solidFill>
                        <a:schemeClr val="tx2"/>
                      </a:solidFill>
                      <a:latin typeface="Neue Haas Unica W1G Medium" panose="020B0504030206020203" pitchFamily="34" charset="0"/>
                      <a:ea typeface="+mn-ea"/>
                      <a:cs typeface="+mn-cs"/>
                    </a:defRPr>
                  </a:pPr>
                  <a:endParaRPr lang="en-FI"/>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351-0147-A006-81FAC3D0440D}"/>
                </c:ext>
              </c:extLst>
            </c:dLbl>
            <c:dLbl>
              <c:idx val="6"/>
              <c:layout>
                <c:manualLayout>
                  <c:x val="-1.8417688310558358E-2"/>
                  <c:y val="-3.5087727376646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351-0147-A006-81FAC3D0440D}"/>
                </c:ext>
              </c:extLst>
            </c:dLbl>
            <c:numFmt formatCode="#,##0" sourceLinked="0"/>
            <c:spPr>
              <a:solidFill>
                <a:schemeClr val="bg1"/>
              </a:solidFill>
              <a:ln>
                <a:noFill/>
              </a:ln>
              <a:effectLst/>
            </c:spPr>
            <c:txPr>
              <a:bodyPr rot="0" spcFirstLastPara="1" vertOverflow="ellipsis" vert="horz" wrap="square" lIns="38100" tIns="19050" rIns="38100" bIns="19050" anchor="ctr" anchorCtr="1">
                <a:spAutoFit/>
              </a:bodyPr>
              <a:lstStyle/>
              <a:p>
                <a:pPr rtl="0">
                  <a:defRPr sz="1200" b="0" i="0" u="none" strike="noStrike" kern="1200" baseline="0">
                    <a:solidFill>
                      <a:schemeClr val="tx2"/>
                    </a:solidFill>
                    <a:latin typeface="Neue Haas Unica W1G Medium" panose="020B0504030206020203" pitchFamily="34" charset="0"/>
                    <a:ea typeface="+mn-ea"/>
                    <a:cs typeface="+mn-cs"/>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15–24
years</c:v>
                </c:pt>
                <c:pt idx="1">
                  <c:v>25–34
years</c:v>
                </c:pt>
                <c:pt idx="2">
                  <c:v>35–44
years</c:v>
                </c:pt>
                <c:pt idx="3">
                  <c:v>45–54
years</c:v>
                </c:pt>
                <c:pt idx="4">
                  <c:v>55–64
years</c:v>
                </c:pt>
                <c:pt idx="5">
                  <c:v>65–69
years</c:v>
                </c:pt>
                <c:pt idx="6">
                  <c:v>70+
years</c:v>
                </c:pt>
              </c:strCache>
            </c:strRef>
          </c:cat>
          <c:val>
            <c:numRef>
              <c:f>Sheet1!$B$2:$H$2</c:f>
              <c:numCache>
                <c:formatCode>General</c:formatCode>
                <c:ptCount val="7"/>
                <c:pt idx="0">
                  <c:v>22.5</c:v>
                </c:pt>
                <c:pt idx="1">
                  <c:v>19.108280000000001</c:v>
                </c:pt>
                <c:pt idx="2">
                  <c:v>13.52941</c:v>
                </c:pt>
                <c:pt idx="3">
                  <c:v>10.28571</c:v>
                </c:pt>
                <c:pt idx="4">
                  <c:v>8.9820399999999996</c:v>
                </c:pt>
                <c:pt idx="5">
                  <c:v>7.7844300000000004</c:v>
                </c:pt>
                <c:pt idx="6">
                  <c:v>2.9411800000000001</c:v>
                </c:pt>
              </c:numCache>
            </c:numRef>
          </c:val>
          <c:smooth val="0"/>
          <c:extLst>
            <c:ext xmlns:c16="http://schemas.microsoft.com/office/drawing/2014/chart" uri="{C3380CC4-5D6E-409C-BE32-E72D297353CC}">
              <c16:uniqueId val="{00000000-ABB5-419C-B2B3-428A2901C26C}"/>
            </c:ext>
          </c:extLst>
        </c:ser>
        <c:ser>
          <c:idx val="1"/>
          <c:order val="1"/>
          <c:tx>
            <c:strRef>
              <c:f>Sheet1!$A$3</c:f>
              <c:strCache>
                <c:ptCount val="1"/>
                <c:pt idx="0">
                  <c:v>Daytime</c:v>
                </c:pt>
              </c:strCache>
            </c:strRef>
          </c:tx>
          <c:spPr>
            <a:ln w="34925" cap="rnd">
              <a:solidFill>
                <a:srgbClr val="FF6464"/>
              </a:solidFill>
              <a:prstDash val="sysDot"/>
              <a:round/>
            </a:ln>
            <a:effectLst/>
          </c:spPr>
          <c:marker>
            <c:symbol val="none"/>
          </c:marker>
          <c:dLbls>
            <c:dLbl>
              <c:idx val="0"/>
              <c:layout>
                <c:manualLayout>
                  <c:x val="-2.4378558223460675E-2"/>
                  <c:y val="1.754386368832336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rtl="0">
                    <a:defRPr sz="1200" b="0" i="0" u="none" strike="noStrike" kern="1200" baseline="0">
                      <a:solidFill>
                        <a:srgbClr val="002548"/>
                      </a:solidFill>
                      <a:latin typeface="Neue Haas Unica W1G Medium" panose="020B0504030206020203" pitchFamily="34" charset="0"/>
                      <a:ea typeface="+mn-ea"/>
                      <a:cs typeface="+mn-cs"/>
                    </a:defRPr>
                  </a:pPr>
                  <a:endParaRPr lang="en-FI"/>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351-0147-A006-81FAC3D0440D}"/>
                </c:ext>
              </c:extLst>
            </c:dLbl>
            <c:dLbl>
              <c:idx val="1"/>
              <c:layout>
                <c:manualLayout>
                  <c:x val="-2.4378558223460675E-2"/>
                  <c:y val="-1.7543863688323308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rtl="0">
                    <a:defRPr sz="1200" b="0" i="0" u="none" strike="noStrike" kern="1200" baseline="0">
                      <a:solidFill>
                        <a:srgbClr val="002548"/>
                      </a:solidFill>
                      <a:latin typeface="Neue Haas Unica W1G Medium" panose="020B0504030206020203" pitchFamily="34" charset="0"/>
                      <a:ea typeface="+mn-ea"/>
                      <a:cs typeface="+mn-cs"/>
                    </a:defRPr>
                  </a:pPr>
                  <a:endParaRPr lang="en-FI"/>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351-0147-A006-81FAC3D0440D}"/>
                </c:ext>
              </c:extLst>
            </c:dLbl>
            <c:numFmt formatCode="#,##0" sourceLinked="0"/>
            <c:spPr>
              <a:solidFill>
                <a:schemeClr val="bg1"/>
              </a:solidFill>
              <a:ln>
                <a:noFill/>
              </a:ln>
              <a:effectLst/>
            </c:spPr>
            <c:txPr>
              <a:bodyPr rot="0" spcFirstLastPara="1" vertOverflow="ellipsis" vert="horz" wrap="square" lIns="38100" tIns="19050" rIns="38100" bIns="19050" anchor="ctr" anchorCtr="1">
                <a:spAutoFit/>
              </a:bodyPr>
              <a:lstStyle/>
              <a:p>
                <a:pPr rtl="0">
                  <a:defRPr sz="1200" b="0" i="0" u="none" strike="noStrike" kern="1200" baseline="0">
                    <a:solidFill>
                      <a:srgbClr val="002548"/>
                    </a:solidFill>
                    <a:latin typeface="Neue Haas Unica W1G Medium" panose="020B0504030206020203" pitchFamily="34" charset="0"/>
                    <a:ea typeface="+mn-ea"/>
                    <a:cs typeface="+mn-cs"/>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15–24
years</c:v>
                </c:pt>
                <c:pt idx="1">
                  <c:v>25–34
years</c:v>
                </c:pt>
                <c:pt idx="2">
                  <c:v>35–44
years</c:v>
                </c:pt>
                <c:pt idx="3">
                  <c:v>45–54
years</c:v>
                </c:pt>
                <c:pt idx="4">
                  <c:v>55–64
years</c:v>
                </c:pt>
                <c:pt idx="5">
                  <c:v>65–69
years</c:v>
                </c:pt>
                <c:pt idx="6">
                  <c:v>70+
years</c:v>
                </c:pt>
              </c:strCache>
            </c:strRef>
          </c:cat>
          <c:val>
            <c:numRef>
              <c:f>Sheet1!$B$3:$H$3</c:f>
              <c:numCache>
                <c:formatCode>General</c:formatCode>
                <c:ptCount val="7"/>
                <c:pt idx="0">
                  <c:v>20</c:v>
                </c:pt>
                <c:pt idx="1">
                  <c:v>21.65605</c:v>
                </c:pt>
                <c:pt idx="2">
                  <c:v>18.235289999999999</c:v>
                </c:pt>
                <c:pt idx="3">
                  <c:v>17.142859999999999</c:v>
                </c:pt>
                <c:pt idx="4">
                  <c:v>14.97006</c:v>
                </c:pt>
                <c:pt idx="5">
                  <c:v>17.365269999999999</c:v>
                </c:pt>
                <c:pt idx="6">
                  <c:v>16.470590000000001</c:v>
                </c:pt>
              </c:numCache>
            </c:numRef>
          </c:val>
          <c:smooth val="0"/>
          <c:extLst>
            <c:ext xmlns:c16="http://schemas.microsoft.com/office/drawing/2014/chart" uri="{C3380CC4-5D6E-409C-BE32-E72D297353CC}">
              <c16:uniqueId val="{00000001-ABB5-419C-B2B3-428A2901C26C}"/>
            </c:ext>
          </c:extLst>
        </c:ser>
        <c:ser>
          <c:idx val="2"/>
          <c:order val="2"/>
          <c:tx>
            <c:strRef>
              <c:f>Sheet1!$A$4</c:f>
              <c:strCache>
                <c:ptCount val="1"/>
                <c:pt idx="0">
                  <c:v>Afternoon</c:v>
                </c:pt>
              </c:strCache>
            </c:strRef>
          </c:tx>
          <c:spPr>
            <a:ln w="34925" cap="rnd">
              <a:solidFill>
                <a:schemeClr val="accent3"/>
              </a:solidFill>
              <a:prstDash val="sysDash"/>
              <a:round/>
            </a:ln>
            <a:effectLst/>
          </c:spPr>
          <c:marker>
            <c:symbol val="none"/>
          </c:marker>
          <c:dLbls>
            <c:numFmt formatCode="#,##0" sourceLinked="0"/>
            <c:spPr>
              <a:solidFill>
                <a:schemeClr val="bg1"/>
              </a:solidFill>
              <a:ln>
                <a:noFill/>
              </a:ln>
              <a:effectLst/>
            </c:spPr>
            <c:txPr>
              <a:bodyPr rot="0" spcFirstLastPara="1" vertOverflow="ellipsis" vert="horz" wrap="square" lIns="38100" tIns="19050" rIns="38100" bIns="19050" anchor="ctr" anchorCtr="1">
                <a:spAutoFit/>
              </a:bodyPr>
              <a:lstStyle/>
              <a:p>
                <a:pPr rtl="0">
                  <a:defRPr sz="1200" b="0" i="0" u="none" strike="noStrike" kern="1200" baseline="0">
                    <a:solidFill>
                      <a:schemeClr val="tx2"/>
                    </a:solidFill>
                    <a:latin typeface="Neue Haas Unica W1G Medium" panose="020B0504030206020203" pitchFamily="34" charset="0"/>
                    <a:ea typeface="+mn-ea"/>
                    <a:cs typeface="+mn-cs"/>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15–24
years</c:v>
                </c:pt>
                <c:pt idx="1">
                  <c:v>25–34
years</c:v>
                </c:pt>
                <c:pt idx="2">
                  <c:v>35–44
years</c:v>
                </c:pt>
                <c:pt idx="3">
                  <c:v>45–54
years</c:v>
                </c:pt>
                <c:pt idx="4">
                  <c:v>55–64
years</c:v>
                </c:pt>
                <c:pt idx="5">
                  <c:v>65–69
years</c:v>
                </c:pt>
                <c:pt idx="6">
                  <c:v>70+
years</c:v>
                </c:pt>
              </c:strCache>
            </c:strRef>
          </c:cat>
          <c:val>
            <c:numRef>
              <c:f>Sheet1!$B$4:$H$4</c:f>
              <c:numCache>
                <c:formatCode>General</c:formatCode>
                <c:ptCount val="7"/>
                <c:pt idx="0">
                  <c:v>62.5</c:v>
                </c:pt>
                <c:pt idx="1">
                  <c:v>62.420380000000002</c:v>
                </c:pt>
                <c:pt idx="2">
                  <c:v>50.588239999999999</c:v>
                </c:pt>
                <c:pt idx="3">
                  <c:v>41.142859999999999</c:v>
                </c:pt>
                <c:pt idx="4">
                  <c:v>31.137720000000002</c:v>
                </c:pt>
                <c:pt idx="5">
                  <c:v>40.718559999999997</c:v>
                </c:pt>
                <c:pt idx="6">
                  <c:v>43.529409999999999</c:v>
                </c:pt>
              </c:numCache>
            </c:numRef>
          </c:val>
          <c:smooth val="0"/>
          <c:extLst>
            <c:ext xmlns:c16="http://schemas.microsoft.com/office/drawing/2014/chart" uri="{C3380CC4-5D6E-409C-BE32-E72D297353CC}">
              <c16:uniqueId val="{00000002-ABB5-419C-B2B3-428A2901C26C}"/>
            </c:ext>
          </c:extLst>
        </c:ser>
        <c:ser>
          <c:idx val="3"/>
          <c:order val="3"/>
          <c:tx>
            <c:strRef>
              <c:f>Sheet1!$A$5</c:f>
              <c:strCache>
                <c:ptCount val="1"/>
                <c:pt idx="0">
                  <c:v>Evening</c:v>
                </c:pt>
              </c:strCache>
            </c:strRef>
          </c:tx>
          <c:spPr>
            <a:ln w="28575" cap="rnd">
              <a:solidFill>
                <a:schemeClr val="accent2"/>
              </a:solidFill>
              <a:prstDash val="sysDash"/>
              <a:round/>
            </a:ln>
            <a:effectLst/>
          </c:spPr>
          <c:marker>
            <c:symbol val="none"/>
          </c:marker>
          <c:dLbls>
            <c:numFmt formatCode="#,##0" sourceLinked="0"/>
            <c:spPr>
              <a:solidFill>
                <a:schemeClr val="bg1"/>
              </a:solidFill>
              <a:ln>
                <a:noFill/>
              </a:ln>
              <a:effectLst/>
            </c:spPr>
            <c:txPr>
              <a:bodyPr rot="0" spcFirstLastPara="1" vertOverflow="ellipsis" vert="horz" wrap="square" lIns="38100" tIns="19050" rIns="38100" bIns="19050" anchor="ctr" anchorCtr="1">
                <a:spAutoFit/>
              </a:bodyPr>
              <a:lstStyle/>
              <a:p>
                <a:pPr rtl="0">
                  <a:defRPr sz="1200" b="0" i="0" u="none" strike="noStrike" kern="1200" baseline="0">
                    <a:solidFill>
                      <a:schemeClr val="tx2"/>
                    </a:solidFill>
                    <a:latin typeface="Neue Haas Unica W1G Medium" panose="020B0504030206020203" pitchFamily="34" charset="0"/>
                    <a:ea typeface="+mn-ea"/>
                    <a:cs typeface="+mn-cs"/>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15–24
years</c:v>
                </c:pt>
                <c:pt idx="1">
                  <c:v>25–34
years</c:v>
                </c:pt>
                <c:pt idx="2">
                  <c:v>35–44
years</c:v>
                </c:pt>
                <c:pt idx="3">
                  <c:v>45–54
years</c:v>
                </c:pt>
                <c:pt idx="4">
                  <c:v>55–64
years</c:v>
                </c:pt>
                <c:pt idx="5">
                  <c:v>65–69
years</c:v>
                </c:pt>
                <c:pt idx="6">
                  <c:v>70+
years</c:v>
                </c:pt>
              </c:strCache>
            </c:strRef>
          </c:cat>
          <c:val>
            <c:numRef>
              <c:f>Sheet1!$B$5:$H$5</c:f>
              <c:numCache>
                <c:formatCode>General</c:formatCode>
                <c:ptCount val="7"/>
                <c:pt idx="0">
                  <c:v>36.875</c:v>
                </c:pt>
                <c:pt idx="1">
                  <c:v>52.229300000000002</c:v>
                </c:pt>
                <c:pt idx="2">
                  <c:v>65.294120000000007</c:v>
                </c:pt>
                <c:pt idx="3">
                  <c:v>60</c:v>
                </c:pt>
                <c:pt idx="4">
                  <c:v>59.880240000000001</c:v>
                </c:pt>
                <c:pt idx="5">
                  <c:v>51.497010000000003</c:v>
                </c:pt>
                <c:pt idx="6">
                  <c:v>51.764710000000001</c:v>
                </c:pt>
              </c:numCache>
            </c:numRef>
          </c:val>
          <c:smooth val="0"/>
          <c:extLst>
            <c:ext xmlns:c16="http://schemas.microsoft.com/office/drawing/2014/chart" uri="{C3380CC4-5D6E-409C-BE32-E72D297353CC}">
              <c16:uniqueId val="{00000003-ABB5-419C-B2B3-428A2901C26C}"/>
            </c:ext>
          </c:extLst>
        </c:ser>
        <c:ser>
          <c:idx val="4"/>
          <c:order val="4"/>
          <c:tx>
            <c:strRef>
              <c:f>Sheet1!$A$6</c:f>
              <c:strCache>
                <c:ptCount val="1"/>
                <c:pt idx="0">
                  <c:v>Night</c:v>
                </c:pt>
              </c:strCache>
            </c:strRef>
          </c:tx>
          <c:spPr>
            <a:ln w="31750" cap="rnd">
              <a:solidFill>
                <a:schemeClr val="accent2"/>
              </a:solidFill>
              <a:round/>
            </a:ln>
            <a:effectLst/>
          </c:spPr>
          <c:marker>
            <c:symbol val="none"/>
          </c:marker>
          <c:dLbls>
            <c:dLbl>
              <c:idx val="0"/>
              <c:layout>
                <c:manualLayout>
                  <c:x val="-1.6507790593658037E-2"/>
                  <c:y val="-1.16959091255490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351-0147-A006-81FAC3D0440D}"/>
                </c:ext>
              </c:extLst>
            </c:dLbl>
            <c:dLbl>
              <c:idx val="1"/>
              <c:layout>
                <c:manualLayout>
                  <c:x val="-1.6507790593658037E-2"/>
                  <c:y val="-1.7543863688323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351-0147-A006-81FAC3D0440D}"/>
                </c:ext>
              </c:extLst>
            </c:dLbl>
            <c:dLbl>
              <c:idx val="2"/>
              <c:layout>
                <c:manualLayout>
                  <c:x val="-1.6507790593658134E-2"/>
                  <c:y val="-1.16959091255489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351-0147-A006-81FAC3D0440D}"/>
                </c:ext>
              </c:extLst>
            </c:dLbl>
            <c:dLbl>
              <c:idx val="3"/>
              <c:layout>
                <c:manualLayout>
                  <c:x val="-1.6507790593658134E-2"/>
                  <c:y val="-1.16959091255489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351-0147-A006-81FAC3D0440D}"/>
                </c:ext>
              </c:extLst>
            </c:dLbl>
            <c:dLbl>
              <c:idx val="4"/>
              <c:layout>
                <c:manualLayout>
                  <c:x val="-1.7056109298436484E-2"/>
                  <c:y val="1.4619886406936134E-3"/>
                </c:manualLayout>
              </c:layout>
              <c:numFmt formatCode="#,##0" sourceLinked="0"/>
              <c:spPr>
                <a:solidFill>
                  <a:schemeClr val="bg1"/>
                </a:solidFill>
                <a:ln>
                  <a:noFill/>
                </a:ln>
                <a:effectLst/>
              </c:spPr>
              <c:txPr>
                <a:bodyPr rot="0" spcFirstLastPara="1" vertOverflow="ellipsis" vert="horz" wrap="square" lIns="38100" tIns="19050" rIns="38100" bIns="19050" anchor="ctr" anchorCtr="1">
                  <a:noAutofit/>
                </a:bodyPr>
                <a:lstStyle/>
                <a:p>
                  <a:pPr rtl="0">
                    <a:defRPr sz="1200" b="0" i="0" u="none" strike="noStrike" kern="1200" baseline="0">
                      <a:solidFill>
                        <a:schemeClr val="tx2"/>
                      </a:solidFill>
                      <a:latin typeface="Neue Haas Unica W1G Medium" panose="020B0504030206020203" pitchFamily="34" charset="0"/>
                      <a:ea typeface="+mn-ea"/>
                      <a:cs typeface="+mn-cs"/>
                    </a:defRPr>
                  </a:pPr>
                  <a:endParaRPr lang="en-FI"/>
                </a:p>
              </c:txPr>
              <c:dLblPos val="r"/>
              <c:showLegendKey val="0"/>
              <c:showVal val="1"/>
              <c:showCatName val="0"/>
              <c:showSerName val="0"/>
              <c:showPercent val="0"/>
              <c:showBubbleSize val="0"/>
              <c:extLst>
                <c:ext xmlns:c15="http://schemas.microsoft.com/office/drawing/2012/chart" uri="{CE6537A1-D6FC-4f65-9D91-7224C49458BB}">
                  <c15:layout>
                    <c:manualLayout>
                      <c:w val="1.4409358413850456E-2"/>
                      <c:h val="4.6988314911892738E-2"/>
                    </c:manualLayout>
                  </c15:layout>
                </c:ext>
                <c:ext xmlns:c16="http://schemas.microsoft.com/office/drawing/2014/chart" uri="{C3380CC4-5D6E-409C-BE32-E72D297353CC}">
                  <c16:uniqueId val="{0000000A-8351-0147-A006-81FAC3D0440D}"/>
                </c:ext>
              </c:extLst>
            </c:dLbl>
            <c:dLbl>
              <c:idx val="5"/>
              <c:layout>
                <c:manualLayout>
                  <c:x val="-1.5085874993678019E-2"/>
                  <c:y val="-5.8479545627745612E-3"/>
                </c:manualLayout>
              </c:layout>
              <c:numFmt formatCode="#,##0" sourceLinked="0"/>
              <c:spPr>
                <a:solidFill>
                  <a:schemeClr val="bg1"/>
                </a:solidFill>
                <a:ln>
                  <a:noFill/>
                </a:ln>
                <a:effectLst/>
              </c:spPr>
              <c:txPr>
                <a:bodyPr rot="0" spcFirstLastPara="1" vertOverflow="ellipsis" vert="horz" wrap="square" lIns="38100" tIns="19050" rIns="38100" bIns="19050" anchor="ctr" anchorCtr="1">
                  <a:noAutofit/>
                </a:bodyPr>
                <a:lstStyle/>
                <a:p>
                  <a:pPr rtl="0">
                    <a:defRPr sz="1200" b="0" i="0" u="none" strike="noStrike" kern="1200" baseline="0">
                      <a:solidFill>
                        <a:schemeClr val="tx2"/>
                      </a:solidFill>
                      <a:latin typeface="Neue Haas Unica W1G Medium" panose="020B0504030206020203" pitchFamily="34" charset="0"/>
                      <a:ea typeface="+mn-ea"/>
                      <a:cs typeface="+mn-cs"/>
                    </a:defRPr>
                  </a:pPr>
                  <a:endParaRPr lang="en-FI"/>
                </a:p>
              </c:txPr>
              <c:dLblPos val="r"/>
              <c:showLegendKey val="0"/>
              <c:showVal val="1"/>
              <c:showCatName val="0"/>
              <c:showSerName val="0"/>
              <c:showPercent val="0"/>
              <c:showBubbleSize val="0"/>
              <c:extLst>
                <c:ext xmlns:c15="http://schemas.microsoft.com/office/drawing/2012/chart" uri="{CE6537A1-D6FC-4f65-9D91-7224C49458BB}">
                  <c15:layout>
                    <c:manualLayout>
                      <c:w val="1.5722882426051958E-2"/>
                      <c:h val="4.6988314911892738E-2"/>
                    </c:manualLayout>
                  </c15:layout>
                </c:ext>
                <c:ext xmlns:c16="http://schemas.microsoft.com/office/drawing/2014/chart" uri="{C3380CC4-5D6E-409C-BE32-E72D297353CC}">
                  <c16:uniqueId val="{0000000B-8351-0147-A006-81FAC3D0440D}"/>
                </c:ext>
              </c:extLst>
            </c:dLbl>
            <c:dLbl>
              <c:idx val="6"/>
              <c:layout>
                <c:manualLayout>
                  <c:x val="-1.8417675192816535E-2"/>
                  <c:y val="-4.3858508048650376E-3"/>
                </c:manualLayout>
              </c:layout>
              <c:numFmt formatCode="#,##0" sourceLinked="0"/>
              <c:spPr>
                <a:solidFill>
                  <a:schemeClr val="bg1"/>
                </a:solidFill>
                <a:ln>
                  <a:noFill/>
                </a:ln>
                <a:effectLst/>
              </c:spPr>
              <c:txPr>
                <a:bodyPr rot="0" spcFirstLastPara="1" vertOverflow="ellipsis" vert="horz" wrap="square" lIns="38100" tIns="19050" rIns="38100" bIns="19050" anchor="ctr" anchorCtr="1">
                  <a:noAutofit/>
                </a:bodyPr>
                <a:lstStyle/>
                <a:p>
                  <a:pPr rtl="0">
                    <a:defRPr sz="1200" b="0" i="0" u="none" strike="noStrike" kern="1200" baseline="0">
                      <a:solidFill>
                        <a:schemeClr val="tx2"/>
                      </a:solidFill>
                      <a:latin typeface="Neue Haas Unica W1G Medium" panose="020B0504030206020203" pitchFamily="34" charset="0"/>
                      <a:ea typeface="+mn-ea"/>
                      <a:cs typeface="+mn-cs"/>
                    </a:defRPr>
                  </a:pPr>
                  <a:endParaRPr lang="en-FI"/>
                </a:p>
              </c:txPr>
              <c:dLblPos val="r"/>
              <c:showLegendKey val="0"/>
              <c:showVal val="1"/>
              <c:showCatName val="0"/>
              <c:showSerName val="0"/>
              <c:showPercent val="0"/>
              <c:showBubbleSize val="0"/>
              <c:extLst>
                <c:ext xmlns:c15="http://schemas.microsoft.com/office/drawing/2012/chart" uri="{CE6537A1-D6FC-4f65-9D91-7224C49458BB}">
                  <c15:layout>
                    <c:manualLayout>
                      <c:w val="1.8566713626011994E-2"/>
                      <c:h val="4.9941531966093827E-2"/>
                    </c:manualLayout>
                  </c15:layout>
                </c:ext>
                <c:ext xmlns:c16="http://schemas.microsoft.com/office/drawing/2014/chart" uri="{C3380CC4-5D6E-409C-BE32-E72D297353CC}">
                  <c16:uniqueId val="{00000004-8351-0147-A006-81FAC3D0440D}"/>
                </c:ext>
              </c:extLst>
            </c:dLbl>
            <c:numFmt formatCode="#,##0" sourceLinked="0"/>
            <c:spPr>
              <a:solidFill>
                <a:schemeClr val="bg1"/>
              </a:solidFill>
              <a:ln>
                <a:noFill/>
              </a:ln>
              <a:effectLst/>
            </c:spPr>
            <c:txPr>
              <a:bodyPr rot="0" spcFirstLastPara="1" vertOverflow="ellipsis" vert="horz" wrap="square" lIns="38100" tIns="19050" rIns="38100" bIns="19050" anchor="ctr" anchorCtr="1">
                <a:spAutoFit/>
              </a:bodyPr>
              <a:lstStyle/>
              <a:p>
                <a:pPr rtl="0">
                  <a:defRPr sz="1200" b="0" i="0" u="none" strike="noStrike" kern="1200" baseline="0">
                    <a:solidFill>
                      <a:schemeClr val="tx2"/>
                    </a:solidFill>
                    <a:latin typeface="Neue Haas Unica W1G Medium" panose="020B0504030206020203" pitchFamily="34" charset="0"/>
                    <a:ea typeface="+mn-ea"/>
                    <a:cs typeface="+mn-cs"/>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15–24
years</c:v>
                </c:pt>
                <c:pt idx="1">
                  <c:v>25–34
years</c:v>
                </c:pt>
                <c:pt idx="2">
                  <c:v>35–44
years</c:v>
                </c:pt>
                <c:pt idx="3">
                  <c:v>45–54
years</c:v>
                </c:pt>
                <c:pt idx="4">
                  <c:v>55–64
years</c:v>
                </c:pt>
                <c:pt idx="5">
                  <c:v>65–69
years</c:v>
                </c:pt>
                <c:pt idx="6">
                  <c:v>70+
years</c:v>
                </c:pt>
              </c:strCache>
            </c:strRef>
          </c:cat>
          <c:val>
            <c:numRef>
              <c:f>Sheet1!$B$6:$H$6</c:f>
              <c:numCache>
                <c:formatCode>General</c:formatCode>
                <c:ptCount val="7"/>
                <c:pt idx="0">
                  <c:v>1.875</c:v>
                </c:pt>
                <c:pt idx="1">
                  <c:v>1.91083</c:v>
                </c:pt>
                <c:pt idx="2">
                  <c:v>2.3529399999999998</c:v>
                </c:pt>
                <c:pt idx="3">
                  <c:v>3.4285700000000001</c:v>
                </c:pt>
                <c:pt idx="4">
                  <c:v>2.9940099999999998</c:v>
                </c:pt>
                <c:pt idx="5">
                  <c:v>1.7964100000000001</c:v>
                </c:pt>
                <c:pt idx="6">
                  <c:v>1.76471</c:v>
                </c:pt>
              </c:numCache>
            </c:numRef>
          </c:val>
          <c:smooth val="0"/>
          <c:extLst>
            <c:ext xmlns:c16="http://schemas.microsoft.com/office/drawing/2014/chart" uri="{C3380CC4-5D6E-409C-BE32-E72D297353CC}">
              <c16:uniqueId val="{00000004-ABB5-419C-B2B3-428A2901C26C}"/>
            </c:ext>
          </c:extLst>
        </c:ser>
        <c:dLbls>
          <c:showLegendKey val="0"/>
          <c:showVal val="0"/>
          <c:showCatName val="0"/>
          <c:showSerName val="0"/>
          <c:showPercent val="0"/>
          <c:showBubbleSize val="0"/>
        </c:dLbls>
        <c:smooth val="0"/>
        <c:axId val="1890891712"/>
        <c:axId val="1869618640"/>
      </c:lineChart>
      <c:catAx>
        <c:axId val="1890891712"/>
        <c:scaling>
          <c:orientation val="minMax"/>
        </c:scaling>
        <c:delete val="0"/>
        <c:axPos val="b"/>
        <c:numFmt formatCode="General" sourceLinked="1"/>
        <c:majorTickMark val="none"/>
        <c:minorTickMark val="none"/>
        <c:tickLblPos val="nextTo"/>
        <c:spPr>
          <a:noFill/>
          <a:ln w="9525" cap="flat" cmpd="sng" algn="ctr">
            <a:solidFill>
              <a:schemeClr val="accent2"/>
            </a:solidFill>
            <a:round/>
          </a:ln>
          <a:effectLst/>
        </c:spPr>
        <c:txPr>
          <a:bodyPr rot="-60000000" spcFirstLastPara="1" vertOverflow="ellipsis" vert="horz" wrap="square" anchor="ctr" anchorCtr="1"/>
          <a:lstStyle/>
          <a:p>
            <a:pPr rtl="0">
              <a:defRPr sz="1200" b="0" i="0" u="none" strike="noStrike" kern="1200" baseline="0">
                <a:solidFill>
                  <a:schemeClr val="tx2"/>
                </a:solidFill>
                <a:latin typeface="Neue Haas Unica W1G Medium" panose="020B0504030206020203" pitchFamily="34" charset="0"/>
                <a:ea typeface="+mn-ea"/>
                <a:cs typeface="+mn-cs"/>
              </a:defRPr>
            </a:pPr>
            <a:endParaRPr lang="en-FI"/>
          </a:p>
        </c:txPr>
        <c:crossAx val="1869618640"/>
        <c:crosses val="autoZero"/>
        <c:auto val="1"/>
        <c:lblAlgn val="ctr"/>
        <c:lblOffset val="100"/>
        <c:noMultiLvlLbl val="0"/>
      </c:catAx>
      <c:valAx>
        <c:axId val="1869618640"/>
        <c:scaling>
          <c:orientation val="minMax"/>
        </c:scaling>
        <c:delete val="0"/>
        <c:axPos val="l"/>
        <c:majorGridlines>
          <c:spPr>
            <a:ln w="9525" cap="rnd" cmpd="sng" algn="ctr">
              <a:solidFill>
                <a:schemeClr val="bg1">
                  <a:lumMod val="85000"/>
                </a:schemeClr>
              </a:solidFill>
              <a:prstDash val="dash"/>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rtl="0">
              <a:defRPr sz="1200" b="0" i="0" u="none" strike="noStrike" kern="1200" baseline="0">
                <a:solidFill>
                  <a:schemeClr val="bg1"/>
                </a:solidFill>
                <a:latin typeface="Neue Haas Unica W1G Medium" panose="020B0504030206020203" pitchFamily="34" charset="0"/>
                <a:ea typeface="+mn-ea"/>
                <a:cs typeface="+mn-cs"/>
              </a:defRPr>
            </a:pPr>
            <a:endParaRPr lang="en-FI"/>
          </a:p>
        </c:txPr>
        <c:crossAx val="1890891712"/>
        <c:crosses val="autoZero"/>
        <c:crossBetween val="midCat"/>
      </c:valAx>
      <c:spPr>
        <a:noFill/>
        <a:ln>
          <a:noFill/>
        </a:ln>
        <a:effectLst/>
      </c:spPr>
    </c:plotArea>
    <c:legend>
      <c:legendPos val="l"/>
      <c:layout>
        <c:manualLayout>
          <c:xMode val="edge"/>
          <c:yMode val="edge"/>
          <c:x val="2.449660226503253E-2"/>
          <c:y val="0.12129007477527151"/>
          <c:w val="0.22383876461722096"/>
          <c:h val="0.62724691564348078"/>
        </c:manualLayout>
      </c:layout>
      <c:overlay val="0"/>
      <c:spPr>
        <a:noFill/>
        <a:ln>
          <a:noFill/>
        </a:ln>
        <a:effectLst/>
      </c:spPr>
      <c:txPr>
        <a:bodyPr rot="0" spcFirstLastPara="1" vertOverflow="ellipsis" vert="horz" wrap="square" anchor="ctr" anchorCtr="1"/>
        <a:lstStyle/>
        <a:p>
          <a:pPr rtl="0">
            <a:defRPr sz="1300" b="0" i="0" u="none" strike="noStrike" kern="1200" baseline="0">
              <a:solidFill>
                <a:schemeClr val="tx2"/>
              </a:solidFill>
              <a:latin typeface="Neue Haas Unica W1G Medium" panose="020B0504030206020203" pitchFamily="34" charset="0"/>
              <a:ea typeface="+mn-ea"/>
              <a:cs typeface="+mn-cs"/>
            </a:defRPr>
          </a:pPr>
          <a:endParaRPr lang="en-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sz="1400" b="0" i="0">
          <a:solidFill>
            <a:schemeClr val="tx2"/>
          </a:solidFill>
          <a:latin typeface="Neue Haas Unica W1G Medium" panose="020B0504030206020203" pitchFamily="34" charset="0"/>
        </a:defRPr>
      </a:pPr>
      <a:endParaRPr lang="en-FI"/>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6430659448818896"/>
          <c:y val="2.1239998932248757E-2"/>
          <c:w val="0.29928149606299215"/>
          <c:h val="0.87561328962024454"/>
        </c:manualLayout>
      </c:layout>
      <c:barChart>
        <c:barDir val="bar"/>
        <c:grouping val="clustered"/>
        <c:varyColors val="0"/>
        <c:ser>
          <c:idx val="0"/>
          <c:order val="0"/>
          <c:tx>
            <c:strRef>
              <c:f>Sheet1!$B$1</c:f>
              <c:strCache>
                <c:ptCount val="1"/>
                <c:pt idx="0">
                  <c:v>Respondents, n=428</c:v>
                </c:pt>
              </c:strCache>
            </c:strRef>
          </c:tx>
          <c:spPr>
            <a:solidFill>
              <a:srgbClr val="FF6464"/>
            </a:solidFill>
            <a:ln>
              <a:noFill/>
            </a:ln>
            <a:effectLst/>
          </c:spPr>
          <c:invertIfNegative val="0"/>
          <c:dPt>
            <c:idx val="0"/>
            <c:invertIfNegative val="0"/>
            <c:bubble3D val="0"/>
            <c:spPr>
              <a:solidFill>
                <a:srgbClr val="FF6464"/>
              </a:solidFill>
              <a:ln>
                <a:noFill/>
              </a:ln>
              <a:effectLst/>
            </c:spPr>
            <c:extLst>
              <c:ext xmlns:c16="http://schemas.microsoft.com/office/drawing/2014/chart" uri="{C3380CC4-5D6E-409C-BE32-E72D297353CC}">
                <c16:uniqueId val="{00000001-E363-4A3E-AF01-5EBD33001356}"/>
              </c:ext>
            </c:extLst>
          </c:dPt>
          <c:dPt>
            <c:idx val="1"/>
            <c:invertIfNegative val="0"/>
            <c:bubble3D val="0"/>
            <c:spPr>
              <a:solidFill>
                <a:srgbClr val="FF6464"/>
              </a:solidFill>
              <a:ln>
                <a:noFill/>
              </a:ln>
              <a:effectLst/>
            </c:spPr>
            <c:extLst>
              <c:ext xmlns:c16="http://schemas.microsoft.com/office/drawing/2014/chart" uri="{C3380CC4-5D6E-409C-BE32-E72D297353CC}">
                <c16:uniqueId val="{00000003-E363-4A3E-AF01-5EBD33001356}"/>
              </c:ext>
            </c:extLst>
          </c:dPt>
          <c:dPt>
            <c:idx val="3"/>
            <c:invertIfNegative val="0"/>
            <c:bubble3D val="0"/>
            <c:spPr>
              <a:solidFill>
                <a:srgbClr val="FF6464"/>
              </a:solidFill>
              <a:ln>
                <a:noFill/>
              </a:ln>
              <a:effectLst/>
            </c:spPr>
            <c:extLst>
              <c:ext xmlns:c16="http://schemas.microsoft.com/office/drawing/2014/chart" uri="{C3380CC4-5D6E-409C-BE32-E72D297353CC}">
                <c16:uniqueId val="{00000005-E363-4A3E-AF01-5EBD33001356}"/>
              </c:ext>
            </c:extLst>
          </c:dPt>
          <c:dPt>
            <c:idx val="5"/>
            <c:invertIfNegative val="0"/>
            <c:bubble3D val="0"/>
            <c:spPr>
              <a:solidFill>
                <a:srgbClr val="FF6464"/>
              </a:solidFill>
              <a:ln>
                <a:noFill/>
              </a:ln>
              <a:effectLst/>
            </c:spPr>
            <c:extLst>
              <c:ext xmlns:c16="http://schemas.microsoft.com/office/drawing/2014/chart" uri="{C3380CC4-5D6E-409C-BE32-E72D297353CC}">
                <c16:uniqueId val="{00000007-E363-4A3E-AF01-5EBD33001356}"/>
              </c:ext>
            </c:extLst>
          </c:dPt>
          <c:dPt>
            <c:idx val="6"/>
            <c:invertIfNegative val="0"/>
            <c:bubble3D val="0"/>
            <c:spPr>
              <a:solidFill>
                <a:srgbClr val="002649"/>
              </a:solidFill>
              <a:ln>
                <a:noFill/>
              </a:ln>
              <a:effectLst/>
            </c:spPr>
            <c:extLst>
              <c:ext xmlns:c16="http://schemas.microsoft.com/office/drawing/2014/chart" uri="{C3380CC4-5D6E-409C-BE32-E72D297353CC}">
                <c16:uniqueId val="{0000000A-B480-F64E-9E40-E50CD0554994}"/>
              </c:ext>
            </c:extLst>
          </c:dPt>
          <c:dPt>
            <c:idx val="8"/>
            <c:invertIfNegative val="0"/>
            <c:bubble3D val="0"/>
            <c:spPr>
              <a:solidFill>
                <a:srgbClr val="002649"/>
              </a:solidFill>
              <a:ln>
                <a:noFill/>
              </a:ln>
              <a:effectLst/>
            </c:spPr>
            <c:extLst>
              <c:ext xmlns:c16="http://schemas.microsoft.com/office/drawing/2014/chart" uri="{C3380CC4-5D6E-409C-BE32-E72D297353CC}">
                <c16:uniqueId val="{0000000B-B480-F64E-9E40-E50CD0554994}"/>
              </c:ext>
            </c:extLst>
          </c:dPt>
          <c:dPt>
            <c:idx val="9"/>
            <c:invertIfNegative val="0"/>
            <c:bubble3D val="0"/>
            <c:spPr>
              <a:solidFill>
                <a:srgbClr val="FF6464"/>
              </a:solidFill>
              <a:ln>
                <a:noFill/>
              </a:ln>
              <a:effectLst/>
            </c:spPr>
            <c:extLst>
              <c:ext xmlns:c16="http://schemas.microsoft.com/office/drawing/2014/chart" uri="{C3380CC4-5D6E-409C-BE32-E72D297353CC}">
                <c16:uniqueId val="{00000009-E363-4A3E-AF01-5EBD33001356}"/>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rtl="0">
                    <a:defRPr sz="14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extLst>
                <c:ext xmlns:c16="http://schemas.microsoft.com/office/drawing/2014/chart" uri="{C3380CC4-5D6E-409C-BE32-E72D297353CC}">
                  <c16:uniqueId val="{00000001-E363-4A3E-AF01-5EBD33001356}"/>
                </c:ext>
              </c:extLst>
            </c:dLbl>
            <c:numFmt formatCode="#,##0" sourceLinked="0"/>
            <c:spPr>
              <a:noFill/>
              <a:ln>
                <a:noFill/>
              </a:ln>
              <a:effectLst/>
            </c:spPr>
            <c:txPr>
              <a:bodyPr rot="0" spcFirstLastPara="1" vertOverflow="ellipsis" vert="horz" wrap="square" lIns="38100" tIns="19050" rIns="38100" bIns="19050" anchor="ctr" anchorCtr="1">
                <a:spAutoFit/>
              </a:bodyPr>
              <a:lstStyle/>
              <a:p>
                <a:pPr rtl="0">
                  <a:defRPr sz="16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Interested/excited/inspired/motivated</c:v>
                </c:pt>
                <c:pt idx="1">
                  <c:v>Relaxed/calm/unhurried/restful</c:v>
                </c:pt>
                <c:pt idx="2">
                  <c:v>Thirsty for knowledge/learning/up-to-date/knowledgeable/informative/intelligent</c:v>
                </c:pt>
                <c:pt idx="3">
                  <c:v>Pastime/free/entertaining</c:v>
                </c:pt>
                <c:pt idx="4">
                  <c:v>Focused/engrossed/attentive/acquainted/ruminative/listening</c:v>
                </c:pt>
                <c:pt idx="5">
                  <c:v>Good/nice/satisfied/OK/great/happy/in a good mood</c:v>
                </c:pt>
                <c:pt idx="6">
                  <c:v>Bored/indifferent/weary/frustrated</c:v>
                </c:pt>
                <c:pt idx="7">
                  <c:v>Fun/cheerful/amused/happy</c:v>
                </c:pt>
                <c:pt idx="8">
                  <c:v>Negative (including angry, exasperated, provocative, sad, superficial)</c:v>
                </c:pt>
                <c:pt idx="9">
                  <c:v>Curious/expectant</c:v>
                </c:pt>
              </c:strCache>
            </c:strRef>
          </c:cat>
          <c:val>
            <c:numRef>
              <c:f>Sheet1!$B$2:$B$11</c:f>
              <c:numCache>
                <c:formatCode>General</c:formatCode>
                <c:ptCount val="10"/>
                <c:pt idx="0">
                  <c:v>16.588789999999999</c:v>
                </c:pt>
                <c:pt idx="1">
                  <c:v>12.85047</c:v>
                </c:pt>
                <c:pt idx="2">
                  <c:v>10.04673</c:v>
                </c:pt>
                <c:pt idx="3">
                  <c:v>9.3457899999999992</c:v>
                </c:pt>
                <c:pt idx="4">
                  <c:v>8.1775699999999993</c:v>
                </c:pt>
                <c:pt idx="5">
                  <c:v>6.07477</c:v>
                </c:pt>
                <c:pt idx="6">
                  <c:v>4.4392500000000004</c:v>
                </c:pt>
                <c:pt idx="7">
                  <c:v>3.9719600000000002</c:v>
                </c:pt>
                <c:pt idx="8">
                  <c:v>3.50467</c:v>
                </c:pt>
                <c:pt idx="9">
                  <c:v>2.57009</c:v>
                </c:pt>
              </c:numCache>
            </c:numRef>
          </c:val>
          <c:extLst>
            <c:ext xmlns:c16="http://schemas.microsoft.com/office/drawing/2014/chart" uri="{C3380CC4-5D6E-409C-BE32-E72D297353CC}">
              <c16:uniqueId val="{0000000A-E363-4A3E-AF01-5EBD33001356}"/>
            </c:ext>
          </c:extLst>
        </c:ser>
        <c:dLbls>
          <c:dLblPos val="outEnd"/>
          <c:showLegendKey val="0"/>
          <c:showVal val="1"/>
          <c:showCatName val="0"/>
          <c:showSerName val="0"/>
          <c:showPercent val="0"/>
          <c:showBubbleSize val="0"/>
        </c:dLbls>
        <c:gapWidth val="5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20"/>
          <c:min val="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rtl="0">
              <a:defRPr sz="12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5"/>
      </c:valAx>
      <c:spPr>
        <a:noFill/>
        <a:ln>
          <a:noFill/>
        </a:ln>
        <a:effectLst/>
      </c:spPr>
    </c:plotArea>
    <c:plotVisOnly val="1"/>
    <c:dispBlanksAs val="gap"/>
    <c:showDLblsOverMax val="0"/>
    <c:extLst/>
  </c:chart>
  <c:spPr>
    <a:noFill/>
    <a:ln>
      <a:noFill/>
    </a:ln>
    <a:effectLst/>
  </c:spPr>
  <c:txPr>
    <a:bodyPr/>
    <a:lstStyle/>
    <a:p>
      <a:pPr rtl="0">
        <a:defRPr/>
      </a:pPr>
      <a:endParaRPr lang="en-FI"/>
    </a:p>
  </c:txPr>
  <c:externalData r:id="rId4">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7037056508455053"/>
          <c:y val="0.1583897736969257"/>
          <c:w val="0.39324056645214273"/>
          <c:h val="0.75234339805853567"/>
        </c:manualLayout>
      </c:layout>
      <c:barChart>
        <c:barDir val="bar"/>
        <c:grouping val="stacked"/>
        <c:varyColors val="0"/>
        <c:ser>
          <c:idx val="0"/>
          <c:order val="0"/>
          <c:tx>
            <c:strRef>
              <c:f>Taul1!$B$4</c:f>
              <c:strCache>
                <c:ptCount val="1"/>
                <c:pt idx="0">
                  <c:v>
Agree</c:v>
                </c:pt>
              </c:strCache>
            </c:strRef>
          </c:tx>
          <c:spPr>
            <a:solidFill>
              <a:schemeClr val="accent2"/>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Taul1!$A$5:$A$11</c:f>
              <c:strCache>
                <c:ptCount val="7"/>
                <c:pt idx="0">
                  <c:v>I want the advertised product or service to be related to the topics featured in the magazine</c:v>
                </c:pt>
                <c:pt idx="1">
                  <c:v>Competitions and lucky draws in print advertisements attract my attention</c:v>
                </c:pt>
                <c:pt idx="2">
                  <c:v>Competitions and lucky draws on magazine websites attract my attention</c:v>
                </c:pt>
                <c:pt idx="3">
                  <c:v>If an advertising concerns a cosmetics product or fragrance, I want to it to include a sample for me to try</c:v>
                </c:pt>
                <c:pt idx="4">
                  <c:v>I’d be happy to participate in an advertiser’s test group on a magazine’s website</c:v>
                </c:pt>
                <c:pt idx="5">
                  <c:v>Ideally, advertisements bring added value to the content of a magazine</c:v>
                </c:pt>
                <c:pt idx="6">
                  <c:v>For me, influencer marketing in blogs and social media is a preferred way to receive advertising</c:v>
                </c:pt>
              </c:strCache>
            </c:strRef>
          </c:cat>
          <c:val>
            <c:numRef>
              <c:f>Taul1!$B$5:$B$11</c:f>
              <c:numCache>
                <c:formatCode>General</c:formatCode>
                <c:ptCount val="7"/>
                <c:pt idx="0">
                  <c:v>34.64837</c:v>
                </c:pt>
                <c:pt idx="1">
                  <c:v>16.638079999999999</c:v>
                </c:pt>
                <c:pt idx="2">
                  <c:v>16.037739999999999</c:v>
                </c:pt>
                <c:pt idx="3">
                  <c:v>15.523160000000001</c:v>
                </c:pt>
                <c:pt idx="4">
                  <c:v>13.464840000000001</c:v>
                </c:pt>
                <c:pt idx="5">
                  <c:v>13.036020000000001</c:v>
                </c:pt>
                <c:pt idx="6">
                  <c:v>5.8319000000000001</c:v>
                </c:pt>
              </c:numCache>
            </c:numRef>
          </c:val>
          <c:extLst>
            <c:ext xmlns:c16="http://schemas.microsoft.com/office/drawing/2014/chart" uri="{C3380CC4-5D6E-409C-BE32-E72D297353CC}">
              <c16:uniqueId val="{00000000-B697-4B68-B9D8-E7625BDC83FE}"/>
            </c:ext>
          </c:extLst>
        </c:ser>
        <c:ser>
          <c:idx val="1"/>
          <c:order val="1"/>
          <c:tx>
            <c:strRef>
              <c:f>Taul1!$C$4</c:f>
              <c:strCache>
                <c:ptCount val="1"/>
                <c:pt idx="0">
                  <c:v>Agree 
somewhat</c:v>
                </c:pt>
              </c:strCache>
            </c:strRef>
          </c:tx>
          <c:spPr>
            <a:solidFill>
              <a:schemeClr val="accent4"/>
            </a:solidFill>
            <a:ln>
              <a:noFill/>
            </a:ln>
          </c:spPr>
          <c:invertIfNegative val="0"/>
          <c:dLbls>
            <c:numFmt formatCode="#,##0" sourceLinked="0"/>
            <c:spPr>
              <a:noFill/>
              <a:ln>
                <a:noFill/>
              </a:ln>
              <a:effectLst/>
            </c:spPr>
            <c:txPr>
              <a:bodyPr/>
              <a:lstStyle/>
              <a:p>
                <a:pPr rtl="0">
                  <a:defRPr>
                    <a:solidFill>
                      <a:schemeClr val="tx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Taul1!$A$5:$A$11</c:f>
              <c:strCache>
                <c:ptCount val="7"/>
                <c:pt idx="0">
                  <c:v>I want the advertised product or service to be related to the topics featured in the magazine</c:v>
                </c:pt>
                <c:pt idx="1">
                  <c:v>Competitions and lucky draws in print advertisements attract my attention</c:v>
                </c:pt>
                <c:pt idx="2">
                  <c:v>Competitions and lucky draws on magazine websites attract my attention</c:v>
                </c:pt>
                <c:pt idx="3">
                  <c:v>If an advertising concerns a cosmetics product or fragrance, I want to it to include a sample for me to try</c:v>
                </c:pt>
                <c:pt idx="4">
                  <c:v>I’d be happy to participate in an advertiser’s test group on a magazine’s website</c:v>
                </c:pt>
                <c:pt idx="5">
                  <c:v>Ideally, advertisements bring added value to the content of a magazine</c:v>
                </c:pt>
                <c:pt idx="6">
                  <c:v>For me, influencer marketing in blogs and social media is a preferred way to receive advertising</c:v>
                </c:pt>
              </c:strCache>
            </c:strRef>
          </c:cat>
          <c:val>
            <c:numRef>
              <c:f>Taul1!$C$5:$C$11</c:f>
              <c:numCache>
                <c:formatCode>General</c:formatCode>
                <c:ptCount val="7"/>
                <c:pt idx="0">
                  <c:v>39.622639999999997</c:v>
                </c:pt>
                <c:pt idx="1">
                  <c:v>33.962260000000001</c:v>
                </c:pt>
                <c:pt idx="2">
                  <c:v>29.674099999999999</c:v>
                </c:pt>
                <c:pt idx="3">
                  <c:v>21.097770000000001</c:v>
                </c:pt>
                <c:pt idx="4">
                  <c:v>23.842199999999998</c:v>
                </c:pt>
                <c:pt idx="5">
                  <c:v>44.253860000000003</c:v>
                </c:pt>
                <c:pt idx="6">
                  <c:v>20.754719999999999</c:v>
                </c:pt>
              </c:numCache>
            </c:numRef>
          </c:val>
          <c:extLst>
            <c:ext xmlns:c16="http://schemas.microsoft.com/office/drawing/2014/chart" uri="{C3380CC4-5D6E-409C-BE32-E72D297353CC}">
              <c16:uniqueId val="{00000001-B697-4B68-B9D8-E7625BDC83FE}"/>
            </c:ext>
          </c:extLst>
        </c:ser>
        <c:ser>
          <c:idx val="2"/>
          <c:order val="2"/>
          <c:tx>
            <c:strRef>
              <c:f>Taul1!$D$4</c:f>
              <c:strCache>
                <c:ptCount val="1"/>
                <c:pt idx="0">
                  <c:v>
Disagree</c:v>
                </c:pt>
              </c:strCache>
            </c:strRef>
          </c:tx>
          <c:spPr>
            <a:solidFill>
              <a:schemeClr val="accent1"/>
            </a:solidFill>
            <a:ln>
              <a:noFill/>
            </a:ln>
          </c:spPr>
          <c:invertIfNegative val="0"/>
          <c:dPt>
            <c:idx val="5"/>
            <c:invertIfNegative val="0"/>
            <c:bubble3D val="0"/>
            <c:extLst>
              <c:ext xmlns:c16="http://schemas.microsoft.com/office/drawing/2014/chart" uri="{C3380CC4-5D6E-409C-BE32-E72D297353CC}">
                <c16:uniqueId val="{00000002-B697-4B68-B9D8-E7625BDC83FE}"/>
              </c:ext>
            </c:extLst>
          </c:dPt>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Taul1!$A$5:$A$11</c:f>
              <c:strCache>
                <c:ptCount val="7"/>
                <c:pt idx="0">
                  <c:v>I want the advertised product or service to be related to the topics featured in the magazine</c:v>
                </c:pt>
                <c:pt idx="1">
                  <c:v>Competitions and lucky draws in print advertisements attract my attention</c:v>
                </c:pt>
                <c:pt idx="2">
                  <c:v>Competitions and lucky draws on magazine websites attract my attention</c:v>
                </c:pt>
                <c:pt idx="3">
                  <c:v>If an advertising concerns a cosmetics product or fragrance, I want to it to include a sample for me to try</c:v>
                </c:pt>
                <c:pt idx="4">
                  <c:v>I’d be happy to participate in an advertiser’s test group on a magazine’s website</c:v>
                </c:pt>
                <c:pt idx="5">
                  <c:v>Ideally, advertisements bring added value to the content of a magazine</c:v>
                </c:pt>
                <c:pt idx="6">
                  <c:v>For me, influencer marketing in blogs and social media is a preferred way to receive advertising</c:v>
                </c:pt>
              </c:strCache>
            </c:strRef>
          </c:cat>
          <c:val>
            <c:numRef>
              <c:f>Taul1!$D$5:$D$11</c:f>
              <c:numCache>
                <c:formatCode>General</c:formatCode>
                <c:ptCount val="7"/>
                <c:pt idx="0">
                  <c:v>12.264150000000001</c:v>
                </c:pt>
                <c:pt idx="1">
                  <c:v>39.193829999999998</c:v>
                </c:pt>
                <c:pt idx="2">
                  <c:v>41.938249999999996</c:v>
                </c:pt>
                <c:pt idx="3">
                  <c:v>48.799309999999998</c:v>
                </c:pt>
                <c:pt idx="4">
                  <c:v>48.713549999999998</c:v>
                </c:pt>
                <c:pt idx="5">
                  <c:v>32.847340000000003</c:v>
                </c:pt>
                <c:pt idx="6">
                  <c:v>55.231560000000002</c:v>
                </c:pt>
              </c:numCache>
            </c:numRef>
          </c:val>
          <c:extLst>
            <c:ext xmlns:c16="http://schemas.microsoft.com/office/drawing/2014/chart" uri="{C3380CC4-5D6E-409C-BE32-E72D297353CC}">
              <c16:uniqueId val="{00000003-B697-4B68-B9D8-E7625BDC83FE}"/>
            </c:ext>
          </c:extLst>
        </c:ser>
        <c:ser>
          <c:idx val="3"/>
          <c:order val="3"/>
          <c:tx>
            <c:strRef>
              <c:f>Taul1!$E$4</c:f>
              <c:strCache>
                <c:ptCount val="1"/>
                <c:pt idx="0">
                  <c:v>Can’t 
say</c:v>
                </c:pt>
              </c:strCache>
            </c:strRef>
          </c:tx>
          <c:spPr>
            <a:solidFill>
              <a:schemeClr val="accent3"/>
            </a:solidFill>
          </c:spPr>
          <c:invertIfNegative val="0"/>
          <c:dLbls>
            <c:numFmt formatCode="#,##0" sourceLinked="0"/>
            <c:spPr>
              <a:noFill/>
              <a:ln>
                <a:noFill/>
              </a:ln>
              <a:effectLst/>
            </c:spPr>
            <c:txPr>
              <a:bodyPr/>
              <a:lstStyle/>
              <a:p>
                <a:pPr rtl="0">
                  <a:defRPr>
                    <a:solidFill>
                      <a:schemeClr val="tx1"/>
                    </a:solidFill>
                    <a:latin typeface="Neue Haas Unica W1G Medium" panose="020B0604030206020203" pitchFamily="34" charset="0"/>
                  </a:defRPr>
                </a:pPr>
                <a:endParaRPr lang="en-FI"/>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Taul1!$A$5:$A$11</c:f>
              <c:strCache>
                <c:ptCount val="7"/>
                <c:pt idx="0">
                  <c:v>I want the advertised product or service to be related to the topics featured in the magazine</c:v>
                </c:pt>
                <c:pt idx="1">
                  <c:v>Competitions and lucky draws in print advertisements attract my attention</c:v>
                </c:pt>
                <c:pt idx="2">
                  <c:v>Competitions and lucky draws on magazine websites attract my attention</c:v>
                </c:pt>
                <c:pt idx="3">
                  <c:v>If an advertising concerns a cosmetics product or fragrance, I want to it to include a sample for me to try</c:v>
                </c:pt>
                <c:pt idx="4">
                  <c:v>I’d be happy to participate in an advertiser’s test group on a magazine’s website</c:v>
                </c:pt>
                <c:pt idx="5">
                  <c:v>Ideally, advertisements bring added value to the content of a magazine</c:v>
                </c:pt>
                <c:pt idx="6">
                  <c:v>For me, influencer marketing in blogs and social media is a preferred way to receive advertising</c:v>
                </c:pt>
              </c:strCache>
            </c:strRef>
          </c:cat>
          <c:val>
            <c:numRef>
              <c:f>Taul1!$E$5:$E$11</c:f>
              <c:numCache>
                <c:formatCode>General</c:formatCode>
                <c:ptCount val="7"/>
                <c:pt idx="0">
                  <c:v>13.464840000000001</c:v>
                </c:pt>
                <c:pt idx="1">
                  <c:v>10.205830000000001</c:v>
                </c:pt>
                <c:pt idx="2">
                  <c:v>12.349909999999999</c:v>
                </c:pt>
                <c:pt idx="3">
                  <c:v>14.57976</c:v>
                </c:pt>
                <c:pt idx="4">
                  <c:v>13.979419999999999</c:v>
                </c:pt>
                <c:pt idx="5">
                  <c:v>9.8627800000000008</c:v>
                </c:pt>
                <c:pt idx="6">
                  <c:v>18.181819999999998</c:v>
                </c:pt>
              </c:numCache>
            </c:numRef>
          </c:val>
          <c:extLst>
            <c:ext xmlns:c16="http://schemas.microsoft.com/office/drawing/2014/chart" uri="{C3380CC4-5D6E-409C-BE32-E72D297353CC}">
              <c16:uniqueId val="{00000004-B697-4B68-B9D8-E7625BDC83FE}"/>
            </c:ext>
          </c:extLst>
        </c:ser>
        <c:dLbls>
          <c:showLegendKey val="0"/>
          <c:showVal val="0"/>
          <c:showCatName val="0"/>
          <c:showSerName val="0"/>
          <c:showPercent val="0"/>
          <c:showBubbleSize val="0"/>
        </c:dLbls>
        <c:gapWidth val="30"/>
        <c:overlap val="100"/>
        <c:axId val="485419376"/>
        <c:axId val="485417136"/>
      </c:barChart>
      <c:catAx>
        <c:axId val="485419376"/>
        <c:scaling>
          <c:orientation val="maxMin"/>
        </c:scaling>
        <c:delete val="0"/>
        <c:axPos val="l"/>
        <c:numFmt formatCode="General" sourceLinked="0"/>
        <c:majorTickMark val="none"/>
        <c:minorTickMark val="none"/>
        <c:tickLblPos val="low"/>
        <c:spPr>
          <a:ln>
            <a:noFill/>
          </a:ln>
        </c:spPr>
        <c:txPr>
          <a:bodyPr/>
          <a:lstStyle/>
          <a:p>
            <a:pPr rtl="0">
              <a:defRPr sz="1200">
                <a:solidFill>
                  <a:srgbClr val="002649"/>
                </a:solidFill>
              </a:defRPr>
            </a:pPr>
            <a:endParaRPr lang="en-FI"/>
          </a:p>
        </c:txPr>
        <c:crossAx val="485417136"/>
        <c:crosses val="autoZero"/>
        <c:auto val="1"/>
        <c:lblAlgn val="ctr"/>
        <c:lblOffset val="100"/>
        <c:tickLblSkip val="1"/>
        <c:noMultiLvlLbl val="0"/>
      </c:catAx>
      <c:valAx>
        <c:axId val="485417136"/>
        <c:scaling>
          <c:orientation val="minMax"/>
          <c:max val="100.01"/>
          <c:min val="0"/>
        </c:scaling>
        <c:delete val="0"/>
        <c:axPos val="t"/>
        <c:majorGridlines>
          <c:spPr>
            <a:ln w="9525">
              <a:solidFill>
                <a:srgbClr val="D9D9D9"/>
              </a:solidFill>
              <a:prstDash val="solid"/>
            </a:ln>
          </c:spPr>
        </c:majorGridlines>
        <c:numFmt formatCode="General" sourceLinked="0"/>
        <c:majorTickMark val="none"/>
        <c:minorTickMark val="none"/>
        <c:tickLblPos val="high"/>
        <c:spPr>
          <a:ln>
            <a:noFill/>
          </a:ln>
        </c:spPr>
        <c:txPr>
          <a:bodyPr/>
          <a:lstStyle/>
          <a:p>
            <a:pPr rtl="0">
              <a:defRPr sz="1200">
                <a:solidFill>
                  <a:srgbClr val="7F7F7F"/>
                </a:solidFill>
              </a:defRPr>
            </a:pPr>
            <a:endParaRPr lang="en-FI"/>
          </a:p>
        </c:txPr>
        <c:crossAx val="485419376"/>
        <c:crosses val="autoZero"/>
        <c:crossBetween val="between"/>
        <c:majorUnit val="20"/>
        <c:minorUnit val="1"/>
      </c:valAx>
      <c:spPr>
        <a:ln>
          <a:noFill/>
        </a:ln>
      </c:spPr>
    </c:plotArea>
    <c:legend>
      <c:legendPos val="t"/>
      <c:layout>
        <c:manualLayout>
          <c:xMode val="edge"/>
          <c:yMode val="edge"/>
          <c:x val="0.52114713677978819"/>
          <c:y val="1.7993619263247714E-2"/>
          <c:w val="0.47478747034522811"/>
          <c:h val="0.11448134378821946"/>
        </c:manualLayout>
      </c:layout>
      <c:overlay val="0"/>
      <c:txPr>
        <a:bodyPr/>
        <a:lstStyle/>
        <a:p>
          <a:pPr rtl="0">
            <a:defRPr>
              <a:solidFill>
                <a:srgbClr val="002649"/>
              </a:solidFill>
            </a:defRPr>
          </a:pPr>
          <a:endParaRPr lang="en-FI"/>
        </a:p>
      </c:txPr>
    </c:legend>
    <c:plotVisOnly val="1"/>
    <c:dispBlanksAs val="gap"/>
    <c:showDLblsOverMax val="0"/>
  </c:chart>
  <c:txPr>
    <a:bodyPr/>
    <a:lstStyle/>
    <a:p>
      <a:pPr rtl="0">
        <a:defRPr sz="1200">
          <a:latin typeface="Neue Haas Unica W1G" panose="020B0504030206020203" pitchFamily="34" charset="0"/>
        </a:defRPr>
      </a:pPr>
      <a:endParaRPr lang="en-FI"/>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15119254622846"/>
          <c:y val="0.1583897736969257"/>
          <c:w val="0.7614599830249319"/>
          <c:h val="0.75234339805853567"/>
        </c:manualLayout>
      </c:layout>
      <c:barChart>
        <c:barDir val="bar"/>
        <c:grouping val="stacked"/>
        <c:varyColors val="0"/>
        <c:ser>
          <c:idx val="0"/>
          <c:order val="0"/>
          <c:tx>
            <c:strRef>
              <c:f>Taul1!$B$5</c:f>
              <c:strCache>
                <c:ptCount val="1"/>
                <c:pt idx="0">
                  <c:v>
Agree</c:v>
                </c:pt>
              </c:strCache>
            </c:strRef>
          </c:tx>
          <c:spPr>
            <a:solidFill>
              <a:schemeClr val="accent2"/>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Taul1!$B$6:$B$17</c:f>
              <c:numCache>
                <c:formatCode>General</c:formatCode>
                <c:ptCount val="12"/>
                <c:pt idx="0">
                  <c:v>34.64837</c:v>
                </c:pt>
                <c:pt idx="2">
                  <c:v>30.260870000000001</c:v>
                </c:pt>
                <c:pt idx="3">
                  <c:v>38.813560000000003</c:v>
                </c:pt>
                <c:pt idx="5">
                  <c:v>50</c:v>
                </c:pt>
                <c:pt idx="6">
                  <c:v>41.401269999999997</c:v>
                </c:pt>
                <c:pt idx="7">
                  <c:v>37.647060000000003</c:v>
                </c:pt>
                <c:pt idx="8">
                  <c:v>37.714289999999998</c:v>
                </c:pt>
                <c:pt idx="9">
                  <c:v>33.53293</c:v>
                </c:pt>
                <c:pt idx="10">
                  <c:v>21.556889999999999</c:v>
                </c:pt>
                <c:pt idx="11">
                  <c:v>21.764710000000001</c:v>
                </c:pt>
              </c:numCache>
            </c:numRef>
          </c:val>
          <c:extLst>
            <c:ext xmlns:c16="http://schemas.microsoft.com/office/drawing/2014/chart" uri="{C3380CC4-5D6E-409C-BE32-E72D297353CC}">
              <c16:uniqueId val="{00000000-C02A-4E86-AD75-5540F6F49B90}"/>
            </c:ext>
          </c:extLst>
        </c:ser>
        <c:ser>
          <c:idx val="1"/>
          <c:order val="1"/>
          <c:tx>
            <c:strRef>
              <c:f>Taul1!$C$5</c:f>
              <c:strCache>
                <c:ptCount val="1"/>
                <c:pt idx="0">
                  <c:v>Agree 
somewhat</c:v>
                </c:pt>
              </c:strCache>
            </c:strRef>
          </c:tx>
          <c:spPr>
            <a:solidFill>
              <a:schemeClr val="accent4"/>
            </a:solidFill>
            <a:ln>
              <a:noFill/>
            </a:ln>
          </c:spPr>
          <c:invertIfNegative val="0"/>
          <c:dLbls>
            <c:numFmt formatCode="#,##0" sourceLinked="0"/>
            <c:spPr>
              <a:noFill/>
              <a:ln>
                <a:noFill/>
              </a:ln>
              <a:effectLst/>
            </c:spPr>
            <c:txPr>
              <a:bodyPr/>
              <a:lstStyle/>
              <a:p>
                <a:pPr rtl="0">
                  <a:defRPr>
                    <a:solidFill>
                      <a:schemeClr val="tx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Taul1!$C$6:$C$17</c:f>
              <c:numCache>
                <c:formatCode>General</c:formatCode>
                <c:ptCount val="12"/>
                <c:pt idx="0">
                  <c:v>39.622639999999997</c:v>
                </c:pt>
                <c:pt idx="2">
                  <c:v>41.391300000000001</c:v>
                </c:pt>
                <c:pt idx="3">
                  <c:v>37.966099999999997</c:v>
                </c:pt>
                <c:pt idx="5">
                  <c:v>40.625</c:v>
                </c:pt>
                <c:pt idx="6">
                  <c:v>48.407640000000001</c:v>
                </c:pt>
                <c:pt idx="7">
                  <c:v>40.588239999999999</c:v>
                </c:pt>
                <c:pt idx="8">
                  <c:v>36.571429999999999</c:v>
                </c:pt>
                <c:pt idx="9">
                  <c:v>37.125749999999996</c:v>
                </c:pt>
                <c:pt idx="10">
                  <c:v>37.724550000000001</c:v>
                </c:pt>
                <c:pt idx="11">
                  <c:v>37.058819999999997</c:v>
                </c:pt>
              </c:numCache>
            </c:numRef>
          </c:val>
          <c:extLst>
            <c:ext xmlns:c16="http://schemas.microsoft.com/office/drawing/2014/chart" uri="{C3380CC4-5D6E-409C-BE32-E72D297353CC}">
              <c16:uniqueId val="{00000001-C02A-4E86-AD75-5540F6F49B90}"/>
            </c:ext>
          </c:extLst>
        </c:ser>
        <c:ser>
          <c:idx val="2"/>
          <c:order val="2"/>
          <c:tx>
            <c:strRef>
              <c:f>Taul1!$D$5</c:f>
              <c:strCache>
                <c:ptCount val="1"/>
                <c:pt idx="0">
                  <c:v>
Disagree</c:v>
                </c:pt>
              </c:strCache>
            </c:strRef>
          </c:tx>
          <c:spPr>
            <a:solidFill>
              <a:schemeClr val="accent1"/>
            </a:solidFill>
            <a:ln>
              <a:noFill/>
            </a:ln>
          </c:spPr>
          <c:invertIfNegative val="0"/>
          <c:dPt>
            <c:idx val="5"/>
            <c:invertIfNegative val="0"/>
            <c:bubble3D val="0"/>
            <c:extLst>
              <c:ext xmlns:c16="http://schemas.microsoft.com/office/drawing/2014/chart" uri="{C3380CC4-5D6E-409C-BE32-E72D297353CC}">
                <c16:uniqueId val="{00000002-C02A-4E86-AD75-5540F6F49B90}"/>
              </c:ext>
            </c:extLst>
          </c:dPt>
          <c:dLbls>
            <c:numFmt formatCode="#,##0" sourceLinked="0"/>
            <c:spPr>
              <a:noFill/>
              <a:ln>
                <a:noFill/>
              </a:ln>
              <a:effectLst/>
            </c:spPr>
            <c:txPr>
              <a:bodyPr/>
              <a:lstStyle/>
              <a:p>
                <a:pPr rtl="0">
                  <a:defRPr>
                    <a:solidFill>
                      <a:schemeClr val="tx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Taul1!$D$6:$D$17</c:f>
              <c:numCache>
                <c:formatCode>General</c:formatCode>
                <c:ptCount val="12"/>
                <c:pt idx="0">
                  <c:v>12.264150000000001</c:v>
                </c:pt>
                <c:pt idx="2">
                  <c:v>14.78261</c:v>
                </c:pt>
                <c:pt idx="3">
                  <c:v>9.8305100000000003</c:v>
                </c:pt>
                <c:pt idx="5">
                  <c:v>5</c:v>
                </c:pt>
                <c:pt idx="6">
                  <c:v>2.5477699999999999</c:v>
                </c:pt>
                <c:pt idx="7">
                  <c:v>10</c:v>
                </c:pt>
                <c:pt idx="8">
                  <c:v>13.71429</c:v>
                </c:pt>
                <c:pt idx="9">
                  <c:v>15.568860000000001</c:v>
                </c:pt>
                <c:pt idx="10">
                  <c:v>20.359279999999998</c:v>
                </c:pt>
                <c:pt idx="11">
                  <c:v>17.64706</c:v>
                </c:pt>
              </c:numCache>
            </c:numRef>
          </c:val>
          <c:extLst>
            <c:ext xmlns:c16="http://schemas.microsoft.com/office/drawing/2014/chart" uri="{C3380CC4-5D6E-409C-BE32-E72D297353CC}">
              <c16:uniqueId val="{00000003-C02A-4E86-AD75-5540F6F49B90}"/>
            </c:ext>
          </c:extLst>
        </c:ser>
        <c:ser>
          <c:idx val="3"/>
          <c:order val="3"/>
          <c:tx>
            <c:strRef>
              <c:f>Taul1!$E$5</c:f>
              <c:strCache>
                <c:ptCount val="1"/>
                <c:pt idx="0">
                  <c:v>Can’t 
say</c:v>
                </c:pt>
              </c:strCache>
            </c:strRef>
          </c:tx>
          <c:spPr>
            <a:solidFill>
              <a:schemeClr val="accent3"/>
            </a:solidFill>
          </c:spPr>
          <c:invertIfNegative val="0"/>
          <c:dLbls>
            <c:numFmt formatCode="#,##0" sourceLinked="0"/>
            <c:spPr>
              <a:noFill/>
              <a:ln>
                <a:noFill/>
              </a:ln>
              <a:effectLst/>
            </c:spPr>
            <c:txPr>
              <a:bodyPr/>
              <a:lstStyle/>
              <a:p>
                <a:pPr rtl="0">
                  <a:defRPr>
                    <a:solidFill>
                      <a:schemeClr val="tx1"/>
                    </a:solidFill>
                    <a:latin typeface="Neue Haas Unica W1G Medium" panose="020B0604030206020203" pitchFamily="34" charset="0"/>
                  </a:defRPr>
                </a:pPr>
                <a:endParaRPr lang="en-FI"/>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Taul1!$A$6:$A$17</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Taul1!$E$6:$E$17</c:f>
              <c:numCache>
                <c:formatCode>General</c:formatCode>
                <c:ptCount val="12"/>
                <c:pt idx="0">
                  <c:v>13.464840000000001</c:v>
                </c:pt>
                <c:pt idx="2">
                  <c:v>13.56522</c:v>
                </c:pt>
                <c:pt idx="3">
                  <c:v>13.38983</c:v>
                </c:pt>
                <c:pt idx="5">
                  <c:v>4.375</c:v>
                </c:pt>
                <c:pt idx="6">
                  <c:v>7.6433099999999996</c:v>
                </c:pt>
                <c:pt idx="7">
                  <c:v>11.764709999999999</c:v>
                </c:pt>
                <c:pt idx="8">
                  <c:v>12</c:v>
                </c:pt>
                <c:pt idx="9">
                  <c:v>13.772460000000001</c:v>
                </c:pt>
                <c:pt idx="10">
                  <c:v>20.359279999999998</c:v>
                </c:pt>
                <c:pt idx="11">
                  <c:v>23.529409999999999</c:v>
                </c:pt>
              </c:numCache>
            </c:numRef>
          </c:val>
          <c:extLst>
            <c:ext xmlns:c16="http://schemas.microsoft.com/office/drawing/2014/chart" uri="{C3380CC4-5D6E-409C-BE32-E72D297353CC}">
              <c16:uniqueId val="{00000004-C02A-4E86-AD75-5540F6F49B90}"/>
            </c:ext>
          </c:extLst>
        </c:ser>
        <c:dLbls>
          <c:showLegendKey val="0"/>
          <c:showVal val="0"/>
          <c:showCatName val="0"/>
          <c:showSerName val="0"/>
          <c:showPercent val="0"/>
          <c:showBubbleSize val="0"/>
        </c:dLbls>
        <c:gapWidth val="30"/>
        <c:overlap val="100"/>
        <c:axId val="485419376"/>
        <c:axId val="485417136"/>
      </c:barChart>
      <c:catAx>
        <c:axId val="485419376"/>
        <c:scaling>
          <c:orientation val="maxMin"/>
        </c:scaling>
        <c:delete val="0"/>
        <c:axPos val="l"/>
        <c:numFmt formatCode="General" sourceLinked="0"/>
        <c:majorTickMark val="none"/>
        <c:minorTickMark val="none"/>
        <c:tickLblPos val="low"/>
        <c:spPr>
          <a:ln>
            <a:noFill/>
          </a:ln>
        </c:spPr>
        <c:txPr>
          <a:bodyPr/>
          <a:lstStyle/>
          <a:p>
            <a:pPr rtl="0">
              <a:defRPr sz="1400">
                <a:solidFill>
                  <a:srgbClr val="002649"/>
                </a:solidFill>
              </a:defRPr>
            </a:pPr>
            <a:endParaRPr lang="en-FI"/>
          </a:p>
        </c:txPr>
        <c:crossAx val="485417136"/>
        <c:crosses val="autoZero"/>
        <c:auto val="1"/>
        <c:lblAlgn val="ctr"/>
        <c:lblOffset val="100"/>
        <c:tickLblSkip val="1"/>
        <c:noMultiLvlLbl val="0"/>
      </c:catAx>
      <c:valAx>
        <c:axId val="485417136"/>
        <c:scaling>
          <c:orientation val="minMax"/>
          <c:max val="100.01"/>
          <c:min val="0"/>
        </c:scaling>
        <c:delete val="0"/>
        <c:axPos val="t"/>
        <c:majorGridlines>
          <c:spPr>
            <a:ln w="9525">
              <a:solidFill>
                <a:srgbClr val="D9D9D9"/>
              </a:solidFill>
              <a:prstDash val="solid"/>
            </a:ln>
          </c:spPr>
        </c:majorGridlines>
        <c:numFmt formatCode="General" sourceLinked="0"/>
        <c:majorTickMark val="none"/>
        <c:minorTickMark val="none"/>
        <c:tickLblPos val="high"/>
        <c:spPr>
          <a:ln>
            <a:noFill/>
          </a:ln>
        </c:spPr>
        <c:txPr>
          <a:bodyPr/>
          <a:lstStyle/>
          <a:p>
            <a:pPr rtl="0">
              <a:defRPr sz="1200">
                <a:solidFill>
                  <a:srgbClr val="7F7F7F"/>
                </a:solidFill>
              </a:defRPr>
            </a:pPr>
            <a:endParaRPr lang="en-FI"/>
          </a:p>
        </c:txPr>
        <c:crossAx val="485419376"/>
        <c:crosses val="autoZero"/>
        <c:crossBetween val="between"/>
        <c:majorUnit val="10"/>
        <c:minorUnit val="1"/>
      </c:valAx>
      <c:spPr>
        <a:ln>
          <a:noFill/>
        </a:ln>
      </c:spPr>
    </c:plotArea>
    <c:legend>
      <c:legendPos val="t"/>
      <c:layout>
        <c:manualLayout>
          <c:xMode val="edge"/>
          <c:yMode val="edge"/>
          <c:x val="9.2119720572244282E-2"/>
          <c:y val="1.7993619263247714E-2"/>
          <c:w val="0.86391409870632951"/>
          <c:h val="0.11448134378821946"/>
        </c:manualLayout>
      </c:layout>
      <c:overlay val="0"/>
      <c:txPr>
        <a:bodyPr/>
        <a:lstStyle/>
        <a:p>
          <a:pPr rtl="0">
            <a:defRPr>
              <a:solidFill>
                <a:srgbClr val="002649"/>
              </a:solidFill>
            </a:defRPr>
          </a:pPr>
          <a:endParaRPr lang="en-FI"/>
        </a:p>
      </c:txPr>
    </c:legend>
    <c:plotVisOnly val="1"/>
    <c:dispBlanksAs val="gap"/>
    <c:showDLblsOverMax val="0"/>
  </c:chart>
  <c:txPr>
    <a:bodyPr/>
    <a:lstStyle/>
    <a:p>
      <a:pPr rtl="0">
        <a:defRPr sz="1200">
          <a:latin typeface="Neue Haas Unica W1G" panose="020B0504030206020203" pitchFamily="34" charset="0"/>
        </a:defRPr>
      </a:pPr>
      <a:endParaRPr lang="en-FI"/>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15119254622846"/>
          <c:y val="0.1583897736969257"/>
          <c:w val="0.7614599830249319"/>
          <c:h val="0.75234339805853567"/>
        </c:manualLayout>
      </c:layout>
      <c:barChart>
        <c:barDir val="bar"/>
        <c:grouping val="stacked"/>
        <c:varyColors val="0"/>
        <c:ser>
          <c:idx val="0"/>
          <c:order val="0"/>
          <c:tx>
            <c:strRef>
              <c:f>Taul1!$B$5</c:f>
              <c:strCache>
                <c:ptCount val="1"/>
                <c:pt idx="0">
                  <c:v>
Agree</c:v>
                </c:pt>
              </c:strCache>
            </c:strRef>
          </c:tx>
          <c:spPr>
            <a:solidFill>
              <a:schemeClr val="accent2"/>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Taul1!$B$6:$B$17</c:f>
              <c:numCache>
                <c:formatCode>General</c:formatCode>
                <c:ptCount val="12"/>
                <c:pt idx="0">
                  <c:v>16.638079999999999</c:v>
                </c:pt>
                <c:pt idx="2">
                  <c:v>13.043480000000001</c:v>
                </c:pt>
                <c:pt idx="3">
                  <c:v>20.16949</c:v>
                </c:pt>
                <c:pt idx="5">
                  <c:v>26.875</c:v>
                </c:pt>
                <c:pt idx="6">
                  <c:v>19.74522</c:v>
                </c:pt>
                <c:pt idx="7">
                  <c:v>17.058820000000001</c:v>
                </c:pt>
                <c:pt idx="8">
                  <c:v>21.142859999999999</c:v>
                </c:pt>
                <c:pt idx="9">
                  <c:v>13.772460000000001</c:v>
                </c:pt>
                <c:pt idx="10">
                  <c:v>10.77844</c:v>
                </c:pt>
                <c:pt idx="11">
                  <c:v>7.6470599999999997</c:v>
                </c:pt>
              </c:numCache>
            </c:numRef>
          </c:val>
          <c:extLst>
            <c:ext xmlns:c16="http://schemas.microsoft.com/office/drawing/2014/chart" uri="{C3380CC4-5D6E-409C-BE32-E72D297353CC}">
              <c16:uniqueId val="{00000000-77CC-4BBF-9D2D-B69B82524354}"/>
            </c:ext>
          </c:extLst>
        </c:ser>
        <c:ser>
          <c:idx val="1"/>
          <c:order val="1"/>
          <c:tx>
            <c:strRef>
              <c:f>Taul1!$C$5</c:f>
              <c:strCache>
                <c:ptCount val="1"/>
                <c:pt idx="0">
                  <c:v>Agree 
somewhat</c:v>
                </c:pt>
              </c:strCache>
            </c:strRef>
          </c:tx>
          <c:spPr>
            <a:solidFill>
              <a:schemeClr val="accent4"/>
            </a:solidFill>
            <a:ln>
              <a:noFill/>
            </a:ln>
          </c:spPr>
          <c:invertIfNegative val="0"/>
          <c:dLbls>
            <c:numFmt formatCode="#,##0" sourceLinked="0"/>
            <c:spPr>
              <a:noFill/>
              <a:ln>
                <a:noFill/>
              </a:ln>
              <a:effectLst/>
            </c:spPr>
            <c:txPr>
              <a:bodyPr/>
              <a:lstStyle/>
              <a:p>
                <a:pPr rtl="0">
                  <a:defRPr>
                    <a:solidFill>
                      <a:schemeClr val="tx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Taul1!$C$6:$C$17</c:f>
              <c:numCache>
                <c:formatCode>General</c:formatCode>
                <c:ptCount val="12"/>
                <c:pt idx="0">
                  <c:v>33.962260000000001</c:v>
                </c:pt>
                <c:pt idx="2">
                  <c:v>32.695650000000001</c:v>
                </c:pt>
                <c:pt idx="3">
                  <c:v>35.08475</c:v>
                </c:pt>
                <c:pt idx="5">
                  <c:v>45.625</c:v>
                </c:pt>
                <c:pt idx="6">
                  <c:v>40.127389999999998</c:v>
                </c:pt>
                <c:pt idx="7">
                  <c:v>39.411760000000001</c:v>
                </c:pt>
                <c:pt idx="8">
                  <c:v>31.428570000000001</c:v>
                </c:pt>
                <c:pt idx="9">
                  <c:v>29.34132</c:v>
                </c:pt>
                <c:pt idx="10">
                  <c:v>26.34731</c:v>
                </c:pt>
                <c:pt idx="11">
                  <c:v>26.470590000000001</c:v>
                </c:pt>
              </c:numCache>
            </c:numRef>
          </c:val>
          <c:extLst>
            <c:ext xmlns:c16="http://schemas.microsoft.com/office/drawing/2014/chart" uri="{C3380CC4-5D6E-409C-BE32-E72D297353CC}">
              <c16:uniqueId val="{00000001-77CC-4BBF-9D2D-B69B82524354}"/>
            </c:ext>
          </c:extLst>
        </c:ser>
        <c:ser>
          <c:idx val="2"/>
          <c:order val="2"/>
          <c:tx>
            <c:strRef>
              <c:f>Taul1!$D$5</c:f>
              <c:strCache>
                <c:ptCount val="1"/>
                <c:pt idx="0">
                  <c:v>
Disagree</c:v>
                </c:pt>
              </c:strCache>
            </c:strRef>
          </c:tx>
          <c:spPr>
            <a:solidFill>
              <a:schemeClr val="accent1"/>
            </a:solidFill>
            <a:ln>
              <a:noFill/>
            </a:ln>
          </c:spPr>
          <c:invertIfNegative val="0"/>
          <c:dPt>
            <c:idx val="5"/>
            <c:invertIfNegative val="0"/>
            <c:bubble3D val="0"/>
            <c:extLst>
              <c:ext xmlns:c16="http://schemas.microsoft.com/office/drawing/2014/chart" uri="{C3380CC4-5D6E-409C-BE32-E72D297353CC}">
                <c16:uniqueId val="{00000002-77CC-4BBF-9D2D-B69B82524354}"/>
              </c:ext>
            </c:extLst>
          </c:dPt>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Taul1!$D$6:$D$17</c:f>
              <c:numCache>
                <c:formatCode>General</c:formatCode>
                <c:ptCount val="12"/>
                <c:pt idx="0">
                  <c:v>39.193829999999998</c:v>
                </c:pt>
                <c:pt idx="2">
                  <c:v>43.478259999999999</c:v>
                </c:pt>
                <c:pt idx="3">
                  <c:v>35.08475</c:v>
                </c:pt>
                <c:pt idx="5">
                  <c:v>21.25</c:v>
                </c:pt>
                <c:pt idx="6">
                  <c:v>35.668790000000001</c:v>
                </c:pt>
                <c:pt idx="7">
                  <c:v>35.882350000000002</c:v>
                </c:pt>
                <c:pt idx="8">
                  <c:v>40.571429999999999</c:v>
                </c:pt>
                <c:pt idx="9">
                  <c:v>47.305390000000003</c:v>
                </c:pt>
                <c:pt idx="10">
                  <c:v>47.90419</c:v>
                </c:pt>
                <c:pt idx="11">
                  <c:v>44.705880000000001</c:v>
                </c:pt>
              </c:numCache>
            </c:numRef>
          </c:val>
          <c:extLst>
            <c:ext xmlns:c16="http://schemas.microsoft.com/office/drawing/2014/chart" uri="{C3380CC4-5D6E-409C-BE32-E72D297353CC}">
              <c16:uniqueId val="{00000003-77CC-4BBF-9D2D-B69B82524354}"/>
            </c:ext>
          </c:extLst>
        </c:ser>
        <c:ser>
          <c:idx val="3"/>
          <c:order val="3"/>
          <c:tx>
            <c:strRef>
              <c:f>Taul1!$E$5</c:f>
              <c:strCache>
                <c:ptCount val="1"/>
                <c:pt idx="0">
                  <c:v>Can’t 
say</c:v>
                </c:pt>
              </c:strCache>
            </c:strRef>
          </c:tx>
          <c:spPr>
            <a:solidFill>
              <a:schemeClr val="accent3"/>
            </a:solidFill>
          </c:spPr>
          <c:invertIfNegative val="0"/>
          <c:dLbls>
            <c:numFmt formatCode="#,##0" sourceLinked="0"/>
            <c:spPr>
              <a:noFill/>
              <a:ln>
                <a:noFill/>
              </a:ln>
              <a:effectLst/>
            </c:spPr>
            <c:txPr>
              <a:bodyPr/>
              <a:lstStyle/>
              <a:p>
                <a:pPr rtl="0">
                  <a:defRPr>
                    <a:solidFill>
                      <a:schemeClr val="tx1"/>
                    </a:solidFill>
                    <a:latin typeface="Neue Haas Unica W1G Medium" panose="020B0604030206020203" pitchFamily="34" charset="0"/>
                  </a:defRPr>
                </a:pPr>
                <a:endParaRPr lang="en-FI"/>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Taul1!$A$6:$A$17</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Taul1!$E$6:$E$17</c:f>
              <c:numCache>
                <c:formatCode>General</c:formatCode>
                <c:ptCount val="12"/>
                <c:pt idx="0">
                  <c:v>10.205830000000001</c:v>
                </c:pt>
                <c:pt idx="2">
                  <c:v>10.78261</c:v>
                </c:pt>
                <c:pt idx="3">
                  <c:v>9.6610200000000006</c:v>
                </c:pt>
                <c:pt idx="5">
                  <c:v>6.25</c:v>
                </c:pt>
                <c:pt idx="6">
                  <c:v>4.4585999999999997</c:v>
                </c:pt>
                <c:pt idx="7">
                  <c:v>7.6470599999999997</c:v>
                </c:pt>
                <c:pt idx="8">
                  <c:v>6.8571400000000002</c:v>
                </c:pt>
                <c:pt idx="9">
                  <c:v>9.5808400000000002</c:v>
                </c:pt>
                <c:pt idx="10">
                  <c:v>14.97006</c:v>
                </c:pt>
                <c:pt idx="11">
                  <c:v>21.176469999999998</c:v>
                </c:pt>
              </c:numCache>
            </c:numRef>
          </c:val>
          <c:extLst>
            <c:ext xmlns:c16="http://schemas.microsoft.com/office/drawing/2014/chart" uri="{C3380CC4-5D6E-409C-BE32-E72D297353CC}">
              <c16:uniqueId val="{00000004-77CC-4BBF-9D2D-B69B82524354}"/>
            </c:ext>
          </c:extLst>
        </c:ser>
        <c:dLbls>
          <c:showLegendKey val="0"/>
          <c:showVal val="0"/>
          <c:showCatName val="0"/>
          <c:showSerName val="0"/>
          <c:showPercent val="0"/>
          <c:showBubbleSize val="0"/>
        </c:dLbls>
        <c:gapWidth val="30"/>
        <c:overlap val="100"/>
        <c:axId val="485419376"/>
        <c:axId val="485417136"/>
      </c:barChart>
      <c:catAx>
        <c:axId val="485419376"/>
        <c:scaling>
          <c:orientation val="maxMin"/>
        </c:scaling>
        <c:delete val="0"/>
        <c:axPos val="l"/>
        <c:numFmt formatCode="General" sourceLinked="0"/>
        <c:majorTickMark val="none"/>
        <c:minorTickMark val="none"/>
        <c:tickLblPos val="low"/>
        <c:spPr>
          <a:ln>
            <a:noFill/>
          </a:ln>
        </c:spPr>
        <c:txPr>
          <a:bodyPr/>
          <a:lstStyle/>
          <a:p>
            <a:pPr rtl="0">
              <a:defRPr sz="1400">
                <a:solidFill>
                  <a:srgbClr val="002649"/>
                </a:solidFill>
              </a:defRPr>
            </a:pPr>
            <a:endParaRPr lang="en-FI"/>
          </a:p>
        </c:txPr>
        <c:crossAx val="485417136"/>
        <c:crosses val="autoZero"/>
        <c:auto val="1"/>
        <c:lblAlgn val="ctr"/>
        <c:lblOffset val="100"/>
        <c:tickLblSkip val="1"/>
        <c:noMultiLvlLbl val="0"/>
      </c:catAx>
      <c:valAx>
        <c:axId val="485417136"/>
        <c:scaling>
          <c:orientation val="minMax"/>
          <c:max val="100.01"/>
          <c:min val="0"/>
        </c:scaling>
        <c:delete val="0"/>
        <c:axPos val="t"/>
        <c:majorGridlines>
          <c:spPr>
            <a:ln w="9525">
              <a:solidFill>
                <a:srgbClr val="D9D9D9"/>
              </a:solidFill>
              <a:prstDash val="solid"/>
            </a:ln>
          </c:spPr>
        </c:majorGridlines>
        <c:numFmt formatCode="General" sourceLinked="0"/>
        <c:majorTickMark val="none"/>
        <c:minorTickMark val="none"/>
        <c:tickLblPos val="high"/>
        <c:spPr>
          <a:ln>
            <a:noFill/>
          </a:ln>
        </c:spPr>
        <c:txPr>
          <a:bodyPr/>
          <a:lstStyle/>
          <a:p>
            <a:pPr rtl="0">
              <a:defRPr sz="1200">
                <a:solidFill>
                  <a:srgbClr val="7F7F7F"/>
                </a:solidFill>
              </a:defRPr>
            </a:pPr>
            <a:endParaRPr lang="en-FI"/>
          </a:p>
        </c:txPr>
        <c:crossAx val="485419376"/>
        <c:crosses val="autoZero"/>
        <c:crossBetween val="between"/>
        <c:majorUnit val="10"/>
        <c:minorUnit val="1"/>
      </c:valAx>
      <c:spPr>
        <a:ln>
          <a:noFill/>
        </a:ln>
      </c:spPr>
    </c:plotArea>
    <c:legend>
      <c:legendPos val="t"/>
      <c:layout>
        <c:manualLayout>
          <c:xMode val="edge"/>
          <c:yMode val="edge"/>
          <c:x val="8.7989819418126822E-2"/>
          <c:y val="1.7993619263247714E-2"/>
          <c:w val="0.86804399649008279"/>
          <c:h val="0.11448134378821946"/>
        </c:manualLayout>
      </c:layout>
      <c:overlay val="0"/>
      <c:txPr>
        <a:bodyPr/>
        <a:lstStyle/>
        <a:p>
          <a:pPr rtl="0">
            <a:defRPr>
              <a:solidFill>
                <a:srgbClr val="002649"/>
              </a:solidFill>
            </a:defRPr>
          </a:pPr>
          <a:endParaRPr lang="en-FI"/>
        </a:p>
      </c:txPr>
    </c:legend>
    <c:plotVisOnly val="1"/>
    <c:dispBlanksAs val="gap"/>
    <c:showDLblsOverMax val="0"/>
  </c:chart>
  <c:txPr>
    <a:bodyPr/>
    <a:lstStyle/>
    <a:p>
      <a:pPr rtl="0">
        <a:defRPr sz="1200">
          <a:latin typeface="Neue Haas Unica W1G" panose="020B0504030206020203" pitchFamily="34" charset="0"/>
        </a:defRPr>
      </a:pPr>
      <a:endParaRPr lang="en-FI"/>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15119254622846"/>
          <c:y val="0.1583897736969257"/>
          <c:w val="0.7614599830249319"/>
          <c:h val="0.75234339805853567"/>
        </c:manualLayout>
      </c:layout>
      <c:barChart>
        <c:barDir val="bar"/>
        <c:grouping val="stacked"/>
        <c:varyColors val="0"/>
        <c:ser>
          <c:idx val="0"/>
          <c:order val="0"/>
          <c:tx>
            <c:strRef>
              <c:f>Taul1!$B$5</c:f>
              <c:strCache>
                <c:ptCount val="1"/>
                <c:pt idx="0">
                  <c:v>
Agree</c:v>
                </c:pt>
              </c:strCache>
            </c:strRef>
          </c:tx>
          <c:spPr>
            <a:solidFill>
              <a:schemeClr val="accent2"/>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Taul1!$B$6:$B$17</c:f>
              <c:numCache>
                <c:formatCode>General</c:formatCode>
                <c:ptCount val="12"/>
                <c:pt idx="0">
                  <c:v>16.037739999999999</c:v>
                </c:pt>
                <c:pt idx="2">
                  <c:v>10.956519999999999</c:v>
                </c:pt>
                <c:pt idx="3">
                  <c:v>20.847460000000002</c:v>
                </c:pt>
                <c:pt idx="5">
                  <c:v>23.125</c:v>
                </c:pt>
                <c:pt idx="6">
                  <c:v>21.019110000000001</c:v>
                </c:pt>
                <c:pt idx="7">
                  <c:v>17.64706</c:v>
                </c:pt>
                <c:pt idx="8">
                  <c:v>20</c:v>
                </c:pt>
                <c:pt idx="9">
                  <c:v>11.976050000000001</c:v>
                </c:pt>
                <c:pt idx="10">
                  <c:v>10.77844</c:v>
                </c:pt>
                <c:pt idx="11">
                  <c:v>8.2352900000000009</c:v>
                </c:pt>
              </c:numCache>
            </c:numRef>
          </c:val>
          <c:extLst>
            <c:ext xmlns:c16="http://schemas.microsoft.com/office/drawing/2014/chart" uri="{C3380CC4-5D6E-409C-BE32-E72D297353CC}">
              <c16:uniqueId val="{00000000-BDBC-4911-BBC3-BB9A31269F64}"/>
            </c:ext>
          </c:extLst>
        </c:ser>
        <c:ser>
          <c:idx val="1"/>
          <c:order val="1"/>
          <c:tx>
            <c:strRef>
              <c:f>Taul1!$C$5</c:f>
              <c:strCache>
                <c:ptCount val="1"/>
                <c:pt idx="0">
                  <c:v>Agree 
somewhat</c:v>
                </c:pt>
              </c:strCache>
            </c:strRef>
          </c:tx>
          <c:spPr>
            <a:solidFill>
              <a:schemeClr val="accent4"/>
            </a:solidFill>
            <a:ln>
              <a:noFill/>
            </a:ln>
          </c:spPr>
          <c:invertIfNegative val="0"/>
          <c:dLbls>
            <c:numFmt formatCode="#,##0" sourceLinked="0"/>
            <c:spPr>
              <a:noFill/>
              <a:ln>
                <a:noFill/>
              </a:ln>
              <a:effectLst/>
            </c:spPr>
            <c:txPr>
              <a:bodyPr/>
              <a:lstStyle/>
              <a:p>
                <a:pPr rtl="0">
                  <a:defRPr>
                    <a:solidFill>
                      <a:schemeClr val="tx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Taul1!$C$6:$C$17</c:f>
              <c:numCache>
                <c:formatCode>General</c:formatCode>
                <c:ptCount val="12"/>
                <c:pt idx="0">
                  <c:v>29.674099999999999</c:v>
                </c:pt>
                <c:pt idx="2">
                  <c:v>29.913039999999999</c:v>
                </c:pt>
                <c:pt idx="3">
                  <c:v>29.491530000000001</c:v>
                </c:pt>
                <c:pt idx="5">
                  <c:v>39.375</c:v>
                </c:pt>
                <c:pt idx="6">
                  <c:v>35.031849999999999</c:v>
                </c:pt>
                <c:pt idx="7">
                  <c:v>34.117649999999998</c:v>
                </c:pt>
                <c:pt idx="8">
                  <c:v>26.285710000000002</c:v>
                </c:pt>
                <c:pt idx="9">
                  <c:v>26.34731</c:v>
                </c:pt>
                <c:pt idx="10">
                  <c:v>23.353290000000001</c:v>
                </c:pt>
                <c:pt idx="11">
                  <c:v>24.117650000000001</c:v>
                </c:pt>
              </c:numCache>
            </c:numRef>
          </c:val>
          <c:extLst>
            <c:ext xmlns:c16="http://schemas.microsoft.com/office/drawing/2014/chart" uri="{C3380CC4-5D6E-409C-BE32-E72D297353CC}">
              <c16:uniqueId val="{00000001-BDBC-4911-BBC3-BB9A31269F64}"/>
            </c:ext>
          </c:extLst>
        </c:ser>
        <c:ser>
          <c:idx val="2"/>
          <c:order val="2"/>
          <c:tx>
            <c:strRef>
              <c:f>Taul1!$D$5</c:f>
              <c:strCache>
                <c:ptCount val="1"/>
                <c:pt idx="0">
                  <c:v>
Disagree</c:v>
                </c:pt>
              </c:strCache>
            </c:strRef>
          </c:tx>
          <c:spPr>
            <a:solidFill>
              <a:schemeClr val="accent1"/>
            </a:solidFill>
            <a:ln>
              <a:noFill/>
            </a:ln>
          </c:spPr>
          <c:invertIfNegative val="0"/>
          <c:dPt>
            <c:idx val="5"/>
            <c:invertIfNegative val="0"/>
            <c:bubble3D val="0"/>
            <c:extLst>
              <c:ext xmlns:c16="http://schemas.microsoft.com/office/drawing/2014/chart" uri="{C3380CC4-5D6E-409C-BE32-E72D297353CC}">
                <c16:uniqueId val="{00000002-BDBC-4911-BBC3-BB9A31269F64}"/>
              </c:ext>
            </c:extLst>
          </c:dPt>
          <c:dLbls>
            <c:numFmt formatCode="#,##0" sourceLinked="0"/>
            <c:spPr>
              <a:noFill/>
              <a:ln>
                <a:noFill/>
              </a:ln>
              <a:effectLst/>
            </c:spPr>
            <c:txPr>
              <a:bodyPr/>
              <a:lstStyle/>
              <a:p>
                <a:pPr rtl="0">
                  <a:defRPr>
                    <a:solidFill>
                      <a:schemeClr val="tx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Taul1!$D$6:$D$17</c:f>
              <c:numCache>
                <c:formatCode>General</c:formatCode>
                <c:ptCount val="12"/>
                <c:pt idx="0">
                  <c:v>41.938249999999996</c:v>
                </c:pt>
                <c:pt idx="2">
                  <c:v>47.130429999999997</c:v>
                </c:pt>
                <c:pt idx="3">
                  <c:v>36.949150000000003</c:v>
                </c:pt>
                <c:pt idx="5">
                  <c:v>28.75</c:v>
                </c:pt>
                <c:pt idx="6">
                  <c:v>36.305729999999997</c:v>
                </c:pt>
                <c:pt idx="7">
                  <c:v>41.764710000000001</c:v>
                </c:pt>
                <c:pt idx="8">
                  <c:v>43.428570000000001</c:v>
                </c:pt>
                <c:pt idx="9">
                  <c:v>52.09581</c:v>
                </c:pt>
                <c:pt idx="10">
                  <c:v>47.90419</c:v>
                </c:pt>
                <c:pt idx="11">
                  <c:v>42.352939999999997</c:v>
                </c:pt>
              </c:numCache>
            </c:numRef>
          </c:val>
          <c:extLst>
            <c:ext xmlns:c16="http://schemas.microsoft.com/office/drawing/2014/chart" uri="{C3380CC4-5D6E-409C-BE32-E72D297353CC}">
              <c16:uniqueId val="{00000003-BDBC-4911-BBC3-BB9A31269F64}"/>
            </c:ext>
          </c:extLst>
        </c:ser>
        <c:ser>
          <c:idx val="3"/>
          <c:order val="3"/>
          <c:tx>
            <c:strRef>
              <c:f>Taul1!$E$5</c:f>
              <c:strCache>
                <c:ptCount val="1"/>
                <c:pt idx="0">
                  <c:v>Can’t 
say</c:v>
                </c:pt>
              </c:strCache>
            </c:strRef>
          </c:tx>
          <c:spPr>
            <a:solidFill>
              <a:schemeClr val="accent3"/>
            </a:solidFill>
          </c:spPr>
          <c:invertIfNegative val="0"/>
          <c:dLbls>
            <c:numFmt formatCode="#,##0" sourceLinked="0"/>
            <c:spPr>
              <a:noFill/>
              <a:ln>
                <a:noFill/>
              </a:ln>
              <a:effectLst/>
            </c:spPr>
            <c:txPr>
              <a:bodyPr/>
              <a:lstStyle/>
              <a:p>
                <a:pPr rtl="0">
                  <a:defRPr>
                    <a:solidFill>
                      <a:schemeClr val="tx1"/>
                    </a:solidFill>
                    <a:latin typeface="Neue Haas Unica W1G Medium" panose="020B0604030206020203" pitchFamily="34" charset="0"/>
                  </a:defRPr>
                </a:pPr>
                <a:endParaRPr lang="en-FI"/>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Taul1!$A$6:$A$17</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Taul1!$E$6:$E$17</c:f>
              <c:numCache>
                <c:formatCode>General</c:formatCode>
                <c:ptCount val="12"/>
                <c:pt idx="0">
                  <c:v>12.349909999999999</c:v>
                </c:pt>
                <c:pt idx="2">
                  <c:v>12</c:v>
                </c:pt>
                <c:pt idx="3">
                  <c:v>12.71186</c:v>
                </c:pt>
                <c:pt idx="5">
                  <c:v>8.75</c:v>
                </c:pt>
                <c:pt idx="6">
                  <c:v>7.6433099999999996</c:v>
                </c:pt>
                <c:pt idx="7">
                  <c:v>6.4705899999999996</c:v>
                </c:pt>
                <c:pt idx="8">
                  <c:v>10.28571</c:v>
                </c:pt>
                <c:pt idx="9">
                  <c:v>9.5808400000000002</c:v>
                </c:pt>
                <c:pt idx="10">
                  <c:v>17.96407</c:v>
                </c:pt>
                <c:pt idx="11">
                  <c:v>25.294119999999999</c:v>
                </c:pt>
              </c:numCache>
            </c:numRef>
          </c:val>
          <c:extLst>
            <c:ext xmlns:c16="http://schemas.microsoft.com/office/drawing/2014/chart" uri="{C3380CC4-5D6E-409C-BE32-E72D297353CC}">
              <c16:uniqueId val="{00000004-BDBC-4911-BBC3-BB9A31269F64}"/>
            </c:ext>
          </c:extLst>
        </c:ser>
        <c:dLbls>
          <c:showLegendKey val="0"/>
          <c:showVal val="0"/>
          <c:showCatName val="0"/>
          <c:showSerName val="0"/>
          <c:showPercent val="0"/>
          <c:showBubbleSize val="0"/>
        </c:dLbls>
        <c:gapWidth val="30"/>
        <c:overlap val="100"/>
        <c:axId val="485419376"/>
        <c:axId val="485417136"/>
      </c:barChart>
      <c:catAx>
        <c:axId val="485419376"/>
        <c:scaling>
          <c:orientation val="maxMin"/>
        </c:scaling>
        <c:delete val="0"/>
        <c:axPos val="l"/>
        <c:numFmt formatCode="General" sourceLinked="0"/>
        <c:majorTickMark val="none"/>
        <c:minorTickMark val="none"/>
        <c:tickLblPos val="low"/>
        <c:spPr>
          <a:ln>
            <a:noFill/>
          </a:ln>
        </c:spPr>
        <c:txPr>
          <a:bodyPr/>
          <a:lstStyle/>
          <a:p>
            <a:pPr rtl="0">
              <a:defRPr sz="1400">
                <a:solidFill>
                  <a:srgbClr val="002649"/>
                </a:solidFill>
              </a:defRPr>
            </a:pPr>
            <a:endParaRPr lang="en-FI"/>
          </a:p>
        </c:txPr>
        <c:crossAx val="485417136"/>
        <c:crosses val="autoZero"/>
        <c:auto val="1"/>
        <c:lblAlgn val="ctr"/>
        <c:lblOffset val="100"/>
        <c:tickLblSkip val="1"/>
        <c:noMultiLvlLbl val="0"/>
      </c:catAx>
      <c:valAx>
        <c:axId val="485417136"/>
        <c:scaling>
          <c:orientation val="minMax"/>
          <c:max val="100.01"/>
          <c:min val="0"/>
        </c:scaling>
        <c:delete val="0"/>
        <c:axPos val="t"/>
        <c:majorGridlines>
          <c:spPr>
            <a:ln w="9525">
              <a:solidFill>
                <a:srgbClr val="D9D9D9"/>
              </a:solidFill>
              <a:prstDash val="solid"/>
            </a:ln>
          </c:spPr>
        </c:majorGridlines>
        <c:numFmt formatCode="General" sourceLinked="0"/>
        <c:majorTickMark val="none"/>
        <c:minorTickMark val="none"/>
        <c:tickLblPos val="high"/>
        <c:spPr>
          <a:ln>
            <a:noFill/>
          </a:ln>
        </c:spPr>
        <c:txPr>
          <a:bodyPr/>
          <a:lstStyle/>
          <a:p>
            <a:pPr rtl="0">
              <a:defRPr sz="1200">
                <a:solidFill>
                  <a:srgbClr val="7F7F7F"/>
                </a:solidFill>
              </a:defRPr>
            </a:pPr>
            <a:endParaRPr lang="en-FI"/>
          </a:p>
        </c:txPr>
        <c:crossAx val="485419376"/>
        <c:crosses val="autoZero"/>
        <c:crossBetween val="between"/>
        <c:majorUnit val="10"/>
        <c:minorUnit val="1"/>
      </c:valAx>
      <c:spPr>
        <a:ln>
          <a:noFill/>
        </a:ln>
      </c:spPr>
    </c:plotArea>
    <c:legend>
      <c:legendPos val="t"/>
      <c:layout>
        <c:manualLayout>
          <c:xMode val="edge"/>
          <c:yMode val="edge"/>
          <c:x val="8.2808155563815905E-2"/>
          <c:y val="1.7993619263247714E-2"/>
          <c:w val="0.90686829683460957"/>
          <c:h val="0.11448134378821946"/>
        </c:manualLayout>
      </c:layout>
      <c:overlay val="0"/>
      <c:txPr>
        <a:bodyPr/>
        <a:lstStyle/>
        <a:p>
          <a:pPr rtl="0">
            <a:defRPr>
              <a:solidFill>
                <a:srgbClr val="002649"/>
              </a:solidFill>
            </a:defRPr>
          </a:pPr>
          <a:endParaRPr lang="en-FI"/>
        </a:p>
      </c:txPr>
    </c:legend>
    <c:plotVisOnly val="1"/>
    <c:dispBlanksAs val="gap"/>
    <c:showDLblsOverMax val="0"/>
  </c:chart>
  <c:txPr>
    <a:bodyPr/>
    <a:lstStyle/>
    <a:p>
      <a:pPr rtl="0">
        <a:defRPr sz="1200">
          <a:latin typeface="Neue Haas Unica W1G" panose="020B0504030206020203" pitchFamily="34" charset="0"/>
        </a:defRPr>
      </a:pPr>
      <a:endParaRPr lang="en-FI"/>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15119254622846"/>
          <c:y val="0.1583897736969257"/>
          <c:w val="0.7614599830249319"/>
          <c:h val="0.75234339805853567"/>
        </c:manualLayout>
      </c:layout>
      <c:barChart>
        <c:barDir val="bar"/>
        <c:grouping val="stacked"/>
        <c:varyColors val="0"/>
        <c:ser>
          <c:idx val="0"/>
          <c:order val="0"/>
          <c:tx>
            <c:strRef>
              <c:f>Taul1!$B$5</c:f>
              <c:strCache>
                <c:ptCount val="1"/>
                <c:pt idx="0">
                  <c:v>
Agree</c:v>
                </c:pt>
              </c:strCache>
            </c:strRef>
          </c:tx>
          <c:spPr>
            <a:solidFill>
              <a:schemeClr val="accent2"/>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Taul1!$B$6:$B$17</c:f>
              <c:numCache>
                <c:formatCode>General</c:formatCode>
                <c:ptCount val="12"/>
                <c:pt idx="0">
                  <c:v>15.523160000000001</c:v>
                </c:pt>
                <c:pt idx="2">
                  <c:v>6.4347799999999999</c:v>
                </c:pt>
                <c:pt idx="3">
                  <c:v>24.406780000000001</c:v>
                </c:pt>
                <c:pt idx="5">
                  <c:v>27.5</c:v>
                </c:pt>
                <c:pt idx="6">
                  <c:v>22.929939999999998</c:v>
                </c:pt>
                <c:pt idx="7">
                  <c:v>18.235289999999999</c:v>
                </c:pt>
                <c:pt idx="8">
                  <c:v>14.857139999999999</c:v>
                </c:pt>
                <c:pt idx="9">
                  <c:v>10.77844</c:v>
                </c:pt>
                <c:pt idx="10">
                  <c:v>10.179639999999999</c:v>
                </c:pt>
                <c:pt idx="11">
                  <c:v>5.2941200000000004</c:v>
                </c:pt>
              </c:numCache>
            </c:numRef>
          </c:val>
          <c:extLst>
            <c:ext xmlns:c16="http://schemas.microsoft.com/office/drawing/2014/chart" uri="{C3380CC4-5D6E-409C-BE32-E72D297353CC}">
              <c16:uniqueId val="{00000000-6458-47BD-B777-7A7183BCB9A7}"/>
            </c:ext>
          </c:extLst>
        </c:ser>
        <c:ser>
          <c:idx val="1"/>
          <c:order val="1"/>
          <c:tx>
            <c:strRef>
              <c:f>Taul1!$C$5</c:f>
              <c:strCache>
                <c:ptCount val="1"/>
                <c:pt idx="0">
                  <c:v>Agree 
somewhat</c:v>
                </c:pt>
              </c:strCache>
            </c:strRef>
          </c:tx>
          <c:spPr>
            <a:solidFill>
              <a:schemeClr val="accent4"/>
            </a:solidFill>
            <a:ln>
              <a:noFill/>
            </a:ln>
          </c:spPr>
          <c:invertIfNegative val="0"/>
          <c:dLbls>
            <c:numFmt formatCode="#,##0" sourceLinked="0"/>
            <c:spPr>
              <a:noFill/>
              <a:ln>
                <a:noFill/>
              </a:ln>
              <a:effectLst/>
            </c:spPr>
            <c:txPr>
              <a:bodyPr/>
              <a:lstStyle/>
              <a:p>
                <a:pPr rtl="0">
                  <a:defRPr>
                    <a:solidFill>
                      <a:schemeClr val="tx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Taul1!$C$6:$C$17</c:f>
              <c:numCache>
                <c:formatCode>General</c:formatCode>
                <c:ptCount val="12"/>
                <c:pt idx="0">
                  <c:v>21.097770000000001</c:v>
                </c:pt>
                <c:pt idx="2">
                  <c:v>13.739129999999999</c:v>
                </c:pt>
                <c:pt idx="3">
                  <c:v>28.135590000000001</c:v>
                </c:pt>
                <c:pt idx="5">
                  <c:v>33.125</c:v>
                </c:pt>
                <c:pt idx="6">
                  <c:v>24.84076</c:v>
                </c:pt>
                <c:pt idx="7">
                  <c:v>19.411760000000001</c:v>
                </c:pt>
                <c:pt idx="8">
                  <c:v>21.714289999999998</c:v>
                </c:pt>
                <c:pt idx="9">
                  <c:v>16.766470000000002</c:v>
                </c:pt>
                <c:pt idx="10">
                  <c:v>20.359279999999998</c:v>
                </c:pt>
                <c:pt idx="11">
                  <c:v>12.35294</c:v>
                </c:pt>
              </c:numCache>
            </c:numRef>
          </c:val>
          <c:extLst>
            <c:ext xmlns:c16="http://schemas.microsoft.com/office/drawing/2014/chart" uri="{C3380CC4-5D6E-409C-BE32-E72D297353CC}">
              <c16:uniqueId val="{00000001-6458-47BD-B777-7A7183BCB9A7}"/>
            </c:ext>
          </c:extLst>
        </c:ser>
        <c:ser>
          <c:idx val="2"/>
          <c:order val="2"/>
          <c:tx>
            <c:strRef>
              <c:f>Taul1!$D$5</c:f>
              <c:strCache>
                <c:ptCount val="1"/>
                <c:pt idx="0">
                  <c:v>
Disagree</c:v>
                </c:pt>
              </c:strCache>
            </c:strRef>
          </c:tx>
          <c:spPr>
            <a:solidFill>
              <a:schemeClr val="accent1"/>
            </a:solidFill>
            <a:ln>
              <a:noFill/>
            </a:ln>
          </c:spPr>
          <c:invertIfNegative val="0"/>
          <c:dPt>
            <c:idx val="5"/>
            <c:invertIfNegative val="0"/>
            <c:bubble3D val="0"/>
            <c:extLst>
              <c:ext xmlns:c16="http://schemas.microsoft.com/office/drawing/2014/chart" uri="{C3380CC4-5D6E-409C-BE32-E72D297353CC}">
                <c16:uniqueId val="{00000002-6458-47BD-B777-7A7183BCB9A7}"/>
              </c:ext>
            </c:extLst>
          </c:dPt>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Taul1!$D$6:$D$17</c:f>
              <c:numCache>
                <c:formatCode>General</c:formatCode>
                <c:ptCount val="12"/>
                <c:pt idx="0">
                  <c:v>48.799309999999998</c:v>
                </c:pt>
                <c:pt idx="2">
                  <c:v>58.608699999999999</c:v>
                </c:pt>
                <c:pt idx="3">
                  <c:v>39.322029999999998</c:v>
                </c:pt>
                <c:pt idx="5">
                  <c:v>27.5</c:v>
                </c:pt>
                <c:pt idx="6">
                  <c:v>38.853499999999997</c:v>
                </c:pt>
                <c:pt idx="7">
                  <c:v>48.235289999999999</c:v>
                </c:pt>
                <c:pt idx="8">
                  <c:v>50.285710000000002</c:v>
                </c:pt>
                <c:pt idx="9">
                  <c:v>59.281440000000003</c:v>
                </c:pt>
                <c:pt idx="10">
                  <c:v>53.293410000000002</c:v>
                </c:pt>
                <c:pt idx="11">
                  <c:v>62.352939999999997</c:v>
                </c:pt>
              </c:numCache>
            </c:numRef>
          </c:val>
          <c:extLst>
            <c:ext xmlns:c16="http://schemas.microsoft.com/office/drawing/2014/chart" uri="{C3380CC4-5D6E-409C-BE32-E72D297353CC}">
              <c16:uniqueId val="{00000003-6458-47BD-B777-7A7183BCB9A7}"/>
            </c:ext>
          </c:extLst>
        </c:ser>
        <c:ser>
          <c:idx val="3"/>
          <c:order val="3"/>
          <c:tx>
            <c:strRef>
              <c:f>Taul1!$E$5</c:f>
              <c:strCache>
                <c:ptCount val="1"/>
                <c:pt idx="0">
                  <c:v>Can’t 
say</c:v>
                </c:pt>
              </c:strCache>
            </c:strRef>
          </c:tx>
          <c:spPr>
            <a:solidFill>
              <a:schemeClr val="accent3"/>
            </a:solidFill>
          </c:spPr>
          <c:invertIfNegative val="0"/>
          <c:dLbls>
            <c:numFmt formatCode="#,##0" sourceLinked="0"/>
            <c:spPr>
              <a:noFill/>
              <a:ln>
                <a:noFill/>
              </a:ln>
              <a:effectLst/>
            </c:spPr>
            <c:txPr>
              <a:bodyPr/>
              <a:lstStyle/>
              <a:p>
                <a:pPr rtl="0">
                  <a:defRPr>
                    <a:solidFill>
                      <a:schemeClr val="tx1"/>
                    </a:solidFill>
                    <a:latin typeface="Neue Haas Unica W1G Medium" panose="020B0604030206020203" pitchFamily="34" charset="0"/>
                  </a:defRPr>
                </a:pPr>
                <a:endParaRPr lang="en-FI"/>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Taul1!$A$6:$A$17</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Taul1!$E$6:$E$17</c:f>
              <c:numCache>
                <c:formatCode>General</c:formatCode>
                <c:ptCount val="12"/>
                <c:pt idx="0">
                  <c:v>14.57976</c:v>
                </c:pt>
                <c:pt idx="2">
                  <c:v>21.217390000000002</c:v>
                </c:pt>
                <c:pt idx="3">
                  <c:v>8.1355900000000005</c:v>
                </c:pt>
                <c:pt idx="5">
                  <c:v>11.875</c:v>
                </c:pt>
                <c:pt idx="6">
                  <c:v>13.3758</c:v>
                </c:pt>
                <c:pt idx="7">
                  <c:v>14.117649999999999</c:v>
                </c:pt>
                <c:pt idx="8">
                  <c:v>13.142860000000001</c:v>
                </c:pt>
                <c:pt idx="9">
                  <c:v>13.17365</c:v>
                </c:pt>
                <c:pt idx="10">
                  <c:v>16.167660000000001</c:v>
                </c:pt>
                <c:pt idx="11">
                  <c:v>20</c:v>
                </c:pt>
              </c:numCache>
            </c:numRef>
          </c:val>
          <c:extLst>
            <c:ext xmlns:c16="http://schemas.microsoft.com/office/drawing/2014/chart" uri="{C3380CC4-5D6E-409C-BE32-E72D297353CC}">
              <c16:uniqueId val="{00000004-6458-47BD-B777-7A7183BCB9A7}"/>
            </c:ext>
          </c:extLst>
        </c:ser>
        <c:dLbls>
          <c:showLegendKey val="0"/>
          <c:showVal val="0"/>
          <c:showCatName val="0"/>
          <c:showSerName val="0"/>
          <c:showPercent val="0"/>
          <c:showBubbleSize val="0"/>
        </c:dLbls>
        <c:gapWidth val="30"/>
        <c:overlap val="100"/>
        <c:axId val="485419376"/>
        <c:axId val="485417136"/>
      </c:barChart>
      <c:catAx>
        <c:axId val="485419376"/>
        <c:scaling>
          <c:orientation val="maxMin"/>
        </c:scaling>
        <c:delete val="0"/>
        <c:axPos val="l"/>
        <c:numFmt formatCode="General" sourceLinked="0"/>
        <c:majorTickMark val="none"/>
        <c:minorTickMark val="none"/>
        <c:tickLblPos val="low"/>
        <c:spPr>
          <a:ln>
            <a:noFill/>
          </a:ln>
        </c:spPr>
        <c:txPr>
          <a:bodyPr/>
          <a:lstStyle/>
          <a:p>
            <a:pPr rtl="0">
              <a:defRPr sz="1400">
                <a:solidFill>
                  <a:srgbClr val="002649"/>
                </a:solidFill>
              </a:defRPr>
            </a:pPr>
            <a:endParaRPr lang="en-FI"/>
          </a:p>
        </c:txPr>
        <c:crossAx val="485417136"/>
        <c:crosses val="autoZero"/>
        <c:auto val="1"/>
        <c:lblAlgn val="ctr"/>
        <c:lblOffset val="100"/>
        <c:tickLblSkip val="1"/>
        <c:noMultiLvlLbl val="0"/>
      </c:catAx>
      <c:valAx>
        <c:axId val="485417136"/>
        <c:scaling>
          <c:orientation val="minMax"/>
          <c:max val="100.01"/>
          <c:min val="0"/>
        </c:scaling>
        <c:delete val="0"/>
        <c:axPos val="t"/>
        <c:majorGridlines>
          <c:spPr>
            <a:ln w="9525">
              <a:solidFill>
                <a:srgbClr val="D9D9D9"/>
              </a:solidFill>
              <a:prstDash val="solid"/>
            </a:ln>
          </c:spPr>
        </c:majorGridlines>
        <c:numFmt formatCode="General" sourceLinked="0"/>
        <c:majorTickMark val="none"/>
        <c:minorTickMark val="none"/>
        <c:tickLblPos val="high"/>
        <c:spPr>
          <a:ln>
            <a:noFill/>
          </a:ln>
        </c:spPr>
        <c:txPr>
          <a:bodyPr/>
          <a:lstStyle/>
          <a:p>
            <a:pPr rtl="0">
              <a:defRPr sz="1200">
                <a:solidFill>
                  <a:srgbClr val="7F7F7F"/>
                </a:solidFill>
              </a:defRPr>
            </a:pPr>
            <a:endParaRPr lang="en-FI"/>
          </a:p>
        </c:txPr>
        <c:crossAx val="485419376"/>
        <c:crosses val="autoZero"/>
        <c:crossBetween val="between"/>
        <c:majorUnit val="10"/>
        <c:minorUnit val="1"/>
      </c:valAx>
      <c:spPr>
        <a:ln>
          <a:noFill/>
        </a:ln>
      </c:spPr>
    </c:plotArea>
    <c:legend>
      <c:legendPos val="t"/>
      <c:layout>
        <c:manualLayout>
          <c:xMode val="edge"/>
          <c:yMode val="edge"/>
          <c:x val="9.3918954327360027E-2"/>
          <c:y val="1.7993619263247714E-2"/>
          <c:w val="0.86211480927361239"/>
          <c:h val="0.11448134378821946"/>
        </c:manualLayout>
      </c:layout>
      <c:overlay val="0"/>
      <c:txPr>
        <a:bodyPr/>
        <a:lstStyle/>
        <a:p>
          <a:pPr rtl="0">
            <a:defRPr>
              <a:solidFill>
                <a:srgbClr val="002649"/>
              </a:solidFill>
            </a:defRPr>
          </a:pPr>
          <a:endParaRPr lang="en-FI"/>
        </a:p>
      </c:txPr>
    </c:legend>
    <c:plotVisOnly val="1"/>
    <c:dispBlanksAs val="gap"/>
    <c:showDLblsOverMax val="0"/>
  </c:chart>
  <c:txPr>
    <a:bodyPr/>
    <a:lstStyle/>
    <a:p>
      <a:pPr rtl="0">
        <a:defRPr sz="1200">
          <a:latin typeface="Neue Haas Unica W1G" panose="020B0504030206020203" pitchFamily="34" charset="0"/>
        </a:defRPr>
      </a:pPr>
      <a:endParaRPr lang="en-FI"/>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15119254622846"/>
          <c:y val="0.1583897736969257"/>
          <c:w val="0.7614599830249319"/>
          <c:h val="0.75234339805853567"/>
        </c:manualLayout>
      </c:layout>
      <c:barChart>
        <c:barDir val="bar"/>
        <c:grouping val="stacked"/>
        <c:varyColors val="0"/>
        <c:ser>
          <c:idx val="0"/>
          <c:order val="0"/>
          <c:tx>
            <c:strRef>
              <c:f>Taul1!$B$5</c:f>
              <c:strCache>
                <c:ptCount val="1"/>
                <c:pt idx="0">
                  <c:v>
Agree</c:v>
                </c:pt>
              </c:strCache>
            </c:strRef>
          </c:tx>
          <c:spPr>
            <a:solidFill>
              <a:schemeClr val="accent2"/>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Taul1!$B$6:$B$17</c:f>
              <c:numCache>
                <c:formatCode>General</c:formatCode>
                <c:ptCount val="12"/>
                <c:pt idx="0">
                  <c:v>13.036020000000001</c:v>
                </c:pt>
                <c:pt idx="2">
                  <c:v>12.695650000000001</c:v>
                </c:pt>
                <c:pt idx="3">
                  <c:v>13.38983</c:v>
                </c:pt>
                <c:pt idx="5">
                  <c:v>16.25</c:v>
                </c:pt>
                <c:pt idx="6">
                  <c:v>15.286619999999999</c:v>
                </c:pt>
                <c:pt idx="7">
                  <c:v>15.882350000000001</c:v>
                </c:pt>
                <c:pt idx="8">
                  <c:v>12</c:v>
                </c:pt>
                <c:pt idx="9">
                  <c:v>16.766470000000002</c:v>
                </c:pt>
                <c:pt idx="10">
                  <c:v>5.9880199999999997</c:v>
                </c:pt>
                <c:pt idx="11">
                  <c:v>9.4117599999999992</c:v>
                </c:pt>
              </c:numCache>
            </c:numRef>
          </c:val>
          <c:extLst>
            <c:ext xmlns:c16="http://schemas.microsoft.com/office/drawing/2014/chart" uri="{C3380CC4-5D6E-409C-BE32-E72D297353CC}">
              <c16:uniqueId val="{00000000-E75C-4820-9CD6-0A4E8515663B}"/>
            </c:ext>
          </c:extLst>
        </c:ser>
        <c:ser>
          <c:idx val="1"/>
          <c:order val="1"/>
          <c:tx>
            <c:strRef>
              <c:f>Taul1!$C$5</c:f>
              <c:strCache>
                <c:ptCount val="1"/>
                <c:pt idx="0">
                  <c:v>Agree 
somewhat</c:v>
                </c:pt>
              </c:strCache>
            </c:strRef>
          </c:tx>
          <c:spPr>
            <a:solidFill>
              <a:schemeClr val="accent4"/>
            </a:solidFill>
            <a:ln>
              <a:noFill/>
            </a:ln>
          </c:spPr>
          <c:invertIfNegative val="0"/>
          <c:dLbls>
            <c:numFmt formatCode="#,##0" sourceLinked="0"/>
            <c:spPr>
              <a:noFill/>
              <a:ln>
                <a:noFill/>
              </a:ln>
              <a:effectLst/>
            </c:spPr>
            <c:txPr>
              <a:bodyPr/>
              <a:lstStyle/>
              <a:p>
                <a:pPr rtl="0">
                  <a:defRPr>
                    <a:solidFill>
                      <a:schemeClr val="tx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Taul1!$C$6:$C$17</c:f>
              <c:numCache>
                <c:formatCode>General</c:formatCode>
                <c:ptCount val="12"/>
                <c:pt idx="0">
                  <c:v>44.253860000000003</c:v>
                </c:pt>
                <c:pt idx="2">
                  <c:v>42.086959999999998</c:v>
                </c:pt>
                <c:pt idx="3">
                  <c:v>46.44068</c:v>
                </c:pt>
                <c:pt idx="5">
                  <c:v>47.5</c:v>
                </c:pt>
                <c:pt idx="6">
                  <c:v>48.407640000000001</c:v>
                </c:pt>
                <c:pt idx="7">
                  <c:v>47.647060000000003</c:v>
                </c:pt>
                <c:pt idx="8">
                  <c:v>45.714289999999998</c:v>
                </c:pt>
                <c:pt idx="9">
                  <c:v>42.514969999999998</c:v>
                </c:pt>
                <c:pt idx="10">
                  <c:v>40.119759999999999</c:v>
                </c:pt>
                <c:pt idx="11">
                  <c:v>38.235289999999999</c:v>
                </c:pt>
              </c:numCache>
            </c:numRef>
          </c:val>
          <c:extLst>
            <c:ext xmlns:c16="http://schemas.microsoft.com/office/drawing/2014/chart" uri="{C3380CC4-5D6E-409C-BE32-E72D297353CC}">
              <c16:uniqueId val="{00000001-E75C-4820-9CD6-0A4E8515663B}"/>
            </c:ext>
          </c:extLst>
        </c:ser>
        <c:ser>
          <c:idx val="2"/>
          <c:order val="2"/>
          <c:tx>
            <c:strRef>
              <c:f>Taul1!$D$5</c:f>
              <c:strCache>
                <c:ptCount val="1"/>
                <c:pt idx="0">
                  <c:v>
Disagree</c:v>
                </c:pt>
              </c:strCache>
            </c:strRef>
          </c:tx>
          <c:spPr>
            <a:solidFill>
              <a:schemeClr val="accent1"/>
            </a:solidFill>
            <a:ln>
              <a:noFill/>
            </a:ln>
          </c:spPr>
          <c:invertIfNegative val="0"/>
          <c:dPt>
            <c:idx val="5"/>
            <c:invertIfNegative val="0"/>
            <c:bubble3D val="0"/>
            <c:extLst>
              <c:ext xmlns:c16="http://schemas.microsoft.com/office/drawing/2014/chart" uri="{C3380CC4-5D6E-409C-BE32-E72D297353CC}">
                <c16:uniqueId val="{00000002-E75C-4820-9CD6-0A4E8515663B}"/>
              </c:ext>
            </c:extLst>
          </c:dPt>
          <c:dLbls>
            <c:numFmt formatCode="#,##0" sourceLinked="0"/>
            <c:spPr>
              <a:noFill/>
              <a:ln>
                <a:noFill/>
              </a:ln>
              <a:effectLst/>
            </c:spPr>
            <c:txPr>
              <a:bodyPr/>
              <a:lstStyle/>
              <a:p>
                <a:pPr rtl="0">
                  <a:defRPr>
                    <a:solidFill>
                      <a:schemeClr val="tx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Taul1!$D$6:$D$17</c:f>
              <c:numCache>
                <c:formatCode>General</c:formatCode>
                <c:ptCount val="12"/>
                <c:pt idx="0">
                  <c:v>32.847340000000003</c:v>
                </c:pt>
                <c:pt idx="2">
                  <c:v>33.913040000000002</c:v>
                </c:pt>
                <c:pt idx="3">
                  <c:v>31.69492</c:v>
                </c:pt>
                <c:pt idx="5">
                  <c:v>26.25</c:v>
                </c:pt>
                <c:pt idx="6">
                  <c:v>26.114650000000001</c:v>
                </c:pt>
                <c:pt idx="7">
                  <c:v>31.176469999999998</c:v>
                </c:pt>
                <c:pt idx="8">
                  <c:v>33.142859999999999</c:v>
                </c:pt>
                <c:pt idx="9">
                  <c:v>34.730539999999998</c:v>
                </c:pt>
                <c:pt idx="10">
                  <c:v>41.916170000000001</c:v>
                </c:pt>
                <c:pt idx="11">
                  <c:v>35.882350000000002</c:v>
                </c:pt>
              </c:numCache>
            </c:numRef>
          </c:val>
          <c:extLst>
            <c:ext xmlns:c16="http://schemas.microsoft.com/office/drawing/2014/chart" uri="{C3380CC4-5D6E-409C-BE32-E72D297353CC}">
              <c16:uniqueId val="{00000003-E75C-4820-9CD6-0A4E8515663B}"/>
            </c:ext>
          </c:extLst>
        </c:ser>
        <c:ser>
          <c:idx val="3"/>
          <c:order val="3"/>
          <c:tx>
            <c:strRef>
              <c:f>Taul1!$E$5</c:f>
              <c:strCache>
                <c:ptCount val="1"/>
                <c:pt idx="0">
                  <c:v>Can’t 
say</c:v>
                </c:pt>
              </c:strCache>
            </c:strRef>
          </c:tx>
          <c:spPr>
            <a:solidFill>
              <a:schemeClr val="accent3"/>
            </a:solidFill>
          </c:spPr>
          <c:invertIfNegative val="0"/>
          <c:dLbls>
            <c:numFmt formatCode="#,##0" sourceLinked="0"/>
            <c:spPr>
              <a:noFill/>
              <a:ln>
                <a:noFill/>
              </a:ln>
              <a:effectLst/>
            </c:spPr>
            <c:txPr>
              <a:bodyPr/>
              <a:lstStyle/>
              <a:p>
                <a:pPr rtl="0">
                  <a:defRPr>
                    <a:solidFill>
                      <a:schemeClr val="tx1"/>
                    </a:solidFill>
                    <a:latin typeface="Neue Haas Unica W1G Medium" panose="020B0604030206020203" pitchFamily="34" charset="0"/>
                  </a:defRPr>
                </a:pPr>
                <a:endParaRPr lang="en-FI"/>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Taul1!$A$6:$A$17</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Taul1!$E$6:$E$17</c:f>
              <c:numCache>
                <c:formatCode>General</c:formatCode>
                <c:ptCount val="12"/>
                <c:pt idx="0">
                  <c:v>9.8627800000000008</c:v>
                </c:pt>
                <c:pt idx="2">
                  <c:v>11.304349999999999</c:v>
                </c:pt>
                <c:pt idx="3">
                  <c:v>8.4745799999999996</c:v>
                </c:pt>
                <c:pt idx="5">
                  <c:v>10</c:v>
                </c:pt>
                <c:pt idx="6">
                  <c:v>10.191079999999999</c:v>
                </c:pt>
                <c:pt idx="7">
                  <c:v>5.2941200000000004</c:v>
                </c:pt>
                <c:pt idx="8">
                  <c:v>9.1428600000000007</c:v>
                </c:pt>
                <c:pt idx="9">
                  <c:v>5.9880199999999997</c:v>
                </c:pt>
                <c:pt idx="10">
                  <c:v>11.976050000000001</c:v>
                </c:pt>
                <c:pt idx="11">
                  <c:v>16.470590000000001</c:v>
                </c:pt>
              </c:numCache>
            </c:numRef>
          </c:val>
          <c:extLst>
            <c:ext xmlns:c16="http://schemas.microsoft.com/office/drawing/2014/chart" uri="{C3380CC4-5D6E-409C-BE32-E72D297353CC}">
              <c16:uniqueId val="{00000004-E75C-4820-9CD6-0A4E8515663B}"/>
            </c:ext>
          </c:extLst>
        </c:ser>
        <c:dLbls>
          <c:showLegendKey val="0"/>
          <c:showVal val="0"/>
          <c:showCatName val="0"/>
          <c:showSerName val="0"/>
          <c:showPercent val="0"/>
          <c:showBubbleSize val="0"/>
        </c:dLbls>
        <c:gapWidth val="30"/>
        <c:overlap val="100"/>
        <c:axId val="485419376"/>
        <c:axId val="485417136"/>
      </c:barChart>
      <c:catAx>
        <c:axId val="485419376"/>
        <c:scaling>
          <c:orientation val="maxMin"/>
        </c:scaling>
        <c:delete val="0"/>
        <c:axPos val="l"/>
        <c:numFmt formatCode="General" sourceLinked="0"/>
        <c:majorTickMark val="none"/>
        <c:minorTickMark val="none"/>
        <c:tickLblPos val="low"/>
        <c:spPr>
          <a:ln>
            <a:noFill/>
          </a:ln>
        </c:spPr>
        <c:txPr>
          <a:bodyPr/>
          <a:lstStyle/>
          <a:p>
            <a:pPr rtl="0">
              <a:defRPr sz="1400">
                <a:solidFill>
                  <a:srgbClr val="002649"/>
                </a:solidFill>
              </a:defRPr>
            </a:pPr>
            <a:endParaRPr lang="en-FI"/>
          </a:p>
        </c:txPr>
        <c:crossAx val="485417136"/>
        <c:crosses val="autoZero"/>
        <c:auto val="1"/>
        <c:lblAlgn val="ctr"/>
        <c:lblOffset val="100"/>
        <c:tickLblSkip val="1"/>
        <c:noMultiLvlLbl val="0"/>
      </c:catAx>
      <c:valAx>
        <c:axId val="485417136"/>
        <c:scaling>
          <c:orientation val="minMax"/>
          <c:max val="100.01"/>
          <c:min val="0"/>
        </c:scaling>
        <c:delete val="0"/>
        <c:axPos val="t"/>
        <c:majorGridlines>
          <c:spPr>
            <a:ln w="9525">
              <a:solidFill>
                <a:srgbClr val="D9D9D9"/>
              </a:solidFill>
              <a:prstDash val="solid"/>
            </a:ln>
          </c:spPr>
        </c:majorGridlines>
        <c:numFmt formatCode="General" sourceLinked="0"/>
        <c:majorTickMark val="none"/>
        <c:minorTickMark val="none"/>
        <c:tickLblPos val="high"/>
        <c:spPr>
          <a:ln>
            <a:noFill/>
          </a:ln>
        </c:spPr>
        <c:txPr>
          <a:bodyPr/>
          <a:lstStyle/>
          <a:p>
            <a:pPr rtl="0">
              <a:defRPr sz="1200">
                <a:solidFill>
                  <a:srgbClr val="7F7F7F"/>
                </a:solidFill>
              </a:defRPr>
            </a:pPr>
            <a:endParaRPr lang="en-FI"/>
          </a:p>
        </c:txPr>
        <c:crossAx val="485419376"/>
        <c:crosses val="autoZero"/>
        <c:crossBetween val="between"/>
        <c:majorUnit val="10"/>
        <c:minorUnit val="1"/>
      </c:valAx>
      <c:spPr>
        <a:ln>
          <a:noFill/>
        </a:ln>
      </c:spPr>
    </c:plotArea>
    <c:legend>
      <c:legendPos val="t"/>
      <c:layout>
        <c:manualLayout>
          <c:xMode val="edge"/>
          <c:yMode val="edge"/>
          <c:x val="6.926165756114018E-2"/>
          <c:y val="1.7993619263247714E-2"/>
          <c:w val="0.88677215163834044"/>
          <c:h val="0.11448134378821946"/>
        </c:manualLayout>
      </c:layout>
      <c:overlay val="0"/>
      <c:txPr>
        <a:bodyPr/>
        <a:lstStyle/>
        <a:p>
          <a:pPr rtl="0">
            <a:defRPr>
              <a:solidFill>
                <a:srgbClr val="002649"/>
              </a:solidFill>
            </a:defRPr>
          </a:pPr>
          <a:endParaRPr lang="en-FI"/>
        </a:p>
      </c:txPr>
    </c:legend>
    <c:plotVisOnly val="1"/>
    <c:dispBlanksAs val="gap"/>
    <c:showDLblsOverMax val="0"/>
  </c:chart>
  <c:txPr>
    <a:bodyPr/>
    <a:lstStyle/>
    <a:p>
      <a:pPr rtl="0">
        <a:defRPr sz="1200">
          <a:latin typeface="Neue Haas Unica W1G" panose="020B0504030206020203" pitchFamily="34" charset="0"/>
        </a:defRPr>
      </a:pPr>
      <a:endParaRPr lang="en-FI"/>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15119254622846"/>
          <c:y val="0.1583897736969257"/>
          <c:w val="0.7614599830249319"/>
          <c:h val="0.75234339805853567"/>
        </c:manualLayout>
      </c:layout>
      <c:barChart>
        <c:barDir val="bar"/>
        <c:grouping val="stacked"/>
        <c:varyColors val="0"/>
        <c:ser>
          <c:idx val="0"/>
          <c:order val="0"/>
          <c:tx>
            <c:strRef>
              <c:f>Taul1!$B$5</c:f>
              <c:strCache>
                <c:ptCount val="1"/>
                <c:pt idx="0">
                  <c:v>
Agree</c:v>
                </c:pt>
              </c:strCache>
            </c:strRef>
          </c:tx>
          <c:spPr>
            <a:solidFill>
              <a:schemeClr val="accent2"/>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Taul1!$B$6:$B$17</c:f>
              <c:numCache>
                <c:formatCode>General</c:formatCode>
                <c:ptCount val="12"/>
                <c:pt idx="0">
                  <c:v>13.464840000000001</c:v>
                </c:pt>
                <c:pt idx="2">
                  <c:v>8.6956500000000005</c:v>
                </c:pt>
                <c:pt idx="3">
                  <c:v>18.135590000000001</c:v>
                </c:pt>
                <c:pt idx="5">
                  <c:v>19.375</c:v>
                </c:pt>
                <c:pt idx="6">
                  <c:v>21.019110000000001</c:v>
                </c:pt>
                <c:pt idx="7">
                  <c:v>19.411760000000001</c:v>
                </c:pt>
                <c:pt idx="8">
                  <c:v>14.28571</c:v>
                </c:pt>
                <c:pt idx="9">
                  <c:v>9.5808400000000002</c:v>
                </c:pt>
                <c:pt idx="10">
                  <c:v>7.1856299999999997</c:v>
                </c:pt>
                <c:pt idx="11">
                  <c:v>4.1176500000000003</c:v>
                </c:pt>
              </c:numCache>
            </c:numRef>
          </c:val>
          <c:extLst>
            <c:ext xmlns:c16="http://schemas.microsoft.com/office/drawing/2014/chart" uri="{C3380CC4-5D6E-409C-BE32-E72D297353CC}">
              <c16:uniqueId val="{00000000-D8F7-4383-8FEF-B321ED0E43E5}"/>
            </c:ext>
          </c:extLst>
        </c:ser>
        <c:ser>
          <c:idx val="1"/>
          <c:order val="1"/>
          <c:tx>
            <c:strRef>
              <c:f>Taul1!$C$5</c:f>
              <c:strCache>
                <c:ptCount val="1"/>
                <c:pt idx="0">
                  <c:v>Agree 
somewhat</c:v>
                </c:pt>
              </c:strCache>
            </c:strRef>
          </c:tx>
          <c:spPr>
            <a:solidFill>
              <a:schemeClr val="accent4"/>
            </a:solidFill>
            <a:ln>
              <a:noFill/>
            </a:ln>
          </c:spPr>
          <c:invertIfNegative val="0"/>
          <c:dLbls>
            <c:numFmt formatCode="#,##0" sourceLinked="0"/>
            <c:spPr>
              <a:noFill/>
              <a:ln>
                <a:noFill/>
              </a:ln>
              <a:effectLst/>
            </c:spPr>
            <c:txPr>
              <a:bodyPr/>
              <a:lstStyle/>
              <a:p>
                <a:pPr rtl="0">
                  <a:defRPr>
                    <a:solidFill>
                      <a:schemeClr val="tx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Taul1!$C$6:$C$17</c:f>
              <c:numCache>
                <c:formatCode>General</c:formatCode>
                <c:ptCount val="12"/>
                <c:pt idx="0">
                  <c:v>23.842199999999998</c:v>
                </c:pt>
                <c:pt idx="2">
                  <c:v>23.13043</c:v>
                </c:pt>
                <c:pt idx="3">
                  <c:v>24.576270000000001</c:v>
                </c:pt>
                <c:pt idx="5">
                  <c:v>37.5</c:v>
                </c:pt>
                <c:pt idx="6">
                  <c:v>29.29936</c:v>
                </c:pt>
                <c:pt idx="7">
                  <c:v>34.117649999999998</c:v>
                </c:pt>
                <c:pt idx="8">
                  <c:v>27.428570000000001</c:v>
                </c:pt>
                <c:pt idx="9">
                  <c:v>18.56287</c:v>
                </c:pt>
                <c:pt idx="10">
                  <c:v>10.77844</c:v>
                </c:pt>
                <c:pt idx="11">
                  <c:v>10</c:v>
                </c:pt>
              </c:numCache>
            </c:numRef>
          </c:val>
          <c:extLst>
            <c:ext xmlns:c16="http://schemas.microsoft.com/office/drawing/2014/chart" uri="{C3380CC4-5D6E-409C-BE32-E72D297353CC}">
              <c16:uniqueId val="{00000001-D8F7-4383-8FEF-B321ED0E43E5}"/>
            </c:ext>
          </c:extLst>
        </c:ser>
        <c:ser>
          <c:idx val="2"/>
          <c:order val="2"/>
          <c:tx>
            <c:strRef>
              <c:f>Taul1!$D$5</c:f>
              <c:strCache>
                <c:ptCount val="1"/>
                <c:pt idx="0">
                  <c:v>
Disagree</c:v>
                </c:pt>
              </c:strCache>
            </c:strRef>
          </c:tx>
          <c:spPr>
            <a:solidFill>
              <a:schemeClr val="accent1"/>
            </a:solidFill>
            <a:ln>
              <a:noFill/>
            </a:ln>
          </c:spPr>
          <c:invertIfNegative val="0"/>
          <c:dPt>
            <c:idx val="5"/>
            <c:invertIfNegative val="0"/>
            <c:bubble3D val="0"/>
            <c:extLst>
              <c:ext xmlns:c16="http://schemas.microsoft.com/office/drawing/2014/chart" uri="{C3380CC4-5D6E-409C-BE32-E72D297353CC}">
                <c16:uniqueId val="{00000002-D8F7-4383-8FEF-B321ED0E43E5}"/>
              </c:ext>
            </c:extLst>
          </c:dPt>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Taul1!$D$6:$D$17</c:f>
              <c:numCache>
                <c:formatCode>General</c:formatCode>
                <c:ptCount val="12"/>
                <c:pt idx="0">
                  <c:v>48.713549999999998</c:v>
                </c:pt>
                <c:pt idx="2">
                  <c:v>52.695650000000001</c:v>
                </c:pt>
                <c:pt idx="3">
                  <c:v>44.91525</c:v>
                </c:pt>
                <c:pt idx="5">
                  <c:v>24.375</c:v>
                </c:pt>
                <c:pt idx="6">
                  <c:v>34.3949</c:v>
                </c:pt>
                <c:pt idx="7">
                  <c:v>37.647060000000003</c:v>
                </c:pt>
                <c:pt idx="8">
                  <c:v>44.571429999999999</c:v>
                </c:pt>
                <c:pt idx="9">
                  <c:v>62.275449999999999</c:v>
                </c:pt>
                <c:pt idx="10">
                  <c:v>70.059880000000007</c:v>
                </c:pt>
                <c:pt idx="11">
                  <c:v>65.882350000000002</c:v>
                </c:pt>
              </c:numCache>
            </c:numRef>
          </c:val>
          <c:extLst>
            <c:ext xmlns:c16="http://schemas.microsoft.com/office/drawing/2014/chart" uri="{C3380CC4-5D6E-409C-BE32-E72D297353CC}">
              <c16:uniqueId val="{00000003-D8F7-4383-8FEF-B321ED0E43E5}"/>
            </c:ext>
          </c:extLst>
        </c:ser>
        <c:ser>
          <c:idx val="3"/>
          <c:order val="3"/>
          <c:tx>
            <c:strRef>
              <c:f>Taul1!$E$5</c:f>
              <c:strCache>
                <c:ptCount val="1"/>
                <c:pt idx="0">
                  <c:v>Can’t 
say</c:v>
                </c:pt>
              </c:strCache>
            </c:strRef>
          </c:tx>
          <c:spPr>
            <a:solidFill>
              <a:schemeClr val="accent3"/>
            </a:solidFill>
          </c:spPr>
          <c:invertIfNegative val="0"/>
          <c:dLbls>
            <c:numFmt formatCode="#,##0" sourceLinked="0"/>
            <c:spPr>
              <a:noFill/>
              <a:ln>
                <a:noFill/>
              </a:ln>
              <a:effectLst/>
            </c:spPr>
            <c:txPr>
              <a:bodyPr/>
              <a:lstStyle/>
              <a:p>
                <a:pPr rtl="0">
                  <a:defRPr>
                    <a:solidFill>
                      <a:schemeClr val="tx1"/>
                    </a:solidFill>
                    <a:latin typeface="Neue Haas Unica W1G Medium" panose="020B0604030206020203" pitchFamily="34" charset="0"/>
                  </a:defRPr>
                </a:pPr>
                <a:endParaRPr lang="en-FI"/>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Taul1!$A$6:$A$17</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Taul1!$E$6:$E$17</c:f>
              <c:numCache>
                <c:formatCode>General</c:formatCode>
                <c:ptCount val="12"/>
                <c:pt idx="0">
                  <c:v>13.979419999999999</c:v>
                </c:pt>
                <c:pt idx="2">
                  <c:v>15.478260000000001</c:v>
                </c:pt>
                <c:pt idx="3">
                  <c:v>12.37288</c:v>
                </c:pt>
                <c:pt idx="5">
                  <c:v>18.75</c:v>
                </c:pt>
                <c:pt idx="6">
                  <c:v>15.286619999999999</c:v>
                </c:pt>
                <c:pt idx="7">
                  <c:v>8.8235299999999999</c:v>
                </c:pt>
                <c:pt idx="8">
                  <c:v>13.71429</c:v>
                </c:pt>
                <c:pt idx="9">
                  <c:v>9.5808400000000002</c:v>
                </c:pt>
                <c:pt idx="10">
                  <c:v>11.976050000000001</c:v>
                </c:pt>
                <c:pt idx="11">
                  <c:v>20</c:v>
                </c:pt>
              </c:numCache>
            </c:numRef>
          </c:val>
          <c:extLst>
            <c:ext xmlns:c16="http://schemas.microsoft.com/office/drawing/2014/chart" uri="{C3380CC4-5D6E-409C-BE32-E72D297353CC}">
              <c16:uniqueId val="{00000004-D8F7-4383-8FEF-B321ED0E43E5}"/>
            </c:ext>
          </c:extLst>
        </c:ser>
        <c:dLbls>
          <c:showLegendKey val="0"/>
          <c:showVal val="0"/>
          <c:showCatName val="0"/>
          <c:showSerName val="0"/>
          <c:showPercent val="0"/>
          <c:showBubbleSize val="0"/>
        </c:dLbls>
        <c:gapWidth val="30"/>
        <c:overlap val="100"/>
        <c:axId val="485419376"/>
        <c:axId val="485417136"/>
      </c:barChart>
      <c:catAx>
        <c:axId val="485419376"/>
        <c:scaling>
          <c:orientation val="maxMin"/>
        </c:scaling>
        <c:delete val="0"/>
        <c:axPos val="l"/>
        <c:numFmt formatCode="General" sourceLinked="0"/>
        <c:majorTickMark val="none"/>
        <c:minorTickMark val="none"/>
        <c:tickLblPos val="low"/>
        <c:spPr>
          <a:ln>
            <a:noFill/>
          </a:ln>
        </c:spPr>
        <c:txPr>
          <a:bodyPr/>
          <a:lstStyle/>
          <a:p>
            <a:pPr rtl="0">
              <a:defRPr sz="1400">
                <a:solidFill>
                  <a:srgbClr val="002649"/>
                </a:solidFill>
              </a:defRPr>
            </a:pPr>
            <a:endParaRPr lang="en-FI"/>
          </a:p>
        </c:txPr>
        <c:crossAx val="485417136"/>
        <c:crosses val="autoZero"/>
        <c:auto val="1"/>
        <c:lblAlgn val="ctr"/>
        <c:lblOffset val="100"/>
        <c:tickLblSkip val="1"/>
        <c:noMultiLvlLbl val="0"/>
      </c:catAx>
      <c:valAx>
        <c:axId val="485417136"/>
        <c:scaling>
          <c:orientation val="minMax"/>
          <c:max val="100.01"/>
          <c:min val="0"/>
        </c:scaling>
        <c:delete val="0"/>
        <c:axPos val="t"/>
        <c:majorGridlines>
          <c:spPr>
            <a:ln w="9525">
              <a:solidFill>
                <a:srgbClr val="D9D9D9"/>
              </a:solidFill>
              <a:prstDash val="solid"/>
            </a:ln>
          </c:spPr>
        </c:majorGridlines>
        <c:numFmt formatCode="General" sourceLinked="0"/>
        <c:majorTickMark val="none"/>
        <c:minorTickMark val="none"/>
        <c:tickLblPos val="high"/>
        <c:spPr>
          <a:ln>
            <a:noFill/>
          </a:ln>
        </c:spPr>
        <c:txPr>
          <a:bodyPr/>
          <a:lstStyle/>
          <a:p>
            <a:pPr rtl="0">
              <a:defRPr sz="1200">
                <a:solidFill>
                  <a:srgbClr val="7F7F7F"/>
                </a:solidFill>
              </a:defRPr>
            </a:pPr>
            <a:endParaRPr lang="en-FI"/>
          </a:p>
        </c:txPr>
        <c:crossAx val="485419376"/>
        <c:crosses val="autoZero"/>
        <c:crossBetween val="between"/>
        <c:majorUnit val="10"/>
        <c:minorUnit val="1"/>
      </c:valAx>
      <c:spPr>
        <a:ln>
          <a:noFill/>
        </a:ln>
      </c:spPr>
    </c:plotArea>
    <c:legend>
      <c:legendPos val="t"/>
      <c:layout>
        <c:manualLayout>
          <c:xMode val="edge"/>
          <c:yMode val="edge"/>
          <c:x val="7.6508960930644868E-2"/>
          <c:y val="6.2161351969992297E-3"/>
          <c:w val="0.92194563030010679"/>
          <c:h val="0.11448134378821946"/>
        </c:manualLayout>
      </c:layout>
      <c:overlay val="0"/>
      <c:txPr>
        <a:bodyPr/>
        <a:lstStyle/>
        <a:p>
          <a:pPr rtl="0">
            <a:defRPr>
              <a:solidFill>
                <a:srgbClr val="002649"/>
              </a:solidFill>
            </a:defRPr>
          </a:pPr>
          <a:endParaRPr lang="en-FI"/>
        </a:p>
      </c:txPr>
    </c:legend>
    <c:plotVisOnly val="1"/>
    <c:dispBlanksAs val="gap"/>
    <c:showDLblsOverMax val="0"/>
  </c:chart>
  <c:txPr>
    <a:bodyPr/>
    <a:lstStyle/>
    <a:p>
      <a:pPr rtl="0">
        <a:defRPr sz="1200">
          <a:latin typeface="Neue Haas Unica W1G" panose="020B0504030206020203" pitchFamily="34" charset="0"/>
        </a:defRPr>
      </a:pPr>
      <a:endParaRPr lang="en-FI"/>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15119254622846"/>
          <c:y val="0.1583897736969257"/>
          <c:w val="0.7614599830249319"/>
          <c:h val="0.75234339805853567"/>
        </c:manualLayout>
      </c:layout>
      <c:barChart>
        <c:barDir val="bar"/>
        <c:grouping val="stacked"/>
        <c:varyColors val="0"/>
        <c:ser>
          <c:idx val="0"/>
          <c:order val="0"/>
          <c:tx>
            <c:strRef>
              <c:f>Taul1!$B$5</c:f>
              <c:strCache>
                <c:ptCount val="1"/>
                <c:pt idx="0">
                  <c:v>
Agree</c:v>
                </c:pt>
              </c:strCache>
            </c:strRef>
          </c:tx>
          <c:spPr>
            <a:solidFill>
              <a:schemeClr val="accent2"/>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Taul1!$B$6:$B$17</c:f>
              <c:numCache>
                <c:formatCode>General</c:formatCode>
                <c:ptCount val="12"/>
                <c:pt idx="0">
                  <c:v>5.8319000000000001</c:v>
                </c:pt>
                <c:pt idx="2">
                  <c:v>4.6956499999999997</c:v>
                </c:pt>
                <c:pt idx="3">
                  <c:v>6.9491500000000004</c:v>
                </c:pt>
                <c:pt idx="5">
                  <c:v>20</c:v>
                </c:pt>
                <c:pt idx="6">
                  <c:v>5.7324799999999998</c:v>
                </c:pt>
                <c:pt idx="7">
                  <c:v>7.6470599999999997</c:v>
                </c:pt>
                <c:pt idx="8">
                  <c:v>2.8571399999999998</c:v>
                </c:pt>
                <c:pt idx="9">
                  <c:v>3.5928100000000001</c:v>
                </c:pt>
                <c:pt idx="10">
                  <c:v>1.7964100000000001</c:v>
                </c:pt>
              </c:numCache>
            </c:numRef>
          </c:val>
          <c:extLst>
            <c:ext xmlns:c16="http://schemas.microsoft.com/office/drawing/2014/chart" uri="{C3380CC4-5D6E-409C-BE32-E72D297353CC}">
              <c16:uniqueId val="{00000000-EAB5-4002-B097-6F2B27371095}"/>
            </c:ext>
          </c:extLst>
        </c:ser>
        <c:ser>
          <c:idx val="1"/>
          <c:order val="1"/>
          <c:tx>
            <c:strRef>
              <c:f>Taul1!$C$5</c:f>
              <c:strCache>
                <c:ptCount val="1"/>
                <c:pt idx="0">
                  <c:v>Agree 
somewhat</c:v>
                </c:pt>
              </c:strCache>
            </c:strRef>
          </c:tx>
          <c:spPr>
            <a:solidFill>
              <a:schemeClr val="accent4"/>
            </a:solidFill>
            <a:ln>
              <a:noFill/>
            </a:ln>
          </c:spPr>
          <c:invertIfNegative val="0"/>
          <c:dLbls>
            <c:numFmt formatCode="#,##0" sourceLinked="0"/>
            <c:spPr>
              <a:noFill/>
              <a:ln>
                <a:noFill/>
              </a:ln>
              <a:effectLst/>
            </c:spPr>
            <c:txPr>
              <a:bodyPr/>
              <a:lstStyle/>
              <a:p>
                <a:pPr rtl="0">
                  <a:defRPr>
                    <a:solidFill>
                      <a:schemeClr val="tx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Taul1!$C$6:$C$17</c:f>
              <c:numCache>
                <c:formatCode>General</c:formatCode>
                <c:ptCount val="12"/>
                <c:pt idx="0">
                  <c:v>20.754719999999999</c:v>
                </c:pt>
                <c:pt idx="2">
                  <c:v>17.739129999999999</c:v>
                </c:pt>
                <c:pt idx="3">
                  <c:v>23.728809999999999</c:v>
                </c:pt>
                <c:pt idx="5">
                  <c:v>45</c:v>
                </c:pt>
                <c:pt idx="6">
                  <c:v>30.573250000000002</c:v>
                </c:pt>
                <c:pt idx="7">
                  <c:v>27.058820000000001</c:v>
                </c:pt>
                <c:pt idx="8">
                  <c:v>15.428570000000001</c:v>
                </c:pt>
                <c:pt idx="9">
                  <c:v>11.37725</c:v>
                </c:pt>
                <c:pt idx="10">
                  <c:v>7.7844300000000004</c:v>
                </c:pt>
                <c:pt idx="11">
                  <c:v>10</c:v>
                </c:pt>
              </c:numCache>
            </c:numRef>
          </c:val>
          <c:extLst>
            <c:ext xmlns:c16="http://schemas.microsoft.com/office/drawing/2014/chart" uri="{C3380CC4-5D6E-409C-BE32-E72D297353CC}">
              <c16:uniqueId val="{00000001-EAB5-4002-B097-6F2B27371095}"/>
            </c:ext>
          </c:extLst>
        </c:ser>
        <c:ser>
          <c:idx val="2"/>
          <c:order val="2"/>
          <c:tx>
            <c:strRef>
              <c:f>Taul1!$D$5</c:f>
              <c:strCache>
                <c:ptCount val="1"/>
                <c:pt idx="0">
                  <c:v>
Disagree</c:v>
                </c:pt>
              </c:strCache>
            </c:strRef>
          </c:tx>
          <c:spPr>
            <a:solidFill>
              <a:schemeClr val="accent1"/>
            </a:solidFill>
            <a:ln>
              <a:noFill/>
            </a:ln>
          </c:spPr>
          <c:invertIfNegative val="0"/>
          <c:dPt>
            <c:idx val="5"/>
            <c:invertIfNegative val="0"/>
            <c:bubble3D val="0"/>
            <c:extLst>
              <c:ext xmlns:c16="http://schemas.microsoft.com/office/drawing/2014/chart" uri="{C3380CC4-5D6E-409C-BE32-E72D297353CC}">
                <c16:uniqueId val="{00000002-EAB5-4002-B097-6F2B27371095}"/>
              </c:ext>
            </c:extLst>
          </c:dPt>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Taul1!$A$6:$A$17</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Taul1!$D$6:$D$17</c:f>
              <c:numCache>
                <c:formatCode>General</c:formatCode>
                <c:ptCount val="12"/>
                <c:pt idx="0">
                  <c:v>55.231560000000002</c:v>
                </c:pt>
                <c:pt idx="2">
                  <c:v>61.391300000000001</c:v>
                </c:pt>
                <c:pt idx="3">
                  <c:v>49.152540000000002</c:v>
                </c:pt>
                <c:pt idx="5">
                  <c:v>24.375</c:v>
                </c:pt>
                <c:pt idx="6">
                  <c:v>47.770699999999998</c:v>
                </c:pt>
                <c:pt idx="7">
                  <c:v>54.117649999999998</c:v>
                </c:pt>
                <c:pt idx="8">
                  <c:v>69.142859999999999</c:v>
                </c:pt>
                <c:pt idx="9">
                  <c:v>61.077840000000002</c:v>
                </c:pt>
                <c:pt idx="10">
                  <c:v>68.263469999999998</c:v>
                </c:pt>
                <c:pt idx="11">
                  <c:v>59.411760000000001</c:v>
                </c:pt>
              </c:numCache>
            </c:numRef>
          </c:val>
          <c:extLst>
            <c:ext xmlns:c16="http://schemas.microsoft.com/office/drawing/2014/chart" uri="{C3380CC4-5D6E-409C-BE32-E72D297353CC}">
              <c16:uniqueId val="{00000003-EAB5-4002-B097-6F2B27371095}"/>
            </c:ext>
          </c:extLst>
        </c:ser>
        <c:ser>
          <c:idx val="3"/>
          <c:order val="3"/>
          <c:tx>
            <c:strRef>
              <c:f>Taul1!$E$5</c:f>
              <c:strCache>
                <c:ptCount val="1"/>
                <c:pt idx="0">
                  <c:v>Can’t 
say</c:v>
                </c:pt>
              </c:strCache>
            </c:strRef>
          </c:tx>
          <c:spPr>
            <a:solidFill>
              <a:schemeClr val="accent3"/>
            </a:solidFill>
          </c:spPr>
          <c:invertIfNegative val="0"/>
          <c:dLbls>
            <c:numFmt formatCode="#,##0" sourceLinked="0"/>
            <c:spPr>
              <a:noFill/>
              <a:ln>
                <a:noFill/>
              </a:ln>
              <a:effectLst/>
            </c:spPr>
            <c:txPr>
              <a:bodyPr/>
              <a:lstStyle/>
              <a:p>
                <a:pPr rtl="0">
                  <a:defRPr>
                    <a:solidFill>
                      <a:schemeClr val="tx1"/>
                    </a:solidFill>
                    <a:latin typeface="Neue Haas Unica W1G Medium" panose="020B0604030206020203" pitchFamily="34" charset="0"/>
                  </a:defRPr>
                </a:pPr>
                <a:endParaRPr lang="en-FI"/>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Taul1!$A$6:$A$17</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Taul1!$E$6:$E$17</c:f>
              <c:numCache>
                <c:formatCode>General</c:formatCode>
                <c:ptCount val="12"/>
                <c:pt idx="0">
                  <c:v>18.181819999999998</c:v>
                </c:pt>
                <c:pt idx="2">
                  <c:v>16.173909999999999</c:v>
                </c:pt>
                <c:pt idx="3">
                  <c:v>20.16949</c:v>
                </c:pt>
                <c:pt idx="5">
                  <c:v>10.625</c:v>
                </c:pt>
                <c:pt idx="6">
                  <c:v>15.92357</c:v>
                </c:pt>
                <c:pt idx="7">
                  <c:v>11.17647</c:v>
                </c:pt>
                <c:pt idx="8">
                  <c:v>12.571429999999999</c:v>
                </c:pt>
                <c:pt idx="9">
                  <c:v>23.952100000000002</c:v>
                </c:pt>
                <c:pt idx="10">
                  <c:v>22.15569</c:v>
                </c:pt>
                <c:pt idx="11">
                  <c:v>30.588239999999999</c:v>
                </c:pt>
              </c:numCache>
            </c:numRef>
          </c:val>
          <c:extLst>
            <c:ext xmlns:c16="http://schemas.microsoft.com/office/drawing/2014/chart" uri="{C3380CC4-5D6E-409C-BE32-E72D297353CC}">
              <c16:uniqueId val="{00000004-EAB5-4002-B097-6F2B27371095}"/>
            </c:ext>
          </c:extLst>
        </c:ser>
        <c:dLbls>
          <c:showLegendKey val="0"/>
          <c:showVal val="0"/>
          <c:showCatName val="0"/>
          <c:showSerName val="0"/>
          <c:showPercent val="0"/>
          <c:showBubbleSize val="0"/>
        </c:dLbls>
        <c:gapWidth val="30"/>
        <c:overlap val="100"/>
        <c:axId val="485419376"/>
        <c:axId val="485417136"/>
      </c:barChart>
      <c:catAx>
        <c:axId val="485419376"/>
        <c:scaling>
          <c:orientation val="maxMin"/>
        </c:scaling>
        <c:delete val="0"/>
        <c:axPos val="l"/>
        <c:numFmt formatCode="General" sourceLinked="0"/>
        <c:majorTickMark val="none"/>
        <c:minorTickMark val="none"/>
        <c:tickLblPos val="low"/>
        <c:spPr>
          <a:ln>
            <a:noFill/>
          </a:ln>
        </c:spPr>
        <c:txPr>
          <a:bodyPr/>
          <a:lstStyle/>
          <a:p>
            <a:pPr rtl="0">
              <a:defRPr sz="1400">
                <a:solidFill>
                  <a:srgbClr val="002649"/>
                </a:solidFill>
              </a:defRPr>
            </a:pPr>
            <a:endParaRPr lang="en-FI"/>
          </a:p>
        </c:txPr>
        <c:crossAx val="485417136"/>
        <c:crosses val="autoZero"/>
        <c:auto val="1"/>
        <c:lblAlgn val="ctr"/>
        <c:lblOffset val="100"/>
        <c:tickLblSkip val="1"/>
        <c:noMultiLvlLbl val="0"/>
      </c:catAx>
      <c:valAx>
        <c:axId val="485417136"/>
        <c:scaling>
          <c:orientation val="minMax"/>
          <c:max val="100.01"/>
          <c:min val="0"/>
        </c:scaling>
        <c:delete val="0"/>
        <c:axPos val="t"/>
        <c:majorGridlines>
          <c:spPr>
            <a:ln w="9525">
              <a:solidFill>
                <a:srgbClr val="D9D9D9"/>
              </a:solidFill>
              <a:prstDash val="solid"/>
            </a:ln>
          </c:spPr>
        </c:majorGridlines>
        <c:numFmt formatCode="General" sourceLinked="0"/>
        <c:majorTickMark val="none"/>
        <c:minorTickMark val="none"/>
        <c:tickLblPos val="high"/>
        <c:spPr>
          <a:ln>
            <a:noFill/>
          </a:ln>
        </c:spPr>
        <c:txPr>
          <a:bodyPr/>
          <a:lstStyle/>
          <a:p>
            <a:pPr rtl="0">
              <a:defRPr sz="1200">
                <a:solidFill>
                  <a:srgbClr val="7F7F7F"/>
                </a:solidFill>
              </a:defRPr>
            </a:pPr>
            <a:endParaRPr lang="en-FI"/>
          </a:p>
        </c:txPr>
        <c:crossAx val="485419376"/>
        <c:crosses val="autoZero"/>
        <c:crossBetween val="between"/>
        <c:majorUnit val="10"/>
        <c:minorUnit val="1"/>
      </c:valAx>
      <c:spPr>
        <a:ln>
          <a:noFill/>
        </a:ln>
      </c:spPr>
    </c:plotArea>
    <c:legend>
      <c:legendPos val="t"/>
      <c:layout>
        <c:manualLayout>
          <c:xMode val="edge"/>
          <c:yMode val="edge"/>
          <c:x val="0.24501386189583341"/>
          <c:y val="1.7993619263247714E-2"/>
          <c:w val="0.71101994186561224"/>
          <c:h val="0.11448134378821946"/>
        </c:manualLayout>
      </c:layout>
      <c:overlay val="0"/>
      <c:txPr>
        <a:bodyPr/>
        <a:lstStyle/>
        <a:p>
          <a:pPr rtl="0">
            <a:defRPr>
              <a:solidFill>
                <a:srgbClr val="002649"/>
              </a:solidFill>
            </a:defRPr>
          </a:pPr>
          <a:endParaRPr lang="en-FI"/>
        </a:p>
      </c:txPr>
    </c:legend>
    <c:plotVisOnly val="1"/>
    <c:dispBlanksAs val="gap"/>
    <c:showDLblsOverMax val="0"/>
  </c:chart>
  <c:txPr>
    <a:bodyPr/>
    <a:lstStyle/>
    <a:p>
      <a:pPr rtl="0">
        <a:defRPr sz="1200">
          <a:latin typeface="Neue Haas Unica W1G" panose="020B0504030206020203" pitchFamily="34" charset="0"/>
        </a:defRPr>
      </a:pPr>
      <a:endParaRPr lang="en-FI"/>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4382938499962554"/>
          <c:y val="2.1239998932248757E-2"/>
          <c:w val="0.5197586938169293"/>
          <c:h val="0.87561328962024454"/>
        </c:manualLayout>
      </c:layout>
      <c:barChart>
        <c:barDir val="bar"/>
        <c:grouping val="clustered"/>
        <c:varyColors val="0"/>
        <c:ser>
          <c:idx val="0"/>
          <c:order val="0"/>
          <c:tx>
            <c:strRef>
              <c:f>Sheet1!$B$1</c:f>
              <c:strCache>
                <c:ptCount val="1"/>
                <c:pt idx="0">
                  <c:v>All, n=1,166</c:v>
                </c:pt>
              </c:strCache>
            </c:strRef>
          </c:tx>
          <c:spPr>
            <a:solidFill>
              <a:srgbClr val="FF6464"/>
            </a:solidFill>
            <a:ln>
              <a:noFill/>
            </a:ln>
            <a:effectLst/>
          </c:spPr>
          <c:invertIfNegative val="0"/>
          <c:dPt>
            <c:idx val="0"/>
            <c:invertIfNegative val="0"/>
            <c:bubble3D val="0"/>
            <c:spPr>
              <a:solidFill>
                <a:srgbClr val="FF6464"/>
              </a:solidFill>
              <a:ln>
                <a:noFill/>
              </a:ln>
              <a:effectLst/>
            </c:spPr>
            <c:extLst>
              <c:ext xmlns:c16="http://schemas.microsoft.com/office/drawing/2014/chart" uri="{C3380CC4-5D6E-409C-BE32-E72D297353CC}">
                <c16:uniqueId val="{00000001-270F-2E46-B540-9FBD941C2668}"/>
              </c:ext>
            </c:extLst>
          </c:dPt>
          <c:dPt>
            <c:idx val="1"/>
            <c:invertIfNegative val="0"/>
            <c:bubble3D val="0"/>
            <c:spPr>
              <a:solidFill>
                <a:srgbClr val="FF6464"/>
              </a:solidFill>
              <a:ln>
                <a:noFill/>
              </a:ln>
              <a:effectLst/>
            </c:spPr>
            <c:extLst>
              <c:ext xmlns:c16="http://schemas.microsoft.com/office/drawing/2014/chart" uri="{C3380CC4-5D6E-409C-BE32-E72D297353CC}">
                <c16:uniqueId val="{00000003-270F-2E46-B540-9FBD941C2668}"/>
              </c:ext>
            </c:extLst>
          </c:dPt>
          <c:dPt>
            <c:idx val="3"/>
            <c:invertIfNegative val="0"/>
            <c:bubble3D val="0"/>
            <c:spPr>
              <a:solidFill>
                <a:srgbClr val="FF6464"/>
              </a:solidFill>
              <a:ln>
                <a:noFill/>
              </a:ln>
              <a:effectLst/>
            </c:spPr>
            <c:extLst>
              <c:ext xmlns:c16="http://schemas.microsoft.com/office/drawing/2014/chart" uri="{C3380CC4-5D6E-409C-BE32-E72D297353CC}">
                <c16:uniqueId val="{00000005-D803-B14D-BF23-C06B18A00D73}"/>
              </c:ext>
            </c:extLst>
          </c:dPt>
          <c:dPt>
            <c:idx val="5"/>
            <c:invertIfNegative val="0"/>
            <c:bubble3D val="0"/>
            <c:spPr>
              <a:solidFill>
                <a:srgbClr val="FF6464"/>
              </a:solidFill>
              <a:ln>
                <a:noFill/>
              </a:ln>
              <a:effectLst/>
            </c:spPr>
            <c:extLst>
              <c:ext xmlns:c16="http://schemas.microsoft.com/office/drawing/2014/chart" uri="{C3380CC4-5D6E-409C-BE32-E72D297353CC}">
                <c16:uniqueId val="{00000007-D803-B14D-BF23-C06B18A00D73}"/>
              </c:ext>
            </c:extLst>
          </c:dPt>
          <c:dPt>
            <c:idx val="9"/>
            <c:invertIfNegative val="0"/>
            <c:bubble3D val="0"/>
            <c:spPr>
              <a:solidFill>
                <a:srgbClr val="FF6464"/>
              </a:solidFill>
              <a:ln>
                <a:noFill/>
              </a:ln>
              <a:effectLst/>
            </c:spPr>
            <c:extLst>
              <c:ext xmlns:c16="http://schemas.microsoft.com/office/drawing/2014/chart" uri="{C3380CC4-5D6E-409C-BE32-E72D297353CC}">
                <c16:uniqueId val="{00000009-D803-B14D-BF23-C06B18A00D7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rtl="0">
                  <a:defRPr sz="1600" b="0" i="0" u="none" strike="noStrike" kern="1200" baseline="0">
                    <a:solidFill>
                      <a:srgbClr val="002649"/>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In the living room, on a sofa or armchair</c:v>
                </c:pt>
                <c:pt idx="1">
                  <c:v>In the kitchen, at the dining table</c:v>
                </c:pt>
                <c:pt idx="2">
                  <c:v>In the bedroom</c:v>
                </c:pt>
                <c:pt idx="3">
                  <c:v>On the balcony/terrace when the weather allows it</c:v>
                </c:pt>
                <c:pt idx="4">
                  <c:v>In the bathroom</c:v>
                </c:pt>
                <c:pt idx="5">
                  <c:v>At work</c:v>
                </c:pt>
                <c:pt idx="6">
                  <c:v>On public transport or when riding in a car as a passenger</c:v>
                </c:pt>
                <c:pt idx="7">
                  <c:v>Elsewhere</c:v>
                </c:pt>
              </c:strCache>
            </c:strRef>
          </c:cat>
          <c:val>
            <c:numRef>
              <c:f>Sheet1!$B$2:$B$9</c:f>
              <c:numCache>
                <c:formatCode>General</c:formatCode>
                <c:ptCount val="8"/>
                <c:pt idx="0">
                  <c:v>70.497429999999994</c:v>
                </c:pt>
                <c:pt idx="1">
                  <c:v>42.795879999999997</c:v>
                </c:pt>
                <c:pt idx="2">
                  <c:v>32.418520000000001</c:v>
                </c:pt>
                <c:pt idx="3">
                  <c:v>24.013719999999999</c:v>
                </c:pt>
                <c:pt idx="4">
                  <c:v>13.036020000000001</c:v>
                </c:pt>
                <c:pt idx="5">
                  <c:v>4.0308700000000002</c:v>
                </c:pt>
                <c:pt idx="6">
                  <c:v>3.9451100000000001</c:v>
                </c:pt>
                <c:pt idx="7">
                  <c:v>2.83019</c:v>
                </c:pt>
              </c:numCache>
            </c:numRef>
          </c:val>
          <c:extLst>
            <c:ext xmlns:c16="http://schemas.microsoft.com/office/drawing/2014/chart" uri="{C3380CC4-5D6E-409C-BE32-E72D297353CC}">
              <c16:uniqueId val="{0000000A-270F-2E46-B540-9FBD941C2668}"/>
            </c:ext>
          </c:extLst>
        </c:ser>
        <c:dLbls>
          <c:dLblPos val="outEnd"/>
          <c:showLegendKey val="0"/>
          <c:showVal val="1"/>
          <c:showCatName val="0"/>
          <c:showSerName val="0"/>
          <c:showPercent val="0"/>
          <c:showBubbleSize val="0"/>
        </c:dLbls>
        <c:gapWidth val="5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2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min val="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rtl="0">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rtl="0">
        <a:defRPr/>
      </a:pPr>
      <a:endParaRPr lang="en-FI"/>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706624116887428"/>
          <c:y val="6.9624194198557338E-2"/>
          <c:w val="0.41701151705353573"/>
          <c:h val="0.93037575660919469"/>
        </c:manualLayout>
      </c:layout>
      <c:doughnutChart>
        <c:varyColors val="1"/>
        <c:ser>
          <c:idx val="0"/>
          <c:order val="0"/>
          <c:tx>
            <c:strRef>
              <c:f>Sheet1!$B$1</c:f>
              <c:strCache>
                <c:ptCount val="1"/>
                <c:pt idx="0">
                  <c:v>All, n=1,166</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DC53-F647-A03A-3598FFE6282E}"/>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DC53-F647-A03A-3598FFE6282E}"/>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DC53-F647-A03A-3598FFE6282E}"/>
              </c:ext>
            </c:extLst>
          </c:dPt>
          <c:dPt>
            <c:idx val="3"/>
            <c:bubble3D val="0"/>
            <c:spPr>
              <a:solidFill>
                <a:schemeClr val="accent6"/>
              </a:solidFill>
              <a:ln w="19050">
                <a:solidFill>
                  <a:schemeClr val="lt1"/>
                </a:solidFill>
              </a:ln>
              <a:effectLst/>
            </c:spPr>
            <c:extLst>
              <c:ext xmlns:c16="http://schemas.microsoft.com/office/drawing/2014/chart" uri="{C3380CC4-5D6E-409C-BE32-E72D297353CC}">
                <c16:uniqueId val="{00000007-DC53-F647-A03A-3598FFE6282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A-DC53-F647-A03A-3598FFE6282E}"/>
              </c:ext>
            </c:extLst>
          </c:dPt>
          <c:dPt>
            <c:idx val="5"/>
            <c:bubble3D val="0"/>
            <c:spPr>
              <a:solidFill>
                <a:schemeClr val="accent1"/>
              </a:solidFill>
              <a:ln w="19050">
                <a:solidFill>
                  <a:schemeClr val="lt1"/>
                </a:solidFill>
              </a:ln>
              <a:effectLst/>
            </c:spPr>
            <c:extLst>
              <c:ext xmlns:c16="http://schemas.microsoft.com/office/drawing/2014/chart" uri="{C3380CC4-5D6E-409C-BE32-E72D297353CC}">
                <c16:uniqueId val="{00000001-2A1A-4352-98E8-32A5604F2221}"/>
              </c:ext>
            </c:extLst>
          </c:dPt>
          <c:dLbls>
            <c:dLbl>
              <c:idx val="0"/>
              <c:layout>
                <c:manualLayout>
                  <c:x val="0.15683563435816303"/>
                  <c:y val="-8.3412941721402387E-2"/>
                </c:manualLayout>
              </c:layout>
              <c:tx>
                <c:rich>
                  <a:bodyPr rot="0" spcFirstLastPara="1" vertOverflow="overflow" horzOverflow="overflow" vert="horz" wrap="square" lIns="38100" tIns="19050" rIns="38100" bIns="19050" anchor="t" anchorCtr="1">
                    <a:spAutoFit/>
                  </a:bodyPr>
                  <a:lstStyle/>
                  <a:p>
                    <a:pPr rtl="0">
                      <a:defRPr sz="1600" b="0" i="0" u="none" strike="noStrike" kern="1200" baseline="0">
                        <a:solidFill>
                          <a:schemeClr val="tx1"/>
                        </a:solidFill>
                        <a:latin typeface="Neue Haas Unica W1G Medium" panose="020B0404030206020203" pitchFamily="34" charset="0"/>
                        <a:ea typeface="+mn-ea"/>
                        <a:cs typeface="+mn-cs"/>
                      </a:defRPr>
                    </a:pPr>
                    <a:fld id="{9A2A2D80-C704-244F-8B16-57A84140A40E}" type="CATEGORYNAME">
                      <a:rPr lang="en-US">
                        <a:solidFill>
                          <a:schemeClr val="tx1"/>
                        </a:solidFill>
                      </a:rPr>
                      <a:pPr rtl="0">
                        <a:defRPr sz="1600">
                          <a:solidFill>
                            <a:schemeClr val="tx1"/>
                          </a:solidFill>
                          <a:latin typeface="Neue Haas Unica W1G Medium" panose="020B0404030206020203" pitchFamily="34" charset="0"/>
                        </a:defRPr>
                      </a:pPr>
                      <a:t>[CATEGORY NAME]</a:t>
                    </a:fld>
                    <a:r>
                      <a:rPr lang="en-US" b="0" i="0" u="none" baseline="0">
                        <a:solidFill>
                          <a:schemeClr val="tx1"/>
                        </a:solidFill>
                      </a:rPr>
                      <a:t>, </a:t>
                    </a:r>
                    <a:br>
                      <a:rPr lang="en-US" baseline="0">
                        <a:solidFill>
                          <a:schemeClr val="tx1"/>
                        </a:solidFill>
                      </a:rPr>
                    </a:br>
                    <a:fld id="{A8F169C6-E1D1-4848-ACC3-2692524E2FEC}" type="PERCENTAGE">
                      <a:rPr lang="en-US" baseline="0">
                        <a:solidFill>
                          <a:schemeClr val="tx1"/>
                        </a:solidFill>
                      </a:rPr>
                      <a:pPr rtl="0">
                        <a:defRPr sz="1600">
                          <a:solidFill>
                            <a:schemeClr val="tx1"/>
                          </a:solidFill>
                          <a:latin typeface="Neue Haas Unica W1G Medium" panose="020B0404030206020203" pitchFamily="34" charset="0"/>
                        </a:defRPr>
                      </a:pPr>
                      <a:t>[PERCENTAGE]</a:t>
                    </a:fld>
                    <a:endParaRPr lang="en-US" baseline="0">
                      <a:solidFill>
                        <a:schemeClr val="tx1"/>
                      </a:solidFill>
                    </a:endParaRPr>
                  </a:p>
                </c:rich>
              </c:tx>
              <c:spPr>
                <a:noFill/>
                <a:ln>
                  <a:noFill/>
                </a:ln>
                <a:effectLst/>
              </c:spPr>
              <c:txPr>
                <a:bodyPr rot="0" spcFirstLastPara="1" vertOverflow="overflow" horzOverflow="overflow" vert="horz" wrap="square" lIns="38100" tIns="19050" rIns="38100" bIns="19050" anchor="t" anchorCtr="1">
                  <a:spAutoFit/>
                </a:bodyPr>
                <a:lstStyle/>
                <a:p>
                  <a:pPr rtl="0">
                    <a:defRPr sz="1600" b="0" i="0" u="none" strike="noStrike" kern="1200" baseline="0">
                      <a:solidFill>
                        <a:schemeClr val="tx1"/>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0316262722781772"/>
                      <c:h val="0.19479648143276451"/>
                    </c:manualLayout>
                  </c15:layout>
                  <c15:dlblFieldTable/>
                  <c15:showDataLabelsRange val="0"/>
                </c:ext>
                <c:ext xmlns:c16="http://schemas.microsoft.com/office/drawing/2014/chart" uri="{C3380CC4-5D6E-409C-BE32-E72D297353CC}">
                  <c16:uniqueId val="{00000001-DC53-F647-A03A-3598FFE6282E}"/>
                </c:ext>
              </c:extLst>
            </c:dLbl>
            <c:dLbl>
              <c:idx val="1"/>
              <c:layout>
                <c:manualLayout>
                  <c:x val="0.18256995906920412"/>
                  <c:y val="8.4593266418474145E-2"/>
                </c:manualLayout>
              </c:layout>
              <c:tx>
                <c:rich>
                  <a:bodyPr rot="0" spcFirstLastPara="1" vertOverflow="overflow" horzOverflow="overflow" vert="horz" wrap="square" lIns="38100" tIns="19050" rIns="38100" bIns="19050" anchor="t" anchorCtr="1">
                    <a:spAutoFit/>
                  </a:bodyPr>
                  <a:lstStyle/>
                  <a:p>
                    <a:pPr rtl="0">
                      <a:defRPr sz="1600" b="0" i="0" u="none" strike="noStrike" kern="1200" baseline="0">
                        <a:solidFill>
                          <a:schemeClr val="tx1"/>
                        </a:solidFill>
                        <a:latin typeface="Neue Haas Unica W1G Medium" panose="020B0404030206020203" pitchFamily="34" charset="0"/>
                        <a:ea typeface="+mn-ea"/>
                        <a:cs typeface="+mn-cs"/>
                      </a:defRPr>
                    </a:pPr>
                    <a:fld id="{1CD9F7AC-E655-0148-8993-85ABA675D331}" type="CATEGORYNAME">
                      <a:rPr lang="en-US"/>
                      <a:pPr rtl="0">
                        <a:defRPr sz="1600">
                          <a:solidFill>
                            <a:schemeClr val="tx1"/>
                          </a:solidFill>
                          <a:latin typeface="Neue Haas Unica W1G Medium" panose="020B0404030206020203" pitchFamily="34" charset="0"/>
                        </a:defRPr>
                      </a:pPr>
                      <a:t>[CATEGORY NAME]</a:t>
                    </a:fld>
                    <a:r>
                      <a:rPr lang="en-US" b="0" i="0" u="none" baseline="0"/>
                      <a:t>, </a:t>
                    </a:r>
                    <a:br>
                      <a:rPr lang="en-US" baseline="0"/>
                    </a:br>
                    <a:fld id="{019A3DBA-5ADA-4842-A840-8EA008C8440E}" type="PERCENTAGE">
                      <a:rPr lang="en-US" baseline="0"/>
                      <a:pPr rtl="0">
                        <a:defRPr sz="1600">
                          <a:solidFill>
                            <a:schemeClr val="tx1"/>
                          </a:solidFill>
                          <a:latin typeface="Neue Haas Unica W1G Medium" panose="020B0404030206020203" pitchFamily="34" charset="0"/>
                        </a:defRPr>
                      </a:pPr>
                      <a:t>[PERCENTAGE]</a:t>
                    </a:fld>
                    <a:endParaRPr lang="en-US" baseline="0"/>
                  </a:p>
                </c:rich>
              </c:tx>
              <c:spPr>
                <a:noFill/>
                <a:ln>
                  <a:noFill/>
                </a:ln>
                <a:effectLst/>
              </c:spPr>
              <c:txPr>
                <a:bodyPr rot="0" spcFirstLastPara="1" vertOverflow="overflow" horzOverflow="overflow" vert="horz" wrap="square" lIns="38100" tIns="19050" rIns="38100" bIns="19050" anchor="t" anchorCtr="1">
                  <a:spAutoFit/>
                </a:bodyPr>
                <a:lstStyle/>
                <a:p>
                  <a:pPr rtl="0">
                    <a:defRPr sz="1600" b="0" i="0" u="none" strike="noStrike" kern="1200" baseline="0">
                      <a:solidFill>
                        <a:schemeClr val="tx1"/>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382292023977057"/>
                      <c:h val="0.15572846538336368"/>
                    </c:manualLayout>
                  </c15:layout>
                  <c15:dlblFieldTable/>
                  <c15:showDataLabelsRange val="0"/>
                </c:ext>
                <c:ext xmlns:c16="http://schemas.microsoft.com/office/drawing/2014/chart" uri="{C3380CC4-5D6E-409C-BE32-E72D297353CC}">
                  <c16:uniqueId val="{00000003-DC53-F647-A03A-3598FFE6282E}"/>
                </c:ext>
              </c:extLst>
            </c:dLbl>
            <c:dLbl>
              <c:idx val="2"/>
              <c:layout>
                <c:manualLayout>
                  <c:x val="-0.20641289239934313"/>
                  <c:y val="7.7892773923330652E-3"/>
                </c:manualLayout>
              </c:layout>
              <c:tx>
                <c:rich>
                  <a:bodyPr rot="0" spcFirstLastPara="1" vertOverflow="overflow" horzOverflow="overflow" vert="horz" wrap="square" lIns="38100" tIns="19050" rIns="38100" bIns="19050" anchor="t" anchorCtr="1">
                    <a:spAutoFit/>
                  </a:bodyPr>
                  <a:lstStyle/>
                  <a:p>
                    <a:pPr rtl="0">
                      <a:defRPr sz="1600" b="0" i="0" u="none" strike="noStrike" kern="1200" baseline="0">
                        <a:solidFill>
                          <a:schemeClr val="tx1"/>
                        </a:solidFill>
                        <a:latin typeface="Neue Haas Unica W1G Medium" panose="020B0404030206020203" pitchFamily="34" charset="0"/>
                        <a:ea typeface="+mn-ea"/>
                        <a:cs typeface="+mn-cs"/>
                      </a:defRPr>
                    </a:pPr>
                    <a:fld id="{C3E6D79D-6CA7-A446-9ADC-2A9E6B56329C}" type="CATEGORYNAME">
                      <a:rPr lang="en-US"/>
                      <a:pPr rtl="0">
                        <a:defRPr sz="1600">
                          <a:solidFill>
                            <a:schemeClr val="tx1"/>
                          </a:solidFill>
                          <a:latin typeface="Neue Haas Unica W1G Medium" panose="020B0404030206020203" pitchFamily="34" charset="0"/>
                        </a:defRPr>
                      </a:pPr>
                      <a:t>[CATEGORY NAME]</a:t>
                    </a:fld>
                    <a:r>
                      <a:rPr lang="en-US" b="0" i="0" u="none" baseline="0"/>
                      <a:t>, </a:t>
                    </a:r>
                    <a:br>
                      <a:rPr lang="en-US" baseline="0"/>
                    </a:br>
                    <a:fld id="{ACAA7363-3A26-494F-B34F-14CD98ADB659}" type="PERCENTAGE">
                      <a:rPr lang="en-US" baseline="0"/>
                      <a:pPr rtl="0">
                        <a:defRPr sz="1600">
                          <a:solidFill>
                            <a:schemeClr val="tx1"/>
                          </a:solidFill>
                          <a:latin typeface="Neue Haas Unica W1G Medium" panose="020B0404030206020203" pitchFamily="34" charset="0"/>
                        </a:defRPr>
                      </a:pPr>
                      <a:t>[PERCENTAGE]</a:t>
                    </a:fld>
                    <a:endParaRPr lang="en-US" baseline="0"/>
                  </a:p>
                </c:rich>
              </c:tx>
              <c:spPr>
                <a:noFill/>
                <a:ln>
                  <a:noFill/>
                </a:ln>
                <a:effectLst/>
              </c:spPr>
              <c:txPr>
                <a:bodyPr rot="0" spcFirstLastPara="1" vertOverflow="overflow" horzOverflow="overflow" vert="horz" wrap="square" lIns="38100" tIns="19050" rIns="38100" bIns="19050" anchor="t" anchorCtr="1">
                  <a:spAutoFit/>
                </a:bodyPr>
                <a:lstStyle/>
                <a:p>
                  <a:pPr rtl="0">
                    <a:defRPr sz="1600" b="0" i="0" u="none" strike="noStrike" kern="1200" baseline="0">
                      <a:solidFill>
                        <a:schemeClr val="tx1"/>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1671939808154642"/>
                      <c:h val="0.14007078213840796"/>
                    </c:manualLayout>
                  </c15:layout>
                  <c15:dlblFieldTable/>
                  <c15:showDataLabelsRange val="0"/>
                </c:ext>
                <c:ext xmlns:c16="http://schemas.microsoft.com/office/drawing/2014/chart" uri="{C3380CC4-5D6E-409C-BE32-E72D297353CC}">
                  <c16:uniqueId val="{00000005-DC53-F647-A03A-3598FFE6282E}"/>
                </c:ext>
              </c:extLst>
            </c:dLbl>
            <c:dLbl>
              <c:idx val="3"/>
              <c:layout>
                <c:manualLayout>
                  <c:x val="-0.17033771448547069"/>
                  <c:y val="7.1406777181803563E-2"/>
                </c:manualLayout>
              </c:layout>
              <c:spPr>
                <a:noFill/>
                <a:ln>
                  <a:noFill/>
                </a:ln>
                <a:effectLst/>
              </c:spPr>
              <c:txPr>
                <a:bodyPr rot="0" spcFirstLastPara="1" vertOverflow="overflow" horzOverflow="overflow" vert="horz" wrap="square" lIns="38100" tIns="19050" rIns="38100" bIns="19050" anchor="t" anchorCtr="1">
                  <a:spAutoFit/>
                </a:bodyPr>
                <a:lstStyle/>
                <a:p>
                  <a:pPr rtl="0">
                    <a:defRPr sz="1600" b="0" i="0" u="none" strike="noStrike" kern="1200" baseline="0">
                      <a:solidFill>
                        <a:schemeClr val="tx1"/>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6814494703086738"/>
                      <c:h val="0.23584083066006423"/>
                    </c:manualLayout>
                  </c15:layout>
                </c:ext>
                <c:ext xmlns:c16="http://schemas.microsoft.com/office/drawing/2014/chart" uri="{C3380CC4-5D6E-409C-BE32-E72D297353CC}">
                  <c16:uniqueId val="{00000007-DC53-F647-A03A-3598FFE6282E}"/>
                </c:ext>
              </c:extLst>
            </c:dLbl>
            <c:dLbl>
              <c:idx val="4"/>
              <c:layout>
                <c:manualLayout>
                  <c:x val="-0.18111583180103055"/>
                  <c:y val="-6.9165164642409432E-2"/>
                </c:manualLayout>
              </c:layout>
              <c:spPr>
                <a:noFill/>
                <a:ln>
                  <a:noFill/>
                </a:ln>
                <a:effectLst/>
              </c:spPr>
              <c:txPr>
                <a:bodyPr rot="0" spcFirstLastPara="1" vertOverflow="overflow" horzOverflow="overflow" vert="horz" wrap="square" lIns="38100" tIns="19050" rIns="38100" bIns="19050" anchor="t" anchorCtr="1">
                  <a:spAutoFit/>
                </a:bodyPr>
                <a:lstStyle/>
                <a:p>
                  <a:pPr rtl="0">
                    <a:defRPr sz="1600" b="0" i="0" u="none" strike="noStrike" kern="1200" baseline="0">
                      <a:solidFill>
                        <a:schemeClr val="tx1"/>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3027002352690984"/>
                      <c:h val="0.14306693406929499"/>
                    </c:manualLayout>
                  </c15:layout>
                </c:ext>
                <c:ext xmlns:c16="http://schemas.microsoft.com/office/drawing/2014/chart" uri="{C3380CC4-5D6E-409C-BE32-E72D297353CC}">
                  <c16:uniqueId val="{0000000A-DC53-F647-A03A-3598FFE6282E}"/>
                </c:ext>
              </c:extLst>
            </c:dLbl>
            <c:dLbl>
              <c:idx val="5"/>
              <c:layout>
                <c:manualLayout>
                  <c:x val="-0.11434747053562525"/>
                  <c:y val="-0.15966789850788851"/>
                </c:manualLayout>
              </c:layout>
              <c:showLegendKey val="1"/>
              <c:showVal val="0"/>
              <c:showCatName val="1"/>
              <c:showSerName val="0"/>
              <c:showPercent val="1"/>
              <c:showBubbleSize val="0"/>
              <c:separator>, </c:separator>
              <c:extLst>
                <c:ext xmlns:c15="http://schemas.microsoft.com/office/drawing/2012/chart" uri="{CE6537A1-D6FC-4f65-9D91-7224C49458BB}">
                  <c15:layout>
                    <c:manualLayout>
                      <c:w val="0.17237070132257762"/>
                      <c:h val="0.15718076393497715"/>
                    </c:manualLayout>
                  </c15:layout>
                </c:ext>
                <c:ext xmlns:c16="http://schemas.microsoft.com/office/drawing/2014/chart" uri="{C3380CC4-5D6E-409C-BE32-E72D297353CC}">
                  <c16:uniqueId val="{00000001-2A1A-4352-98E8-32A5604F2221}"/>
                </c:ext>
              </c:extLst>
            </c:dLbl>
            <c:dLbl>
              <c:idx val="6"/>
              <c:layout>
                <c:manualLayout>
                  <c:x val="3.8115823511875008E-2"/>
                  <c:y val="-0.15352682548835433"/>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2A1A-4352-98E8-32A5604F2221}"/>
                </c:ext>
              </c:extLst>
            </c:dLbl>
            <c:spPr>
              <a:noFill/>
              <a:ln>
                <a:noFill/>
              </a:ln>
              <a:effectLst/>
            </c:spPr>
            <c:txPr>
              <a:bodyPr rot="0" spcFirstLastPara="1" vertOverflow="overflow" horzOverflow="overflow" vert="horz" wrap="square" lIns="38100" tIns="19050" rIns="38100" bIns="19050" anchor="ctr" anchorCtr="1">
                <a:spAutoFit/>
              </a:bodyPr>
              <a:lstStyle/>
              <a:p>
                <a:pPr rtl="0">
                  <a:defRPr sz="1600" b="0" i="0" u="none" strike="noStrike" kern="1200" baseline="0">
                    <a:solidFill>
                      <a:schemeClr val="tx1"/>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flat" cmpd="sng" algn="ctr">
                  <a:solidFill>
                    <a:schemeClr val="tx2"/>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Sheet1!$A$2:$A$4</c:f>
              <c:strCache>
                <c:ptCount val="3"/>
                <c:pt idx="0">
                  <c:v>Weekdays</c:v>
                </c:pt>
                <c:pt idx="1">
                  <c:v>Weekends</c:v>
                </c:pt>
                <c:pt idx="2">
                  <c:v>Both are OK</c:v>
                </c:pt>
              </c:strCache>
            </c:strRef>
          </c:cat>
          <c:val>
            <c:numRef>
              <c:f>Sheet1!$B$2:$B$4</c:f>
              <c:numCache>
                <c:formatCode>General</c:formatCode>
                <c:ptCount val="3"/>
                <c:pt idx="0">
                  <c:v>13.979419999999999</c:v>
                </c:pt>
                <c:pt idx="1">
                  <c:v>10.634650000000001</c:v>
                </c:pt>
                <c:pt idx="2">
                  <c:v>75.385930000000002</c:v>
                </c:pt>
              </c:numCache>
            </c:numRef>
          </c:val>
          <c:extLst>
            <c:ext xmlns:c16="http://schemas.microsoft.com/office/drawing/2014/chart" uri="{C3380CC4-5D6E-409C-BE32-E72D297353CC}">
              <c16:uniqueId val="{00000008-DC53-F647-A03A-3598FFE6282E}"/>
            </c:ext>
          </c:extLst>
        </c:ser>
        <c:dLbls>
          <c:showLegendKey val="0"/>
          <c:showVal val="0"/>
          <c:showCatName val="0"/>
          <c:showSerName val="0"/>
          <c:showPercent val="0"/>
          <c:showBubbleSize val="0"/>
          <c:showLeaderLines val="1"/>
        </c:dLbls>
        <c:firstSliceAng val="42"/>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FI"/>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15119254622846"/>
          <c:y val="0.1583897736969257"/>
          <c:w val="0.7614599830249319"/>
          <c:h val="0.75234339805853567"/>
        </c:manualLayout>
      </c:layout>
      <c:barChart>
        <c:barDir val="bar"/>
        <c:grouping val="stacked"/>
        <c:varyColors val="0"/>
        <c:ser>
          <c:idx val="0"/>
          <c:order val="0"/>
          <c:tx>
            <c:strRef>
              <c:f>Taul1!$B$4</c:f>
              <c:strCache>
                <c:ptCount val="1"/>
                <c:pt idx="0">
                  <c:v>Weekdays</c:v>
                </c:pt>
              </c:strCache>
            </c:strRef>
          </c:tx>
          <c:spPr>
            <a:solidFill>
              <a:schemeClr val="accent2"/>
            </a:solidFill>
            <a:ln>
              <a:noFill/>
            </a:ln>
          </c:spPr>
          <c:invertIfNegative val="0"/>
          <c:dLbls>
            <c:numFmt formatCode="#,##0" sourceLinked="0"/>
            <c:spPr>
              <a:noFill/>
              <a:ln>
                <a:noFill/>
              </a:ln>
              <a:effectLst/>
            </c:spPr>
            <c:txPr>
              <a:bodyPr/>
              <a:lstStyle/>
              <a:p>
                <a:pPr rtl="0">
                  <a:defRPr>
                    <a:solidFill>
                      <a:schemeClr val="bg1"/>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Taul1!$B$5:$B$16</c:f>
              <c:numCache>
                <c:formatCode>General</c:formatCode>
                <c:ptCount val="12"/>
                <c:pt idx="0">
                  <c:v>13.979419999999999</c:v>
                </c:pt>
                <c:pt idx="2">
                  <c:v>14.086959999999999</c:v>
                </c:pt>
                <c:pt idx="3">
                  <c:v>13.89831</c:v>
                </c:pt>
                <c:pt idx="5">
                  <c:v>23.75</c:v>
                </c:pt>
                <c:pt idx="6">
                  <c:v>14.012740000000001</c:v>
                </c:pt>
                <c:pt idx="7">
                  <c:v>9.4117599999999992</c:v>
                </c:pt>
                <c:pt idx="8">
                  <c:v>16.571429999999999</c:v>
                </c:pt>
                <c:pt idx="9">
                  <c:v>10.77844</c:v>
                </c:pt>
                <c:pt idx="10">
                  <c:v>11.37725</c:v>
                </c:pt>
                <c:pt idx="11">
                  <c:v>12.35294</c:v>
                </c:pt>
              </c:numCache>
            </c:numRef>
          </c:val>
          <c:extLst>
            <c:ext xmlns:c16="http://schemas.microsoft.com/office/drawing/2014/chart" uri="{C3380CC4-5D6E-409C-BE32-E72D297353CC}">
              <c16:uniqueId val="{00000000-CCA4-454E-91A9-8C82EF798F44}"/>
            </c:ext>
          </c:extLst>
        </c:ser>
        <c:ser>
          <c:idx val="1"/>
          <c:order val="1"/>
          <c:tx>
            <c:strRef>
              <c:f>Taul1!$C$4</c:f>
              <c:strCache>
                <c:ptCount val="1"/>
                <c:pt idx="0">
                  <c:v>Weekends</c:v>
                </c:pt>
              </c:strCache>
            </c:strRef>
          </c:tx>
          <c:spPr>
            <a:solidFill>
              <a:schemeClr val="accent4"/>
            </a:solidFill>
            <a:ln>
              <a:noFill/>
            </a:ln>
          </c:spPr>
          <c:invertIfNegative val="0"/>
          <c:dLbls>
            <c:numFmt formatCode="#,##0" sourceLinked="0"/>
            <c:spPr>
              <a:noFill/>
              <a:ln>
                <a:noFill/>
              </a:ln>
              <a:effectLst/>
            </c:spPr>
            <c:txPr>
              <a:bodyPr/>
              <a:lstStyle/>
              <a:p>
                <a:pPr rtl="0">
                  <a:defRPr>
                    <a:solidFill>
                      <a:srgbClr val="002649"/>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Taul1!$C$5:$C$16</c:f>
              <c:numCache>
                <c:formatCode>General</c:formatCode>
                <c:ptCount val="12"/>
                <c:pt idx="0">
                  <c:v>10.634650000000001</c:v>
                </c:pt>
                <c:pt idx="2">
                  <c:v>11.478260000000001</c:v>
                </c:pt>
                <c:pt idx="3">
                  <c:v>9.6610200000000006</c:v>
                </c:pt>
                <c:pt idx="5">
                  <c:v>21.25</c:v>
                </c:pt>
                <c:pt idx="6">
                  <c:v>11.464969999999999</c:v>
                </c:pt>
                <c:pt idx="7">
                  <c:v>13.52941</c:v>
                </c:pt>
                <c:pt idx="8">
                  <c:v>12.571429999999999</c:v>
                </c:pt>
                <c:pt idx="9">
                  <c:v>11.37725</c:v>
                </c:pt>
                <c:pt idx="10">
                  <c:v>4.1916200000000003</c:v>
                </c:pt>
                <c:pt idx="11">
                  <c:v>0.58823999999999999</c:v>
                </c:pt>
              </c:numCache>
            </c:numRef>
          </c:val>
          <c:extLst>
            <c:ext xmlns:c16="http://schemas.microsoft.com/office/drawing/2014/chart" uri="{C3380CC4-5D6E-409C-BE32-E72D297353CC}">
              <c16:uniqueId val="{00000001-CCA4-454E-91A9-8C82EF798F44}"/>
            </c:ext>
          </c:extLst>
        </c:ser>
        <c:ser>
          <c:idx val="2"/>
          <c:order val="2"/>
          <c:tx>
            <c:strRef>
              <c:f>Taul1!$D$4</c:f>
              <c:strCache>
                <c:ptCount val="1"/>
                <c:pt idx="0">
                  <c:v>Both are OK</c:v>
                </c:pt>
              </c:strCache>
            </c:strRef>
          </c:tx>
          <c:spPr>
            <a:solidFill>
              <a:schemeClr val="accent1"/>
            </a:solidFill>
            <a:ln>
              <a:noFill/>
            </a:ln>
          </c:spPr>
          <c:invertIfNegative val="0"/>
          <c:dPt>
            <c:idx val="5"/>
            <c:invertIfNegative val="0"/>
            <c:bubble3D val="0"/>
            <c:extLst>
              <c:ext xmlns:c16="http://schemas.microsoft.com/office/drawing/2014/chart" uri="{C3380CC4-5D6E-409C-BE32-E72D297353CC}">
                <c16:uniqueId val="{00000002-CCA4-454E-91A9-8C82EF798F44}"/>
              </c:ext>
            </c:extLst>
          </c:dPt>
          <c:dLbls>
            <c:numFmt formatCode="#,##0" sourceLinked="0"/>
            <c:spPr>
              <a:noFill/>
              <a:ln>
                <a:noFill/>
              </a:ln>
              <a:effectLst/>
            </c:spPr>
            <c:txPr>
              <a:bodyPr/>
              <a:lstStyle/>
              <a:p>
                <a:pPr rtl="0">
                  <a:defRPr>
                    <a:solidFill>
                      <a:schemeClr val="bg2"/>
                    </a:solidFill>
                    <a:latin typeface="Neue Haas Unica W1G Medium" panose="020B0604030206020203" pitchFamily="34" charset="0"/>
                  </a:defRPr>
                </a:pPr>
                <a:endParaRPr lang="en-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Taul1!$A$5:$A$16</c:f>
              <c:strCache>
                <c:ptCount val="12"/>
                <c:pt idx="0">
                  <c:v>All</c:v>
                </c:pt>
                <c:pt idx="2">
                  <c:v>Men</c:v>
                </c:pt>
                <c:pt idx="3">
                  <c:v>Women</c:v>
                </c:pt>
                <c:pt idx="5">
                  <c:v>15–24 years</c:v>
                </c:pt>
                <c:pt idx="6">
                  <c:v>25–34 years</c:v>
                </c:pt>
                <c:pt idx="7">
                  <c:v>35–44 years</c:v>
                </c:pt>
                <c:pt idx="8">
                  <c:v>45–54 years</c:v>
                </c:pt>
                <c:pt idx="9">
                  <c:v>55–64 years</c:v>
                </c:pt>
                <c:pt idx="10">
                  <c:v>65–69 years</c:v>
                </c:pt>
                <c:pt idx="11">
                  <c:v>70+ years</c:v>
                </c:pt>
              </c:strCache>
            </c:strRef>
          </c:cat>
          <c:val>
            <c:numRef>
              <c:f>Taul1!$D$5:$D$16</c:f>
              <c:numCache>
                <c:formatCode>General</c:formatCode>
                <c:ptCount val="12"/>
                <c:pt idx="0">
                  <c:v>75.385930000000002</c:v>
                </c:pt>
                <c:pt idx="2">
                  <c:v>74.434780000000003</c:v>
                </c:pt>
                <c:pt idx="3">
                  <c:v>76.44068</c:v>
                </c:pt>
                <c:pt idx="5">
                  <c:v>55</c:v>
                </c:pt>
                <c:pt idx="6">
                  <c:v>74.522289999999998</c:v>
                </c:pt>
                <c:pt idx="7">
                  <c:v>77.058819999999997</c:v>
                </c:pt>
                <c:pt idx="8">
                  <c:v>70.857140000000001</c:v>
                </c:pt>
                <c:pt idx="9">
                  <c:v>77.844309999999993</c:v>
                </c:pt>
                <c:pt idx="10">
                  <c:v>84.431139999999999</c:v>
                </c:pt>
                <c:pt idx="11">
                  <c:v>87.058819999999997</c:v>
                </c:pt>
              </c:numCache>
            </c:numRef>
          </c:val>
          <c:extLst>
            <c:ext xmlns:c16="http://schemas.microsoft.com/office/drawing/2014/chart" uri="{C3380CC4-5D6E-409C-BE32-E72D297353CC}">
              <c16:uniqueId val="{00000003-CCA4-454E-91A9-8C82EF798F44}"/>
            </c:ext>
          </c:extLst>
        </c:ser>
        <c:dLbls>
          <c:showLegendKey val="0"/>
          <c:showVal val="0"/>
          <c:showCatName val="0"/>
          <c:showSerName val="0"/>
          <c:showPercent val="0"/>
          <c:showBubbleSize val="0"/>
        </c:dLbls>
        <c:gapWidth val="30"/>
        <c:overlap val="100"/>
        <c:axId val="485419376"/>
        <c:axId val="485417136"/>
      </c:barChart>
      <c:catAx>
        <c:axId val="485419376"/>
        <c:scaling>
          <c:orientation val="maxMin"/>
        </c:scaling>
        <c:delete val="0"/>
        <c:axPos val="l"/>
        <c:numFmt formatCode="General" sourceLinked="0"/>
        <c:majorTickMark val="none"/>
        <c:minorTickMark val="none"/>
        <c:tickLblPos val="low"/>
        <c:spPr>
          <a:ln>
            <a:noFill/>
          </a:ln>
        </c:spPr>
        <c:txPr>
          <a:bodyPr/>
          <a:lstStyle/>
          <a:p>
            <a:pPr rtl="0">
              <a:defRPr sz="1400">
                <a:solidFill>
                  <a:srgbClr val="002649"/>
                </a:solidFill>
              </a:defRPr>
            </a:pPr>
            <a:endParaRPr lang="en-FI"/>
          </a:p>
        </c:txPr>
        <c:crossAx val="485417136"/>
        <c:crosses val="autoZero"/>
        <c:auto val="1"/>
        <c:lblAlgn val="ctr"/>
        <c:lblOffset val="100"/>
        <c:tickLblSkip val="1"/>
        <c:noMultiLvlLbl val="0"/>
      </c:catAx>
      <c:valAx>
        <c:axId val="485417136"/>
        <c:scaling>
          <c:orientation val="minMax"/>
          <c:max val="100.01"/>
          <c:min val="0"/>
        </c:scaling>
        <c:delete val="0"/>
        <c:axPos val="t"/>
        <c:majorGridlines>
          <c:spPr>
            <a:ln w="9525">
              <a:solidFill>
                <a:srgbClr val="D9D9D9"/>
              </a:solidFill>
              <a:prstDash val="solid"/>
            </a:ln>
          </c:spPr>
        </c:majorGridlines>
        <c:title>
          <c:tx>
            <c:rich>
              <a:bodyPr/>
              <a:lstStyle/>
              <a:p>
                <a:pPr rtl="0">
                  <a:defRPr sz="1400">
                    <a:solidFill>
                      <a:srgbClr val="7F7F7F"/>
                    </a:solidFill>
                  </a:defRPr>
                </a:pPr>
                <a:r>
                  <a:rPr lang="en" sz="1400" b="0" i="0" u="none" baseline="0">
                    <a:solidFill>
                      <a:srgbClr val="7F7F7F"/>
                    </a:solidFill>
                  </a:rPr>
                  <a:t>%</a:t>
                </a:r>
              </a:p>
            </c:rich>
          </c:tx>
          <c:layout>
            <c:manualLayout>
              <c:xMode val="edge"/>
              <c:yMode val="edge"/>
              <c:x val="0.15388773694522245"/>
              <c:y val="0.92559699948689078"/>
            </c:manualLayout>
          </c:layout>
          <c:overlay val="0"/>
        </c:title>
        <c:numFmt formatCode="General" sourceLinked="0"/>
        <c:majorTickMark val="none"/>
        <c:minorTickMark val="none"/>
        <c:tickLblPos val="high"/>
        <c:spPr>
          <a:ln>
            <a:noFill/>
          </a:ln>
        </c:spPr>
        <c:txPr>
          <a:bodyPr/>
          <a:lstStyle/>
          <a:p>
            <a:pPr rtl="0">
              <a:defRPr sz="1400">
                <a:solidFill>
                  <a:srgbClr val="7F7F7F"/>
                </a:solidFill>
              </a:defRPr>
            </a:pPr>
            <a:endParaRPr lang="en-FI"/>
          </a:p>
        </c:txPr>
        <c:crossAx val="485419376"/>
        <c:crosses val="autoZero"/>
        <c:crossBetween val="between"/>
        <c:majorUnit val="10"/>
        <c:minorUnit val="1"/>
      </c:valAx>
      <c:spPr>
        <a:ln>
          <a:noFill/>
        </a:ln>
      </c:spPr>
    </c:plotArea>
    <c:legend>
      <c:legendPos val="t"/>
      <c:layout>
        <c:manualLayout>
          <c:xMode val="edge"/>
          <c:yMode val="edge"/>
          <c:x val="0.12322957189441201"/>
          <c:y val="4.2707055296799613E-2"/>
          <c:w val="0.83280427080557629"/>
          <c:h val="8.9767907754667586E-2"/>
        </c:manualLayout>
      </c:layout>
      <c:overlay val="0"/>
      <c:txPr>
        <a:bodyPr/>
        <a:lstStyle/>
        <a:p>
          <a:pPr rtl="0">
            <a:defRPr>
              <a:solidFill>
                <a:srgbClr val="002649"/>
              </a:solidFill>
            </a:defRPr>
          </a:pPr>
          <a:endParaRPr lang="en-FI"/>
        </a:p>
      </c:txPr>
    </c:legend>
    <c:plotVisOnly val="1"/>
    <c:dispBlanksAs val="gap"/>
    <c:showDLblsOverMax val="0"/>
  </c:chart>
  <c:txPr>
    <a:bodyPr/>
    <a:lstStyle/>
    <a:p>
      <a:pPr rtl="0">
        <a:defRPr sz="1200">
          <a:latin typeface="Neue Haas Unica W1G" panose="020B0504030206020203" pitchFamily="34" charset="0"/>
        </a:defRPr>
      </a:pPr>
      <a:endParaRPr lang="en-FI"/>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116731-4676-4049-B778-C85831E1F5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dirty="0">
              <a:latin typeface="Neue Haas Unica W1G" panose="020B0504030206020203" pitchFamily="34" charset="0"/>
            </a:endParaRPr>
          </a:p>
        </p:txBody>
      </p:sp>
      <p:sp>
        <p:nvSpPr>
          <p:cNvPr id="3" name="Date Placeholder 2">
            <a:extLst>
              <a:ext uri="{FF2B5EF4-FFF2-40B4-BE49-F238E27FC236}">
                <a16:creationId xmlns:a16="http://schemas.microsoft.com/office/drawing/2014/main" id="{4C5C887A-2D2F-E940-8170-CB98732492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303909-B5E8-FB4E-AFE4-A87166A88C34}" type="datetimeFigureOut">
              <a:rPr lang="en-FI" smtClean="0">
                <a:latin typeface="Neue Haas Unica W1G" panose="020B0504030206020203" pitchFamily="34" charset="0"/>
              </a:rPr>
              <a:t>02/08/2021</a:t>
            </a:fld>
            <a:endParaRPr lang="en-FI" dirty="0">
              <a:latin typeface="Neue Haas Unica W1G" panose="020B0504030206020203" pitchFamily="34" charset="0"/>
            </a:endParaRPr>
          </a:p>
        </p:txBody>
      </p:sp>
      <p:sp>
        <p:nvSpPr>
          <p:cNvPr id="4" name="Footer Placeholder 3">
            <a:extLst>
              <a:ext uri="{FF2B5EF4-FFF2-40B4-BE49-F238E27FC236}">
                <a16:creationId xmlns:a16="http://schemas.microsoft.com/office/drawing/2014/main" id="{66B4AAC1-5A48-8D47-9036-9B35BA37D18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dirty="0">
              <a:latin typeface="Neue Haas Unica W1G" panose="020B0504030206020203" pitchFamily="34" charset="0"/>
            </a:endParaRPr>
          </a:p>
        </p:txBody>
      </p:sp>
      <p:sp>
        <p:nvSpPr>
          <p:cNvPr id="5" name="Slide Number Placeholder 4">
            <a:extLst>
              <a:ext uri="{FF2B5EF4-FFF2-40B4-BE49-F238E27FC236}">
                <a16:creationId xmlns:a16="http://schemas.microsoft.com/office/drawing/2014/main" id="{63DB4C95-5904-FB43-9FE2-1A5C1BAD6A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6F5268-A0E2-674D-AEA0-0DAD3129F1B4}" type="slidenum">
              <a:rPr lang="en-FI" smtClean="0">
                <a:latin typeface="Neue Haas Unica W1G" panose="020B0504030206020203" pitchFamily="34" charset="0"/>
              </a:rPr>
              <a:t>‹#›</a:t>
            </a:fld>
            <a:endParaRPr lang="en-FI" dirty="0">
              <a:latin typeface="Neue Haas Unica W1G" panose="020B0504030206020203" pitchFamily="34" charset="0"/>
            </a:endParaRPr>
          </a:p>
        </p:txBody>
      </p:sp>
    </p:spTree>
    <p:extLst>
      <p:ext uri="{BB962C8B-B14F-4D97-AF65-F5344CB8AC3E}">
        <p14:creationId xmlns:p14="http://schemas.microsoft.com/office/powerpoint/2010/main" val="26613590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Neue Haas Unica W1G" panose="020B0504030206020203" pitchFamily="34" charset="0"/>
              </a:defRPr>
            </a:lvl1pPr>
          </a:lstStyle>
          <a:p>
            <a:endParaRPr lang="en-FI"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Neue Haas Unica W1G" panose="020B0504030206020203" pitchFamily="34" charset="0"/>
              </a:defRPr>
            </a:lvl1pPr>
          </a:lstStyle>
          <a:p>
            <a:fld id="{C4E458E5-F7A7-9540-B300-0997209ECD22}" type="datetimeFigureOut">
              <a:rPr lang="en-FI" smtClean="0"/>
              <a:pPr/>
              <a:t>02/08/2021</a:t>
            </a:fld>
            <a:endParaRPr lang="en-FI"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Neue Haas Unica W1G" panose="020B0504030206020203" pitchFamily="34" charset="0"/>
              </a:defRPr>
            </a:lvl1pPr>
          </a:lstStyle>
          <a:p>
            <a:endParaRPr lang="en-FI"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Neue Haas Unica W1G" panose="020B0504030206020203" pitchFamily="34" charset="0"/>
              </a:defRPr>
            </a:lvl1pPr>
          </a:lstStyle>
          <a:p>
            <a:fld id="{ECE063A0-E1D9-054C-B6B8-9DCE4E3BD599}" type="slidenum">
              <a:rPr lang="en-FI" smtClean="0"/>
              <a:pPr/>
              <a:t>‹#›</a:t>
            </a:fld>
            <a:endParaRPr lang="en-FI" dirty="0"/>
          </a:p>
        </p:txBody>
      </p:sp>
    </p:spTree>
    <p:extLst>
      <p:ext uri="{BB962C8B-B14F-4D97-AF65-F5344CB8AC3E}">
        <p14:creationId xmlns:p14="http://schemas.microsoft.com/office/powerpoint/2010/main" val="2287118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Neue Haas Unica W1G" panose="020B0504030206020203"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algn="l" rtl="0"/>
            <a:fld id="{ECE063A0-E1D9-054C-B6B8-9DCE4E3BD599}" type="slidenum">
              <a:rPr/>
              <a:pPr/>
              <a:t>1</a:t>
            </a:fld>
            <a:endParaRPr lang="en" dirty="0"/>
          </a:p>
        </p:txBody>
      </p:sp>
    </p:spTree>
    <p:extLst>
      <p:ext uri="{BB962C8B-B14F-4D97-AF65-F5344CB8AC3E}">
        <p14:creationId xmlns:p14="http://schemas.microsoft.com/office/powerpoint/2010/main" val="3571894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263812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algn="l" rtl="0"/>
            <a:fld id="{ECE063A0-E1D9-054C-B6B8-9DCE4E3BD599}" type="slidenum">
              <a:rPr/>
              <a:pPr/>
              <a:t>11</a:t>
            </a:fld>
            <a:endParaRPr lang="en" dirty="0"/>
          </a:p>
        </p:txBody>
      </p:sp>
    </p:spTree>
    <p:extLst>
      <p:ext uri="{BB962C8B-B14F-4D97-AF65-F5344CB8AC3E}">
        <p14:creationId xmlns:p14="http://schemas.microsoft.com/office/powerpoint/2010/main" val="1866070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algn="l" rtl="0"/>
            <a:fld id="{ECE063A0-E1D9-054C-B6B8-9DCE4E3BD599}" type="slidenum">
              <a:rPr/>
              <a:pPr/>
              <a:t>12</a:t>
            </a:fld>
            <a:endParaRPr lang="en" dirty="0"/>
          </a:p>
        </p:txBody>
      </p:sp>
    </p:spTree>
    <p:extLst>
      <p:ext uri="{BB962C8B-B14F-4D97-AF65-F5344CB8AC3E}">
        <p14:creationId xmlns:p14="http://schemas.microsoft.com/office/powerpoint/2010/main" val="4264176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algn="l" rtl="0"/>
            <a:fld id="{ECE063A0-E1D9-054C-B6B8-9DCE4E3BD599}" type="slidenum">
              <a:rPr/>
              <a:pPr/>
              <a:t>13</a:t>
            </a:fld>
            <a:endParaRPr lang="en" dirty="0"/>
          </a:p>
        </p:txBody>
      </p:sp>
    </p:spTree>
    <p:extLst>
      <p:ext uri="{BB962C8B-B14F-4D97-AF65-F5344CB8AC3E}">
        <p14:creationId xmlns:p14="http://schemas.microsoft.com/office/powerpoint/2010/main" val="3656804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 b="0" i="0" u="none" baseline="0"/>
              <a:t>See the comparison here.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3099850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4164798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485938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2673069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316199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3291675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algn="l" rtl="0"/>
            <a:fld id="{ECE063A0-E1D9-054C-B6B8-9DCE4E3BD599}" type="slidenum">
              <a:rPr/>
              <a:pPr/>
              <a:t>2</a:t>
            </a:fld>
            <a:endParaRPr lang="en" dirty="0"/>
          </a:p>
        </p:txBody>
      </p:sp>
    </p:spTree>
    <p:extLst>
      <p:ext uri="{BB962C8B-B14F-4D97-AF65-F5344CB8AC3E}">
        <p14:creationId xmlns:p14="http://schemas.microsoft.com/office/powerpoint/2010/main" val="1211133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3138097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3317534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198922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3395690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 b="0" i="0" u="none" baseline="0"/>
              <a:t>Retrieve comparison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4239336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algn="l" rtl="0"/>
            <a:fld id="{ECE063A0-E1D9-054C-B6B8-9DCE4E3BD599}" type="slidenum">
              <a:rPr/>
              <a:pPr/>
              <a:t>25</a:t>
            </a:fld>
            <a:endParaRPr lang="en" dirty="0"/>
          </a:p>
        </p:txBody>
      </p:sp>
    </p:spTree>
    <p:extLst>
      <p:ext uri="{BB962C8B-B14F-4D97-AF65-F5344CB8AC3E}">
        <p14:creationId xmlns:p14="http://schemas.microsoft.com/office/powerpoint/2010/main" val="1092713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algn="l" rtl="0"/>
            <a:fld id="{ECE063A0-E1D9-054C-B6B8-9DCE4E3BD599}" type="slidenum">
              <a:rPr/>
              <a:pPr/>
              <a:t>26</a:t>
            </a:fld>
            <a:endParaRPr lang="en" dirty="0"/>
          </a:p>
        </p:txBody>
      </p:sp>
    </p:spTree>
    <p:extLst>
      <p:ext uri="{BB962C8B-B14F-4D97-AF65-F5344CB8AC3E}">
        <p14:creationId xmlns:p14="http://schemas.microsoft.com/office/powerpoint/2010/main" val="14839945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27</a:t>
            </a:fld>
            <a:endParaRPr lang="en-FI" dirty="0"/>
          </a:p>
        </p:txBody>
      </p:sp>
    </p:spTree>
    <p:extLst>
      <p:ext uri="{BB962C8B-B14F-4D97-AF65-F5344CB8AC3E}">
        <p14:creationId xmlns:p14="http://schemas.microsoft.com/office/powerpoint/2010/main" val="370124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40309084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3351765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algn="l" rtl="0"/>
            <a:fld id="{ECE063A0-E1D9-054C-B6B8-9DCE4E3BD599}" type="slidenum">
              <a:rPr/>
              <a:pPr/>
              <a:t>3</a:t>
            </a:fld>
            <a:endParaRPr lang="en" dirty="0"/>
          </a:p>
        </p:txBody>
      </p:sp>
    </p:spTree>
    <p:extLst>
      <p:ext uri="{BB962C8B-B14F-4D97-AF65-F5344CB8AC3E}">
        <p14:creationId xmlns:p14="http://schemas.microsoft.com/office/powerpoint/2010/main" val="12257817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41402973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2201007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25584685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algn="l" rtl="0"/>
            <a:fld id="{ECE063A0-E1D9-054C-B6B8-9DCE4E3BD599}" type="slidenum">
              <a:rPr/>
              <a:pPr/>
              <a:t>33</a:t>
            </a:fld>
            <a:endParaRPr lang="en" dirty="0"/>
          </a:p>
        </p:txBody>
      </p:sp>
    </p:spTree>
    <p:extLst>
      <p:ext uri="{BB962C8B-B14F-4D97-AF65-F5344CB8AC3E}">
        <p14:creationId xmlns:p14="http://schemas.microsoft.com/office/powerpoint/2010/main" val="38841960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7558135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algn="l" rtl="0"/>
            <a:fld id="{ECE063A0-E1D9-054C-B6B8-9DCE4E3BD599}" type="slidenum">
              <a:rPr/>
              <a:pPr/>
              <a:t>37</a:t>
            </a:fld>
            <a:endParaRPr lang="en" dirty="0"/>
          </a:p>
        </p:txBody>
      </p:sp>
    </p:spTree>
    <p:extLst>
      <p:ext uri="{BB962C8B-B14F-4D97-AF65-F5344CB8AC3E}">
        <p14:creationId xmlns:p14="http://schemas.microsoft.com/office/powerpoint/2010/main" val="11945534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algn="l" rtl="0"/>
            <a:fld id="{ECE063A0-E1D9-054C-B6B8-9DCE4E3BD599}" type="slidenum">
              <a:rPr/>
              <a:pPr/>
              <a:t>38</a:t>
            </a:fld>
            <a:endParaRPr lang="en" dirty="0"/>
          </a:p>
        </p:txBody>
      </p:sp>
    </p:spTree>
    <p:extLst>
      <p:ext uri="{BB962C8B-B14F-4D97-AF65-F5344CB8AC3E}">
        <p14:creationId xmlns:p14="http://schemas.microsoft.com/office/powerpoint/2010/main" val="34695050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31167320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algn="l" rtl="0"/>
            <a:fld id="{ECE063A0-E1D9-054C-B6B8-9DCE4E3BD599}" type="slidenum">
              <a:rPr/>
              <a:pPr/>
              <a:t>40</a:t>
            </a:fld>
            <a:endParaRPr lang="en" dirty="0"/>
          </a:p>
        </p:txBody>
      </p:sp>
    </p:spTree>
    <p:extLst>
      <p:ext uri="{BB962C8B-B14F-4D97-AF65-F5344CB8AC3E}">
        <p14:creationId xmlns:p14="http://schemas.microsoft.com/office/powerpoint/2010/main" val="42723672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 dirty="0"/>
          </a:p>
        </p:txBody>
      </p:sp>
      <p:sp>
        <p:nvSpPr>
          <p:cNvPr id="4" name="Dian numeron paikkamerkki 3"/>
          <p:cNvSpPr>
            <a:spLocks noGrp="1"/>
          </p:cNvSpPr>
          <p:nvPr>
            <p:ph type="sldNum" sz="quarter" idx="5"/>
          </p:nvPr>
        </p:nvSpPr>
        <p:spPr/>
        <p:txBody>
          <a:bodyPr/>
          <a:lstStyle/>
          <a:p>
            <a:pPr algn="l" rtl="0"/>
            <a:fld id="{ECE063A0-E1D9-054C-B6B8-9DCE4E3BD599}" type="slidenum">
              <a:rPr/>
              <a:pPr/>
              <a:t>41</a:t>
            </a:fld>
            <a:endParaRPr lang="en" dirty="0"/>
          </a:p>
        </p:txBody>
      </p:sp>
    </p:spTree>
    <p:extLst>
      <p:ext uri="{BB962C8B-B14F-4D97-AF65-F5344CB8AC3E}">
        <p14:creationId xmlns:p14="http://schemas.microsoft.com/office/powerpoint/2010/main" val="2536306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algn="l" rtl="0"/>
            <a:fld id="{ECE063A0-E1D9-054C-B6B8-9DCE4E3BD599}" type="slidenum">
              <a:rPr/>
              <a:pPr/>
              <a:t>4</a:t>
            </a:fld>
            <a:endParaRPr lang="en" dirty="0"/>
          </a:p>
        </p:txBody>
      </p:sp>
    </p:spTree>
    <p:extLst>
      <p:ext uri="{BB962C8B-B14F-4D97-AF65-F5344CB8AC3E}">
        <p14:creationId xmlns:p14="http://schemas.microsoft.com/office/powerpoint/2010/main" val="6229471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20405533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9736386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algn="l" rtl="0"/>
            <a:fld id="{ECE063A0-E1D9-054C-B6B8-9DCE4E3BD599}" type="slidenum">
              <a:rPr/>
              <a:pPr/>
              <a:t>45</a:t>
            </a:fld>
            <a:endParaRPr lang="en" dirty="0"/>
          </a:p>
        </p:txBody>
      </p:sp>
    </p:spTree>
    <p:extLst>
      <p:ext uri="{BB962C8B-B14F-4D97-AF65-F5344CB8AC3E}">
        <p14:creationId xmlns:p14="http://schemas.microsoft.com/office/powerpoint/2010/main" val="36701356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16945306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21058034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2526415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6857218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4260157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21519986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1944719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algn="l" rtl="0"/>
            <a:fld id="{ECE063A0-E1D9-054C-B6B8-9DCE4E3BD599}" type="slidenum">
              <a:rPr/>
              <a:pPr/>
              <a:t>5</a:t>
            </a:fld>
            <a:endParaRPr lang="en" dirty="0"/>
          </a:p>
        </p:txBody>
      </p:sp>
    </p:spTree>
    <p:extLst>
      <p:ext uri="{BB962C8B-B14F-4D97-AF65-F5344CB8AC3E}">
        <p14:creationId xmlns:p14="http://schemas.microsoft.com/office/powerpoint/2010/main" val="16898772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5381106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41510472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26006901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40959435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28248237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20532059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7243334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14859210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29374400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3841790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29865289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5668306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41195293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16744414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40020592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814244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algn="l" rtl="0"/>
            <a:fld id="{ECE063A0-E1D9-054C-B6B8-9DCE4E3BD599}" type="slidenum">
              <a:rPr/>
              <a:pPr/>
              <a:t>71</a:t>
            </a:fld>
            <a:endParaRPr lang="en" dirty="0"/>
          </a:p>
        </p:txBody>
      </p:sp>
    </p:spTree>
    <p:extLst>
      <p:ext uri="{BB962C8B-B14F-4D97-AF65-F5344CB8AC3E}">
        <p14:creationId xmlns:p14="http://schemas.microsoft.com/office/powerpoint/2010/main" val="16124127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16570078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algn="l" rtl="0"/>
            <a:fld id="{ECE063A0-E1D9-054C-B6B8-9DCE4E3BD599}" type="slidenum">
              <a:rPr/>
              <a:pPr/>
              <a:t>74</a:t>
            </a:fld>
            <a:endParaRPr lang="en" dirty="0"/>
          </a:p>
        </p:txBody>
      </p:sp>
    </p:spTree>
    <p:extLst>
      <p:ext uri="{BB962C8B-B14F-4D97-AF65-F5344CB8AC3E}">
        <p14:creationId xmlns:p14="http://schemas.microsoft.com/office/powerpoint/2010/main" val="31722913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algn="l" rtl="0"/>
            <a:fld id="{ECE063A0-E1D9-054C-B6B8-9DCE4E3BD599}" type="slidenum">
              <a:rPr/>
              <a:pPr/>
              <a:t>76</a:t>
            </a:fld>
            <a:endParaRPr lang="en" dirty="0"/>
          </a:p>
        </p:txBody>
      </p:sp>
    </p:spTree>
    <p:extLst>
      <p:ext uri="{BB962C8B-B14F-4D97-AF65-F5344CB8AC3E}">
        <p14:creationId xmlns:p14="http://schemas.microsoft.com/office/powerpoint/2010/main" val="3736502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62357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16310190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4096535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27182214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4454525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19109805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32919921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35919539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18848153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277969767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algn="l" rtl="0"/>
            <a:fld id="{ECE063A0-E1D9-054C-B6B8-9DCE4E3BD599}" type="slidenum">
              <a:rPr/>
              <a:pPr/>
              <a:t>88</a:t>
            </a:fld>
            <a:endParaRPr lang="en" dirty="0"/>
          </a:p>
        </p:txBody>
      </p:sp>
    </p:spTree>
    <p:extLst>
      <p:ext uri="{BB962C8B-B14F-4D97-AF65-F5344CB8AC3E}">
        <p14:creationId xmlns:p14="http://schemas.microsoft.com/office/powerpoint/2010/main" val="34141232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algn="l" rtl="0"/>
            <a:fld id="{ECE063A0-E1D9-054C-B6B8-9DCE4E3BD599}" type="slidenum">
              <a:rPr/>
              <a:pPr/>
              <a:t>89</a:t>
            </a:fld>
            <a:endParaRPr lang="en" dirty="0"/>
          </a:p>
        </p:txBody>
      </p:sp>
    </p:spTree>
    <p:extLst>
      <p:ext uri="{BB962C8B-B14F-4D97-AF65-F5344CB8AC3E}">
        <p14:creationId xmlns:p14="http://schemas.microsoft.com/office/powerpoint/2010/main" val="724118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15003958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algn="l" rtl="0"/>
            <a:fld id="{ECE063A0-E1D9-054C-B6B8-9DCE4E3BD599}" type="slidenum">
              <a:rPr/>
              <a:pPr/>
              <a:t>90</a:t>
            </a:fld>
            <a:endParaRPr lang="en" dirty="0"/>
          </a:p>
        </p:txBody>
      </p:sp>
    </p:spTree>
    <p:extLst>
      <p:ext uri="{BB962C8B-B14F-4D97-AF65-F5344CB8AC3E}">
        <p14:creationId xmlns:p14="http://schemas.microsoft.com/office/powerpoint/2010/main" val="8886244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algn="l" rtl="0"/>
            <a:fld id="{ECE063A0-E1D9-054C-B6B8-9DCE4E3BD599}" type="slidenum">
              <a:rPr/>
              <a:pPr/>
              <a:t>91</a:t>
            </a:fld>
            <a:endParaRPr lang="en" dirty="0"/>
          </a:p>
        </p:txBody>
      </p:sp>
    </p:spTree>
    <p:extLst>
      <p:ext uri="{BB962C8B-B14F-4D97-AF65-F5344CB8AC3E}">
        <p14:creationId xmlns:p14="http://schemas.microsoft.com/office/powerpoint/2010/main" val="27028448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algn="l" rtl="0"/>
            <a:fld id="{ECE063A0-E1D9-054C-B6B8-9DCE4E3BD599}" type="slidenum">
              <a:rPr/>
              <a:pPr/>
              <a:t>92</a:t>
            </a:fld>
            <a:endParaRPr lang="en" dirty="0"/>
          </a:p>
        </p:txBody>
      </p:sp>
    </p:spTree>
    <p:extLst>
      <p:ext uri="{BB962C8B-B14F-4D97-AF65-F5344CB8AC3E}">
        <p14:creationId xmlns:p14="http://schemas.microsoft.com/office/powerpoint/2010/main" val="18808847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algn="l" rtl="0"/>
            <a:fld id="{ECE063A0-E1D9-054C-B6B8-9DCE4E3BD599}" type="slidenum">
              <a:rPr/>
              <a:pPr/>
              <a:t>93</a:t>
            </a:fld>
            <a:endParaRPr lang="en" dirty="0"/>
          </a:p>
        </p:txBody>
      </p:sp>
    </p:spTree>
    <p:extLst>
      <p:ext uri="{BB962C8B-B14F-4D97-AF65-F5344CB8AC3E}">
        <p14:creationId xmlns:p14="http://schemas.microsoft.com/office/powerpoint/2010/main" val="14028516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algn="l" rtl="0"/>
            <a:fld id="{ECE063A0-E1D9-054C-B6B8-9DCE4E3BD599}" type="slidenum">
              <a:rPr/>
              <a:pPr/>
              <a:t>94</a:t>
            </a:fld>
            <a:endParaRPr lang="en" dirty="0"/>
          </a:p>
        </p:txBody>
      </p:sp>
    </p:spTree>
    <p:extLst>
      <p:ext uri="{BB962C8B-B14F-4D97-AF65-F5344CB8AC3E}">
        <p14:creationId xmlns:p14="http://schemas.microsoft.com/office/powerpoint/2010/main" val="1368586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algn="l" rtl="0"/>
            <a:fld id="{ECE063A0-E1D9-054C-B6B8-9DCE4E3BD599}" type="slidenum">
              <a:rPr/>
              <a:pPr/>
              <a:t>95</a:t>
            </a:fld>
            <a:endParaRPr lang="en" dirty="0"/>
          </a:p>
        </p:txBody>
      </p:sp>
    </p:spTree>
    <p:extLst>
      <p:ext uri="{BB962C8B-B14F-4D97-AF65-F5344CB8AC3E}">
        <p14:creationId xmlns:p14="http://schemas.microsoft.com/office/powerpoint/2010/main" val="324408962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algn="l" rtl="0"/>
            <a:fld id="{ECE063A0-E1D9-054C-B6B8-9DCE4E3BD599}" type="slidenum">
              <a:rPr/>
              <a:pPr/>
              <a:t>96</a:t>
            </a:fld>
            <a:endParaRPr lang="en" dirty="0"/>
          </a:p>
        </p:txBody>
      </p:sp>
    </p:spTree>
    <p:extLst>
      <p:ext uri="{BB962C8B-B14F-4D97-AF65-F5344CB8AC3E}">
        <p14:creationId xmlns:p14="http://schemas.microsoft.com/office/powerpoint/2010/main" val="277708802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algn="l" rtl="0"/>
            <a:fld id="{ECE063A0-E1D9-054C-B6B8-9DCE4E3BD599}" type="slidenum">
              <a:rPr/>
              <a:pPr/>
              <a:t>97</a:t>
            </a:fld>
            <a:endParaRPr lang="en" dirty="0"/>
          </a:p>
        </p:txBody>
      </p:sp>
    </p:spTree>
    <p:extLst>
      <p:ext uri="{BB962C8B-B14F-4D97-AF65-F5344CB8AC3E}">
        <p14:creationId xmlns:p14="http://schemas.microsoft.com/office/powerpoint/2010/main" val="1507483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063A0-E1D9-054C-B6B8-9DCE4E3BD599}" type="slidenum">
              <a:rPr kumimoji="0" sz="1200" b="0" i="0" u="none" strike="noStrike" kern="1200" cap="none" spc="0" normalizeH="0" baseline="0">
                <a:ln>
                  <a:noFill/>
                </a:ln>
                <a:solidFill>
                  <a:prstClr val="black"/>
                </a:solidFill>
                <a:effectLst/>
                <a:uLnTx/>
                <a:uFillTx/>
                <a:latin typeface="Neue Haas Unica W1G" panose="020B0504030206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 sz="1200" b="0" i="0" u="none" strike="noStrike" kern="1200" cap="none" spc="0" normalizeH="0" baseline="0" noProof="0" dirty="0">
              <a:ln>
                <a:noFill/>
              </a:ln>
              <a:solidFill>
                <a:prstClr val="black"/>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24330650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emf"/><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9.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3.emf"/><Relationship Id="rId4" Type="http://schemas.openxmlformats.org/officeDocument/2006/relationships/image" Target="../media/image7.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emf"/><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5.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7.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emf"/><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1.emf"/><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9.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image" Target="../media/image23.emf"/><Relationship Id="rId1" Type="http://schemas.openxmlformats.org/officeDocument/2006/relationships/slideMaster" Target="../slideMasters/slideMaster1.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 Id="rId9"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ansi">
    <p:bg>
      <p:bgPr>
        <a:solidFill>
          <a:schemeClr val="bg1"/>
        </a:solidFill>
        <a:effectLst/>
      </p:bgPr>
    </p:bg>
    <p:spTree>
      <p:nvGrpSpPr>
        <p:cNvPr id="1" name=""/>
        <p:cNvGrpSpPr/>
        <p:nvPr/>
      </p:nvGrpSpPr>
      <p:grpSpPr>
        <a:xfrm>
          <a:off x="0" y="0"/>
          <a:ext cx="0" cy="0"/>
          <a:chOff x="0" y="0"/>
          <a:chExt cx="0" cy="0"/>
        </a:xfrm>
      </p:grpSpPr>
      <p:pic>
        <p:nvPicPr>
          <p:cNvPr id="4" name="Picture 3" descr="A person sitting at a table with food and a plate of food&#10;&#10;Description automatically generated with low confidence">
            <a:extLst>
              <a:ext uri="{FF2B5EF4-FFF2-40B4-BE49-F238E27FC236}">
                <a16:creationId xmlns:a16="http://schemas.microsoft.com/office/drawing/2014/main" id="{65B8C385-E66C-2D4F-B194-2121E7FCF049}"/>
              </a:ext>
            </a:extLst>
          </p:cNvPr>
          <p:cNvPicPr>
            <a:picLocks noChangeAspect="1"/>
          </p:cNvPicPr>
          <p:nvPr userDrawn="1"/>
        </p:nvPicPr>
        <p:blipFill rotWithShape="1">
          <a:blip r:embed="rId2"/>
          <a:srcRect l="18435" t="19450" r="7013" b="17667"/>
          <a:stretch/>
        </p:blipFill>
        <p:spPr>
          <a:xfrm>
            <a:off x="0" y="0"/>
            <a:ext cx="12192000" cy="6858000"/>
          </a:xfrm>
          <a:prstGeom prst="rect">
            <a:avLst/>
          </a:prstGeom>
        </p:spPr>
      </p:pic>
      <p:sp>
        <p:nvSpPr>
          <p:cNvPr id="10" name="Subtitle 2">
            <a:extLst>
              <a:ext uri="{FF2B5EF4-FFF2-40B4-BE49-F238E27FC236}">
                <a16:creationId xmlns:a16="http://schemas.microsoft.com/office/drawing/2014/main" id="{44C0C110-A938-AC4A-A38B-9AF19560F75F}"/>
              </a:ext>
            </a:extLst>
          </p:cNvPr>
          <p:cNvSpPr>
            <a:spLocks noGrp="1"/>
          </p:cNvSpPr>
          <p:nvPr>
            <p:ph type="subTitle" idx="1" hasCustomPrompt="1"/>
          </p:nvPr>
        </p:nvSpPr>
        <p:spPr>
          <a:xfrm>
            <a:off x="0" y="2411864"/>
            <a:ext cx="12192000" cy="2619364"/>
          </a:xfrm>
        </p:spPr>
        <p:txBody>
          <a:bodyPr anchor="ctr"/>
          <a:lstStyle>
            <a:lvl1pPr marL="0" indent="0" algn="ctr">
              <a:lnSpc>
                <a:spcPct val="90000"/>
              </a:lnSpc>
              <a:spcBef>
                <a:spcPts val="0"/>
              </a:spcBef>
              <a:buNone/>
              <a:defRPr sz="10000" b="0" i="0">
                <a:solidFill>
                  <a:schemeClr val="bg1"/>
                </a:solidFill>
                <a:latin typeface="Clattering"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Aikakauslehtihetki</a:t>
            </a:r>
            <a:endParaRPr lang="en-FI" dirty="0"/>
          </a:p>
        </p:txBody>
      </p:sp>
      <p:pic>
        <p:nvPicPr>
          <p:cNvPr id="17" name="Picture 2" descr="Taloustutkimus - tutkimus">
            <a:extLst>
              <a:ext uri="{FF2B5EF4-FFF2-40B4-BE49-F238E27FC236}">
                <a16:creationId xmlns:a16="http://schemas.microsoft.com/office/drawing/2014/main" id="{CC206F2E-5330-3F4E-854F-816F406B92B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8106" y="6309629"/>
            <a:ext cx="1336431" cy="2993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7F56CF49-B7F0-7843-BA8A-D599826DC86F}"/>
              </a:ext>
            </a:extLst>
          </p:cNvPr>
          <p:cNvPicPr>
            <a:picLocks noChangeAspect="1"/>
          </p:cNvPicPr>
          <p:nvPr userDrawn="1"/>
        </p:nvPicPr>
        <p:blipFill rotWithShape="1">
          <a:blip r:embed="rId4"/>
          <a:srcRect t="22517" r="25288"/>
          <a:stretch/>
        </p:blipFill>
        <p:spPr>
          <a:xfrm>
            <a:off x="7956645" y="0"/>
            <a:ext cx="4235355" cy="3453750"/>
          </a:xfrm>
          <a:prstGeom prst="rect">
            <a:avLst/>
          </a:prstGeom>
        </p:spPr>
      </p:pic>
      <p:pic>
        <p:nvPicPr>
          <p:cNvPr id="7" name="Picture 6">
            <a:extLst>
              <a:ext uri="{FF2B5EF4-FFF2-40B4-BE49-F238E27FC236}">
                <a16:creationId xmlns:a16="http://schemas.microsoft.com/office/drawing/2014/main" id="{F3F636C5-864E-3F41-A062-F67F8EA5E00D}"/>
              </a:ext>
            </a:extLst>
          </p:cNvPr>
          <p:cNvPicPr>
            <a:picLocks noChangeAspect="1"/>
          </p:cNvPicPr>
          <p:nvPr userDrawn="1"/>
        </p:nvPicPr>
        <p:blipFill>
          <a:blip r:embed="rId5"/>
          <a:stretch>
            <a:fillRect/>
          </a:stretch>
        </p:blipFill>
        <p:spPr>
          <a:xfrm>
            <a:off x="9911370" y="6210056"/>
            <a:ext cx="1962524" cy="360680"/>
          </a:xfrm>
          <a:prstGeom prst="rect">
            <a:avLst/>
          </a:prstGeom>
        </p:spPr>
      </p:pic>
    </p:spTree>
    <p:extLst>
      <p:ext uri="{BB962C8B-B14F-4D97-AF65-F5344CB8AC3E}">
        <p14:creationId xmlns:p14="http://schemas.microsoft.com/office/powerpoint/2010/main" val="4219564436"/>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Väliotsikko 1">
    <p:bg>
      <p:bgPr>
        <a:solidFill>
          <a:srgbClr val="FF646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48A087-0E54-5548-BBE0-62F93A137851}"/>
              </a:ext>
            </a:extLst>
          </p:cNvPr>
          <p:cNvPicPr>
            <a:picLocks noChangeAspect="1"/>
          </p:cNvPicPr>
          <p:nvPr/>
        </p:nvPicPr>
        <p:blipFill>
          <a:blip r:embed="rId2"/>
          <a:stretch>
            <a:fillRect/>
          </a:stretch>
        </p:blipFill>
        <p:spPr>
          <a:xfrm>
            <a:off x="-1840609" y="-7820500"/>
            <a:ext cx="14545053" cy="15526700"/>
          </a:xfrm>
          <a:prstGeom prst="rect">
            <a:avLst/>
          </a:prstGeom>
        </p:spPr>
      </p:pic>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615678"/>
            <a:ext cx="10515600" cy="3626644"/>
          </a:xfrm>
        </p:spPr>
        <p:txBody>
          <a:bodyPr/>
          <a:lstStyle>
            <a:lvl1pPr algn="ctr">
              <a:defRPr sz="8500">
                <a:solidFill>
                  <a:schemeClr val="bg1"/>
                </a:solidFill>
                <a:latin typeface="Clattering" pitchFamily="2" charset="0"/>
              </a:defRPr>
            </a:lvl1pPr>
          </a:lstStyle>
          <a:p>
            <a:r>
              <a:rPr lang="en-GB"/>
              <a:t>Click to edit Master title style</a:t>
            </a:r>
            <a:endParaRPr lang="en-FI" dirty="0"/>
          </a:p>
        </p:txBody>
      </p:sp>
      <p:pic>
        <p:nvPicPr>
          <p:cNvPr id="7" name="Picture 6">
            <a:extLst>
              <a:ext uri="{FF2B5EF4-FFF2-40B4-BE49-F238E27FC236}">
                <a16:creationId xmlns:a16="http://schemas.microsoft.com/office/drawing/2014/main" id="{34D82487-CC65-DF4E-B7FB-142940BCCA35}"/>
              </a:ext>
            </a:extLst>
          </p:cNvPr>
          <p:cNvPicPr>
            <a:picLocks noChangeAspect="1"/>
          </p:cNvPicPr>
          <p:nvPr/>
        </p:nvPicPr>
        <p:blipFill>
          <a:blip r:embed="rId3"/>
          <a:stretch>
            <a:fillRect/>
          </a:stretch>
        </p:blipFill>
        <p:spPr>
          <a:xfrm>
            <a:off x="10044529" y="6390396"/>
            <a:ext cx="1829365" cy="137829"/>
          </a:xfrm>
          <a:prstGeom prst="rect">
            <a:avLst/>
          </a:prstGeom>
        </p:spPr>
      </p:pic>
      <p:pic>
        <p:nvPicPr>
          <p:cNvPr id="9" name="Picture 8">
            <a:extLst>
              <a:ext uri="{FF2B5EF4-FFF2-40B4-BE49-F238E27FC236}">
                <a16:creationId xmlns:a16="http://schemas.microsoft.com/office/drawing/2014/main" id="{AD7DFE61-9C82-874D-91B5-3D1F31183B5A}"/>
              </a:ext>
            </a:extLst>
          </p:cNvPr>
          <p:cNvPicPr>
            <a:picLocks noChangeAspect="1"/>
          </p:cNvPicPr>
          <p:nvPr/>
        </p:nvPicPr>
        <p:blipFill>
          <a:blip r:embed="rId4"/>
          <a:stretch>
            <a:fillRect/>
          </a:stretch>
        </p:blipFill>
        <p:spPr>
          <a:xfrm>
            <a:off x="318106" y="6383715"/>
            <a:ext cx="1467633" cy="144062"/>
          </a:xfrm>
          <a:prstGeom prst="rect">
            <a:avLst/>
          </a:prstGeom>
        </p:spPr>
      </p:pic>
      <p:pic>
        <p:nvPicPr>
          <p:cNvPr id="8" name="Picture 7">
            <a:extLst>
              <a:ext uri="{FF2B5EF4-FFF2-40B4-BE49-F238E27FC236}">
                <a16:creationId xmlns:a16="http://schemas.microsoft.com/office/drawing/2014/main" id="{717D13BF-4B3D-E24C-8F77-FF357D512731}"/>
              </a:ext>
            </a:extLst>
          </p:cNvPr>
          <p:cNvPicPr>
            <a:picLocks noChangeAspect="1"/>
          </p:cNvPicPr>
          <p:nvPr userDrawn="1"/>
        </p:nvPicPr>
        <p:blipFill>
          <a:blip r:embed="rId2"/>
          <a:stretch>
            <a:fillRect/>
          </a:stretch>
        </p:blipFill>
        <p:spPr>
          <a:xfrm>
            <a:off x="-1840609" y="-7820500"/>
            <a:ext cx="14545053" cy="15526700"/>
          </a:xfrm>
          <a:prstGeom prst="rect">
            <a:avLst/>
          </a:prstGeom>
        </p:spPr>
      </p:pic>
      <p:pic>
        <p:nvPicPr>
          <p:cNvPr id="10" name="Picture 9">
            <a:extLst>
              <a:ext uri="{FF2B5EF4-FFF2-40B4-BE49-F238E27FC236}">
                <a16:creationId xmlns:a16="http://schemas.microsoft.com/office/drawing/2014/main" id="{93C403AB-C46A-C743-93B2-E7EEBA622C74}"/>
              </a:ext>
            </a:extLst>
          </p:cNvPr>
          <p:cNvPicPr>
            <a:picLocks noChangeAspect="1"/>
          </p:cNvPicPr>
          <p:nvPr userDrawn="1"/>
        </p:nvPicPr>
        <p:blipFill>
          <a:blip r:embed="rId3"/>
          <a:stretch>
            <a:fillRect/>
          </a:stretch>
        </p:blipFill>
        <p:spPr>
          <a:xfrm>
            <a:off x="10044529" y="6390396"/>
            <a:ext cx="1829365" cy="137829"/>
          </a:xfrm>
          <a:prstGeom prst="rect">
            <a:avLst/>
          </a:prstGeom>
        </p:spPr>
      </p:pic>
      <p:sp>
        <p:nvSpPr>
          <p:cNvPr id="12" name="Subtitle 2">
            <a:extLst>
              <a:ext uri="{FF2B5EF4-FFF2-40B4-BE49-F238E27FC236}">
                <a16:creationId xmlns:a16="http://schemas.microsoft.com/office/drawing/2014/main" id="{34730D3A-AD3A-1E47-A570-4384CEE2C511}"/>
              </a:ext>
            </a:extLst>
          </p:cNvPr>
          <p:cNvSpPr txBox="1">
            <a:spLocks/>
          </p:cNvSpPr>
          <p:nvPr userDrawn="1"/>
        </p:nvSpPr>
        <p:spPr>
          <a:xfrm>
            <a:off x="-95534" y="6374830"/>
            <a:ext cx="12312935"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t>Magazine moment 2021</a:t>
            </a:r>
            <a:endParaRPr lang="en-FI" sz="1400" dirty="0"/>
          </a:p>
        </p:txBody>
      </p:sp>
      <p:pic>
        <p:nvPicPr>
          <p:cNvPr id="13" name="Picture 2" descr="Taloustutkimus - tutkimus">
            <a:extLst>
              <a:ext uri="{FF2B5EF4-FFF2-40B4-BE49-F238E27FC236}">
                <a16:creationId xmlns:a16="http://schemas.microsoft.com/office/drawing/2014/main" id="{1029505E-53C4-D04B-AE80-09E9D208731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82281" y="6309629"/>
            <a:ext cx="1336431" cy="29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2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_Väliotsikko 1">
    <p:bg>
      <p:bgPr>
        <a:solidFill>
          <a:srgbClr val="FF6464"/>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9691C89-5099-9D4B-8627-694BB932861D}"/>
              </a:ext>
            </a:extLst>
          </p:cNvPr>
          <p:cNvPicPr>
            <a:picLocks noChangeAspect="1"/>
          </p:cNvPicPr>
          <p:nvPr userDrawn="1"/>
        </p:nvPicPr>
        <p:blipFill rotWithShape="1">
          <a:blip r:embed="rId2"/>
          <a:srcRect l="14202" t="54689" r="9393" b="5050"/>
          <a:stretch/>
        </p:blipFill>
        <p:spPr>
          <a:xfrm>
            <a:off x="0" y="-1036"/>
            <a:ext cx="12217400" cy="6872289"/>
          </a:xfrm>
          <a:prstGeom prst="rect">
            <a:avLst/>
          </a:prstGeom>
        </p:spPr>
      </p:pic>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615678"/>
            <a:ext cx="10515600" cy="3626644"/>
          </a:xfrm>
        </p:spPr>
        <p:txBody>
          <a:bodyPr/>
          <a:lstStyle>
            <a:lvl1pPr algn="ctr">
              <a:defRPr sz="8500">
                <a:solidFill>
                  <a:schemeClr val="bg1"/>
                </a:solidFill>
                <a:latin typeface="Clattering" pitchFamily="2" charset="0"/>
              </a:defRPr>
            </a:lvl1pPr>
          </a:lstStyle>
          <a:p>
            <a:r>
              <a:rPr lang="en-GB"/>
              <a:t>Click to edit Master title style</a:t>
            </a:r>
            <a:endParaRPr lang="en-FI" dirty="0"/>
          </a:p>
        </p:txBody>
      </p:sp>
      <p:pic>
        <p:nvPicPr>
          <p:cNvPr id="7" name="Picture 6">
            <a:extLst>
              <a:ext uri="{FF2B5EF4-FFF2-40B4-BE49-F238E27FC236}">
                <a16:creationId xmlns:a16="http://schemas.microsoft.com/office/drawing/2014/main" id="{34D82487-CC65-DF4E-B7FB-142940BCCA35}"/>
              </a:ext>
            </a:extLst>
          </p:cNvPr>
          <p:cNvPicPr>
            <a:picLocks noChangeAspect="1"/>
          </p:cNvPicPr>
          <p:nvPr userDrawn="1"/>
        </p:nvPicPr>
        <p:blipFill>
          <a:blip r:embed="rId3"/>
          <a:stretch>
            <a:fillRect/>
          </a:stretch>
        </p:blipFill>
        <p:spPr>
          <a:xfrm>
            <a:off x="10044529" y="6390396"/>
            <a:ext cx="1829365" cy="137829"/>
          </a:xfrm>
          <a:prstGeom prst="rect">
            <a:avLst/>
          </a:prstGeom>
        </p:spPr>
      </p:pic>
      <p:sp>
        <p:nvSpPr>
          <p:cNvPr id="12" name="Subtitle 2">
            <a:extLst>
              <a:ext uri="{FF2B5EF4-FFF2-40B4-BE49-F238E27FC236}">
                <a16:creationId xmlns:a16="http://schemas.microsoft.com/office/drawing/2014/main" id="{1E858974-8B02-874F-900C-87685F6B9FAC}"/>
              </a:ext>
            </a:extLst>
          </p:cNvPr>
          <p:cNvSpPr txBox="1">
            <a:spLocks/>
          </p:cNvSpPr>
          <p:nvPr userDrawn="1"/>
        </p:nvSpPr>
        <p:spPr>
          <a:xfrm>
            <a:off x="0" y="6323278"/>
            <a:ext cx="12217401" cy="23179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t>Magazine moment 2021</a:t>
            </a:r>
            <a:endParaRPr lang="en-FI" sz="1400" dirty="0"/>
          </a:p>
        </p:txBody>
      </p:sp>
      <p:pic>
        <p:nvPicPr>
          <p:cNvPr id="13" name="Picture 2" descr="Taloustutkimus - tutkimus">
            <a:extLst>
              <a:ext uri="{FF2B5EF4-FFF2-40B4-BE49-F238E27FC236}">
                <a16:creationId xmlns:a16="http://schemas.microsoft.com/office/drawing/2014/main" id="{B1817814-69CD-B54D-A912-5C0B08C9086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2281" y="6309629"/>
            <a:ext cx="1336431" cy="29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956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äliotsikko 2">
    <p:bg>
      <p:bgPr>
        <a:solidFill>
          <a:schemeClr val="accent4"/>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8B19DD2-B99B-4E4F-9C1F-20F528AEADD5}"/>
              </a:ext>
            </a:extLst>
          </p:cNvPr>
          <p:cNvPicPr>
            <a:picLocks noChangeAspect="1"/>
          </p:cNvPicPr>
          <p:nvPr/>
        </p:nvPicPr>
        <p:blipFill>
          <a:blip r:embed="rId2"/>
          <a:stretch>
            <a:fillRect/>
          </a:stretch>
        </p:blipFill>
        <p:spPr>
          <a:xfrm>
            <a:off x="10064074" y="6389170"/>
            <a:ext cx="1845645" cy="139055"/>
          </a:xfrm>
          <a:prstGeom prst="rect">
            <a:avLst/>
          </a:prstGeom>
        </p:spPr>
      </p:pic>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tx1"/>
                </a:solidFill>
                <a:latin typeface="Clattering" pitchFamily="2" charset="0"/>
              </a:defRPr>
            </a:lvl1pPr>
          </a:lstStyle>
          <a:p>
            <a:r>
              <a:rPr lang="en-GB"/>
              <a:t>Click to edit Master title style</a:t>
            </a:r>
            <a:endParaRPr lang="en-FI" dirty="0"/>
          </a:p>
        </p:txBody>
      </p:sp>
      <p:sp>
        <p:nvSpPr>
          <p:cNvPr id="7" name="Subtitle 2">
            <a:extLst>
              <a:ext uri="{FF2B5EF4-FFF2-40B4-BE49-F238E27FC236}">
                <a16:creationId xmlns:a16="http://schemas.microsoft.com/office/drawing/2014/main" id="{5BECA03D-E64E-3D48-89AD-CC1E4431D48D}"/>
              </a:ext>
            </a:extLst>
          </p:cNvPr>
          <p:cNvSpPr txBox="1">
            <a:spLocks/>
          </p:cNvSpPr>
          <p:nvPr/>
        </p:nvSpPr>
        <p:spPr>
          <a:xfrm>
            <a:off x="25401" y="6375470"/>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solidFill>
                  <a:schemeClr val="tx2"/>
                </a:solidFill>
              </a:rPr>
              <a:t>Magazine moment 2021</a:t>
            </a:r>
            <a:endParaRPr lang="en-FI" sz="1400" dirty="0">
              <a:solidFill>
                <a:schemeClr val="tx2"/>
              </a:solidFill>
            </a:endParaRPr>
          </a:p>
        </p:txBody>
      </p:sp>
      <p:pic>
        <p:nvPicPr>
          <p:cNvPr id="12" name="Picture 2" descr="Taloustutkimus - tutkimus">
            <a:extLst>
              <a:ext uri="{FF2B5EF4-FFF2-40B4-BE49-F238E27FC236}">
                <a16:creationId xmlns:a16="http://schemas.microsoft.com/office/drawing/2014/main" id="{8FEEDC4A-AD66-CF4C-A14A-AB272301B42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2281" y="6309629"/>
            <a:ext cx="1336431" cy="29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877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Väliotsikko 3">
    <p:bg>
      <p:bgPr>
        <a:solidFill>
          <a:srgbClr val="F4CF6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A1D08-6572-334F-B6F2-83560CA37D93}"/>
              </a:ext>
            </a:extLst>
          </p:cNvPr>
          <p:cNvPicPr>
            <a:picLocks noChangeAspect="1"/>
          </p:cNvPicPr>
          <p:nvPr/>
        </p:nvPicPr>
        <p:blipFill rotWithShape="1">
          <a:blip r:embed="rId2"/>
          <a:srcRect b="57761"/>
          <a:stretch/>
        </p:blipFill>
        <p:spPr>
          <a:xfrm>
            <a:off x="511911" y="4451375"/>
            <a:ext cx="4001507" cy="2406625"/>
          </a:xfrm>
          <a:prstGeom prst="rect">
            <a:avLst/>
          </a:prstGeom>
        </p:spPr>
      </p:pic>
      <p:pic>
        <p:nvPicPr>
          <p:cNvPr id="10" name="Picture 9">
            <a:extLst>
              <a:ext uri="{FF2B5EF4-FFF2-40B4-BE49-F238E27FC236}">
                <a16:creationId xmlns:a16="http://schemas.microsoft.com/office/drawing/2014/main" id="{C362116D-E428-1542-8D91-02F803356A2C}"/>
              </a:ext>
            </a:extLst>
          </p:cNvPr>
          <p:cNvPicPr>
            <a:picLocks noChangeAspect="1"/>
          </p:cNvPicPr>
          <p:nvPr/>
        </p:nvPicPr>
        <p:blipFill rotWithShape="1">
          <a:blip r:embed="rId3"/>
          <a:srcRect l="27622" r="-2" b="9528"/>
          <a:stretch/>
        </p:blipFill>
        <p:spPr>
          <a:xfrm rot="10800000">
            <a:off x="8585199" y="-1370"/>
            <a:ext cx="3632201" cy="4693302"/>
          </a:xfrm>
          <a:prstGeom prst="rect">
            <a:avLst/>
          </a:prstGeom>
        </p:spPr>
      </p:pic>
      <p:pic>
        <p:nvPicPr>
          <p:cNvPr id="11" name="Picture 10">
            <a:extLst>
              <a:ext uri="{FF2B5EF4-FFF2-40B4-BE49-F238E27FC236}">
                <a16:creationId xmlns:a16="http://schemas.microsoft.com/office/drawing/2014/main" id="{18B19DD2-B99B-4E4F-9C1F-20F528AEADD5}"/>
              </a:ext>
            </a:extLst>
          </p:cNvPr>
          <p:cNvPicPr>
            <a:picLocks noChangeAspect="1"/>
          </p:cNvPicPr>
          <p:nvPr/>
        </p:nvPicPr>
        <p:blipFill>
          <a:blip r:embed="rId4"/>
          <a:stretch>
            <a:fillRect/>
          </a:stretch>
        </p:blipFill>
        <p:spPr>
          <a:xfrm>
            <a:off x="10064074" y="6389170"/>
            <a:ext cx="1845645" cy="139055"/>
          </a:xfrm>
          <a:prstGeom prst="rect">
            <a:avLst/>
          </a:prstGeom>
        </p:spPr>
      </p:pic>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bg1"/>
                </a:solidFill>
                <a:latin typeface="Clattering" pitchFamily="2" charset="0"/>
              </a:defRPr>
            </a:lvl1pPr>
          </a:lstStyle>
          <a:p>
            <a:r>
              <a:rPr lang="en-GB"/>
              <a:t>Click to edit Master title style</a:t>
            </a:r>
            <a:endParaRPr lang="en-FI" dirty="0"/>
          </a:p>
        </p:txBody>
      </p:sp>
      <p:sp>
        <p:nvSpPr>
          <p:cNvPr id="7" name="Subtitle 2">
            <a:extLst>
              <a:ext uri="{FF2B5EF4-FFF2-40B4-BE49-F238E27FC236}">
                <a16:creationId xmlns:a16="http://schemas.microsoft.com/office/drawing/2014/main" id="{93D8BADF-4F6C-6947-81EE-674068FA39D8}"/>
              </a:ext>
            </a:extLst>
          </p:cNvPr>
          <p:cNvSpPr txBox="1">
            <a:spLocks/>
          </p:cNvSpPr>
          <p:nvPr/>
        </p:nvSpPr>
        <p:spPr>
          <a:xfrm>
            <a:off x="25401" y="6375470"/>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solidFill>
                  <a:schemeClr val="tx2"/>
                </a:solidFill>
              </a:rPr>
              <a:t>Magazine moment 2021</a:t>
            </a:r>
            <a:endParaRPr lang="en-FI" sz="1400" dirty="0">
              <a:solidFill>
                <a:schemeClr val="tx2"/>
              </a:solidFill>
            </a:endParaRPr>
          </a:p>
        </p:txBody>
      </p:sp>
      <p:pic>
        <p:nvPicPr>
          <p:cNvPr id="2" name="Picture 1">
            <a:extLst>
              <a:ext uri="{FF2B5EF4-FFF2-40B4-BE49-F238E27FC236}">
                <a16:creationId xmlns:a16="http://schemas.microsoft.com/office/drawing/2014/main" id="{32B7A15B-D8A5-8B44-A90A-23603F06CABB}"/>
              </a:ext>
            </a:extLst>
          </p:cNvPr>
          <p:cNvPicPr>
            <a:picLocks noChangeAspect="1"/>
          </p:cNvPicPr>
          <p:nvPr/>
        </p:nvPicPr>
        <p:blipFill rotWithShape="1">
          <a:blip r:embed="rId5"/>
          <a:srcRect t="53462"/>
          <a:stretch/>
        </p:blipFill>
        <p:spPr>
          <a:xfrm>
            <a:off x="3256223" y="-1373"/>
            <a:ext cx="3183137" cy="1540892"/>
          </a:xfrm>
          <a:prstGeom prst="rect">
            <a:avLst/>
          </a:prstGeom>
        </p:spPr>
      </p:pic>
      <p:pic>
        <p:nvPicPr>
          <p:cNvPr id="13" name="Picture 2" descr="Taloustutkimus - tutkimus">
            <a:extLst>
              <a:ext uri="{FF2B5EF4-FFF2-40B4-BE49-F238E27FC236}">
                <a16:creationId xmlns:a16="http://schemas.microsoft.com/office/drawing/2014/main" id="{6C22E477-4D03-7E4C-91E9-AE45D756A9B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82281" y="6309629"/>
            <a:ext cx="1336431" cy="29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011063"/>
      </p:ext>
    </p:extLst>
  </p:cSld>
  <p:clrMapOvr>
    <a:masterClrMapping/>
  </p:clrMapOvr>
  <p:hf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Väliotsikko 3">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9F6BB2-C1B8-7740-A54C-80F05EC41BFD}"/>
              </a:ext>
            </a:extLst>
          </p:cNvPr>
          <p:cNvPicPr>
            <a:picLocks noChangeAspect="1"/>
          </p:cNvPicPr>
          <p:nvPr/>
        </p:nvPicPr>
        <p:blipFill rotWithShape="1">
          <a:blip r:embed="rId2"/>
          <a:srcRect l="47559" b="63423"/>
          <a:stretch/>
        </p:blipFill>
        <p:spPr>
          <a:xfrm>
            <a:off x="-25401" y="2311400"/>
            <a:ext cx="4578017" cy="4546600"/>
          </a:xfrm>
          <a:prstGeom prst="rect">
            <a:avLst/>
          </a:prstGeom>
        </p:spPr>
      </p:pic>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bg1"/>
                </a:solidFill>
                <a:latin typeface="Clattering" pitchFamily="2" charset="0"/>
              </a:defRPr>
            </a:lvl1pPr>
          </a:lstStyle>
          <a:p>
            <a:r>
              <a:rPr lang="en-GB"/>
              <a:t>Click to edit Master title style</a:t>
            </a:r>
            <a:endParaRPr lang="en-FI" dirty="0"/>
          </a:p>
        </p:txBody>
      </p:sp>
      <p:pic>
        <p:nvPicPr>
          <p:cNvPr id="6" name="Picture 5">
            <a:extLst>
              <a:ext uri="{FF2B5EF4-FFF2-40B4-BE49-F238E27FC236}">
                <a16:creationId xmlns:a16="http://schemas.microsoft.com/office/drawing/2014/main" id="{AEFB02E8-0C9B-0840-BF76-40E7D4C4F671}"/>
              </a:ext>
            </a:extLst>
          </p:cNvPr>
          <p:cNvPicPr>
            <a:picLocks noChangeAspect="1"/>
          </p:cNvPicPr>
          <p:nvPr/>
        </p:nvPicPr>
        <p:blipFill>
          <a:blip r:embed="rId3"/>
          <a:stretch>
            <a:fillRect/>
          </a:stretch>
        </p:blipFill>
        <p:spPr>
          <a:xfrm>
            <a:off x="10044529" y="6390396"/>
            <a:ext cx="1829365" cy="137829"/>
          </a:xfrm>
          <a:prstGeom prst="rect">
            <a:avLst/>
          </a:prstGeom>
        </p:spPr>
      </p:pic>
      <p:pic>
        <p:nvPicPr>
          <p:cNvPr id="4" name="Picture 3">
            <a:extLst>
              <a:ext uri="{FF2B5EF4-FFF2-40B4-BE49-F238E27FC236}">
                <a16:creationId xmlns:a16="http://schemas.microsoft.com/office/drawing/2014/main" id="{63777EA4-FBA3-4D4F-B7C4-52EDB256EA6A}"/>
              </a:ext>
            </a:extLst>
          </p:cNvPr>
          <p:cNvPicPr>
            <a:picLocks noChangeAspect="1"/>
          </p:cNvPicPr>
          <p:nvPr/>
        </p:nvPicPr>
        <p:blipFill rotWithShape="1">
          <a:blip r:embed="rId4"/>
          <a:srcRect t="29958"/>
          <a:stretch/>
        </p:blipFill>
        <p:spPr>
          <a:xfrm>
            <a:off x="7111999" y="-11205"/>
            <a:ext cx="5105401" cy="2810155"/>
          </a:xfrm>
          <a:prstGeom prst="rect">
            <a:avLst/>
          </a:prstGeom>
        </p:spPr>
      </p:pic>
      <p:sp>
        <p:nvSpPr>
          <p:cNvPr id="11" name="Subtitle 2">
            <a:extLst>
              <a:ext uri="{FF2B5EF4-FFF2-40B4-BE49-F238E27FC236}">
                <a16:creationId xmlns:a16="http://schemas.microsoft.com/office/drawing/2014/main" id="{FF2BDEF4-D97D-1344-AEB5-E2B587A380FD}"/>
              </a:ext>
            </a:extLst>
          </p:cNvPr>
          <p:cNvSpPr txBox="1">
            <a:spLocks/>
          </p:cNvSpPr>
          <p:nvPr userDrawn="1"/>
        </p:nvSpPr>
        <p:spPr>
          <a:xfrm>
            <a:off x="0" y="6323278"/>
            <a:ext cx="12217401" cy="23179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t>Magazine moment 2021</a:t>
            </a:r>
            <a:endParaRPr lang="en-FI" sz="1400" dirty="0"/>
          </a:p>
        </p:txBody>
      </p:sp>
      <p:pic>
        <p:nvPicPr>
          <p:cNvPr id="13" name="Picture 2" descr="Taloustutkimus - tutkimus">
            <a:extLst>
              <a:ext uri="{FF2B5EF4-FFF2-40B4-BE49-F238E27FC236}">
                <a16:creationId xmlns:a16="http://schemas.microsoft.com/office/drawing/2014/main" id="{C10A9E8E-22A1-224F-8434-32F308B052F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82281" y="6309629"/>
            <a:ext cx="1336431" cy="29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230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Väliotsikko 3">
    <p:bg>
      <p:bgPr>
        <a:solidFill>
          <a:schemeClr val="accent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bg1"/>
                </a:solidFill>
                <a:latin typeface="Clattering" pitchFamily="2" charset="0"/>
              </a:defRPr>
            </a:lvl1pPr>
          </a:lstStyle>
          <a:p>
            <a:r>
              <a:rPr lang="en-GB"/>
              <a:t>Click to edit Master title style</a:t>
            </a:r>
            <a:endParaRPr lang="en-FI" dirty="0"/>
          </a:p>
        </p:txBody>
      </p:sp>
      <p:pic>
        <p:nvPicPr>
          <p:cNvPr id="6" name="Picture 5">
            <a:extLst>
              <a:ext uri="{FF2B5EF4-FFF2-40B4-BE49-F238E27FC236}">
                <a16:creationId xmlns:a16="http://schemas.microsoft.com/office/drawing/2014/main" id="{AEFB02E8-0C9B-0840-BF76-40E7D4C4F671}"/>
              </a:ext>
            </a:extLst>
          </p:cNvPr>
          <p:cNvPicPr>
            <a:picLocks noChangeAspect="1"/>
          </p:cNvPicPr>
          <p:nvPr/>
        </p:nvPicPr>
        <p:blipFill>
          <a:blip r:embed="rId2"/>
          <a:stretch>
            <a:fillRect/>
          </a:stretch>
        </p:blipFill>
        <p:spPr>
          <a:xfrm>
            <a:off x="10044529" y="6390396"/>
            <a:ext cx="1829365" cy="137829"/>
          </a:xfrm>
          <a:prstGeom prst="rect">
            <a:avLst/>
          </a:prstGeom>
        </p:spPr>
      </p:pic>
      <p:pic>
        <p:nvPicPr>
          <p:cNvPr id="3" name="Picture 2">
            <a:extLst>
              <a:ext uri="{FF2B5EF4-FFF2-40B4-BE49-F238E27FC236}">
                <a16:creationId xmlns:a16="http://schemas.microsoft.com/office/drawing/2014/main" id="{0C572F6B-BE08-2D4B-937C-4E58EDC80580}"/>
              </a:ext>
            </a:extLst>
          </p:cNvPr>
          <p:cNvPicPr>
            <a:picLocks noChangeAspect="1"/>
          </p:cNvPicPr>
          <p:nvPr/>
        </p:nvPicPr>
        <p:blipFill>
          <a:blip r:embed="rId3"/>
          <a:stretch>
            <a:fillRect/>
          </a:stretch>
        </p:blipFill>
        <p:spPr>
          <a:xfrm>
            <a:off x="9903" y="0"/>
            <a:ext cx="4152900" cy="4927600"/>
          </a:xfrm>
          <a:prstGeom prst="rect">
            <a:avLst/>
          </a:prstGeom>
        </p:spPr>
      </p:pic>
      <p:pic>
        <p:nvPicPr>
          <p:cNvPr id="4" name="Picture 3">
            <a:extLst>
              <a:ext uri="{FF2B5EF4-FFF2-40B4-BE49-F238E27FC236}">
                <a16:creationId xmlns:a16="http://schemas.microsoft.com/office/drawing/2014/main" id="{1AA9D8FE-23AB-8E4B-9D11-5650854F0741}"/>
              </a:ext>
            </a:extLst>
          </p:cNvPr>
          <p:cNvPicPr>
            <a:picLocks noChangeAspect="1"/>
          </p:cNvPicPr>
          <p:nvPr/>
        </p:nvPicPr>
        <p:blipFill rotWithShape="1">
          <a:blip r:embed="rId4"/>
          <a:srcRect t="69419"/>
          <a:stretch/>
        </p:blipFill>
        <p:spPr>
          <a:xfrm rot="5400000">
            <a:off x="9971464" y="3867282"/>
            <a:ext cx="3407833" cy="1084041"/>
          </a:xfrm>
          <a:prstGeom prst="rect">
            <a:avLst/>
          </a:prstGeom>
        </p:spPr>
      </p:pic>
      <p:sp>
        <p:nvSpPr>
          <p:cNvPr id="8" name="Subtitle 2">
            <a:extLst>
              <a:ext uri="{FF2B5EF4-FFF2-40B4-BE49-F238E27FC236}">
                <a16:creationId xmlns:a16="http://schemas.microsoft.com/office/drawing/2014/main" id="{05D83BE7-FD7E-7942-AF0E-E3AD873492D1}"/>
              </a:ext>
            </a:extLst>
          </p:cNvPr>
          <p:cNvSpPr txBox="1">
            <a:spLocks/>
          </p:cNvSpPr>
          <p:nvPr userDrawn="1"/>
        </p:nvSpPr>
        <p:spPr>
          <a:xfrm>
            <a:off x="0" y="6323278"/>
            <a:ext cx="12217401" cy="23179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t>Magazine moment 2021</a:t>
            </a:r>
            <a:endParaRPr lang="en-FI" sz="1400" dirty="0"/>
          </a:p>
        </p:txBody>
      </p:sp>
      <p:pic>
        <p:nvPicPr>
          <p:cNvPr id="11" name="Picture 2" descr="Taloustutkimus - tutkimus">
            <a:extLst>
              <a:ext uri="{FF2B5EF4-FFF2-40B4-BE49-F238E27FC236}">
                <a16:creationId xmlns:a16="http://schemas.microsoft.com/office/drawing/2014/main" id="{E4F50998-DB4B-7C45-AE77-BBA6A468000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82281" y="6309629"/>
            <a:ext cx="1336431" cy="29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911850"/>
      </p:ext>
    </p:extLst>
  </p:cSld>
  <p:clrMapOvr>
    <a:masterClrMapping/>
  </p:clrMapOvr>
  <p:hf sldNum="0"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erustyyli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838200" y="658812"/>
            <a:ext cx="10515600" cy="1325563"/>
          </a:xfrm>
        </p:spPr>
        <p:txBody>
          <a:bodyPr/>
          <a:lstStyle>
            <a:lvl1pPr algn="l">
              <a:defRPr>
                <a:solidFill>
                  <a:srgbClr val="002649"/>
                </a:solidFill>
                <a:latin typeface="Canela Medium" pitchFamily="2" charset="77"/>
              </a:defRPr>
            </a:lvl1pPr>
          </a:lstStyle>
          <a:p>
            <a:r>
              <a:rPr lang="en-GB" dirty="0"/>
              <a:t>Click to edit Master title style</a:t>
            </a:r>
            <a:endParaRPr lang="en-FI" dirty="0"/>
          </a:p>
        </p:txBody>
      </p:sp>
      <p:sp>
        <p:nvSpPr>
          <p:cNvPr id="6" name="Content Placeholder 2">
            <a:extLst>
              <a:ext uri="{FF2B5EF4-FFF2-40B4-BE49-F238E27FC236}">
                <a16:creationId xmlns:a16="http://schemas.microsoft.com/office/drawing/2014/main" id="{27057707-49E9-B54D-925F-EC5501F7E15A}"/>
              </a:ext>
            </a:extLst>
          </p:cNvPr>
          <p:cNvSpPr>
            <a:spLocks noGrp="1"/>
          </p:cNvSpPr>
          <p:nvPr>
            <p:ph idx="1"/>
          </p:nvPr>
        </p:nvSpPr>
        <p:spPr>
          <a:xfrm>
            <a:off x="838200" y="1984375"/>
            <a:ext cx="10515600" cy="40354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8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7" name="Picture 6">
            <a:extLst>
              <a:ext uri="{FF2B5EF4-FFF2-40B4-BE49-F238E27FC236}">
                <a16:creationId xmlns:a16="http://schemas.microsoft.com/office/drawing/2014/main" id="{4A2510D3-A6F3-1B4D-AB47-636E1C231969}"/>
              </a:ext>
            </a:extLst>
          </p:cNvPr>
          <p:cNvPicPr>
            <a:picLocks noChangeAspect="1"/>
          </p:cNvPicPr>
          <p:nvPr/>
        </p:nvPicPr>
        <p:blipFill>
          <a:blip r:embed="rId2"/>
          <a:stretch>
            <a:fillRect/>
          </a:stretch>
        </p:blipFill>
        <p:spPr>
          <a:xfrm>
            <a:off x="10064074" y="6389170"/>
            <a:ext cx="1845645" cy="139055"/>
          </a:xfrm>
          <a:prstGeom prst="rect">
            <a:avLst/>
          </a:prstGeom>
        </p:spPr>
      </p:pic>
      <p:sp>
        <p:nvSpPr>
          <p:cNvPr id="18" name="Subtitle 2">
            <a:extLst>
              <a:ext uri="{FF2B5EF4-FFF2-40B4-BE49-F238E27FC236}">
                <a16:creationId xmlns:a16="http://schemas.microsoft.com/office/drawing/2014/main" id="{AB20575F-C790-084A-94FC-EF7165CC1E50}"/>
              </a:ext>
            </a:extLst>
          </p:cNvPr>
          <p:cNvSpPr txBox="1">
            <a:spLocks/>
          </p:cNvSpPr>
          <p:nvPr userDrawn="1"/>
        </p:nvSpPr>
        <p:spPr>
          <a:xfrm>
            <a:off x="0" y="6336926"/>
            <a:ext cx="12217401" cy="23179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solidFill>
                  <a:schemeClr val="tx2"/>
                </a:solidFill>
              </a:rPr>
              <a:t>Magazine moment 2021</a:t>
            </a:r>
            <a:endParaRPr lang="en-FI" sz="1400" dirty="0">
              <a:solidFill>
                <a:schemeClr val="tx2"/>
              </a:solidFill>
            </a:endParaRPr>
          </a:p>
        </p:txBody>
      </p:sp>
      <p:pic>
        <p:nvPicPr>
          <p:cNvPr id="19" name="Picture 2" descr="Taloustutkimus - tutkimus">
            <a:extLst>
              <a:ext uri="{FF2B5EF4-FFF2-40B4-BE49-F238E27FC236}">
                <a16:creationId xmlns:a16="http://schemas.microsoft.com/office/drawing/2014/main" id="{369D2F1F-D430-5842-8161-9A760C0FB10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2281" y="6323277"/>
            <a:ext cx="1336431" cy="29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372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Kaksi palsta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10602912" cy="647700"/>
          </a:xfrm>
        </p:spPr>
        <p:txBody>
          <a:bodyPr anchor="b"/>
          <a:lstStyle>
            <a:lvl1pPr algn="ctr">
              <a:defRPr sz="4400">
                <a:solidFill>
                  <a:srgbClr val="002649"/>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023585"/>
            <a:ext cx="4953001" cy="3679825"/>
          </a:xfrm>
        </p:spPr>
        <p:txBody>
          <a:bodyPr/>
          <a:lstStyle>
            <a:lvl1pPr>
              <a:lnSpc>
                <a:spcPct val="120000"/>
              </a:lnSpc>
              <a:buNone/>
              <a:defRPr sz="2000" b="0" i="0">
                <a:solidFill>
                  <a:srgbClr val="002649"/>
                </a:solidFill>
                <a:latin typeface="Neue Haas Unica W1G Light" panose="020B0404030206020203" pitchFamily="34" charset="0"/>
              </a:defRPr>
            </a:lvl1pPr>
            <a:lvl2pPr>
              <a:lnSpc>
                <a:spcPct val="120000"/>
              </a:lnSpc>
              <a:buFont typeface="Arial" panose="020B0604020202020204" pitchFamily="34" charset="0"/>
              <a:buChar char="•"/>
              <a:defRPr sz="1800" b="0" i="0">
                <a:solidFill>
                  <a:srgbClr val="002649"/>
                </a:solidFill>
                <a:latin typeface="Neue Haas Unica W1G Light" panose="020B0404030206020203" pitchFamily="34" charset="0"/>
              </a:defRPr>
            </a:lvl2pPr>
            <a:lvl3pPr>
              <a:lnSpc>
                <a:spcPct val="120000"/>
              </a:lnSpc>
              <a:buFont typeface="Arial" panose="020B0604020202020204" pitchFamily="34" charset="0"/>
              <a:buChar char="•"/>
              <a:defRPr sz="18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5" name="Content Placeholder 2">
            <a:extLst>
              <a:ext uri="{FF2B5EF4-FFF2-40B4-BE49-F238E27FC236}">
                <a16:creationId xmlns:a16="http://schemas.microsoft.com/office/drawing/2014/main" id="{D1425E5C-7BEA-364B-9017-B65429A54C26}"/>
              </a:ext>
            </a:extLst>
          </p:cNvPr>
          <p:cNvSpPr>
            <a:spLocks noGrp="1"/>
          </p:cNvSpPr>
          <p:nvPr>
            <p:ph idx="11"/>
          </p:nvPr>
        </p:nvSpPr>
        <p:spPr>
          <a:xfrm>
            <a:off x="6400800" y="2023585"/>
            <a:ext cx="5041900" cy="3679825"/>
          </a:xfrm>
        </p:spPr>
        <p:txBody>
          <a:bodyPr/>
          <a:lstStyle>
            <a:lvl1pPr>
              <a:lnSpc>
                <a:spcPct val="120000"/>
              </a:lnSpc>
              <a:buNone/>
              <a:defRPr sz="2000" b="0" i="0">
                <a:solidFill>
                  <a:srgbClr val="002649"/>
                </a:solidFill>
                <a:latin typeface="Neue Haas Unica W1G Light" panose="020B0404030206020203" pitchFamily="34" charset="0"/>
              </a:defRPr>
            </a:lvl1pPr>
            <a:lvl2pPr>
              <a:lnSpc>
                <a:spcPct val="120000"/>
              </a:lnSpc>
              <a:buFont typeface="Arial" panose="020B0604020202020204" pitchFamily="34" charset="0"/>
              <a:buChar char="•"/>
              <a:defRPr sz="1800" b="0" i="0">
                <a:solidFill>
                  <a:srgbClr val="002649"/>
                </a:solidFill>
                <a:latin typeface="Neue Haas Unica W1G Light" panose="020B0404030206020203" pitchFamily="34" charset="0"/>
              </a:defRPr>
            </a:lvl2pPr>
            <a:lvl3pPr>
              <a:lnSpc>
                <a:spcPct val="120000"/>
              </a:lnSpc>
              <a:buFont typeface="Arial" panose="020B0604020202020204" pitchFamily="34" charset="0"/>
              <a:buChar char="•"/>
              <a:defRPr sz="18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0036248A-D07A-A94C-B343-5A80BE9C4BEB}"/>
              </a:ext>
            </a:extLst>
          </p:cNvPr>
          <p:cNvPicPr>
            <a:picLocks noChangeAspect="1"/>
          </p:cNvPicPr>
          <p:nvPr/>
        </p:nvPicPr>
        <p:blipFill>
          <a:blip r:embed="rId2"/>
          <a:stretch>
            <a:fillRect/>
          </a:stretch>
        </p:blipFill>
        <p:spPr>
          <a:xfrm>
            <a:off x="10064074" y="6389170"/>
            <a:ext cx="1845645" cy="139055"/>
          </a:xfrm>
          <a:prstGeom prst="rect">
            <a:avLst/>
          </a:prstGeom>
        </p:spPr>
      </p:pic>
      <p:sp>
        <p:nvSpPr>
          <p:cNvPr id="17" name="Subtitle 2">
            <a:extLst>
              <a:ext uri="{FF2B5EF4-FFF2-40B4-BE49-F238E27FC236}">
                <a16:creationId xmlns:a16="http://schemas.microsoft.com/office/drawing/2014/main" id="{7983ABFB-F64F-294C-B8CB-C5EA55F24097}"/>
              </a:ext>
            </a:extLst>
          </p:cNvPr>
          <p:cNvSpPr txBox="1">
            <a:spLocks/>
          </p:cNvSpPr>
          <p:nvPr userDrawn="1"/>
        </p:nvSpPr>
        <p:spPr>
          <a:xfrm>
            <a:off x="0" y="6323278"/>
            <a:ext cx="12217401" cy="23179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t>Magazine moment 2021</a:t>
            </a:r>
            <a:endParaRPr lang="en-FI" sz="1400" dirty="0"/>
          </a:p>
        </p:txBody>
      </p:sp>
      <p:pic>
        <p:nvPicPr>
          <p:cNvPr id="18" name="Picture 2" descr="Taloustutkimus - tutkimus">
            <a:extLst>
              <a:ext uri="{FF2B5EF4-FFF2-40B4-BE49-F238E27FC236}">
                <a16:creationId xmlns:a16="http://schemas.microsoft.com/office/drawing/2014/main" id="{4FFA0B9B-3EB6-4945-A9EE-B8A980F4C54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2281" y="6309629"/>
            <a:ext cx="1336431" cy="299361"/>
          </a:xfrm>
          <a:prstGeom prst="rect">
            <a:avLst/>
          </a:prstGeom>
          <a:noFill/>
          <a:extLst>
            <a:ext uri="{909E8E84-426E-40DD-AFC4-6F175D3DCCD1}">
              <a14:hiddenFill xmlns:a14="http://schemas.microsoft.com/office/drawing/2010/main">
                <a:solidFill>
                  <a:srgbClr val="FFFFFF"/>
                </a:solidFill>
              </a14:hiddenFill>
            </a:ext>
          </a:extLst>
        </p:spPr>
      </p:pic>
      <p:sp>
        <p:nvSpPr>
          <p:cNvPr id="11" name="Subtitle 2">
            <a:extLst>
              <a:ext uri="{FF2B5EF4-FFF2-40B4-BE49-F238E27FC236}">
                <a16:creationId xmlns:a16="http://schemas.microsoft.com/office/drawing/2014/main" id="{6A305A71-D894-0D42-A1EE-809702D925C7}"/>
              </a:ext>
            </a:extLst>
          </p:cNvPr>
          <p:cNvSpPr txBox="1">
            <a:spLocks/>
          </p:cNvSpPr>
          <p:nvPr userDrawn="1"/>
        </p:nvSpPr>
        <p:spPr>
          <a:xfrm>
            <a:off x="0" y="6336926"/>
            <a:ext cx="12217401" cy="23179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solidFill>
                  <a:schemeClr val="tx2"/>
                </a:solidFill>
              </a:rPr>
              <a:t>Magazine moment 2021</a:t>
            </a:r>
            <a:endParaRPr lang="en-FI" sz="1400" dirty="0">
              <a:solidFill>
                <a:schemeClr val="tx2"/>
              </a:solidFill>
            </a:endParaRPr>
          </a:p>
        </p:txBody>
      </p:sp>
    </p:spTree>
    <p:extLst>
      <p:ext uri="{BB962C8B-B14F-4D97-AF65-F5344CB8AC3E}">
        <p14:creationId xmlns:p14="http://schemas.microsoft.com/office/powerpoint/2010/main" val="4069858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erustyyli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838200" y="658812"/>
            <a:ext cx="10515600" cy="1325563"/>
          </a:xfrm>
        </p:spPr>
        <p:txBody>
          <a:bodyPr/>
          <a:lstStyle>
            <a:lvl1pPr algn="l">
              <a:defRPr>
                <a:solidFill>
                  <a:srgbClr val="FF6464"/>
                </a:solidFill>
                <a:latin typeface="Canela Medium" pitchFamily="2" charset="77"/>
              </a:defRPr>
            </a:lvl1pPr>
          </a:lstStyle>
          <a:p>
            <a:r>
              <a:rPr lang="en-GB"/>
              <a:t>Click to edit Master title style</a:t>
            </a:r>
            <a:endParaRPr lang="en-FI" dirty="0"/>
          </a:p>
        </p:txBody>
      </p:sp>
      <p:sp>
        <p:nvSpPr>
          <p:cNvPr id="6" name="Content Placeholder 2">
            <a:extLst>
              <a:ext uri="{FF2B5EF4-FFF2-40B4-BE49-F238E27FC236}">
                <a16:creationId xmlns:a16="http://schemas.microsoft.com/office/drawing/2014/main" id="{27057707-49E9-B54D-925F-EC5501F7E15A}"/>
              </a:ext>
            </a:extLst>
          </p:cNvPr>
          <p:cNvSpPr>
            <a:spLocks noGrp="1"/>
          </p:cNvSpPr>
          <p:nvPr>
            <p:ph idx="1"/>
          </p:nvPr>
        </p:nvSpPr>
        <p:spPr>
          <a:xfrm>
            <a:off x="838200" y="1984375"/>
            <a:ext cx="10515600" cy="40354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7" name="Picture 6">
            <a:extLst>
              <a:ext uri="{FF2B5EF4-FFF2-40B4-BE49-F238E27FC236}">
                <a16:creationId xmlns:a16="http://schemas.microsoft.com/office/drawing/2014/main" id="{31C4E808-C354-BD46-A11A-BB2ED2856B25}"/>
              </a:ext>
            </a:extLst>
          </p:cNvPr>
          <p:cNvPicPr>
            <a:picLocks noChangeAspect="1"/>
          </p:cNvPicPr>
          <p:nvPr/>
        </p:nvPicPr>
        <p:blipFill>
          <a:blip r:embed="rId2"/>
          <a:stretch>
            <a:fillRect/>
          </a:stretch>
        </p:blipFill>
        <p:spPr>
          <a:xfrm>
            <a:off x="10064074" y="6389170"/>
            <a:ext cx="1845645" cy="139055"/>
          </a:xfrm>
          <a:prstGeom prst="rect">
            <a:avLst/>
          </a:prstGeom>
        </p:spPr>
      </p:pic>
      <p:pic>
        <p:nvPicPr>
          <p:cNvPr id="17" name="Picture 2" descr="Taloustutkimus - tutkimus">
            <a:extLst>
              <a:ext uri="{FF2B5EF4-FFF2-40B4-BE49-F238E27FC236}">
                <a16:creationId xmlns:a16="http://schemas.microsoft.com/office/drawing/2014/main" id="{5172FDC3-29E4-9A41-8710-3AD2291C067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2281" y="6309629"/>
            <a:ext cx="1336431" cy="299361"/>
          </a:xfrm>
          <a:prstGeom prst="rect">
            <a:avLst/>
          </a:prstGeom>
          <a:noFill/>
          <a:extLst>
            <a:ext uri="{909E8E84-426E-40DD-AFC4-6F175D3DCCD1}">
              <a14:hiddenFill xmlns:a14="http://schemas.microsoft.com/office/drawing/2010/main">
                <a:solidFill>
                  <a:srgbClr val="FFFFFF"/>
                </a:solidFill>
              </a14:hiddenFill>
            </a:ext>
          </a:extLst>
        </p:spPr>
      </p:pic>
      <p:sp>
        <p:nvSpPr>
          <p:cNvPr id="13" name="Subtitle 2">
            <a:extLst>
              <a:ext uri="{FF2B5EF4-FFF2-40B4-BE49-F238E27FC236}">
                <a16:creationId xmlns:a16="http://schemas.microsoft.com/office/drawing/2014/main" id="{50545656-FF06-0343-B43B-3C56AB614800}"/>
              </a:ext>
            </a:extLst>
          </p:cNvPr>
          <p:cNvSpPr txBox="1">
            <a:spLocks/>
          </p:cNvSpPr>
          <p:nvPr userDrawn="1"/>
        </p:nvSpPr>
        <p:spPr>
          <a:xfrm>
            <a:off x="0" y="6336926"/>
            <a:ext cx="12217401" cy="23179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solidFill>
                  <a:schemeClr val="tx2"/>
                </a:solidFill>
              </a:rPr>
              <a:t>Magazine moment 2021</a:t>
            </a:r>
            <a:endParaRPr lang="en-FI" sz="1400" dirty="0">
              <a:solidFill>
                <a:schemeClr val="tx2"/>
              </a:solidFill>
            </a:endParaRPr>
          </a:p>
        </p:txBody>
      </p:sp>
    </p:spTree>
    <p:extLst>
      <p:ext uri="{BB962C8B-B14F-4D97-AF65-F5344CB8AC3E}">
        <p14:creationId xmlns:p14="http://schemas.microsoft.com/office/powerpoint/2010/main" val="3506607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Perustyyli 2 yksi pals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hasCustomPrompt="1"/>
          </p:nvPr>
        </p:nvSpPr>
        <p:spPr>
          <a:xfrm>
            <a:off x="838199" y="358282"/>
            <a:ext cx="10515599" cy="479918"/>
          </a:xfrm>
          <a:solidFill>
            <a:schemeClr val="accent1"/>
          </a:solidFill>
        </p:spPr>
        <p:txBody>
          <a:bodyPr/>
          <a:lstStyle>
            <a:lvl1pPr algn="ctr">
              <a:defRPr sz="2000">
                <a:solidFill>
                  <a:schemeClr val="bg1"/>
                </a:solidFill>
                <a:latin typeface="Canela Medium" pitchFamily="2" charset="77"/>
              </a:defRPr>
            </a:lvl1pPr>
          </a:lstStyle>
          <a:p>
            <a:r>
              <a:rPr lang="en-GB" dirty="0" err="1"/>
              <a:t>Otsikko</a:t>
            </a:r>
            <a:endParaRPr lang="en-FI" dirty="0"/>
          </a:p>
        </p:txBody>
      </p:sp>
      <p:sp>
        <p:nvSpPr>
          <p:cNvPr id="6" name="Content Placeholder 2">
            <a:extLst>
              <a:ext uri="{FF2B5EF4-FFF2-40B4-BE49-F238E27FC236}">
                <a16:creationId xmlns:a16="http://schemas.microsoft.com/office/drawing/2014/main" id="{27057707-49E9-B54D-925F-EC5501F7E15A}"/>
              </a:ext>
            </a:extLst>
          </p:cNvPr>
          <p:cNvSpPr>
            <a:spLocks noGrp="1"/>
          </p:cNvSpPr>
          <p:nvPr>
            <p:ph idx="1"/>
          </p:nvPr>
        </p:nvSpPr>
        <p:spPr>
          <a:xfrm>
            <a:off x="838200" y="1198605"/>
            <a:ext cx="10515600" cy="4821195"/>
          </a:xfrm>
        </p:spPr>
        <p:txBody>
          <a:bodyPr/>
          <a:lstStyle>
            <a:lvl1pPr>
              <a:lnSpc>
                <a:spcPct val="120000"/>
              </a:lnSpc>
              <a:defRPr sz="1700" b="0" i="0">
                <a:solidFill>
                  <a:srgbClr val="002649"/>
                </a:solidFill>
                <a:latin typeface="Neue Haas Unica W1G Light" panose="020B0404030206020203" pitchFamily="34" charset="0"/>
              </a:defRPr>
            </a:lvl1pPr>
            <a:lvl2pPr>
              <a:lnSpc>
                <a:spcPct val="120000"/>
              </a:lnSpc>
              <a:defRPr sz="1700" b="0" i="0">
                <a:solidFill>
                  <a:srgbClr val="002649"/>
                </a:solidFill>
                <a:latin typeface="Neue Haas Unica W1G Light" panose="020B0404030206020203" pitchFamily="34" charset="0"/>
              </a:defRPr>
            </a:lvl2pPr>
            <a:lvl3pPr>
              <a:lnSpc>
                <a:spcPct val="120000"/>
              </a:lnSpc>
              <a:defRPr sz="17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7" name="Picture 6">
            <a:extLst>
              <a:ext uri="{FF2B5EF4-FFF2-40B4-BE49-F238E27FC236}">
                <a16:creationId xmlns:a16="http://schemas.microsoft.com/office/drawing/2014/main" id="{31C4E808-C354-BD46-A11A-BB2ED2856B25}"/>
              </a:ext>
            </a:extLst>
          </p:cNvPr>
          <p:cNvPicPr>
            <a:picLocks noChangeAspect="1"/>
          </p:cNvPicPr>
          <p:nvPr/>
        </p:nvPicPr>
        <p:blipFill>
          <a:blip r:embed="rId2"/>
          <a:stretch>
            <a:fillRect/>
          </a:stretch>
        </p:blipFill>
        <p:spPr>
          <a:xfrm>
            <a:off x="10064074" y="6389170"/>
            <a:ext cx="1845645" cy="139055"/>
          </a:xfrm>
          <a:prstGeom prst="rect">
            <a:avLst/>
          </a:prstGeom>
        </p:spPr>
      </p:pic>
      <p:pic>
        <p:nvPicPr>
          <p:cNvPr id="9" name="Picture 2" descr="Taloustutkimus - tutkimus">
            <a:extLst>
              <a:ext uri="{FF2B5EF4-FFF2-40B4-BE49-F238E27FC236}">
                <a16:creationId xmlns:a16="http://schemas.microsoft.com/office/drawing/2014/main" id="{54742EF8-2A96-EB45-ADA9-A209BE7A823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2281" y="6309629"/>
            <a:ext cx="1336431" cy="299361"/>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2">
            <a:extLst>
              <a:ext uri="{FF2B5EF4-FFF2-40B4-BE49-F238E27FC236}">
                <a16:creationId xmlns:a16="http://schemas.microsoft.com/office/drawing/2014/main" id="{8BA7B85E-22A4-5940-94B9-3339E5781032}"/>
              </a:ext>
            </a:extLst>
          </p:cNvPr>
          <p:cNvSpPr txBox="1">
            <a:spLocks/>
          </p:cNvSpPr>
          <p:nvPr userDrawn="1"/>
        </p:nvSpPr>
        <p:spPr>
          <a:xfrm>
            <a:off x="0" y="6336926"/>
            <a:ext cx="12217401" cy="23179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solidFill>
                  <a:schemeClr val="tx2"/>
                </a:solidFill>
              </a:rPr>
              <a:t>Magazine moment 2021</a:t>
            </a:r>
            <a:endParaRPr lang="en-FI" sz="1400" dirty="0">
              <a:solidFill>
                <a:schemeClr val="tx2"/>
              </a:solidFill>
            </a:endParaRPr>
          </a:p>
        </p:txBody>
      </p:sp>
    </p:spTree>
    <p:extLst>
      <p:ext uri="{BB962C8B-B14F-4D97-AF65-F5344CB8AC3E}">
        <p14:creationId xmlns:p14="http://schemas.microsoft.com/office/powerpoint/2010/main" val="282952085"/>
      </p:ext>
    </p:extLst>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sältö">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87C4-888C-D443-97ED-678CA019878E}"/>
              </a:ext>
            </a:extLst>
          </p:cNvPr>
          <p:cNvSpPr>
            <a:spLocks noGrp="1"/>
          </p:cNvSpPr>
          <p:nvPr>
            <p:ph type="title" hasCustomPrompt="1"/>
          </p:nvPr>
        </p:nvSpPr>
        <p:spPr>
          <a:xfrm>
            <a:off x="838200" y="983456"/>
            <a:ext cx="10515600" cy="1325563"/>
          </a:xfrm>
        </p:spPr>
        <p:txBody>
          <a:bodyPr/>
          <a:lstStyle>
            <a:lvl1pPr algn="ctr">
              <a:defRPr sz="8500">
                <a:solidFill>
                  <a:schemeClr val="accent1"/>
                </a:solidFill>
                <a:latin typeface="Clattering" pitchFamily="2" charset="0"/>
              </a:defRPr>
            </a:lvl1pPr>
          </a:lstStyle>
          <a:p>
            <a:r>
              <a:rPr lang="en-GB" dirty="0" err="1"/>
              <a:t>Sisältö</a:t>
            </a:r>
            <a:endParaRPr lang="en-FI" dirty="0"/>
          </a:p>
        </p:txBody>
      </p:sp>
      <p:sp>
        <p:nvSpPr>
          <p:cNvPr id="8" name="Text Placeholder 2">
            <a:extLst>
              <a:ext uri="{FF2B5EF4-FFF2-40B4-BE49-F238E27FC236}">
                <a16:creationId xmlns:a16="http://schemas.microsoft.com/office/drawing/2014/main" id="{8A1F004C-804C-1149-B4B9-EFF10150BBB5}"/>
              </a:ext>
            </a:extLst>
          </p:cNvPr>
          <p:cNvSpPr>
            <a:spLocks noGrp="1"/>
          </p:cNvSpPr>
          <p:nvPr>
            <p:ph type="body" idx="1" hasCustomPrompt="1"/>
          </p:nvPr>
        </p:nvSpPr>
        <p:spPr>
          <a:xfrm>
            <a:off x="831850" y="2603103"/>
            <a:ext cx="996950" cy="596503"/>
          </a:xfrm>
        </p:spPr>
        <p:txBody>
          <a:bodyPr/>
          <a:lstStyle>
            <a:lvl1pPr marL="0" indent="0">
              <a:buNone/>
              <a:defRPr sz="4000">
                <a:solidFill>
                  <a:schemeClr val="accent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01</a:t>
            </a:r>
          </a:p>
        </p:txBody>
      </p:sp>
      <p:sp>
        <p:nvSpPr>
          <p:cNvPr id="10" name="Text Placeholder 2">
            <a:extLst>
              <a:ext uri="{FF2B5EF4-FFF2-40B4-BE49-F238E27FC236}">
                <a16:creationId xmlns:a16="http://schemas.microsoft.com/office/drawing/2014/main" id="{229B38F8-395F-DC43-9EEA-948E5A663C2C}"/>
              </a:ext>
            </a:extLst>
          </p:cNvPr>
          <p:cNvSpPr>
            <a:spLocks noGrp="1"/>
          </p:cNvSpPr>
          <p:nvPr>
            <p:ph type="body" idx="13" hasCustomPrompt="1"/>
          </p:nvPr>
        </p:nvSpPr>
        <p:spPr>
          <a:xfrm>
            <a:off x="831850" y="3385543"/>
            <a:ext cx="996950" cy="596503"/>
          </a:xfrm>
        </p:spPr>
        <p:txBody>
          <a:bodyPr/>
          <a:lstStyle>
            <a:lvl1pPr marL="0" indent="0">
              <a:buNone/>
              <a:defRPr sz="4000">
                <a:solidFill>
                  <a:schemeClr val="accent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02</a:t>
            </a:r>
          </a:p>
        </p:txBody>
      </p:sp>
      <p:sp>
        <p:nvSpPr>
          <p:cNvPr id="11" name="Text Placeholder 2">
            <a:extLst>
              <a:ext uri="{FF2B5EF4-FFF2-40B4-BE49-F238E27FC236}">
                <a16:creationId xmlns:a16="http://schemas.microsoft.com/office/drawing/2014/main" id="{B8243C13-36F3-554B-B39E-5B18DAA5684A}"/>
              </a:ext>
            </a:extLst>
          </p:cNvPr>
          <p:cNvSpPr>
            <a:spLocks noGrp="1"/>
          </p:cNvSpPr>
          <p:nvPr>
            <p:ph type="body" idx="14" hasCustomPrompt="1"/>
          </p:nvPr>
        </p:nvSpPr>
        <p:spPr>
          <a:xfrm>
            <a:off x="831850" y="4152803"/>
            <a:ext cx="996950" cy="596503"/>
          </a:xfrm>
        </p:spPr>
        <p:txBody>
          <a:bodyPr/>
          <a:lstStyle>
            <a:lvl1pPr marL="0" indent="0">
              <a:buNone/>
              <a:defRPr sz="4000">
                <a:solidFill>
                  <a:schemeClr val="accent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03</a:t>
            </a:r>
          </a:p>
        </p:txBody>
      </p:sp>
      <p:sp>
        <p:nvSpPr>
          <p:cNvPr id="12" name="Text Placeholder 2">
            <a:extLst>
              <a:ext uri="{FF2B5EF4-FFF2-40B4-BE49-F238E27FC236}">
                <a16:creationId xmlns:a16="http://schemas.microsoft.com/office/drawing/2014/main" id="{5C5BC51B-1ECA-5E44-BCAA-88BEFC96EDCA}"/>
              </a:ext>
            </a:extLst>
          </p:cNvPr>
          <p:cNvSpPr>
            <a:spLocks noGrp="1"/>
          </p:cNvSpPr>
          <p:nvPr>
            <p:ph type="body" idx="15" hasCustomPrompt="1"/>
          </p:nvPr>
        </p:nvSpPr>
        <p:spPr>
          <a:xfrm>
            <a:off x="831850" y="4929733"/>
            <a:ext cx="996950" cy="596503"/>
          </a:xfrm>
        </p:spPr>
        <p:txBody>
          <a:bodyPr/>
          <a:lstStyle>
            <a:lvl1pPr marL="0" indent="0">
              <a:buNone/>
              <a:defRPr sz="4000">
                <a:solidFill>
                  <a:schemeClr val="accent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04</a:t>
            </a:r>
          </a:p>
        </p:txBody>
      </p:sp>
      <p:sp>
        <p:nvSpPr>
          <p:cNvPr id="13" name="Text Placeholder 2">
            <a:extLst>
              <a:ext uri="{FF2B5EF4-FFF2-40B4-BE49-F238E27FC236}">
                <a16:creationId xmlns:a16="http://schemas.microsoft.com/office/drawing/2014/main" id="{2119E771-A6DD-F245-A557-A5F963888D08}"/>
              </a:ext>
            </a:extLst>
          </p:cNvPr>
          <p:cNvSpPr>
            <a:spLocks noGrp="1"/>
          </p:cNvSpPr>
          <p:nvPr>
            <p:ph type="body" idx="16" hasCustomPrompt="1"/>
          </p:nvPr>
        </p:nvSpPr>
        <p:spPr>
          <a:xfrm>
            <a:off x="2089150" y="2689771"/>
            <a:ext cx="3460750" cy="536030"/>
          </a:xfrm>
        </p:spPr>
        <p:txBody>
          <a:bodyPr/>
          <a:lstStyle>
            <a:lvl1pPr marL="0" indent="0">
              <a:buNone/>
              <a:defRPr sz="3000" b="0" i="0">
                <a:solidFill>
                  <a:schemeClr val="accent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Ensimmäinen</a:t>
            </a:r>
            <a:endParaRPr lang="en-GB" dirty="0"/>
          </a:p>
        </p:txBody>
      </p:sp>
      <p:sp>
        <p:nvSpPr>
          <p:cNvPr id="14" name="Text Placeholder 2">
            <a:extLst>
              <a:ext uri="{FF2B5EF4-FFF2-40B4-BE49-F238E27FC236}">
                <a16:creationId xmlns:a16="http://schemas.microsoft.com/office/drawing/2014/main" id="{1D3CD72D-80AF-1245-9965-4E40DEDCD20D}"/>
              </a:ext>
            </a:extLst>
          </p:cNvPr>
          <p:cNvSpPr>
            <a:spLocks noGrp="1"/>
          </p:cNvSpPr>
          <p:nvPr>
            <p:ph type="body" idx="17" hasCustomPrompt="1"/>
          </p:nvPr>
        </p:nvSpPr>
        <p:spPr>
          <a:xfrm>
            <a:off x="2089150" y="3491606"/>
            <a:ext cx="3460750" cy="424457"/>
          </a:xfrm>
        </p:spPr>
        <p:txBody>
          <a:bodyPr/>
          <a:lstStyle>
            <a:lvl1pPr marL="0" indent="0">
              <a:buNone/>
              <a:defRPr sz="3000" b="0" i="0">
                <a:solidFill>
                  <a:schemeClr val="accent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Toinen</a:t>
            </a:r>
            <a:endParaRPr lang="en-GB" dirty="0"/>
          </a:p>
        </p:txBody>
      </p:sp>
      <p:sp>
        <p:nvSpPr>
          <p:cNvPr id="15" name="Text Placeholder 2">
            <a:extLst>
              <a:ext uri="{FF2B5EF4-FFF2-40B4-BE49-F238E27FC236}">
                <a16:creationId xmlns:a16="http://schemas.microsoft.com/office/drawing/2014/main" id="{CE227821-A9A2-F144-9C0A-25E20AEC0FDF}"/>
              </a:ext>
            </a:extLst>
          </p:cNvPr>
          <p:cNvSpPr>
            <a:spLocks noGrp="1"/>
          </p:cNvSpPr>
          <p:nvPr>
            <p:ph type="body" idx="18" hasCustomPrompt="1"/>
          </p:nvPr>
        </p:nvSpPr>
        <p:spPr>
          <a:xfrm>
            <a:off x="2089150" y="4238328"/>
            <a:ext cx="3460750" cy="424458"/>
          </a:xfrm>
        </p:spPr>
        <p:txBody>
          <a:bodyPr/>
          <a:lstStyle>
            <a:lvl1pPr marL="0" indent="0">
              <a:buNone/>
              <a:defRPr sz="3000" b="0" i="0">
                <a:solidFill>
                  <a:schemeClr val="accent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Kolmas</a:t>
            </a:r>
            <a:endParaRPr lang="en-GB" dirty="0"/>
          </a:p>
        </p:txBody>
      </p:sp>
      <p:sp>
        <p:nvSpPr>
          <p:cNvPr id="16" name="Text Placeholder 2">
            <a:extLst>
              <a:ext uri="{FF2B5EF4-FFF2-40B4-BE49-F238E27FC236}">
                <a16:creationId xmlns:a16="http://schemas.microsoft.com/office/drawing/2014/main" id="{A9ACDB04-5B3C-EB47-836C-C3EA4AB145E7}"/>
              </a:ext>
            </a:extLst>
          </p:cNvPr>
          <p:cNvSpPr>
            <a:spLocks noGrp="1"/>
          </p:cNvSpPr>
          <p:nvPr>
            <p:ph type="body" idx="19" hasCustomPrompt="1"/>
          </p:nvPr>
        </p:nvSpPr>
        <p:spPr>
          <a:xfrm>
            <a:off x="2089150" y="5015405"/>
            <a:ext cx="3460750" cy="497135"/>
          </a:xfrm>
        </p:spPr>
        <p:txBody>
          <a:bodyPr/>
          <a:lstStyle>
            <a:lvl1pPr marL="0" indent="0">
              <a:buNone/>
              <a:defRPr sz="3000" b="0" i="0">
                <a:solidFill>
                  <a:schemeClr val="accent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Neljäs</a:t>
            </a:r>
            <a:endParaRPr lang="en-GB" dirty="0"/>
          </a:p>
        </p:txBody>
      </p:sp>
      <p:sp>
        <p:nvSpPr>
          <p:cNvPr id="24" name="Text Placeholder 2">
            <a:extLst>
              <a:ext uri="{FF2B5EF4-FFF2-40B4-BE49-F238E27FC236}">
                <a16:creationId xmlns:a16="http://schemas.microsoft.com/office/drawing/2014/main" id="{22C2ED44-8466-AB4A-B943-43581EE5A5CB}"/>
              </a:ext>
            </a:extLst>
          </p:cNvPr>
          <p:cNvSpPr>
            <a:spLocks noGrp="1"/>
          </p:cNvSpPr>
          <p:nvPr>
            <p:ph type="body" idx="20" hasCustomPrompt="1"/>
          </p:nvPr>
        </p:nvSpPr>
        <p:spPr>
          <a:xfrm>
            <a:off x="6659444" y="2603103"/>
            <a:ext cx="996950" cy="596503"/>
          </a:xfrm>
        </p:spPr>
        <p:txBody>
          <a:bodyPr/>
          <a:lstStyle>
            <a:lvl1pPr marL="0" indent="0">
              <a:buNone/>
              <a:defRPr sz="4000">
                <a:solidFill>
                  <a:schemeClr val="accent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05</a:t>
            </a:r>
          </a:p>
        </p:txBody>
      </p:sp>
      <p:sp>
        <p:nvSpPr>
          <p:cNvPr id="25" name="Text Placeholder 2">
            <a:extLst>
              <a:ext uri="{FF2B5EF4-FFF2-40B4-BE49-F238E27FC236}">
                <a16:creationId xmlns:a16="http://schemas.microsoft.com/office/drawing/2014/main" id="{B981ECBC-FD4B-0144-A0E8-E0EBABF812B9}"/>
              </a:ext>
            </a:extLst>
          </p:cNvPr>
          <p:cNvSpPr>
            <a:spLocks noGrp="1"/>
          </p:cNvSpPr>
          <p:nvPr>
            <p:ph type="body" idx="21" hasCustomPrompt="1"/>
          </p:nvPr>
        </p:nvSpPr>
        <p:spPr>
          <a:xfrm>
            <a:off x="6659444" y="3385543"/>
            <a:ext cx="996950" cy="596503"/>
          </a:xfrm>
        </p:spPr>
        <p:txBody>
          <a:bodyPr/>
          <a:lstStyle>
            <a:lvl1pPr marL="0" indent="0">
              <a:buNone/>
              <a:defRPr sz="4000">
                <a:solidFill>
                  <a:schemeClr val="accent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06</a:t>
            </a:r>
          </a:p>
        </p:txBody>
      </p:sp>
      <p:sp>
        <p:nvSpPr>
          <p:cNvPr id="26" name="Text Placeholder 2">
            <a:extLst>
              <a:ext uri="{FF2B5EF4-FFF2-40B4-BE49-F238E27FC236}">
                <a16:creationId xmlns:a16="http://schemas.microsoft.com/office/drawing/2014/main" id="{9D9B1A87-0183-1B4B-AFFB-8E4201A382DC}"/>
              </a:ext>
            </a:extLst>
          </p:cNvPr>
          <p:cNvSpPr>
            <a:spLocks noGrp="1"/>
          </p:cNvSpPr>
          <p:nvPr>
            <p:ph type="body" idx="22" hasCustomPrompt="1"/>
          </p:nvPr>
        </p:nvSpPr>
        <p:spPr>
          <a:xfrm>
            <a:off x="6659444" y="4152803"/>
            <a:ext cx="996950" cy="596503"/>
          </a:xfrm>
        </p:spPr>
        <p:txBody>
          <a:bodyPr/>
          <a:lstStyle>
            <a:lvl1pPr marL="0" indent="0">
              <a:buNone/>
              <a:defRPr sz="4000">
                <a:solidFill>
                  <a:schemeClr val="accent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07</a:t>
            </a:r>
          </a:p>
        </p:txBody>
      </p:sp>
      <p:sp>
        <p:nvSpPr>
          <p:cNvPr id="27" name="Text Placeholder 2">
            <a:extLst>
              <a:ext uri="{FF2B5EF4-FFF2-40B4-BE49-F238E27FC236}">
                <a16:creationId xmlns:a16="http://schemas.microsoft.com/office/drawing/2014/main" id="{58E3D2EE-F34B-8841-B73B-69AFABF62F69}"/>
              </a:ext>
            </a:extLst>
          </p:cNvPr>
          <p:cNvSpPr>
            <a:spLocks noGrp="1"/>
          </p:cNvSpPr>
          <p:nvPr>
            <p:ph type="body" idx="23" hasCustomPrompt="1"/>
          </p:nvPr>
        </p:nvSpPr>
        <p:spPr>
          <a:xfrm>
            <a:off x="6659444" y="4929733"/>
            <a:ext cx="996950" cy="596503"/>
          </a:xfrm>
        </p:spPr>
        <p:txBody>
          <a:bodyPr/>
          <a:lstStyle>
            <a:lvl1pPr marL="0" indent="0">
              <a:buNone/>
              <a:defRPr sz="4000">
                <a:solidFill>
                  <a:schemeClr val="accent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08</a:t>
            </a:r>
          </a:p>
        </p:txBody>
      </p:sp>
      <p:sp>
        <p:nvSpPr>
          <p:cNvPr id="28" name="Text Placeholder 2">
            <a:extLst>
              <a:ext uri="{FF2B5EF4-FFF2-40B4-BE49-F238E27FC236}">
                <a16:creationId xmlns:a16="http://schemas.microsoft.com/office/drawing/2014/main" id="{ED3F80C1-F973-C545-AEDB-58F9B2D1F7B0}"/>
              </a:ext>
            </a:extLst>
          </p:cNvPr>
          <p:cNvSpPr>
            <a:spLocks noGrp="1"/>
          </p:cNvSpPr>
          <p:nvPr>
            <p:ph type="body" idx="24" hasCustomPrompt="1"/>
          </p:nvPr>
        </p:nvSpPr>
        <p:spPr>
          <a:xfrm>
            <a:off x="7916744" y="2689771"/>
            <a:ext cx="3460750" cy="536030"/>
          </a:xfrm>
        </p:spPr>
        <p:txBody>
          <a:bodyPr/>
          <a:lstStyle>
            <a:lvl1pPr marL="0" indent="0">
              <a:buNone/>
              <a:defRPr sz="3000" b="0" i="0">
                <a:solidFill>
                  <a:schemeClr val="accent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Viides</a:t>
            </a:r>
            <a:endParaRPr lang="en-GB" dirty="0"/>
          </a:p>
        </p:txBody>
      </p:sp>
      <p:sp>
        <p:nvSpPr>
          <p:cNvPr id="29" name="Text Placeholder 2">
            <a:extLst>
              <a:ext uri="{FF2B5EF4-FFF2-40B4-BE49-F238E27FC236}">
                <a16:creationId xmlns:a16="http://schemas.microsoft.com/office/drawing/2014/main" id="{15529C0F-0069-FE4B-8BF6-4416DB2D1BBD}"/>
              </a:ext>
            </a:extLst>
          </p:cNvPr>
          <p:cNvSpPr>
            <a:spLocks noGrp="1"/>
          </p:cNvSpPr>
          <p:nvPr>
            <p:ph type="body" idx="25" hasCustomPrompt="1"/>
          </p:nvPr>
        </p:nvSpPr>
        <p:spPr>
          <a:xfrm>
            <a:off x="7916744" y="3491606"/>
            <a:ext cx="3460750" cy="424457"/>
          </a:xfrm>
        </p:spPr>
        <p:txBody>
          <a:bodyPr/>
          <a:lstStyle>
            <a:lvl1pPr marL="0" indent="0">
              <a:buNone/>
              <a:defRPr sz="3000" b="0" i="0">
                <a:solidFill>
                  <a:schemeClr val="accent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Kuudes</a:t>
            </a:r>
            <a:endParaRPr lang="en-GB" dirty="0"/>
          </a:p>
        </p:txBody>
      </p:sp>
      <p:sp>
        <p:nvSpPr>
          <p:cNvPr id="30" name="Text Placeholder 2">
            <a:extLst>
              <a:ext uri="{FF2B5EF4-FFF2-40B4-BE49-F238E27FC236}">
                <a16:creationId xmlns:a16="http://schemas.microsoft.com/office/drawing/2014/main" id="{36C50CF9-FA90-0647-8802-782C5ADC5477}"/>
              </a:ext>
            </a:extLst>
          </p:cNvPr>
          <p:cNvSpPr>
            <a:spLocks noGrp="1"/>
          </p:cNvSpPr>
          <p:nvPr>
            <p:ph type="body" idx="26" hasCustomPrompt="1"/>
          </p:nvPr>
        </p:nvSpPr>
        <p:spPr>
          <a:xfrm>
            <a:off x="7916744" y="4238328"/>
            <a:ext cx="3460750" cy="424458"/>
          </a:xfrm>
        </p:spPr>
        <p:txBody>
          <a:bodyPr/>
          <a:lstStyle>
            <a:lvl1pPr marL="0" indent="0">
              <a:buNone/>
              <a:defRPr sz="3000" b="0" i="0">
                <a:solidFill>
                  <a:schemeClr val="accent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Seitsemäs</a:t>
            </a:r>
            <a:endParaRPr lang="en-GB" dirty="0"/>
          </a:p>
        </p:txBody>
      </p:sp>
      <p:sp>
        <p:nvSpPr>
          <p:cNvPr id="31" name="Text Placeholder 2">
            <a:extLst>
              <a:ext uri="{FF2B5EF4-FFF2-40B4-BE49-F238E27FC236}">
                <a16:creationId xmlns:a16="http://schemas.microsoft.com/office/drawing/2014/main" id="{76E4FB40-6DD7-7540-AC15-F6636C11C1EE}"/>
              </a:ext>
            </a:extLst>
          </p:cNvPr>
          <p:cNvSpPr>
            <a:spLocks noGrp="1"/>
          </p:cNvSpPr>
          <p:nvPr>
            <p:ph type="body" idx="27" hasCustomPrompt="1"/>
          </p:nvPr>
        </p:nvSpPr>
        <p:spPr>
          <a:xfrm>
            <a:off x="7916744" y="5015405"/>
            <a:ext cx="3460750" cy="497135"/>
          </a:xfrm>
        </p:spPr>
        <p:txBody>
          <a:bodyPr/>
          <a:lstStyle>
            <a:lvl1pPr marL="0" indent="0">
              <a:buNone/>
              <a:defRPr sz="3000" b="0" i="0">
                <a:solidFill>
                  <a:schemeClr val="accent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Yhteenveto</a:t>
            </a:r>
            <a:endParaRPr lang="en-GB" dirty="0"/>
          </a:p>
        </p:txBody>
      </p:sp>
      <p:pic>
        <p:nvPicPr>
          <p:cNvPr id="33" name="Picture 32">
            <a:extLst>
              <a:ext uri="{FF2B5EF4-FFF2-40B4-BE49-F238E27FC236}">
                <a16:creationId xmlns:a16="http://schemas.microsoft.com/office/drawing/2014/main" id="{0D5F5AD9-DEA9-C04A-800C-E953ECA2E1A8}"/>
              </a:ext>
            </a:extLst>
          </p:cNvPr>
          <p:cNvPicPr>
            <a:picLocks noChangeAspect="1"/>
          </p:cNvPicPr>
          <p:nvPr userDrawn="1"/>
        </p:nvPicPr>
        <p:blipFill rotWithShape="1">
          <a:blip r:embed="rId2"/>
          <a:srcRect t="22517" r="25288"/>
          <a:stretch/>
        </p:blipFill>
        <p:spPr>
          <a:xfrm>
            <a:off x="8420669" y="0"/>
            <a:ext cx="3771331" cy="3075358"/>
          </a:xfrm>
          <a:prstGeom prst="rect">
            <a:avLst/>
          </a:prstGeom>
        </p:spPr>
      </p:pic>
      <p:sp>
        <p:nvSpPr>
          <p:cNvPr id="41" name="Subtitle 2">
            <a:extLst>
              <a:ext uri="{FF2B5EF4-FFF2-40B4-BE49-F238E27FC236}">
                <a16:creationId xmlns:a16="http://schemas.microsoft.com/office/drawing/2014/main" id="{15008582-E50E-0B4C-B615-57B3C8CD20A7}"/>
              </a:ext>
            </a:extLst>
          </p:cNvPr>
          <p:cNvSpPr txBox="1">
            <a:spLocks/>
          </p:cNvSpPr>
          <p:nvPr userDrawn="1"/>
        </p:nvSpPr>
        <p:spPr>
          <a:xfrm>
            <a:off x="3561080" y="6419434"/>
            <a:ext cx="5069840" cy="15282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200" dirty="0">
                <a:solidFill>
                  <a:schemeClr val="bg2"/>
                </a:solidFill>
              </a:rPr>
              <a:t>Magazine moment 2021</a:t>
            </a:r>
            <a:endParaRPr lang="en-FI" sz="1200" dirty="0">
              <a:solidFill>
                <a:schemeClr val="bg2"/>
              </a:solidFill>
            </a:endParaRPr>
          </a:p>
        </p:txBody>
      </p:sp>
      <p:pic>
        <p:nvPicPr>
          <p:cNvPr id="42" name="Picture 2" descr="Taloustutkimus - tutkimus">
            <a:extLst>
              <a:ext uri="{FF2B5EF4-FFF2-40B4-BE49-F238E27FC236}">
                <a16:creationId xmlns:a16="http://schemas.microsoft.com/office/drawing/2014/main" id="{07A3C7DC-6202-DF4A-ABE0-10ECD994DDA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2281" y="6352222"/>
            <a:ext cx="1282355" cy="28724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E863DE3B-CA55-2346-904B-CE78CBD97467}"/>
              </a:ext>
            </a:extLst>
          </p:cNvPr>
          <p:cNvPicPr>
            <a:picLocks noChangeAspect="1"/>
          </p:cNvPicPr>
          <p:nvPr userDrawn="1"/>
        </p:nvPicPr>
        <p:blipFill>
          <a:blip r:embed="rId4"/>
          <a:stretch>
            <a:fillRect/>
          </a:stretch>
        </p:blipFill>
        <p:spPr>
          <a:xfrm>
            <a:off x="9911370" y="6197577"/>
            <a:ext cx="1962524" cy="360680"/>
          </a:xfrm>
          <a:prstGeom prst="rect">
            <a:avLst/>
          </a:prstGeom>
        </p:spPr>
      </p:pic>
    </p:spTree>
    <p:extLst>
      <p:ext uri="{BB962C8B-B14F-4D97-AF65-F5344CB8AC3E}">
        <p14:creationId xmlns:p14="http://schemas.microsoft.com/office/powerpoint/2010/main" val="1198308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Perustyyli 2 juoksevaa palsta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hasCustomPrompt="1"/>
          </p:nvPr>
        </p:nvSpPr>
        <p:spPr>
          <a:xfrm>
            <a:off x="838199" y="358281"/>
            <a:ext cx="10515599" cy="826483"/>
          </a:xfrm>
          <a:solidFill>
            <a:schemeClr val="accent1"/>
          </a:solidFill>
        </p:spPr>
        <p:txBody>
          <a:bodyPr/>
          <a:lstStyle>
            <a:lvl1pPr algn="ctr">
              <a:defRPr sz="2000">
                <a:solidFill>
                  <a:schemeClr val="bg1"/>
                </a:solidFill>
                <a:latin typeface="Canela Medium" pitchFamily="2" charset="77"/>
              </a:defRPr>
            </a:lvl1pPr>
          </a:lstStyle>
          <a:p>
            <a:r>
              <a:rPr lang="en-GB" dirty="0" err="1"/>
              <a:t>Otsikko</a:t>
            </a:r>
            <a:endParaRPr lang="en-FI" dirty="0"/>
          </a:p>
        </p:txBody>
      </p:sp>
      <p:sp>
        <p:nvSpPr>
          <p:cNvPr id="6" name="Content Placeholder 2">
            <a:extLst>
              <a:ext uri="{FF2B5EF4-FFF2-40B4-BE49-F238E27FC236}">
                <a16:creationId xmlns:a16="http://schemas.microsoft.com/office/drawing/2014/main" id="{27057707-49E9-B54D-925F-EC5501F7E15A}"/>
              </a:ext>
            </a:extLst>
          </p:cNvPr>
          <p:cNvSpPr>
            <a:spLocks noGrp="1"/>
          </p:cNvSpPr>
          <p:nvPr>
            <p:ph idx="1"/>
          </p:nvPr>
        </p:nvSpPr>
        <p:spPr>
          <a:xfrm>
            <a:off x="838200" y="1487837"/>
            <a:ext cx="10515600" cy="4531963"/>
          </a:xfrm>
        </p:spPr>
        <p:txBody>
          <a:bodyPr numCol="2" spcCol="360000"/>
          <a:lstStyle>
            <a:lvl1pPr>
              <a:lnSpc>
                <a:spcPct val="120000"/>
              </a:lnSpc>
              <a:defRPr sz="1700" b="0" i="0">
                <a:solidFill>
                  <a:srgbClr val="002649"/>
                </a:solidFill>
                <a:latin typeface="Neue Haas Unica W1G Light" panose="020B0404030206020203" pitchFamily="34" charset="0"/>
              </a:defRPr>
            </a:lvl1pPr>
            <a:lvl2pPr>
              <a:lnSpc>
                <a:spcPct val="120000"/>
              </a:lnSpc>
              <a:defRPr sz="1700" b="0" i="0">
                <a:solidFill>
                  <a:srgbClr val="002649"/>
                </a:solidFill>
                <a:latin typeface="Neue Haas Unica W1G Light" panose="020B0404030206020203" pitchFamily="34" charset="0"/>
              </a:defRPr>
            </a:lvl2pPr>
            <a:lvl3pPr>
              <a:lnSpc>
                <a:spcPct val="120000"/>
              </a:lnSpc>
              <a:defRPr sz="17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7" name="Picture 6">
            <a:extLst>
              <a:ext uri="{FF2B5EF4-FFF2-40B4-BE49-F238E27FC236}">
                <a16:creationId xmlns:a16="http://schemas.microsoft.com/office/drawing/2014/main" id="{31C4E808-C354-BD46-A11A-BB2ED2856B25}"/>
              </a:ext>
            </a:extLst>
          </p:cNvPr>
          <p:cNvPicPr>
            <a:picLocks noChangeAspect="1"/>
          </p:cNvPicPr>
          <p:nvPr/>
        </p:nvPicPr>
        <p:blipFill>
          <a:blip r:embed="rId2"/>
          <a:stretch>
            <a:fillRect/>
          </a:stretch>
        </p:blipFill>
        <p:spPr>
          <a:xfrm>
            <a:off x="10064074" y="6389170"/>
            <a:ext cx="1845645" cy="139055"/>
          </a:xfrm>
          <a:prstGeom prst="rect">
            <a:avLst/>
          </a:prstGeom>
        </p:spPr>
      </p:pic>
      <p:pic>
        <p:nvPicPr>
          <p:cNvPr id="9" name="Picture 2" descr="Taloustutkimus - tutkimus">
            <a:extLst>
              <a:ext uri="{FF2B5EF4-FFF2-40B4-BE49-F238E27FC236}">
                <a16:creationId xmlns:a16="http://schemas.microsoft.com/office/drawing/2014/main" id="{2DF0B448-51FE-F343-BC04-26B7E9A9406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2281" y="6309629"/>
            <a:ext cx="1336431" cy="299361"/>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2">
            <a:extLst>
              <a:ext uri="{FF2B5EF4-FFF2-40B4-BE49-F238E27FC236}">
                <a16:creationId xmlns:a16="http://schemas.microsoft.com/office/drawing/2014/main" id="{FEB9040D-8E9C-A94D-B953-DE4C434F820C}"/>
              </a:ext>
            </a:extLst>
          </p:cNvPr>
          <p:cNvSpPr txBox="1">
            <a:spLocks/>
          </p:cNvSpPr>
          <p:nvPr userDrawn="1"/>
        </p:nvSpPr>
        <p:spPr>
          <a:xfrm>
            <a:off x="0" y="6336926"/>
            <a:ext cx="12217401" cy="23179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solidFill>
                  <a:schemeClr val="tx2"/>
                </a:solidFill>
              </a:rPr>
              <a:t>Magazine moment 2021</a:t>
            </a:r>
            <a:endParaRPr lang="en-FI" sz="1400" dirty="0">
              <a:solidFill>
                <a:schemeClr val="tx2"/>
              </a:solidFill>
            </a:endParaRPr>
          </a:p>
        </p:txBody>
      </p:sp>
    </p:spTree>
    <p:extLst>
      <p:ext uri="{BB962C8B-B14F-4D97-AF65-F5344CB8AC3E}">
        <p14:creationId xmlns:p14="http://schemas.microsoft.com/office/powerpoint/2010/main" val="1790615376"/>
      </p:ext>
    </p:extLst>
  </p:cSld>
  <p:clrMapOvr>
    <a:masterClrMapping/>
  </p:clrMapOvr>
  <p:hf sldNum="0"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Kaksi palsta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10602912" cy="647700"/>
          </a:xfrm>
        </p:spPr>
        <p:txBody>
          <a:bodyPr anchor="b"/>
          <a:lstStyle>
            <a:lvl1pPr algn="ctr">
              <a:defRPr sz="4400">
                <a:solidFill>
                  <a:srgbClr val="FF6464"/>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023585"/>
            <a:ext cx="4953001" cy="3679825"/>
          </a:xfrm>
        </p:spPr>
        <p:txBody>
          <a:bodyPr/>
          <a:lstStyle>
            <a:lvl1pPr>
              <a:lnSpc>
                <a:spcPct val="120000"/>
              </a:lnSpc>
              <a:buNone/>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8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5" name="Content Placeholder 2">
            <a:extLst>
              <a:ext uri="{FF2B5EF4-FFF2-40B4-BE49-F238E27FC236}">
                <a16:creationId xmlns:a16="http://schemas.microsoft.com/office/drawing/2014/main" id="{D1425E5C-7BEA-364B-9017-B65429A54C26}"/>
              </a:ext>
            </a:extLst>
          </p:cNvPr>
          <p:cNvSpPr>
            <a:spLocks noGrp="1"/>
          </p:cNvSpPr>
          <p:nvPr>
            <p:ph idx="11"/>
          </p:nvPr>
        </p:nvSpPr>
        <p:spPr>
          <a:xfrm>
            <a:off x="6400800" y="2023585"/>
            <a:ext cx="5041900" cy="3679825"/>
          </a:xfrm>
        </p:spPr>
        <p:txBody>
          <a:bodyPr/>
          <a:lstStyle>
            <a:lvl1pPr>
              <a:lnSpc>
                <a:spcPct val="120000"/>
              </a:lnSpc>
              <a:buNone/>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8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0036248A-D07A-A94C-B343-5A80BE9C4BEB}"/>
              </a:ext>
            </a:extLst>
          </p:cNvPr>
          <p:cNvPicPr>
            <a:picLocks noChangeAspect="1"/>
          </p:cNvPicPr>
          <p:nvPr/>
        </p:nvPicPr>
        <p:blipFill>
          <a:blip r:embed="rId2"/>
          <a:stretch>
            <a:fillRect/>
          </a:stretch>
        </p:blipFill>
        <p:spPr>
          <a:xfrm>
            <a:off x="10064074" y="6389170"/>
            <a:ext cx="1845645" cy="139055"/>
          </a:xfrm>
          <a:prstGeom prst="rect">
            <a:avLst/>
          </a:prstGeom>
        </p:spPr>
      </p:pic>
      <p:sp>
        <p:nvSpPr>
          <p:cNvPr id="19" name="Subtitle 2">
            <a:extLst>
              <a:ext uri="{FF2B5EF4-FFF2-40B4-BE49-F238E27FC236}">
                <a16:creationId xmlns:a16="http://schemas.microsoft.com/office/drawing/2014/main" id="{0A7C506D-7846-5449-82DB-9AAADFF8CFAF}"/>
              </a:ext>
            </a:extLst>
          </p:cNvPr>
          <p:cNvSpPr txBox="1">
            <a:spLocks/>
          </p:cNvSpPr>
          <p:nvPr userDrawn="1"/>
        </p:nvSpPr>
        <p:spPr>
          <a:xfrm>
            <a:off x="0" y="6374199"/>
            <a:ext cx="12217401" cy="23179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solidFill>
                  <a:schemeClr val="tx2"/>
                </a:solidFill>
              </a:rPr>
              <a:t>Magazine moment 2021</a:t>
            </a:r>
            <a:endParaRPr lang="en-FI" sz="1400" dirty="0">
              <a:solidFill>
                <a:schemeClr val="tx2"/>
              </a:solidFill>
            </a:endParaRPr>
          </a:p>
        </p:txBody>
      </p:sp>
      <p:pic>
        <p:nvPicPr>
          <p:cNvPr id="20" name="Picture 2" descr="Taloustutkimus - tutkimus">
            <a:extLst>
              <a:ext uri="{FF2B5EF4-FFF2-40B4-BE49-F238E27FC236}">
                <a16:creationId xmlns:a16="http://schemas.microsoft.com/office/drawing/2014/main" id="{3790208C-BD1B-A04D-8321-E83F30FE9E5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2281" y="6309629"/>
            <a:ext cx="1336431" cy="29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680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ksti + kuv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4799012" cy="1231900"/>
          </a:xfrm>
        </p:spPr>
        <p:txBody>
          <a:bodyPr anchor="b"/>
          <a:lstStyle>
            <a:lvl1pPr>
              <a:defRPr sz="4000">
                <a:solidFill>
                  <a:srgbClr val="002649"/>
                </a:solidFill>
                <a:latin typeface="Canela Medium" pitchFamily="2" charset="77"/>
              </a:defRPr>
            </a:lvl1pPr>
          </a:lstStyle>
          <a:p>
            <a:r>
              <a:rPr lang="en-GB"/>
              <a:t>Click to edit Master title style</a:t>
            </a:r>
            <a:endParaRPr lang="en-FI" dirty="0"/>
          </a:p>
        </p:txBody>
      </p:sp>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6553202"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FI"/>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1827070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ksti + kuva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0"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FI"/>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3204" y="825500"/>
            <a:ext cx="4799012" cy="1231900"/>
          </a:xfrm>
        </p:spPr>
        <p:txBody>
          <a:bodyPr anchor="b"/>
          <a:lstStyle>
            <a:lvl1pPr>
              <a:defRPr sz="4000">
                <a:solidFill>
                  <a:srgbClr val="002649"/>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1616"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7" name="Picture 6">
            <a:extLst>
              <a:ext uri="{FF2B5EF4-FFF2-40B4-BE49-F238E27FC236}">
                <a16:creationId xmlns:a16="http://schemas.microsoft.com/office/drawing/2014/main" id="{27357D93-882A-7348-B149-EEDC6EB250B4}"/>
              </a:ext>
            </a:extLst>
          </p:cNvPr>
          <p:cNvPicPr>
            <a:picLocks noChangeAspect="1"/>
          </p:cNvPicPr>
          <p:nvPr/>
        </p:nvPicPr>
        <p:blipFill>
          <a:blip r:embed="rId2"/>
          <a:stretch>
            <a:fillRect/>
          </a:stretch>
        </p:blipFill>
        <p:spPr>
          <a:xfrm>
            <a:off x="10044529" y="6390396"/>
            <a:ext cx="1829365" cy="137829"/>
          </a:xfrm>
          <a:prstGeom prst="rect">
            <a:avLst/>
          </a:prstGeom>
        </p:spPr>
      </p:pic>
      <p:pic>
        <p:nvPicPr>
          <p:cNvPr id="10" name="Picture 9">
            <a:extLst>
              <a:ext uri="{FF2B5EF4-FFF2-40B4-BE49-F238E27FC236}">
                <a16:creationId xmlns:a16="http://schemas.microsoft.com/office/drawing/2014/main" id="{BB8DD78A-BC8F-BF49-BC1E-F03EB95FC308}"/>
              </a:ext>
            </a:extLst>
          </p:cNvPr>
          <p:cNvPicPr>
            <a:picLocks noChangeAspect="1"/>
          </p:cNvPicPr>
          <p:nvPr userDrawn="1"/>
        </p:nvPicPr>
        <p:blipFill>
          <a:blip r:embed="rId3"/>
          <a:stretch>
            <a:fillRect/>
          </a:stretch>
        </p:blipFill>
        <p:spPr>
          <a:xfrm>
            <a:off x="9911369" y="6204372"/>
            <a:ext cx="1979005" cy="363709"/>
          </a:xfrm>
          <a:prstGeom prst="rect">
            <a:avLst/>
          </a:prstGeom>
        </p:spPr>
      </p:pic>
    </p:spTree>
    <p:extLst>
      <p:ext uri="{BB962C8B-B14F-4D97-AF65-F5344CB8AC3E}">
        <p14:creationId xmlns:p14="http://schemas.microsoft.com/office/powerpoint/2010/main" val="501404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ksti + kuv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4799012" cy="1231900"/>
          </a:xfrm>
        </p:spPr>
        <p:txBody>
          <a:bodyPr anchor="b"/>
          <a:lstStyle>
            <a:lvl1pPr>
              <a:defRPr sz="4000">
                <a:solidFill>
                  <a:srgbClr val="FF6464"/>
                </a:solidFill>
                <a:latin typeface="Canela Medium" pitchFamily="2" charset="77"/>
              </a:defRPr>
            </a:lvl1pPr>
          </a:lstStyle>
          <a:p>
            <a:r>
              <a:rPr lang="en-GB"/>
              <a:t>Click to edit Master title style</a:t>
            </a:r>
            <a:endParaRPr lang="en-FI" dirty="0"/>
          </a:p>
        </p:txBody>
      </p:sp>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6553202"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FI"/>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396FB5C0-793C-3C4B-85D6-BF6EC2E25C4C}"/>
              </a:ext>
            </a:extLst>
          </p:cNvPr>
          <p:cNvPicPr>
            <a:picLocks noChangeAspect="1"/>
          </p:cNvPicPr>
          <p:nvPr/>
        </p:nvPicPr>
        <p:blipFill>
          <a:blip r:embed="rId2"/>
          <a:stretch>
            <a:fillRect/>
          </a:stretch>
        </p:blipFill>
        <p:spPr>
          <a:xfrm>
            <a:off x="10044529" y="6390396"/>
            <a:ext cx="1829365" cy="137829"/>
          </a:xfrm>
          <a:prstGeom prst="rect">
            <a:avLst/>
          </a:prstGeom>
        </p:spPr>
      </p:pic>
      <p:pic>
        <p:nvPicPr>
          <p:cNvPr id="7" name="Picture 6">
            <a:extLst>
              <a:ext uri="{FF2B5EF4-FFF2-40B4-BE49-F238E27FC236}">
                <a16:creationId xmlns:a16="http://schemas.microsoft.com/office/drawing/2014/main" id="{F9B2C479-6C3F-E340-A7C0-D2F9F75EF7A0}"/>
              </a:ext>
            </a:extLst>
          </p:cNvPr>
          <p:cNvPicPr>
            <a:picLocks noChangeAspect="1"/>
          </p:cNvPicPr>
          <p:nvPr userDrawn="1"/>
        </p:nvPicPr>
        <p:blipFill>
          <a:blip r:embed="rId2"/>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654473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ksti + kuva 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1586"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FI"/>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6378" y="825500"/>
            <a:ext cx="4799012" cy="1231900"/>
          </a:xfrm>
        </p:spPr>
        <p:txBody>
          <a:bodyPr anchor="b"/>
          <a:lstStyle>
            <a:lvl1pPr>
              <a:defRPr sz="4000">
                <a:solidFill>
                  <a:srgbClr val="FF6464"/>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4790"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396FB5C0-793C-3C4B-85D6-BF6EC2E25C4C}"/>
              </a:ext>
            </a:extLst>
          </p:cNvPr>
          <p:cNvPicPr>
            <a:picLocks noChangeAspect="1"/>
          </p:cNvPicPr>
          <p:nvPr/>
        </p:nvPicPr>
        <p:blipFill>
          <a:blip r:embed="rId2"/>
          <a:stretch>
            <a:fillRect/>
          </a:stretch>
        </p:blipFill>
        <p:spPr>
          <a:xfrm>
            <a:off x="10044529" y="6390396"/>
            <a:ext cx="1829365" cy="137829"/>
          </a:xfrm>
          <a:prstGeom prst="rect">
            <a:avLst/>
          </a:prstGeom>
        </p:spPr>
      </p:pic>
      <p:pic>
        <p:nvPicPr>
          <p:cNvPr id="7" name="Picture 6">
            <a:extLst>
              <a:ext uri="{FF2B5EF4-FFF2-40B4-BE49-F238E27FC236}">
                <a16:creationId xmlns:a16="http://schemas.microsoft.com/office/drawing/2014/main" id="{1E4AED1D-77CF-2847-8FC0-868724C87052}"/>
              </a:ext>
            </a:extLst>
          </p:cNvPr>
          <p:cNvPicPr>
            <a:picLocks noChangeAspect="1"/>
          </p:cNvPicPr>
          <p:nvPr userDrawn="1"/>
        </p:nvPicPr>
        <p:blipFill>
          <a:blip r:embed="rId2"/>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500823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yhjä">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58CEF7-0887-7B42-B47B-250C6841DE84}"/>
              </a:ext>
            </a:extLst>
          </p:cNvPr>
          <p:cNvPicPr>
            <a:picLocks noChangeAspect="1"/>
          </p:cNvPicPr>
          <p:nvPr/>
        </p:nvPicPr>
        <p:blipFill>
          <a:blip r:embed="rId2"/>
          <a:stretch>
            <a:fillRect/>
          </a:stretch>
        </p:blipFill>
        <p:spPr>
          <a:xfrm>
            <a:off x="896914" y="656952"/>
            <a:ext cx="5199086" cy="5357765"/>
          </a:xfrm>
          <a:prstGeom prst="rect">
            <a:avLst/>
          </a:prstGeom>
        </p:spPr>
      </p:pic>
      <p:pic>
        <p:nvPicPr>
          <p:cNvPr id="6" name="Picture 5">
            <a:extLst>
              <a:ext uri="{FF2B5EF4-FFF2-40B4-BE49-F238E27FC236}">
                <a16:creationId xmlns:a16="http://schemas.microsoft.com/office/drawing/2014/main" id="{FAD07328-92F1-AE44-84A6-753113B2E401}"/>
              </a:ext>
            </a:extLst>
          </p:cNvPr>
          <p:cNvPicPr>
            <a:picLocks noChangeAspect="1"/>
          </p:cNvPicPr>
          <p:nvPr/>
        </p:nvPicPr>
        <p:blipFill>
          <a:blip r:embed="rId3"/>
          <a:stretch>
            <a:fillRect/>
          </a:stretch>
        </p:blipFill>
        <p:spPr>
          <a:xfrm>
            <a:off x="10044529" y="6390396"/>
            <a:ext cx="1829365" cy="137829"/>
          </a:xfrm>
          <a:prstGeom prst="rect">
            <a:avLst/>
          </a:prstGeom>
        </p:spPr>
      </p:pic>
      <p:pic>
        <p:nvPicPr>
          <p:cNvPr id="8" name="Picture 7">
            <a:extLst>
              <a:ext uri="{FF2B5EF4-FFF2-40B4-BE49-F238E27FC236}">
                <a16:creationId xmlns:a16="http://schemas.microsoft.com/office/drawing/2014/main" id="{77B95C89-311C-774B-9D64-C85090C431DA}"/>
              </a:ext>
            </a:extLst>
          </p:cNvPr>
          <p:cNvPicPr>
            <a:picLocks noChangeAspect="1"/>
          </p:cNvPicPr>
          <p:nvPr userDrawn="1"/>
        </p:nvPicPr>
        <p:blipFill>
          <a:blip r:embed="rId4"/>
          <a:stretch>
            <a:fillRect/>
          </a:stretch>
        </p:blipFill>
        <p:spPr>
          <a:xfrm>
            <a:off x="10064074" y="6389170"/>
            <a:ext cx="1845645" cy="139055"/>
          </a:xfrm>
          <a:prstGeom prst="rect">
            <a:avLst/>
          </a:prstGeom>
        </p:spPr>
      </p:pic>
      <p:pic>
        <p:nvPicPr>
          <p:cNvPr id="9" name="Picture 8">
            <a:extLst>
              <a:ext uri="{FF2B5EF4-FFF2-40B4-BE49-F238E27FC236}">
                <a16:creationId xmlns:a16="http://schemas.microsoft.com/office/drawing/2014/main" id="{11328F45-06EB-8246-85E3-AE421CEEA68D}"/>
              </a:ext>
            </a:extLst>
          </p:cNvPr>
          <p:cNvPicPr>
            <a:picLocks noChangeAspect="1"/>
          </p:cNvPicPr>
          <p:nvPr userDrawn="1"/>
        </p:nvPicPr>
        <p:blipFill>
          <a:blip r:embed="rId2"/>
          <a:stretch>
            <a:fillRect/>
          </a:stretch>
        </p:blipFill>
        <p:spPr>
          <a:xfrm>
            <a:off x="896914" y="656952"/>
            <a:ext cx="5199086" cy="5357765"/>
          </a:xfrm>
          <a:prstGeom prst="rect">
            <a:avLst/>
          </a:prstGeom>
        </p:spPr>
      </p:pic>
      <p:sp>
        <p:nvSpPr>
          <p:cNvPr id="10" name="Subtitle 2">
            <a:extLst>
              <a:ext uri="{FF2B5EF4-FFF2-40B4-BE49-F238E27FC236}">
                <a16:creationId xmlns:a16="http://schemas.microsoft.com/office/drawing/2014/main" id="{4BC0CF29-7C56-894F-99D0-7610F489558C}"/>
              </a:ext>
            </a:extLst>
          </p:cNvPr>
          <p:cNvSpPr txBox="1">
            <a:spLocks/>
          </p:cNvSpPr>
          <p:nvPr userDrawn="1"/>
        </p:nvSpPr>
        <p:spPr>
          <a:xfrm>
            <a:off x="0" y="6374199"/>
            <a:ext cx="12217401" cy="23179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solidFill>
                  <a:schemeClr val="tx2"/>
                </a:solidFill>
              </a:rPr>
              <a:t>Magazine moment 2021</a:t>
            </a:r>
            <a:endParaRPr lang="en-FI" sz="1400" dirty="0">
              <a:solidFill>
                <a:schemeClr val="tx2"/>
              </a:solidFill>
            </a:endParaRPr>
          </a:p>
        </p:txBody>
      </p:sp>
      <p:pic>
        <p:nvPicPr>
          <p:cNvPr id="11" name="Picture 2" descr="Taloustutkimus - tutkimus">
            <a:extLst>
              <a:ext uri="{FF2B5EF4-FFF2-40B4-BE49-F238E27FC236}">
                <a16:creationId xmlns:a16="http://schemas.microsoft.com/office/drawing/2014/main" id="{B659738A-3942-334F-A711-2F0EB31B773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82281" y="6309629"/>
            <a:ext cx="1336431" cy="29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033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ksti + väri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6B5B71-A40D-5549-A13A-7CB75BB93BDA}"/>
              </a:ext>
            </a:extLst>
          </p:cNvPr>
          <p:cNvSpPr/>
          <p:nvPr/>
        </p:nvSpPr>
        <p:spPr>
          <a:xfrm>
            <a:off x="1" y="0"/>
            <a:ext cx="5637210" cy="6858000"/>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4790" y="825500"/>
            <a:ext cx="4799012" cy="1231900"/>
          </a:xfrm>
        </p:spPr>
        <p:txBody>
          <a:bodyPr anchor="b"/>
          <a:lstStyle>
            <a:lvl1pPr>
              <a:defRPr sz="4000">
                <a:solidFill>
                  <a:srgbClr val="FF6464"/>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3202"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EB220E73-8C75-5048-98BF-260DE1F5A70E}"/>
              </a:ext>
            </a:extLst>
          </p:cNvPr>
          <p:cNvPicPr>
            <a:picLocks noChangeAspect="1"/>
          </p:cNvPicPr>
          <p:nvPr/>
        </p:nvPicPr>
        <p:blipFill>
          <a:blip r:embed="rId2"/>
          <a:stretch>
            <a:fillRect/>
          </a:stretch>
        </p:blipFill>
        <p:spPr>
          <a:xfrm>
            <a:off x="10064074" y="6389170"/>
            <a:ext cx="1845645" cy="139055"/>
          </a:xfrm>
          <a:prstGeom prst="rect">
            <a:avLst/>
          </a:prstGeom>
        </p:spPr>
      </p:pic>
      <p:sp>
        <p:nvSpPr>
          <p:cNvPr id="12" name="Subtitle 2">
            <a:extLst>
              <a:ext uri="{FF2B5EF4-FFF2-40B4-BE49-F238E27FC236}">
                <a16:creationId xmlns:a16="http://schemas.microsoft.com/office/drawing/2014/main" id="{C2297D2B-70FB-C44F-B6F7-90D9BB2899F8}"/>
              </a:ext>
            </a:extLst>
          </p:cNvPr>
          <p:cNvSpPr txBox="1">
            <a:spLocks/>
          </p:cNvSpPr>
          <p:nvPr/>
        </p:nvSpPr>
        <p:spPr>
          <a:xfrm>
            <a:off x="0" y="315889"/>
            <a:ext cx="5637211" cy="34615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FI" sz="1400" dirty="0">
                <a:solidFill>
                  <a:schemeClr val="bg1"/>
                </a:solidFill>
              </a:rPr>
              <a:t>ADAM-lukijatutkimus, Puulehti 01/2021</a:t>
            </a:r>
          </a:p>
        </p:txBody>
      </p:sp>
      <p:pic>
        <p:nvPicPr>
          <p:cNvPr id="13" name="Picture 12">
            <a:extLst>
              <a:ext uri="{FF2B5EF4-FFF2-40B4-BE49-F238E27FC236}">
                <a16:creationId xmlns:a16="http://schemas.microsoft.com/office/drawing/2014/main" id="{4354BD40-A9F0-DA46-AFA3-A08D0C8FA7B3}"/>
              </a:ext>
            </a:extLst>
          </p:cNvPr>
          <p:cNvPicPr>
            <a:picLocks noChangeAspect="1"/>
          </p:cNvPicPr>
          <p:nvPr/>
        </p:nvPicPr>
        <p:blipFill>
          <a:blip r:embed="rId3"/>
          <a:stretch>
            <a:fillRect/>
          </a:stretch>
        </p:blipFill>
        <p:spPr>
          <a:xfrm>
            <a:off x="318106" y="6383715"/>
            <a:ext cx="1467633" cy="144062"/>
          </a:xfrm>
          <a:prstGeom prst="rect">
            <a:avLst/>
          </a:prstGeom>
        </p:spPr>
      </p:pic>
      <p:sp>
        <p:nvSpPr>
          <p:cNvPr id="9" name="Rectangle 8">
            <a:extLst>
              <a:ext uri="{FF2B5EF4-FFF2-40B4-BE49-F238E27FC236}">
                <a16:creationId xmlns:a16="http://schemas.microsoft.com/office/drawing/2014/main" id="{7C3EBCBD-919F-394A-B4A6-C449EFBF2554}"/>
              </a:ext>
            </a:extLst>
          </p:cNvPr>
          <p:cNvSpPr/>
          <p:nvPr userDrawn="1"/>
        </p:nvSpPr>
        <p:spPr>
          <a:xfrm>
            <a:off x="1" y="0"/>
            <a:ext cx="5637210" cy="6858000"/>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Tree>
    <p:extLst>
      <p:ext uri="{BB962C8B-B14F-4D97-AF65-F5344CB8AC3E}">
        <p14:creationId xmlns:p14="http://schemas.microsoft.com/office/powerpoint/2010/main" val="36799350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eksti + väri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6B5B71-A40D-5549-A13A-7CB75BB93BDA}"/>
              </a:ext>
            </a:extLst>
          </p:cNvPr>
          <p:cNvSpPr/>
          <p:nvPr/>
        </p:nvSpPr>
        <p:spPr>
          <a:xfrm>
            <a:off x="1" y="0"/>
            <a:ext cx="5637210" cy="6858000"/>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pic>
        <p:nvPicPr>
          <p:cNvPr id="6" name="Picture 5">
            <a:extLst>
              <a:ext uri="{FF2B5EF4-FFF2-40B4-BE49-F238E27FC236}">
                <a16:creationId xmlns:a16="http://schemas.microsoft.com/office/drawing/2014/main" id="{EB220E73-8C75-5048-98BF-260DE1F5A70E}"/>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4" name="Text Placeholder 3">
            <a:extLst>
              <a:ext uri="{FF2B5EF4-FFF2-40B4-BE49-F238E27FC236}">
                <a16:creationId xmlns:a16="http://schemas.microsoft.com/office/drawing/2014/main" id="{61B1DF3D-FFF1-544C-9D09-EC9A99E369E2}"/>
              </a:ext>
            </a:extLst>
          </p:cNvPr>
          <p:cNvSpPr>
            <a:spLocks noGrp="1"/>
          </p:cNvSpPr>
          <p:nvPr>
            <p:ph type="body" sz="quarter" idx="10" hasCustomPrompt="1"/>
          </p:nvPr>
        </p:nvSpPr>
        <p:spPr>
          <a:xfrm>
            <a:off x="0" y="0"/>
            <a:ext cx="5637213" cy="6858000"/>
          </a:xfrm>
        </p:spPr>
        <p:txBody>
          <a:bodyPr lIns="720000" tIns="720000" rIns="720000" bIns="720000" anchor="ctr"/>
          <a:lstStyle>
            <a:lvl1pPr algn="ctr">
              <a:buNone/>
              <a:defRPr sz="2000" b="0" i="0">
                <a:solidFill>
                  <a:schemeClr val="bg1"/>
                </a:solidFill>
                <a:latin typeface="Neue Haas Unica W1G Medium" panose="020B0404030206020203" pitchFamily="34" charset="0"/>
              </a:defRPr>
            </a:lvl1pPr>
            <a:lvl2pPr>
              <a:buNone/>
              <a:defRPr sz="1600" b="0" i="0">
                <a:solidFill>
                  <a:schemeClr val="bg1"/>
                </a:solidFill>
                <a:latin typeface="Neue Haas Unica W1G Medium" panose="020B0404030206020203" pitchFamily="34" charset="0"/>
              </a:defRPr>
            </a:lvl2pPr>
            <a:lvl3pPr>
              <a:defRPr sz="1600" b="0" i="0">
                <a:solidFill>
                  <a:schemeClr val="bg1"/>
                </a:solidFill>
                <a:latin typeface="Neue Haas Unica W1G Medium" panose="020B0404030206020203" pitchFamily="34" charset="0"/>
              </a:defRPr>
            </a:lvl3pPr>
            <a:lvl4pPr>
              <a:defRPr sz="1600" b="0" i="0">
                <a:solidFill>
                  <a:schemeClr val="bg1"/>
                </a:solidFill>
                <a:latin typeface="Neue Haas Unica W1G Medium" panose="020B0404030206020203" pitchFamily="34" charset="0"/>
              </a:defRPr>
            </a:lvl4pPr>
            <a:lvl5pPr>
              <a:defRPr sz="1600" b="0" i="0">
                <a:solidFill>
                  <a:schemeClr val="bg1"/>
                </a:solidFill>
                <a:latin typeface="Neue Haas Unica W1G Medium" panose="020B0404030206020203" pitchFamily="34" charset="0"/>
              </a:defRPr>
            </a:lvl5pPr>
          </a:lstStyle>
          <a:p>
            <a:pPr lvl="0"/>
            <a:r>
              <a:rPr lang="en-GB" dirty="0" err="1"/>
              <a:t>Tähän</a:t>
            </a:r>
            <a:r>
              <a:rPr lang="en-GB" dirty="0"/>
              <a:t> </a:t>
            </a:r>
            <a:r>
              <a:rPr lang="en-GB" dirty="0" err="1"/>
              <a:t>tulee</a:t>
            </a:r>
            <a:r>
              <a:rPr lang="en-GB" dirty="0"/>
              <a:t> </a:t>
            </a:r>
            <a:r>
              <a:rPr lang="en-GB" dirty="0" err="1"/>
              <a:t>tekstiä</a:t>
            </a:r>
            <a:r>
              <a:rPr lang="en-GB" dirty="0"/>
              <a:t>. Kuvan </a:t>
            </a:r>
            <a:r>
              <a:rPr lang="en-GB" dirty="0" err="1"/>
              <a:t>paikka</a:t>
            </a:r>
            <a:r>
              <a:rPr lang="en-GB" dirty="0"/>
              <a:t> </a:t>
            </a:r>
            <a:r>
              <a:rPr lang="en-GB" dirty="0" err="1"/>
              <a:t>oikealla</a:t>
            </a:r>
            <a:r>
              <a:rPr lang="en-GB" dirty="0"/>
              <a:t>.</a:t>
            </a:r>
          </a:p>
        </p:txBody>
      </p:sp>
      <p:pic>
        <p:nvPicPr>
          <p:cNvPr id="5" name="Picture 4">
            <a:extLst>
              <a:ext uri="{FF2B5EF4-FFF2-40B4-BE49-F238E27FC236}">
                <a16:creationId xmlns:a16="http://schemas.microsoft.com/office/drawing/2014/main" id="{24D1CFA4-EDDE-694D-8513-0734361DED4E}"/>
              </a:ext>
            </a:extLst>
          </p:cNvPr>
          <p:cNvPicPr>
            <a:picLocks noChangeAspect="1"/>
          </p:cNvPicPr>
          <p:nvPr/>
        </p:nvPicPr>
        <p:blipFill rotWithShape="1">
          <a:blip r:embed="rId3"/>
          <a:srcRect t="17048" r="39959"/>
          <a:stretch/>
        </p:blipFill>
        <p:spPr>
          <a:xfrm>
            <a:off x="10504168" y="0"/>
            <a:ext cx="1687831" cy="1832516"/>
          </a:xfrm>
          <a:prstGeom prst="rect">
            <a:avLst/>
          </a:prstGeom>
        </p:spPr>
      </p:pic>
      <p:sp>
        <p:nvSpPr>
          <p:cNvPr id="16" name="Subtitle 2">
            <a:extLst>
              <a:ext uri="{FF2B5EF4-FFF2-40B4-BE49-F238E27FC236}">
                <a16:creationId xmlns:a16="http://schemas.microsoft.com/office/drawing/2014/main" id="{B2955371-8161-1A4C-939E-CE41C32115AB}"/>
              </a:ext>
            </a:extLst>
          </p:cNvPr>
          <p:cNvSpPr txBox="1">
            <a:spLocks/>
          </p:cNvSpPr>
          <p:nvPr/>
        </p:nvSpPr>
        <p:spPr>
          <a:xfrm>
            <a:off x="0" y="315889"/>
            <a:ext cx="5637211" cy="34615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solidFill>
                  <a:schemeClr val="bg1"/>
                </a:solidFill>
              </a:rPr>
              <a:t>Magazine moment 2021</a:t>
            </a:r>
            <a:endParaRPr lang="en-FI" sz="1400" dirty="0">
              <a:solidFill>
                <a:schemeClr val="bg1"/>
              </a:solidFill>
            </a:endParaRPr>
          </a:p>
        </p:txBody>
      </p:sp>
    </p:spTree>
    <p:extLst>
      <p:ext uri="{BB962C8B-B14F-4D97-AF65-F5344CB8AC3E}">
        <p14:creationId xmlns:p14="http://schemas.microsoft.com/office/powerpoint/2010/main" val="691790273"/>
      </p:ext>
    </p:extLst>
  </p:cSld>
  <p:clrMapOvr>
    <a:masterClrMapping/>
  </p:clrMapOvr>
  <p:hf sldNum="0"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eksti + väri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6B5B71-A40D-5549-A13A-7CB75BB93BDA}"/>
              </a:ext>
            </a:extLst>
          </p:cNvPr>
          <p:cNvSpPr/>
          <p:nvPr/>
        </p:nvSpPr>
        <p:spPr>
          <a:xfrm>
            <a:off x="6553202" y="0"/>
            <a:ext cx="5637210" cy="6858000"/>
          </a:xfrm>
          <a:prstGeom prst="rect">
            <a:avLst/>
          </a:prstGeom>
          <a:solidFill>
            <a:srgbClr val="00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7" y="825500"/>
            <a:ext cx="4799012" cy="1231900"/>
          </a:xfrm>
        </p:spPr>
        <p:txBody>
          <a:bodyPr anchor="b"/>
          <a:lstStyle>
            <a:lvl1pPr>
              <a:defRPr sz="4000">
                <a:solidFill>
                  <a:srgbClr val="002649"/>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199"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A30CA20D-D198-8249-B898-259BBC114CEB}"/>
              </a:ext>
            </a:extLst>
          </p:cNvPr>
          <p:cNvPicPr>
            <a:picLocks noChangeAspect="1"/>
          </p:cNvPicPr>
          <p:nvPr/>
        </p:nvPicPr>
        <p:blipFill>
          <a:blip r:embed="rId2"/>
          <a:stretch>
            <a:fillRect/>
          </a:stretch>
        </p:blipFill>
        <p:spPr>
          <a:xfrm>
            <a:off x="10044529" y="6390396"/>
            <a:ext cx="1829365" cy="137829"/>
          </a:xfrm>
          <a:prstGeom prst="rect">
            <a:avLst/>
          </a:prstGeom>
        </p:spPr>
      </p:pic>
      <p:sp>
        <p:nvSpPr>
          <p:cNvPr id="10" name="Subtitle 2">
            <a:extLst>
              <a:ext uri="{FF2B5EF4-FFF2-40B4-BE49-F238E27FC236}">
                <a16:creationId xmlns:a16="http://schemas.microsoft.com/office/drawing/2014/main" id="{CD418292-9197-6C47-84C7-708C2F428EBA}"/>
              </a:ext>
            </a:extLst>
          </p:cNvPr>
          <p:cNvSpPr txBox="1">
            <a:spLocks/>
          </p:cNvSpPr>
          <p:nvPr/>
        </p:nvSpPr>
        <p:spPr>
          <a:xfrm>
            <a:off x="6554789" y="315889"/>
            <a:ext cx="5637211" cy="34615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FI" sz="1600" dirty="0">
                <a:solidFill>
                  <a:schemeClr val="bg1"/>
                </a:solidFill>
              </a:rPr>
              <a:t>ADAM-lukijatutkimus, Puulehti 01/2021</a:t>
            </a:r>
          </a:p>
        </p:txBody>
      </p:sp>
      <p:sp>
        <p:nvSpPr>
          <p:cNvPr id="9" name="Rectangle 8">
            <a:extLst>
              <a:ext uri="{FF2B5EF4-FFF2-40B4-BE49-F238E27FC236}">
                <a16:creationId xmlns:a16="http://schemas.microsoft.com/office/drawing/2014/main" id="{5F3DF99D-FF4E-C34E-B87F-249B92580806}"/>
              </a:ext>
            </a:extLst>
          </p:cNvPr>
          <p:cNvSpPr/>
          <p:nvPr userDrawn="1"/>
        </p:nvSpPr>
        <p:spPr>
          <a:xfrm>
            <a:off x="6553202" y="0"/>
            <a:ext cx="5637210" cy="6858000"/>
          </a:xfrm>
          <a:prstGeom prst="rect">
            <a:avLst/>
          </a:prstGeom>
          <a:solidFill>
            <a:srgbClr val="00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pic>
        <p:nvPicPr>
          <p:cNvPr id="12" name="Picture 11">
            <a:extLst>
              <a:ext uri="{FF2B5EF4-FFF2-40B4-BE49-F238E27FC236}">
                <a16:creationId xmlns:a16="http://schemas.microsoft.com/office/drawing/2014/main" id="{9ABDC0AA-EA59-9149-981A-D2DD250FFE63}"/>
              </a:ext>
            </a:extLst>
          </p:cNvPr>
          <p:cNvPicPr>
            <a:picLocks noChangeAspect="1"/>
          </p:cNvPicPr>
          <p:nvPr userDrawn="1"/>
        </p:nvPicPr>
        <p:blipFill>
          <a:blip r:embed="rId2"/>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3783917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tsikko + taulukk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1169071" y="229201"/>
            <a:ext cx="9941170" cy="1137606"/>
          </a:xfrm>
        </p:spPr>
        <p:txBody>
          <a:bodyPr/>
          <a:lstStyle>
            <a:lvl1pPr algn="ctr">
              <a:defRPr sz="4000">
                <a:latin typeface="Canela Medium" pitchFamily="2" charset="77"/>
              </a:defRPr>
            </a:lvl1pPr>
          </a:lstStyle>
          <a:p>
            <a:r>
              <a:rPr lang="en-GB" dirty="0"/>
              <a:t>Click to edit Master title style</a:t>
            </a:r>
            <a:endParaRPr lang="en-FI" dirty="0"/>
          </a:p>
        </p:txBody>
      </p:sp>
      <p:cxnSp>
        <p:nvCxnSpPr>
          <p:cNvPr id="7" name="Straight Connector 6">
            <a:extLst>
              <a:ext uri="{FF2B5EF4-FFF2-40B4-BE49-F238E27FC236}">
                <a16:creationId xmlns:a16="http://schemas.microsoft.com/office/drawing/2014/main" id="{5F126362-C5A2-764A-B413-41408644FDDF}"/>
              </a:ext>
            </a:extLst>
          </p:cNvPr>
          <p:cNvCxnSpPr/>
          <p:nvPr/>
        </p:nvCxnSpPr>
        <p:spPr>
          <a:xfrm>
            <a:off x="1169071" y="1366807"/>
            <a:ext cx="99411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C65FA5E9-7226-A446-9E4B-8B10788C8AD3}"/>
              </a:ext>
            </a:extLst>
          </p:cNvPr>
          <p:cNvSpPr>
            <a:spLocks noGrp="1"/>
          </p:cNvSpPr>
          <p:nvPr>
            <p:ph sz="quarter" idx="11"/>
          </p:nvPr>
        </p:nvSpPr>
        <p:spPr>
          <a:xfrm>
            <a:off x="2407442" y="2146246"/>
            <a:ext cx="7464425" cy="3344947"/>
          </a:xfrm>
        </p:spPr>
        <p:txBody>
          <a:bodyPr/>
          <a:lstStyle>
            <a:lvl1pPr>
              <a:buNone/>
              <a:defRPr/>
            </a:lvl1pPr>
          </a:lstStyle>
          <a:p>
            <a:pPr lvl="0"/>
            <a:r>
              <a:rPr lang="en-GB"/>
              <a:t>Click to edit Master text styles</a:t>
            </a:r>
          </a:p>
        </p:txBody>
      </p:sp>
      <p:cxnSp>
        <p:nvCxnSpPr>
          <p:cNvPr id="8" name="Straight Connector 7">
            <a:extLst>
              <a:ext uri="{FF2B5EF4-FFF2-40B4-BE49-F238E27FC236}">
                <a16:creationId xmlns:a16="http://schemas.microsoft.com/office/drawing/2014/main" id="{83AD1194-FA7F-D140-9C73-B770478B9740}"/>
              </a:ext>
            </a:extLst>
          </p:cNvPr>
          <p:cNvCxnSpPr/>
          <p:nvPr userDrawn="1"/>
        </p:nvCxnSpPr>
        <p:spPr>
          <a:xfrm>
            <a:off x="1169071" y="1366807"/>
            <a:ext cx="994116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Subtitle 2">
            <a:extLst>
              <a:ext uri="{FF2B5EF4-FFF2-40B4-BE49-F238E27FC236}">
                <a16:creationId xmlns:a16="http://schemas.microsoft.com/office/drawing/2014/main" id="{9BA59A9A-C09F-764B-802C-3CDB99BB3666}"/>
              </a:ext>
            </a:extLst>
          </p:cNvPr>
          <p:cNvSpPr txBox="1">
            <a:spLocks/>
          </p:cNvSpPr>
          <p:nvPr userDrawn="1"/>
        </p:nvSpPr>
        <p:spPr>
          <a:xfrm>
            <a:off x="3561080" y="6426319"/>
            <a:ext cx="5069840" cy="15282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200" dirty="0">
                <a:solidFill>
                  <a:schemeClr val="tx2"/>
                </a:solidFill>
              </a:rPr>
              <a:t>Magazine moment 2021</a:t>
            </a:r>
            <a:endParaRPr lang="en-FI" sz="1200" dirty="0">
              <a:solidFill>
                <a:schemeClr val="tx2"/>
              </a:solidFill>
            </a:endParaRPr>
          </a:p>
        </p:txBody>
      </p:sp>
      <p:pic>
        <p:nvPicPr>
          <p:cNvPr id="10" name="Picture 2" descr="Taloustutkimus - tutkimus">
            <a:extLst>
              <a:ext uri="{FF2B5EF4-FFF2-40B4-BE49-F238E27FC236}">
                <a16:creationId xmlns:a16="http://schemas.microsoft.com/office/drawing/2014/main" id="{353DF536-CD19-EA40-96A3-5BE3339A887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2281" y="6352222"/>
            <a:ext cx="1282355" cy="2872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4C46EB0-5686-5642-BE02-0593A524AE5E}"/>
              </a:ext>
            </a:extLst>
          </p:cNvPr>
          <p:cNvPicPr>
            <a:picLocks noChangeAspect="1"/>
          </p:cNvPicPr>
          <p:nvPr userDrawn="1"/>
        </p:nvPicPr>
        <p:blipFill>
          <a:blip r:embed="rId3"/>
          <a:stretch>
            <a:fillRect/>
          </a:stretch>
        </p:blipFill>
        <p:spPr>
          <a:xfrm>
            <a:off x="9911369" y="6204372"/>
            <a:ext cx="1979005" cy="363709"/>
          </a:xfrm>
          <a:prstGeom prst="rect">
            <a:avLst/>
          </a:prstGeom>
        </p:spPr>
      </p:pic>
    </p:spTree>
    <p:extLst>
      <p:ext uri="{BB962C8B-B14F-4D97-AF65-F5344CB8AC3E}">
        <p14:creationId xmlns:p14="http://schemas.microsoft.com/office/powerpoint/2010/main" val="35141233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eksti + väri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6B5B71-A40D-5549-A13A-7CB75BB93BDA}"/>
              </a:ext>
            </a:extLst>
          </p:cNvPr>
          <p:cNvSpPr/>
          <p:nvPr/>
        </p:nvSpPr>
        <p:spPr>
          <a:xfrm>
            <a:off x="6553202" y="0"/>
            <a:ext cx="5637210" cy="6858000"/>
          </a:xfrm>
          <a:prstGeom prst="rect">
            <a:avLst/>
          </a:prstGeom>
          <a:solidFill>
            <a:srgbClr val="00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pic>
        <p:nvPicPr>
          <p:cNvPr id="6" name="Picture 5">
            <a:extLst>
              <a:ext uri="{FF2B5EF4-FFF2-40B4-BE49-F238E27FC236}">
                <a16:creationId xmlns:a16="http://schemas.microsoft.com/office/drawing/2014/main" id="{A30CA20D-D198-8249-B898-259BBC114CEB}"/>
              </a:ext>
            </a:extLst>
          </p:cNvPr>
          <p:cNvPicPr>
            <a:picLocks noChangeAspect="1"/>
          </p:cNvPicPr>
          <p:nvPr/>
        </p:nvPicPr>
        <p:blipFill>
          <a:blip r:embed="rId2"/>
          <a:stretch>
            <a:fillRect/>
          </a:stretch>
        </p:blipFill>
        <p:spPr>
          <a:xfrm>
            <a:off x="10044529" y="6390396"/>
            <a:ext cx="1829365" cy="137829"/>
          </a:xfrm>
          <a:prstGeom prst="rect">
            <a:avLst/>
          </a:prstGeom>
        </p:spPr>
      </p:pic>
      <p:pic>
        <p:nvPicPr>
          <p:cNvPr id="12" name="Picture 11">
            <a:extLst>
              <a:ext uri="{FF2B5EF4-FFF2-40B4-BE49-F238E27FC236}">
                <a16:creationId xmlns:a16="http://schemas.microsoft.com/office/drawing/2014/main" id="{91C93556-6808-CF4D-9C3C-01F8D686B66E}"/>
              </a:ext>
            </a:extLst>
          </p:cNvPr>
          <p:cNvPicPr>
            <a:picLocks noChangeAspect="1"/>
          </p:cNvPicPr>
          <p:nvPr/>
        </p:nvPicPr>
        <p:blipFill rotWithShape="1">
          <a:blip r:embed="rId3"/>
          <a:srcRect l="30259" t="65667"/>
          <a:stretch/>
        </p:blipFill>
        <p:spPr>
          <a:xfrm flipH="1">
            <a:off x="9994839" y="4811"/>
            <a:ext cx="2197161" cy="1048027"/>
          </a:xfrm>
          <a:prstGeom prst="rect">
            <a:avLst/>
          </a:prstGeom>
        </p:spPr>
      </p:pic>
      <p:sp>
        <p:nvSpPr>
          <p:cNvPr id="17" name="Text Placeholder 16">
            <a:extLst>
              <a:ext uri="{FF2B5EF4-FFF2-40B4-BE49-F238E27FC236}">
                <a16:creationId xmlns:a16="http://schemas.microsoft.com/office/drawing/2014/main" id="{20B9EC05-4D0B-224B-B696-FFAFD1F98125}"/>
              </a:ext>
            </a:extLst>
          </p:cNvPr>
          <p:cNvSpPr>
            <a:spLocks noGrp="1"/>
          </p:cNvSpPr>
          <p:nvPr>
            <p:ph type="body" sz="quarter" idx="14" hasCustomPrompt="1"/>
          </p:nvPr>
        </p:nvSpPr>
        <p:spPr>
          <a:xfrm>
            <a:off x="6553200" y="0"/>
            <a:ext cx="5638800" cy="6858000"/>
          </a:xfrm>
        </p:spPr>
        <p:txBody>
          <a:bodyPr lIns="720000" tIns="720000" rIns="720000" bIns="720000" anchor="ctr"/>
          <a:lstStyle>
            <a:lvl1pPr algn="ctr">
              <a:buNone/>
              <a:defRPr b="0" i="0">
                <a:solidFill>
                  <a:schemeClr val="bg1"/>
                </a:solidFill>
                <a:latin typeface="Neue Haas Unica W1G Medium" panose="020B0404030206020203" pitchFamily="34" charset="0"/>
              </a:defRPr>
            </a:lvl1pPr>
            <a:lvl2pPr>
              <a:buNone/>
              <a:defRPr b="0" i="0">
                <a:solidFill>
                  <a:schemeClr val="bg1"/>
                </a:solidFill>
                <a:latin typeface="Neue Haas Unica W1G Medium" panose="020B0404030206020203" pitchFamily="34" charset="0"/>
              </a:defRPr>
            </a:lvl2pPr>
            <a:lvl3pPr>
              <a:buNone/>
              <a:defRPr b="0" i="0">
                <a:solidFill>
                  <a:schemeClr val="bg1"/>
                </a:solidFill>
                <a:latin typeface="Neue Haas Unica W1G Medium" panose="020B0404030206020203" pitchFamily="34" charset="0"/>
              </a:defRPr>
            </a:lvl3pPr>
            <a:lvl4pPr>
              <a:buNone/>
              <a:defRPr b="0" i="0">
                <a:solidFill>
                  <a:schemeClr val="bg1"/>
                </a:solidFill>
                <a:latin typeface="Neue Haas Unica W1G Medium" panose="020B0404030206020203" pitchFamily="34" charset="0"/>
              </a:defRPr>
            </a:lvl4pPr>
            <a:lvl5pPr>
              <a:buNone/>
              <a:defRPr b="0" i="0">
                <a:solidFill>
                  <a:schemeClr val="bg1"/>
                </a:solidFill>
                <a:latin typeface="Neue Haas Unica W1G Medium" panose="020B0404030206020203" pitchFamily="34" charset="0"/>
              </a:defRPr>
            </a:lvl5pPr>
          </a:lstStyle>
          <a:p>
            <a:pPr lvl="0"/>
            <a:r>
              <a:rPr lang="en-GB" dirty="0" err="1"/>
              <a:t>Tähän</a:t>
            </a:r>
            <a:r>
              <a:rPr lang="en-GB" dirty="0"/>
              <a:t> </a:t>
            </a:r>
            <a:r>
              <a:rPr lang="en-GB" dirty="0" err="1"/>
              <a:t>tulee</a:t>
            </a:r>
            <a:r>
              <a:rPr lang="en-GB" dirty="0"/>
              <a:t> </a:t>
            </a:r>
            <a:r>
              <a:rPr lang="en-GB" dirty="0" err="1"/>
              <a:t>tekstiä</a:t>
            </a:r>
            <a:r>
              <a:rPr lang="en-GB" dirty="0"/>
              <a:t>. </a:t>
            </a:r>
            <a:r>
              <a:rPr lang="en-GB" dirty="0" err="1"/>
              <a:t>Korostukset</a:t>
            </a:r>
            <a:r>
              <a:rPr lang="en-GB" dirty="0"/>
              <a:t> </a:t>
            </a:r>
            <a:r>
              <a:rPr lang="en-GB" dirty="0" err="1"/>
              <a:t>tekstissä</a:t>
            </a:r>
            <a:r>
              <a:rPr lang="en-GB" dirty="0"/>
              <a:t> 100 % </a:t>
            </a:r>
            <a:r>
              <a:rPr lang="en-GB" dirty="0" err="1"/>
              <a:t>suuremmalla</a:t>
            </a:r>
            <a:r>
              <a:rPr lang="en-GB" dirty="0"/>
              <a:t> </a:t>
            </a:r>
            <a:r>
              <a:rPr lang="en-GB" dirty="0" err="1"/>
              <a:t>pistekoolla</a:t>
            </a:r>
            <a:r>
              <a:rPr lang="en-GB" dirty="0"/>
              <a:t>. Kuvan </a:t>
            </a:r>
            <a:r>
              <a:rPr lang="en-GB" dirty="0" err="1"/>
              <a:t>paikka</a:t>
            </a:r>
            <a:r>
              <a:rPr lang="en-GB" dirty="0"/>
              <a:t> </a:t>
            </a:r>
            <a:r>
              <a:rPr lang="en-GB" dirty="0" err="1"/>
              <a:t>vasemmalla</a:t>
            </a:r>
            <a:r>
              <a:rPr lang="en-GB" dirty="0"/>
              <a:t>.</a:t>
            </a:r>
          </a:p>
        </p:txBody>
      </p:sp>
      <p:sp>
        <p:nvSpPr>
          <p:cNvPr id="18" name="Subtitle 2">
            <a:extLst>
              <a:ext uri="{FF2B5EF4-FFF2-40B4-BE49-F238E27FC236}">
                <a16:creationId xmlns:a16="http://schemas.microsoft.com/office/drawing/2014/main" id="{2B54250C-4BB0-0A49-A3D2-6B81567CEA3C}"/>
              </a:ext>
            </a:extLst>
          </p:cNvPr>
          <p:cNvSpPr txBox="1">
            <a:spLocks/>
          </p:cNvSpPr>
          <p:nvPr/>
        </p:nvSpPr>
        <p:spPr>
          <a:xfrm>
            <a:off x="0" y="182668"/>
            <a:ext cx="6551611" cy="34615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200" dirty="0">
                <a:solidFill>
                  <a:schemeClr val="tx1"/>
                </a:solidFill>
              </a:rPr>
              <a:t>Magazine moment 2021</a:t>
            </a:r>
            <a:endParaRPr lang="en-FI" sz="1200" dirty="0">
              <a:solidFill>
                <a:schemeClr val="tx1"/>
              </a:solidFill>
            </a:endParaRPr>
          </a:p>
        </p:txBody>
      </p:sp>
    </p:spTree>
    <p:extLst>
      <p:ext uri="{BB962C8B-B14F-4D97-AF65-F5344CB8AC3E}">
        <p14:creationId xmlns:p14="http://schemas.microsoft.com/office/powerpoint/2010/main" val="2809189162"/>
      </p:ext>
    </p:extLst>
  </p:cSld>
  <p:clrMapOvr>
    <a:masterClrMapping/>
  </p:clrMapOvr>
  <p:hf sldNum="0"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eksti + kuvio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7F2DD6-10C4-034F-AA82-6EEC56B5A1AE}"/>
              </a:ext>
            </a:extLst>
          </p:cNvPr>
          <p:cNvPicPr>
            <a:picLocks noChangeAspect="1"/>
          </p:cNvPicPr>
          <p:nvPr/>
        </p:nvPicPr>
        <p:blipFill rotWithShape="1">
          <a:blip r:embed="rId2"/>
          <a:srcRect l="22248" t="47124" r="30113" b="2933"/>
          <a:stretch/>
        </p:blipFill>
        <p:spPr>
          <a:xfrm>
            <a:off x="-533400" y="-1"/>
            <a:ext cx="6170611" cy="6858001"/>
          </a:xfrm>
          <a:prstGeom prst="rect">
            <a:avLst/>
          </a:prstGeom>
        </p:spPr>
      </p:pic>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4790" y="825500"/>
            <a:ext cx="4799012" cy="1231900"/>
          </a:xfrm>
        </p:spPr>
        <p:txBody>
          <a:bodyPr anchor="b"/>
          <a:lstStyle>
            <a:lvl1pPr>
              <a:defRPr sz="4000">
                <a:solidFill>
                  <a:srgbClr val="FF6464"/>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3202"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EB220E73-8C75-5048-98BF-260DE1F5A70E}"/>
              </a:ext>
            </a:extLst>
          </p:cNvPr>
          <p:cNvPicPr>
            <a:picLocks noChangeAspect="1"/>
          </p:cNvPicPr>
          <p:nvPr/>
        </p:nvPicPr>
        <p:blipFill>
          <a:blip r:embed="rId3"/>
          <a:stretch>
            <a:fillRect/>
          </a:stretch>
        </p:blipFill>
        <p:spPr>
          <a:xfrm>
            <a:off x="10064074" y="6389170"/>
            <a:ext cx="1845645" cy="139055"/>
          </a:xfrm>
          <a:prstGeom prst="rect">
            <a:avLst/>
          </a:prstGeom>
        </p:spPr>
      </p:pic>
      <p:pic>
        <p:nvPicPr>
          <p:cNvPr id="10" name="Picture 9">
            <a:extLst>
              <a:ext uri="{FF2B5EF4-FFF2-40B4-BE49-F238E27FC236}">
                <a16:creationId xmlns:a16="http://schemas.microsoft.com/office/drawing/2014/main" id="{9932D34A-F893-724A-BF28-4B62C7935492}"/>
              </a:ext>
            </a:extLst>
          </p:cNvPr>
          <p:cNvPicPr>
            <a:picLocks noChangeAspect="1"/>
          </p:cNvPicPr>
          <p:nvPr/>
        </p:nvPicPr>
        <p:blipFill>
          <a:blip r:embed="rId4"/>
          <a:stretch>
            <a:fillRect/>
          </a:stretch>
        </p:blipFill>
        <p:spPr>
          <a:xfrm>
            <a:off x="318106" y="6383715"/>
            <a:ext cx="1467633" cy="144062"/>
          </a:xfrm>
          <a:prstGeom prst="rect">
            <a:avLst/>
          </a:prstGeom>
        </p:spPr>
      </p:pic>
      <p:pic>
        <p:nvPicPr>
          <p:cNvPr id="7" name="Picture 6">
            <a:extLst>
              <a:ext uri="{FF2B5EF4-FFF2-40B4-BE49-F238E27FC236}">
                <a16:creationId xmlns:a16="http://schemas.microsoft.com/office/drawing/2014/main" id="{530E1B92-F255-0A44-A80C-E456CF5F0C08}"/>
              </a:ext>
            </a:extLst>
          </p:cNvPr>
          <p:cNvPicPr>
            <a:picLocks noChangeAspect="1"/>
          </p:cNvPicPr>
          <p:nvPr userDrawn="1"/>
        </p:nvPicPr>
        <p:blipFill rotWithShape="1">
          <a:blip r:embed="rId2"/>
          <a:srcRect l="22248" t="47124" r="30113" b="2933"/>
          <a:stretch/>
        </p:blipFill>
        <p:spPr>
          <a:xfrm>
            <a:off x="-533400" y="-1"/>
            <a:ext cx="6170611" cy="6858001"/>
          </a:xfrm>
          <a:prstGeom prst="rect">
            <a:avLst/>
          </a:prstGeom>
        </p:spPr>
      </p:pic>
      <p:sp>
        <p:nvSpPr>
          <p:cNvPr id="9" name="Subtitle 2">
            <a:extLst>
              <a:ext uri="{FF2B5EF4-FFF2-40B4-BE49-F238E27FC236}">
                <a16:creationId xmlns:a16="http://schemas.microsoft.com/office/drawing/2014/main" id="{64C6A9A2-498A-FD47-833B-F32ACE32E5DD}"/>
              </a:ext>
            </a:extLst>
          </p:cNvPr>
          <p:cNvSpPr txBox="1">
            <a:spLocks/>
          </p:cNvSpPr>
          <p:nvPr userDrawn="1"/>
        </p:nvSpPr>
        <p:spPr>
          <a:xfrm>
            <a:off x="-533400" y="603220"/>
            <a:ext cx="6170611" cy="22228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solidFill>
                  <a:schemeClr val="bg2"/>
                </a:solidFill>
              </a:rPr>
              <a:t>Magazine moment 2021</a:t>
            </a:r>
            <a:endParaRPr lang="en-FI" sz="1400" dirty="0">
              <a:solidFill>
                <a:schemeClr val="bg2"/>
              </a:solidFill>
            </a:endParaRPr>
          </a:p>
        </p:txBody>
      </p:sp>
      <p:pic>
        <p:nvPicPr>
          <p:cNvPr id="11" name="Picture 2" descr="Taloustutkimus - tutkimus">
            <a:extLst>
              <a:ext uri="{FF2B5EF4-FFF2-40B4-BE49-F238E27FC236}">
                <a16:creationId xmlns:a16="http://schemas.microsoft.com/office/drawing/2014/main" id="{6C2C1E21-167F-4043-B319-3D8ACC758EE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82281" y="6309629"/>
            <a:ext cx="1336431" cy="29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9149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eksti + kuvio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FAACA4-7C56-F040-B12A-A84B400211E5}"/>
              </a:ext>
            </a:extLst>
          </p:cNvPr>
          <p:cNvPicPr>
            <a:picLocks noChangeAspect="1"/>
          </p:cNvPicPr>
          <p:nvPr/>
        </p:nvPicPr>
        <p:blipFill rotWithShape="1">
          <a:blip r:embed="rId2"/>
          <a:srcRect l="33642" t="29308" r="33165" b="36845"/>
          <a:stretch/>
        </p:blipFill>
        <p:spPr>
          <a:xfrm>
            <a:off x="6551614" y="0"/>
            <a:ext cx="5637210" cy="6858000"/>
          </a:xfrm>
          <a:prstGeom prst="rect">
            <a:avLst/>
          </a:prstGeom>
        </p:spPr>
      </p:pic>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7" y="825500"/>
            <a:ext cx="4799012" cy="1231900"/>
          </a:xfrm>
        </p:spPr>
        <p:txBody>
          <a:bodyPr anchor="b"/>
          <a:lstStyle>
            <a:lvl1pPr>
              <a:defRPr sz="4000">
                <a:solidFill>
                  <a:srgbClr val="002649"/>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199"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A30CA20D-D198-8249-B898-259BBC114CEB}"/>
              </a:ext>
            </a:extLst>
          </p:cNvPr>
          <p:cNvPicPr>
            <a:picLocks noChangeAspect="1"/>
          </p:cNvPicPr>
          <p:nvPr/>
        </p:nvPicPr>
        <p:blipFill>
          <a:blip r:embed="rId3"/>
          <a:stretch>
            <a:fillRect/>
          </a:stretch>
        </p:blipFill>
        <p:spPr>
          <a:xfrm>
            <a:off x="10044529" y="6390396"/>
            <a:ext cx="1829365" cy="137829"/>
          </a:xfrm>
          <a:prstGeom prst="rect">
            <a:avLst/>
          </a:prstGeom>
        </p:spPr>
      </p:pic>
      <p:sp>
        <p:nvSpPr>
          <p:cNvPr id="7" name="Subtitle 2">
            <a:extLst>
              <a:ext uri="{FF2B5EF4-FFF2-40B4-BE49-F238E27FC236}">
                <a16:creationId xmlns:a16="http://schemas.microsoft.com/office/drawing/2014/main" id="{A7AC82C0-356E-AE4A-A28E-AF15343747D6}"/>
              </a:ext>
            </a:extLst>
          </p:cNvPr>
          <p:cNvSpPr txBox="1">
            <a:spLocks/>
          </p:cNvSpPr>
          <p:nvPr userDrawn="1"/>
        </p:nvSpPr>
        <p:spPr>
          <a:xfrm>
            <a:off x="1618712" y="6309629"/>
            <a:ext cx="4018499" cy="299361"/>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sz="1400" dirty="0">
                <a:solidFill>
                  <a:schemeClr val="accent2"/>
                </a:solidFill>
              </a:rPr>
              <a:t>Magazine moment 2021</a:t>
            </a:r>
            <a:endParaRPr lang="en-FI" sz="1400" dirty="0">
              <a:solidFill>
                <a:schemeClr val="accent2"/>
              </a:solidFill>
            </a:endParaRPr>
          </a:p>
        </p:txBody>
      </p:sp>
      <p:pic>
        <p:nvPicPr>
          <p:cNvPr id="9" name="Picture 2" descr="Taloustutkimus - tutkimus">
            <a:extLst>
              <a:ext uri="{FF2B5EF4-FFF2-40B4-BE49-F238E27FC236}">
                <a16:creationId xmlns:a16="http://schemas.microsoft.com/office/drawing/2014/main" id="{6BBBB6AD-254D-8C4B-8FD4-D7E14457D2C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2281" y="6309629"/>
            <a:ext cx="1336431" cy="29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884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Kuva + nostoteksti">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EF58508-655F-4D48-B6E9-C52726C90048}"/>
              </a:ext>
            </a:extLst>
          </p:cNvPr>
          <p:cNvSpPr>
            <a:spLocks noGrp="1"/>
          </p:cNvSpPr>
          <p:nvPr>
            <p:ph type="pic" sz="quarter" idx="13"/>
          </p:nvPr>
        </p:nvSpPr>
        <p:spPr>
          <a:xfrm>
            <a:off x="0" y="0"/>
            <a:ext cx="12192000" cy="6858000"/>
          </a:xfrm>
        </p:spPr>
        <p:txBody>
          <a:bodyPr/>
          <a:lstStyle/>
          <a:p>
            <a:r>
              <a:rPr lang="en-GB" dirty="0"/>
              <a:t>Click icon to add picture</a:t>
            </a:r>
            <a:endParaRPr lang="en-FI" dirty="0"/>
          </a:p>
        </p:txBody>
      </p:sp>
      <p:pic>
        <p:nvPicPr>
          <p:cNvPr id="8" name="Picture 7">
            <a:extLst>
              <a:ext uri="{FF2B5EF4-FFF2-40B4-BE49-F238E27FC236}">
                <a16:creationId xmlns:a16="http://schemas.microsoft.com/office/drawing/2014/main" id="{7B777BDE-513D-9D45-865F-385EFC00C1C1}"/>
              </a:ext>
            </a:extLst>
          </p:cNvPr>
          <p:cNvPicPr>
            <a:picLocks noChangeAspect="1"/>
          </p:cNvPicPr>
          <p:nvPr/>
        </p:nvPicPr>
        <p:blipFill>
          <a:blip r:embed="rId2"/>
          <a:stretch>
            <a:fillRect/>
          </a:stretch>
        </p:blipFill>
        <p:spPr>
          <a:xfrm>
            <a:off x="9670209" y="6361182"/>
            <a:ext cx="2217130" cy="167044"/>
          </a:xfrm>
          <a:prstGeom prst="rect">
            <a:avLst/>
          </a:prstGeom>
        </p:spPr>
      </p:pic>
      <p:sp>
        <p:nvSpPr>
          <p:cNvPr id="10" name="Title 1">
            <a:extLst>
              <a:ext uri="{FF2B5EF4-FFF2-40B4-BE49-F238E27FC236}">
                <a16:creationId xmlns:a16="http://schemas.microsoft.com/office/drawing/2014/main" id="{22CD0953-7CA8-4F47-8139-D5CAF8F8C64B}"/>
              </a:ext>
            </a:extLst>
          </p:cNvPr>
          <p:cNvSpPr>
            <a:spLocks noGrp="1"/>
          </p:cNvSpPr>
          <p:nvPr>
            <p:ph type="ctrTitle"/>
          </p:nvPr>
        </p:nvSpPr>
        <p:spPr>
          <a:xfrm>
            <a:off x="1524000" y="2235200"/>
            <a:ext cx="9144000" cy="2387600"/>
          </a:xfrm>
        </p:spPr>
        <p:txBody>
          <a:bodyPr anchor="b"/>
          <a:lstStyle>
            <a:lvl1pPr algn="ctr">
              <a:defRPr sz="8500">
                <a:solidFill>
                  <a:schemeClr val="bg1"/>
                </a:solidFill>
                <a:latin typeface="Clattering" pitchFamily="2" charset="0"/>
              </a:defRPr>
            </a:lvl1pPr>
          </a:lstStyle>
          <a:p>
            <a:r>
              <a:rPr lang="en-GB" dirty="0"/>
              <a:t>Click to edit Master title style</a:t>
            </a:r>
            <a:endParaRPr lang="en-FI" dirty="0"/>
          </a:p>
        </p:txBody>
      </p:sp>
      <p:pic>
        <p:nvPicPr>
          <p:cNvPr id="5" name="Picture 4">
            <a:extLst>
              <a:ext uri="{FF2B5EF4-FFF2-40B4-BE49-F238E27FC236}">
                <a16:creationId xmlns:a16="http://schemas.microsoft.com/office/drawing/2014/main" id="{9EB0CB6C-24BF-A648-85CC-94386D270BA5}"/>
              </a:ext>
            </a:extLst>
          </p:cNvPr>
          <p:cNvPicPr>
            <a:picLocks noChangeAspect="1"/>
          </p:cNvPicPr>
          <p:nvPr userDrawn="1"/>
        </p:nvPicPr>
        <p:blipFill>
          <a:blip r:embed="rId2"/>
          <a:stretch>
            <a:fillRect/>
          </a:stretch>
        </p:blipFill>
        <p:spPr>
          <a:xfrm>
            <a:off x="9670209" y="6361182"/>
            <a:ext cx="2217130" cy="167044"/>
          </a:xfrm>
          <a:prstGeom prst="rect">
            <a:avLst/>
          </a:prstGeom>
        </p:spPr>
      </p:pic>
    </p:spTree>
    <p:extLst>
      <p:ext uri="{BB962C8B-B14F-4D97-AF65-F5344CB8AC3E}">
        <p14:creationId xmlns:p14="http://schemas.microsoft.com/office/powerpoint/2010/main" val="16826107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Loppu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A79EA02-CD41-C242-ABA9-3C6F29DEE060}"/>
              </a:ext>
            </a:extLst>
          </p:cNvPr>
          <p:cNvPicPr>
            <a:picLocks noChangeAspect="1"/>
          </p:cNvPicPr>
          <p:nvPr userDrawn="1"/>
        </p:nvPicPr>
        <p:blipFill rotWithShape="1">
          <a:blip r:embed="rId2"/>
          <a:srcRect l="21883" t="58907" r="40621" b="4554"/>
          <a:stretch/>
        </p:blipFill>
        <p:spPr>
          <a:xfrm>
            <a:off x="0" y="1"/>
            <a:ext cx="12192000" cy="6858000"/>
          </a:xfrm>
          <a:prstGeom prst="rect">
            <a:avLst/>
          </a:prstGeom>
        </p:spPr>
      </p:pic>
      <p:sp>
        <p:nvSpPr>
          <p:cNvPr id="32" name="TextBox 31">
            <a:extLst>
              <a:ext uri="{FF2B5EF4-FFF2-40B4-BE49-F238E27FC236}">
                <a16:creationId xmlns:a16="http://schemas.microsoft.com/office/drawing/2014/main" id="{8CB99217-FC6F-9F43-9836-08498B64AA58}"/>
              </a:ext>
            </a:extLst>
          </p:cNvPr>
          <p:cNvSpPr txBox="1"/>
          <p:nvPr userDrawn="1"/>
        </p:nvSpPr>
        <p:spPr>
          <a:xfrm>
            <a:off x="3839978" y="3903963"/>
            <a:ext cx="4512039" cy="369332"/>
          </a:xfrm>
          <a:prstGeom prst="rect">
            <a:avLst/>
          </a:prstGeom>
          <a:noFill/>
        </p:spPr>
        <p:txBody>
          <a:bodyPr wrap="square" rtlCol="0">
            <a:spAutoFit/>
          </a:bodyPr>
          <a:lstStyle/>
          <a:p>
            <a:pPr algn="ctr"/>
            <a:r>
              <a:rPr lang="en-GB" b="0" i="0" dirty="0">
                <a:solidFill>
                  <a:schemeClr val="bg1"/>
                </a:solidFill>
                <a:latin typeface="Neue Haas Unica W1G" panose="020B0504030206020203" pitchFamily="34" charset="0"/>
              </a:rPr>
              <a:t>A</a:t>
            </a:r>
            <a:r>
              <a:rPr lang="en-FI" b="0" i="0" dirty="0">
                <a:solidFill>
                  <a:schemeClr val="bg1"/>
                </a:solidFill>
                <a:latin typeface="Neue Haas Unica W1G" panose="020B0504030206020203" pitchFamily="34" charset="0"/>
              </a:rPr>
              <a:t>ikakausmedia.fi  │  ratecards.fi</a:t>
            </a:r>
          </a:p>
        </p:txBody>
      </p:sp>
      <p:grpSp>
        <p:nvGrpSpPr>
          <p:cNvPr id="33" name="Group 32">
            <a:extLst>
              <a:ext uri="{FF2B5EF4-FFF2-40B4-BE49-F238E27FC236}">
                <a16:creationId xmlns:a16="http://schemas.microsoft.com/office/drawing/2014/main" id="{C635A52C-3C37-8D48-8409-6D9D7FB46F89}"/>
              </a:ext>
            </a:extLst>
          </p:cNvPr>
          <p:cNvGrpSpPr/>
          <p:nvPr userDrawn="1"/>
        </p:nvGrpSpPr>
        <p:grpSpPr>
          <a:xfrm>
            <a:off x="5061577" y="4706264"/>
            <a:ext cx="2068842" cy="236236"/>
            <a:chOff x="4864100" y="4828992"/>
            <a:chExt cx="2068842" cy="236236"/>
          </a:xfrm>
        </p:grpSpPr>
        <p:pic>
          <p:nvPicPr>
            <p:cNvPr id="34" name="Picture 33">
              <a:extLst>
                <a:ext uri="{FF2B5EF4-FFF2-40B4-BE49-F238E27FC236}">
                  <a16:creationId xmlns:a16="http://schemas.microsoft.com/office/drawing/2014/main" id="{724B0240-70FD-2040-A5BC-0F5489560D41}"/>
                </a:ext>
              </a:extLst>
            </p:cNvPr>
            <p:cNvPicPr>
              <a:picLocks noChangeAspect="1"/>
            </p:cNvPicPr>
            <p:nvPr userDrawn="1"/>
          </p:nvPicPr>
          <p:blipFill>
            <a:blip r:embed="rId3"/>
            <a:stretch>
              <a:fillRect/>
            </a:stretch>
          </p:blipFill>
          <p:spPr>
            <a:xfrm>
              <a:off x="5651548" y="4837288"/>
              <a:ext cx="264087" cy="219643"/>
            </a:xfrm>
            <a:prstGeom prst="rect">
              <a:avLst/>
            </a:prstGeom>
          </p:spPr>
        </p:pic>
        <p:pic>
          <p:nvPicPr>
            <p:cNvPr id="35" name="Picture 34">
              <a:extLst>
                <a:ext uri="{FF2B5EF4-FFF2-40B4-BE49-F238E27FC236}">
                  <a16:creationId xmlns:a16="http://schemas.microsoft.com/office/drawing/2014/main" id="{30FFE5DC-27F9-9144-9A27-485E359F259A}"/>
                </a:ext>
              </a:extLst>
            </p:cNvPr>
            <p:cNvPicPr>
              <a:picLocks noChangeAspect="1"/>
            </p:cNvPicPr>
            <p:nvPr userDrawn="1"/>
          </p:nvPicPr>
          <p:blipFill>
            <a:blip r:embed="rId4"/>
            <a:stretch>
              <a:fillRect/>
            </a:stretch>
          </p:blipFill>
          <p:spPr>
            <a:xfrm>
              <a:off x="5281981" y="4828992"/>
              <a:ext cx="236236" cy="236236"/>
            </a:xfrm>
            <a:prstGeom prst="rect">
              <a:avLst/>
            </a:prstGeom>
          </p:spPr>
        </p:pic>
        <p:pic>
          <p:nvPicPr>
            <p:cNvPr id="36" name="Picture 35">
              <a:extLst>
                <a:ext uri="{FF2B5EF4-FFF2-40B4-BE49-F238E27FC236}">
                  <a16:creationId xmlns:a16="http://schemas.microsoft.com/office/drawing/2014/main" id="{830A114C-3E1F-CD4F-AA2D-B79A9622640D}"/>
                </a:ext>
              </a:extLst>
            </p:cNvPr>
            <p:cNvPicPr>
              <a:picLocks noChangeAspect="1"/>
            </p:cNvPicPr>
            <p:nvPr userDrawn="1"/>
          </p:nvPicPr>
          <p:blipFill>
            <a:blip r:embed="rId5"/>
            <a:stretch>
              <a:fillRect/>
            </a:stretch>
          </p:blipFill>
          <p:spPr>
            <a:xfrm>
              <a:off x="6048966" y="4846320"/>
              <a:ext cx="218908" cy="218908"/>
            </a:xfrm>
            <a:prstGeom prst="rect">
              <a:avLst/>
            </a:prstGeom>
          </p:spPr>
        </p:pic>
        <p:pic>
          <p:nvPicPr>
            <p:cNvPr id="37" name="Picture 36">
              <a:extLst>
                <a:ext uri="{FF2B5EF4-FFF2-40B4-BE49-F238E27FC236}">
                  <a16:creationId xmlns:a16="http://schemas.microsoft.com/office/drawing/2014/main" id="{99109478-C0A4-C040-944D-DE651CAA84A3}"/>
                </a:ext>
              </a:extLst>
            </p:cNvPr>
            <p:cNvPicPr>
              <a:picLocks noChangeAspect="1"/>
            </p:cNvPicPr>
            <p:nvPr userDrawn="1"/>
          </p:nvPicPr>
          <p:blipFill>
            <a:blip r:embed="rId6"/>
            <a:stretch>
              <a:fillRect/>
            </a:stretch>
          </p:blipFill>
          <p:spPr>
            <a:xfrm>
              <a:off x="6401205" y="4859893"/>
              <a:ext cx="205335" cy="205335"/>
            </a:xfrm>
            <a:prstGeom prst="rect">
              <a:avLst/>
            </a:prstGeom>
          </p:spPr>
        </p:pic>
        <p:pic>
          <p:nvPicPr>
            <p:cNvPr id="38" name="Picture 37">
              <a:extLst>
                <a:ext uri="{FF2B5EF4-FFF2-40B4-BE49-F238E27FC236}">
                  <a16:creationId xmlns:a16="http://schemas.microsoft.com/office/drawing/2014/main" id="{B38D9AAD-3818-CE48-908E-D6AA2D8AED2D}"/>
                </a:ext>
              </a:extLst>
            </p:cNvPr>
            <p:cNvPicPr>
              <a:picLocks noChangeAspect="1"/>
            </p:cNvPicPr>
            <p:nvPr userDrawn="1"/>
          </p:nvPicPr>
          <p:blipFill>
            <a:blip r:embed="rId7"/>
            <a:stretch>
              <a:fillRect/>
            </a:stretch>
          </p:blipFill>
          <p:spPr>
            <a:xfrm>
              <a:off x="4864100" y="4855247"/>
              <a:ext cx="296937" cy="209981"/>
            </a:xfrm>
            <a:prstGeom prst="rect">
              <a:avLst/>
            </a:prstGeom>
          </p:spPr>
        </p:pic>
        <p:pic>
          <p:nvPicPr>
            <p:cNvPr id="39" name="Picture 38">
              <a:extLst>
                <a:ext uri="{FF2B5EF4-FFF2-40B4-BE49-F238E27FC236}">
                  <a16:creationId xmlns:a16="http://schemas.microsoft.com/office/drawing/2014/main" id="{B3086392-8CE6-4542-816D-84C6B191CDB0}"/>
                </a:ext>
              </a:extLst>
            </p:cNvPr>
            <p:cNvPicPr>
              <a:picLocks noChangeAspect="1"/>
            </p:cNvPicPr>
            <p:nvPr userDrawn="1"/>
          </p:nvPicPr>
          <p:blipFill>
            <a:blip r:embed="rId8"/>
            <a:stretch>
              <a:fillRect/>
            </a:stretch>
          </p:blipFill>
          <p:spPr>
            <a:xfrm>
              <a:off x="6739871" y="4859238"/>
              <a:ext cx="193071" cy="193071"/>
            </a:xfrm>
            <a:prstGeom prst="rect">
              <a:avLst/>
            </a:prstGeom>
          </p:spPr>
        </p:pic>
      </p:grpSp>
      <p:sp>
        <p:nvSpPr>
          <p:cNvPr id="40" name="TextBox 39">
            <a:extLst>
              <a:ext uri="{FF2B5EF4-FFF2-40B4-BE49-F238E27FC236}">
                <a16:creationId xmlns:a16="http://schemas.microsoft.com/office/drawing/2014/main" id="{0A25400B-9D30-0A48-A6A8-59516C428759}"/>
              </a:ext>
            </a:extLst>
          </p:cNvPr>
          <p:cNvSpPr txBox="1"/>
          <p:nvPr userDrawn="1"/>
        </p:nvSpPr>
        <p:spPr>
          <a:xfrm>
            <a:off x="3839977" y="5124716"/>
            <a:ext cx="4512039" cy="292388"/>
          </a:xfrm>
          <a:prstGeom prst="rect">
            <a:avLst/>
          </a:prstGeom>
          <a:noFill/>
        </p:spPr>
        <p:txBody>
          <a:bodyPr wrap="square" rtlCol="0">
            <a:spAutoFit/>
          </a:bodyPr>
          <a:lstStyle/>
          <a:p>
            <a:pPr algn="ctr"/>
            <a:r>
              <a:rPr lang="fi-FI" sz="1300" b="0" i="0" dirty="0">
                <a:solidFill>
                  <a:schemeClr val="bg1"/>
                </a:solidFill>
                <a:latin typeface="Neue Haas Unica W1G" panose="020B0504030206020203" pitchFamily="34" charset="0"/>
              </a:rPr>
              <a:t>@</a:t>
            </a:r>
            <a:r>
              <a:rPr lang="fi-FI" sz="1300" b="0" i="0" dirty="0" err="1">
                <a:solidFill>
                  <a:schemeClr val="bg1"/>
                </a:solidFill>
                <a:latin typeface="Neue Haas Unica W1G" panose="020B0504030206020203" pitchFamily="34" charset="0"/>
              </a:rPr>
              <a:t>aikakausmedia</a:t>
            </a:r>
            <a:endParaRPr lang="en-FI" sz="1300" b="0" i="0" dirty="0">
              <a:solidFill>
                <a:schemeClr val="bg1"/>
              </a:solidFill>
              <a:latin typeface="Neue Haas Unica W1G" panose="020B0504030206020203" pitchFamily="34" charset="0"/>
            </a:endParaRPr>
          </a:p>
        </p:txBody>
      </p:sp>
      <p:pic>
        <p:nvPicPr>
          <p:cNvPr id="41" name="Picture 40">
            <a:extLst>
              <a:ext uri="{FF2B5EF4-FFF2-40B4-BE49-F238E27FC236}">
                <a16:creationId xmlns:a16="http://schemas.microsoft.com/office/drawing/2014/main" id="{9969E20C-74FF-2C49-B1A6-E811E0E7A320}"/>
              </a:ext>
            </a:extLst>
          </p:cNvPr>
          <p:cNvPicPr>
            <a:picLocks noChangeAspect="1"/>
          </p:cNvPicPr>
          <p:nvPr userDrawn="1"/>
        </p:nvPicPr>
        <p:blipFill>
          <a:blip r:embed="rId9"/>
          <a:stretch>
            <a:fillRect/>
          </a:stretch>
        </p:blipFill>
        <p:spPr>
          <a:xfrm>
            <a:off x="3624568" y="2508013"/>
            <a:ext cx="5243750" cy="963716"/>
          </a:xfrm>
          <a:prstGeom prst="rect">
            <a:avLst/>
          </a:prstGeom>
        </p:spPr>
      </p:pic>
    </p:spTree>
    <p:extLst>
      <p:ext uri="{BB962C8B-B14F-4D97-AF65-F5344CB8AC3E}">
        <p14:creationId xmlns:p14="http://schemas.microsoft.com/office/powerpoint/2010/main" val="817693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tsikko + taulukko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A06007-980B-2142-9A76-6C10782CC692}"/>
              </a:ext>
            </a:extLst>
          </p:cNvPr>
          <p:cNvSpPr/>
          <p:nvPr/>
        </p:nvSpPr>
        <p:spPr>
          <a:xfrm>
            <a:off x="7599405" y="0"/>
            <a:ext cx="4592594" cy="6857982"/>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0" y="229200"/>
            <a:ext cx="7599405" cy="1325563"/>
          </a:xfrm>
        </p:spPr>
        <p:txBody>
          <a:bodyPr/>
          <a:lstStyle>
            <a:lvl1pPr algn="ctr">
              <a:defRPr sz="3500">
                <a:latin typeface="Canela Medium" pitchFamily="2" charset="77"/>
              </a:defRPr>
            </a:lvl1pPr>
          </a:lstStyle>
          <a:p>
            <a:r>
              <a:rPr lang="en-GB"/>
              <a:t>Click to edit Master title style</a:t>
            </a:r>
            <a:endParaRPr lang="en-FI" dirty="0"/>
          </a:p>
        </p:txBody>
      </p:sp>
      <p:cxnSp>
        <p:nvCxnSpPr>
          <p:cNvPr id="7" name="Straight Connector 6">
            <a:extLst>
              <a:ext uri="{FF2B5EF4-FFF2-40B4-BE49-F238E27FC236}">
                <a16:creationId xmlns:a16="http://schemas.microsoft.com/office/drawing/2014/main" id="{5F126362-C5A2-764A-B413-41408644FDDF}"/>
              </a:ext>
            </a:extLst>
          </p:cNvPr>
          <p:cNvCxnSpPr>
            <a:cxnSpLocks/>
          </p:cNvCxnSpPr>
          <p:nvPr/>
        </p:nvCxnSpPr>
        <p:spPr>
          <a:xfrm>
            <a:off x="602312" y="1366807"/>
            <a:ext cx="63421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987A81C-4E41-D445-9482-92D9AE4BA87E}"/>
              </a:ext>
            </a:extLst>
          </p:cNvPr>
          <p:cNvPicPr>
            <a:picLocks noChangeAspect="1"/>
          </p:cNvPicPr>
          <p:nvPr/>
        </p:nvPicPr>
        <p:blipFill>
          <a:blip r:embed="rId2"/>
          <a:stretch>
            <a:fillRect/>
          </a:stretch>
        </p:blipFill>
        <p:spPr>
          <a:xfrm>
            <a:off x="10044529" y="6390396"/>
            <a:ext cx="1829365" cy="137829"/>
          </a:xfrm>
          <a:prstGeom prst="rect">
            <a:avLst/>
          </a:prstGeom>
        </p:spPr>
      </p:pic>
      <p:sp>
        <p:nvSpPr>
          <p:cNvPr id="11" name="Content Placeholder 3">
            <a:extLst>
              <a:ext uri="{FF2B5EF4-FFF2-40B4-BE49-F238E27FC236}">
                <a16:creationId xmlns:a16="http://schemas.microsoft.com/office/drawing/2014/main" id="{D82E640B-127A-8143-BC78-FEA7DC0E1F49}"/>
              </a:ext>
            </a:extLst>
          </p:cNvPr>
          <p:cNvSpPr>
            <a:spLocks noGrp="1"/>
          </p:cNvSpPr>
          <p:nvPr>
            <p:ph sz="quarter" idx="11"/>
          </p:nvPr>
        </p:nvSpPr>
        <p:spPr>
          <a:xfrm>
            <a:off x="789623" y="2146246"/>
            <a:ext cx="6020160" cy="3344947"/>
          </a:xfrm>
        </p:spPr>
        <p:txBody>
          <a:bodyPr/>
          <a:lstStyle>
            <a:lvl1pPr>
              <a:buNone/>
              <a:defRPr/>
            </a:lvl1pPr>
          </a:lstStyle>
          <a:p>
            <a:pPr lvl="0"/>
            <a:r>
              <a:rPr lang="en-GB"/>
              <a:t>Click to edit Master text styles</a:t>
            </a:r>
          </a:p>
        </p:txBody>
      </p:sp>
      <p:sp>
        <p:nvSpPr>
          <p:cNvPr id="12" name="Text Placeholder 3">
            <a:extLst>
              <a:ext uri="{FF2B5EF4-FFF2-40B4-BE49-F238E27FC236}">
                <a16:creationId xmlns:a16="http://schemas.microsoft.com/office/drawing/2014/main" id="{52BCB598-89A0-8944-BE77-244DF996CEA7}"/>
              </a:ext>
            </a:extLst>
          </p:cNvPr>
          <p:cNvSpPr>
            <a:spLocks noGrp="1"/>
          </p:cNvSpPr>
          <p:nvPr>
            <p:ph type="body" sz="half" idx="2"/>
          </p:nvPr>
        </p:nvSpPr>
        <p:spPr>
          <a:xfrm>
            <a:off x="8065850" y="1912925"/>
            <a:ext cx="3659703" cy="3811588"/>
          </a:xfrm>
        </p:spPr>
        <p:txBody>
          <a:bodyPr/>
          <a:lstStyle>
            <a:lvl1pPr marL="0" indent="0">
              <a:lnSpc>
                <a:spcPct val="12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3" name="Rectangle 12">
            <a:extLst>
              <a:ext uri="{FF2B5EF4-FFF2-40B4-BE49-F238E27FC236}">
                <a16:creationId xmlns:a16="http://schemas.microsoft.com/office/drawing/2014/main" id="{E4E50865-2444-6644-BAE7-1B5412772E05}"/>
              </a:ext>
            </a:extLst>
          </p:cNvPr>
          <p:cNvSpPr/>
          <p:nvPr userDrawn="1"/>
        </p:nvSpPr>
        <p:spPr>
          <a:xfrm>
            <a:off x="7599405" y="0"/>
            <a:ext cx="4592594" cy="6858000"/>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cxnSp>
        <p:nvCxnSpPr>
          <p:cNvPr id="14" name="Straight Connector 13">
            <a:extLst>
              <a:ext uri="{FF2B5EF4-FFF2-40B4-BE49-F238E27FC236}">
                <a16:creationId xmlns:a16="http://schemas.microsoft.com/office/drawing/2014/main" id="{8741F60D-07F8-FD4F-8D2B-BB4AA02F3571}"/>
              </a:ext>
            </a:extLst>
          </p:cNvPr>
          <p:cNvCxnSpPr>
            <a:cxnSpLocks/>
          </p:cNvCxnSpPr>
          <p:nvPr userDrawn="1"/>
        </p:nvCxnSpPr>
        <p:spPr>
          <a:xfrm>
            <a:off x="602312" y="1366807"/>
            <a:ext cx="634218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DBC8BBD-73D2-6845-9CDC-881F0950E7F5}"/>
              </a:ext>
            </a:extLst>
          </p:cNvPr>
          <p:cNvPicPr>
            <a:picLocks noChangeAspect="1"/>
          </p:cNvPicPr>
          <p:nvPr userDrawn="1"/>
        </p:nvPicPr>
        <p:blipFill>
          <a:blip r:embed="rId2"/>
          <a:stretch>
            <a:fillRect/>
          </a:stretch>
        </p:blipFill>
        <p:spPr>
          <a:xfrm>
            <a:off x="10044529" y="6390396"/>
            <a:ext cx="1829365" cy="137829"/>
          </a:xfrm>
          <a:prstGeom prst="rect">
            <a:avLst/>
          </a:prstGeom>
        </p:spPr>
      </p:pic>
      <p:pic>
        <p:nvPicPr>
          <p:cNvPr id="21" name="Picture 2" descr="Taloustutkimus - tutkimus">
            <a:extLst>
              <a:ext uri="{FF2B5EF4-FFF2-40B4-BE49-F238E27FC236}">
                <a16:creationId xmlns:a16="http://schemas.microsoft.com/office/drawing/2014/main" id="{36E6D204-AAB9-F246-AB49-519D13FFA8F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2281" y="6352222"/>
            <a:ext cx="1282355" cy="287248"/>
          </a:xfrm>
          <a:prstGeom prst="rect">
            <a:avLst/>
          </a:prstGeom>
          <a:noFill/>
          <a:extLst>
            <a:ext uri="{909E8E84-426E-40DD-AFC4-6F175D3DCCD1}">
              <a14:hiddenFill xmlns:a14="http://schemas.microsoft.com/office/drawing/2010/main">
                <a:solidFill>
                  <a:srgbClr val="FFFFFF"/>
                </a:solidFill>
              </a14:hiddenFill>
            </a:ext>
          </a:extLst>
        </p:spPr>
      </p:pic>
      <p:sp>
        <p:nvSpPr>
          <p:cNvPr id="22" name="Subtitle 2">
            <a:extLst>
              <a:ext uri="{FF2B5EF4-FFF2-40B4-BE49-F238E27FC236}">
                <a16:creationId xmlns:a16="http://schemas.microsoft.com/office/drawing/2014/main" id="{03A156C6-BF76-FC4F-85A0-B544BE1E3AD6}"/>
              </a:ext>
            </a:extLst>
          </p:cNvPr>
          <p:cNvSpPr txBox="1">
            <a:spLocks/>
          </p:cNvSpPr>
          <p:nvPr userDrawn="1"/>
        </p:nvSpPr>
        <p:spPr>
          <a:xfrm>
            <a:off x="7599405" y="260860"/>
            <a:ext cx="4592596" cy="137829"/>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200" dirty="0">
                <a:solidFill>
                  <a:schemeClr val="bg2"/>
                </a:solidFill>
              </a:rPr>
              <a:t>Magazine moment 2021</a:t>
            </a:r>
            <a:endParaRPr lang="en-FI" sz="1200" dirty="0">
              <a:solidFill>
                <a:schemeClr val="bg2"/>
              </a:solidFill>
            </a:endParaRPr>
          </a:p>
        </p:txBody>
      </p:sp>
    </p:spTree>
    <p:extLst>
      <p:ext uri="{BB962C8B-B14F-4D97-AF65-F5344CB8AC3E}">
        <p14:creationId xmlns:p14="http://schemas.microsoft.com/office/powerpoint/2010/main" val="4021477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Otsikko + taulukko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A06007-980B-2142-9A76-6C10782CC692}"/>
              </a:ext>
            </a:extLst>
          </p:cNvPr>
          <p:cNvSpPr/>
          <p:nvPr/>
        </p:nvSpPr>
        <p:spPr>
          <a:xfrm>
            <a:off x="7599405" y="0"/>
            <a:ext cx="4592594" cy="6857982"/>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6B40C94C-A49F-5948-89AC-7EBDD1E88CFB}"/>
              </a:ext>
            </a:extLst>
          </p:cNvPr>
          <p:cNvSpPr>
            <a:spLocks noGrp="1"/>
          </p:cNvSpPr>
          <p:nvPr>
            <p:ph type="title" hasCustomPrompt="1"/>
          </p:nvPr>
        </p:nvSpPr>
        <p:spPr>
          <a:xfrm>
            <a:off x="602311" y="0"/>
            <a:ext cx="6342187" cy="1554763"/>
          </a:xfrm>
        </p:spPr>
        <p:txBody>
          <a:bodyPr/>
          <a:lstStyle>
            <a:lvl1pPr algn="ctr">
              <a:defRPr sz="2500">
                <a:latin typeface="Canela Medium" pitchFamily="2" charset="77"/>
              </a:defRPr>
            </a:lvl1pPr>
          </a:lstStyle>
          <a:p>
            <a:r>
              <a:rPr lang="en-GB" dirty="0" err="1"/>
              <a:t>Kolmen</a:t>
            </a:r>
            <a:r>
              <a:rPr lang="en-GB" dirty="0"/>
              <a:t> </a:t>
            </a:r>
            <a:r>
              <a:rPr lang="en-GB" dirty="0" err="1"/>
              <a:t>rivin</a:t>
            </a:r>
            <a:r>
              <a:rPr lang="en-GB" dirty="0"/>
              <a:t> </a:t>
            </a:r>
            <a:br>
              <a:rPr lang="en-GB" dirty="0"/>
            </a:br>
            <a:r>
              <a:rPr lang="en-GB" dirty="0" err="1"/>
              <a:t>pitkäpitkä</a:t>
            </a:r>
            <a:r>
              <a:rPr lang="en-GB" dirty="0"/>
              <a:t> </a:t>
            </a:r>
            <a:br>
              <a:rPr lang="en-GB" dirty="0"/>
            </a:br>
            <a:r>
              <a:rPr lang="en-GB" dirty="0" err="1"/>
              <a:t>otsikko</a:t>
            </a:r>
            <a:endParaRPr lang="en-FI" dirty="0"/>
          </a:p>
        </p:txBody>
      </p:sp>
      <p:cxnSp>
        <p:nvCxnSpPr>
          <p:cNvPr id="7" name="Straight Connector 6">
            <a:extLst>
              <a:ext uri="{FF2B5EF4-FFF2-40B4-BE49-F238E27FC236}">
                <a16:creationId xmlns:a16="http://schemas.microsoft.com/office/drawing/2014/main" id="{5F126362-C5A2-764A-B413-41408644FDDF}"/>
              </a:ext>
            </a:extLst>
          </p:cNvPr>
          <p:cNvCxnSpPr>
            <a:cxnSpLocks/>
          </p:cNvCxnSpPr>
          <p:nvPr/>
        </p:nvCxnSpPr>
        <p:spPr>
          <a:xfrm>
            <a:off x="602312" y="1554763"/>
            <a:ext cx="63421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987A81C-4E41-D445-9482-92D9AE4BA87E}"/>
              </a:ext>
            </a:extLst>
          </p:cNvPr>
          <p:cNvPicPr>
            <a:picLocks noChangeAspect="1"/>
          </p:cNvPicPr>
          <p:nvPr/>
        </p:nvPicPr>
        <p:blipFill>
          <a:blip r:embed="rId2"/>
          <a:stretch>
            <a:fillRect/>
          </a:stretch>
        </p:blipFill>
        <p:spPr>
          <a:xfrm>
            <a:off x="10044529" y="6390396"/>
            <a:ext cx="1829365" cy="137829"/>
          </a:xfrm>
          <a:prstGeom prst="rect">
            <a:avLst/>
          </a:prstGeom>
        </p:spPr>
      </p:pic>
      <p:sp>
        <p:nvSpPr>
          <p:cNvPr id="11" name="Content Placeholder 3">
            <a:extLst>
              <a:ext uri="{FF2B5EF4-FFF2-40B4-BE49-F238E27FC236}">
                <a16:creationId xmlns:a16="http://schemas.microsoft.com/office/drawing/2014/main" id="{D82E640B-127A-8143-BC78-FEA7DC0E1F49}"/>
              </a:ext>
            </a:extLst>
          </p:cNvPr>
          <p:cNvSpPr>
            <a:spLocks noGrp="1"/>
          </p:cNvSpPr>
          <p:nvPr>
            <p:ph sz="quarter" idx="11"/>
          </p:nvPr>
        </p:nvSpPr>
        <p:spPr>
          <a:xfrm>
            <a:off x="789623" y="2146246"/>
            <a:ext cx="6020160" cy="3344947"/>
          </a:xfrm>
        </p:spPr>
        <p:txBody>
          <a:bodyPr/>
          <a:lstStyle>
            <a:lvl1pPr>
              <a:buNone/>
              <a:defRPr/>
            </a:lvl1pPr>
          </a:lstStyle>
          <a:p>
            <a:pPr lvl="0"/>
            <a:r>
              <a:rPr lang="en-GB"/>
              <a:t>Click to edit Master text styles</a:t>
            </a:r>
          </a:p>
        </p:txBody>
      </p:sp>
      <p:sp>
        <p:nvSpPr>
          <p:cNvPr id="12" name="Text Placeholder 3">
            <a:extLst>
              <a:ext uri="{FF2B5EF4-FFF2-40B4-BE49-F238E27FC236}">
                <a16:creationId xmlns:a16="http://schemas.microsoft.com/office/drawing/2014/main" id="{52BCB598-89A0-8944-BE77-244DF996CEA7}"/>
              </a:ext>
            </a:extLst>
          </p:cNvPr>
          <p:cNvSpPr>
            <a:spLocks noGrp="1"/>
          </p:cNvSpPr>
          <p:nvPr>
            <p:ph type="body" sz="half" idx="2"/>
          </p:nvPr>
        </p:nvSpPr>
        <p:spPr>
          <a:xfrm>
            <a:off x="8065850" y="1554763"/>
            <a:ext cx="3659703" cy="4169750"/>
          </a:xfrm>
        </p:spPr>
        <p:txBody>
          <a:bodyPr anchor="ctr"/>
          <a:lstStyle>
            <a:lvl1pPr marL="0" indent="0" algn="ctr">
              <a:lnSpc>
                <a:spcPct val="120000"/>
              </a:lnSpc>
              <a:buNone/>
              <a:defRPr sz="2500" b="0" i="0">
                <a:solidFill>
                  <a:schemeClr val="bg1"/>
                </a:solidFill>
                <a:latin typeface="Neue Haas Unica W1G Medium" panose="020B0404030206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3" name="Rectangle 12">
            <a:extLst>
              <a:ext uri="{FF2B5EF4-FFF2-40B4-BE49-F238E27FC236}">
                <a16:creationId xmlns:a16="http://schemas.microsoft.com/office/drawing/2014/main" id="{17B503A4-5232-A243-B4F9-C0B8026548C4}"/>
              </a:ext>
            </a:extLst>
          </p:cNvPr>
          <p:cNvSpPr/>
          <p:nvPr userDrawn="1"/>
        </p:nvSpPr>
        <p:spPr>
          <a:xfrm>
            <a:off x="7599404" y="0"/>
            <a:ext cx="4592594" cy="6858000"/>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cxnSp>
        <p:nvCxnSpPr>
          <p:cNvPr id="14" name="Straight Connector 13">
            <a:extLst>
              <a:ext uri="{FF2B5EF4-FFF2-40B4-BE49-F238E27FC236}">
                <a16:creationId xmlns:a16="http://schemas.microsoft.com/office/drawing/2014/main" id="{8174CBA7-2DEA-2049-84B9-132C52E726B4}"/>
              </a:ext>
            </a:extLst>
          </p:cNvPr>
          <p:cNvCxnSpPr>
            <a:cxnSpLocks/>
          </p:cNvCxnSpPr>
          <p:nvPr userDrawn="1"/>
        </p:nvCxnSpPr>
        <p:spPr>
          <a:xfrm>
            <a:off x="602312" y="1554763"/>
            <a:ext cx="63421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B8CA6126-79BC-654A-B4E4-BD7714C2681E}"/>
              </a:ext>
            </a:extLst>
          </p:cNvPr>
          <p:cNvSpPr txBox="1">
            <a:spLocks/>
          </p:cNvSpPr>
          <p:nvPr userDrawn="1"/>
        </p:nvSpPr>
        <p:spPr>
          <a:xfrm>
            <a:off x="7599405" y="260860"/>
            <a:ext cx="4592596" cy="137829"/>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200" dirty="0">
                <a:solidFill>
                  <a:schemeClr val="bg2"/>
                </a:solidFill>
              </a:rPr>
              <a:t>Magazine moment 2021</a:t>
            </a:r>
            <a:endParaRPr lang="en-FI" sz="1200" dirty="0">
              <a:solidFill>
                <a:schemeClr val="bg2"/>
              </a:solidFill>
            </a:endParaRPr>
          </a:p>
        </p:txBody>
      </p:sp>
      <p:pic>
        <p:nvPicPr>
          <p:cNvPr id="17" name="Picture 2" descr="Taloustutkimus - tutkimus">
            <a:extLst>
              <a:ext uri="{FF2B5EF4-FFF2-40B4-BE49-F238E27FC236}">
                <a16:creationId xmlns:a16="http://schemas.microsoft.com/office/drawing/2014/main" id="{8784302B-5203-4E4A-B807-503AB6B65AA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2281" y="6352222"/>
            <a:ext cx="1282355" cy="28724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6C91C7A-63F9-8C4F-BA6D-88057D43905E}"/>
              </a:ext>
            </a:extLst>
          </p:cNvPr>
          <p:cNvPicPr>
            <a:picLocks noChangeAspect="1"/>
          </p:cNvPicPr>
          <p:nvPr userDrawn="1"/>
        </p:nvPicPr>
        <p:blipFill>
          <a:blip r:embed="rId4"/>
          <a:stretch>
            <a:fillRect/>
          </a:stretch>
        </p:blipFill>
        <p:spPr>
          <a:xfrm>
            <a:off x="9911370" y="6210056"/>
            <a:ext cx="1962524" cy="360680"/>
          </a:xfrm>
          <a:prstGeom prst="rect">
            <a:avLst/>
          </a:prstGeom>
        </p:spPr>
      </p:pic>
    </p:spTree>
    <p:extLst>
      <p:ext uri="{BB962C8B-B14F-4D97-AF65-F5344CB8AC3E}">
        <p14:creationId xmlns:p14="http://schemas.microsoft.com/office/powerpoint/2010/main" val="3202122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tsikko + taulukko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A06007-980B-2142-9A76-6C10782CC692}"/>
              </a:ext>
            </a:extLst>
          </p:cNvPr>
          <p:cNvSpPr/>
          <p:nvPr/>
        </p:nvSpPr>
        <p:spPr>
          <a:xfrm>
            <a:off x="7599405" y="0"/>
            <a:ext cx="4592594" cy="6857982"/>
          </a:xfrm>
          <a:prstGeom prst="rect">
            <a:avLst/>
          </a:prstGeom>
          <a:solidFill>
            <a:srgbClr val="9CFF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0" y="229200"/>
            <a:ext cx="7599405" cy="1325563"/>
          </a:xfrm>
        </p:spPr>
        <p:txBody>
          <a:bodyPr/>
          <a:lstStyle>
            <a:lvl1pPr algn="ctr">
              <a:defRPr sz="3500">
                <a:latin typeface="Canela Medium" pitchFamily="2" charset="77"/>
              </a:defRPr>
            </a:lvl1pPr>
          </a:lstStyle>
          <a:p>
            <a:r>
              <a:rPr lang="en-GB"/>
              <a:t>Click to edit Master title style</a:t>
            </a:r>
            <a:endParaRPr lang="en-FI" dirty="0"/>
          </a:p>
        </p:txBody>
      </p:sp>
      <p:cxnSp>
        <p:nvCxnSpPr>
          <p:cNvPr id="7" name="Straight Connector 6">
            <a:extLst>
              <a:ext uri="{FF2B5EF4-FFF2-40B4-BE49-F238E27FC236}">
                <a16:creationId xmlns:a16="http://schemas.microsoft.com/office/drawing/2014/main" id="{5F126362-C5A2-764A-B413-41408644FDDF}"/>
              </a:ext>
            </a:extLst>
          </p:cNvPr>
          <p:cNvCxnSpPr>
            <a:cxnSpLocks/>
          </p:cNvCxnSpPr>
          <p:nvPr/>
        </p:nvCxnSpPr>
        <p:spPr>
          <a:xfrm>
            <a:off x="602312" y="1366807"/>
            <a:ext cx="63421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3">
            <a:extLst>
              <a:ext uri="{FF2B5EF4-FFF2-40B4-BE49-F238E27FC236}">
                <a16:creationId xmlns:a16="http://schemas.microsoft.com/office/drawing/2014/main" id="{D82E640B-127A-8143-BC78-FEA7DC0E1F49}"/>
              </a:ext>
            </a:extLst>
          </p:cNvPr>
          <p:cNvSpPr>
            <a:spLocks noGrp="1"/>
          </p:cNvSpPr>
          <p:nvPr>
            <p:ph sz="quarter" idx="11"/>
          </p:nvPr>
        </p:nvSpPr>
        <p:spPr>
          <a:xfrm>
            <a:off x="789623" y="2146246"/>
            <a:ext cx="6020160" cy="3344947"/>
          </a:xfrm>
        </p:spPr>
        <p:txBody>
          <a:bodyPr/>
          <a:lstStyle>
            <a:lvl1pPr>
              <a:buNone/>
              <a:defRPr/>
            </a:lvl1pPr>
          </a:lstStyle>
          <a:p>
            <a:pPr lvl="0"/>
            <a:r>
              <a:rPr lang="en-GB"/>
              <a:t>Click to edit Master text styles</a:t>
            </a:r>
          </a:p>
        </p:txBody>
      </p:sp>
      <p:sp>
        <p:nvSpPr>
          <p:cNvPr id="9" name="Text Placeholder 3">
            <a:extLst>
              <a:ext uri="{FF2B5EF4-FFF2-40B4-BE49-F238E27FC236}">
                <a16:creationId xmlns:a16="http://schemas.microsoft.com/office/drawing/2014/main" id="{4FB3F6A1-9752-F848-A102-0EAD89C36F5D}"/>
              </a:ext>
            </a:extLst>
          </p:cNvPr>
          <p:cNvSpPr>
            <a:spLocks noGrp="1"/>
          </p:cNvSpPr>
          <p:nvPr>
            <p:ph type="body" sz="half" idx="2"/>
          </p:nvPr>
        </p:nvSpPr>
        <p:spPr>
          <a:xfrm>
            <a:off x="8065850" y="1912925"/>
            <a:ext cx="3659703" cy="3811588"/>
          </a:xfrm>
        </p:spPr>
        <p:txBody>
          <a:bodyPr/>
          <a:lstStyle>
            <a:lvl1pPr marL="0" indent="0">
              <a:lnSpc>
                <a:spcPct val="12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pic>
        <p:nvPicPr>
          <p:cNvPr id="13" name="Picture 12">
            <a:extLst>
              <a:ext uri="{FF2B5EF4-FFF2-40B4-BE49-F238E27FC236}">
                <a16:creationId xmlns:a16="http://schemas.microsoft.com/office/drawing/2014/main" id="{818DF08B-3530-C541-8E8B-47BED9E4E10B}"/>
              </a:ext>
            </a:extLst>
          </p:cNvPr>
          <p:cNvPicPr>
            <a:picLocks noChangeAspect="1"/>
          </p:cNvPicPr>
          <p:nvPr/>
        </p:nvPicPr>
        <p:blipFill>
          <a:blip r:embed="rId2"/>
          <a:stretch>
            <a:fillRect/>
          </a:stretch>
        </p:blipFill>
        <p:spPr>
          <a:xfrm>
            <a:off x="10064074" y="6389170"/>
            <a:ext cx="1845645" cy="139055"/>
          </a:xfrm>
          <a:prstGeom prst="rect">
            <a:avLst/>
          </a:prstGeom>
        </p:spPr>
      </p:pic>
      <p:sp>
        <p:nvSpPr>
          <p:cNvPr id="10" name="Rectangle 9">
            <a:extLst>
              <a:ext uri="{FF2B5EF4-FFF2-40B4-BE49-F238E27FC236}">
                <a16:creationId xmlns:a16="http://schemas.microsoft.com/office/drawing/2014/main" id="{2E42C0DB-82DD-9543-A9E7-EF79F1C980AF}"/>
              </a:ext>
            </a:extLst>
          </p:cNvPr>
          <p:cNvSpPr/>
          <p:nvPr userDrawn="1"/>
        </p:nvSpPr>
        <p:spPr>
          <a:xfrm>
            <a:off x="7599405" y="0"/>
            <a:ext cx="4592594" cy="6857982"/>
          </a:xfrm>
          <a:prstGeom prst="rect">
            <a:avLst/>
          </a:prstGeom>
          <a:solidFill>
            <a:srgbClr val="9CFF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cxnSp>
        <p:nvCxnSpPr>
          <p:cNvPr id="14" name="Straight Connector 13">
            <a:extLst>
              <a:ext uri="{FF2B5EF4-FFF2-40B4-BE49-F238E27FC236}">
                <a16:creationId xmlns:a16="http://schemas.microsoft.com/office/drawing/2014/main" id="{EC6B6378-5482-0348-BFF0-18E4FBD8B15D}"/>
              </a:ext>
            </a:extLst>
          </p:cNvPr>
          <p:cNvCxnSpPr>
            <a:cxnSpLocks/>
          </p:cNvCxnSpPr>
          <p:nvPr userDrawn="1"/>
        </p:nvCxnSpPr>
        <p:spPr>
          <a:xfrm>
            <a:off x="602312" y="1366807"/>
            <a:ext cx="634218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A499E153-E9F0-5A45-8C97-FD9560087B8D}"/>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12" name="Subtitle 2">
            <a:extLst>
              <a:ext uri="{FF2B5EF4-FFF2-40B4-BE49-F238E27FC236}">
                <a16:creationId xmlns:a16="http://schemas.microsoft.com/office/drawing/2014/main" id="{3745342E-2AAF-C54C-A02B-5970AC13AD27}"/>
              </a:ext>
            </a:extLst>
          </p:cNvPr>
          <p:cNvSpPr txBox="1">
            <a:spLocks/>
          </p:cNvSpPr>
          <p:nvPr userDrawn="1"/>
        </p:nvSpPr>
        <p:spPr>
          <a:xfrm>
            <a:off x="7599405" y="260860"/>
            <a:ext cx="4592596" cy="137829"/>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200" dirty="0">
                <a:solidFill>
                  <a:schemeClr val="accent2"/>
                </a:solidFill>
              </a:rPr>
              <a:t>Magazine moment 2021</a:t>
            </a:r>
            <a:endParaRPr lang="en-FI" sz="1200" dirty="0">
              <a:solidFill>
                <a:schemeClr val="accent2"/>
              </a:solidFill>
            </a:endParaRPr>
          </a:p>
        </p:txBody>
      </p:sp>
      <p:pic>
        <p:nvPicPr>
          <p:cNvPr id="16" name="Picture 2" descr="Taloustutkimus - tutkimus">
            <a:extLst>
              <a:ext uri="{FF2B5EF4-FFF2-40B4-BE49-F238E27FC236}">
                <a16:creationId xmlns:a16="http://schemas.microsoft.com/office/drawing/2014/main" id="{8C143018-2353-D14A-86E7-EAF2BFC9D0C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2281" y="6352222"/>
            <a:ext cx="1282355" cy="287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021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elkkä teksti 1">
    <p:bg>
      <p:bgPr>
        <a:solidFill>
          <a:srgbClr val="00264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242393"/>
            <a:ext cx="10515600" cy="1292086"/>
          </a:xfrm>
        </p:spPr>
        <p:txBody>
          <a:bodyPr/>
          <a:lstStyle>
            <a:lvl1pPr algn="ctr">
              <a:defRPr sz="6000">
                <a:solidFill>
                  <a:srgbClr val="9CFFF8"/>
                </a:solidFill>
                <a:latin typeface="Clattering" pitchFamily="2" charset="0"/>
              </a:defRPr>
            </a:lvl1pPr>
          </a:lstStyle>
          <a:p>
            <a:r>
              <a:rPr lang="en-GB"/>
              <a:t>Click to edit Master title style</a:t>
            </a:r>
            <a:endParaRPr lang="en-FI" dirty="0"/>
          </a:p>
        </p:txBody>
      </p:sp>
      <p:sp>
        <p:nvSpPr>
          <p:cNvPr id="5" name="Content Placeholder 2">
            <a:extLst>
              <a:ext uri="{FF2B5EF4-FFF2-40B4-BE49-F238E27FC236}">
                <a16:creationId xmlns:a16="http://schemas.microsoft.com/office/drawing/2014/main" id="{D4064BFC-CF3F-C74E-8F1F-09A14FDA4069}"/>
              </a:ext>
            </a:extLst>
          </p:cNvPr>
          <p:cNvSpPr>
            <a:spLocks noGrp="1"/>
          </p:cNvSpPr>
          <p:nvPr>
            <p:ph idx="11"/>
          </p:nvPr>
        </p:nvSpPr>
        <p:spPr>
          <a:xfrm>
            <a:off x="1689706" y="2483610"/>
            <a:ext cx="8824801" cy="3131997"/>
          </a:xfrm>
        </p:spPr>
        <p:txBody>
          <a:bodyPr/>
          <a:lstStyle>
            <a:lvl1pPr algn="ctr">
              <a:lnSpc>
                <a:spcPct val="120000"/>
              </a:lnSpc>
              <a:buFontTx/>
              <a:buNone/>
              <a:defRPr sz="2200" b="0" i="0">
                <a:solidFill>
                  <a:schemeClr val="bg1"/>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p:txBody>
      </p:sp>
      <p:sp>
        <p:nvSpPr>
          <p:cNvPr id="11" name="Subtitle 2">
            <a:extLst>
              <a:ext uri="{FF2B5EF4-FFF2-40B4-BE49-F238E27FC236}">
                <a16:creationId xmlns:a16="http://schemas.microsoft.com/office/drawing/2014/main" id="{5BE251F2-BFC8-C741-B7B4-2612AC8730C2}"/>
              </a:ext>
            </a:extLst>
          </p:cNvPr>
          <p:cNvSpPr txBox="1">
            <a:spLocks/>
          </p:cNvSpPr>
          <p:nvPr/>
        </p:nvSpPr>
        <p:spPr>
          <a:xfrm>
            <a:off x="25401" y="6361182"/>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t>Magazine moment 2021</a:t>
            </a:r>
            <a:endParaRPr lang="en-FI" sz="1400" dirty="0"/>
          </a:p>
        </p:txBody>
      </p:sp>
      <p:pic>
        <p:nvPicPr>
          <p:cNvPr id="9" name="Picture 2" descr="Taloustutkimus - tutkimus">
            <a:extLst>
              <a:ext uri="{FF2B5EF4-FFF2-40B4-BE49-F238E27FC236}">
                <a16:creationId xmlns:a16="http://schemas.microsoft.com/office/drawing/2014/main" id="{24D4975E-6386-E446-BF87-631417DC1A4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2281" y="6309629"/>
            <a:ext cx="1336431" cy="2993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E945833-2E04-FB48-B170-7750836FD59E}"/>
              </a:ext>
            </a:extLst>
          </p:cNvPr>
          <p:cNvPicPr>
            <a:picLocks noChangeAspect="1"/>
          </p:cNvPicPr>
          <p:nvPr userDrawn="1"/>
        </p:nvPicPr>
        <p:blipFill>
          <a:blip r:embed="rId3"/>
          <a:stretch>
            <a:fillRect/>
          </a:stretch>
        </p:blipFill>
        <p:spPr>
          <a:xfrm>
            <a:off x="9911370" y="6214091"/>
            <a:ext cx="1962524" cy="360680"/>
          </a:xfrm>
          <a:prstGeom prst="rect">
            <a:avLst/>
          </a:prstGeom>
        </p:spPr>
      </p:pic>
    </p:spTree>
    <p:extLst>
      <p:ext uri="{BB962C8B-B14F-4D97-AF65-F5344CB8AC3E}">
        <p14:creationId xmlns:p14="http://schemas.microsoft.com/office/powerpoint/2010/main" val="2607963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elkkä teksti 2">
    <p:bg>
      <p:bgPr>
        <a:solidFill>
          <a:srgbClr val="F4CF67"/>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242393"/>
            <a:ext cx="10515600" cy="1292086"/>
          </a:xfrm>
        </p:spPr>
        <p:txBody>
          <a:bodyPr/>
          <a:lstStyle>
            <a:lvl1pPr algn="ctr">
              <a:defRPr sz="6000">
                <a:solidFill>
                  <a:srgbClr val="002649"/>
                </a:solidFill>
                <a:latin typeface="Clattering" pitchFamily="2" charset="0"/>
              </a:defRPr>
            </a:lvl1pPr>
          </a:lstStyle>
          <a:p>
            <a:r>
              <a:rPr lang="en-GB"/>
              <a:t>Click to edit Master title style</a:t>
            </a:r>
            <a:endParaRPr lang="en-FI" dirty="0"/>
          </a:p>
        </p:txBody>
      </p:sp>
      <p:sp>
        <p:nvSpPr>
          <p:cNvPr id="7" name="Content Placeholder 2">
            <a:extLst>
              <a:ext uri="{FF2B5EF4-FFF2-40B4-BE49-F238E27FC236}">
                <a16:creationId xmlns:a16="http://schemas.microsoft.com/office/drawing/2014/main" id="{D9837841-3BE3-2244-94B9-11F5CE756426}"/>
              </a:ext>
            </a:extLst>
          </p:cNvPr>
          <p:cNvSpPr>
            <a:spLocks noGrp="1"/>
          </p:cNvSpPr>
          <p:nvPr>
            <p:ph idx="11"/>
          </p:nvPr>
        </p:nvSpPr>
        <p:spPr>
          <a:xfrm>
            <a:off x="1689706" y="2483610"/>
            <a:ext cx="8824801" cy="3131997"/>
          </a:xfrm>
        </p:spPr>
        <p:txBody>
          <a:bodyPr/>
          <a:lstStyle>
            <a:lvl1pPr algn="ctr">
              <a:lnSpc>
                <a:spcPct val="120000"/>
              </a:lnSpc>
              <a:buFontTx/>
              <a:buNone/>
              <a:defRPr sz="2200" b="0" i="0">
                <a:solidFill>
                  <a:srgbClr val="002649"/>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p:txBody>
      </p:sp>
      <p:pic>
        <p:nvPicPr>
          <p:cNvPr id="11" name="Picture 10">
            <a:extLst>
              <a:ext uri="{FF2B5EF4-FFF2-40B4-BE49-F238E27FC236}">
                <a16:creationId xmlns:a16="http://schemas.microsoft.com/office/drawing/2014/main" id="{18B19DD2-B99B-4E4F-9C1F-20F528AEADD5}"/>
              </a:ext>
            </a:extLst>
          </p:cNvPr>
          <p:cNvPicPr>
            <a:picLocks noChangeAspect="1"/>
          </p:cNvPicPr>
          <p:nvPr/>
        </p:nvPicPr>
        <p:blipFill>
          <a:blip r:embed="rId2"/>
          <a:stretch>
            <a:fillRect/>
          </a:stretch>
        </p:blipFill>
        <p:spPr>
          <a:xfrm>
            <a:off x="10064074" y="6389170"/>
            <a:ext cx="1845645" cy="139055"/>
          </a:xfrm>
          <a:prstGeom prst="rect">
            <a:avLst/>
          </a:prstGeom>
        </p:spPr>
      </p:pic>
      <p:pic>
        <p:nvPicPr>
          <p:cNvPr id="10" name="Picture 2" descr="Taloustutkimus - tutkimus">
            <a:extLst>
              <a:ext uri="{FF2B5EF4-FFF2-40B4-BE49-F238E27FC236}">
                <a16:creationId xmlns:a16="http://schemas.microsoft.com/office/drawing/2014/main" id="{C2B7FE05-7BA4-864F-8816-F428097F074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2281" y="6309629"/>
            <a:ext cx="1336431" cy="299361"/>
          </a:xfrm>
          <a:prstGeom prst="rect">
            <a:avLst/>
          </a:prstGeom>
          <a:noFill/>
          <a:extLst>
            <a:ext uri="{909E8E84-426E-40DD-AFC4-6F175D3DCCD1}">
              <a14:hiddenFill xmlns:a14="http://schemas.microsoft.com/office/drawing/2010/main">
                <a:solidFill>
                  <a:srgbClr val="FFFFFF"/>
                </a:solidFill>
              </a14:hiddenFill>
            </a:ext>
          </a:extLst>
        </p:spPr>
      </p:pic>
      <p:sp>
        <p:nvSpPr>
          <p:cNvPr id="12" name="Subtitle 2">
            <a:extLst>
              <a:ext uri="{FF2B5EF4-FFF2-40B4-BE49-F238E27FC236}">
                <a16:creationId xmlns:a16="http://schemas.microsoft.com/office/drawing/2014/main" id="{AAFD3181-7E43-194E-BA4D-4BBA262E4433}"/>
              </a:ext>
            </a:extLst>
          </p:cNvPr>
          <p:cNvSpPr txBox="1">
            <a:spLocks/>
          </p:cNvSpPr>
          <p:nvPr userDrawn="1"/>
        </p:nvSpPr>
        <p:spPr>
          <a:xfrm>
            <a:off x="25401" y="6361182"/>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solidFill>
                  <a:schemeClr val="tx2"/>
                </a:solidFill>
              </a:rPr>
              <a:t>Magazine moment 2021</a:t>
            </a:r>
            <a:endParaRPr lang="en-FI" sz="1400" dirty="0">
              <a:solidFill>
                <a:schemeClr val="tx2"/>
              </a:solidFill>
            </a:endParaRPr>
          </a:p>
        </p:txBody>
      </p:sp>
    </p:spTree>
    <p:extLst>
      <p:ext uri="{BB962C8B-B14F-4D97-AF65-F5344CB8AC3E}">
        <p14:creationId xmlns:p14="http://schemas.microsoft.com/office/powerpoint/2010/main" val="1667763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elkkä teksti 3">
    <p:bg>
      <p:bgPr>
        <a:solidFill>
          <a:srgbClr val="FF646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242393"/>
            <a:ext cx="10515600" cy="1292086"/>
          </a:xfrm>
        </p:spPr>
        <p:txBody>
          <a:bodyPr/>
          <a:lstStyle>
            <a:lvl1pPr algn="ctr">
              <a:defRPr sz="6000">
                <a:solidFill>
                  <a:srgbClr val="F5F4F7"/>
                </a:solidFill>
                <a:latin typeface="Clattering" pitchFamily="2" charset="0"/>
              </a:defRPr>
            </a:lvl1pPr>
          </a:lstStyle>
          <a:p>
            <a:r>
              <a:rPr lang="en-GB"/>
              <a:t>Click to edit Master title style</a:t>
            </a:r>
            <a:endParaRPr lang="en-FI" dirty="0"/>
          </a:p>
        </p:txBody>
      </p:sp>
      <p:sp>
        <p:nvSpPr>
          <p:cNvPr id="7" name="Content Placeholder 2">
            <a:extLst>
              <a:ext uri="{FF2B5EF4-FFF2-40B4-BE49-F238E27FC236}">
                <a16:creationId xmlns:a16="http://schemas.microsoft.com/office/drawing/2014/main" id="{D9837841-3BE3-2244-94B9-11F5CE756426}"/>
              </a:ext>
            </a:extLst>
          </p:cNvPr>
          <p:cNvSpPr>
            <a:spLocks noGrp="1"/>
          </p:cNvSpPr>
          <p:nvPr>
            <p:ph idx="11"/>
          </p:nvPr>
        </p:nvSpPr>
        <p:spPr>
          <a:xfrm>
            <a:off x="1689706" y="2483610"/>
            <a:ext cx="8824801" cy="3131997"/>
          </a:xfrm>
        </p:spPr>
        <p:txBody>
          <a:bodyPr/>
          <a:lstStyle>
            <a:lvl1pPr algn="ctr">
              <a:lnSpc>
                <a:spcPct val="120000"/>
              </a:lnSpc>
              <a:buFontTx/>
              <a:buNone/>
              <a:defRPr sz="2200" b="0" i="0">
                <a:solidFill>
                  <a:srgbClr val="F5F4F7"/>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p:txBody>
      </p:sp>
      <p:pic>
        <p:nvPicPr>
          <p:cNvPr id="9" name="Picture 8">
            <a:extLst>
              <a:ext uri="{FF2B5EF4-FFF2-40B4-BE49-F238E27FC236}">
                <a16:creationId xmlns:a16="http://schemas.microsoft.com/office/drawing/2014/main" id="{84B2280F-ED4C-5840-AA11-78443EF12854}"/>
              </a:ext>
            </a:extLst>
          </p:cNvPr>
          <p:cNvPicPr>
            <a:picLocks noChangeAspect="1"/>
          </p:cNvPicPr>
          <p:nvPr/>
        </p:nvPicPr>
        <p:blipFill>
          <a:blip r:embed="rId2"/>
          <a:stretch>
            <a:fillRect/>
          </a:stretch>
        </p:blipFill>
        <p:spPr>
          <a:xfrm>
            <a:off x="10044529" y="6390396"/>
            <a:ext cx="1829365" cy="137829"/>
          </a:xfrm>
          <a:prstGeom prst="rect">
            <a:avLst/>
          </a:prstGeom>
        </p:spPr>
      </p:pic>
      <p:sp>
        <p:nvSpPr>
          <p:cNvPr id="11" name="Subtitle 2">
            <a:extLst>
              <a:ext uri="{FF2B5EF4-FFF2-40B4-BE49-F238E27FC236}">
                <a16:creationId xmlns:a16="http://schemas.microsoft.com/office/drawing/2014/main" id="{ADC8A169-AC5C-FC4A-8F68-BA9D7FC89203}"/>
              </a:ext>
            </a:extLst>
          </p:cNvPr>
          <p:cNvSpPr txBox="1">
            <a:spLocks/>
          </p:cNvSpPr>
          <p:nvPr/>
        </p:nvSpPr>
        <p:spPr>
          <a:xfrm>
            <a:off x="25401" y="6361182"/>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t>Magazine moment 2021</a:t>
            </a:r>
            <a:endParaRPr lang="en-FI" sz="1400" dirty="0"/>
          </a:p>
        </p:txBody>
      </p:sp>
      <p:pic>
        <p:nvPicPr>
          <p:cNvPr id="13" name="Picture 2" descr="Taloustutkimus - tutkimus">
            <a:extLst>
              <a:ext uri="{FF2B5EF4-FFF2-40B4-BE49-F238E27FC236}">
                <a16:creationId xmlns:a16="http://schemas.microsoft.com/office/drawing/2014/main" id="{596A4B16-8390-1445-A459-589A77FFFAF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2281" y="6309629"/>
            <a:ext cx="1336431" cy="29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61504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649EBF-CEF6-E44B-B0A4-3E1C327906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FI" dirty="0"/>
          </a:p>
        </p:txBody>
      </p:sp>
      <p:sp>
        <p:nvSpPr>
          <p:cNvPr id="3" name="Text Placeholder 2">
            <a:extLst>
              <a:ext uri="{FF2B5EF4-FFF2-40B4-BE49-F238E27FC236}">
                <a16:creationId xmlns:a16="http://schemas.microsoft.com/office/drawing/2014/main" id="{D4CA5092-7646-5547-A70B-476FB07267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dirty="0"/>
          </a:p>
        </p:txBody>
      </p:sp>
    </p:spTree>
    <p:extLst>
      <p:ext uri="{BB962C8B-B14F-4D97-AF65-F5344CB8AC3E}">
        <p14:creationId xmlns:p14="http://schemas.microsoft.com/office/powerpoint/2010/main" val="374198936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31" r:id="rId11"/>
    <p:sldLayoutId id="2147483700"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 id="2147483723" r:id="rId34"/>
  </p:sldLayoutIdLst>
  <p:hf sldNum="0" hdr="0" ftr="0"/>
  <p:txStyles>
    <p:titleStyle>
      <a:lvl1pPr algn="l" defTabSz="914400" rtl="0" eaLnBrk="1" latinLnBrk="0" hangingPunct="1">
        <a:lnSpc>
          <a:spcPct val="90000"/>
        </a:lnSpc>
        <a:spcBef>
          <a:spcPct val="0"/>
        </a:spcBef>
        <a:buNone/>
        <a:defRPr sz="4400" b="0" i="0" kern="1200">
          <a:solidFill>
            <a:schemeClr val="tx1"/>
          </a:solidFill>
          <a:latin typeface="Canela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Neue Haas Unica W1G Light" panose="020B0404030206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chart" Target="../charts/chart9.xml"/></Relationships>
</file>

<file path=ppt/slides/_rels/slide1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chart" Target="../charts/chart11.xml"/></Relationships>
</file>

<file path=ppt/slides/_rels/slide19.xml.rels><?xml version="1.0" encoding="UTF-8" standalone="yes"?>
<Relationships xmlns="http://schemas.openxmlformats.org/package/2006/relationships"><Relationship Id="rId8" Type="http://schemas.openxmlformats.org/officeDocument/2006/relationships/chart" Target="../charts/chart14.xml"/><Relationship Id="rId3" Type="http://schemas.openxmlformats.org/officeDocument/2006/relationships/tags" Target="../tags/tag8.xml"/><Relationship Id="rId7" Type="http://schemas.openxmlformats.org/officeDocument/2006/relationships/chart" Target="../charts/chart13.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chart" Target="../charts/chart12.xml"/><Relationship Id="rId5" Type="http://schemas.openxmlformats.org/officeDocument/2006/relationships/notesSlide" Target="../notesSlides/notesSlide19.xml"/><Relationship Id="rId4"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4.emf"/><Relationship Id="rId5" Type="http://schemas.openxmlformats.org/officeDocument/2006/relationships/image" Target="../media/image2.png"/><Relationship Id="rId4" Type="http://schemas.openxmlformats.org/officeDocument/2006/relationships/image" Target="../media/image20.em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chart" Target="../charts/chart1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chart" Target="../charts/chart1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chart" Target="../charts/chart17.xml"/></Relationships>
</file>

<file path=ppt/slides/_rels/slide2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20.emf"/></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20.emf"/></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26.xml"/><Relationship Id="rId5" Type="http://schemas.openxmlformats.org/officeDocument/2006/relationships/image" Target="../media/image4.emf"/><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9.xml"/><Relationship Id="rId1" Type="http://schemas.openxmlformats.org/officeDocument/2006/relationships/slideLayout" Target="../slideLayouts/slideLayout22.xml"/><Relationship Id="rId5" Type="http://schemas.openxmlformats.org/officeDocument/2006/relationships/image" Target="../media/image4.emf"/><Relationship Id="rId4" Type="http://schemas.openxmlformats.org/officeDocument/2006/relationships/image" Target="../media/image20.emf"/></Relationships>
</file>

<file path=ppt/slides/_rels/slide4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5.jp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chart" Target="../charts/chart2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chart" Target="../charts/chart28.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2.xml"/><Relationship Id="rId1" Type="http://schemas.openxmlformats.org/officeDocument/2006/relationships/slideLayout" Target="../slideLayouts/slideLayout22.xml"/><Relationship Id="rId5" Type="http://schemas.openxmlformats.org/officeDocument/2006/relationships/image" Target="../media/image4.emf"/><Relationship Id="rId4" Type="http://schemas.openxmlformats.org/officeDocument/2006/relationships/image" Target="../media/image20.emf"/></Relationships>
</file>

<file path=ppt/slides/_rels/slide4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6.jp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xml"/><Relationship Id="rId1" Type="http://schemas.openxmlformats.org/officeDocument/2006/relationships/tags" Target="../tags/tag14.xml"/><Relationship Id="rId4" Type="http://schemas.openxmlformats.org/officeDocument/2006/relationships/chart" Target="../charts/chart29.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xml"/><Relationship Id="rId1" Type="http://schemas.openxmlformats.org/officeDocument/2006/relationships/tags" Target="../tags/tag15.xml"/><Relationship Id="rId4" Type="http://schemas.openxmlformats.org/officeDocument/2006/relationships/chart" Target="../charts/chart30.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5.xml"/><Relationship Id="rId1" Type="http://schemas.openxmlformats.org/officeDocument/2006/relationships/tags" Target="../tags/tag16.xml"/><Relationship Id="rId4" Type="http://schemas.openxmlformats.org/officeDocument/2006/relationships/chart" Target="../charts/chart31.xml"/></Relationships>
</file>

<file path=ppt/slides/_rels/slide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4.emf"/></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5.xml"/><Relationship Id="rId1" Type="http://schemas.openxmlformats.org/officeDocument/2006/relationships/tags" Target="../tags/tag17.xml"/><Relationship Id="rId4" Type="http://schemas.openxmlformats.org/officeDocument/2006/relationships/chart" Target="../charts/chart3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xml"/><Relationship Id="rId1" Type="http://schemas.openxmlformats.org/officeDocument/2006/relationships/tags" Target="../tags/tag18.xml"/><Relationship Id="rId4" Type="http://schemas.openxmlformats.org/officeDocument/2006/relationships/chart" Target="../charts/chart33.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5.xml"/><Relationship Id="rId1" Type="http://schemas.openxmlformats.org/officeDocument/2006/relationships/tags" Target="../tags/tag19.xml"/><Relationship Id="rId4" Type="http://schemas.openxmlformats.org/officeDocument/2006/relationships/chart" Target="../charts/chart34.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xml"/><Relationship Id="rId1" Type="http://schemas.openxmlformats.org/officeDocument/2006/relationships/tags" Target="../tags/tag20.xml"/><Relationship Id="rId4" Type="http://schemas.openxmlformats.org/officeDocument/2006/relationships/chart" Target="../charts/chart3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xml"/><Relationship Id="rId1" Type="http://schemas.openxmlformats.org/officeDocument/2006/relationships/tags" Target="../tags/tag21.xml"/><Relationship Id="rId4" Type="http://schemas.openxmlformats.org/officeDocument/2006/relationships/chart" Target="../charts/chart3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xml"/><Relationship Id="rId1" Type="http://schemas.openxmlformats.org/officeDocument/2006/relationships/tags" Target="../tags/tag22.xml"/><Relationship Id="rId4" Type="http://schemas.openxmlformats.org/officeDocument/2006/relationships/chart" Target="../charts/chart3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5.xml"/><Relationship Id="rId1" Type="http://schemas.openxmlformats.org/officeDocument/2006/relationships/tags" Target="../tags/tag23.xml"/><Relationship Id="rId4" Type="http://schemas.openxmlformats.org/officeDocument/2006/relationships/chart" Target="../charts/chart3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5.xml"/><Relationship Id="rId1" Type="http://schemas.openxmlformats.org/officeDocument/2006/relationships/tags" Target="../tags/tag24.xml"/><Relationship Id="rId4" Type="http://schemas.openxmlformats.org/officeDocument/2006/relationships/chart" Target="../charts/chart39.xml"/></Relationships>
</file>

<file path=ppt/slides/_rels/slide5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37.jpg"/><Relationship Id="rId1" Type="http://schemas.openxmlformats.org/officeDocument/2006/relationships/slideLayout" Target="../slideLayouts/slideLayout22.xml"/><Relationship Id="rId4" Type="http://schemas.openxmlformats.org/officeDocument/2006/relationships/image" Target="../media/image4.emf"/></Relationships>
</file>

<file path=ppt/slides/_rels/slide5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8.jp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chart" Target="../charts/char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chart" Target="../charts/chart40.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xml"/><Relationship Id="rId1" Type="http://schemas.openxmlformats.org/officeDocument/2006/relationships/tags" Target="../tags/tag26.xml"/><Relationship Id="rId4" Type="http://schemas.openxmlformats.org/officeDocument/2006/relationships/chart" Target="../charts/chart4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tags" Target="../tags/tag27.xml"/><Relationship Id="rId4" Type="http://schemas.openxmlformats.org/officeDocument/2006/relationships/chart" Target="../charts/chart4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chart" Target="../charts/chart43.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xml"/><Relationship Id="rId1" Type="http://schemas.openxmlformats.org/officeDocument/2006/relationships/tags" Target="../tags/tag29.xml"/><Relationship Id="rId4" Type="http://schemas.openxmlformats.org/officeDocument/2006/relationships/chart" Target="../charts/chart44.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xml"/><Relationship Id="rId1" Type="http://schemas.openxmlformats.org/officeDocument/2006/relationships/tags" Target="../tags/tag30.xml"/><Relationship Id="rId4" Type="http://schemas.openxmlformats.org/officeDocument/2006/relationships/chart" Target="../charts/chart4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xml"/><Relationship Id="rId1" Type="http://schemas.openxmlformats.org/officeDocument/2006/relationships/tags" Target="../tags/tag31.xml"/><Relationship Id="rId4" Type="http://schemas.openxmlformats.org/officeDocument/2006/relationships/chart" Target="../charts/chart4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xml"/><Relationship Id="rId1" Type="http://schemas.openxmlformats.org/officeDocument/2006/relationships/tags" Target="../tags/tag32.xml"/><Relationship Id="rId4" Type="http://schemas.openxmlformats.org/officeDocument/2006/relationships/chart" Target="../charts/chart47.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xml"/><Relationship Id="rId1" Type="http://schemas.openxmlformats.org/officeDocument/2006/relationships/tags" Target="../tags/tag33.xml"/><Relationship Id="rId4" Type="http://schemas.openxmlformats.org/officeDocument/2006/relationships/chart" Target="../charts/chart4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xml"/><Relationship Id="rId1" Type="http://schemas.openxmlformats.org/officeDocument/2006/relationships/tags" Target="../tags/tag34.xml"/><Relationship Id="rId4" Type="http://schemas.openxmlformats.org/officeDocument/2006/relationships/chart" Target="../charts/chart4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chart" Target="../charts/chart3.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xml"/><Relationship Id="rId1" Type="http://schemas.openxmlformats.org/officeDocument/2006/relationships/tags" Target="../tags/tag35.xml"/><Relationship Id="rId4" Type="http://schemas.openxmlformats.org/officeDocument/2006/relationships/chart" Target="../charts/chart50.xml"/></Relationships>
</file>

<file path=ppt/slides/_rels/slide7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5.xml"/><Relationship Id="rId1" Type="http://schemas.openxmlformats.org/officeDocument/2006/relationships/slideLayout" Target="../slideLayouts/slideLayout22.xml"/><Relationship Id="rId5" Type="http://schemas.openxmlformats.org/officeDocument/2006/relationships/image" Target="../media/image4.emf"/><Relationship Id="rId4" Type="http://schemas.openxmlformats.org/officeDocument/2006/relationships/image" Target="../media/image20.emf"/></Relationships>
</file>

<file path=ppt/slides/_rels/slide7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0.jpg"/><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chart" Target="../charts/chart4.xml"/></Relationships>
</file>

<file path=ppt/slides/_rels/slide80.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41.jpg"/><Relationship Id="rId1" Type="http://schemas.openxmlformats.org/officeDocument/2006/relationships/slideLayout" Target="../slideLayouts/slideLayout22.xml"/><Relationship Id="rId4" Type="http://schemas.openxmlformats.org/officeDocument/2006/relationships/image" Target="../media/image4.emf"/></Relationships>
</file>

<file path=ppt/slides/_rels/slide8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42.jpg"/><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3.xml"/><Relationship Id="rId1" Type="http://schemas.openxmlformats.org/officeDocument/2006/relationships/tags" Target="../tags/tag36.xml"/><Relationship Id="rId4" Type="http://schemas.openxmlformats.org/officeDocument/2006/relationships/chart" Target="../charts/chart61.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3.xml"/><Relationship Id="rId1" Type="http://schemas.openxmlformats.org/officeDocument/2006/relationships/tags" Target="../tags/tag37.xml"/><Relationship Id="rId4" Type="http://schemas.openxmlformats.org/officeDocument/2006/relationships/chart" Target="../charts/chart62.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3.xml"/><Relationship Id="rId1" Type="http://schemas.openxmlformats.org/officeDocument/2006/relationships/tags" Target="../tags/tag38.xml"/><Relationship Id="rId4" Type="http://schemas.openxmlformats.org/officeDocument/2006/relationships/chart" Target="../charts/chart63.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3.xml"/><Relationship Id="rId1" Type="http://schemas.openxmlformats.org/officeDocument/2006/relationships/tags" Target="../tags/tag39.xml"/><Relationship Id="rId4" Type="http://schemas.openxmlformats.org/officeDocument/2006/relationships/chart" Target="../charts/chart64.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3.xml"/><Relationship Id="rId1" Type="http://schemas.openxmlformats.org/officeDocument/2006/relationships/tags" Target="../tags/tag40.xml"/><Relationship Id="rId4" Type="http://schemas.openxmlformats.org/officeDocument/2006/relationships/chart" Target="../charts/chart65.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3.xml"/><Relationship Id="rId1" Type="http://schemas.openxmlformats.org/officeDocument/2006/relationships/tags" Target="../tags/tag41.xml"/><Relationship Id="rId4" Type="http://schemas.openxmlformats.org/officeDocument/2006/relationships/chart" Target="../charts/chart66.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3.xml"/><Relationship Id="rId1" Type="http://schemas.openxmlformats.org/officeDocument/2006/relationships/tags" Target="../tags/tag42.xml"/><Relationship Id="rId4" Type="http://schemas.openxmlformats.org/officeDocument/2006/relationships/chart" Target="../charts/chart67.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3.xml"/><Relationship Id="rId1" Type="http://schemas.openxmlformats.org/officeDocument/2006/relationships/tags" Target="../tags/tag43.xml"/><Relationship Id="rId4" Type="http://schemas.openxmlformats.org/officeDocument/2006/relationships/chart" Target="../charts/chart68.xml"/></Relationships>
</file>

<file path=ppt/slides/_rels/slide9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6.xml"/><Relationship Id="rId1" Type="http://schemas.openxmlformats.org/officeDocument/2006/relationships/slideLayout" Target="../slideLayouts/slideLayout22.xml"/><Relationship Id="rId5" Type="http://schemas.openxmlformats.org/officeDocument/2006/relationships/image" Target="../media/image5.emf"/><Relationship Id="rId4" Type="http://schemas.openxmlformats.org/officeDocument/2006/relationships/image" Target="../media/image20.emf"/></Relationships>
</file>

<file path=ppt/slides/_rels/slide9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7.xml"/><Relationship Id="rId1" Type="http://schemas.openxmlformats.org/officeDocument/2006/relationships/slideLayout" Target="../slideLayouts/slideLayout22.xml"/><Relationship Id="rId5" Type="http://schemas.openxmlformats.org/officeDocument/2006/relationships/image" Target="../media/image20.emf"/><Relationship Id="rId4" Type="http://schemas.openxmlformats.org/officeDocument/2006/relationships/image" Target="../media/image5.em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A7809607-0026-314A-8D68-61117F8372F6}"/>
              </a:ext>
            </a:extLst>
          </p:cNvPr>
          <p:cNvSpPr txBox="1">
            <a:spLocks/>
          </p:cNvSpPr>
          <p:nvPr/>
        </p:nvSpPr>
        <p:spPr>
          <a:xfrm>
            <a:off x="0" y="6272012"/>
            <a:ext cx="12192000" cy="296214"/>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0">
              <a:lnSpc>
                <a:spcPct val="150000"/>
              </a:lnSpc>
            </a:pPr>
            <a:r>
              <a:rPr lang="en" sz="1500" b="0" i="0" u="none" baseline="0" dirty="0">
                <a:latin typeface="Neue Haas Unica W1G Medium" panose="020B0504030206020203" pitchFamily="34" charset="0"/>
              </a:rPr>
              <a:t>2021</a:t>
            </a:r>
          </a:p>
        </p:txBody>
      </p:sp>
      <p:sp>
        <p:nvSpPr>
          <p:cNvPr id="2" name="Subtitle 1">
            <a:extLst>
              <a:ext uri="{FF2B5EF4-FFF2-40B4-BE49-F238E27FC236}">
                <a16:creationId xmlns:a16="http://schemas.microsoft.com/office/drawing/2014/main" id="{6D74CE04-CB3D-7D42-8964-C2062D4F5C17}"/>
              </a:ext>
            </a:extLst>
          </p:cNvPr>
          <p:cNvSpPr>
            <a:spLocks noGrp="1"/>
          </p:cNvSpPr>
          <p:nvPr>
            <p:ph type="subTitle" idx="1"/>
          </p:nvPr>
        </p:nvSpPr>
        <p:spPr/>
        <p:txBody>
          <a:bodyPr>
            <a:normAutofit/>
          </a:bodyPr>
          <a:lstStyle/>
          <a:p>
            <a:pPr rtl="0"/>
            <a:r>
              <a:rPr lang="en" b="0" i="0" u="none" baseline="0" dirty="0"/>
              <a:t>Magazine moment </a:t>
            </a:r>
          </a:p>
        </p:txBody>
      </p:sp>
    </p:spTree>
    <p:extLst>
      <p:ext uri="{BB962C8B-B14F-4D97-AF65-F5344CB8AC3E}">
        <p14:creationId xmlns:p14="http://schemas.microsoft.com/office/powerpoint/2010/main" val="300369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pPr rtl="0"/>
            <a:r>
              <a:rPr lang="en" sz="2500" b="0" i="0" u="none" baseline="0" dirty="0">
                <a:solidFill>
                  <a:schemeClr val="tx2"/>
                </a:solidFill>
              </a:rPr>
              <a:t>Magazine reading in the morning is the most common among young people, while people who are in the busy years of family life mostly read in the evening</a:t>
            </a:r>
          </a:p>
        </p:txBody>
      </p:sp>
      <p:graphicFrame>
        <p:nvGraphicFramePr>
          <p:cNvPr id="12" name="Chart 7">
            <a:extLst>
              <a:ext uri="{FF2B5EF4-FFF2-40B4-BE49-F238E27FC236}">
                <a16:creationId xmlns:a16="http://schemas.microsoft.com/office/drawing/2014/main" id="{5CBD60C3-D2A6-4F9B-9B86-C3C08083E44A}"/>
              </a:ext>
            </a:extLst>
          </p:cNvPr>
          <p:cNvGraphicFramePr>
            <a:graphicFrameLocks noGrp="1"/>
          </p:cNvGraphicFramePr>
          <p:nvPr>
            <p:ph sz="quarter" idx="11"/>
            <p:extLst>
              <p:ext uri="{D42A27DB-BD31-4B8C-83A1-F6EECF244321}">
                <p14:modId xmlns:p14="http://schemas.microsoft.com/office/powerpoint/2010/main" val="3448977297"/>
              </p:ext>
            </p:extLst>
          </p:nvPr>
        </p:nvGraphicFramePr>
        <p:xfrm>
          <a:off x="896549" y="1837213"/>
          <a:ext cx="10213692" cy="4343399"/>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24436C94-1F63-AE41-8582-62011484936B}"/>
              </a:ext>
            </a:extLst>
          </p:cNvPr>
          <p:cNvSpPr/>
          <p:nvPr/>
        </p:nvSpPr>
        <p:spPr>
          <a:xfrm>
            <a:off x="3048000" y="1508656"/>
            <a:ext cx="6096000" cy="307777"/>
          </a:xfrm>
          <a:prstGeom prst="rect">
            <a:avLst/>
          </a:prstGeom>
        </p:spPr>
        <p:txBody>
          <a:bodyPr>
            <a:spAutoFit/>
          </a:bodyPr>
          <a:lstStyle/>
          <a:p>
            <a:pPr lvl="0" algn="ctr" rtl="0">
              <a:defRPr/>
            </a:pPr>
            <a:r>
              <a:rPr lang="en" sz="1400" b="0" i="0" u="none" baseline="0">
                <a:solidFill>
                  <a:schemeClr val="tx2"/>
                </a:solidFill>
                <a:latin typeface="Neue Haas Unica W1G" panose="020B0504030206020203" pitchFamily="34" charset="0"/>
              </a:rPr>
              <a:t>When do you typically read the magazine of your choice?  |  </a:t>
            </a:r>
            <a:r>
              <a:rPr lang="en" sz="1400" b="0" i="0" u="none" baseline="0">
                <a:solidFill>
                  <a:srgbClr val="002649"/>
                </a:solidFill>
                <a:latin typeface="Neue Haas Unica W1G" panose="020B0504030206020203" pitchFamily="34" charset="0"/>
              </a:rPr>
              <a:t>n = 1,166</a:t>
            </a:r>
          </a:p>
        </p:txBody>
      </p:sp>
    </p:spTree>
    <p:extLst>
      <p:ext uri="{BB962C8B-B14F-4D97-AF65-F5344CB8AC3E}">
        <p14:creationId xmlns:p14="http://schemas.microsoft.com/office/powerpoint/2010/main" val="2057351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60C64-CA91-0D4B-AEA3-C5E4C28D7928}"/>
              </a:ext>
            </a:extLst>
          </p:cNvPr>
          <p:cNvSpPr>
            <a:spLocks noGrp="1"/>
          </p:cNvSpPr>
          <p:nvPr>
            <p:ph type="title"/>
          </p:nvPr>
        </p:nvSpPr>
        <p:spPr/>
        <p:txBody>
          <a:bodyPr>
            <a:normAutofit fontScale="90000"/>
          </a:bodyPr>
          <a:lstStyle/>
          <a:p>
            <a:pPr rtl="0"/>
            <a:r>
              <a:rPr lang="en" sz="3000" b="0" i="0" u="none" baseline="0"/>
              <a:t>Reasons for why evenings are the preferred time to read: </a:t>
            </a:r>
            <a:r>
              <a:rPr lang="en" sz="3000" b="0" i="0" u="none" baseline="0">
                <a:solidFill>
                  <a:schemeClr val="accent1"/>
                </a:solidFill>
              </a:rPr>
              <a:t>people read magazines to recover from the day’s work and household chores</a:t>
            </a:r>
          </a:p>
        </p:txBody>
      </p:sp>
      <p:sp>
        <p:nvSpPr>
          <p:cNvPr id="3" name="Content Placeholder 2">
            <a:extLst>
              <a:ext uri="{FF2B5EF4-FFF2-40B4-BE49-F238E27FC236}">
                <a16:creationId xmlns:a16="http://schemas.microsoft.com/office/drawing/2014/main" id="{F435A31A-1E38-034E-A329-C5682EC78629}"/>
              </a:ext>
            </a:extLst>
          </p:cNvPr>
          <p:cNvSpPr>
            <a:spLocks noGrp="1"/>
          </p:cNvSpPr>
          <p:nvPr>
            <p:ph sz="quarter" idx="11"/>
          </p:nvPr>
        </p:nvSpPr>
        <p:spPr>
          <a:xfrm>
            <a:off x="1169071" y="1736204"/>
            <a:ext cx="9941169" cy="4259482"/>
          </a:xfrm>
        </p:spPr>
        <p:txBody>
          <a:bodyPr anchor="ctr">
            <a:noAutofit/>
          </a:bodyPr>
          <a:lstStyle/>
          <a:p>
            <a:pPr indent="0" algn="ctr" rtl="0"/>
            <a:r>
              <a:rPr lang="en" sz="1700" b="0" i="0" u="none" baseline="0"/>
              <a:t>“Helps me relax at the end of the day”</a:t>
            </a:r>
            <a:br>
              <a:rPr lang="en" sz="1700"/>
            </a:br>
            <a:r>
              <a:rPr lang="en" sz="1700" b="0" i="0" u="none" baseline="0"/>
              <a:t>– woman, 19</a:t>
            </a:r>
          </a:p>
          <a:p>
            <a:pPr indent="0" algn="ctr" rtl="0"/>
            <a:r>
              <a:rPr lang="en" sz="1700" b="0" i="0" u="none" baseline="0"/>
              <a:t>“I like to rest after work by reading a magazine.”</a:t>
            </a:r>
            <a:br>
              <a:rPr lang="en" sz="1700"/>
            </a:br>
            <a:r>
              <a:rPr lang="en" sz="1700" b="0" i="0" u="none" baseline="0"/>
              <a:t>–woman, 22</a:t>
            </a:r>
          </a:p>
          <a:p>
            <a:pPr indent="0" algn="ctr" rtl="0"/>
            <a:r>
              <a:rPr lang="en" sz="1700" b="0" i="0" u="none" baseline="0"/>
              <a:t>“I like to relax in the evening when the day’s work is done. It also gives me the chance to plan what to cook in the following days”</a:t>
            </a:r>
            <a:br>
              <a:rPr lang="en" sz="1700"/>
            </a:br>
            <a:r>
              <a:rPr lang="en" sz="1700" b="0" i="0" u="none" baseline="0"/>
              <a:t>– woman, 35</a:t>
            </a:r>
          </a:p>
          <a:p>
            <a:pPr indent="0" algn="ctr" rtl="0"/>
            <a:r>
              <a:rPr lang="en" sz="1700" b="0" i="0" u="none" baseline="0"/>
              <a:t>“It’s a good time to relax at the end of the workday.”</a:t>
            </a:r>
            <a:br>
              <a:rPr lang="en" sz="1700"/>
            </a:br>
            <a:r>
              <a:rPr lang="en" sz="1700" b="0" i="0" u="none" baseline="0"/>
              <a:t>– man, 50</a:t>
            </a:r>
          </a:p>
          <a:p>
            <a:pPr indent="0" algn="ctr" rtl="0"/>
            <a:r>
              <a:rPr lang="en" sz="1700" b="0" i="0" u="none" baseline="0"/>
              <a:t>“In the evening when the day’s work and chores are done, you can relax with a magazine with a clear conscience.”</a:t>
            </a:r>
            <a:br>
              <a:rPr lang="en" sz="1700"/>
            </a:br>
            <a:r>
              <a:rPr lang="en" sz="1700" b="0" i="0" u="none" baseline="0"/>
              <a:t>– man, 65</a:t>
            </a:r>
          </a:p>
        </p:txBody>
      </p:sp>
    </p:spTree>
    <p:extLst>
      <p:ext uri="{BB962C8B-B14F-4D97-AF65-F5344CB8AC3E}">
        <p14:creationId xmlns:p14="http://schemas.microsoft.com/office/powerpoint/2010/main" val="706383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60C64-CA91-0D4B-AEA3-C5E4C28D7928}"/>
              </a:ext>
            </a:extLst>
          </p:cNvPr>
          <p:cNvSpPr>
            <a:spLocks noGrp="1"/>
          </p:cNvSpPr>
          <p:nvPr>
            <p:ph type="title"/>
          </p:nvPr>
        </p:nvSpPr>
        <p:spPr/>
        <p:txBody>
          <a:bodyPr>
            <a:normAutofit fontScale="90000"/>
          </a:bodyPr>
          <a:lstStyle/>
          <a:p>
            <a:pPr rtl="0"/>
            <a:r>
              <a:rPr lang="en" sz="3000" b="0" i="0" u="none" baseline="0"/>
              <a:t>Reasons for why evenings are the preferred time to read: </a:t>
            </a:r>
            <a:r>
              <a:rPr lang="en" sz="3000" b="0" i="0" u="none" baseline="0">
                <a:solidFill>
                  <a:schemeClr val="accent1"/>
                </a:solidFill>
              </a:rPr>
              <a:t>in the evening, people have the opportunity to focus on reading</a:t>
            </a:r>
          </a:p>
        </p:txBody>
      </p:sp>
      <p:sp>
        <p:nvSpPr>
          <p:cNvPr id="3" name="Content Placeholder 2">
            <a:extLst>
              <a:ext uri="{FF2B5EF4-FFF2-40B4-BE49-F238E27FC236}">
                <a16:creationId xmlns:a16="http://schemas.microsoft.com/office/drawing/2014/main" id="{F435A31A-1E38-034E-A329-C5682EC78629}"/>
              </a:ext>
            </a:extLst>
          </p:cNvPr>
          <p:cNvSpPr>
            <a:spLocks noGrp="1"/>
          </p:cNvSpPr>
          <p:nvPr>
            <p:ph sz="quarter" idx="11"/>
          </p:nvPr>
        </p:nvSpPr>
        <p:spPr>
          <a:xfrm>
            <a:off x="254643" y="1574157"/>
            <a:ext cx="11396477" cy="4560425"/>
          </a:xfrm>
        </p:spPr>
        <p:txBody>
          <a:bodyPr anchor="ctr">
            <a:normAutofit/>
          </a:bodyPr>
          <a:lstStyle/>
          <a:p>
            <a:pPr indent="0" algn="ctr" rtl="0"/>
            <a:r>
              <a:rPr lang="en" sz="1600" b="0" i="0" u="none" baseline="0"/>
              <a:t>“I don’t have the time to focus properly at other times of the day and I like to really get engrossed in a magazine”</a:t>
            </a:r>
            <a:br>
              <a:rPr lang="en" sz="1600"/>
            </a:br>
            <a:r>
              <a:rPr lang="en" sz="1600" b="0" i="0" u="none" baseline="0"/>
              <a:t>– man, 39</a:t>
            </a:r>
          </a:p>
          <a:p>
            <a:pPr indent="0" algn="ctr" rtl="0"/>
            <a:r>
              <a:rPr lang="en" sz="1600" b="0" i="0" u="none" baseline="0"/>
              <a:t>“That’s when I have time to relax and focus on the things I enjoy”</a:t>
            </a:r>
            <a:br>
              <a:rPr lang="en" sz="1600"/>
            </a:br>
            <a:r>
              <a:rPr lang="en" sz="1600" b="0" i="0" u="none" baseline="0"/>
              <a:t>– woman, 54</a:t>
            </a:r>
            <a:br>
              <a:rPr lang="en" sz="1600"/>
            </a:br>
            <a:br>
              <a:rPr lang="en" sz="1600"/>
            </a:br>
            <a:r>
              <a:rPr lang="en" sz="1600" b="0" i="0" u="none" baseline="0"/>
              <a:t>“If I buy a magazine at the supermarket, I read it when I get home in the afternoon or save it for the evening when I have time to spare.”</a:t>
            </a:r>
            <a:br>
              <a:rPr lang="en" sz="1600"/>
            </a:br>
            <a:r>
              <a:rPr lang="en" sz="1600" b="0" i="0" u="none" baseline="0"/>
              <a:t>– woman, 64</a:t>
            </a:r>
          </a:p>
          <a:p>
            <a:pPr indent="0" algn="ctr" rtl="0"/>
            <a:r>
              <a:rPr lang="en" sz="1600" b="0" i="0" u="none" baseline="0"/>
              <a:t>“There are no distractions”</a:t>
            </a:r>
            <a:br>
              <a:rPr lang="en" sz="1600"/>
            </a:br>
            <a:r>
              <a:rPr lang="en" sz="1600" b="0" i="0" u="none" baseline="0"/>
              <a:t>– man, 72</a:t>
            </a:r>
          </a:p>
          <a:p>
            <a:pPr indent="0" algn="ctr" rtl="0"/>
            <a:r>
              <a:rPr lang="en" sz="1600" b="0" i="0" u="none" baseline="0"/>
              <a:t>“That’s when I usually have time to read and focus on what I read”</a:t>
            </a:r>
            <a:br>
              <a:rPr lang="en" sz="1600"/>
            </a:br>
            <a:r>
              <a:rPr lang="en" sz="1600" b="0" i="0" u="none" baseline="0"/>
              <a:t>– woman, 24</a:t>
            </a:r>
          </a:p>
          <a:p>
            <a:pPr indent="0" algn="ctr" rtl="0"/>
            <a:r>
              <a:rPr lang="en" sz="1600" b="0" i="0" u="none" baseline="0"/>
              <a:t>“When the kids have gone to bed, I have quiet time to spend on reading.”</a:t>
            </a:r>
            <a:br>
              <a:rPr lang="en" sz="1600"/>
            </a:br>
            <a:r>
              <a:rPr lang="en" sz="1600" b="0" i="0" u="none" baseline="0"/>
              <a:t>– man, 45</a:t>
            </a:r>
          </a:p>
        </p:txBody>
      </p:sp>
    </p:spTree>
    <p:extLst>
      <p:ext uri="{BB962C8B-B14F-4D97-AF65-F5344CB8AC3E}">
        <p14:creationId xmlns:p14="http://schemas.microsoft.com/office/powerpoint/2010/main" val="1768603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60C64-CA91-0D4B-AEA3-C5E4C28D7928}"/>
              </a:ext>
            </a:extLst>
          </p:cNvPr>
          <p:cNvSpPr>
            <a:spLocks noGrp="1"/>
          </p:cNvSpPr>
          <p:nvPr>
            <p:ph type="title"/>
          </p:nvPr>
        </p:nvSpPr>
        <p:spPr/>
        <p:txBody>
          <a:bodyPr>
            <a:normAutofit fontScale="90000"/>
          </a:bodyPr>
          <a:lstStyle/>
          <a:p>
            <a:pPr rtl="0"/>
            <a:r>
              <a:rPr lang="en" sz="3000" b="0" i="0" u="none" baseline="0"/>
              <a:t>Reasons for why evenings are the preferred time to read: </a:t>
            </a:r>
            <a:r>
              <a:rPr lang="en" sz="3000" b="0" i="0" u="none" baseline="0">
                <a:solidFill>
                  <a:schemeClr val="accent1"/>
                </a:solidFill>
              </a:rPr>
              <a:t>reading a magazine is a way to calm down before going to bed</a:t>
            </a:r>
          </a:p>
        </p:txBody>
      </p:sp>
      <p:sp>
        <p:nvSpPr>
          <p:cNvPr id="3" name="Content Placeholder 2">
            <a:extLst>
              <a:ext uri="{FF2B5EF4-FFF2-40B4-BE49-F238E27FC236}">
                <a16:creationId xmlns:a16="http://schemas.microsoft.com/office/drawing/2014/main" id="{F435A31A-1E38-034E-A329-C5682EC78629}"/>
              </a:ext>
            </a:extLst>
          </p:cNvPr>
          <p:cNvSpPr>
            <a:spLocks noGrp="1"/>
          </p:cNvSpPr>
          <p:nvPr>
            <p:ph sz="quarter" idx="11"/>
          </p:nvPr>
        </p:nvSpPr>
        <p:spPr>
          <a:xfrm>
            <a:off x="1169071" y="1736204"/>
            <a:ext cx="9941169" cy="4259482"/>
          </a:xfrm>
        </p:spPr>
        <p:txBody>
          <a:bodyPr anchor="ctr">
            <a:normAutofit/>
          </a:bodyPr>
          <a:lstStyle/>
          <a:p>
            <a:pPr indent="0" algn="ctr" rtl="0"/>
            <a:r>
              <a:rPr lang="en" sz="1600" b="0" i="0" u="none" baseline="0"/>
              <a:t>“I read in bed when I’m getting ready to sleep. It’s a quiet time when I can focus on reading and there are no other stimuli to distract me.”</a:t>
            </a:r>
            <a:br>
              <a:rPr lang="en" sz="1600"/>
            </a:br>
            <a:r>
              <a:rPr lang="en" sz="1600" b="0" i="0" u="none" baseline="0"/>
              <a:t>– woman, 33</a:t>
            </a:r>
          </a:p>
          <a:p>
            <a:pPr indent="0" algn="ctr" rtl="0"/>
            <a:r>
              <a:rPr lang="en" sz="1600" b="0" i="0" u="none" baseline="0"/>
              <a:t>“I have quiet time before going to sleep. This is when my partner is already asleep or also reading.”</a:t>
            </a:r>
            <a:br>
              <a:rPr lang="en" sz="1600"/>
            </a:br>
            <a:r>
              <a:rPr lang="en" sz="1600" b="0" i="0" u="none" baseline="0"/>
              <a:t>– man, 65</a:t>
            </a:r>
          </a:p>
          <a:p>
            <a:pPr indent="0" algn="ctr" rtl="0"/>
            <a:r>
              <a:rPr lang="en" sz="1600" b="0" i="0" u="none" baseline="0"/>
              <a:t>“Relaxing after the day’s chores, before sleeping.”</a:t>
            </a:r>
            <a:br>
              <a:rPr lang="en" sz="1600"/>
            </a:br>
            <a:r>
              <a:rPr lang="en" sz="1600" b="0" i="0" u="none" baseline="0"/>
              <a:t>– man, 42</a:t>
            </a:r>
          </a:p>
          <a:p>
            <a:pPr indent="0" algn="ctr" rtl="0"/>
            <a:r>
              <a:rPr lang="en" sz="1600" b="0" i="0" u="none" baseline="0"/>
              <a:t>“The best time to read is just before sleeping, in bed. That’s when I can relax for a while with a magazine.”</a:t>
            </a:r>
            <a:br>
              <a:rPr lang="en" sz="1600"/>
            </a:br>
            <a:r>
              <a:rPr lang="en" sz="1600" b="0" i="0" u="none" baseline="0"/>
              <a:t>– woman, 42</a:t>
            </a:r>
          </a:p>
          <a:p>
            <a:pPr indent="0" algn="ctr" rtl="0"/>
            <a:r>
              <a:rPr lang="en" sz="1600" b="0" i="0" u="none" baseline="0"/>
              <a:t>“Reading in the evening before sleeping is a nice relaxing activity.”</a:t>
            </a:r>
            <a:br>
              <a:rPr lang="en" sz="1600"/>
            </a:br>
            <a:r>
              <a:rPr lang="en" sz="1600" b="0" i="0" u="none" baseline="0"/>
              <a:t>– woman, 22</a:t>
            </a:r>
          </a:p>
        </p:txBody>
      </p:sp>
    </p:spTree>
    <p:extLst>
      <p:ext uri="{BB962C8B-B14F-4D97-AF65-F5344CB8AC3E}">
        <p14:creationId xmlns:p14="http://schemas.microsoft.com/office/powerpoint/2010/main" val="3946564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a:bodyPr>
          <a:lstStyle/>
          <a:p>
            <a:pPr rtl="0"/>
            <a:r>
              <a:rPr lang="en" sz="3200" b="0" i="0" u="none" baseline="0">
                <a:solidFill>
                  <a:schemeClr val="tx2"/>
                </a:solidFill>
              </a:rPr>
              <a:t>People prefer to read magazines at home</a:t>
            </a:r>
          </a:p>
        </p:txBody>
      </p:sp>
      <p:grpSp>
        <p:nvGrpSpPr>
          <p:cNvPr id="10" name="Group 9">
            <a:extLst>
              <a:ext uri="{FF2B5EF4-FFF2-40B4-BE49-F238E27FC236}">
                <a16:creationId xmlns:a16="http://schemas.microsoft.com/office/drawing/2014/main" id="{D909C803-879D-684B-B21F-A7DEF7304F15}"/>
              </a:ext>
            </a:extLst>
          </p:cNvPr>
          <p:cNvGrpSpPr/>
          <p:nvPr/>
        </p:nvGrpSpPr>
        <p:grpSpPr>
          <a:xfrm>
            <a:off x="263156" y="2011864"/>
            <a:ext cx="7185394" cy="4240965"/>
            <a:chOff x="-832715" y="1615607"/>
            <a:chExt cx="7223760" cy="4437060"/>
          </a:xfrm>
        </p:grpSpPr>
        <p:graphicFrame>
          <p:nvGraphicFramePr>
            <p:cNvPr id="7" name="Chart 6">
              <a:extLst>
                <a:ext uri="{FF2B5EF4-FFF2-40B4-BE49-F238E27FC236}">
                  <a16:creationId xmlns:a16="http://schemas.microsoft.com/office/drawing/2014/main" id="{07DF110D-651B-2F44-B559-94D93DEABF35}"/>
                </a:ext>
              </a:extLst>
            </p:cNvPr>
            <p:cNvGraphicFramePr/>
            <p:nvPr>
              <p:extLst>
                <p:ext uri="{D42A27DB-BD31-4B8C-83A1-F6EECF244321}">
                  <p14:modId xmlns:p14="http://schemas.microsoft.com/office/powerpoint/2010/main" val="1193952859"/>
                </p:ext>
              </p:extLst>
            </p:nvPr>
          </p:nvGraphicFramePr>
          <p:xfrm>
            <a:off x="-832715" y="1615607"/>
            <a:ext cx="7223760" cy="442618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1B319AB3-0D02-B548-9A75-A90DF5440C17}"/>
                </a:ext>
              </a:extLst>
            </p:cNvPr>
            <p:cNvSpPr txBox="1"/>
            <p:nvPr/>
          </p:nvSpPr>
          <p:spPr>
            <a:xfrm flipH="1">
              <a:off x="1805078" y="5722082"/>
              <a:ext cx="392610" cy="33058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a:ln>
                    <a:noFill/>
                  </a:ln>
                  <a:solidFill>
                    <a:srgbClr val="FFFFFF">
                      <a:lumMod val="50000"/>
                    </a:srgbClr>
                  </a:solidFill>
                  <a:effectLst/>
                  <a:uLnTx/>
                  <a:uFillTx/>
                  <a:latin typeface="Neue Haas Unica W1G" panose="020B0504030206020203" pitchFamily="34" charset="0"/>
                  <a:ea typeface="+mn-ea"/>
                  <a:cs typeface="+mn-cs"/>
                </a:rPr>
                <a:t>%</a:t>
              </a:r>
            </a:p>
          </p:txBody>
        </p:sp>
      </p:grpSp>
      <p:sp>
        <p:nvSpPr>
          <p:cNvPr id="11" name="TextBox 2">
            <a:extLst>
              <a:ext uri="{FF2B5EF4-FFF2-40B4-BE49-F238E27FC236}">
                <a16:creationId xmlns:a16="http://schemas.microsoft.com/office/drawing/2014/main" id="{BF47B7EA-7F5F-4930-A505-2FCD3DCDF9BC}"/>
              </a:ext>
            </a:extLst>
          </p:cNvPr>
          <p:cNvSpPr txBox="1"/>
          <p:nvPr/>
        </p:nvSpPr>
        <p:spPr>
          <a:xfrm>
            <a:off x="602311" y="1734865"/>
            <a:ext cx="6371695" cy="276999"/>
          </a:xfrm>
          <a:prstGeom prst="rect">
            <a:avLst/>
          </a:prstGeom>
          <a:noFill/>
        </p:spPr>
        <p:txBody>
          <a:bodyPr wrap="square" rtlCol="0">
            <a:spAutoFit/>
          </a:bodyPr>
          <a:lstStyle/>
          <a:p>
            <a:pPr lvl="0" algn="ctr" rtl="0">
              <a:defRPr/>
            </a:pPr>
            <a:r>
              <a:rPr lang="en" sz="1200" b="0" i="0" u="none" baseline="0">
                <a:solidFill>
                  <a:schemeClr val="tx2"/>
                </a:solidFill>
                <a:latin typeface="Neue Haas Unica W1G" panose="020B0504030206020203" pitchFamily="34" charset="0"/>
              </a:rPr>
              <a:t>Where do you usually read the magazine of your choice?  |  </a:t>
            </a:r>
            <a:r>
              <a:rPr kumimoji="0" lang="en" sz="1200" b="0" i="0" u="none" strike="noStrike" kern="1200" cap="none" spc="0" normalizeH="0" baseline="0">
                <a:ln>
                  <a:noFill/>
                </a:ln>
                <a:solidFill>
                  <a:srgbClr val="002649"/>
                </a:solidFill>
                <a:effectLst/>
                <a:uLnTx/>
                <a:uFillTx/>
                <a:latin typeface="Neue Haas Unica W1G" panose="020B0504030206020203" pitchFamily="34" charset="0"/>
              </a:rPr>
              <a:t>n = 1,166</a:t>
            </a:r>
          </a:p>
        </p:txBody>
      </p:sp>
      <p:sp>
        <p:nvSpPr>
          <p:cNvPr id="8" name="Text Placeholder 3">
            <a:extLst>
              <a:ext uri="{FF2B5EF4-FFF2-40B4-BE49-F238E27FC236}">
                <a16:creationId xmlns:a16="http://schemas.microsoft.com/office/drawing/2014/main" id="{36DE77C2-2F7A-46D9-86CF-C19A8457A1FA}"/>
              </a:ext>
            </a:extLst>
          </p:cNvPr>
          <p:cNvSpPr>
            <a:spLocks noGrp="1"/>
          </p:cNvSpPr>
          <p:nvPr>
            <p:ph type="body" sz="half" idx="2"/>
          </p:nvPr>
        </p:nvSpPr>
        <p:spPr>
          <a:xfrm>
            <a:off x="8065850" y="1554763"/>
            <a:ext cx="3659703" cy="4169750"/>
          </a:xfrm>
        </p:spPr>
        <p:txBody>
          <a:bodyPr numCol="1" anchor="ctr">
            <a:normAutofit/>
          </a:bodyPr>
          <a:lstStyle/>
          <a:p>
            <a:pPr rtl="0">
              <a:lnSpc>
                <a:spcPct val="100000"/>
              </a:lnSpc>
            </a:pPr>
            <a:r>
              <a:rPr lang="en" sz="2400" b="0" i="0" u="none" baseline="0">
                <a:latin typeface="Neue Haas Unica W1G Medium" panose="020B0404030206020203" pitchFamily="34" charset="0"/>
              </a:rPr>
              <a:t>People read magazines at home: in the living room, kitchen and bedroom.</a:t>
            </a:r>
            <a:br>
              <a:rPr lang="en" sz="2400">
                <a:latin typeface="Neue Haas Unica W1G Medium" panose="020B0404030206020203" pitchFamily="34" charset="0"/>
              </a:rPr>
            </a:br>
            <a:endParaRPr lang="en" sz="2400" dirty="0">
              <a:latin typeface="Neue Haas Unica W1G Medium" panose="020B0404030206020203" pitchFamily="34" charset="0"/>
            </a:endParaRPr>
          </a:p>
          <a:p>
            <a:pPr rtl="0">
              <a:lnSpc>
                <a:spcPct val="100000"/>
              </a:lnSpc>
            </a:pPr>
            <a:r>
              <a:rPr lang="en" sz="2400" b="0" i="0" u="none" baseline="0">
                <a:latin typeface="Neue Haas Unica W1G Medium" panose="020B0404030206020203" pitchFamily="34" charset="0"/>
              </a:rPr>
              <a:t>Women are more likely than men to read on their terrace, while men are more likely to read in the bathroom.</a:t>
            </a:r>
          </a:p>
        </p:txBody>
      </p:sp>
    </p:spTree>
    <p:extLst>
      <p:ext uri="{BB962C8B-B14F-4D97-AF65-F5344CB8AC3E}">
        <p14:creationId xmlns:p14="http://schemas.microsoft.com/office/powerpoint/2010/main" val="3289411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5D4AF689-172D-BA41-8DFB-EACCA9AD4366}"/>
              </a:ext>
            </a:extLst>
          </p:cNvPr>
          <p:cNvGraphicFramePr/>
          <p:nvPr>
            <p:extLst>
              <p:ext uri="{D42A27DB-BD31-4B8C-83A1-F6EECF244321}">
                <p14:modId xmlns:p14="http://schemas.microsoft.com/office/powerpoint/2010/main" val="854136369"/>
              </p:ext>
            </p:extLst>
          </p:nvPr>
        </p:nvGraphicFramePr>
        <p:xfrm>
          <a:off x="1044380" y="2011864"/>
          <a:ext cx="9577488" cy="366157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fontScale="90000"/>
          </a:bodyPr>
          <a:lstStyle/>
          <a:p>
            <a:pPr rtl="0"/>
            <a:r>
              <a:rPr lang="en" sz="3200" b="0" i="0" u="none" baseline="0"/>
              <a:t>Weekdays and weekends are not defining factors for reading a magazine – people like to have magazine moments at both times</a:t>
            </a:r>
            <a:endParaRPr lang="en" sz="3200" dirty="0">
              <a:solidFill>
                <a:schemeClr val="tx2"/>
              </a:solidFill>
            </a:endParaRPr>
          </a:p>
        </p:txBody>
      </p:sp>
      <p:sp>
        <p:nvSpPr>
          <p:cNvPr id="3" name="TextBox 2">
            <a:extLst>
              <a:ext uri="{FF2B5EF4-FFF2-40B4-BE49-F238E27FC236}">
                <a16:creationId xmlns:a16="http://schemas.microsoft.com/office/drawing/2014/main" id="{00850169-5D2D-7F48-820B-3EDB48E744F2}"/>
              </a:ext>
            </a:extLst>
          </p:cNvPr>
          <p:cNvSpPr txBox="1"/>
          <p:nvPr/>
        </p:nvSpPr>
        <p:spPr>
          <a:xfrm>
            <a:off x="2910153" y="1550836"/>
            <a:ext cx="6371695" cy="307777"/>
          </a:xfrm>
          <a:prstGeom prst="rect">
            <a:avLst/>
          </a:prstGeom>
          <a:noFill/>
        </p:spPr>
        <p:txBody>
          <a:bodyPr wrap="square" rtlCol="0">
            <a:spAutoFit/>
          </a:bodyPr>
          <a:lstStyle/>
          <a:p>
            <a:pPr lvl="0" algn="ctr" rtl="0">
              <a:defRPr/>
            </a:pPr>
            <a:r>
              <a:rPr lang="en" sz="1400" b="0" i="0" u="none" baseline="0">
                <a:solidFill>
                  <a:schemeClr val="tx2"/>
                </a:solidFill>
                <a:latin typeface="Neue Haas Unica W1G" panose="020B0504030206020203" pitchFamily="34" charset="0"/>
              </a:rPr>
              <a:t>Do you read on weekdays or weekends?  | </a:t>
            </a:r>
            <a:r>
              <a:rPr kumimoji="0" lang="en" sz="1400" b="0" i="0" u="none" strike="noStrike" kern="1200" cap="none" spc="0" normalizeH="0" baseline="0">
                <a:ln>
                  <a:noFill/>
                </a:ln>
                <a:solidFill>
                  <a:srgbClr val="002649"/>
                </a:solidFill>
                <a:effectLst/>
                <a:uLnTx/>
                <a:uFillTx/>
                <a:latin typeface="Neue Haas Unica W1G" panose="020B0504030206020203" pitchFamily="34" charset="0"/>
              </a:rPr>
              <a:t>n = 1,166</a:t>
            </a:r>
          </a:p>
        </p:txBody>
      </p:sp>
    </p:spTree>
    <p:extLst>
      <p:ext uri="{BB962C8B-B14F-4D97-AF65-F5344CB8AC3E}">
        <p14:creationId xmlns:p14="http://schemas.microsoft.com/office/powerpoint/2010/main" val="4189826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1049452" y="415635"/>
            <a:ext cx="10093096" cy="644237"/>
          </a:xfrm>
        </p:spPr>
        <p:txBody>
          <a:bodyPr anchor="ctr">
            <a:normAutofit fontScale="90000"/>
          </a:bodyPr>
          <a:lstStyle/>
          <a:p>
            <a:pPr rtl="0"/>
            <a:r>
              <a:rPr lang="en" sz="3200" b="0" i="0" u="none" baseline="0" dirty="0">
                <a:solidFill>
                  <a:schemeClr val="tx2"/>
                </a:solidFill>
              </a:rPr>
              <a:t>In the choice of when to read, what’s more important than the day of the week is being able to allocate time to reading </a:t>
            </a:r>
            <a:br>
              <a:rPr lang="en" sz="3200" dirty="0">
                <a:solidFill>
                  <a:schemeClr val="tx2"/>
                </a:solidFill>
              </a:rPr>
            </a:br>
            <a:br>
              <a:rPr lang="en" sz="1100" dirty="0">
                <a:solidFill>
                  <a:schemeClr val="tx2"/>
                </a:solidFill>
              </a:rPr>
            </a:br>
            <a:r>
              <a:rPr lang="en" sz="1600" b="0" i="0" u="none" baseline="0" dirty="0">
                <a:solidFill>
                  <a:schemeClr val="tx2"/>
                </a:solidFill>
              </a:rPr>
              <a:t>– nevertheless, among young age groups, slightly less than half of the respondents prefer reading either on weekdays or weekends</a:t>
            </a:r>
          </a:p>
        </p:txBody>
      </p:sp>
      <p:graphicFrame>
        <p:nvGraphicFramePr>
          <p:cNvPr id="8" name="Sisällön paikkamerkki 9">
            <a:extLst>
              <a:ext uri="{FF2B5EF4-FFF2-40B4-BE49-F238E27FC236}">
                <a16:creationId xmlns:a16="http://schemas.microsoft.com/office/drawing/2014/main" id="{2475A88F-8BE7-4985-9720-979FBD69EF5A}"/>
              </a:ext>
            </a:extLst>
          </p:cNvPr>
          <p:cNvGraphicFramePr>
            <a:graphicFrameLocks noGrp="1"/>
          </p:cNvGraphicFramePr>
          <p:nvPr>
            <p:ph sz="quarter" idx="11"/>
            <p:custDataLst>
              <p:tags r:id="rId1"/>
            </p:custDataLst>
            <p:extLst>
              <p:ext uri="{D42A27DB-BD31-4B8C-83A1-F6EECF244321}">
                <p14:modId xmlns:p14="http://schemas.microsoft.com/office/powerpoint/2010/main" val="27546918"/>
              </p:ext>
            </p:extLst>
          </p:nvPr>
        </p:nvGraphicFramePr>
        <p:xfrm>
          <a:off x="940471" y="1827835"/>
          <a:ext cx="9941169" cy="4166754"/>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AAACC6EE-D72C-4D42-8623-52F3B0755055}"/>
              </a:ext>
            </a:extLst>
          </p:cNvPr>
          <p:cNvSpPr txBox="1"/>
          <p:nvPr/>
        </p:nvSpPr>
        <p:spPr>
          <a:xfrm>
            <a:off x="2910153" y="1550836"/>
            <a:ext cx="6371695" cy="307777"/>
          </a:xfrm>
          <a:prstGeom prst="rect">
            <a:avLst/>
          </a:prstGeom>
          <a:noFill/>
        </p:spPr>
        <p:txBody>
          <a:bodyPr wrap="square" rtlCol="0">
            <a:spAutoFit/>
          </a:bodyPr>
          <a:lstStyle/>
          <a:p>
            <a:pPr lvl="0" algn="ctr" rtl="0">
              <a:defRPr/>
            </a:pPr>
            <a:r>
              <a:rPr lang="en" sz="1400" b="0" i="0" u="none" baseline="0">
                <a:solidFill>
                  <a:schemeClr val="tx2"/>
                </a:solidFill>
                <a:latin typeface="Neue Haas Unica W1G" panose="020B0504030206020203" pitchFamily="34" charset="0"/>
              </a:rPr>
              <a:t>Do you read on weekdays or weekends?  | </a:t>
            </a:r>
            <a:r>
              <a:rPr kumimoji="0" lang="en" sz="1400" b="0" i="0" u="none" strike="noStrike" kern="1200" cap="none" spc="0" normalizeH="0" baseline="0">
                <a:ln>
                  <a:noFill/>
                </a:ln>
                <a:solidFill>
                  <a:srgbClr val="002649"/>
                </a:solidFill>
                <a:effectLst/>
                <a:uLnTx/>
                <a:uFillTx/>
                <a:latin typeface="Neue Haas Unica W1G" panose="020B0504030206020203" pitchFamily="34" charset="0"/>
              </a:rPr>
              <a:t>n = 1,166</a:t>
            </a:r>
          </a:p>
        </p:txBody>
      </p:sp>
    </p:spTree>
    <p:extLst>
      <p:ext uri="{BB962C8B-B14F-4D97-AF65-F5344CB8AC3E}">
        <p14:creationId xmlns:p14="http://schemas.microsoft.com/office/powerpoint/2010/main" val="663945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5D4AF689-172D-BA41-8DFB-EACCA9AD4366}"/>
              </a:ext>
            </a:extLst>
          </p:cNvPr>
          <p:cNvGraphicFramePr/>
          <p:nvPr>
            <p:extLst>
              <p:ext uri="{D42A27DB-BD31-4B8C-83A1-F6EECF244321}">
                <p14:modId xmlns:p14="http://schemas.microsoft.com/office/powerpoint/2010/main" val="1964141354"/>
              </p:ext>
            </p:extLst>
          </p:nvPr>
        </p:nvGraphicFramePr>
        <p:xfrm>
          <a:off x="1169071" y="1916592"/>
          <a:ext cx="9941170" cy="402700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pPr rtl="0"/>
            <a:r>
              <a:rPr lang="en" sz="3200" b="0" i="0" u="none" baseline="0"/>
              <a:t>Nearly 1/3 of the respondents read more when they are on holiday</a:t>
            </a:r>
            <a:endParaRPr lang="en" dirty="0">
              <a:latin typeface="Neue Haas Unica W1G Medium" panose="020B0404030206020203" pitchFamily="34" charset="0"/>
            </a:endParaRPr>
          </a:p>
        </p:txBody>
      </p:sp>
      <p:sp>
        <p:nvSpPr>
          <p:cNvPr id="7" name="TextBox 6">
            <a:extLst>
              <a:ext uri="{FF2B5EF4-FFF2-40B4-BE49-F238E27FC236}">
                <a16:creationId xmlns:a16="http://schemas.microsoft.com/office/drawing/2014/main" id="{64CA0979-FE53-FA4E-914D-3ACE104520BA}"/>
              </a:ext>
            </a:extLst>
          </p:cNvPr>
          <p:cNvSpPr txBox="1"/>
          <p:nvPr/>
        </p:nvSpPr>
        <p:spPr>
          <a:xfrm>
            <a:off x="2910153" y="1550836"/>
            <a:ext cx="6371695" cy="307777"/>
          </a:xfrm>
          <a:prstGeom prst="rect">
            <a:avLst/>
          </a:prstGeom>
          <a:noFill/>
        </p:spPr>
        <p:txBody>
          <a:bodyPr wrap="square" rtlCol="0">
            <a:spAutoFit/>
          </a:bodyPr>
          <a:lstStyle/>
          <a:p>
            <a:pPr lvl="0" algn="ctr" rtl="0">
              <a:defRPr/>
            </a:pPr>
            <a:r>
              <a:rPr lang="en" sz="1400" b="0" i="0" u="none" baseline="0">
                <a:solidFill>
                  <a:schemeClr val="tx2"/>
                </a:solidFill>
                <a:latin typeface="Neue Haas Unica W1G" panose="020B0504030206020203" pitchFamily="34" charset="0"/>
              </a:rPr>
              <a:t>How do holiday periods affect reading?  |  </a:t>
            </a:r>
            <a:r>
              <a:rPr lang="en" sz="1400" b="0" i="0" u="none" baseline="0">
                <a:solidFill>
                  <a:srgbClr val="002649"/>
                </a:solidFill>
                <a:latin typeface="Neue Haas Unica W1G" panose="020B0504030206020203" pitchFamily="34" charset="0"/>
              </a:rPr>
              <a:t>n = 1,166</a:t>
            </a:r>
          </a:p>
        </p:txBody>
      </p:sp>
    </p:spTree>
    <p:extLst>
      <p:ext uri="{BB962C8B-B14F-4D97-AF65-F5344CB8AC3E}">
        <p14:creationId xmlns:p14="http://schemas.microsoft.com/office/powerpoint/2010/main" val="3740908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pPr rtl="0"/>
            <a:r>
              <a:rPr lang="en" sz="3200" b="0" i="0" u="none" baseline="0">
                <a:solidFill>
                  <a:schemeClr val="tx2"/>
                </a:solidFill>
              </a:rPr>
              <a:t>Women and young people, in particular, read more when they are on holiday</a:t>
            </a:r>
          </a:p>
        </p:txBody>
      </p:sp>
      <p:graphicFrame>
        <p:nvGraphicFramePr>
          <p:cNvPr id="8" name="Sisällön paikkamerkki 9">
            <a:extLst>
              <a:ext uri="{FF2B5EF4-FFF2-40B4-BE49-F238E27FC236}">
                <a16:creationId xmlns:a16="http://schemas.microsoft.com/office/drawing/2014/main" id="{8F8EA974-6530-4258-A6ED-6AD265ACBFB6}"/>
              </a:ext>
            </a:extLst>
          </p:cNvPr>
          <p:cNvGraphicFramePr>
            <a:graphicFrameLocks noGrp="1"/>
          </p:cNvGraphicFramePr>
          <p:nvPr>
            <p:ph sz="quarter" idx="11"/>
            <p:custDataLst>
              <p:tags r:id="rId1"/>
            </p:custDataLst>
            <p:extLst>
              <p:ext uri="{D42A27DB-BD31-4B8C-83A1-F6EECF244321}">
                <p14:modId xmlns:p14="http://schemas.microsoft.com/office/powerpoint/2010/main" val="171912050"/>
              </p:ext>
            </p:extLst>
          </p:nvPr>
        </p:nvGraphicFramePr>
        <p:xfrm>
          <a:off x="826172" y="1953490"/>
          <a:ext cx="9941169" cy="4123831"/>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E34F2CD3-E5C5-C941-8679-7C700B9D948C}"/>
              </a:ext>
            </a:extLst>
          </p:cNvPr>
          <p:cNvSpPr txBox="1"/>
          <p:nvPr/>
        </p:nvSpPr>
        <p:spPr>
          <a:xfrm>
            <a:off x="2910153" y="1458821"/>
            <a:ext cx="6371695" cy="307777"/>
          </a:xfrm>
          <a:prstGeom prst="rect">
            <a:avLst/>
          </a:prstGeom>
          <a:noFill/>
        </p:spPr>
        <p:txBody>
          <a:bodyPr wrap="square" rtlCol="0">
            <a:spAutoFit/>
          </a:bodyPr>
          <a:lstStyle/>
          <a:p>
            <a:pPr lvl="0" algn="ctr" rtl="0">
              <a:defRPr/>
            </a:pPr>
            <a:r>
              <a:rPr lang="en" sz="1400" b="0" i="0" u="none" baseline="0">
                <a:solidFill>
                  <a:schemeClr val="tx2"/>
                </a:solidFill>
                <a:latin typeface="Neue Haas Unica W1G" panose="020B0504030206020203" pitchFamily="34" charset="0"/>
              </a:rPr>
              <a:t>How do holiday periods affect reading?  |  </a:t>
            </a:r>
            <a:r>
              <a:rPr lang="en" sz="1400" b="0" i="0" u="none" baseline="0">
                <a:solidFill>
                  <a:srgbClr val="002649"/>
                </a:solidFill>
                <a:latin typeface="Neue Haas Unica W1G" panose="020B0504030206020203" pitchFamily="34" charset="0"/>
              </a:rPr>
              <a:t>n = 1,166</a:t>
            </a:r>
          </a:p>
        </p:txBody>
      </p:sp>
    </p:spTree>
    <p:extLst>
      <p:ext uri="{BB962C8B-B14F-4D97-AF65-F5344CB8AC3E}">
        <p14:creationId xmlns:p14="http://schemas.microsoft.com/office/powerpoint/2010/main" val="1184786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pPr rtl="0"/>
            <a:r>
              <a:rPr lang="en" sz="3200" b="0" i="0" u="none" baseline="0">
                <a:solidFill>
                  <a:schemeClr val="tx2"/>
                </a:solidFill>
              </a:rPr>
              <a:t>Which statement better describes the way you read the magazine of your choice?</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rtl="0">
              <a:lnSpc>
                <a:spcPct val="100000"/>
              </a:lnSpc>
            </a:pPr>
            <a:r>
              <a:rPr lang="en" b="0" i="0" u="none" baseline="0"/>
              <a:t>“I usually pick up a magazine when I’m not in a hurry to go anywhere. When you’re busy, you can’t focus on a magazine.”</a:t>
            </a:r>
            <a:br>
              <a:rPr lang="en"/>
            </a:br>
            <a:br>
              <a:rPr lang="en"/>
            </a:br>
            <a:r>
              <a:rPr lang="en" b="0" i="0" u="none" baseline="0"/>
              <a:t>– woman, 45</a:t>
            </a:r>
            <a:endParaRPr lang="en" sz="2500" dirty="0">
              <a:latin typeface="Neue Haas Unica W1G Medium" panose="020B0404030206020203" pitchFamily="34" charset="0"/>
            </a:endParaRPr>
          </a:p>
        </p:txBody>
      </p:sp>
      <p:sp>
        <p:nvSpPr>
          <p:cNvPr id="3" name="TextBox 2">
            <a:extLst>
              <a:ext uri="{FF2B5EF4-FFF2-40B4-BE49-F238E27FC236}">
                <a16:creationId xmlns:a16="http://schemas.microsoft.com/office/drawing/2014/main" id="{00850169-5D2D-7F48-820B-3EDB48E744F2}"/>
              </a:ext>
            </a:extLst>
          </p:cNvPr>
          <p:cNvSpPr txBox="1"/>
          <p:nvPr/>
        </p:nvSpPr>
        <p:spPr>
          <a:xfrm>
            <a:off x="5654319" y="1703692"/>
            <a:ext cx="1290179" cy="276999"/>
          </a:xfrm>
          <a:prstGeom prst="rect">
            <a:avLst/>
          </a:prstGeom>
          <a:noFill/>
        </p:spPr>
        <p:txBody>
          <a:bodyPr wrap="square" rtlCol="0">
            <a:spAutoFit/>
          </a:bodyPr>
          <a:lstStyle/>
          <a:p>
            <a:pPr lvl="0" algn="r" rtl="0">
              <a:defRPr/>
            </a:pPr>
            <a:r>
              <a:rPr lang="en" sz="1200" b="0" i="0" u="none" baseline="0">
                <a:solidFill>
                  <a:srgbClr val="002649"/>
                </a:solidFill>
                <a:latin typeface="Neue Haas Unica W1G" panose="020B0504030206020203" pitchFamily="34" charset="0"/>
              </a:rPr>
              <a:t>n = 1,166</a:t>
            </a:r>
            <a:endParaRPr kumimoji="0" lang="en" sz="1200" b="0" i="0" u="none" strike="noStrike" kern="1200" cap="none" spc="0" normalizeH="0" baseline="0" noProof="0" dirty="0">
              <a:ln>
                <a:noFill/>
              </a:ln>
              <a:solidFill>
                <a:srgbClr val="002649"/>
              </a:solidFill>
              <a:effectLst/>
              <a:uLnTx/>
              <a:uFillTx/>
              <a:latin typeface="Neue Haas Unica W1G" panose="020B0504030206020203" pitchFamily="34" charset="0"/>
              <a:ea typeface="+mn-ea"/>
              <a:cs typeface="+mn-cs"/>
            </a:endParaRPr>
          </a:p>
        </p:txBody>
      </p:sp>
      <p:graphicFrame>
        <p:nvGraphicFramePr>
          <p:cNvPr id="7" name="Sisällön paikkamerkki 9">
            <a:extLst>
              <a:ext uri="{FF2B5EF4-FFF2-40B4-BE49-F238E27FC236}">
                <a16:creationId xmlns:a16="http://schemas.microsoft.com/office/drawing/2014/main" id="{7D709DC4-1DF7-4787-89EB-17F3FDFF97DC}"/>
              </a:ext>
            </a:extLst>
          </p:cNvPr>
          <p:cNvGraphicFramePr>
            <a:graphicFrameLocks/>
          </p:cNvGraphicFramePr>
          <p:nvPr>
            <p:custDataLst>
              <p:tags r:id="rId1"/>
            </p:custDataLst>
            <p:extLst>
              <p:ext uri="{D42A27DB-BD31-4B8C-83A1-F6EECF244321}">
                <p14:modId xmlns:p14="http://schemas.microsoft.com/office/powerpoint/2010/main" val="419433316"/>
              </p:ext>
            </p:extLst>
          </p:nvPr>
        </p:nvGraphicFramePr>
        <p:xfrm>
          <a:off x="301155" y="1901536"/>
          <a:ext cx="6944498" cy="108075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Sisällön paikkamerkki 9">
            <a:extLst>
              <a:ext uri="{FF2B5EF4-FFF2-40B4-BE49-F238E27FC236}">
                <a16:creationId xmlns:a16="http://schemas.microsoft.com/office/drawing/2014/main" id="{93CBF0E7-369C-7945-9E22-7274EC2FC04A}"/>
              </a:ext>
            </a:extLst>
          </p:cNvPr>
          <p:cNvGraphicFramePr>
            <a:graphicFrameLocks/>
          </p:cNvGraphicFramePr>
          <p:nvPr>
            <p:custDataLst>
              <p:tags r:id="rId2"/>
            </p:custDataLst>
            <p:extLst>
              <p:ext uri="{D42A27DB-BD31-4B8C-83A1-F6EECF244321}">
                <p14:modId xmlns:p14="http://schemas.microsoft.com/office/powerpoint/2010/main" val="3072590935"/>
              </p:ext>
            </p:extLst>
          </p:nvPr>
        </p:nvGraphicFramePr>
        <p:xfrm>
          <a:off x="301155" y="3300720"/>
          <a:ext cx="6944498" cy="108075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5" name="Sisällön paikkamerkki 9">
            <a:extLst>
              <a:ext uri="{FF2B5EF4-FFF2-40B4-BE49-F238E27FC236}">
                <a16:creationId xmlns:a16="http://schemas.microsoft.com/office/drawing/2014/main" id="{5586DCDB-B1DB-9246-9937-194365393253}"/>
              </a:ext>
            </a:extLst>
          </p:cNvPr>
          <p:cNvGraphicFramePr>
            <a:graphicFrameLocks/>
          </p:cNvGraphicFramePr>
          <p:nvPr>
            <p:custDataLst>
              <p:tags r:id="rId3"/>
            </p:custDataLst>
            <p:extLst>
              <p:ext uri="{D42A27DB-BD31-4B8C-83A1-F6EECF244321}">
                <p14:modId xmlns:p14="http://schemas.microsoft.com/office/powerpoint/2010/main" val="2714924379"/>
              </p:ext>
            </p:extLst>
          </p:nvPr>
        </p:nvGraphicFramePr>
        <p:xfrm>
          <a:off x="301155" y="4699904"/>
          <a:ext cx="6944498" cy="1080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96267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itting on the floor&#10;&#10;Description automatically generated with medium confidence">
            <a:extLst>
              <a:ext uri="{FF2B5EF4-FFF2-40B4-BE49-F238E27FC236}">
                <a16:creationId xmlns:a16="http://schemas.microsoft.com/office/drawing/2014/main" id="{D13843E4-93A6-D24F-99E3-629227762353}"/>
              </a:ext>
            </a:extLst>
          </p:cNvPr>
          <p:cNvPicPr>
            <a:picLocks noGrp="1" noChangeAspect="1"/>
          </p:cNvPicPr>
          <p:nvPr>
            <p:ph type="pic" idx="1"/>
          </p:nvPr>
        </p:nvPicPr>
        <p:blipFill rotWithShape="1">
          <a:blip r:embed="rId3"/>
          <a:srcRect t="9459" b="9459"/>
          <a:stretch/>
        </p:blipFill>
        <p:spPr/>
      </p:pic>
      <p:sp>
        <p:nvSpPr>
          <p:cNvPr id="2" name="Title 1">
            <a:extLst>
              <a:ext uri="{FF2B5EF4-FFF2-40B4-BE49-F238E27FC236}">
                <a16:creationId xmlns:a16="http://schemas.microsoft.com/office/drawing/2014/main" id="{32F17C68-23B2-3347-A8BE-864A153CFC40}"/>
              </a:ext>
            </a:extLst>
          </p:cNvPr>
          <p:cNvSpPr>
            <a:spLocks noGrp="1"/>
          </p:cNvSpPr>
          <p:nvPr>
            <p:ph type="title"/>
          </p:nvPr>
        </p:nvSpPr>
        <p:spPr/>
        <p:txBody>
          <a:bodyPr>
            <a:noAutofit/>
          </a:bodyPr>
          <a:lstStyle/>
          <a:p>
            <a:pPr algn="l" rtl="0"/>
            <a:r>
              <a:rPr lang="en" sz="3600" b="0" i="0" u="none" baseline="0" dirty="0"/>
              <a:t>The implementation of the survey and the respondents</a:t>
            </a:r>
            <a:endParaRPr lang="en" sz="3600" dirty="0"/>
          </a:p>
        </p:txBody>
      </p:sp>
      <p:sp>
        <p:nvSpPr>
          <p:cNvPr id="4" name="Content Placeholder 3">
            <a:extLst>
              <a:ext uri="{FF2B5EF4-FFF2-40B4-BE49-F238E27FC236}">
                <a16:creationId xmlns:a16="http://schemas.microsoft.com/office/drawing/2014/main" id="{F3B44C56-791C-5E4E-8AC3-545D5E423C90}"/>
              </a:ext>
            </a:extLst>
          </p:cNvPr>
          <p:cNvSpPr>
            <a:spLocks noGrp="1"/>
          </p:cNvSpPr>
          <p:nvPr>
            <p:ph idx="10"/>
          </p:nvPr>
        </p:nvSpPr>
        <p:spPr/>
        <p:txBody>
          <a:bodyPr anchor="ctr">
            <a:normAutofit fontScale="70000" lnSpcReduction="20000"/>
          </a:bodyPr>
          <a:lstStyle/>
          <a:p>
            <a:pPr marL="0" indent="0" algn="l" rtl="0">
              <a:buNone/>
            </a:pPr>
            <a:r>
              <a:rPr lang="en" b="0" i="0" u="none" baseline="0" dirty="0"/>
              <a:t>The data for this study was collected by means of an online panel conducted by Taloustutkimus during the period 17–25 May 2021. </a:t>
            </a:r>
          </a:p>
          <a:p>
            <a:pPr marL="0" indent="0" algn="l" rtl="0">
              <a:buNone/>
            </a:pPr>
            <a:r>
              <a:rPr lang="en" b="0" i="0" u="none" baseline="0" dirty="0"/>
              <a:t>A total of 1,166 people responded to the survey.</a:t>
            </a:r>
          </a:p>
          <a:p>
            <a:pPr marL="0" indent="0" algn="l" rtl="0">
              <a:buNone/>
            </a:pPr>
            <a:r>
              <a:rPr lang="en" b="0" i="0" u="none" baseline="0" dirty="0"/>
              <a:t>Women 		n = 590</a:t>
            </a:r>
            <a:br>
              <a:rPr lang="en" dirty="0">
                <a:solidFill>
                  <a:schemeClr val="accent2"/>
                </a:solidFill>
              </a:rPr>
            </a:br>
            <a:r>
              <a:rPr lang="en" b="0" i="0" u="none" baseline="0" dirty="0">
                <a:solidFill>
                  <a:schemeClr val="accent2"/>
                </a:solidFill>
              </a:rPr>
              <a:t>Men 		n = 575</a:t>
            </a:r>
            <a:r>
              <a:rPr lang="en" b="0" i="0" u="none" baseline="0" dirty="0"/>
              <a:t> </a:t>
            </a:r>
            <a:br>
              <a:rPr lang="en" dirty="0">
                <a:solidFill>
                  <a:schemeClr val="accent1"/>
                </a:solidFill>
              </a:rPr>
            </a:br>
            <a:r>
              <a:rPr lang="en" b="0" i="0" u="none" baseline="0" dirty="0">
                <a:solidFill>
                  <a:schemeClr val="accent2"/>
                </a:solidFill>
              </a:rPr>
              <a:t>Other 		n = 0</a:t>
            </a:r>
            <a:endParaRPr lang="en" dirty="0"/>
          </a:p>
          <a:p>
            <a:pPr marL="0" indent="0" algn="l" rtl="0">
              <a:buNone/>
            </a:pPr>
            <a:r>
              <a:rPr lang="en" b="0" i="0" u="none" baseline="0" dirty="0"/>
              <a:t>15–24 years	n = 160</a:t>
            </a:r>
            <a:br>
              <a:rPr lang="en" dirty="0"/>
            </a:br>
            <a:r>
              <a:rPr lang="en" b="0" i="0" u="none" baseline="0" dirty="0"/>
              <a:t>25–34 years 	n = 157</a:t>
            </a:r>
            <a:br>
              <a:rPr lang="en" dirty="0"/>
            </a:br>
            <a:r>
              <a:rPr lang="en" b="0" i="0" u="none" baseline="0" dirty="0"/>
              <a:t>35–44 years 	n = 170</a:t>
            </a:r>
            <a:br>
              <a:rPr lang="en" dirty="0"/>
            </a:br>
            <a:r>
              <a:rPr lang="en" b="0" i="0" u="none" baseline="0" dirty="0"/>
              <a:t>45–54 years 	n = 175</a:t>
            </a:r>
            <a:br>
              <a:rPr lang="en" dirty="0"/>
            </a:br>
            <a:r>
              <a:rPr lang="en" b="0" i="0" u="none" baseline="0" dirty="0"/>
              <a:t>55–64 years 	n = 167</a:t>
            </a:r>
            <a:br>
              <a:rPr lang="en" dirty="0"/>
            </a:br>
            <a:r>
              <a:rPr lang="en" b="0" i="0" u="none" baseline="0" dirty="0"/>
              <a:t>65–69 years 	n = 167</a:t>
            </a:r>
            <a:br>
              <a:rPr lang="en" dirty="0"/>
            </a:br>
            <a:r>
              <a:rPr lang="en" b="0" i="0" u="none" baseline="0" dirty="0"/>
              <a:t>70+ years 		n = 170</a:t>
            </a:r>
            <a:endParaRPr lang="en" dirty="0"/>
          </a:p>
        </p:txBody>
      </p:sp>
      <p:pic>
        <p:nvPicPr>
          <p:cNvPr id="7" name="Picture 6">
            <a:extLst>
              <a:ext uri="{FF2B5EF4-FFF2-40B4-BE49-F238E27FC236}">
                <a16:creationId xmlns:a16="http://schemas.microsoft.com/office/drawing/2014/main" id="{C92C65EF-CCA6-A54B-80B2-F3E37DEE93A1}"/>
              </a:ext>
            </a:extLst>
          </p:cNvPr>
          <p:cNvPicPr>
            <a:picLocks noChangeAspect="1"/>
          </p:cNvPicPr>
          <p:nvPr/>
        </p:nvPicPr>
        <p:blipFill rotWithShape="1">
          <a:blip r:embed="rId4"/>
          <a:srcRect t="39305"/>
          <a:stretch/>
        </p:blipFill>
        <p:spPr>
          <a:xfrm flipH="1">
            <a:off x="5637212" y="-42862"/>
            <a:ext cx="2498596" cy="1441450"/>
          </a:xfrm>
          <a:prstGeom prst="rect">
            <a:avLst/>
          </a:prstGeom>
        </p:spPr>
      </p:pic>
      <p:pic>
        <p:nvPicPr>
          <p:cNvPr id="8" name="Picture 2" descr="Taloustutkimus - tutkimus">
            <a:extLst>
              <a:ext uri="{FF2B5EF4-FFF2-40B4-BE49-F238E27FC236}">
                <a16:creationId xmlns:a16="http://schemas.microsoft.com/office/drawing/2014/main" id="{843E375F-DAA4-0D4C-B814-05476F071A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281" y="6309629"/>
            <a:ext cx="1336431" cy="2993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92C103B-F3E4-924E-BC09-4F9A9A434253}"/>
              </a:ext>
            </a:extLst>
          </p:cNvPr>
          <p:cNvPicPr>
            <a:picLocks noChangeAspect="1"/>
          </p:cNvPicPr>
          <p:nvPr/>
        </p:nvPicPr>
        <p:blipFill>
          <a:blip r:embed="rId6"/>
          <a:stretch>
            <a:fillRect/>
          </a:stretch>
        </p:blipFill>
        <p:spPr>
          <a:xfrm>
            <a:off x="9911370" y="6210056"/>
            <a:ext cx="1962524" cy="360680"/>
          </a:xfrm>
          <a:prstGeom prst="rect">
            <a:avLst/>
          </a:prstGeom>
        </p:spPr>
      </p:pic>
    </p:spTree>
    <p:extLst>
      <p:ext uri="{BB962C8B-B14F-4D97-AF65-F5344CB8AC3E}">
        <p14:creationId xmlns:p14="http://schemas.microsoft.com/office/powerpoint/2010/main" val="1170920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pPr rtl="0"/>
            <a:r>
              <a:rPr lang="en" sz="2600" b="0" i="0" u="none" baseline="0">
                <a:solidFill>
                  <a:schemeClr val="tx2"/>
                </a:solidFill>
              </a:rPr>
              <a:t>Focusing on a magazine is high in all age groups – young people are more likely to multitask while reading</a:t>
            </a:r>
          </a:p>
        </p:txBody>
      </p:sp>
      <p:graphicFrame>
        <p:nvGraphicFramePr>
          <p:cNvPr id="8" name="Sisällön paikkamerkki 9">
            <a:extLst>
              <a:ext uri="{FF2B5EF4-FFF2-40B4-BE49-F238E27FC236}">
                <a16:creationId xmlns:a16="http://schemas.microsoft.com/office/drawing/2014/main" id="{8746FC7E-5F25-4E6B-8D6C-F0A3127DA9FE}"/>
              </a:ext>
            </a:extLst>
          </p:cNvPr>
          <p:cNvGraphicFramePr>
            <a:graphicFrameLocks noGrp="1"/>
          </p:cNvGraphicFramePr>
          <p:nvPr>
            <p:ph sz="quarter" idx="11"/>
            <p:custDataLst>
              <p:tags r:id="rId1"/>
            </p:custDataLst>
            <p:extLst>
              <p:ext uri="{D42A27DB-BD31-4B8C-83A1-F6EECF244321}">
                <p14:modId xmlns:p14="http://schemas.microsoft.com/office/powerpoint/2010/main" val="700225925"/>
              </p:ext>
            </p:extLst>
          </p:nvPr>
        </p:nvGraphicFramePr>
        <p:xfrm>
          <a:off x="665018" y="2088573"/>
          <a:ext cx="10445224" cy="4061484"/>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C1D73FE5-63A1-6846-B394-FDB1C32137DE}"/>
              </a:ext>
            </a:extLst>
          </p:cNvPr>
          <p:cNvSpPr txBox="1"/>
          <p:nvPr/>
        </p:nvSpPr>
        <p:spPr>
          <a:xfrm>
            <a:off x="2244785" y="1531557"/>
            <a:ext cx="7702430" cy="307777"/>
          </a:xfrm>
          <a:prstGeom prst="rect">
            <a:avLst/>
          </a:prstGeom>
          <a:noFill/>
        </p:spPr>
        <p:txBody>
          <a:bodyPr wrap="square" rtlCol="0">
            <a:spAutoFit/>
          </a:bodyPr>
          <a:lstStyle/>
          <a:p>
            <a:pPr lvl="0" algn="ctr" rtl="0">
              <a:defRPr/>
            </a:pPr>
            <a:r>
              <a:rPr lang="en" sz="1400" b="0" i="0" u="none" baseline="0">
                <a:solidFill>
                  <a:schemeClr val="tx2"/>
                </a:solidFill>
                <a:latin typeface="Neue Haas Unica W1G" panose="020B0504030206020203" pitchFamily="34" charset="0"/>
              </a:rPr>
              <a:t>Which statement better describes the way you read the magazine of your choice?  |  n </a:t>
            </a:r>
            <a:r>
              <a:rPr lang="en" sz="1400" b="0" i="0" u="none" baseline="0">
                <a:solidFill>
                  <a:srgbClr val="002649"/>
                </a:solidFill>
                <a:latin typeface="Neue Haas Unica W1G" panose="020B0504030206020203" pitchFamily="34" charset="0"/>
              </a:rPr>
              <a:t>= 1,166</a:t>
            </a:r>
          </a:p>
        </p:txBody>
      </p:sp>
    </p:spTree>
    <p:extLst>
      <p:ext uri="{BB962C8B-B14F-4D97-AF65-F5344CB8AC3E}">
        <p14:creationId xmlns:p14="http://schemas.microsoft.com/office/powerpoint/2010/main" val="4022105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fontScale="90000"/>
          </a:bodyPr>
          <a:lstStyle/>
          <a:p>
            <a:pPr rtl="0"/>
            <a:r>
              <a:rPr lang="en" sz="3200" b="0" i="0" u="none" baseline="0">
                <a:solidFill>
                  <a:schemeClr val="tx2"/>
                </a:solidFill>
              </a:rPr>
              <a:t>Pensioners are more likely to read a magazine as soon as it comes out – people in other age groups wait for the right moment</a:t>
            </a:r>
          </a:p>
        </p:txBody>
      </p:sp>
      <p:graphicFrame>
        <p:nvGraphicFramePr>
          <p:cNvPr id="8" name="Sisällön paikkamerkki 9">
            <a:extLst>
              <a:ext uri="{FF2B5EF4-FFF2-40B4-BE49-F238E27FC236}">
                <a16:creationId xmlns:a16="http://schemas.microsoft.com/office/drawing/2014/main" id="{8746FC7E-5F25-4E6B-8D6C-F0A3127DA9FE}"/>
              </a:ext>
            </a:extLst>
          </p:cNvPr>
          <p:cNvGraphicFramePr>
            <a:graphicFrameLocks noGrp="1"/>
          </p:cNvGraphicFramePr>
          <p:nvPr>
            <p:ph sz="quarter" idx="11"/>
            <p:custDataLst>
              <p:tags r:id="rId1"/>
            </p:custDataLst>
            <p:extLst>
              <p:ext uri="{D42A27DB-BD31-4B8C-83A1-F6EECF244321}">
                <p14:modId xmlns:p14="http://schemas.microsoft.com/office/powerpoint/2010/main" val="3189557637"/>
              </p:ext>
            </p:extLst>
          </p:nvPr>
        </p:nvGraphicFramePr>
        <p:xfrm>
          <a:off x="665018" y="2088573"/>
          <a:ext cx="10445224" cy="4061484"/>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C1D73FE5-63A1-6846-B394-FDB1C32137DE}"/>
              </a:ext>
            </a:extLst>
          </p:cNvPr>
          <p:cNvSpPr txBox="1"/>
          <p:nvPr/>
        </p:nvSpPr>
        <p:spPr>
          <a:xfrm>
            <a:off x="2244785" y="1531557"/>
            <a:ext cx="7702430" cy="307777"/>
          </a:xfrm>
          <a:prstGeom prst="rect">
            <a:avLst/>
          </a:prstGeom>
          <a:noFill/>
        </p:spPr>
        <p:txBody>
          <a:bodyPr wrap="square" rtlCol="0">
            <a:spAutoFit/>
          </a:bodyPr>
          <a:lstStyle/>
          <a:p>
            <a:pPr lvl="0" algn="ctr" rtl="0">
              <a:defRPr/>
            </a:pPr>
            <a:r>
              <a:rPr lang="en" sz="1400" b="0" i="0" u="none" baseline="0">
                <a:solidFill>
                  <a:schemeClr val="tx2"/>
                </a:solidFill>
                <a:latin typeface="Neue Haas Unica W1G" panose="020B0504030206020203" pitchFamily="34" charset="0"/>
              </a:rPr>
              <a:t>Which statement better describes the way you read the magazine of your choice?  |  n </a:t>
            </a:r>
            <a:r>
              <a:rPr lang="en" sz="1400" b="0" i="0" u="none" baseline="0">
                <a:solidFill>
                  <a:srgbClr val="002649"/>
                </a:solidFill>
                <a:latin typeface="Neue Haas Unica W1G" panose="020B0504030206020203" pitchFamily="34" charset="0"/>
              </a:rPr>
              <a:t>= 1,166</a:t>
            </a:r>
          </a:p>
        </p:txBody>
      </p:sp>
    </p:spTree>
    <p:extLst>
      <p:ext uri="{BB962C8B-B14F-4D97-AF65-F5344CB8AC3E}">
        <p14:creationId xmlns:p14="http://schemas.microsoft.com/office/powerpoint/2010/main" val="885322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pPr rtl="0"/>
            <a:r>
              <a:rPr lang="en" sz="3200" b="0" i="0" u="none" baseline="0">
                <a:solidFill>
                  <a:schemeClr val="tx2"/>
                </a:solidFill>
              </a:rPr>
              <a:t>Magazines are typically read more than once</a:t>
            </a:r>
          </a:p>
        </p:txBody>
      </p:sp>
      <p:graphicFrame>
        <p:nvGraphicFramePr>
          <p:cNvPr id="8" name="Sisällön paikkamerkki 9">
            <a:extLst>
              <a:ext uri="{FF2B5EF4-FFF2-40B4-BE49-F238E27FC236}">
                <a16:creationId xmlns:a16="http://schemas.microsoft.com/office/drawing/2014/main" id="{8746FC7E-5F25-4E6B-8D6C-F0A3127DA9FE}"/>
              </a:ext>
            </a:extLst>
          </p:cNvPr>
          <p:cNvGraphicFramePr>
            <a:graphicFrameLocks noGrp="1"/>
          </p:cNvGraphicFramePr>
          <p:nvPr>
            <p:ph sz="quarter" idx="11"/>
            <p:custDataLst>
              <p:tags r:id="rId1"/>
            </p:custDataLst>
            <p:extLst>
              <p:ext uri="{D42A27DB-BD31-4B8C-83A1-F6EECF244321}">
                <p14:modId xmlns:p14="http://schemas.microsoft.com/office/powerpoint/2010/main" val="2507963139"/>
              </p:ext>
            </p:extLst>
          </p:nvPr>
        </p:nvGraphicFramePr>
        <p:xfrm>
          <a:off x="665018" y="2004084"/>
          <a:ext cx="10445224" cy="4061484"/>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C1D73FE5-63A1-6846-B394-FDB1C32137DE}"/>
              </a:ext>
            </a:extLst>
          </p:cNvPr>
          <p:cNvSpPr txBox="1"/>
          <p:nvPr/>
        </p:nvSpPr>
        <p:spPr>
          <a:xfrm>
            <a:off x="2244785" y="1531557"/>
            <a:ext cx="7702430" cy="307777"/>
          </a:xfrm>
          <a:prstGeom prst="rect">
            <a:avLst/>
          </a:prstGeom>
          <a:noFill/>
        </p:spPr>
        <p:txBody>
          <a:bodyPr wrap="square" rtlCol="0">
            <a:spAutoFit/>
          </a:bodyPr>
          <a:lstStyle/>
          <a:p>
            <a:pPr lvl="0" algn="ctr" rtl="0">
              <a:defRPr/>
            </a:pPr>
            <a:r>
              <a:rPr lang="en" sz="1400" b="0" i="0" u="none" baseline="0">
                <a:solidFill>
                  <a:schemeClr val="tx2"/>
                </a:solidFill>
                <a:latin typeface="Neue Haas Unica W1G" panose="020B0504030206020203" pitchFamily="34" charset="0"/>
              </a:rPr>
              <a:t>Which statement better describes the way you read the magazine of your choice?  |  n </a:t>
            </a:r>
            <a:r>
              <a:rPr lang="en" sz="1400" b="0" i="0" u="none" baseline="0">
                <a:solidFill>
                  <a:srgbClr val="002649"/>
                </a:solidFill>
                <a:latin typeface="Neue Haas Unica W1G" panose="020B0504030206020203" pitchFamily="34" charset="0"/>
              </a:rPr>
              <a:t>= 1,166</a:t>
            </a:r>
          </a:p>
        </p:txBody>
      </p:sp>
    </p:spTree>
    <p:extLst>
      <p:ext uri="{BB962C8B-B14F-4D97-AF65-F5344CB8AC3E}">
        <p14:creationId xmlns:p14="http://schemas.microsoft.com/office/powerpoint/2010/main" val="1479874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839285" y="135082"/>
            <a:ext cx="10562266" cy="1231725"/>
          </a:xfrm>
        </p:spPr>
        <p:txBody>
          <a:bodyPr anchor="ctr">
            <a:noAutofit/>
          </a:bodyPr>
          <a:lstStyle/>
          <a:p>
            <a:pPr rtl="0"/>
            <a:r>
              <a:rPr lang="en" sz="2600" b="0" i="0" u="none" baseline="0">
                <a:solidFill>
                  <a:schemeClr val="tx2"/>
                </a:solidFill>
              </a:rPr>
              <a:t>The life of a magazine continues after it has been read – 82% of the respondents keep their magazines or pass them on to others</a:t>
            </a:r>
          </a:p>
        </p:txBody>
      </p:sp>
      <p:grpSp>
        <p:nvGrpSpPr>
          <p:cNvPr id="10" name="Group 9">
            <a:extLst>
              <a:ext uri="{FF2B5EF4-FFF2-40B4-BE49-F238E27FC236}">
                <a16:creationId xmlns:a16="http://schemas.microsoft.com/office/drawing/2014/main" id="{D909C803-879D-684B-B21F-A7DEF7304F15}"/>
              </a:ext>
            </a:extLst>
          </p:cNvPr>
          <p:cNvGrpSpPr/>
          <p:nvPr/>
        </p:nvGrpSpPr>
        <p:grpSpPr>
          <a:xfrm>
            <a:off x="415636" y="2011864"/>
            <a:ext cx="10943986" cy="4170727"/>
            <a:chOff x="-1153682" y="1615607"/>
            <a:chExt cx="7544727" cy="4448259"/>
          </a:xfrm>
        </p:grpSpPr>
        <p:graphicFrame>
          <p:nvGraphicFramePr>
            <p:cNvPr id="7" name="Chart 6">
              <a:extLst>
                <a:ext uri="{FF2B5EF4-FFF2-40B4-BE49-F238E27FC236}">
                  <a16:creationId xmlns:a16="http://schemas.microsoft.com/office/drawing/2014/main" id="{07DF110D-651B-2F44-B559-94D93DEABF35}"/>
                </a:ext>
              </a:extLst>
            </p:cNvPr>
            <p:cNvGraphicFramePr/>
            <p:nvPr>
              <p:extLst>
                <p:ext uri="{D42A27DB-BD31-4B8C-83A1-F6EECF244321}">
                  <p14:modId xmlns:p14="http://schemas.microsoft.com/office/powerpoint/2010/main" val="2615338709"/>
                </p:ext>
              </p:extLst>
            </p:nvPr>
          </p:nvGraphicFramePr>
          <p:xfrm>
            <a:off x="-1153682" y="1615607"/>
            <a:ext cx="7544727" cy="442618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1B319AB3-0D02-B548-9A75-A90DF5440C17}"/>
                </a:ext>
              </a:extLst>
            </p:cNvPr>
            <p:cNvSpPr txBox="1"/>
            <p:nvPr/>
          </p:nvSpPr>
          <p:spPr>
            <a:xfrm>
              <a:off x="2388476" y="5733281"/>
              <a:ext cx="390689" cy="33058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a:ln>
                    <a:noFill/>
                  </a:ln>
                  <a:solidFill>
                    <a:srgbClr val="FFFFFF">
                      <a:lumMod val="50000"/>
                    </a:srgbClr>
                  </a:solidFill>
                  <a:effectLst/>
                  <a:uLnTx/>
                  <a:uFillTx/>
                  <a:latin typeface="Neue Haas Unica W1G" panose="020B0504030206020203" pitchFamily="34" charset="0"/>
                  <a:ea typeface="+mn-ea"/>
                  <a:cs typeface="+mn-cs"/>
                </a:rPr>
                <a:t>%</a:t>
              </a:r>
            </a:p>
          </p:txBody>
        </p:sp>
      </p:grpSp>
      <p:sp>
        <p:nvSpPr>
          <p:cNvPr id="12" name="TextBox 11">
            <a:extLst>
              <a:ext uri="{FF2B5EF4-FFF2-40B4-BE49-F238E27FC236}">
                <a16:creationId xmlns:a16="http://schemas.microsoft.com/office/drawing/2014/main" id="{496BD7A6-09F7-3A49-B09D-46FEC4B85B7E}"/>
              </a:ext>
            </a:extLst>
          </p:cNvPr>
          <p:cNvSpPr txBox="1"/>
          <p:nvPr/>
        </p:nvSpPr>
        <p:spPr>
          <a:xfrm>
            <a:off x="2244785" y="1531557"/>
            <a:ext cx="7702430" cy="307777"/>
          </a:xfrm>
          <a:prstGeom prst="rect">
            <a:avLst/>
          </a:prstGeom>
          <a:noFill/>
        </p:spPr>
        <p:txBody>
          <a:bodyPr wrap="square" rtlCol="0">
            <a:spAutoFit/>
          </a:bodyPr>
          <a:lstStyle/>
          <a:p>
            <a:pPr lvl="0" algn="ctr" rtl="0">
              <a:defRPr/>
            </a:pPr>
            <a:r>
              <a:rPr lang="en" sz="1400" b="0" i="0" u="none" baseline="0">
                <a:solidFill>
                  <a:schemeClr val="tx2"/>
                </a:solidFill>
                <a:latin typeface="Neue Haas Unica W1G" panose="020B0504030206020203" pitchFamily="34" charset="0"/>
              </a:rPr>
              <a:t>After I have finished reading my favourite magazine…  |  </a:t>
            </a:r>
            <a:r>
              <a:rPr lang="en" sz="1400" b="0" i="0" u="none" baseline="0">
                <a:solidFill>
                  <a:srgbClr val="002649"/>
                </a:solidFill>
                <a:latin typeface="Neue Haas Unica W1G" panose="020B0504030206020203" pitchFamily="34" charset="0"/>
              </a:rPr>
              <a:t>n = 1,166</a:t>
            </a:r>
          </a:p>
        </p:txBody>
      </p:sp>
    </p:spTree>
    <p:extLst>
      <p:ext uri="{BB962C8B-B14F-4D97-AF65-F5344CB8AC3E}">
        <p14:creationId xmlns:p14="http://schemas.microsoft.com/office/powerpoint/2010/main" val="2591817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a:bodyPr>
          <a:lstStyle/>
          <a:p>
            <a:pPr rtl="0"/>
            <a:r>
              <a:rPr lang="en" sz="2400" b="0" i="0" u="none" baseline="0" dirty="0">
                <a:solidFill>
                  <a:schemeClr val="tx2"/>
                </a:solidFill>
              </a:rPr>
              <a:t>How do you keep interesting content from your favourite magazine? (e.g. a full article, a picture or product information in an advertisement) </a:t>
            </a:r>
            <a:endParaRPr lang="en" sz="2400" dirty="0">
              <a:solidFill>
                <a:schemeClr val="tx2"/>
              </a:solidFill>
            </a:endParaRPr>
          </a:p>
        </p:txBody>
      </p:sp>
      <p:graphicFrame>
        <p:nvGraphicFramePr>
          <p:cNvPr id="7" name="Chart 6">
            <a:extLst>
              <a:ext uri="{FF2B5EF4-FFF2-40B4-BE49-F238E27FC236}">
                <a16:creationId xmlns:a16="http://schemas.microsoft.com/office/drawing/2014/main" id="{07DF110D-651B-2F44-B559-94D93DEABF35}"/>
              </a:ext>
            </a:extLst>
          </p:cNvPr>
          <p:cNvGraphicFramePr/>
          <p:nvPr>
            <p:extLst>
              <p:ext uri="{D42A27DB-BD31-4B8C-83A1-F6EECF244321}">
                <p14:modId xmlns:p14="http://schemas.microsoft.com/office/powerpoint/2010/main" val="1926550186"/>
              </p:ext>
            </p:extLst>
          </p:nvPr>
        </p:nvGraphicFramePr>
        <p:xfrm>
          <a:off x="263156" y="2011864"/>
          <a:ext cx="7185394" cy="412081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2">
            <a:extLst>
              <a:ext uri="{FF2B5EF4-FFF2-40B4-BE49-F238E27FC236}">
                <a16:creationId xmlns:a16="http://schemas.microsoft.com/office/drawing/2014/main" id="{BF47B7EA-7F5F-4930-A505-2FCD3DCDF9BC}"/>
              </a:ext>
            </a:extLst>
          </p:cNvPr>
          <p:cNvSpPr txBox="1"/>
          <p:nvPr/>
        </p:nvSpPr>
        <p:spPr>
          <a:xfrm>
            <a:off x="602311" y="1734865"/>
            <a:ext cx="637169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1200" b="0" i="0" u="none" baseline="0">
                <a:solidFill>
                  <a:srgbClr val="002649"/>
                </a:solidFill>
                <a:latin typeface="Neue Haas Unica W1G" panose="020B0504030206020203" pitchFamily="34" charset="0"/>
              </a:rPr>
              <a:t>n</a:t>
            </a:r>
            <a:r>
              <a:rPr kumimoji="0" lang="en" sz="12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 = 1,166</a:t>
            </a:r>
          </a:p>
        </p:txBody>
      </p:sp>
      <p:sp>
        <p:nvSpPr>
          <p:cNvPr id="8" name="Text Placeholder 3">
            <a:extLst>
              <a:ext uri="{FF2B5EF4-FFF2-40B4-BE49-F238E27FC236}">
                <a16:creationId xmlns:a16="http://schemas.microsoft.com/office/drawing/2014/main" id="{9CF7F552-42E0-9A4F-AE8F-33E23DC884F5}"/>
              </a:ext>
            </a:extLst>
          </p:cNvPr>
          <p:cNvSpPr>
            <a:spLocks noGrp="1"/>
          </p:cNvSpPr>
          <p:nvPr>
            <p:ph type="body" sz="half" idx="2"/>
          </p:nvPr>
        </p:nvSpPr>
        <p:spPr>
          <a:xfrm>
            <a:off x="8065850" y="1554763"/>
            <a:ext cx="3659703" cy="4169750"/>
          </a:xfrm>
        </p:spPr>
        <p:txBody>
          <a:bodyPr anchor="ctr">
            <a:normAutofit/>
          </a:bodyPr>
          <a:lstStyle/>
          <a:p>
            <a:pPr rtl="0">
              <a:lnSpc>
                <a:spcPct val="100000"/>
              </a:lnSpc>
            </a:pPr>
            <a:r>
              <a:rPr lang="en" sz="2500" b="0" i="0" u="none" baseline="0" dirty="0">
                <a:latin typeface="Neue Haas Unica W1G Medium" panose="020B0404030206020203" pitchFamily="34" charset="0"/>
              </a:rPr>
              <a:t>In the 24–35 age group, one in two respondents use their phone to take photos of interesting content in a magazine.</a:t>
            </a:r>
          </a:p>
          <a:p>
            <a:pPr rtl="0">
              <a:lnSpc>
                <a:spcPct val="100000"/>
              </a:lnSpc>
            </a:pPr>
            <a:endParaRPr lang="en" dirty="0"/>
          </a:p>
          <a:p>
            <a:pPr rtl="0">
              <a:lnSpc>
                <a:spcPct val="100000"/>
              </a:lnSpc>
            </a:pPr>
            <a:r>
              <a:rPr lang="en" sz="2500" b="0" i="0" u="none" baseline="0" dirty="0">
                <a:latin typeface="Neue Haas Unica W1G Medium" panose="020B0404030206020203" pitchFamily="34" charset="0"/>
              </a:rPr>
              <a:t>Women are more likely to take photos of magazine content than men.</a:t>
            </a:r>
          </a:p>
        </p:txBody>
      </p:sp>
    </p:spTree>
    <p:extLst>
      <p:ext uri="{BB962C8B-B14F-4D97-AF65-F5344CB8AC3E}">
        <p14:creationId xmlns:p14="http://schemas.microsoft.com/office/powerpoint/2010/main" val="1307737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lying on a couch reading a book&#10;&#10;Description automatically generated">
            <a:extLst>
              <a:ext uri="{FF2B5EF4-FFF2-40B4-BE49-F238E27FC236}">
                <a16:creationId xmlns:a16="http://schemas.microsoft.com/office/drawing/2014/main" id="{8EF50689-1C7E-384B-9616-3DCEB6382F98}"/>
              </a:ext>
            </a:extLst>
          </p:cNvPr>
          <p:cNvPicPr>
            <a:picLocks noGrp="1" noChangeAspect="1"/>
          </p:cNvPicPr>
          <p:nvPr>
            <p:ph type="pic" idx="1"/>
          </p:nvPr>
        </p:nvPicPr>
        <p:blipFill>
          <a:blip r:embed="rId3"/>
          <a:srcRect l="26875" r="26875"/>
          <a:stretch>
            <a:fillRect/>
          </a:stretch>
        </p:blipFill>
        <p:spPr/>
      </p:pic>
      <p:sp>
        <p:nvSpPr>
          <p:cNvPr id="2" name="Title 1">
            <a:extLst>
              <a:ext uri="{FF2B5EF4-FFF2-40B4-BE49-F238E27FC236}">
                <a16:creationId xmlns:a16="http://schemas.microsoft.com/office/drawing/2014/main" id="{32F17C68-23B2-3347-A8BE-864A153CFC40}"/>
              </a:ext>
            </a:extLst>
          </p:cNvPr>
          <p:cNvSpPr>
            <a:spLocks noGrp="1"/>
          </p:cNvSpPr>
          <p:nvPr>
            <p:ph type="title"/>
          </p:nvPr>
        </p:nvSpPr>
        <p:spPr/>
        <p:txBody>
          <a:bodyPr/>
          <a:lstStyle/>
          <a:p>
            <a:pPr algn="l" rtl="0"/>
            <a:r>
              <a:rPr lang="en" b="0" i="0" u="none" baseline="0"/>
              <a:t>Reading habits</a:t>
            </a:r>
            <a:endParaRPr lang="en" dirty="0"/>
          </a:p>
        </p:txBody>
      </p:sp>
      <p:sp>
        <p:nvSpPr>
          <p:cNvPr id="4" name="Content Placeholder 3">
            <a:extLst>
              <a:ext uri="{FF2B5EF4-FFF2-40B4-BE49-F238E27FC236}">
                <a16:creationId xmlns:a16="http://schemas.microsoft.com/office/drawing/2014/main" id="{F3B44C56-791C-5E4E-8AC3-545D5E423C90}"/>
              </a:ext>
            </a:extLst>
          </p:cNvPr>
          <p:cNvSpPr>
            <a:spLocks noGrp="1"/>
          </p:cNvSpPr>
          <p:nvPr>
            <p:ph idx="10"/>
          </p:nvPr>
        </p:nvSpPr>
        <p:spPr>
          <a:xfrm>
            <a:off x="6551616" y="2352675"/>
            <a:ext cx="4799012" cy="3781907"/>
          </a:xfrm>
        </p:spPr>
        <p:txBody>
          <a:bodyPr>
            <a:normAutofit fontScale="77500" lnSpcReduction="20000"/>
          </a:bodyPr>
          <a:lstStyle/>
          <a:p>
            <a:pPr algn="l" rtl="0"/>
            <a:r>
              <a:rPr lang="en" b="0" i="0" u="none" baseline="0" dirty="0"/>
              <a:t>94% of the respondents read magazines at least on a monthly basis.</a:t>
            </a:r>
          </a:p>
          <a:p>
            <a:pPr algn="l" rtl="0"/>
            <a:r>
              <a:rPr lang="en" b="0" i="0" u="none" baseline="0" dirty="0"/>
              <a:t>Reading magazines on a daily basis is particularly common among men, young people (15–24 age group) and people over 70 years of age. </a:t>
            </a:r>
          </a:p>
          <a:p>
            <a:pPr algn="l" rtl="0"/>
            <a:r>
              <a:rPr lang="en" b="0" i="0" u="none" baseline="0" dirty="0"/>
              <a:t>People spend an average of 26 minutes on reading a magazine in one reading session.</a:t>
            </a:r>
          </a:p>
          <a:p>
            <a:pPr algn="l" rtl="0"/>
            <a:r>
              <a:rPr lang="en" b="0" i="0" u="none" baseline="0" dirty="0"/>
              <a:t>Approximately 2/3 of the respondents read magazines they subscribe to or buy single copies of always or frequently.</a:t>
            </a:r>
          </a:p>
          <a:p>
            <a:pPr algn="l" rtl="0"/>
            <a:r>
              <a:rPr lang="en" b="0" i="0" u="none" baseline="0" dirty="0"/>
              <a:t>People mostly read print magazines in the afternoon or evening.</a:t>
            </a:r>
          </a:p>
        </p:txBody>
      </p:sp>
      <p:pic>
        <p:nvPicPr>
          <p:cNvPr id="7" name="Picture 6">
            <a:extLst>
              <a:ext uri="{FF2B5EF4-FFF2-40B4-BE49-F238E27FC236}">
                <a16:creationId xmlns:a16="http://schemas.microsoft.com/office/drawing/2014/main" id="{C92C65EF-CCA6-A54B-80B2-F3E37DEE93A1}"/>
              </a:ext>
            </a:extLst>
          </p:cNvPr>
          <p:cNvPicPr>
            <a:picLocks noChangeAspect="1"/>
          </p:cNvPicPr>
          <p:nvPr/>
        </p:nvPicPr>
        <p:blipFill rotWithShape="1">
          <a:blip r:embed="rId4"/>
          <a:srcRect t="39305"/>
          <a:stretch/>
        </p:blipFill>
        <p:spPr>
          <a:xfrm flipH="1">
            <a:off x="4053020" y="0"/>
            <a:ext cx="2498596" cy="1441450"/>
          </a:xfrm>
          <a:prstGeom prst="rect">
            <a:avLst/>
          </a:prstGeom>
        </p:spPr>
      </p:pic>
    </p:spTree>
    <p:extLst>
      <p:ext uri="{BB962C8B-B14F-4D97-AF65-F5344CB8AC3E}">
        <p14:creationId xmlns:p14="http://schemas.microsoft.com/office/powerpoint/2010/main" val="2811327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1" descr="A person lying on a couch reading a book&#10;&#10;Description automatically generated">
            <a:extLst>
              <a:ext uri="{FF2B5EF4-FFF2-40B4-BE49-F238E27FC236}">
                <a16:creationId xmlns:a16="http://schemas.microsoft.com/office/drawing/2014/main" id="{AB7C653D-3029-AF45-ACDB-F3DC50CCAA74}"/>
              </a:ext>
            </a:extLst>
          </p:cNvPr>
          <p:cNvPicPr>
            <a:picLocks noChangeAspect="1"/>
          </p:cNvPicPr>
          <p:nvPr/>
        </p:nvPicPr>
        <p:blipFill>
          <a:blip r:embed="rId3"/>
          <a:srcRect l="26875" r="26875"/>
          <a:stretch>
            <a:fillRect/>
          </a:stretch>
        </p:blipFill>
        <p:spPr>
          <a:xfrm>
            <a:off x="0" y="0"/>
            <a:ext cx="5638798" cy="6858000"/>
          </a:xfrm>
          <a:prstGeom prst="rect">
            <a:avLst/>
          </a:prstGeom>
        </p:spPr>
      </p:pic>
      <p:sp>
        <p:nvSpPr>
          <p:cNvPr id="2" name="Title 1">
            <a:extLst>
              <a:ext uri="{FF2B5EF4-FFF2-40B4-BE49-F238E27FC236}">
                <a16:creationId xmlns:a16="http://schemas.microsoft.com/office/drawing/2014/main" id="{32F17C68-23B2-3347-A8BE-864A153CFC40}"/>
              </a:ext>
            </a:extLst>
          </p:cNvPr>
          <p:cNvSpPr>
            <a:spLocks noGrp="1"/>
          </p:cNvSpPr>
          <p:nvPr>
            <p:ph type="title"/>
          </p:nvPr>
        </p:nvSpPr>
        <p:spPr/>
        <p:txBody>
          <a:bodyPr/>
          <a:lstStyle/>
          <a:p>
            <a:pPr algn="l" rtl="0"/>
            <a:r>
              <a:rPr lang="en" b="0" i="0" u="none" baseline="0"/>
              <a:t>Reading habits</a:t>
            </a:r>
            <a:endParaRPr lang="en" dirty="0"/>
          </a:p>
        </p:txBody>
      </p:sp>
      <p:sp>
        <p:nvSpPr>
          <p:cNvPr id="4" name="Content Placeholder 3">
            <a:extLst>
              <a:ext uri="{FF2B5EF4-FFF2-40B4-BE49-F238E27FC236}">
                <a16:creationId xmlns:a16="http://schemas.microsoft.com/office/drawing/2014/main" id="{F3B44C56-791C-5E4E-8AC3-545D5E423C90}"/>
              </a:ext>
            </a:extLst>
          </p:cNvPr>
          <p:cNvSpPr>
            <a:spLocks noGrp="1"/>
          </p:cNvSpPr>
          <p:nvPr>
            <p:ph idx="10"/>
          </p:nvPr>
        </p:nvSpPr>
        <p:spPr/>
        <p:txBody>
          <a:bodyPr>
            <a:normAutofit fontScale="92500"/>
          </a:bodyPr>
          <a:lstStyle/>
          <a:p>
            <a:r>
              <a:rPr lang="en" sz="1800" dirty="0"/>
              <a:t>People read magazines at home.</a:t>
            </a:r>
          </a:p>
          <a:p>
            <a:pPr algn="l" rtl="0"/>
            <a:r>
              <a:rPr lang="en" sz="1700" b="0" i="0" u="none" baseline="0" dirty="0">
                <a:sym typeface="Wingdings" panose="05000000000000000000" pitchFamily="2" charset="2"/>
              </a:rPr>
              <a:t>Most of the respondents have time for magazine moments on both weekdays and weekends.</a:t>
            </a:r>
          </a:p>
          <a:p>
            <a:pPr algn="l" rtl="0"/>
            <a:r>
              <a:rPr lang="en" sz="1700" b="0" i="0" u="none" baseline="0" dirty="0"/>
              <a:t>They focus on reading their magazine and read when they have enough time for it.</a:t>
            </a:r>
          </a:p>
          <a:p>
            <a:pPr algn="l" rtl="0"/>
            <a:r>
              <a:rPr lang="en" sz="1800" b="0" i="0" u="none" baseline="0" dirty="0">
                <a:solidFill>
                  <a:schemeClr val="tx2"/>
                </a:solidFill>
              </a:rPr>
              <a:t>82% of the respondents either keep their magazines after reading them or pass them on to others.</a:t>
            </a:r>
          </a:p>
          <a:p>
            <a:pPr algn="l" rtl="0"/>
            <a:r>
              <a:rPr lang="en" sz="1800" b="0" i="0" u="none" baseline="0" dirty="0">
                <a:solidFill>
                  <a:schemeClr val="tx2"/>
                </a:solidFill>
              </a:rPr>
              <a:t>Young adults, in particular, take photos of interesting content they find in magazines. </a:t>
            </a:r>
            <a:endParaRPr lang="en" sz="1700" dirty="0"/>
          </a:p>
        </p:txBody>
      </p:sp>
      <p:pic>
        <p:nvPicPr>
          <p:cNvPr id="7" name="Picture 6">
            <a:extLst>
              <a:ext uri="{FF2B5EF4-FFF2-40B4-BE49-F238E27FC236}">
                <a16:creationId xmlns:a16="http://schemas.microsoft.com/office/drawing/2014/main" id="{C92C65EF-CCA6-A54B-80B2-F3E37DEE93A1}"/>
              </a:ext>
            </a:extLst>
          </p:cNvPr>
          <p:cNvPicPr>
            <a:picLocks noChangeAspect="1"/>
          </p:cNvPicPr>
          <p:nvPr/>
        </p:nvPicPr>
        <p:blipFill rotWithShape="1">
          <a:blip r:embed="rId4"/>
          <a:srcRect t="39305"/>
          <a:stretch/>
        </p:blipFill>
        <p:spPr>
          <a:xfrm flipH="1">
            <a:off x="4053020" y="0"/>
            <a:ext cx="2498596" cy="1441450"/>
          </a:xfrm>
          <a:prstGeom prst="rect">
            <a:avLst/>
          </a:prstGeom>
        </p:spPr>
      </p:pic>
    </p:spTree>
    <p:extLst>
      <p:ext uri="{BB962C8B-B14F-4D97-AF65-F5344CB8AC3E}">
        <p14:creationId xmlns:p14="http://schemas.microsoft.com/office/powerpoint/2010/main" val="2089742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4FE0BC1-DC77-5142-84D9-3F9BAFD7AC9F}"/>
              </a:ext>
            </a:extLst>
          </p:cNvPr>
          <p:cNvPicPr>
            <a:picLocks noChangeAspect="1"/>
          </p:cNvPicPr>
          <p:nvPr/>
        </p:nvPicPr>
        <p:blipFill>
          <a:blip r:embed="rId3"/>
          <a:stretch>
            <a:fillRect/>
          </a:stretch>
        </p:blipFill>
        <p:spPr>
          <a:xfrm>
            <a:off x="0" y="0"/>
            <a:ext cx="12192000" cy="6858000"/>
          </a:xfrm>
          <a:prstGeom prst="rect">
            <a:avLst/>
          </a:prstGeom>
        </p:spPr>
      </p:pic>
      <p:pic>
        <p:nvPicPr>
          <p:cNvPr id="15" name="Picture 14" descr="A baby sleeping on a couch&#10;&#10;Description automatically generated with low confidence">
            <a:extLst>
              <a:ext uri="{FF2B5EF4-FFF2-40B4-BE49-F238E27FC236}">
                <a16:creationId xmlns:a16="http://schemas.microsoft.com/office/drawing/2014/main" id="{10DF33B5-665B-F14E-A908-682F87AEBC40}"/>
              </a:ext>
            </a:extLst>
          </p:cNvPr>
          <p:cNvPicPr>
            <a:picLocks noChangeAspect="1"/>
          </p:cNvPicPr>
          <p:nvPr/>
        </p:nvPicPr>
        <p:blipFill>
          <a:blip r:embed="rId4"/>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228E576A-F99F-4748-AF24-58DDB12C855C}"/>
              </a:ext>
            </a:extLst>
          </p:cNvPr>
          <p:cNvSpPr>
            <a:spLocks noGrp="1"/>
          </p:cNvSpPr>
          <p:nvPr>
            <p:ph type="title" idx="4294967295"/>
          </p:nvPr>
        </p:nvSpPr>
        <p:spPr>
          <a:xfrm>
            <a:off x="580481" y="1399790"/>
            <a:ext cx="8043974" cy="679937"/>
          </a:xfrm>
        </p:spPr>
        <p:txBody>
          <a:bodyPr>
            <a:noAutofit/>
          </a:bodyPr>
          <a:lstStyle/>
          <a:p>
            <a:pPr algn="l" rtl="0"/>
            <a:r>
              <a:rPr lang="en" sz="7000" b="0" i="0" u="none" baseline="0">
                <a:solidFill>
                  <a:schemeClr val="accent1"/>
                </a:solidFill>
                <a:latin typeface="Clattering" pitchFamily="2" charset="0"/>
              </a:rPr>
              <a:t>Readership of different types of magazines </a:t>
            </a:r>
            <a:endParaRPr lang="en" sz="7000" dirty="0">
              <a:solidFill>
                <a:schemeClr val="accent1"/>
              </a:solidFill>
              <a:latin typeface="Clattering" pitchFamily="2" charset="0"/>
            </a:endParaRPr>
          </a:p>
        </p:txBody>
      </p:sp>
      <p:pic>
        <p:nvPicPr>
          <p:cNvPr id="6" name="Picture 5">
            <a:extLst>
              <a:ext uri="{FF2B5EF4-FFF2-40B4-BE49-F238E27FC236}">
                <a16:creationId xmlns:a16="http://schemas.microsoft.com/office/drawing/2014/main" id="{1B123177-193E-B644-AA84-676FAC010C5D}"/>
              </a:ext>
            </a:extLst>
          </p:cNvPr>
          <p:cNvPicPr>
            <a:picLocks noChangeAspect="1"/>
          </p:cNvPicPr>
          <p:nvPr/>
        </p:nvPicPr>
        <p:blipFill>
          <a:blip r:embed="rId5"/>
          <a:stretch>
            <a:fillRect/>
          </a:stretch>
        </p:blipFill>
        <p:spPr>
          <a:xfrm>
            <a:off x="9911370" y="6214091"/>
            <a:ext cx="1962524" cy="360680"/>
          </a:xfrm>
          <a:prstGeom prst="rect">
            <a:avLst/>
          </a:prstGeom>
        </p:spPr>
      </p:pic>
    </p:spTree>
    <p:extLst>
      <p:ext uri="{BB962C8B-B14F-4D97-AF65-F5344CB8AC3E}">
        <p14:creationId xmlns:p14="http://schemas.microsoft.com/office/powerpoint/2010/main" val="1570917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a:bodyPr>
          <a:lstStyle/>
          <a:p>
            <a:pPr rtl="0"/>
            <a:r>
              <a:rPr lang="en" sz="3200" b="0" i="0" u="none" baseline="0">
                <a:solidFill>
                  <a:schemeClr val="tx2"/>
                </a:solidFill>
              </a:rPr>
              <a:t>Regular readership of different types of magazines</a:t>
            </a:r>
            <a:br>
              <a:rPr lang="en" sz="3200">
                <a:solidFill>
                  <a:schemeClr val="tx2"/>
                </a:solidFill>
              </a:rPr>
            </a:br>
            <a:r>
              <a:rPr lang="en" sz="3200" b="0" i="0" u="none" baseline="0">
                <a:solidFill>
                  <a:schemeClr val="tx2"/>
                </a:solidFill>
              </a:rPr>
              <a:t>1/2</a:t>
            </a:r>
          </a:p>
        </p:txBody>
      </p:sp>
      <p:graphicFrame>
        <p:nvGraphicFramePr>
          <p:cNvPr id="7" name="Chart 6">
            <a:extLst>
              <a:ext uri="{FF2B5EF4-FFF2-40B4-BE49-F238E27FC236}">
                <a16:creationId xmlns:a16="http://schemas.microsoft.com/office/drawing/2014/main" id="{07DF110D-651B-2F44-B559-94D93DEABF35}"/>
              </a:ext>
            </a:extLst>
          </p:cNvPr>
          <p:cNvGraphicFramePr/>
          <p:nvPr>
            <p:extLst>
              <p:ext uri="{D42A27DB-BD31-4B8C-83A1-F6EECF244321}">
                <p14:modId xmlns:p14="http://schemas.microsoft.com/office/powerpoint/2010/main" val="763961973"/>
              </p:ext>
            </p:extLst>
          </p:nvPr>
        </p:nvGraphicFramePr>
        <p:xfrm>
          <a:off x="-2222339" y="2011864"/>
          <a:ext cx="9670889" cy="4635215"/>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2">
            <a:extLst>
              <a:ext uri="{FF2B5EF4-FFF2-40B4-BE49-F238E27FC236}">
                <a16:creationId xmlns:a16="http://schemas.microsoft.com/office/drawing/2014/main" id="{BF47B7EA-7F5F-4930-A505-2FCD3DCDF9BC}"/>
              </a:ext>
            </a:extLst>
          </p:cNvPr>
          <p:cNvSpPr txBox="1"/>
          <p:nvPr/>
        </p:nvSpPr>
        <p:spPr>
          <a:xfrm>
            <a:off x="602311" y="1734865"/>
            <a:ext cx="6371695" cy="276999"/>
          </a:xfrm>
          <a:prstGeom prst="rect">
            <a:avLst/>
          </a:prstGeom>
          <a:noFill/>
        </p:spPr>
        <p:txBody>
          <a:bodyPr wrap="square" rtlCol="0">
            <a:spAutoFit/>
          </a:bodyPr>
          <a:lstStyle/>
          <a:p>
            <a:pPr algn="ctr" rtl="0">
              <a:defRPr/>
            </a:pPr>
            <a:r>
              <a:rPr lang="en" sz="1200" b="0" i="0" u="none" baseline="0">
                <a:solidFill>
                  <a:srgbClr val="002649"/>
                </a:solidFill>
                <a:latin typeface="Neue Haas Unica W1G" panose="020B0504030206020203" pitchFamily="34" charset="0"/>
              </a:rPr>
              <a:t>Which of the following types of magazines do you read regularly? |  n = 1,166</a:t>
            </a:r>
            <a:endParaRPr kumimoji="0" lang="en" sz="1200" b="0" i="0" u="none" strike="noStrike" kern="1200" cap="none" spc="0" normalizeH="0" baseline="0" noProof="0" dirty="0">
              <a:ln>
                <a:noFill/>
              </a:ln>
              <a:solidFill>
                <a:srgbClr val="002649"/>
              </a:solidFill>
              <a:effectLst/>
              <a:uLnTx/>
              <a:uFillTx/>
              <a:latin typeface="Neue Haas Unica W1G" panose="020B0504030206020203" pitchFamily="34" charset="0"/>
              <a:ea typeface="+mn-ea"/>
              <a:cs typeface="+mn-cs"/>
            </a:endParaRPr>
          </a:p>
        </p:txBody>
      </p:sp>
      <p:sp>
        <p:nvSpPr>
          <p:cNvPr id="8" name="Text Placeholder 3">
            <a:extLst>
              <a:ext uri="{FF2B5EF4-FFF2-40B4-BE49-F238E27FC236}">
                <a16:creationId xmlns:a16="http://schemas.microsoft.com/office/drawing/2014/main" id="{96490A20-4CFD-4902-856F-F3B4A520E436}"/>
              </a:ext>
            </a:extLst>
          </p:cNvPr>
          <p:cNvSpPr>
            <a:spLocks noGrp="1"/>
          </p:cNvSpPr>
          <p:nvPr>
            <p:ph type="body" sz="half" idx="2"/>
          </p:nvPr>
        </p:nvSpPr>
        <p:spPr>
          <a:xfrm>
            <a:off x="8065850" y="1554763"/>
            <a:ext cx="3659703" cy="4169750"/>
          </a:xfrm>
        </p:spPr>
        <p:txBody>
          <a:bodyPr anchor="ctr">
            <a:normAutofit/>
          </a:bodyPr>
          <a:lstStyle/>
          <a:p>
            <a:pPr rtl="0">
              <a:lnSpc>
                <a:spcPct val="100000"/>
              </a:lnSpc>
            </a:pPr>
            <a:r>
              <a:rPr lang="en" b="0" i="0" u="none" baseline="0"/>
              <a:t>Customer magazines have the highest readership among different magazine types.</a:t>
            </a:r>
          </a:p>
          <a:p>
            <a:pPr rtl="0">
              <a:lnSpc>
                <a:spcPct val="100000"/>
              </a:lnSpc>
            </a:pPr>
            <a:r>
              <a:rPr lang="en" b="0" i="0" u="none" baseline="0">
                <a:latin typeface="Neue Haas Unica W1G Medium" panose="020B0404030206020203" pitchFamily="34" charset="0"/>
              </a:rPr>
              <a:t>They are read regularly by people in all age groups.</a:t>
            </a:r>
          </a:p>
        </p:txBody>
      </p:sp>
    </p:spTree>
    <p:extLst>
      <p:ext uri="{BB962C8B-B14F-4D97-AF65-F5344CB8AC3E}">
        <p14:creationId xmlns:p14="http://schemas.microsoft.com/office/powerpoint/2010/main" val="2306538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a:bodyPr>
          <a:lstStyle/>
          <a:p>
            <a:pPr rtl="0"/>
            <a:r>
              <a:rPr lang="en" sz="3200" b="0" i="0" u="none" baseline="0">
                <a:solidFill>
                  <a:schemeClr val="tx2"/>
                </a:solidFill>
              </a:rPr>
              <a:t>Regular readership of different types of magazines</a:t>
            </a:r>
            <a:br>
              <a:rPr lang="en" sz="3200">
                <a:solidFill>
                  <a:schemeClr val="tx2"/>
                </a:solidFill>
              </a:rPr>
            </a:br>
            <a:r>
              <a:rPr lang="en" sz="3200" b="0" i="0" u="none" baseline="0">
                <a:solidFill>
                  <a:schemeClr val="tx2"/>
                </a:solidFill>
              </a:rPr>
              <a:t>2/2</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a:xfrm>
            <a:off x="8065850" y="612801"/>
            <a:ext cx="3659703" cy="5440760"/>
          </a:xfrm>
        </p:spPr>
        <p:txBody>
          <a:bodyPr anchor="ctr">
            <a:normAutofit fontScale="92500" lnSpcReduction="20000"/>
          </a:bodyPr>
          <a:lstStyle/>
          <a:p>
            <a:pPr algn="l" rtl="0">
              <a:lnSpc>
                <a:spcPct val="100000"/>
              </a:lnSpc>
            </a:pPr>
            <a:r>
              <a:rPr lang="en" sz="2200" b="1" i="0" u="none" baseline="0" dirty="0">
                <a:latin typeface="Neue Haas Unica W1G" panose="020B0504030206020203" pitchFamily="34" charset="0"/>
              </a:rPr>
              <a:t>Top 5 magazine types read regularly by women</a:t>
            </a:r>
          </a:p>
          <a:p>
            <a:pPr marL="342900" indent="-342900" algn="l" rtl="0">
              <a:lnSpc>
                <a:spcPct val="100000"/>
              </a:lnSpc>
              <a:buFont typeface="+mj-lt"/>
              <a:buAutoNum type="arabicPeriod"/>
            </a:pPr>
            <a:r>
              <a:rPr lang="en" sz="1700" b="0" i="0" u="none" baseline="0" dirty="0"/>
              <a:t>Customer magazines</a:t>
            </a:r>
          </a:p>
          <a:p>
            <a:pPr marL="342900" indent="-342900" algn="l" rtl="0">
              <a:lnSpc>
                <a:spcPct val="100000"/>
              </a:lnSpc>
              <a:buFont typeface="+mj-lt"/>
              <a:buAutoNum type="arabicPeriod"/>
            </a:pPr>
            <a:r>
              <a:rPr lang="en" sz="1700" b="0" i="0" u="none" baseline="0" dirty="0"/>
              <a:t>Women’s magazines</a:t>
            </a:r>
          </a:p>
          <a:p>
            <a:pPr marL="342900" indent="-342900" algn="l" rtl="0">
              <a:lnSpc>
                <a:spcPct val="100000"/>
              </a:lnSpc>
              <a:buFont typeface="+mj-lt"/>
              <a:buAutoNum type="arabicPeriod"/>
            </a:pPr>
            <a:r>
              <a:rPr lang="en" sz="1700" b="0" i="0" u="none" baseline="0" dirty="0"/>
              <a:t>Home and gardening magazines</a:t>
            </a:r>
          </a:p>
          <a:p>
            <a:pPr marL="342900" indent="-342900" algn="l" rtl="0">
              <a:lnSpc>
                <a:spcPct val="100000"/>
              </a:lnSpc>
              <a:buFont typeface="+mj-lt"/>
              <a:buAutoNum type="arabicPeriod"/>
            </a:pPr>
            <a:r>
              <a:rPr lang="en" sz="1700" b="0" i="0" u="none" baseline="0" dirty="0"/>
              <a:t>Magazines on well-being, beauty and health</a:t>
            </a:r>
          </a:p>
          <a:p>
            <a:pPr marL="342900" indent="-342900" algn="l" rtl="0">
              <a:lnSpc>
                <a:spcPct val="100000"/>
              </a:lnSpc>
              <a:buFont typeface="+mj-lt"/>
              <a:buAutoNum type="arabicPeriod"/>
            </a:pPr>
            <a:r>
              <a:rPr lang="en" sz="1700" b="0" i="0" u="none" baseline="0" dirty="0"/>
              <a:t>Magazines published by non-profit </a:t>
            </a:r>
            <a:r>
              <a:rPr lang="en" sz="1700" b="0" i="0" u="none" baseline="0" dirty="0" err="1"/>
              <a:t>organisations</a:t>
            </a:r>
            <a:endParaRPr lang="en" sz="1700" b="0" i="0" u="none" baseline="0" dirty="0"/>
          </a:p>
          <a:p>
            <a:pPr algn="l" rtl="0">
              <a:lnSpc>
                <a:spcPct val="100000"/>
              </a:lnSpc>
            </a:pPr>
            <a:endParaRPr lang="en" sz="1700" dirty="0">
              <a:latin typeface="Neue Haas Unica W1G Medium" panose="020B0404030206020203" pitchFamily="34" charset="0"/>
            </a:endParaRPr>
          </a:p>
          <a:p>
            <a:pPr algn="l" rtl="0">
              <a:lnSpc>
                <a:spcPct val="100000"/>
              </a:lnSpc>
            </a:pPr>
            <a:r>
              <a:rPr lang="en" sz="2200" b="1" i="0" u="none" baseline="0" dirty="0">
                <a:latin typeface="Neue Haas Unica W1G" panose="020B0504030206020203" pitchFamily="34" charset="0"/>
              </a:rPr>
              <a:t>Top 5 magazine types read regularly by men</a:t>
            </a:r>
          </a:p>
          <a:p>
            <a:pPr marL="342900" indent="-342900" algn="l" rtl="0">
              <a:lnSpc>
                <a:spcPct val="100000"/>
              </a:lnSpc>
              <a:buFont typeface="+mj-lt"/>
              <a:buAutoNum type="arabicPeriod"/>
            </a:pPr>
            <a:r>
              <a:rPr lang="en" sz="1700" b="0" i="0" u="none" baseline="0" dirty="0"/>
              <a:t>Customer magazines</a:t>
            </a:r>
          </a:p>
          <a:p>
            <a:pPr marL="342900" indent="-342900" algn="l" rtl="0">
              <a:lnSpc>
                <a:spcPct val="100000"/>
              </a:lnSpc>
              <a:buFont typeface="+mj-lt"/>
              <a:buAutoNum type="arabicPeriod"/>
            </a:pPr>
            <a:r>
              <a:rPr lang="en" sz="1700" b="0" i="0" u="none" baseline="0" dirty="0"/>
              <a:t>Magazines on news, current affairs, business and finance</a:t>
            </a:r>
          </a:p>
          <a:p>
            <a:pPr marL="342900" indent="-342900" algn="l" rtl="0">
              <a:lnSpc>
                <a:spcPct val="100000"/>
              </a:lnSpc>
              <a:buFont typeface="+mj-lt"/>
              <a:buAutoNum type="arabicPeriod"/>
            </a:pPr>
            <a:r>
              <a:rPr lang="en" sz="1700" b="0" i="0" u="none" baseline="0" dirty="0"/>
              <a:t>Technical and hi-fi magazines </a:t>
            </a:r>
          </a:p>
          <a:p>
            <a:pPr marL="342900" indent="-342900" algn="l" rtl="0">
              <a:lnSpc>
                <a:spcPct val="100000"/>
              </a:lnSpc>
              <a:buFont typeface="+mj-lt"/>
              <a:buAutoNum type="arabicPeriod"/>
            </a:pPr>
            <a:r>
              <a:rPr lang="en" sz="1700" b="0" i="0" u="none" baseline="0" dirty="0"/>
              <a:t>Science magazines</a:t>
            </a:r>
          </a:p>
          <a:p>
            <a:pPr marL="342900" indent="-342900" algn="l" rtl="0">
              <a:lnSpc>
                <a:spcPct val="100000"/>
              </a:lnSpc>
              <a:buFont typeface="+mj-lt"/>
              <a:buAutoNum type="arabicPeriod"/>
            </a:pPr>
            <a:r>
              <a:rPr lang="en" sz="1700" b="0" i="0" u="none" baseline="0" dirty="0"/>
              <a:t>Car and motor vehicle magazines</a:t>
            </a:r>
          </a:p>
        </p:txBody>
      </p:sp>
      <p:graphicFrame>
        <p:nvGraphicFramePr>
          <p:cNvPr id="7" name="Chart 6">
            <a:extLst>
              <a:ext uri="{FF2B5EF4-FFF2-40B4-BE49-F238E27FC236}">
                <a16:creationId xmlns:a16="http://schemas.microsoft.com/office/drawing/2014/main" id="{07DF110D-651B-2F44-B559-94D93DEABF35}"/>
              </a:ext>
            </a:extLst>
          </p:cNvPr>
          <p:cNvGraphicFramePr/>
          <p:nvPr>
            <p:extLst>
              <p:ext uri="{D42A27DB-BD31-4B8C-83A1-F6EECF244321}">
                <p14:modId xmlns:p14="http://schemas.microsoft.com/office/powerpoint/2010/main" val="3877328336"/>
              </p:ext>
            </p:extLst>
          </p:nvPr>
        </p:nvGraphicFramePr>
        <p:xfrm>
          <a:off x="-748145" y="2011864"/>
          <a:ext cx="8196695" cy="462373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2">
            <a:extLst>
              <a:ext uri="{FF2B5EF4-FFF2-40B4-BE49-F238E27FC236}">
                <a16:creationId xmlns:a16="http://schemas.microsoft.com/office/drawing/2014/main" id="{A3690F0E-3465-2A44-9163-0CB0D199B79F}"/>
              </a:ext>
            </a:extLst>
          </p:cNvPr>
          <p:cNvSpPr txBox="1"/>
          <p:nvPr/>
        </p:nvSpPr>
        <p:spPr>
          <a:xfrm>
            <a:off x="602311" y="1734865"/>
            <a:ext cx="6371695" cy="276999"/>
          </a:xfrm>
          <a:prstGeom prst="rect">
            <a:avLst/>
          </a:prstGeom>
          <a:noFill/>
        </p:spPr>
        <p:txBody>
          <a:bodyPr wrap="square" rtlCol="0">
            <a:spAutoFit/>
          </a:bodyPr>
          <a:lstStyle/>
          <a:p>
            <a:pPr algn="ctr" rtl="0">
              <a:defRPr/>
            </a:pPr>
            <a:r>
              <a:rPr lang="en" sz="1200" b="0" i="0" u="none" baseline="0">
                <a:solidFill>
                  <a:srgbClr val="002649"/>
                </a:solidFill>
                <a:latin typeface="Neue Haas Unica W1G" panose="020B0504030206020203" pitchFamily="34" charset="0"/>
              </a:rPr>
              <a:t>Which of the following types of magazines do you read regularly? |  n = 1,166</a:t>
            </a:r>
            <a:endParaRPr kumimoji="0" lang="en" sz="1200" b="0" i="0" u="none" strike="noStrike" kern="1200" cap="none" spc="0" normalizeH="0" baseline="0" noProof="0" dirty="0">
              <a:ln>
                <a:noFill/>
              </a:ln>
              <a:solidFill>
                <a:srgbClr val="002649"/>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2905442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162962"/>
            <a:ext cx="6342187" cy="1293506"/>
          </a:xfrm>
        </p:spPr>
        <p:txBody>
          <a:bodyPr anchor="ctr">
            <a:normAutofit fontScale="90000"/>
          </a:bodyPr>
          <a:lstStyle/>
          <a:p>
            <a:pPr rtl="0"/>
            <a:r>
              <a:rPr lang="en" sz="3200" b="0" i="0" u="none" baseline="0">
                <a:solidFill>
                  <a:schemeClr val="tx2"/>
                </a:solidFill>
              </a:rPr>
              <a:t>The survey respondents included both subscribers and single-copy buyers</a:t>
            </a:r>
            <a:endParaRPr lang="en" sz="3600" dirty="0">
              <a:solidFill>
                <a:schemeClr val="tx2"/>
              </a:solidFill>
            </a:endParaRP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a:xfrm>
            <a:off x="8065850" y="1233714"/>
            <a:ext cx="3659703" cy="4898960"/>
          </a:xfrm>
        </p:spPr>
        <p:txBody>
          <a:bodyPr anchor="ctr">
            <a:normAutofit/>
          </a:bodyPr>
          <a:lstStyle/>
          <a:p>
            <a:pPr rtl="0"/>
            <a:r>
              <a:rPr lang="en" sz="2400" b="0" i="0" u="none" baseline="0"/>
              <a:t>84</a:t>
            </a:r>
            <a:r>
              <a:rPr lang="en" sz="2400" b="0" i="0" u="none" baseline="0">
                <a:latin typeface="Neue Haas Unica W1G Medium" panose="020B0404030206020203" pitchFamily="34" charset="0"/>
              </a:rPr>
              <a:t>% of the respondents were subscribers, i.e. they have a subscription to at least one magazine.</a:t>
            </a:r>
          </a:p>
          <a:p>
            <a:pPr rtl="0"/>
            <a:br>
              <a:rPr lang="en" sz="2400">
                <a:latin typeface="Neue Haas Unica W1G Medium" panose="020B0404030206020203" pitchFamily="34" charset="0"/>
              </a:rPr>
            </a:br>
            <a:r>
              <a:rPr lang="en" sz="2400" b="0" i="0" u="none" baseline="0">
                <a:latin typeface="Neue Haas Unica W1G Medium" panose="020B0404030206020203" pitchFamily="34" charset="0"/>
              </a:rPr>
              <a:t>29% of the respondents buy single copies of magazines. </a:t>
            </a:r>
          </a:p>
        </p:txBody>
      </p:sp>
      <p:grpSp>
        <p:nvGrpSpPr>
          <p:cNvPr id="10" name="Group 9">
            <a:extLst>
              <a:ext uri="{FF2B5EF4-FFF2-40B4-BE49-F238E27FC236}">
                <a16:creationId xmlns:a16="http://schemas.microsoft.com/office/drawing/2014/main" id="{D909C803-879D-684B-B21F-A7DEF7304F15}"/>
              </a:ext>
            </a:extLst>
          </p:cNvPr>
          <p:cNvGrpSpPr/>
          <p:nvPr/>
        </p:nvGrpSpPr>
        <p:grpSpPr>
          <a:xfrm>
            <a:off x="602311" y="2011864"/>
            <a:ext cx="6522389" cy="4123505"/>
            <a:chOff x="-832715" y="1615607"/>
            <a:chExt cx="7223760" cy="4429083"/>
          </a:xfrm>
        </p:grpSpPr>
        <p:graphicFrame>
          <p:nvGraphicFramePr>
            <p:cNvPr id="7" name="Chart 6">
              <a:extLst>
                <a:ext uri="{FF2B5EF4-FFF2-40B4-BE49-F238E27FC236}">
                  <a16:creationId xmlns:a16="http://schemas.microsoft.com/office/drawing/2014/main" id="{07DF110D-651B-2F44-B559-94D93DEABF35}"/>
                </a:ext>
              </a:extLst>
            </p:cNvPr>
            <p:cNvGraphicFramePr/>
            <p:nvPr>
              <p:extLst>
                <p:ext uri="{D42A27DB-BD31-4B8C-83A1-F6EECF244321}">
                  <p14:modId xmlns:p14="http://schemas.microsoft.com/office/powerpoint/2010/main" val="824770835"/>
                </p:ext>
              </p:extLst>
            </p:nvPr>
          </p:nvGraphicFramePr>
          <p:xfrm>
            <a:off x="-832715" y="1615607"/>
            <a:ext cx="7223760" cy="442618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1B319AB3-0D02-B548-9A75-A90DF5440C17}"/>
                </a:ext>
              </a:extLst>
            </p:cNvPr>
            <p:cNvSpPr txBox="1"/>
            <p:nvPr/>
          </p:nvSpPr>
          <p:spPr>
            <a:xfrm>
              <a:off x="2079201" y="5736913"/>
              <a:ext cx="390689" cy="307777"/>
            </a:xfrm>
            <a:prstGeom prst="rect">
              <a:avLst/>
            </a:prstGeom>
            <a:noFill/>
          </p:spPr>
          <p:txBody>
            <a:bodyPr wrap="square" rtlCol="0">
              <a:spAutoFit/>
            </a:bodyPr>
            <a:lstStyle/>
            <a:p>
              <a:pPr algn="r" rtl="0"/>
              <a:r>
                <a:rPr lang="en" sz="1400" b="0" i="0" u="none" baseline="0">
                  <a:solidFill>
                    <a:schemeClr val="bg1">
                      <a:lumMod val="50000"/>
                    </a:schemeClr>
                  </a:solidFill>
                  <a:latin typeface="Neue Haas Unica W1G" panose="020B0504030206020203" pitchFamily="34" charset="0"/>
                </a:rPr>
                <a:t>%</a:t>
              </a:r>
            </a:p>
          </p:txBody>
        </p:sp>
      </p:grpSp>
      <p:sp>
        <p:nvSpPr>
          <p:cNvPr id="11" name="TextBox 2">
            <a:extLst>
              <a:ext uri="{FF2B5EF4-FFF2-40B4-BE49-F238E27FC236}">
                <a16:creationId xmlns:a16="http://schemas.microsoft.com/office/drawing/2014/main" id="{BF47B7EA-7F5F-4930-A505-2FCD3DCDF9BC}"/>
              </a:ext>
            </a:extLst>
          </p:cNvPr>
          <p:cNvSpPr txBox="1"/>
          <p:nvPr/>
        </p:nvSpPr>
        <p:spPr>
          <a:xfrm>
            <a:off x="602311" y="1734865"/>
            <a:ext cx="6371695" cy="276999"/>
          </a:xfrm>
          <a:prstGeom prst="rect">
            <a:avLst/>
          </a:prstGeom>
          <a:noFill/>
        </p:spPr>
        <p:txBody>
          <a:bodyPr wrap="square" rtlCol="0">
            <a:spAutoFit/>
          </a:bodyPr>
          <a:lstStyle/>
          <a:p>
            <a:pPr algn="ctr" rtl="0"/>
            <a:r>
              <a:rPr lang="en" sz="1200" b="0" i="0" u="none" baseline="0">
                <a:solidFill>
                  <a:schemeClr val="tx2"/>
                </a:solidFill>
              </a:rPr>
              <a:t>What kind of a reader are you? |  </a:t>
            </a:r>
            <a:r>
              <a:rPr lang="en" sz="1200" b="0" i="0" u="none" baseline="0">
                <a:latin typeface="Neue Haas Unica W1G" panose="020B0504030206020203" pitchFamily="34" charset="0"/>
              </a:rPr>
              <a:t>n = 1,166</a:t>
            </a:r>
          </a:p>
        </p:txBody>
      </p:sp>
    </p:spTree>
    <p:extLst>
      <p:ext uri="{BB962C8B-B14F-4D97-AF65-F5344CB8AC3E}">
        <p14:creationId xmlns:p14="http://schemas.microsoft.com/office/powerpoint/2010/main" val="3476174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fontScale="90000"/>
          </a:bodyPr>
          <a:lstStyle/>
          <a:p>
            <a:pPr rtl="0"/>
            <a:r>
              <a:rPr lang="en" sz="2800" b="0" i="0" u="none" baseline="0">
                <a:solidFill>
                  <a:schemeClr val="tx2"/>
                </a:solidFill>
              </a:rPr>
              <a:t>The respondents’ favourites among magazines that they read regularly are women’s magazines and magazines on news, current affairs, business and finance</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a:xfrm>
            <a:off x="8065850" y="1554762"/>
            <a:ext cx="3659703" cy="4656123"/>
          </a:xfrm>
        </p:spPr>
        <p:txBody>
          <a:bodyPr anchor="ctr">
            <a:normAutofit/>
          </a:bodyPr>
          <a:lstStyle/>
          <a:p>
            <a:pPr rtl="0">
              <a:lnSpc>
                <a:spcPct val="100000"/>
              </a:lnSpc>
            </a:pPr>
            <a:r>
              <a:rPr lang="en" sz="2200" b="0" i="0" u="none" baseline="0" dirty="0"/>
              <a:t>23% of the female respondents said their </a:t>
            </a:r>
            <a:r>
              <a:rPr lang="en" sz="2200" b="0" i="0" u="none" baseline="0" dirty="0" err="1"/>
              <a:t>favourite</a:t>
            </a:r>
            <a:r>
              <a:rPr lang="en" sz="2200" b="0" i="0" u="none" baseline="0" dirty="0"/>
              <a:t> magazine is a women’s magazine.</a:t>
            </a:r>
            <a:br>
              <a:rPr lang="en" sz="2200" dirty="0"/>
            </a:br>
            <a:endParaRPr lang="en" sz="2200" dirty="0"/>
          </a:p>
          <a:p>
            <a:pPr rtl="0">
              <a:lnSpc>
                <a:spcPct val="100000"/>
              </a:lnSpc>
            </a:pPr>
            <a:r>
              <a:rPr lang="en" sz="2200" b="0" i="0" u="none" baseline="0" dirty="0">
                <a:latin typeface="Neue Haas Unica W1G Medium" panose="020B0404030206020203" pitchFamily="34" charset="0"/>
              </a:rPr>
              <a:t>18% of the male respondents </a:t>
            </a:r>
            <a:br>
              <a:rPr lang="en" sz="2200" dirty="0">
                <a:latin typeface="Neue Haas Unica W1G Medium" panose="020B0404030206020203" pitchFamily="34" charset="0"/>
              </a:rPr>
            </a:br>
            <a:r>
              <a:rPr lang="en" sz="2200" b="0" i="0" u="none" baseline="0" dirty="0">
                <a:latin typeface="Neue Haas Unica W1G Medium" panose="020B0404030206020203" pitchFamily="34" charset="0"/>
              </a:rPr>
              <a:t>specified a magazine on news, current affairs, business and finance as their </a:t>
            </a:r>
            <a:r>
              <a:rPr lang="en" sz="2200" b="0" i="0" u="none" baseline="0" dirty="0" err="1">
                <a:latin typeface="Neue Haas Unica W1G Medium" panose="020B0404030206020203" pitchFamily="34" charset="0"/>
              </a:rPr>
              <a:t>favourite</a:t>
            </a:r>
            <a:r>
              <a:rPr lang="en" sz="2200" b="0" i="0" u="none" baseline="0" dirty="0">
                <a:latin typeface="Neue Haas Unica W1G Medium" panose="020B0404030206020203" pitchFamily="34" charset="0"/>
              </a:rPr>
              <a:t> magazine.</a:t>
            </a:r>
          </a:p>
        </p:txBody>
      </p:sp>
      <p:graphicFrame>
        <p:nvGraphicFramePr>
          <p:cNvPr id="7" name="Chart 6">
            <a:extLst>
              <a:ext uri="{FF2B5EF4-FFF2-40B4-BE49-F238E27FC236}">
                <a16:creationId xmlns:a16="http://schemas.microsoft.com/office/drawing/2014/main" id="{07DF110D-651B-2F44-B559-94D93DEABF35}"/>
              </a:ext>
            </a:extLst>
          </p:cNvPr>
          <p:cNvGraphicFramePr/>
          <p:nvPr>
            <p:extLst>
              <p:ext uri="{D42A27DB-BD31-4B8C-83A1-F6EECF244321}">
                <p14:modId xmlns:p14="http://schemas.microsoft.com/office/powerpoint/2010/main" val="611625004"/>
              </p:ext>
            </p:extLst>
          </p:nvPr>
        </p:nvGraphicFramePr>
        <p:xfrm>
          <a:off x="319780" y="1554763"/>
          <a:ext cx="7185394" cy="5227453"/>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2">
            <a:extLst>
              <a:ext uri="{FF2B5EF4-FFF2-40B4-BE49-F238E27FC236}">
                <a16:creationId xmlns:a16="http://schemas.microsoft.com/office/drawing/2014/main" id="{BF47B7EA-7F5F-4930-A505-2FCD3DCDF9BC}"/>
              </a:ext>
            </a:extLst>
          </p:cNvPr>
          <p:cNvSpPr txBox="1"/>
          <p:nvPr/>
        </p:nvSpPr>
        <p:spPr>
          <a:xfrm>
            <a:off x="5309754" y="3240238"/>
            <a:ext cx="1882461" cy="1015663"/>
          </a:xfrm>
          <a:prstGeom prst="rect">
            <a:avLst/>
          </a:prstGeom>
          <a:solidFill>
            <a:schemeClr val="bg1"/>
          </a:solidFill>
        </p:spPr>
        <p:txBody>
          <a:bodyPr wrap="square" rtlCol="0">
            <a:spAutoFit/>
          </a:bodyPr>
          <a:lstStyle/>
          <a:p>
            <a:pPr lvl="0" algn="ctr" rtl="0">
              <a:defRPr/>
            </a:pPr>
            <a:r>
              <a:rPr lang="en" sz="1200" b="0" i="0" u="none" baseline="0">
                <a:solidFill>
                  <a:srgbClr val="002548"/>
                </a:solidFill>
                <a:latin typeface="Neue Haas Unica W1G" panose="020B0504030206020203" pitchFamily="34" charset="0"/>
              </a:rPr>
              <a:t>What is your favourite Finnish magazine that you read regularly?   </a:t>
            </a:r>
            <a:br>
              <a:rPr lang="en" sz="1200">
                <a:solidFill>
                  <a:srgbClr val="002548"/>
                </a:solidFill>
                <a:latin typeface="Neue Haas Unica W1G" panose="020B0504030206020203" pitchFamily="34" charset="0"/>
              </a:rPr>
            </a:br>
            <a:r>
              <a:rPr lang="en" sz="1200" b="0" i="0" u="none" baseline="0">
                <a:solidFill>
                  <a:srgbClr val="002548"/>
                </a:solidFill>
                <a:latin typeface="Neue Haas Unica W1G" panose="020B0504030206020203" pitchFamily="34" charset="0"/>
              </a:rPr>
              <a:t>| </a:t>
            </a:r>
            <a:r>
              <a:rPr kumimoji="0" lang="en" sz="1200" b="0" i="0" u="none" strike="noStrike" kern="1200" cap="none" spc="0" normalizeH="0" baseline="0">
                <a:ln>
                  <a:noFill/>
                </a:ln>
                <a:solidFill>
                  <a:srgbClr val="002548"/>
                </a:solidFill>
                <a:effectLst/>
                <a:uLnTx/>
                <a:uFillTx/>
                <a:latin typeface="Neue Haas Unica W1G" panose="020B0504030206020203" pitchFamily="34" charset="0"/>
                <a:ea typeface="+mn-ea"/>
                <a:cs typeface="+mn-cs"/>
              </a:rPr>
              <a:t> n = 1,070</a:t>
            </a:r>
          </a:p>
        </p:txBody>
      </p:sp>
      <p:sp>
        <p:nvSpPr>
          <p:cNvPr id="3" name="Rectangle 2">
            <a:extLst>
              <a:ext uri="{FF2B5EF4-FFF2-40B4-BE49-F238E27FC236}">
                <a16:creationId xmlns:a16="http://schemas.microsoft.com/office/drawing/2014/main" id="{973CC498-340B-F741-A8FD-EECDAB9DCB6E}"/>
              </a:ext>
            </a:extLst>
          </p:cNvPr>
          <p:cNvSpPr/>
          <p:nvPr/>
        </p:nvSpPr>
        <p:spPr>
          <a:xfrm>
            <a:off x="1527464" y="6415177"/>
            <a:ext cx="6057900" cy="246221"/>
          </a:xfrm>
          <a:prstGeom prst="rect">
            <a:avLst/>
          </a:prstGeom>
        </p:spPr>
        <p:txBody>
          <a:bodyPr wrap="square">
            <a:spAutoFit/>
          </a:bodyPr>
          <a:lstStyle/>
          <a:p>
            <a:pPr lvl="0" algn="ctr" rtl="0">
              <a:defRPr/>
            </a:pPr>
            <a:r>
              <a:rPr lang="en" sz="1000" b="0" i="0" u="none" baseline="0">
                <a:solidFill>
                  <a:srgbClr val="002649"/>
                </a:solidFill>
                <a:latin typeface="Neue Haas Unica W1G" panose="020B0504030206020203" pitchFamily="34" charset="0"/>
              </a:rPr>
              <a:t>Presented as an open question and the magazine groups were subsequently coded from the responses.</a:t>
            </a:r>
          </a:p>
        </p:txBody>
      </p:sp>
    </p:spTree>
    <p:extLst>
      <p:ext uri="{BB962C8B-B14F-4D97-AF65-F5344CB8AC3E}">
        <p14:creationId xmlns:p14="http://schemas.microsoft.com/office/powerpoint/2010/main" val="404790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pPr rtl="0"/>
            <a:r>
              <a:rPr lang="en" sz="3200" b="0" i="0" u="none" baseline="0"/>
              <a:t>56% of magazine readers also read magazine content in digital format</a:t>
            </a:r>
            <a:endParaRPr lang="en" sz="3200" dirty="0">
              <a:solidFill>
                <a:schemeClr val="tx2"/>
              </a:solidFill>
            </a:endParaRPr>
          </a:p>
        </p:txBody>
      </p:sp>
      <p:grpSp>
        <p:nvGrpSpPr>
          <p:cNvPr id="10" name="Group 9">
            <a:extLst>
              <a:ext uri="{FF2B5EF4-FFF2-40B4-BE49-F238E27FC236}">
                <a16:creationId xmlns:a16="http://schemas.microsoft.com/office/drawing/2014/main" id="{D909C803-879D-684B-B21F-A7DEF7304F15}"/>
              </a:ext>
            </a:extLst>
          </p:cNvPr>
          <p:cNvGrpSpPr/>
          <p:nvPr/>
        </p:nvGrpSpPr>
        <p:grpSpPr>
          <a:xfrm>
            <a:off x="1169071" y="2011864"/>
            <a:ext cx="10323274" cy="4064845"/>
            <a:chOff x="-832715" y="1615607"/>
            <a:chExt cx="7223760" cy="4426189"/>
          </a:xfrm>
        </p:grpSpPr>
        <p:graphicFrame>
          <p:nvGraphicFramePr>
            <p:cNvPr id="7" name="Chart 6">
              <a:extLst>
                <a:ext uri="{FF2B5EF4-FFF2-40B4-BE49-F238E27FC236}">
                  <a16:creationId xmlns:a16="http://schemas.microsoft.com/office/drawing/2014/main" id="{07DF110D-651B-2F44-B559-94D93DEABF35}"/>
                </a:ext>
              </a:extLst>
            </p:cNvPr>
            <p:cNvGraphicFramePr/>
            <p:nvPr>
              <p:extLst>
                <p:ext uri="{D42A27DB-BD31-4B8C-83A1-F6EECF244321}">
                  <p14:modId xmlns:p14="http://schemas.microsoft.com/office/powerpoint/2010/main" val="2805147476"/>
                </p:ext>
              </p:extLst>
            </p:nvPr>
          </p:nvGraphicFramePr>
          <p:xfrm>
            <a:off x="-832715" y="1615607"/>
            <a:ext cx="7223760" cy="442618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1B319AB3-0D02-B548-9A75-A90DF5440C17}"/>
                </a:ext>
              </a:extLst>
            </p:cNvPr>
            <p:cNvSpPr txBox="1"/>
            <p:nvPr/>
          </p:nvSpPr>
          <p:spPr>
            <a:xfrm flipH="1">
              <a:off x="1856115" y="5711211"/>
              <a:ext cx="392610" cy="33058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a:ln>
                    <a:noFill/>
                  </a:ln>
                  <a:solidFill>
                    <a:srgbClr val="FFFFFF">
                      <a:lumMod val="50000"/>
                    </a:srgbClr>
                  </a:solidFill>
                  <a:effectLst/>
                  <a:uLnTx/>
                  <a:uFillTx/>
                  <a:latin typeface="Neue Haas Unica W1G" panose="020B0504030206020203" pitchFamily="34" charset="0"/>
                  <a:ea typeface="+mn-ea"/>
                  <a:cs typeface="+mn-cs"/>
                </a:rPr>
                <a:t>%</a:t>
              </a:r>
            </a:p>
          </p:txBody>
        </p:sp>
      </p:grpSp>
      <p:sp>
        <p:nvSpPr>
          <p:cNvPr id="11" name="TextBox 2">
            <a:extLst>
              <a:ext uri="{FF2B5EF4-FFF2-40B4-BE49-F238E27FC236}">
                <a16:creationId xmlns:a16="http://schemas.microsoft.com/office/drawing/2014/main" id="{BF47B7EA-7F5F-4930-A505-2FCD3DCDF9BC}"/>
              </a:ext>
            </a:extLst>
          </p:cNvPr>
          <p:cNvSpPr txBox="1"/>
          <p:nvPr/>
        </p:nvSpPr>
        <p:spPr>
          <a:xfrm>
            <a:off x="2910153" y="1550836"/>
            <a:ext cx="6371695" cy="276999"/>
          </a:xfrm>
          <a:prstGeom prst="rect">
            <a:avLst/>
          </a:prstGeom>
          <a:noFill/>
        </p:spPr>
        <p:txBody>
          <a:bodyPr wrap="square" rtlCol="0">
            <a:spAutoFit/>
          </a:bodyPr>
          <a:lstStyle/>
          <a:p>
            <a:pPr lvl="0" algn="ctr" rtl="0">
              <a:defRPr/>
            </a:pPr>
            <a:r>
              <a:rPr lang="en" sz="1200" b="0" i="0" u="none" baseline="0">
                <a:solidFill>
                  <a:schemeClr val="tx2"/>
                </a:solidFill>
              </a:rPr>
              <a:t>Do you read magazine content in digital format?   |  </a:t>
            </a:r>
            <a:r>
              <a:rPr kumimoji="0" lang="en" sz="12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n=1,166</a:t>
            </a:r>
          </a:p>
        </p:txBody>
      </p:sp>
    </p:spTree>
    <p:extLst>
      <p:ext uri="{BB962C8B-B14F-4D97-AF65-F5344CB8AC3E}">
        <p14:creationId xmlns:p14="http://schemas.microsoft.com/office/powerpoint/2010/main" val="22742475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pPr rtl="0"/>
            <a:r>
              <a:rPr lang="en" sz="2400" b="0" i="0" u="none" baseline="0">
                <a:solidFill>
                  <a:schemeClr val="tx2"/>
                </a:solidFill>
              </a:rPr>
              <a:t>Reasons for not reading magazine content in digital format:</a:t>
            </a:r>
            <a:br>
              <a:rPr lang="en" sz="2400">
                <a:solidFill>
                  <a:schemeClr val="tx2"/>
                </a:solidFill>
              </a:rPr>
            </a:br>
            <a:r>
              <a:rPr lang="en" sz="2400" b="0" i="0" u="none" baseline="0">
                <a:solidFill>
                  <a:schemeClr val="tx2"/>
                </a:solidFill>
              </a:rPr>
              <a:t>prefer to read print magazines, not interested in digital content, want to avoid looking at screens</a:t>
            </a:r>
          </a:p>
        </p:txBody>
      </p:sp>
      <p:graphicFrame>
        <p:nvGraphicFramePr>
          <p:cNvPr id="14" name="Chart 6">
            <a:extLst>
              <a:ext uri="{FF2B5EF4-FFF2-40B4-BE49-F238E27FC236}">
                <a16:creationId xmlns:a16="http://schemas.microsoft.com/office/drawing/2014/main" id="{73C8AB6A-CAA4-48A5-97D2-9986620A04D0}"/>
              </a:ext>
            </a:extLst>
          </p:cNvPr>
          <p:cNvGraphicFramePr>
            <a:graphicFrameLocks noGrp="1"/>
          </p:cNvGraphicFramePr>
          <p:nvPr>
            <p:ph sz="quarter" idx="11"/>
            <p:extLst>
              <p:ext uri="{D42A27DB-BD31-4B8C-83A1-F6EECF244321}">
                <p14:modId xmlns:p14="http://schemas.microsoft.com/office/powerpoint/2010/main" val="2106169088"/>
              </p:ext>
            </p:extLst>
          </p:nvPr>
        </p:nvGraphicFramePr>
        <p:xfrm>
          <a:off x="-3562350" y="1612641"/>
          <a:ext cx="15754351" cy="4644736"/>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2">
            <a:extLst>
              <a:ext uri="{FF2B5EF4-FFF2-40B4-BE49-F238E27FC236}">
                <a16:creationId xmlns:a16="http://schemas.microsoft.com/office/drawing/2014/main" id="{BF47B7EA-7F5F-4930-A505-2FCD3DCDF9BC}"/>
              </a:ext>
            </a:extLst>
          </p:cNvPr>
          <p:cNvSpPr txBox="1"/>
          <p:nvPr/>
        </p:nvSpPr>
        <p:spPr>
          <a:xfrm>
            <a:off x="3695025" y="1474142"/>
            <a:ext cx="741521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 sz="1200" b="0" i="0" u="none" baseline="0">
                <a:solidFill>
                  <a:srgbClr val="002649"/>
                </a:solidFill>
                <a:latin typeface="Neue Haas Unica W1G" panose="020B0504030206020203" pitchFamily="34" charset="0"/>
              </a:rPr>
              <a:t>Among the respondents who do not</a:t>
            </a:r>
            <a:r>
              <a:rPr kumimoji="0" lang="en" sz="12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 read magazine content in digital format, n = 512</a:t>
            </a:r>
          </a:p>
        </p:txBody>
      </p:sp>
    </p:spTree>
    <p:extLst>
      <p:ext uri="{BB962C8B-B14F-4D97-AF65-F5344CB8AC3E}">
        <p14:creationId xmlns:p14="http://schemas.microsoft.com/office/powerpoint/2010/main" val="2417215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60C64-CA91-0D4B-AEA3-C5E4C28D7928}"/>
              </a:ext>
            </a:extLst>
          </p:cNvPr>
          <p:cNvSpPr>
            <a:spLocks noGrp="1"/>
          </p:cNvSpPr>
          <p:nvPr>
            <p:ph type="title"/>
          </p:nvPr>
        </p:nvSpPr>
        <p:spPr>
          <a:xfrm>
            <a:off x="1169071" y="380819"/>
            <a:ext cx="9941170" cy="662050"/>
          </a:xfrm>
        </p:spPr>
        <p:txBody>
          <a:bodyPr anchor="ctr">
            <a:noAutofit/>
          </a:bodyPr>
          <a:lstStyle/>
          <a:p>
            <a:pPr rtl="0"/>
            <a:r>
              <a:rPr lang="en" sz="2400" b="0" i="0" u="none" baseline="0" dirty="0"/>
              <a:t>Reasons for</a:t>
            </a:r>
            <a:r>
              <a:rPr lang="en" sz="2400" b="0" i="0" baseline="0" dirty="0"/>
              <a:t> not </a:t>
            </a:r>
            <a:r>
              <a:rPr lang="en" sz="2400" b="0" i="0" u="none" baseline="0" dirty="0"/>
              <a:t>reading magazine content in digital format: </a:t>
            </a:r>
            <a:r>
              <a:rPr lang="en" sz="2400" b="0" i="0" u="none" baseline="0" dirty="0">
                <a:solidFill>
                  <a:schemeClr val="accent1"/>
                </a:solidFill>
              </a:rPr>
              <a:t>the reading experience is compared to reading print magazines – compared to digital formats, the concrete magazine feels nice and manageable</a:t>
            </a:r>
          </a:p>
        </p:txBody>
      </p:sp>
      <p:sp>
        <p:nvSpPr>
          <p:cNvPr id="3" name="Content Placeholder 2">
            <a:extLst>
              <a:ext uri="{FF2B5EF4-FFF2-40B4-BE49-F238E27FC236}">
                <a16:creationId xmlns:a16="http://schemas.microsoft.com/office/drawing/2014/main" id="{F435A31A-1E38-034E-A329-C5682EC78629}"/>
              </a:ext>
            </a:extLst>
          </p:cNvPr>
          <p:cNvSpPr>
            <a:spLocks noGrp="1"/>
          </p:cNvSpPr>
          <p:nvPr>
            <p:ph sz="quarter" idx="11"/>
          </p:nvPr>
        </p:nvSpPr>
        <p:spPr>
          <a:xfrm>
            <a:off x="1169070" y="1821479"/>
            <a:ext cx="9941170" cy="4324677"/>
          </a:xfrm>
        </p:spPr>
        <p:txBody>
          <a:bodyPr anchor="ctr">
            <a:noAutofit/>
          </a:bodyPr>
          <a:lstStyle/>
          <a:p>
            <a:pPr indent="0" algn="ctr" rtl="0"/>
            <a:r>
              <a:rPr lang="en" sz="1500" b="0" i="0" u="none" baseline="0"/>
              <a:t>“I can browse the magazine, leave it open and pick it up later. When you have a stack of magazines on a table, you can choose which one you want to read at any given time. A physical magazine allows you to focus on reading without having to fiddle with a digital device.”</a:t>
            </a:r>
            <a:br>
              <a:rPr lang="en" sz="1500"/>
            </a:br>
            <a:r>
              <a:rPr lang="en" sz="1500" b="0" i="0" u="none" baseline="0"/>
              <a:t>– man, 72</a:t>
            </a:r>
          </a:p>
          <a:p>
            <a:pPr indent="0" algn="ctr" rtl="0"/>
            <a:r>
              <a:rPr lang="en" sz="1500" b="0" i="0" u="none" baseline="0"/>
              <a:t>“I like browsing a magazine. You tend to notice sections that you might miss if you read the digital version.”</a:t>
            </a:r>
            <a:br>
              <a:rPr lang="en" sz="1500"/>
            </a:br>
            <a:r>
              <a:rPr lang="en" sz="1500" b="0" i="0" u="none" baseline="0"/>
              <a:t>– woman, 63</a:t>
            </a:r>
          </a:p>
          <a:p>
            <a:pPr indent="0" algn="ctr" rtl="0"/>
            <a:r>
              <a:rPr lang="en" sz="1500" b="0" i="0" u="none" baseline="0"/>
              <a:t>“I enjoy reading a physical magazine. I like having something concrete in my hand, and looking at the pictures is also nicer when you read the print version.”</a:t>
            </a:r>
            <a:br>
              <a:rPr lang="en" sz="1500"/>
            </a:br>
            <a:r>
              <a:rPr lang="en" sz="1500" b="0" i="0" u="none" baseline="0"/>
              <a:t>– woman, 15</a:t>
            </a:r>
          </a:p>
          <a:p>
            <a:pPr indent="0" algn="ctr" rtl="0"/>
            <a:r>
              <a:rPr lang="en" sz="1500" b="0" i="0" u="none" baseline="0"/>
              <a:t>“I want to read and hold a physical magazine, to browse it and go back to the beginning when I want to. It’s easier to handle than a digital device, especially if you’re lying down on your sofa.”</a:t>
            </a:r>
            <a:br>
              <a:rPr lang="en" sz="1500"/>
            </a:br>
            <a:r>
              <a:rPr lang="en" sz="1500" b="0" i="0" u="none" baseline="0"/>
              <a:t>– woman, 67</a:t>
            </a:r>
          </a:p>
          <a:p>
            <a:pPr indent="0" algn="ctr" rtl="0"/>
            <a:r>
              <a:rPr lang="en" sz="1500" b="0" i="0" u="none" baseline="0"/>
              <a:t>“The mobile views of an article are often small and I prefer traditional print magazines.”</a:t>
            </a:r>
            <a:br>
              <a:rPr lang="en" sz="1500"/>
            </a:br>
            <a:r>
              <a:rPr lang="en" sz="1500" b="0" i="0" u="none" baseline="0"/>
              <a:t>– woman, 25</a:t>
            </a:r>
          </a:p>
          <a:p>
            <a:pPr indent="0" algn="ctr" rtl="0"/>
            <a:r>
              <a:rPr lang="en" sz="1500" b="0" i="0" u="none" baseline="0"/>
              <a:t>“It’s impractical. I want to read and scan the entire article, not just the small part that fits the screen of a smart device. Sometimes I’ll look for an old article in the digital version if I unexpectedly want to show it to a friend.”</a:t>
            </a:r>
            <a:br>
              <a:rPr lang="en" sz="1500"/>
            </a:br>
            <a:r>
              <a:rPr lang="en" sz="1500" b="0" i="0" u="none" baseline="0"/>
              <a:t>– woman, 29</a:t>
            </a:r>
          </a:p>
        </p:txBody>
      </p:sp>
      <p:sp>
        <p:nvSpPr>
          <p:cNvPr id="4" name="TextBox 2">
            <a:extLst>
              <a:ext uri="{FF2B5EF4-FFF2-40B4-BE49-F238E27FC236}">
                <a16:creationId xmlns:a16="http://schemas.microsoft.com/office/drawing/2014/main" id="{DE36ACA8-E194-DC40-91A6-2535C152B763}"/>
              </a:ext>
            </a:extLst>
          </p:cNvPr>
          <p:cNvSpPr txBox="1"/>
          <p:nvPr/>
        </p:nvSpPr>
        <p:spPr>
          <a:xfrm>
            <a:off x="3695025" y="1471032"/>
            <a:ext cx="7415215"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 sz="1000" b="0" i="0" u="none" baseline="0">
                <a:solidFill>
                  <a:srgbClr val="002649"/>
                </a:solidFill>
                <a:latin typeface="Neue Haas Unica W1G" panose="020B0504030206020203" pitchFamily="34" charset="0"/>
              </a:rPr>
              <a:t>Among the respondents who do not</a:t>
            </a:r>
            <a:r>
              <a:rPr kumimoji="0" lang="en" sz="10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 read magazine content in digital format, n = 512</a:t>
            </a:r>
          </a:p>
        </p:txBody>
      </p:sp>
    </p:spTree>
    <p:extLst>
      <p:ext uri="{BB962C8B-B14F-4D97-AF65-F5344CB8AC3E}">
        <p14:creationId xmlns:p14="http://schemas.microsoft.com/office/powerpoint/2010/main" val="904693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60C64-CA91-0D4B-AEA3-C5E4C28D7928}"/>
              </a:ext>
            </a:extLst>
          </p:cNvPr>
          <p:cNvSpPr>
            <a:spLocks noGrp="1"/>
          </p:cNvSpPr>
          <p:nvPr>
            <p:ph type="title"/>
          </p:nvPr>
        </p:nvSpPr>
        <p:spPr/>
        <p:txBody>
          <a:bodyPr>
            <a:normAutofit/>
          </a:bodyPr>
          <a:lstStyle/>
          <a:p>
            <a:pPr rtl="0"/>
            <a:r>
              <a:rPr lang="en" sz="2500" b="0" i="0" u="none" baseline="0" dirty="0"/>
              <a:t>Reasons for not reading magazines in digital format: </a:t>
            </a:r>
            <a:r>
              <a:rPr lang="en" sz="2500" b="0" i="0" u="none" baseline="0" dirty="0">
                <a:solidFill>
                  <a:schemeClr val="accent1"/>
                </a:solidFill>
              </a:rPr>
              <a:t>consumption of digital media is high anyway, print media provides variation and the ability to limit the reading session</a:t>
            </a:r>
          </a:p>
        </p:txBody>
      </p:sp>
      <p:sp>
        <p:nvSpPr>
          <p:cNvPr id="3" name="Content Placeholder 2">
            <a:extLst>
              <a:ext uri="{FF2B5EF4-FFF2-40B4-BE49-F238E27FC236}">
                <a16:creationId xmlns:a16="http://schemas.microsoft.com/office/drawing/2014/main" id="{F435A31A-1E38-034E-A329-C5682EC78629}"/>
              </a:ext>
            </a:extLst>
          </p:cNvPr>
          <p:cNvSpPr>
            <a:spLocks noGrp="1"/>
          </p:cNvSpPr>
          <p:nvPr>
            <p:ph sz="quarter" idx="11"/>
          </p:nvPr>
        </p:nvSpPr>
        <p:spPr>
          <a:xfrm>
            <a:off x="1169071" y="1717253"/>
            <a:ext cx="9941169" cy="4394179"/>
          </a:xfrm>
        </p:spPr>
        <p:txBody>
          <a:bodyPr anchor="ctr">
            <a:normAutofit/>
          </a:bodyPr>
          <a:lstStyle/>
          <a:p>
            <a:pPr indent="0" algn="ctr" rtl="0"/>
            <a:r>
              <a:rPr lang="en" sz="1500" b="0" i="0" u="none" baseline="0"/>
              <a:t>“Life is already full of digital content. I don’t want any more of it if I have other options”</a:t>
            </a:r>
            <a:br>
              <a:rPr lang="en" sz="1500"/>
            </a:br>
            <a:r>
              <a:rPr lang="en" sz="1500" b="0" i="0" u="none" baseline="0"/>
              <a:t>– man, 37</a:t>
            </a:r>
          </a:p>
          <a:p>
            <a:pPr indent="0" algn="ctr" rtl="0"/>
            <a:r>
              <a:rPr lang="en" sz="1500" b="0" i="0" u="none" baseline="0"/>
              <a:t>“I spend enough time looking at screens as it is, with the world today being so digital (work, banking, etc.). I enjoy the feel of a print magazine and the variation it offers to looking at screens.”</a:t>
            </a:r>
            <a:br>
              <a:rPr lang="en" sz="1500"/>
            </a:br>
            <a:r>
              <a:rPr lang="en" sz="1500" b="0" i="0" u="none" baseline="0"/>
              <a:t>– man, 42</a:t>
            </a:r>
          </a:p>
          <a:p>
            <a:pPr indent="0" algn="ctr" rtl="0"/>
            <a:r>
              <a:rPr lang="en" sz="1500" b="0" i="0" u="none" baseline="0"/>
              <a:t>“I read newspapers in digital format and that’s enough for me. A magazine is a thing in itself, like a book. You don’t just browse it or scan it, like you might when it comes to the day’s news headlines. When you read a magazine, you take your time and solve a crossword puzzle, for example.”</a:t>
            </a:r>
            <a:br>
              <a:rPr lang="en" sz="1500"/>
            </a:br>
            <a:r>
              <a:rPr lang="en" sz="1500" b="0" i="0" u="none" baseline="0"/>
              <a:t>– woman, 68</a:t>
            </a:r>
          </a:p>
          <a:p>
            <a:pPr indent="0" algn="ctr" rtl="0"/>
            <a:r>
              <a:rPr lang="en" sz="1500" b="0" i="0" u="none" baseline="0"/>
              <a:t>“At work I spend eight hours a day sitting in front of a screen. I want to rest my eyes at lunch and in the evening. The concrete print edition is kinder on your eyes (the adverse impact of blue light) and when you read content printed on paper, the muscles of the eye get to move more than when you read content on a narrow digital device.”</a:t>
            </a:r>
            <a:br>
              <a:rPr lang="en" sz="1500"/>
            </a:br>
            <a:r>
              <a:rPr lang="en" sz="1500" b="0" i="0" u="none" baseline="0"/>
              <a:t>– woman, 32</a:t>
            </a:r>
          </a:p>
        </p:txBody>
      </p:sp>
      <p:sp>
        <p:nvSpPr>
          <p:cNvPr id="4" name="TextBox 2">
            <a:extLst>
              <a:ext uri="{FF2B5EF4-FFF2-40B4-BE49-F238E27FC236}">
                <a16:creationId xmlns:a16="http://schemas.microsoft.com/office/drawing/2014/main" id="{43162BA1-CD7E-6543-B393-481662B96642}"/>
              </a:ext>
            </a:extLst>
          </p:cNvPr>
          <p:cNvSpPr txBox="1"/>
          <p:nvPr/>
        </p:nvSpPr>
        <p:spPr>
          <a:xfrm>
            <a:off x="3695025" y="1471032"/>
            <a:ext cx="7415215"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 sz="1000" b="0" i="0" u="none" baseline="0">
                <a:solidFill>
                  <a:srgbClr val="002649"/>
                </a:solidFill>
                <a:latin typeface="Neue Haas Unica W1G" panose="020B0504030206020203" pitchFamily="34" charset="0"/>
              </a:rPr>
              <a:t>Among the respondents who do not</a:t>
            </a:r>
            <a:r>
              <a:rPr kumimoji="0" lang="en" sz="10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 read magazine content in digital format, n = 512</a:t>
            </a:r>
          </a:p>
        </p:txBody>
      </p:sp>
    </p:spTree>
    <p:extLst>
      <p:ext uri="{BB962C8B-B14F-4D97-AF65-F5344CB8AC3E}">
        <p14:creationId xmlns:p14="http://schemas.microsoft.com/office/powerpoint/2010/main" val="1073979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60C64-CA91-0D4B-AEA3-C5E4C28D7928}"/>
              </a:ext>
            </a:extLst>
          </p:cNvPr>
          <p:cNvSpPr>
            <a:spLocks noGrp="1"/>
          </p:cNvSpPr>
          <p:nvPr>
            <p:ph type="title"/>
          </p:nvPr>
        </p:nvSpPr>
        <p:spPr/>
        <p:txBody>
          <a:bodyPr>
            <a:normAutofit/>
          </a:bodyPr>
          <a:lstStyle/>
          <a:p>
            <a:pPr rtl="0"/>
            <a:r>
              <a:rPr lang="en" sz="3000" b="0" i="0" u="none" baseline="0" dirty="0"/>
              <a:t>Reasons for not reading magazines in digital format: </a:t>
            </a:r>
            <a:br>
              <a:rPr lang="en" sz="3000" b="0" i="0" u="none" baseline="0" dirty="0"/>
            </a:br>
            <a:r>
              <a:rPr lang="en" sz="3000" b="0" i="0" u="none" baseline="0" dirty="0">
                <a:solidFill>
                  <a:schemeClr val="accent1"/>
                </a:solidFill>
              </a:rPr>
              <a:t>the print magazine is easier to focus on</a:t>
            </a:r>
          </a:p>
        </p:txBody>
      </p:sp>
      <p:sp>
        <p:nvSpPr>
          <p:cNvPr id="3" name="Content Placeholder 2">
            <a:extLst>
              <a:ext uri="{FF2B5EF4-FFF2-40B4-BE49-F238E27FC236}">
                <a16:creationId xmlns:a16="http://schemas.microsoft.com/office/drawing/2014/main" id="{F435A31A-1E38-034E-A329-C5682EC78629}"/>
              </a:ext>
            </a:extLst>
          </p:cNvPr>
          <p:cNvSpPr>
            <a:spLocks noGrp="1"/>
          </p:cNvSpPr>
          <p:nvPr>
            <p:ph sz="quarter" idx="11"/>
          </p:nvPr>
        </p:nvSpPr>
        <p:spPr>
          <a:xfrm>
            <a:off x="1169071" y="1717253"/>
            <a:ext cx="9941169" cy="4394179"/>
          </a:xfrm>
        </p:spPr>
        <p:txBody>
          <a:bodyPr anchor="ctr">
            <a:normAutofit/>
          </a:bodyPr>
          <a:lstStyle/>
          <a:p>
            <a:pPr indent="0" algn="ctr" rtl="0"/>
            <a:r>
              <a:rPr lang="en" sz="1500" b="0" i="0" u="none" baseline="0"/>
              <a:t>“When you use a phone, you spent time reading various discussion forums and such instead of magazines”</a:t>
            </a:r>
            <a:br>
              <a:rPr lang="en" sz="1500"/>
            </a:br>
            <a:r>
              <a:rPr lang="en" sz="1500" b="0" i="0" u="none" baseline="0"/>
              <a:t>– woman, 31</a:t>
            </a:r>
          </a:p>
          <a:p>
            <a:pPr indent="0" algn="ctr" rtl="0"/>
            <a:r>
              <a:rPr lang="en" sz="1500" b="0" i="0" u="none" baseline="0"/>
              <a:t>“Digital media increases your stress levels, paper magazines reduce them.”</a:t>
            </a:r>
            <a:br>
              <a:rPr lang="en" sz="1500"/>
            </a:br>
            <a:r>
              <a:rPr lang="en" sz="1500" b="0" i="0" u="none" baseline="0"/>
              <a:t>– woman, 63</a:t>
            </a:r>
          </a:p>
          <a:p>
            <a:pPr indent="0" algn="ctr" rtl="0"/>
            <a:r>
              <a:rPr lang="en" sz="1500" b="0" i="0" u="none" baseline="0"/>
              <a:t>“Reading a digital magazine doesn’t feel natural. It’s difficult to focus on digital content.”</a:t>
            </a:r>
            <a:br>
              <a:rPr lang="en" sz="1500"/>
            </a:br>
            <a:r>
              <a:rPr lang="en" sz="1500" b="0" i="0" u="none" baseline="0"/>
              <a:t>– man, 31</a:t>
            </a:r>
          </a:p>
          <a:p>
            <a:pPr indent="0" algn="ctr" rtl="0"/>
            <a:r>
              <a:rPr lang="en" sz="1500" b="0" i="0" u="none" baseline="0"/>
              <a:t>“I find it easier to focus on reading a magazine in paper format. If I read a magazine in digital format, I tend to do something else online instead of reading the magazine.”</a:t>
            </a:r>
            <a:br>
              <a:rPr lang="en" sz="1500"/>
            </a:br>
            <a:r>
              <a:rPr lang="en" sz="1500" b="0" i="0" u="none" baseline="0"/>
              <a:t>– woman, 38</a:t>
            </a:r>
          </a:p>
          <a:p>
            <a:pPr indent="0" algn="ctr" rtl="0"/>
            <a:r>
              <a:rPr lang="en" sz="1500" b="0" i="0" u="none" baseline="0"/>
              <a:t>“When you read, you focus (you need to focus and you can focus) much more than when you watch TV, listen to the radio or use a mobile phone.”</a:t>
            </a:r>
            <a:br>
              <a:rPr lang="en" sz="1500"/>
            </a:br>
            <a:r>
              <a:rPr lang="en" sz="1500" b="0" i="0" u="none" baseline="0"/>
              <a:t>– woman, 45</a:t>
            </a:r>
          </a:p>
        </p:txBody>
      </p:sp>
      <p:sp>
        <p:nvSpPr>
          <p:cNvPr id="4" name="TextBox 2">
            <a:extLst>
              <a:ext uri="{FF2B5EF4-FFF2-40B4-BE49-F238E27FC236}">
                <a16:creationId xmlns:a16="http://schemas.microsoft.com/office/drawing/2014/main" id="{7EC87CCC-14B4-A541-8CFF-6B71153DBE43}"/>
              </a:ext>
            </a:extLst>
          </p:cNvPr>
          <p:cNvSpPr txBox="1"/>
          <p:nvPr/>
        </p:nvSpPr>
        <p:spPr>
          <a:xfrm>
            <a:off x="3695025" y="1471032"/>
            <a:ext cx="7415215"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 sz="1000" b="0" i="0" u="none" baseline="0">
                <a:solidFill>
                  <a:srgbClr val="002649"/>
                </a:solidFill>
                <a:latin typeface="Neue Haas Unica W1G" panose="020B0504030206020203" pitchFamily="34" charset="0"/>
              </a:rPr>
              <a:t>Among the respondents who do not</a:t>
            </a:r>
            <a:r>
              <a:rPr kumimoji="0" lang="en" sz="10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 read magazine content in digital format, n = 512</a:t>
            </a:r>
          </a:p>
        </p:txBody>
      </p:sp>
    </p:spTree>
    <p:extLst>
      <p:ext uri="{BB962C8B-B14F-4D97-AF65-F5344CB8AC3E}">
        <p14:creationId xmlns:p14="http://schemas.microsoft.com/office/powerpoint/2010/main" val="27816111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pPr rtl="0"/>
            <a:r>
              <a:rPr lang="en" sz="2400" b="0" i="0" u="none" baseline="0">
                <a:solidFill>
                  <a:schemeClr val="tx2"/>
                </a:solidFill>
              </a:rPr>
              <a:t>Reading </a:t>
            </a:r>
            <a:r>
              <a:rPr lang="en" sz="2400" b="0" i="0" u="sng" baseline="0">
                <a:solidFill>
                  <a:schemeClr val="tx2"/>
                </a:solidFill>
              </a:rPr>
              <a:t>digital magazine content</a:t>
            </a:r>
            <a:r>
              <a:rPr lang="en" sz="2400" b="0" i="0" u="none" baseline="0">
                <a:solidFill>
                  <a:schemeClr val="tx2"/>
                </a:solidFill>
              </a:rPr>
              <a:t> differs from the reading experience of a print magazine particularly in terms of being current and easily accessible</a:t>
            </a:r>
          </a:p>
        </p:txBody>
      </p:sp>
      <p:sp>
        <p:nvSpPr>
          <p:cNvPr id="11" name="TextBox 2">
            <a:extLst>
              <a:ext uri="{FF2B5EF4-FFF2-40B4-BE49-F238E27FC236}">
                <a16:creationId xmlns:a16="http://schemas.microsoft.com/office/drawing/2014/main" id="{BF47B7EA-7F5F-4930-A505-2FCD3DCDF9BC}"/>
              </a:ext>
            </a:extLst>
          </p:cNvPr>
          <p:cNvSpPr txBox="1"/>
          <p:nvPr/>
        </p:nvSpPr>
        <p:spPr>
          <a:xfrm>
            <a:off x="576775" y="1544480"/>
            <a:ext cx="11099410" cy="261610"/>
          </a:xfrm>
          <a:prstGeom prst="rect">
            <a:avLst/>
          </a:prstGeom>
          <a:noFill/>
        </p:spPr>
        <p:txBody>
          <a:bodyPr wrap="square" rtlCol="0">
            <a:spAutoFit/>
          </a:bodyPr>
          <a:lstStyle/>
          <a:p>
            <a:pPr algn="r" rtl="0">
              <a:defRPr/>
            </a:pPr>
            <a:r>
              <a:rPr lang="en" sz="1100" b="0" i="0" u="none" baseline="0" dirty="0">
                <a:solidFill>
                  <a:schemeClr val="tx2"/>
                </a:solidFill>
                <a:latin typeface="Neue Haas Unica W1G" panose="020B0504030206020203" pitchFamily="34" charset="0"/>
              </a:rPr>
              <a:t>In your opinion, how is reading digital magazine content different from reading a print magazine? | </a:t>
            </a:r>
            <a:r>
              <a:rPr lang="en" sz="1100" b="0" i="0" u="none" baseline="0" dirty="0">
                <a:solidFill>
                  <a:srgbClr val="002649"/>
                </a:solidFill>
                <a:latin typeface="Neue Haas Unica W1G" panose="020B0504030206020203" pitchFamily="34" charset="0"/>
              </a:rPr>
              <a:t>Among those who also read</a:t>
            </a:r>
            <a:r>
              <a:rPr kumimoji="0" lang="en" sz="1100" b="0" i="0" u="none" strike="noStrike" kern="1200" cap="none" spc="0" normalizeH="0" baseline="0" dirty="0">
                <a:ln>
                  <a:noFill/>
                </a:ln>
                <a:solidFill>
                  <a:srgbClr val="002649"/>
                </a:solidFill>
                <a:effectLst/>
                <a:uLnTx/>
                <a:uFillTx/>
                <a:latin typeface="Neue Haas Unica W1G" panose="020B0504030206020203" pitchFamily="34" charset="0"/>
              </a:rPr>
              <a:t> magazine content in digital format, n = </a:t>
            </a:r>
            <a:r>
              <a:rPr lang="en" sz="1100" b="0" i="0" u="none" baseline="0" dirty="0">
                <a:solidFill>
                  <a:srgbClr val="002649"/>
                </a:solidFill>
                <a:latin typeface="Neue Haas Unica W1G" panose="020B0504030206020203" pitchFamily="34" charset="0"/>
              </a:rPr>
              <a:t>654</a:t>
            </a:r>
          </a:p>
        </p:txBody>
      </p:sp>
      <p:graphicFrame>
        <p:nvGraphicFramePr>
          <p:cNvPr id="7" name="Content Placeholder 6">
            <a:extLst>
              <a:ext uri="{FF2B5EF4-FFF2-40B4-BE49-F238E27FC236}">
                <a16:creationId xmlns:a16="http://schemas.microsoft.com/office/drawing/2014/main" id="{F628430D-5888-954F-A53F-FCD298B66907}"/>
              </a:ext>
            </a:extLst>
          </p:cNvPr>
          <p:cNvGraphicFramePr>
            <a:graphicFrameLocks noGrp="1"/>
          </p:cNvGraphicFramePr>
          <p:nvPr>
            <p:ph sz="quarter" idx="11"/>
            <p:extLst>
              <p:ext uri="{D42A27DB-BD31-4B8C-83A1-F6EECF244321}">
                <p14:modId xmlns:p14="http://schemas.microsoft.com/office/powerpoint/2010/main" val="522689593"/>
              </p:ext>
            </p:extLst>
          </p:nvPr>
        </p:nvGraphicFramePr>
        <p:xfrm>
          <a:off x="-2729131" y="1775312"/>
          <a:ext cx="15366036" cy="4488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760650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60C64-CA91-0D4B-AEA3-C5E4C28D7928}"/>
              </a:ext>
            </a:extLst>
          </p:cNvPr>
          <p:cNvSpPr>
            <a:spLocks noGrp="1"/>
          </p:cNvSpPr>
          <p:nvPr>
            <p:ph type="title"/>
          </p:nvPr>
        </p:nvSpPr>
        <p:spPr/>
        <p:txBody>
          <a:bodyPr>
            <a:normAutofit/>
          </a:bodyPr>
          <a:lstStyle/>
          <a:p>
            <a:pPr rtl="0"/>
            <a:r>
              <a:rPr lang="en" sz="3000" b="0" i="0" u="none" baseline="0"/>
              <a:t>How is reading digital content different from reading a print magazine: </a:t>
            </a:r>
            <a:r>
              <a:rPr lang="en" sz="3000" b="0" i="0" u="none" baseline="0">
                <a:solidFill>
                  <a:schemeClr val="accent1"/>
                </a:solidFill>
              </a:rPr>
              <a:t>digital is easily accessible</a:t>
            </a:r>
          </a:p>
        </p:txBody>
      </p:sp>
      <p:sp>
        <p:nvSpPr>
          <p:cNvPr id="3" name="Content Placeholder 2">
            <a:extLst>
              <a:ext uri="{FF2B5EF4-FFF2-40B4-BE49-F238E27FC236}">
                <a16:creationId xmlns:a16="http://schemas.microsoft.com/office/drawing/2014/main" id="{F435A31A-1E38-034E-A329-C5682EC78629}"/>
              </a:ext>
            </a:extLst>
          </p:cNvPr>
          <p:cNvSpPr>
            <a:spLocks noGrp="1"/>
          </p:cNvSpPr>
          <p:nvPr>
            <p:ph sz="quarter" idx="11"/>
          </p:nvPr>
        </p:nvSpPr>
        <p:spPr>
          <a:xfrm>
            <a:off x="1169071" y="1672001"/>
            <a:ext cx="9941169" cy="4705650"/>
          </a:xfrm>
        </p:spPr>
        <p:txBody>
          <a:bodyPr anchor="ctr">
            <a:normAutofit/>
          </a:bodyPr>
          <a:lstStyle/>
          <a:p>
            <a:pPr indent="0" algn="ctr" rtl="0"/>
            <a:r>
              <a:rPr lang="en" sz="1500" b="0" i="0" u="none" baseline="0" dirty="0"/>
              <a:t>“In the digital edition you can find just about anything depending on what you feel like reading about”</a:t>
            </a:r>
            <a:br>
              <a:rPr lang="en" sz="1500" dirty="0"/>
            </a:br>
            <a:r>
              <a:rPr lang="en" sz="1500" b="0" i="0" u="none" baseline="0" dirty="0"/>
              <a:t>– woman, 44</a:t>
            </a:r>
          </a:p>
          <a:p>
            <a:pPr indent="0" algn="ctr" rtl="0"/>
            <a:r>
              <a:rPr lang="en" sz="1500" b="0" i="0" u="none" baseline="0" dirty="0"/>
              <a:t>“Digital content is always with you and it doesn’t take up extra space.”</a:t>
            </a:r>
            <a:br>
              <a:rPr lang="en" sz="1500" dirty="0"/>
            </a:br>
            <a:r>
              <a:rPr lang="en" sz="1500" b="0" i="0" u="none" baseline="0" dirty="0"/>
              <a:t>– woman, 26</a:t>
            </a:r>
          </a:p>
          <a:p>
            <a:pPr indent="0" algn="ctr" rtl="0"/>
            <a:r>
              <a:rPr lang="en" sz="1500" b="0" i="0" u="none" baseline="0" dirty="0"/>
              <a:t>“The digital content is always with you, even when you’re not at home. The paper version is more pleasant to read and it’s faster to find the sections you’re looking for.”</a:t>
            </a:r>
            <a:br>
              <a:rPr lang="en" sz="1500" dirty="0"/>
            </a:br>
            <a:r>
              <a:rPr lang="en" sz="1500" b="0" i="0" u="none" baseline="0" dirty="0"/>
              <a:t>– man, 49</a:t>
            </a:r>
          </a:p>
          <a:p>
            <a:pPr indent="0" algn="ctr" rtl="0"/>
            <a:r>
              <a:rPr lang="en" sz="1500" b="0" i="0" u="none" baseline="0" dirty="0"/>
              <a:t>“The digital magazine is always with you in your mobile device, as are the magazine’s archives, which makes it easy to go back to an interesting story. I have the full annual volumes of certain magazines on my shelf. Nevertheless, if I need to read something in a previous edition, I tend to use the digital archive because it’s easy to use and finding the story you’re looking for is faster as long as the digital archive extends back to the period in question.”</a:t>
            </a:r>
            <a:br>
              <a:rPr lang="en" sz="1500" dirty="0"/>
            </a:br>
            <a:r>
              <a:rPr lang="en" sz="1500" b="0" i="0" u="none" baseline="0" dirty="0"/>
              <a:t>– man, 59</a:t>
            </a:r>
          </a:p>
          <a:p>
            <a:pPr indent="0" algn="ctr" rtl="0"/>
            <a:r>
              <a:rPr lang="en" sz="1500" b="0" i="0" u="none" baseline="0" dirty="0"/>
              <a:t>“Digital versions are nice to read on the screen of my mobile phone; for example, at night when I’m tucked under the blanket.”</a:t>
            </a:r>
            <a:br>
              <a:rPr lang="en" sz="1500" dirty="0"/>
            </a:br>
            <a:r>
              <a:rPr lang="en" sz="1500" b="0" i="0" u="none" baseline="0" dirty="0"/>
              <a:t>– woman, 32</a:t>
            </a:r>
          </a:p>
          <a:p>
            <a:pPr indent="0" algn="ctr" rtl="0"/>
            <a:r>
              <a:rPr lang="en" sz="1500" b="0" i="0" u="none" baseline="0" dirty="0"/>
              <a:t>“It’s easier to carry your phone with you and read when you’re out in public”</a:t>
            </a:r>
            <a:br>
              <a:rPr lang="en" sz="1500" dirty="0"/>
            </a:br>
            <a:r>
              <a:rPr lang="en" sz="1500" b="0" i="0" u="none" baseline="0" dirty="0"/>
              <a:t>– woman, 18</a:t>
            </a:r>
          </a:p>
        </p:txBody>
      </p:sp>
      <p:sp>
        <p:nvSpPr>
          <p:cNvPr id="4" name="TextBox 2">
            <a:extLst>
              <a:ext uri="{FF2B5EF4-FFF2-40B4-BE49-F238E27FC236}">
                <a16:creationId xmlns:a16="http://schemas.microsoft.com/office/drawing/2014/main" id="{6B965A3C-3DCC-EE4D-AA7E-71BBF820FDFF}"/>
              </a:ext>
            </a:extLst>
          </p:cNvPr>
          <p:cNvSpPr txBox="1"/>
          <p:nvPr/>
        </p:nvSpPr>
        <p:spPr>
          <a:xfrm>
            <a:off x="3695025" y="1471032"/>
            <a:ext cx="7415215" cy="246221"/>
          </a:xfrm>
          <a:prstGeom prst="rect">
            <a:avLst/>
          </a:prstGeom>
          <a:noFill/>
        </p:spPr>
        <p:txBody>
          <a:bodyPr wrap="square" rtlCol="0">
            <a:spAutoFit/>
          </a:bodyPr>
          <a:lstStyle/>
          <a:p>
            <a:pPr lvl="0" algn="r" rtl="0">
              <a:defRPr/>
            </a:pPr>
            <a:r>
              <a:rPr lang="en" sz="1000" b="0" i="0" u="none" baseline="0">
                <a:solidFill>
                  <a:srgbClr val="002649"/>
                </a:solidFill>
                <a:latin typeface="Neue Haas Unica W1G" panose="020B0504030206020203" pitchFamily="34" charset="0"/>
              </a:rPr>
              <a:t>Among those who also read magazine content in digital format, n = 654</a:t>
            </a:r>
            <a:endParaRPr kumimoji="0" lang="en" sz="1000" b="0" i="0" u="none" strike="noStrike" kern="1200" cap="none" spc="0" normalizeH="0" baseline="0" noProof="0" dirty="0">
              <a:ln>
                <a:noFill/>
              </a:ln>
              <a:solidFill>
                <a:srgbClr val="002649"/>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2694057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60C64-CA91-0D4B-AEA3-C5E4C28D7928}"/>
              </a:ext>
            </a:extLst>
          </p:cNvPr>
          <p:cNvSpPr>
            <a:spLocks noGrp="1"/>
          </p:cNvSpPr>
          <p:nvPr>
            <p:ph type="title"/>
          </p:nvPr>
        </p:nvSpPr>
        <p:spPr/>
        <p:txBody>
          <a:bodyPr>
            <a:normAutofit fontScale="90000"/>
          </a:bodyPr>
          <a:lstStyle/>
          <a:p>
            <a:pPr rtl="0"/>
            <a:r>
              <a:rPr lang="en" sz="3000" b="0" i="0" u="none" baseline="0"/>
              <a:t>How is reading digital content different from reading a print magazine: </a:t>
            </a:r>
            <a:r>
              <a:rPr lang="en" sz="3000" b="0" i="0" u="none" baseline="0">
                <a:solidFill>
                  <a:schemeClr val="accent1"/>
                </a:solidFill>
              </a:rPr>
              <a:t>digital content is read one article at a time, whereas print readers read the entire magazine</a:t>
            </a:r>
          </a:p>
        </p:txBody>
      </p:sp>
      <p:sp>
        <p:nvSpPr>
          <p:cNvPr id="3" name="Content Placeholder 2">
            <a:extLst>
              <a:ext uri="{FF2B5EF4-FFF2-40B4-BE49-F238E27FC236}">
                <a16:creationId xmlns:a16="http://schemas.microsoft.com/office/drawing/2014/main" id="{F435A31A-1E38-034E-A329-C5682EC78629}"/>
              </a:ext>
            </a:extLst>
          </p:cNvPr>
          <p:cNvSpPr>
            <a:spLocks noGrp="1"/>
          </p:cNvSpPr>
          <p:nvPr>
            <p:ph sz="quarter" idx="11"/>
          </p:nvPr>
        </p:nvSpPr>
        <p:spPr>
          <a:xfrm>
            <a:off x="705342" y="1821478"/>
            <a:ext cx="10868627" cy="4590950"/>
          </a:xfrm>
        </p:spPr>
        <p:txBody>
          <a:bodyPr anchor="ctr">
            <a:noAutofit/>
          </a:bodyPr>
          <a:lstStyle/>
          <a:p>
            <a:pPr indent="0" algn="ctr" rtl="0"/>
            <a:r>
              <a:rPr lang="en" sz="1500" b="0" i="0" u="none" baseline="0"/>
              <a:t>“Reading articles in digital format is OK, but I don’t want to read an entire magazine on my phone, for example. I value the print version more highly (and the same goes for books).”</a:t>
            </a:r>
            <a:br>
              <a:rPr lang="en" sz="1500"/>
            </a:br>
            <a:r>
              <a:rPr lang="en" sz="1500" b="0" i="0" u="none" baseline="0"/>
              <a:t>– woman, 42</a:t>
            </a:r>
          </a:p>
          <a:p>
            <a:pPr indent="0" algn="ctr" rtl="0"/>
            <a:r>
              <a:rPr lang="en" sz="1500" b="0" i="0" u="none" baseline="0"/>
              <a:t>“When you read a print magazine, you get a curated whole. When you read a digital magazine, you read individual articles.”</a:t>
            </a:r>
            <a:br>
              <a:rPr lang="en" sz="1500"/>
            </a:br>
            <a:r>
              <a:rPr lang="en" sz="1500" b="0" i="0" u="none" baseline="0"/>
              <a:t>– man, 38</a:t>
            </a:r>
            <a:br>
              <a:rPr lang="en" sz="1500"/>
            </a:br>
            <a:br>
              <a:rPr lang="en" sz="1500"/>
            </a:br>
            <a:r>
              <a:rPr lang="en" sz="1500" b="0" i="0" u="none" baseline="0"/>
              <a:t>“When you read the digital version, you browse the headlines rather than read the articles themselves. When you read the print version, you read it in order, one article at a time”</a:t>
            </a:r>
            <a:br>
              <a:rPr lang="en" sz="1500"/>
            </a:br>
            <a:r>
              <a:rPr lang="en" sz="1500" b="0" i="0" u="none" baseline="0"/>
              <a:t>– woman, 54</a:t>
            </a:r>
          </a:p>
          <a:p>
            <a:pPr indent="0" algn="ctr" rtl="0"/>
            <a:r>
              <a:rPr lang="en" sz="1500" b="0" i="0" u="none" baseline="0"/>
              <a:t>“When you read a digital magazine, you tend to just browse the headlines. When you read the print version, you are more likely to read the full article”</a:t>
            </a:r>
            <a:br>
              <a:rPr lang="en" sz="1500"/>
            </a:br>
            <a:r>
              <a:rPr lang="en" sz="1500" b="0" i="0" u="none" baseline="0"/>
              <a:t>– woman, 20</a:t>
            </a:r>
          </a:p>
          <a:p>
            <a:pPr indent="0" algn="ctr" rtl="0"/>
            <a:r>
              <a:rPr lang="en" sz="1500" b="0" i="0" u="none" baseline="0"/>
              <a:t>“I’m more picky about choosing which articles to read in a digital magazine. When I read a print magazine, I almost always read most of the articles.”</a:t>
            </a:r>
            <a:br>
              <a:rPr lang="en" sz="1500"/>
            </a:br>
            <a:r>
              <a:rPr lang="en" sz="1500" b="0" i="0" u="none" baseline="0"/>
              <a:t>– man, 27</a:t>
            </a:r>
          </a:p>
          <a:p>
            <a:pPr indent="0" algn="ctr" rtl="0"/>
            <a:r>
              <a:rPr lang="en" sz="1500" b="0" i="0" u="none" baseline="0"/>
              <a:t>“I only read a few articles. I’m more picky. I might not finish an article I start reading. Reading digital content feels more rushed and superficial”</a:t>
            </a:r>
            <a:br>
              <a:rPr lang="en" sz="1500"/>
            </a:br>
            <a:r>
              <a:rPr lang="en" sz="1500" b="0" i="0" u="none" baseline="0"/>
              <a:t>– woman, 38</a:t>
            </a:r>
          </a:p>
        </p:txBody>
      </p:sp>
      <p:sp>
        <p:nvSpPr>
          <p:cNvPr id="4" name="TextBox 2">
            <a:extLst>
              <a:ext uri="{FF2B5EF4-FFF2-40B4-BE49-F238E27FC236}">
                <a16:creationId xmlns:a16="http://schemas.microsoft.com/office/drawing/2014/main" id="{C6EED33E-43B5-4942-B1A2-60077203CA46}"/>
              </a:ext>
            </a:extLst>
          </p:cNvPr>
          <p:cNvSpPr txBox="1"/>
          <p:nvPr/>
        </p:nvSpPr>
        <p:spPr>
          <a:xfrm>
            <a:off x="3695025" y="1471032"/>
            <a:ext cx="7415215" cy="246221"/>
          </a:xfrm>
          <a:prstGeom prst="rect">
            <a:avLst/>
          </a:prstGeom>
          <a:noFill/>
        </p:spPr>
        <p:txBody>
          <a:bodyPr wrap="square" rtlCol="0">
            <a:spAutoFit/>
          </a:bodyPr>
          <a:lstStyle/>
          <a:p>
            <a:pPr lvl="0" algn="r" rtl="0">
              <a:defRPr/>
            </a:pPr>
            <a:r>
              <a:rPr lang="en" sz="1000" b="0" i="0" u="none" baseline="0">
                <a:solidFill>
                  <a:srgbClr val="002649"/>
                </a:solidFill>
                <a:latin typeface="Neue Haas Unica W1G" panose="020B0504030206020203" pitchFamily="34" charset="0"/>
              </a:rPr>
              <a:t>Among those who also read magazine content in digital format, n = 654</a:t>
            </a:r>
            <a:endParaRPr kumimoji="0" lang="en" sz="1000" b="0" i="0" u="none" strike="noStrike" kern="1200" cap="none" spc="0" normalizeH="0" baseline="0" noProof="0" dirty="0">
              <a:ln>
                <a:noFill/>
              </a:ln>
              <a:solidFill>
                <a:srgbClr val="002649"/>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1888315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pPr rtl="0"/>
            <a:r>
              <a:rPr lang="en" sz="2400" b="0" i="0" u="sng" baseline="0">
                <a:solidFill>
                  <a:schemeClr val="tx2"/>
                </a:solidFill>
              </a:rPr>
              <a:t>Print magazines</a:t>
            </a:r>
            <a:r>
              <a:rPr lang="en" sz="2400" b="0" i="0" u="none" baseline="0">
                <a:solidFill>
                  <a:schemeClr val="tx2"/>
                </a:solidFill>
              </a:rPr>
              <a:t> compare favourably to the digital reading experience especially when it comes to the richness of the experience and the feel</a:t>
            </a:r>
          </a:p>
        </p:txBody>
      </p:sp>
      <p:sp>
        <p:nvSpPr>
          <p:cNvPr id="11" name="TextBox 2">
            <a:extLst>
              <a:ext uri="{FF2B5EF4-FFF2-40B4-BE49-F238E27FC236}">
                <a16:creationId xmlns:a16="http://schemas.microsoft.com/office/drawing/2014/main" id="{BF47B7EA-7F5F-4930-A505-2FCD3DCDF9BC}"/>
              </a:ext>
            </a:extLst>
          </p:cNvPr>
          <p:cNvSpPr txBox="1"/>
          <p:nvPr/>
        </p:nvSpPr>
        <p:spPr>
          <a:xfrm>
            <a:off x="1169071" y="1544480"/>
            <a:ext cx="9941169" cy="461665"/>
          </a:xfrm>
          <a:prstGeom prst="rect">
            <a:avLst/>
          </a:prstGeom>
          <a:noFill/>
        </p:spPr>
        <p:txBody>
          <a:bodyPr wrap="square" rtlCol="0">
            <a:spAutoFit/>
          </a:bodyPr>
          <a:lstStyle/>
          <a:p>
            <a:pPr algn="r" rtl="0">
              <a:defRPr/>
            </a:pPr>
            <a:r>
              <a:rPr lang="en" sz="1200" b="0" i="0" u="none" baseline="0">
                <a:solidFill>
                  <a:schemeClr val="tx2"/>
                </a:solidFill>
                <a:latin typeface="Neue Haas Unica W1G" panose="020B0504030206020203" pitchFamily="34" charset="0"/>
              </a:rPr>
              <a:t>In your opinion, how is reading digital magazine content different from reading a print magazine?</a:t>
            </a:r>
            <a:br>
              <a:rPr lang="en" sz="1200">
                <a:solidFill>
                  <a:schemeClr val="tx2"/>
                </a:solidFill>
                <a:latin typeface="Neue Haas Unica W1G" panose="020B0504030206020203" pitchFamily="34" charset="0"/>
              </a:rPr>
            </a:br>
            <a:r>
              <a:rPr lang="en" sz="1200" b="0" i="0" u="none" baseline="0">
                <a:solidFill>
                  <a:srgbClr val="002649"/>
                </a:solidFill>
                <a:latin typeface="Neue Haas Unica W1G" panose="020B0504030206020203" pitchFamily="34" charset="0"/>
              </a:rPr>
              <a:t>Among those who read</a:t>
            </a:r>
            <a:r>
              <a:rPr kumimoji="0" lang="en" sz="1200" b="0" i="0" u="none" strike="noStrike" kern="1200" cap="none" spc="0" normalizeH="0" baseline="0">
                <a:ln>
                  <a:noFill/>
                </a:ln>
                <a:solidFill>
                  <a:srgbClr val="002649"/>
                </a:solidFill>
                <a:effectLst/>
                <a:uLnTx/>
                <a:uFillTx/>
                <a:latin typeface="Neue Haas Unica W1G" panose="020B0504030206020203" pitchFamily="34" charset="0"/>
              </a:rPr>
              <a:t> magazine content in digital format, n = </a:t>
            </a:r>
            <a:r>
              <a:rPr lang="en" sz="1200" b="0" i="0" u="none" baseline="0">
                <a:solidFill>
                  <a:srgbClr val="002649"/>
                </a:solidFill>
                <a:latin typeface="Neue Haas Unica W1G" panose="020B0504030206020203" pitchFamily="34" charset="0"/>
              </a:rPr>
              <a:t>654</a:t>
            </a:r>
          </a:p>
        </p:txBody>
      </p:sp>
      <p:graphicFrame>
        <p:nvGraphicFramePr>
          <p:cNvPr id="7" name="Content Placeholder 6">
            <a:extLst>
              <a:ext uri="{FF2B5EF4-FFF2-40B4-BE49-F238E27FC236}">
                <a16:creationId xmlns:a16="http://schemas.microsoft.com/office/drawing/2014/main" id="{F628430D-5888-954F-A53F-FCD298B66907}"/>
              </a:ext>
            </a:extLst>
          </p:cNvPr>
          <p:cNvGraphicFramePr>
            <a:graphicFrameLocks noGrp="1"/>
          </p:cNvGraphicFramePr>
          <p:nvPr>
            <p:ph sz="quarter" idx="11"/>
            <p:extLst>
              <p:ext uri="{D42A27DB-BD31-4B8C-83A1-F6EECF244321}">
                <p14:modId xmlns:p14="http://schemas.microsoft.com/office/powerpoint/2010/main" val="2428636935"/>
              </p:ext>
            </p:extLst>
          </p:nvPr>
        </p:nvGraphicFramePr>
        <p:xfrm>
          <a:off x="-468637" y="1911928"/>
          <a:ext cx="13129273" cy="4488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05603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A2C3F-C702-F643-8E3C-44AAFD3F4071}"/>
              </a:ext>
            </a:extLst>
          </p:cNvPr>
          <p:cNvSpPr>
            <a:spLocks noGrp="1"/>
          </p:cNvSpPr>
          <p:nvPr>
            <p:ph type="title"/>
          </p:nvPr>
        </p:nvSpPr>
        <p:spPr>
          <a:noFill/>
        </p:spPr>
        <p:txBody>
          <a:bodyPr/>
          <a:lstStyle/>
          <a:p>
            <a:pPr rtl="0"/>
            <a:r>
              <a:rPr lang="en" b="0" i="0" u="none" baseline="0">
                <a:solidFill>
                  <a:schemeClr val="bg2"/>
                </a:solidFill>
              </a:rPr>
              <a:t>Contents</a:t>
            </a:r>
          </a:p>
        </p:txBody>
      </p:sp>
      <p:sp>
        <p:nvSpPr>
          <p:cNvPr id="3" name="Text Placeholder 2">
            <a:extLst>
              <a:ext uri="{FF2B5EF4-FFF2-40B4-BE49-F238E27FC236}">
                <a16:creationId xmlns:a16="http://schemas.microsoft.com/office/drawing/2014/main" id="{69B0C17E-0866-C048-A55E-3D382D782CB6}"/>
              </a:ext>
            </a:extLst>
          </p:cNvPr>
          <p:cNvSpPr>
            <a:spLocks noGrp="1"/>
          </p:cNvSpPr>
          <p:nvPr>
            <p:ph type="body" idx="1"/>
          </p:nvPr>
        </p:nvSpPr>
        <p:spPr>
          <a:noFill/>
        </p:spPr>
        <p:txBody>
          <a:bodyPr>
            <a:normAutofit lnSpcReduction="10000"/>
          </a:bodyPr>
          <a:lstStyle/>
          <a:p>
            <a:pPr algn="l" rtl="0"/>
            <a:r>
              <a:rPr lang="en" b="0" i="0" u="none" baseline="0">
                <a:solidFill>
                  <a:schemeClr val="bg2"/>
                </a:solidFill>
              </a:rPr>
              <a:t>01</a:t>
            </a:r>
          </a:p>
        </p:txBody>
      </p:sp>
      <p:sp>
        <p:nvSpPr>
          <p:cNvPr id="4" name="Text Placeholder 3">
            <a:extLst>
              <a:ext uri="{FF2B5EF4-FFF2-40B4-BE49-F238E27FC236}">
                <a16:creationId xmlns:a16="http://schemas.microsoft.com/office/drawing/2014/main" id="{6252BC77-5E48-964D-96F9-DA04A822DFEA}"/>
              </a:ext>
            </a:extLst>
          </p:cNvPr>
          <p:cNvSpPr>
            <a:spLocks noGrp="1"/>
          </p:cNvSpPr>
          <p:nvPr>
            <p:ph type="body" idx="13"/>
          </p:nvPr>
        </p:nvSpPr>
        <p:spPr>
          <a:noFill/>
        </p:spPr>
        <p:txBody>
          <a:bodyPr>
            <a:normAutofit lnSpcReduction="10000"/>
          </a:bodyPr>
          <a:lstStyle/>
          <a:p>
            <a:pPr algn="l" rtl="0"/>
            <a:r>
              <a:rPr lang="en" b="0" i="0" u="none" baseline="0">
                <a:solidFill>
                  <a:schemeClr val="bg2"/>
                </a:solidFill>
              </a:rPr>
              <a:t>02</a:t>
            </a:r>
          </a:p>
        </p:txBody>
      </p:sp>
      <p:sp>
        <p:nvSpPr>
          <p:cNvPr id="5" name="Text Placeholder 4">
            <a:extLst>
              <a:ext uri="{FF2B5EF4-FFF2-40B4-BE49-F238E27FC236}">
                <a16:creationId xmlns:a16="http://schemas.microsoft.com/office/drawing/2014/main" id="{A262B88E-4FB8-214F-8372-D23E0949646B}"/>
              </a:ext>
            </a:extLst>
          </p:cNvPr>
          <p:cNvSpPr>
            <a:spLocks noGrp="1"/>
          </p:cNvSpPr>
          <p:nvPr>
            <p:ph type="body" idx="14"/>
          </p:nvPr>
        </p:nvSpPr>
        <p:spPr>
          <a:noFill/>
        </p:spPr>
        <p:txBody>
          <a:bodyPr>
            <a:normAutofit lnSpcReduction="10000"/>
          </a:bodyPr>
          <a:lstStyle/>
          <a:p>
            <a:pPr algn="l" rtl="0"/>
            <a:r>
              <a:rPr lang="en" b="0" i="0" u="none" baseline="0">
                <a:solidFill>
                  <a:schemeClr val="bg2"/>
                </a:solidFill>
              </a:rPr>
              <a:t>03</a:t>
            </a:r>
          </a:p>
        </p:txBody>
      </p:sp>
      <p:sp>
        <p:nvSpPr>
          <p:cNvPr id="6" name="Text Placeholder 5">
            <a:extLst>
              <a:ext uri="{FF2B5EF4-FFF2-40B4-BE49-F238E27FC236}">
                <a16:creationId xmlns:a16="http://schemas.microsoft.com/office/drawing/2014/main" id="{FA8E1DB9-108D-B045-8AA4-02B5A9C3E0DC}"/>
              </a:ext>
            </a:extLst>
          </p:cNvPr>
          <p:cNvSpPr>
            <a:spLocks noGrp="1"/>
          </p:cNvSpPr>
          <p:nvPr>
            <p:ph type="body" idx="15"/>
          </p:nvPr>
        </p:nvSpPr>
        <p:spPr>
          <a:noFill/>
        </p:spPr>
        <p:txBody>
          <a:bodyPr>
            <a:normAutofit lnSpcReduction="10000"/>
          </a:bodyPr>
          <a:lstStyle/>
          <a:p>
            <a:pPr algn="l" rtl="0"/>
            <a:r>
              <a:rPr lang="en" b="0" i="0" u="none" baseline="0">
                <a:solidFill>
                  <a:schemeClr val="bg2"/>
                </a:solidFill>
              </a:rPr>
              <a:t>04</a:t>
            </a:r>
          </a:p>
        </p:txBody>
      </p:sp>
      <p:sp>
        <p:nvSpPr>
          <p:cNvPr id="7" name="Text Placeholder 6">
            <a:extLst>
              <a:ext uri="{FF2B5EF4-FFF2-40B4-BE49-F238E27FC236}">
                <a16:creationId xmlns:a16="http://schemas.microsoft.com/office/drawing/2014/main" id="{9FE23948-E1A2-1E44-B3D1-00DAA0E0D216}"/>
              </a:ext>
            </a:extLst>
          </p:cNvPr>
          <p:cNvSpPr>
            <a:spLocks noGrp="1"/>
          </p:cNvSpPr>
          <p:nvPr>
            <p:ph type="body" idx="16"/>
          </p:nvPr>
        </p:nvSpPr>
        <p:spPr>
          <a:xfrm>
            <a:off x="2089150" y="2603103"/>
            <a:ext cx="3460750" cy="536030"/>
          </a:xfrm>
          <a:noFill/>
        </p:spPr>
        <p:txBody>
          <a:bodyPr anchor="ctr">
            <a:normAutofit/>
          </a:bodyPr>
          <a:lstStyle/>
          <a:p>
            <a:pPr algn="l" rtl="0"/>
            <a:r>
              <a:rPr lang="en" sz="1800" b="0" i="0" u="none" baseline="0">
                <a:solidFill>
                  <a:schemeClr val="bg2"/>
                </a:solidFill>
              </a:rPr>
              <a:t>Reading habits</a:t>
            </a:r>
          </a:p>
        </p:txBody>
      </p:sp>
      <p:sp>
        <p:nvSpPr>
          <p:cNvPr id="8" name="Text Placeholder 7">
            <a:extLst>
              <a:ext uri="{FF2B5EF4-FFF2-40B4-BE49-F238E27FC236}">
                <a16:creationId xmlns:a16="http://schemas.microsoft.com/office/drawing/2014/main" id="{5A376A6D-C090-AC4A-97EF-F4F5C93596B4}"/>
              </a:ext>
            </a:extLst>
          </p:cNvPr>
          <p:cNvSpPr>
            <a:spLocks noGrp="1"/>
          </p:cNvSpPr>
          <p:nvPr>
            <p:ph type="body" idx="17"/>
          </p:nvPr>
        </p:nvSpPr>
        <p:spPr>
          <a:xfrm>
            <a:off x="2089150" y="3404938"/>
            <a:ext cx="3460750" cy="424457"/>
          </a:xfrm>
          <a:noFill/>
        </p:spPr>
        <p:txBody>
          <a:bodyPr anchor="ctr">
            <a:noAutofit/>
          </a:bodyPr>
          <a:lstStyle/>
          <a:p>
            <a:pPr algn="l" rtl="0"/>
            <a:r>
              <a:rPr lang="en" sz="1800" b="0" i="0" u="none" baseline="0">
                <a:solidFill>
                  <a:schemeClr val="bg2"/>
                </a:solidFill>
              </a:rPr>
              <a:t>Readership of different types of magazines and digital content</a:t>
            </a:r>
          </a:p>
        </p:txBody>
      </p:sp>
      <p:sp>
        <p:nvSpPr>
          <p:cNvPr id="9" name="Text Placeholder 8">
            <a:extLst>
              <a:ext uri="{FF2B5EF4-FFF2-40B4-BE49-F238E27FC236}">
                <a16:creationId xmlns:a16="http://schemas.microsoft.com/office/drawing/2014/main" id="{4959B902-EA2F-BB47-B274-608B1E336481}"/>
              </a:ext>
            </a:extLst>
          </p:cNvPr>
          <p:cNvSpPr>
            <a:spLocks noGrp="1"/>
          </p:cNvSpPr>
          <p:nvPr>
            <p:ph type="body" idx="18"/>
          </p:nvPr>
        </p:nvSpPr>
        <p:spPr>
          <a:xfrm>
            <a:off x="2089149" y="4151660"/>
            <a:ext cx="3832679" cy="424458"/>
          </a:xfrm>
          <a:noFill/>
        </p:spPr>
        <p:txBody>
          <a:bodyPr anchor="ctr">
            <a:noAutofit/>
          </a:bodyPr>
          <a:lstStyle/>
          <a:p>
            <a:pPr algn="l" rtl="0"/>
            <a:r>
              <a:rPr lang="en" sz="1800" b="0" i="0" u="none" baseline="0">
                <a:solidFill>
                  <a:schemeClr val="bg2"/>
                </a:solidFill>
              </a:rPr>
              <a:t>Value received for the time spent on content</a:t>
            </a:r>
          </a:p>
        </p:txBody>
      </p:sp>
      <p:sp>
        <p:nvSpPr>
          <p:cNvPr id="10" name="Text Placeholder 9">
            <a:extLst>
              <a:ext uri="{FF2B5EF4-FFF2-40B4-BE49-F238E27FC236}">
                <a16:creationId xmlns:a16="http://schemas.microsoft.com/office/drawing/2014/main" id="{1E0D4769-1FE2-0F42-ABBB-8DEA4594242E}"/>
              </a:ext>
            </a:extLst>
          </p:cNvPr>
          <p:cNvSpPr>
            <a:spLocks noGrp="1"/>
          </p:cNvSpPr>
          <p:nvPr>
            <p:ph type="body" idx="19"/>
          </p:nvPr>
        </p:nvSpPr>
        <p:spPr>
          <a:xfrm>
            <a:off x="2089150" y="4896305"/>
            <a:ext cx="3460750" cy="596503"/>
          </a:xfrm>
          <a:noFill/>
        </p:spPr>
        <p:txBody>
          <a:bodyPr anchor="ctr">
            <a:normAutofit lnSpcReduction="10000"/>
          </a:bodyPr>
          <a:lstStyle/>
          <a:p>
            <a:pPr algn="l" rtl="0">
              <a:lnSpc>
                <a:spcPct val="100000"/>
              </a:lnSpc>
            </a:pPr>
            <a:r>
              <a:rPr lang="en" sz="1800" b="0" i="0" u="none" baseline="0">
                <a:solidFill>
                  <a:schemeClr val="bg2"/>
                </a:solidFill>
              </a:rPr>
              <a:t>Suitability of media for following different topics</a:t>
            </a:r>
          </a:p>
        </p:txBody>
      </p:sp>
      <p:sp>
        <p:nvSpPr>
          <p:cNvPr id="11" name="Text Placeholder 10">
            <a:extLst>
              <a:ext uri="{FF2B5EF4-FFF2-40B4-BE49-F238E27FC236}">
                <a16:creationId xmlns:a16="http://schemas.microsoft.com/office/drawing/2014/main" id="{20ADFEC3-22F4-4C43-886C-079DD7C559B3}"/>
              </a:ext>
            </a:extLst>
          </p:cNvPr>
          <p:cNvSpPr>
            <a:spLocks noGrp="1"/>
          </p:cNvSpPr>
          <p:nvPr>
            <p:ph type="body" idx="20"/>
          </p:nvPr>
        </p:nvSpPr>
        <p:spPr>
          <a:noFill/>
        </p:spPr>
        <p:txBody>
          <a:bodyPr>
            <a:normAutofit lnSpcReduction="10000"/>
          </a:bodyPr>
          <a:lstStyle/>
          <a:p>
            <a:pPr algn="l" rtl="0"/>
            <a:r>
              <a:rPr lang="en" b="0" i="0" u="none" baseline="0">
                <a:solidFill>
                  <a:schemeClr val="bg2"/>
                </a:solidFill>
              </a:rPr>
              <a:t>05</a:t>
            </a:r>
          </a:p>
        </p:txBody>
      </p:sp>
      <p:sp>
        <p:nvSpPr>
          <p:cNvPr id="12" name="Text Placeholder 11">
            <a:extLst>
              <a:ext uri="{FF2B5EF4-FFF2-40B4-BE49-F238E27FC236}">
                <a16:creationId xmlns:a16="http://schemas.microsoft.com/office/drawing/2014/main" id="{D40C2F76-08F8-D649-8E05-DE7B310A17F6}"/>
              </a:ext>
            </a:extLst>
          </p:cNvPr>
          <p:cNvSpPr>
            <a:spLocks noGrp="1"/>
          </p:cNvSpPr>
          <p:nvPr>
            <p:ph type="body" idx="21"/>
          </p:nvPr>
        </p:nvSpPr>
        <p:spPr>
          <a:noFill/>
        </p:spPr>
        <p:txBody>
          <a:bodyPr>
            <a:normAutofit lnSpcReduction="10000"/>
          </a:bodyPr>
          <a:lstStyle/>
          <a:p>
            <a:pPr algn="l" rtl="0"/>
            <a:r>
              <a:rPr lang="en" b="0" i="0" u="none" baseline="0">
                <a:solidFill>
                  <a:schemeClr val="bg2"/>
                </a:solidFill>
              </a:rPr>
              <a:t>06</a:t>
            </a:r>
          </a:p>
        </p:txBody>
      </p:sp>
      <p:sp>
        <p:nvSpPr>
          <p:cNvPr id="13" name="Text Placeholder 12">
            <a:extLst>
              <a:ext uri="{FF2B5EF4-FFF2-40B4-BE49-F238E27FC236}">
                <a16:creationId xmlns:a16="http://schemas.microsoft.com/office/drawing/2014/main" id="{DF577446-F2EA-1A49-86D7-3807438C8044}"/>
              </a:ext>
            </a:extLst>
          </p:cNvPr>
          <p:cNvSpPr>
            <a:spLocks noGrp="1"/>
          </p:cNvSpPr>
          <p:nvPr>
            <p:ph type="body" idx="22"/>
          </p:nvPr>
        </p:nvSpPr>
        <p:spPr>
          <a:noFill/>
        </p:spPr>
        <p:txBody>
          <a:bodyPr>
            <a:normAutofit lnSpcReduction="10000"/>
          </a:bodyPr>
          <a:lstStyle/>
          <a:p>
            <a:pPr algn="l" rtl="0"/>
            <a:r>
              <a:rPr lang="en" b="0" i="0" u="none" baseline="0">
                <a:solidFill>
                  <a:schemeClr val="bg2"/>
                </a:solidFill>
              </a:rPr>
              <a:t>07</a:t>
            </a:r>
          </a:p>
        </p:txBody>
      </p:sp>
      <p:sp>
        <p:nvSpPr>
          <p:cNvPr id="14" name="Text Placeholder 13">
            <a:extLst>
              <a:ext uri="{FF2B5EF4-FFF2-40B4-BE49-F238E27FC236}">
                <a16:creationId xmlns:a16="http://schemas.microsoft.com/office/drawing/2014/main" id="{B4BE6BC8-4FE6-8244-85E1-76DE23A1F6B8}"/>
              </a:ext>
            </a:extLst>
          </p:cNvPr>
          <p:cNvSpPr>
            <a:spLocks noGrp="1"/>
          </p:cNvSpPr>
          <p:nvPr>
            <p:ph type="body" idx="23"/>
          </p:nvPr>
        </p:nvSpPr>
        <p:spPr>
          <a:noFill/>
        </p:spPr>
        <p:txBody>
          <a:bodyPr>
            <a:normAutofit lnSpcReduction="10000"/>
          </a:bodyPr>
          <a:lstStyle/>
          <a:p>
            <a:pPr algn="l" rtl="0"/>
            <a:r>
              <a:rPr lang="en" b="0" i="0" u="none" baseline="0">
                <a:solidFill>
                  <a:schemeClr val="bg2"/>
                </a:solidFill>
              </a:rPr>
              <a:t>08</a:t>
            </a:r>
          </a:p>
        </p:txBody>
      </p:sp>
      <p:sp>
        <p:nvSpPr>
          <p:cNvPr id="15" name="Text Placeholder 14">
            <a:extLst>
              <a:ext uri="{FF2B5EF4-FFF2-40B4-BE49-F238E27FC236}">
                <a16:creationId xmlns:a16="http://schemas.microsoft.com/office/drawing/2014/main" id="{DC800125-320B-5648-8A59-8A6F9EC235AE}"/>
              </a:ext>
            </a:extLst>
          </p:cNvPr>
          <p:cNvSpPr>
            <a:spLocks noGrp="1"/>
          </p:cNvSpPr>
          <p:nvPr>
            <p:ph type="body" idx="24"/>
          </p:nvPr>
        </p:nvSpPr>
        <p:spPr>
          <a:xfrm>
            <a:off x="7916742" y="2603103"/>
            <a:ext cx="4097779" cy="536030"/>
          </a:xfrm>
          <a:noFill/>
        </p:spPr>
        <p:txBody>
          <a:bodyPr anchor="ctr">
            <a:noAutofit/>
          </a:bodyPr>
          <a:lstStyle/>
          <a:p>
            <a:pPr algn="l" rtl="0"/>
            <a:r>
              <a:rPr lang="en" sz="1800" b="0" i="0" u="none" baseline="0" dirty="0">
                <a:solidFill>
                  <a:schemeClr val="bg2"/>
                </a:solidFill>
              </a:rPr>
              <a:t>Media consumption in different situations and concurrent consumption of multiple types of media</a:t>
            </a:r>
          </a:p>
        </p:txBody>
      </p:sp>
      <p:sp>
        <p:nvSpPr>
          <p:cNvPr id="16" name="Text Placeholder 15">
            <a:extLst>
              <a:ext uri="{FF2B5EF4-FFF2-40B4-BE49-F238E27FC236}">
                <a16:creationId xmlns:a16="http://schemas.microsoft.com/office/drawing/2014/main" id="{66DA22FC-36AF-5A42-A048-2C9D3302DEF3}"/>
              </a:ext>
            </a:extLst>
          </p:cNvPr>
          <p:cNvSpPr>
            <a:spLocks noGrp="1"/>
          </p:cNvSpPr>
          <p:nvPr>
            <p:ph type="body" idx="25"/>
          </p:nvPr>
        </p:nvSpPr>
        <p:spPr>
          <a:xfrm>
            <a:off x="7916744" y="3404938"/>
            <a:ext cx="3460750" cy="424457"/>
          </a:xfrm>
          <a:noFill/>
        </p:spPr>
        <p:txBody>
          <a:bodyPr anchor="ctr">
            <a:noAutofit/>
          </a:bodyPr>
          <a:lstStyle/>
          <a:p>
            <a:pPr algn="l" rtl="0"/>
            <a:r>
              <a:rPr lang="en" sz="1800" b="0" i="0" u="none" baseline="0">
                <a:solidFill>
                  <a:schemeClr val="bg2"/>
                </a:solidFill>
              </a:rPr>
              <a:t>Media &amp; emotions</a:t>
            </a:r>
          </a:p>
        </p:txBody>
      </p:sp>
      <p:sp>
        <p:nvSpPr>
          <p:cNvPr id="17" name="Text Placeholder 16">
            <a:extLst>
              <a:ext uri="{FF2B5EF4-FFF2-40B4-BE49-F238E27FC236}">
                <a16:creationId xmlns:a16="http://schemas.microsoft.com/office/drawing/2014/main" id="{3939FC5B-6539-454D-8DF3-69C121F1C39E}"/>
              </a:ext>
            </a:extLst>
          </p:cNvPr>
          <p:cNvSpPr>
            <a:spLocks noGrp="1"/>
          </p:cNvSpPr>
          <p:nvPr>
            <p:ph type="body" idx="26"/>
          </p:nvPr>
        </p:nvSpPr>
        <p:spPr>
          <a:xfrm>
            <a:off x="7916744" y="4151660"/>
            <a:ext cx="3460750" cy="424458"/>
          </a:xfrm>
          <a:noFill/>
        </p:spPr>
        <p:txBody>
          <a:bodyPr anchor="ctr">
            <a:noAutofit/>
          </a:bodyPr>
          <a:lstStyle/>
          <a:p>
            <a:pPr algn="l" rtl="0"/>
            <a:r>
              <a:rPr lang="en" sz="1800" b="0" i="0" u="none" baseline="0">
                <a:solidFill>
                  <a:schemeClr val="bg2"/>
                </a:solidFill>
              </a:rPr>
              <a:t>Advertising</a:t>
            </a:r>
          </a:p>
        </p:txBody>
      </p:sp>
      <p:sp>
        <p:nvSpPr>
          <p:cNvPr id="18" name="Text Placeholder 17">
            <a:extLst>
              <a:ext uri="{FF2B5EF4-FFF2-40B4-BE49-F238E27FC236}">
                <a16:creationId xmlns:a16="http://schemas.microsoft.com/office/drawing/2014/main" id="{728BF1B4-1EE5-2A4D-B798-BC40D732CF6C}"/>
              </a:ext>
            </a:extLst>
          </p:cNvPr>
          <p:cNvSpPr>
            <a:spLocks noGrp="1"/>
          </p:cNvSpPr>
          <p:nvPr>
            <p:ph type="body" idx="27"/>
          </p:nvPr>
        </p:nvSpPr>
        <p:spPr>
          <a:xfrm>
            <a:off x="7916744" y="4928737"/>
            <a:ext cx="3460750" cy="497135"/>
          </a:xfrm>
          <a:noFill/>
        </p:spPr>
        <p:txBody>
          <a:bodyPr anchor="ctr">
            <a:normAutofit/>
          </a:bodyPr>
          <a:lstStyle/>
          <a:p>
            <a:pPr algn="l" rtl="0"/>
            <a:r>
              <a:rPr lang="en" sz="1800" b="0" i="0" u="none" baseline="0">
                <a:solidFill>
                  <a:schemeClr val="bg2"/>
                </a:solidFill>
              </a:rPr>
              <a:t>Summary</a:t>
            </a:r>
          </a:p>
        </p:txBody>
      </p:sp>
    </p:spTree>
    <p:extLst>
      <p:ext uri="{BB962C8B-B14F-4D97-AF65-F5344CB8AC3E}">
        <p14:creationId xmlns:p14="http://schemas.microsoft.com/office/powerpoint/2010/main" val="34112516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60C64-CA91-0D4B-AEA3-C5E4C28D7928}"/>
              </a:ext>
            </a:extLst>
          </p:cNvPr>
          <p:cNvSpPr>
            <a:spLocks noGrp="1"/>
          </p:cNvSpPr>
          <p:nvPr>
            <p:ph type="title"/>
          </p:nvPr>
        </p:nvSpPr>
        <p:spPr/>
        <p:txBody>
          <a:bodyPr>
            <a:normAutofit/>
          </a:bodyPr>
          <a:lstStyle/>
          <a:p>
            <a:pPr rtl="0"/>
            <a:r>
              <a:rPr lang="en" sz="3000" b="0" i="0" u="none" baseline="0"/>
              <a:t>How is reading digital content different from reading a print magazine: </a:t>
            </a:r>
            <a:r>
              <a:rPr lang="en" sz="3000" b="0" i="0" u="none" baseline="0">
                <a:solidFill>
                  <a:schemeClr val="accent1"/>
                </a:solidFill>
              </a:rPr>
              <a:t>richness of the experience, the feel</a:t>
            </a:r>
          </a:p>
        </p:txBody>
      </p:sp>
      <p:sp>
        <p:nvSpPr>
          <p:cNvPr id="3" name="Content Placeholder 2">
            <a:extLst>
              <a:ext uri="{FF2B5EF4-FFF2-40B4-BE49-F238E27FC236}">
                <a16:creationId xmlns:a16="http://schemas.microsoft.com/office/drawing/2014/main" id="{F435A31A-1E38-034E-A329-C5682EC78629}"/>
              </a:ext>
            </a:extLst>
          </p:cNvPr>
          <p:cNvSpPr>
            <a:spLocks noGrp="1"/>
          </p:cNvSpPr>
          <p:nvPr>
            <p:ph sz="quarter" idx="11"/>
          </p:nvPr>
        </p:nvSpPr>
        <p:spPr>
          <a:xfrm>
            <a:off x="1169071" y="1821478"/>
            <a:ext cx="9941169" cy="4394179"/>
          </a:xfrm>
        </p:spPr>
        <p:txBody>
          <a:bodyPr anchor="ctr">
            <a:normAutofit lnSpcReduction="10000"/>
          </a:bodyPr>
          <a:lstStyle/>
          <a:p>
            <a:pPr indent="0" algn="ctr" rtl="0"/>
            <a:r>
              <a:rPr lang="en" sz="1500" b="0" i="0" u="none" baseline="0"/>
              <a:t>“I enjoy the feel of a magazine and even the way it smells. Browsing a physical magazine is nicer than browsing a digital edition.”</a:t>
            </a:r>
            <a:br>
              <a:rPr lang="en" sz="1500"/>
            </a:br>
            <a:r>
              <a:rPr lang="en" sz="1500" b="0" i="0" u="none" baseline="0"/>
              <a:t>– woman, 65</a:t>
            </a:r>
          </a:p>
          <a:p>
            <a:pPr indent="0" algn="ctr" rtl="0"/>
            <a:r>
              <a:rPr lang="en" sz="1500" b="0" i="0" u="none" baseline="0"/>
              <a:t>“When I read a print magazine, I like scanning the entire page and read all the little captions. I like the feel of a physical magazine. You just don’t get that same feeling when you read the digital version. I often stop reading in the middle of an article when some notification or other stimulus pops up.”</a:t>
            </a:r>
            <a:br>
              <a:rPr lang="en" sz="1500"/>
            </a:br>
            <a:r>
              <a:rPr lang="en" sz="1500" b="0" i="0" u="none" baseline="0"/>
              <a:t>– woman, 23</a:t>
            </a:r>
          </a:p>
          <a:p>
            <a:pPr indent="0" algn="ctr" rtl="0"/>
            <a:r>
              <a:rPr lang="en" sz="1500" b="0" i="0" u="none" baseline="0"/>
              <a:t>“The print magazine has a better feel. I appreciate the visual layout and the way it feels in your hand.”</a:t>
            </a:r>
            <a:br>
              <a:rPr lang="en" sz="1500"/>
            </a:br>
            <a:r>
              <a:rPr lang="en" sz="1500" b="0" i="0" u="none" baseline="0"/>
              <a:t>– woman, 27</a:t>
            </a:r>
          </a:p>
          <a:p>
            <a:pPr indent="0" algn="ctr" rtl="0"/>
            <a:r>
              <a:rPr lang="en" sz="1500" b="0" i="0" u="none" baseline="0"/>
              <a:t>“Reading a digital version feels more distant. Reading a paper version feels more personal and the magazine is easier to handle.”</a:t>
            </a:r>
            <a:br>
              <a:rPr lang="en" sz="1500"/>
            </a:br>
            <a:r>
              <a:rPr lang="en" sz="1500" b="0" i="0" u="none" baseline="0"/>
              <a:t>– man, 55</a:t>
            </a:r>
          </a:p>
          <a:p>
            <a:pPr indent="0" algn="ctr" rtl="0"/>
            <a:r>
              <a:rPr lang="en" sz="1500" b="0" i="0" u="none" baseline="0"/>
              <a:t>“Bringing it out and browsing it is not as appealing because you don’t see it lying around and the reading never happens half accidentally, as is the case with a print magazine. Then again, the digital version is convenient to access when you’re not at home and you need to wait for something.”</a:t>
            </a:r>
            <a:br>
              <a:rPr lang="en" sz="1500"/>
            </a:br>
            <a:r>
              <a:rPr lang="en" sz="1500" b="0" i="0" u="none" baseline="0"/>
              <a:t>– man, 65</a:t>
            </a:r>
          </a:p>
          <a:p>
            <a:pPr indent="0" algn="ctr" rtl="0"/>
            <a:r>
              <a:rPr lang="en" sz="1500" b="0" i="0" u="none" baseline="0"/>
              <a:t>“When you stare at your phone and read something online, it lacks the richness of experience. You can genuinely relax when you read a paper magazine on your sofa or out on your lawn and you’re not always holding your phone.”</a:t>
            </a:r>
            <a:br>
              <a:rPr lang="en" sz="1500"/>
            </a:br>
            <a:r>
              <a:rPr lang="en" sz="1500" b="0" i="0" u="none" baseline="0"/>
              <a:t>– woman, 24</a:t>
            </a:r>
          </a:p>
        </p:txBody>
      </p:sp>
      <p:sp>
        <p:nvSpPr>
          <p:cNvPr id="4" name="TextBox 2">
            <a:extLst>
              <a:ext uri="{FF2B5EF4-FFF2-40B4-BE49-F238E27FC236}">
                <a16:creationId xmlns:a16="http://schemas.microsoft.com/office/drawing/2014/main" id="{C6EED33E-43B5-4942-B1A2-60077203CA46}"/>
              </a:ext>
            </a:extLst>
          </p:cNvPr>
          <p:cNvSpPr txBox="1"/>
          <p:nvPr/>
        </p:nvSpPr>
        <p:spPr>
          <a:xfrm>
            <a:off x="3695025" y="1471032"/>
            <a:ext cx="7415215" cy="246221"/>
          </a:xfrm>
          <a:prstGeom prst="rect">
            <a:avLst/>
          </a:prstGeom>
          <a:noFill/>
        </p:spPr>
        <p:txBody>
          <a:bodyPr wrap="square" rtlCol="0">
            <a:spAutoFit/>
          </a:bodyPr>
          <a:lstStyle/>
          <a:p>
            <a:pPr lvl="0" algn="r" rtl="0">
              <a:defRPr/>
            </a:pPr>
            <a:r>
              <a:rPr lang="en" sz="1000" b="0" i="0" u="none" baseline="0">
                <a:solidFill>
                  <a:srgbClr val="002649"/>
                </a:solidFill>
                <a:latin typeface="Neue Haas Unica W1G" panose="020B0504030206020203" pitchFamily="34" charset="0"/>
              </a:rPr>
              <a:t>Among those who also read magazine content in digital format, n = 654</a:t>
            </a:r>
            <a:endParaRPr kumimoji="0" lang="en" sz="1000" b="0" i="0" u="none" strike="noStrike" kern="1200" cap="none" spc="0" normalizeH="0" baseline="0" noProof="0" dirty="0">
              <a:ln>
                <a:noFill/>
              </a:ln>
              <a:solidFill>
                <a:srgbClr val="002649"/>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17273259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baby sleeping on a couch&#10;&#10;Description automatically generated with low confidence">
            <a:extLst>
              <a:ext uri="{FF2B5EF4-FFF2-40B4-BE49-F238E27FC236}">
                <a16:creationId xmlns:a16="http://schemas.microsoft.com/office/drawing/2014/main" id="{2D050A40-8FB9-C344-816F-54E13223E3A5}"/>
              </a:ext>
            </a:extLst>
          </p:cNvPr>
          <p:cNvPicPr>
            <a:picLocks noGrp="1" noChangeAspect="1"/>
          </p:cNvPicPr>
          <p:nvPr>
            <p:ph type="pic" idx="1"/>
          </p:nvPr>
        </p:nvPicPr>
        <p:blipFill rotWithShape="1">
          <a:blip r:embed="rId3"/>
          <a:srcRect l="35298" r="18452"/>
          <a:stretch/>
        </p:blipFill>
        <p:spPr>
          <a:xfrm>
            <a:off x="6553202" y="0"/>
            <a:ext cx="5638798" cy="6858000"/>
          </a:xfrm>
        </p:spPr>
      </p:pic>
      <p:sp>
        <p:nvSpPr>
          <p:cNvPr id="4" name="Content Placeholder 3">
            <a:extLst>
              <a:ext uri="{FF2B5EF4-FFF2-40B4-BE49-F238E27FC236}">
                <a16:creationId xmlns:a16="http://schemas.microsoft.com/office/drawing/2014/main" id="{F3B44C56-791C-5E4E-8AC3-545D5E423C90}"/>
              </a:ext>
            </a:extLst>
          </p:cNvPr>
          <p:cNvSpPr>
            <a:spLocks noGrp="1"/>
          </p:cNvSpPr>
          <p:nvPr>
            <p:ph idx="10"/>
          </p:nvPr>
        </p:nvSpPr>
        <p:spPr>
          <a:xfrm>
            <a:off x="838200" y="2352675"/>
            <a:ext cx="5550568" cy="3679825"/>
          </a:xfrm>
        </p:spPr>
        <p:txBody>
          <a:bodyPr>
            <a:normAutofit fontScale="85000" lnSpcReduction="10000"/>
          </a:bodyPr>
          <a:lstStyle/>
          <a:p>
            <a:pPr algn="l" rtl="0"/>
            <a:r>
              <a:rPr lang="en" b="0" i="0" u="none" baseline="0"/>
              <a:t>Customer magazines have the highest readership among different magazine types. </a:t>
            </a:r>
          </a:p>
          <a:p>
            <a:pPr algn="l" rtl="0"/>
            <a:r>
              <a:rPr lang="en" b="0" i="0" u="none" baseline="0"/>
              <a:t>The respondents’ favourite Finnish magazines are women’s magazines and magazines on news, current affairs, business and finance. </a:t>
            </a:r>
          </a:p>
          <a:p>
            <a:pPr algn="l" rtl="0"/>
            <a:r>
              <a:rPr lang="en" b="0" i="0" u="none" baseline="0"/>
              <a:t>56% of magazine readers also read magazine content in digital format.</a:t>
            </a:r>
          </a:p>
          <a:p>
            <a:pPr algn="l" rtl="0"/>
            <a:r>
              <a:rPr lang="en" b="0" i="0" u="none" baseline="0"/>
              <a:t>Print magazines are considered to be more rich in experience, whereas digital magazines are considered to be more current and always accessible. Digital archives and search functions are also appreciated.</a:t>
            </a:r>
          </a:p>
          <a:p>
            <a:endParaRPr lang="en" dirty="0"/>
          </a:p>
          <a:p>
            <a:pPr marL="0" indent="0" algn="l" rtl="0">
              <a:buNone/>
            </a:pPr>
            <a:endParaRPr lang="en" dirty="0"/>
          </a:p>
          <a:p>
            <a:endParaRPr lang="en" dirty="0"/>
          </a:p>
        </p:txBody>
      </p:sp>
      <p:sp>
        <p:nvSpPr>
          <p:cNvPr id="2" name="Title 1">
            <a:extLst>
              <a:ext uri="{FF2B5EF4-FFF2-40B4-BE49-F238E27FC236}">
                <a16:creationId xmlns:a16="http://schemas.microsoft.com/office/drawing/2014/main" id="{32F17C68-23B2-3347-A8BE-864A153CFC40}"/>
              </a:ext>
            </a:extLst>
          </p:cNvPr>
          <p:cNvSpPr>
            <a:spLocks noGrp="1"/>
          </p:cNvSpPr>
          <p:nvPr>
            <p:ph type="title"/>
          </p:nvPr>
        </p:nvSpPr>
        <p:spPr/>
        <p:txBody>
          <a:bodyPr>
            <a:normAutofit fontScale="90000"/>
          </a:bodyPr>
          <a:lstStyle/>
          <a:p>
            <a:pPr algn="l" rtl="0"/>
            <a:r>
              <a:rPr lang="en" b="0" i="0" u="none" baseline="0"/>
              <a:t>Readership of different types of magazines</a:t>
            </a:r>
            <a:endParaRPr lang="en" dirty="0"/>
          </a:p>
        </p:txBody>
      </p:sp>
      <p:pic>
        <p:nvPicPr>
          <p:cNvPr id="7" name="Picture 6">
            <a:extLst>
              <a:ext uri="{FF2B5EF4-FFF2-40B4-BE49-F238E27FC236}">
                <a16:creationId xmlns:a16="http://schemas.microsoft.com/office/drawing/2014/main" id="{C92C65EF-CCA6-A54B-80B2-F3E37DEE93A1}"/>
              </a:ext>
            </a:extLst>
          </p:cNvPr>
          <p:cNvPicPr>
            <a:picLocks noChangeAspect="1"/>
          </p:cNvPicPr>
          <p:nvPr/>
        </p:nvPicPr>
        <p:blipFill rotWithShape="1">
          <a:blip r:embed="rId4"/>
          <a:srcRect t="39305"/>
          <a:stretch/>
        </p:blipFill>
        <p:spPr>
          <a:xfrm>
            <a:off x="5637212" y="0"/>
            <a:ext cx="2451100" cy="1441450"/>
          </a:xfrm>
          <a:prstGeom prst="rect">
            <a:avLst/>
          </a:prstGeom>
        </p:spPr>
      </p:pic>
      <p:pic>
        <p:nvPicPr>
          <p:cNvPr id="10" name="Picture 9">
            <a:extLst>
              <a:ext uri="{FF2B5EF4-FFF2-40B4-BE49-F238E27FC236}">
                <a16:creationId xmlns:a16="http://schemas.microsoft.com/office/drawing/2014/main" id="{8A276385-341F-3146-B770-21FC59B3A796}"/>
              </a:ext>
            </a:extLst>
          </p:cNvPr>
          <p:cNvPicPr>
            <a:picLocks noChangeAspect="1"/>
          </p:cNvPicPr>
          <p:nvPr/>
        </p:nvPicPr>
        <p:blipFill>
          <a:blip r:embed="rId5"/>
          <a:stretch>
            <a:fillRect/>
          </a:stretch>
        </p:blipFill>
        <p:spPr>
          <a:xfrm>
            <a:off x="9911370" y="6214091"/>
            <a:ext cx="1962524" cy="360680"/>
          </a:xfrm>
          <a:prstGeom prst="rect">
            <a:avLst/>
          </a:prstGeom>
        </p:spPr>
      </p:pic>
    </p:spTree>
    <p:extLst>
      <p:ext uri="{BB962C8B-B14F-4D97-AF65-F5344CB8AC3E}">
        <p14:creationId xmlns:p14="http://schemas.microsoft.com/office/powerpoint/2010/main" val="297535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holding a phone&#10;&#10;Description automatically generated with low confidence">
            <a:extLst>
              <a:ext uri="{FF2B5EF4-FFF2-40B4-BE49-F238E27FC236}">
                <a16:creationId xmlns:a16="http://schemas.microsoft.com/office/drawing/2014/main" id="{BF592185-9A03-4247-B74A-BC840142CD8B}"/>
              </a:ext>
            </a:extLst>
          </p:cNvPr>
          <p:cNvPicPr>
            <a:picLocks noChangeAspect="1"/>
          </p:cNvPicPr>
          <p:nvPr/>
        </p:nvPicPr>
        <p:blipFill rotWithShape="1">
          <a:blip r:embed="rId2"/>
          <a:srcRect l="17138" b="17138"/>
          <a:stretch/>
        </p:blipFill>
        <p:spPr>
          <a:xfrm>
            <a:off x="0" y="0"/>
            <a:ext cx="12192000" cy="6858000"/>
          </a:xfrm>
          <a:prstGeom prst="rect">
            <a:avLst/>
          </a:prstGeom>
        </p:spPr>
      </p:pic>
      <p:sp>
        <p:nvSpPr>
          <p:cNvPr id="9" name="Title 1">
            <a:extLst>
              <a:ext uri="{FF2B5EF4-FFF2-40B4-BE49-F238E27FC236}">
                <a16:creationId xmlns:a16="http://schemas.microsoft.com/office/drawing/2014/main" id="{228E576A-F99F-4748-AF24-58DDB12C855C}"/>
              </a:ext>
            </a:extLst>
          </p:cNvPr>
          <p:cNvSpPr>
            <a:spLocks noGrp="1"/>
          </p:cNvSpPr>
          <p:nvPr>
            <p:ph type="title" idx="4294967295"/>
          </p:nvPr>
        </p:nvSpPr>
        <p:spPr>
          <a:xfrm>
            <a:off x="5458691" y="1593754"/>
            <a:ext cx="6415203" cy="679937"/>
          </a:xfrm>
        </p:spPr>
        <p:txBody>
          <a:bodyPr>
            <a:noAutofit/>
          </a:bodyPr>
          <a:lstStyle/>
          <a:p>
            <a:pPr algn="l" rtl="0"/>
            <a:r>
              <a:rPr lang="en" sz="8000" b="0" i="0" u="none" baseline="0">
                <a:solidFill>
                  <a:schemeClr val="accent1"/>
                </a:solidFill>
                <a:latin typeface="Clattering" pitchFamily="2" charset="0"/>
              </a:rPr>
              <a:t>Value received for the time spent on content</a:t>
            </a:r>
          </a:p>
        </p:txBody>
      </p:sp>
      <p:pic>
        <p:nvPicPr>
          <p:cNvPr id="6" name="Picture 5">
            <a:extLst>
              <a:ext uri="{FF2B5EF4-FFF2-40B4-BE49-F238E27FC236}">
                <a16:creationId xmlns:a16="http://schemas.microsoft.com/office/drawing/2014/main" id="{FB2EA001-F4F3-F746-9878-8145626BE1AD}"/>
              </a:ext>
            </a:extLst>
          </p:cNvPr>
          <p:cNvPicPr>
            <a:picLocks noChangeAspect="1"/>
          </p:cNvPicPr>
          <p:nvPr/>
        </p:nvPicPr>
        <p:blipFill>
          <a:blip r:embed="rId3"/>
          <a:stretch>
            <a:fillRect/>
          </a:stretch>
        </p:blipFill>
        <p:spPr>
          <a:xfrm>
            <a:off x="401610" y="6214091"/>
            <a:ext cx="1962524" cy="360680"/>
          </a:xfrm>
          <a:prstGeom prst="rect">
            <a:avLst/>
          </a:prstGeom>
        </p:spPr>
      </p:pic>
    </p:spTree>
    <p:extLst>
      <p:ext uri="{BB962C8B-B14F-4D97-AF65-F5344CB8AC3E}">
        <p14:creationId xmlns:p14="http://schemas.microsoft.com/office/powerpoint/2010/main" val="33736168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fontScale="90000"/>
          </a:bodyPr>
          <a:lstStyle/>
          <a:p>
            <a:pPr rtl="0"/>
            <a:r>
              <a:rPr lang="en" sz="3200" b="0" i="0" u="none" baseline="0">
                <a:solidFill>
                  <a:schemeClr val="tx2"/>
                </a:solidFill>
              </a:rPr>
              <a:t>73% of the respondents feel that they get good value for their time always or often when they read print magazine content</a:t>
            </a:r>
          </a:p>
        </p:txBody>
      </p:sp>
      <p:graphicFrame>
        <p:nvGraphicFramePr>
          <p:cNvPr id="8" name="Sisällön paikkamerkki 9">
            <a:extLst>
              <a:ext uri="{FF2B5EF4-FFF2-40B4-BE49-F238E27FC236}">
                <a16:creationId xmlns:a16="http://schemas.microsoft.com/office/drawing/2014/main" id="{2CD96CB3-5BCC-4505-8788-D2D6AB591380}"/>
              </a:ext>
            </a:extLst>
          </p:cNvPr>
          <p:cNvGraphicFramePr>
            <a:graphicFrameLocks noGrp="1"/>
          </p:cNvGraphicFramePr>
          <p:nvPr>
            <p:ph sz="quarter" idx="11"/>
            <p:custDataLst>
              <p:tags r:id="rId1"/>
            </p:custDataLst>
            <p:extLst>
              <p:ext uri="{D42A27DB-BD31-4B8C-83A1-F6EECF244321}">
                <p14:modId xmlns:p14="http://schemas.microsoft.com/office/powerpoint/2010/main" val="3857339107"/>
              </p:ext>
            </p:extLst>
          </p:nvPr>
        </p:nvGraphicFramePr>
        <p:xfrm>
          <a:off x="857345" y="2146300"/>
          <a:ext cx="9941168" cy="379730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2">
            <a:extLst>
              <a:ext uri="{FF2B5EF4-FFF2-40B4-BE49-F238E27FC236}">
                <a16:creationId xmlns:a16="http://schemas.microsoft.com/office/drawing/2014/main" id="{EE284C2C-2DAC-234F-B7EF-A0A939194510}"/>
              </a:ext>
            </a:extLst>
          </p:cNvPr>
          <p:cNvSpPr txBox="1"/>
          <p:nvPr/>
        </p:nvSpPr>
        <p:spPr>
          <a:xfrm>
            <a:off x="1169071" y="1544480"/>
            <a:ext cx="9941169" cy="276999"/>
          </a:xfrm>
          <a:prstGeom prst="rect">
            <a:avLst/>
          </a:prstGeom>
          <a:noFill/>
        </p:spPr>
        <p:txBody>
          <a:bodyPr wrap="square" rtlCol="0">
            <a:spAutoFit/>
          </a:bodyPr>
          <a:lstStyle/>
          <a:p>
            <a:pPr algn="ctr" rtl="0">
              <a:defRPr/>
            </a:pPr>
            <a:r>
              <a:rPr lang="en" sz="1200" b="0" i="0" u="none" baseline="0">
                <a:solidFill>
                  <a:schemeClr val="tx2"/>
                </a:solidFill>
              </a:rPr>
              <a:t>I feel that I get good value for my time when I read print magazine content…   |   n = 1,166</a:t>
            </a:r>
            <a:endParaRPr lang="en" sz="1200" dirty="0">
              <a:solidFill>
                <a:srgbClr val="002649"/>
              </a:solidFill>
              <a:latin typeface="Neue Haas Unica W1G" panose="020B0504030206020203" pitchFamily="34" charset="0"/>
            </a:endParaRPr>
          </a:p>
        </p:txBody>
      </p:sp>
    </p:spTree>
    <p:extLst>
      <p:ext uri="{BB962C8B-B14F-4D97-AF65-F5344CB8AC3E}">
        <p14:creationId xmlns:p14="http://schemas.microsoft.com/office/powerpoint/2010/main" val="10050503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pPr rtl="0"/>
            <a:r>
              <a:rPr lang="en" sz="2400" b="0" i="0" u="none" baseline="0">
                <a:solidFill>
                  <a:schemeClr val="tx2"/>
                </a:solidFill>
              </a:rPr>
              <a:t>39% of the respondents feel that they get good value for their time always or often when they read digital media content – satisfaction rates are the highest among young age groups and men </a:t>
            </a:r>
          </a:p>
        </p:txBody>
      </p:sp>
      <p:graphicFrame>
        <p:nvGraphicFramePr>
          <p:cNvPr id="8" name="Sisällön paikkamerkki 9">
            <a:extLst>
              <a:ext uri="{FF2B5EF4-FFF2-40B4-BE49-F238E27FC236}">
                <a16:creationId xmlns:a16="http://schemas.microsoft.com/office/drawing/2014/main" id="{2CD96CB3-5BCC-4505-8788-D2D6AB591380}"/>
              </a:ext>
            </a:extLst>
          </p:cNvPr>
          <p:cNvGraphicFramePr>
            <a:graphicFrameLocks noGrp="1"/>
          </p:cNvGraphicFramePr>
          <p:nvPr>
            <p:ph sz="quarter" idx="11"/>
            <p:custDataLst>
              <p:tags r:id="rId1"/>
            </p:custDataLst>
            <p:extLst>
              <p:ext uri="{D42A27DB-BD31-4B8C-83A1-F6EECF244321}">
                <p14:modId xmlns:p14="http://schemas.microsoft.com/office/powerpoint/2010/main" val="3624547484"/>
              </p:ext>
            </p:extLst>
          </p:nvPr>
        </p:nvGraphicFramePr>
        <p:xfrm>
          <a:off x="763826" y="2146300"/>
          <a:ext cx="9941168" cy="379730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2">
            <a:extLst>
              <a:ext uri="{FF2B5EF4-FFF2-40B4-BE49-F238E27FC236}">
                <a16:creationId xmlns:a16="http://schemas.microsoft.com/office/drawing/2014/main" id="{EE284C2C-2DAC-234F-B7EF-A0A939194510}"/>
              </a:ext>
            </a:extLst>
          </p:cNvPr>
          <p:cNvSpPr txBox="1"/>
          <p:nvPr/>
        </p:nvSpPr>
        <p:spPr>
          <a:xfrm>
            <a:off x="1169071" y="1544480"/>
            <a:ext cx="9941169" cy="276999"/>
          </a:xfrm>
          <a:prstGeom prst="rect">
            <a:avLst/>
          </a:prstGeom>
          <a:noFill/>
        </p:spPr>
        <p:txBody>
          <a:bodyPr wrap="square" rtlCol="0">
            <a:spAutoFit/>
          </a:bodyPr>
          <a:lstStyle/>
          <a:p>
            <a:pPr algn="ctr" rtl="0">
              <a:defRPr/>
            </a:pPr>
            <a:r>
              <a:rPr lang="en" sz="1200" b="0" i="0" u="none" baseline="0">
                <a:solidFill>
                  <a:schemeClr val="tx2"/>
                </a:solidFill>
              </a:rPr>
              <a:t>I feel that I get good value for my time when I read digital media content…   |   n = 1,166</a:t>
            </a:r>
            <a:endParaRPr lang="en" sz="1200" dirty="0">
              <a:solidFill>
                <a:srgbClr val="002649"/>
              </a:solidFill>
              <a:latin typeface="Neue Haas Unica W1G" panose="020B0504030206020203" pitchFamily="34" charset="0"/>
            </a:endParaRPr>
          </a:p>
        </p:txBody>
      </p:sp>
    </p:spTree>
    <p:extLst>
      <p:ext uri="{BB962C8B-B14F-4D97-AF65-F5344CB8AC3E}">
        <p14:creationId xmlns:p14="http://schemas.microsoft.com/office/powerpoint/2010/main" val="21418484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holding a phone&#10;&#10;Description automatically generated with low confidence">
            <a:extLst>
              <a:ext uri="{FF2B5EF4-FFF2-40B4-BE49-F238E27FC236}">
                <a16:creationId xmlns:a16="http://schemas.microsoft.com/office/drawing/2014/main" id="{60AF4CBB-8227-C443-B645-839F12782A43}"/>
              </a:ext>
            </a:extLst>
          </p:cNvPr>
          <p:cNvPicPr>
            <a:picLocks noGrp="1" noChangeAspect="1"/>
          </p:cNvPicPr>
          <p:nvPr>
            <p:ph type="pic" idx="1"/>
          </p:nvPr>
        </p:nvPicPr>
        <p:blipFill>
          <a:blip r:embed="rId3"/>
          <a:srcRect l="26875" r="26875"/>
          <a:stretch>
            <a:fillRect/>
          </a:stretch>
        </p:blipFill>
        <p:spPr/>
      </p:pic>
      <p:sp>
        <p:nvSpPr>
          <p:cNvPr id="4" name="Content Placeholder 3">
            <a:extLst>
              <a:ext uri="{FF2B5EF4-FFF2-40B4-BE49-F238E27FC236}">
                <a16:creationId xmlns:a16="http://schemas.microsoft.com/office/drawing/2014/main" id="{F3B44C56-791C-5E4E-8AC3-545D5E423C90}"/>
              </a:ext>
            </a:extLst>
          </p:cNvPr>
          <p:cNvSpPr>
            <a:spLocks noGrp="1"/>
          </p:cNvSpPr>
          <p:nvPr>
            <p:ph idx="10"/>
          </p:nvPr>
        </p:nvSpPr>
        <p:spPr>
          <a:xfrm>
            <a:off x="838200" y="2309812"/>
            <a:ext cx="4799012" cy="3679825"/>
          </a:xfrm>
        </p:spPr>
        <p:txBody>
          <a:bodyPr>
            <a:normAutofit fontScale="92500" lnSpcReduction="10000"/>
          </a:bodyPr>
          <a:lstStyle/>
          <a:p>
            <a:pPr algn="l" rtl="0"/>
            <a:r>
              <a:rPr lang="en" b="0" i="0" u="none" baseline="0"/>
              <a:t>73% of the respondents feel that they get good value for their time spent with a print magazine. Only 3% say they get good value for their time only rarely (0% never).</a:t>
            </a:r>
          </a:p>
          <a:p>
            <a:pPr algn="l" rtl="0"/>
            <a:r>
              <a:rPr lang="en" b="0" i="0" u="none" baseline="0"/>
              <a:t>39% of the respondents feel that they get good value for their time spent with digital media. Satisfaction with digital content is higher among young people than in older age groups.</a:t>
            </a:r>
          </a:p>
          <a:p>
            <a:pPr marL="0" indent="0" algn="l" rtl="0">
              <a:buNone/>
            </a:pPr>
            <a:endParaRPr lang="en" dirty="0"/>
          </a:p>
          <a:p>
            <a:endParaRPr lang="en" dirty="0"/>
          </a:p>
        </p:txBody>
      </p:sp>
      <p:sp>
        <p:nvSpPr>
          <p:cNvPr id="2" name="Title 1">
            <a:extLst>
              <a:ext uri="{FF2B5EF4-FFF2-40B4-BE49-F238E27FC236}">
                <a16:creationId xmlns:a16="http://schemas.microsoft.com/office/drawing/2014/main" id="{32F17C68-23B2-3347-A8BE-864A153CFC40}"/>
              </a:ext>
            </a:extLst>
          </p:cNvPr>
          <p:cNvSpPr>
            <a:spLocks noGrp="1"/>
          </p:cNvSpPr>
          <p:nvPr>
            <p:ph type="title"/>
          </p:nvPr>
        </p:nvSpPr>
        <p:spPr>
          <a:xfrm>
            <a:off x="838200" y="720725"/>
            <a:ext cx="5404601" cy="1231900"/>
          </a:xfrm>
        </p:spPr>
        <p:txBody>
          <a:bodyPr/>
          <a:lstStyle/>
          <a:p>
            <a:pPr algn="l" rtl="0"/>
            <a:r>
              <a:rPr lang="en" b="0" i="0" u="none" baseline="0"/>
              <a:t>Value received for the time spent on content</a:t>
            </a:r>
            <a:endParaRPr lang="en" dirty="0"/>
          </a:p>
        </p:txBody>
      </p:sp>
      <p:pic>
        <p:nvPicPr>
          <p:cNvPr id="7" name="Picture 6">
            <a:extLst>
              <a:ext uri="{FF2B5EF4-FFF2-40B4-BE49-F238E27FC236}">
                <a16:creationId xmlns:a16="http://schemas.microsoft.com/office/drawing/2014/main" id="{C92C65EF-CCA6-A54B-80B2-F3E37DEE93A1}"/>
              </a:ext>
            </a:extLst>
          </p:cNvPr>
          <p:cNvPicPr>
            <a:picLocks noChangeAspect="1"/>
          </p:cNvPicPr>
          <p:nvPr/>
        </p:nvPicPr>
        <p:blipFill rotWithShape="1">
          <a:blip r:embed="rId4"/>
          <a:srcRect t="39305"/>
          <a:stretch/>
        </p:blipFill>
        <p:spPr>
          <a:xfrm>
            <a:off x="5637212" y="0"/>
            <a:ext cx="2451100" cy="1441450"/>
          </a:xfrm>
          <a:prstGeom prst="rect">
            <a:avLst/>
          </a:prstGeom>
        </p:spPr>
      </p:pic>
      <p:pic>
        <p:nvPicPr>
          <p:cNvPr id="10" name="Picture 9">
            <a:extLst>
              <a:ext uri="{FF2B5EF4-FFF2-40B4-BE49-F238E27FC236}">
                <a16:creationId xmlns:a16="http://schemas.microsoft.com/office/drawing/2014/main" id="{41E6F9B5-6EE0-0445-A817-444FC2ED6D57}"/>
              </a:ext>
            </a:extLst>
          </p:cNvPr>
          <p:cNvPicPr>
            <a:picLocks noChangeAspect="1"/>
          </p:cNvPicPr>
          <p:nvPr/>
        </p:nvPicPr>
        <p:blipFill>
          <a:blip r:embed="rId5"/>
          <a:stretch>
            <a:fillRect/>
          </a:stretch>
        </p:blipFill>
        <p:spPr>
          <a:xfrm>
            <a:off x="9911370" y="6214091"/>
            <a:ext cx="1962524" cy="360680"/>
          </a:xfrm>
          <a:prstGeom prst="rect">
            <a:avLst/>
          </a:prstGeom>
        </p:spPr>
      </p:pic>
    </p:spTree>
    <p:extLst>
      <p:ext uri="{BB962C8B-B14F-4D97-AF65-F5344CB8AC3E}">
        <p14:creationId xmlns:p14="http://schemas.microsoft.com/office/powerpoint/2010/main" val="23420032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person, outdoor&#10;&#10;Description automatically generated">
            <a:extLst>
              <a:ext uri="{FF2B5EF4-FFF2-40B4-BE49-F238E27FC236}">
                <a16:creationId xmlns:a16="http://schemas.microsoft.com/office/drawing/2014/main" id="{E668023A-80BB-814E-B0BA-A479BD6FABBC}"/>
              </a:ext>
            </a:extLst>
          </p:cNvPr>
          <p:cNvPicPr>
            <a:picLocks noChangeAspect="1"/>
          </p:cNvPicPr>
          <p:nvPr/>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A11D1995-A363-B745-8E8D-385FC15D9CB9}"/>
              </a:ext>
            </a:extLst>
          </p:cNvPr>
          <p:cNvSpPr txBox="1">
            <a:spLocks/>
          </p:cNvSpPr>
          <p:nvPr/>
        </p:nvSpPr>
        <p:spPr>
          <a:xfrm>
            <a:off x="580481" y="2175293"/>
            <a:ext cx="7264655" cy="6799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tx1"/>
                </a:solidFill>
                <a:latin typeface="Canela Medium" pitchFamily="2" charset="77"/>
                <a:ea typeface="+mj-ea"/>
                <a:cs typeface="+mj-cs"/>
              </a:defRPr>
            </a:lvl1pPr>
          </a:lstStyle>
          <a:p>
            <a:pPr algn="l" rtl="0"/>
            <a:r>
              <a:rPr lang="en" sz="8000" b="0" i="0" u="none" baseline="0">
                <a:solidFill>
                  <a:schemeClr val="bg2"/>
                </a:solidFill>
                <a:latin typeface="Clattering" pitchFamily="2" charset="0"/>
              </a:rPr>
              <a:t>Suitability of media for following different topics</a:t>
            </a:r>
            <a:endParaRPr lang="en" sz="8000" dirty="0">
              <a:solidFill>
                <a:schemeClr val="bg2"/>
              </a:solidFill>
              <a:latin typeface="Clattering" pitchFamily="2" charset="0"/>
            </a:endParaRPr>
          </a:p>
        </p:txBody>
      </p:sp>
      <p:pic>
        <p:nvPicPr>
          <p:cNvPr id="6" name="Picture 5">
            <a:extLst>
              <a:ext uri="{FF2B5EF4-FFF2-40B4-BE49-F238E27FC236}">
                <a16:creationId xmlns:a16="http://schemas.microsoft.com/office/drawing/2014/main" id="{4A1735D3-6A41-DF45-92C6-86DF7B785CFB}"/>
              </a:ext>
            </a:extLst>
          </p:cNvPr>
          <p:cNvPicPr>
            <a:picLocks noChangeAspect="1"/>
          </p:cNvPicPr>
          <p:nvPr/>
        </p:nvPicPr>
        <p:blipFill>
          <a:blip r:embed="rId3"/>
          <a:stretch>
            <a:fillRect/>
          </a:stretch>
        </p:blipFill>
        <p:spPr>
          <a:xfrm>
            <a:off x="580481" y="6214091"/>
            <a:ext cx="1962524" cy="360680"/>
          </a:xfrm>
          <a:prstGeom prst="rect">
            <a:avLst/>
          </a:prstGeom>
        </p:spPr>
      </p:pic>
    </p:spTree>
    <p:extLst>
      <p:ext uri="{BB962C8B-B14F-4D97-AF65-F5344CB8AC3E}">
        <p14:creationId xmlns:p14="http://schemas.microsoft.com/office/powerpoint/2010/main" val="14818564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Sisällön paikkamerkki 10">
            <a:extLst>
              <a:ext uri="{FF2B5EF4-FFF2-40B4-BE49-F238E27FC236}">
                <a16:creationId xmlns:a16="http://schemas.microsoft.com/office/drawing/2014/main" id="{880A2E08-44FE-4494-9985-61396F9FBEC8}"/>
              </a:ext>
            </a:extLst>
          </p:cNvPr>
          <p:cNvGraphicFramePr>
            <a:graphicFrameLocks/>
          </p:cNvGraphicFramePr>
          <p:nvPr>
            <p:custDataLst>
              <p:tags r:id="rId1"/>
            </p:custDataLst>
            <p:extLst>
              <p:ext uri="{D42A27DB-BD31-4B8C-83A1-F6EECF244321}">
                <p14:modId xmlns:p14="http://schemas.microsoft.com/office/powerpoint/2010/main" val="2815514422"/>
              </p:ext>
            </p:extLst>
          </p:nvPr>
        </p:nvGraphicFramePr>
        <p:xfrm>
          <a:off x="238125" y="2196530"/>
          <a:ext cx="7267575" cy="4109019"/>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a:bodyPr>
          <a:lstStyle/>
          <a:p>
            <a:pPr rtl="0"/>
            <a:r>
              <a:rPr lang="en" sz="3200" b="0" i="0" u="none" baseline="0">
                <a:solidFill>
                  <a:schemeClr val="tx2"/>
                </a:solidFill>
              </a:rPr>
              <a:t>Suitability of media for following different topics </a:t>
            </a:r>
            <a:br>
              <a:rPr lang="en" sz="3200">
                <a:solidFill>
                  <a:schemeClr val="tx2"/>
                </a:solidFill>
              </a:rPr>
            </a:br>
            <a:r>
              <a:rPr lang="en" sz="3200" b="0" i="0" u="none" baseline="0">
                <a:solidFill>
                  <a:schemeClr val="accent1"/>
                </a:solidFill>
              </a:rPr>
              <a:t>Cars and motor vehicles</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a:xfrm>
            <a:off x="8065850" y="1094304"/>
            <a:ext cx="3659703" cy="4669392"/>
          </a:xfrm>
        </p:spPr>
        <p:txBody>
          <a:bodyPr anchor="ctr">
            <a:normAutofit/>
          </a:bodyPr>
          <a:lstStyle/>
          <a:p>
            <a:pPr rtl="0">
              <a:lnSpc>
                <a:spcPct val="100000"/>
              </a:lnSpc>
            </a:pPr>
            <a:r>
              <a:rPr lang="en" sz="2200" b="0" i="0" u="none" baseline="0">
                <a:latin typeface="Neue Haas Unica W1G Medium" panose="020B0404030206020203" pitchFamily="34" charset="0"/>
              </a:rPr>
              <a:t>Respondents interested in this topic are more likely than average to read technical and hi-fi magazines as well as car and motor vehicle magazines. </a:t>
            </a:r>
          </a:p>
        </p:txBody>
      </p:sp>
      <p:sp>
        <p:nvSpPr>
          <p:cNvPr id="11" name="TextBox 2">
            <a:extLst>
              <a:ext uri="{FF2B5EF4-FFF2-40B4-BE49-F238E27FC236}">
                <a16:creationId xmlns:a16="http://schemas.microsoft.com/office/drawing/2014/main" id="{BF47B7EA-7F5F-4930-A505-2FCD3DCDF9BC}"/>
              </a:ext>
            </a:extLst>
          </p:cNvPr>
          <p:cNvSpPr txBox="1"/>
          <p:nvPr/>
        </p:nvSpPr>
        <p:spPr>
          <a:xfrm>
            <a:off x="602311" y="1734865"/>
            <a:ext cx="6371695" cy="461665"/>
          </a:xfrm>
          <a:prstGeom prst="rect">
            <a:avLst/>
          </a:prstGeom>
          <a:noFill/>
        </p:spPr>
        <p:txBody>
          <a:bodyPr wrap="square" rtlCol="0">
            <a:spAutoFit/>
          </a:bodyPr>
          <a:lstStyle/>
          <a:p>
            <a:pPr lvl="0" algn="ctr" rtl="0">
              <a:defRPr/>
            </a:pPr>
            <a:r>
              <a:rPr lang="en" sz="1200" b="0" i="0" u="none" baseline="0">
                <a:solidFill>
                  <a:srgbClr val="002649"/>
                </a:solidFill>
                <a:latin typeface="Neue Haas Unica W1G" panose="020B0504030206020203" pitchFamily="34" charset="0"/>
              </a:rPr>
              <a:t>In your opinion, which media are especially well suited to following these topics? </a:t>
            </a:r>
            <a:br>
              <a:rPr lang="en" sz="1200">
                <a:solidFill>
                  <a:srgbClr val="002649"/>
                </a:solidFill>
                <a:latin typeface="Neue Haas Unica W1G" panose="020B0504030206020203" pitchFamily="34" charset="0"/>
              </a:rPr>
            </a:br>
            <a:r>
              <a:rPr lang="en" sz="1200" b="0" i="0" u="none" baseline="0">
                <a:solidFill>
                  <a:srgbClr val="002649"/>
                </a:solidFill>
                <a:latin typeface="Neue Haas Unica W1G" panose="020B0504030206020203" pitchFamily="34" charset="0"/>
              </a:rPr>
              <a:t>|  </a:t>
            </a:r>
            <a:r>
              <a:rPr kumimoji="0" lang="en" sz="12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n=1,166</a:t>
            </a:r>
          </a:p>
        </p:txBody>
      </p:sp>
    </p:spTree>
    <p:extLst>
      <p:ext uri="{BB962C8B-B14F-4D97-AF65-F5344CB8AC3E}">
        <p14:creationId xmlns:p14="http://schemas.microsoft.com/office/powerpoint/2010/main" val="12243059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a:bodyPr>
          <a:lstStyle/>
          <a:p>
            <a:pPr rtl="0"/>
            <a:r>
              <a:rPr lang="en" sz="3200" b="0" i="0" u="none" baseline="0"/>
              <a:t>Suitability of media for following different topics </a:t>
            </a:r>
            <a:r>
              <a:rPr lang="en" sz="3200" b="0" i="0" u="none" baseline="0">
                <a:solidFill>
                  <a:schemeClr val="tx2"/>
                </a:solidFill>
              </a:rPr>
              <a:t>Electronics and information technology</a:t>
            </a:r>
          </a:p>
        </p:txBody>
      </p:sp>
      <p:graphicFrame>
        <p:nvGraphicFramePr>
          <p:cNvPr id="8" name="Sisällön paikkamerkki 10">
            <a:extLst>
              <a:ext uri="{FF2B5EF4-FFF2-40B4-BE49-F238E27FC236}">
                <a16:creationId xmlns:a16="http://schemas.microsoft.com/office/drawing/2014/main" id="{880A2E08-44FE-4494-9985-61396F9FBEC8}"/>
              </a:ext>
            </a:extLst>
          </p:cNvPr>
          <p:cNvGraphicFramePr>
            <a:graphicFrameLocks/>
          </p:cNvGraphicFramePr>
          <p:nvPr>
            <p:custDataLst>
              <p:tags r:id="rId1"/>
            </p:custDataLst>
            <p:extLst>
              <p:ext uri="{D42A27DB-BD31-4B8C-83A1-F6EECF244321}">
                <p14:modId xmlns:p14="http://schemas.microsoft.com/office/powerpoint/2010/main" val="3346977902"/>
              </p:ext>
            </p:extLst>
          </p:nvPr>
        </p:nvGraphicFramePr>
        <p:xfrm>
          <a:off x="238125" y="2376632"/>
          <a:ext cx="7267575" cy="3928917"/>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 Placeholder 3">
            <a:extLst>
              <a:ext uri="{FF2B5EF4-FFF2-40B4-BE49-F238E27FC236}">
                <a16:creationId xmlns:a16="http://schemas.microsoft.com/office/drawing/2014/main" id="{8232A0B3-4877-4ADD-B4F3-AE1B619BC632}"/>
              </a:ext>
            </a:extLst>
          </p:cNvPr>
          <p:cNvSpPr>
            <a:spLocks noGrp="1"/>
          </p:cNvSpPr>
          <p:nvPr>
            <p:ph type="body" sz="half" idx="2"/>
          </p:nvPr>
        </p:nvSpPr>
        <p:spPr>
          <a:xfrm>
            <a:off x="8065850" y="1094304"/>
            <a:ext cx="3659703" cy="4669392"/>
          </a:xfrm>
        </p:spPr>
        <p:txBody>
          <a:bodyPr anchor="ctr">
            <a:normAutofit/>
          </a:bodyPr>
          <a:lstStyle/>
          <a:p>
            <a:pPr rtl="0">
              <a:lnSpc>
                <a:spcPct val="100000"/>
              </a:lnSpc>
              <a:spcBef>
                <a:spcPts val="0"/>
              </a:spcBef>
            </a:pPr>
            <a:r>
              <a:rPr lang="en" sz="2200" b="0" i="0" u="none" baseline="0">
                <a:latin typeface="Neue Haas Unica W1G Medium" panose="020B0404030206020203" pitchFamily="34" charset="0"/>
              </a:rPr>
              <a:t>Respondents interested in this topic are more likely than average to read technical and hi-fi magazines, </a:t>
            </a:r>
          </a:p>
          <a:p>
            <a:pPr rtl="0">
              <a:lnSpc>
                <a:spcPct val="100000"/>
              </a:lnSpc>
              <a:spcBef>
                <a:spcPts val="0"/>
              </a:spcBef>
            </a:pPr>
            <a:r>
              <a:rPr lang="en" sz="2200" b="0" i="0" u="none" baseline="0">
                <a:latin typeface="Neue Haas Unica W1G Medium" panose="020B0404030206020203" pitchFamily="34" charset="0"/>
              </a:rPr>
              <a:t>science magazines and </a:t>
            </a:r>
          </a:p>
          <a:p>
            <a:pPr rtl="0">
              <a:lnSpc>
                <a:spcPct val="100000"/>
              </a:lnSpc>
              <a:spcBef>
                <a:spcPts val="0"/>
              </a:spcBef>
            </a:pPr>
            <a:r>
              <a:rPr lang="en" sz="2200" b="0" i="0" u="none" baseline="0">
                <a:latin typeface="Neue Haas Unica W1G Medium" panose="020B0404030206020203" pitchFamily="34" charset="0"/>
              </a:rPr>
              <a:t>computer and gaming magazines.</a:t>
            </a:r>
          </a:p>
        </p:txBody>
      </p:sp>
      <p:sp>
        <p:nvSpPr>
          <p:cNvPr id="9" name="TextBox 2">
            <a:extLst>
              <a:ext uri="{FF2B5EF4-FFF2-40B4-BE49-F238E27FC236}">
                <a16:creationId xmlns:a16="http://schemas.microsoft.com/office/drawing/2014/main" id="{8FA6842A-C955-C34F-9C58-E2D27A7490F3}"/>
              </a:ext>
            </a:extLst>
          </p:cNvPr>
          <p:cNvSpPr txBox="1"/>
          <p:nvPr/>
        </p:nvSpPr>
        <p:spPr>
          <a:xfrm>
            <a:off x="602311" y="1734865"/>
            <a:ext cx="6371695" cy="461665"/>
          </a:xfrm>
          <a:prstGeom prst="rect">
            <a:avLst/>
          </a:prstGeom>
          <a:noFill/>
        </p:spPr>
        <p:txBody>
          <a:bodyPr wrap="square" rtlCol="0">
            <a:spAutoFit/>
          </a:bodyPr>
          <a:lstStyle/>
          <a:p>
            <a:pPr lvl="0" algn="ctr" rtl="0">
              <a:defRPr/>
            </a:pPr>
            <a:r>
              <a:rPr lang="en" sz="1200" b="0" i="0" u="none" baseline="0">
                <a:solidFill>
                  <a:srgbClr val="002649"/>
                </a:solidFill>
                <a:latin typeface="Neue Haas Unica W1G" panose="020B0504030206020203" pitchFamily="34" charset="0"/>
              </a:rPr>
              <a:t>In your opinion, which media are especially well suited to following these topics? </a:t>
            </a:r>
            <a:br>
              <a:rPr lang="en" sz="1200">
                <a:solidFill>
                  <a:srgbClr val="002649"/>
                </a:solidFill>
                <a:latin typeface="Neue Haas Unica W1G" panose="020B0504030206020203" pitchFamily="34" charset="0"/>
              </a:rPr>
            </a:br>
            <a:r>
              <a:rPr lang="en" sz="1200" b="0" i="0" u="none" baseline="0">
                <a:solidFill>
                  <a:srgbClr val="002649"/>
                </a:solidFill>
                <a:latin typeface="Neue Haas Unica W1G" panose="020B0504030206020203" pitchFamily="34" charset="0"/>
              </a:rPr>
              <a:t>|  </a:t>
            </a:r>
            <a:r>
              <a:rPr kumimoji="0" lang="en" sz="12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n=1,166</a:t>
            </a:r>
          </a:p>
        </p:txBody>
      </p:sp>
    </p:spTree>
    <p:extLst>
      <p:ext uri="{BB962C8B-B14F-4D97-AF65-F5344CB8AC3E}">
        <p14:creationId xmlns:p14="http://schemas.microsoft.com/office/powerpoint/2010/main" val="36132476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fontScale="90000"/>
          </a:bodyPr>
          <a:lstStyle/>
          <a:p>
            <a:pPr rtl="0"/>
            <a:r>
              <a:rPr lang="en" sz="3200" b="0" i="0" u="none" baseline="0"/>
              <a:t>Suitability of media for following different topics</a:t>
            </a:r>
            <a:r>
              <a:rPr lang="en" sz="3200" b="0" i="0" u="none" baseline="0">
                <a:solidFill>
                  <a:schemeClr val="tx2"/>
                </a:solidFill>
              </a:rPr>
              <a:t>Cosmetics and beauty</a:t>
            </a:r>
            <a:br>
              <a:rPr lang="en" sz="3200">
                <a:solidFill>
                  <a:schemeClr val="tx2"/>
                </a:solidFill>
              </a:rPr>
            </a:br>
            <a:endParaRPr lang="en" sz="3200">
              <a:solidFill>
                <a:schemeClr val="tx2"/>
              </a:solidFill>
            </a:endParaRPr>
          </a:p>
        </p:txBody>
      </p:sp>
      <p:graphicFrame>
        <p:nvGraphicFramePr>
          <p:cNvPr id="8" name="Sisällön paikkamerkki 10">
            <a:extLst>
              <a:ext uri="{FF2B5EF4-FFF2-40B4-BE49-F238E27FC236}">
                <a16:creationId xmlns:a16="http://schemas.microsoft.com/office/drawing/2014/main" id="{880A2E08-44FE-4494-9985-61396F9FBEC8}"/>
              </a:ext>
            </a:extLst>
          </p:cNvPr>
          <p:cNvGraphicFramePr>
            <a:graphicFrameLocks/>
          </p:cNvGraphicFramePr>
          <p:nvPr>
            <p:custDataLst>
              <p:tags r:id="rId1"/>
            </p:custDataLst>
            <p:extLst>
              <p:ext uri="{D42A27DB-BD31-4B8C-83A1-F6EECF244321}">
                <p14:modId xmlns:p14="http://schemas.microsoft.com/office/powerpoint/2010/main" val="3625761856"/>
              </p:ext>
            </p:extLst>
          </p:nvPr>
        </p:nvGraphicFramePr>
        <p:xfrm>
          <a:off x="238125" y="2376632"/>
          <a:ext cx="7267575" cy="3928917"/>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 Placeholder 3">
            <a:extLst>
              <a:ext uri="{FF2B5EF4-FFF2-40B4-BE49-F238E27FC236}">
                <a16:creationId xmlns:a16="http://schemas.microsoft.com/office/drawing/2014/main" id="{6D1E6900-1CCE-4519-BCCE-C2EC13F018FB}"/>
              </a:ext>
            </a:extLst>
          </p:cNvPr>
          <p:cNvSpPr>
            <a:spLocks noGrp="1"/>
          </p:cNvSpPr>
          <p:nvPr>
            <p:ph type="body" sz="half" idx="2"/>
          </p:nvPr>
        </p:nvSpPr>
        <p:spPr>
          <a:xfrm>
            <a:off x="8065850" y="1053607"/>
            <a:ext cx="3659703" cy="4750786"/>
          </a:xfrm>
        </p:spPr>
        <p:txBody>
          <a:bodyPr anchor="ctr">
            <a:normAutofit/>
          </a:bodyPr>
          <a:lstStyle/>
          <a:p>
            <a:pPr rtl="0">
              <a:lnSpc>
                <a:spcPct val="100000"/>
              </a:lnSpc>
              <a:spcBef>
                <a:spcPts val="0"/>
              </a:spcBef>
            </a:pPr>
            <a:r>
              <a:rPr lang="en" sz="2200" b="0" i="0" u="none" baseline="0" dirty="0">
                <a:latin typeface="Neue Haas Unica W1G Medium" panose="020B0404030206020203" pitchFamily="34" charset="0"/>
              </a:rPr>
              <a:t>Respondents interested in this topic are more likely than average to read </a:t>
            </a:r>
            <a:r>
              <a:rPr lang="en" sz="2200" b="0" i="0" u="none" baseline="0" dirty="0"/>
              <a:t>well-being, beauty and health magazines, </a:t>
            </a:r>
            <a:r>
              <a:rPr lang="en" sz="2200" b="0" i="0" u="none" baseline="0" dirty="0">
                <a:latin typeface="Neue Haas Unica W1G Medium" panose="020B0404030206020203" pitchFamily="34" charset="0"/>
              </a:rPr>
              <a:t>women’s magazines and food and drink magazines.</a:t>
            </a:r>
          </a:p>
        </p:txBody>
      </p:sp>
      <p:sp>
        <p:nvSpPr>
          <p:cNvPr id="7" name="TextBox 2">
            <a:extLst>
              <a:ext uri="{FF2B5EF4-FFF2-40B4-BE49-F238E27FC236}">
                <a16:creationId xmlns:a16="http://schemas.microsoft.com/office/drawing/2014/main" id="{84F4E9DB-1227-9442-ADEB-487F30DF7F14}"/>
              </a:ext>
            </a:extLst>
          </p:cNvPr>
          <p:cNvSpPr txBox="1"/>
          <p:nvPr/>
        </p:nvSpPr>
        <p:spPr>
          <a:xfrm>
            <a:off x="602311" y="1734865"/>
            <a:ext cx="6371695" cy="461665"/>
          </a:xfrm>
          <a:prstGeom prst="rect">
            <a:avLst/>
          </a:prstGeom>
          <a:noFill/>
        </p:spPr>
        <p:txBody>
          <a:bodyPr wrap="square" rtlCol="0">
            <a:spAutoFit/>
          </a:bodyPr>
          <a:lstStyle/>
          <a:p>
            <a:pPr lvl="0" algn="ctr" rtl="0">
              <a:defRPr/>
            </a:pPr>
            <a:r>
              <a:rPr lang="en" sz="1200" b="0" i="0" u="none" baseline="0">
                <a:solidFill>
                  <a:srgbClr val="002649"/>
                </a:solidFill>
                <a:latin typeface="Neue Haas Unica W1G" panose="020B0504030206020203" pitchFamily="34" charset="0"/>
              </a:rPr>
              <a:t>In your opinion, which media are especially well suited to following these topics? </a:t>
            </a:r>
            <a:br>
              <a:rPr lang="en" sz="1200">
                <a:solidFill>
                  <a:srgbClr val="002649"/>
                </a:solidFill>
                <a:latin typeface="Neue Haas Unica W1G" panose="020B0504030206020203" pitchFamily="34" charset="0"/>
              </a:rPr>
            </a:br>
            <a:r>
              <a:rPr lang="en" sz="1200" b="0" i="0" u="none" baseline="0">
                <a:solidFill>
                  <a:srgbClr val="002649"/>
                </a:solidFill>
                <a:latin typeface="Neue Haas Unica W1G" panose="020B0504030206020203" pitchFamily="34" charset="0"/>
              </a:rPr>
              <a:t>|  </a:t>
            </a:r>
            <a:r>
              <a:rPr kumimoji="0" lang="en" sz="12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n=1,166</a:t>
            </a:r>
          </a:p>
        </p:txBody>
      </p:sp>
    </p:spTree>
    <p:extLst>
      <p:ext uri="{BB962C8B-B14F-4D97-AF65-F5344CB8AC3E}">
        <p14:creationId xmlns:p14="http://schemas.microsoft.com/office/powerpoint/2010/main" val="4106390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3666E1-D5B1-8842-9389-B3BA5CAE40C0}"/>
              </a:ext>
            </a:extLst>
          </p:cNvPr>
          <p:cNvPicPr>
            <a:picLocks noChangeAspect="1"/>
          </p:cNvPicPr>
          <p:nvPr/>
        </p:nvPicPr>
        <p:blipFill rotWithShape="1">
          <a:blip r:embed="rId3"/>
          <a:srcRect t="7865" b="7865"/>
          <a:stretch/>
        </p:blipFill>
        <p:spPr>
          <a:xfrm>
            <a:off x="0" y="0"/>
            <a:ext cx="12191999" cy="6858000"/>
          </a:xfrm>
          <a:prstGeom prst="rect">
            <a:avLst/>
          </a:prstGeom>
        </p:spPr>
      </p:pic>
      <p:sp>
        <p:nvSpPr>
          <p:cNvPr id="9" name="Title 1">
            <a:extLst>
              <a:ext uri="{FF2B5EF4-FFF2-40B4-BE49-F238E27FC236}">
                <a16:creationId xmlns:a16="http://schemas.microsoft.com/office/drawing/2014/main" id="{228E576A-F99F-4748-AF24-58DDB12C855C}"/>
              </a:ext>
            </a:extLst>
          </p:cNvPr>
          <p:cNvSpPr>
            <a:spLocks noGrp="1"/>
          </p:cNvSpPr>
          <p:nvPr>
            <p:ph type="title" idx="4294967295"/>
          </p:nvPr>
        </p:nvSpPr>
        <p:spPr>
          <a:xfrm>
            <a:off x="580481" y="1233536"/>
            <a:ext cx="6229752" cy="679937"/>
          </a:xfrm>
        </p:spPr>
        <p:txBody>
          <a:bodyPr>
            <a:noAutofit/>
          </a:bodyPr>
          <a:lstStyle/>
          <a:p>
            <a:pPr algn="l" rtl="0"/>
            <a:r>
              <a:rPr lang="en" sz="8000" b="0" i="0" u="none" baseline="0">
                <a:solidFill>
                  <a:schemeClr val="accent1"/>
                </a:solidFill>
                <a:latin typeface="Clattering" pitchFamily="2" charset="0"/>
              </a:rPr>
              <a:t>Reading habits</a:t>
            </a:r>
          </a:p>
        </p:txBody>
      </p:sp>
      <p:pic>
        <p:nvPicPr>
          <p:cNvPr id="6" name="Picture 5">
            <a:extLst>
              <a:ext uri="{FF2B5EF4-FFF2-40B4-BE49-F238E27FC236}">
                <a16:creationId xmlns:a16="http://schemas.microsoft.com/office/drawing/2014/main" id="{01247B17-87A9-554E-A9A8-C87539A70E4B}"/>
              </a:ext>
            </a:extLst>
          </p:cNvPr>
          <p:cNvPicPr>
            <a:picLocks noChangeAspect="1"/>
          </p:cNvPicPr>
          <p:nvPr/>
        </p:nvPicPr>
        <p:blipFill>
          <a:blip r:embed="rId4"/>
          <a:stretch>
            <a:fillRect/>
          </a:stretch>
        </p:blipFill>
        <p:spPr>
          <a:xfrm>
            <a:off x="9911370" y="6197577"/>
            <a:ext cx="1962524" cy="360680"/>
          </a:xfrm>
          <a:prstGeom prst="rect">
            <a:avLst/>
          </a:prstGeom>
        </p:spPr>
      </p:pic>
    </p:spTree>
    <p:extLst>
      <p:ext uri="{BB962C8B-B14F-4D97-AF65-F5344CB8AC3E}">
        <p14:creationId xmlns:p14="http://schemas.microsoft.com/office/powerpoint/2010/main" val="8102710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a:bodyPr>
          <a:lstStyle/>
          <a:p>
            <a:pPr rtl="0"/>
            <a:r>
              <a:rPr lang="en" sz="3200" b="0" i="0" u="none" baseline="0">
                <a:solidFill>
                  <a:schemeClr val="tx2"/>
                </a:solidFill>
              </a:rPr>
              <a:t>Suitability of media for following different topics</a:t>
            </a:r>
            <a:br>
              <a:rPr lang="en" sz="3200">
                <a:solidFill>
                  <a:schemeClr val="tx2"/>
                </a:solidFill>
              </a:rPr>
            </a:br>
            <a:r>
              <a:rPr lang="en" sz="3200" b="0" i="0" u="none" baseline="0">
                <a:solidFill>
                  <a:schemeClr val="accent1"/>
                </a:solidFill>
              </a:rPr>
              <a:t>Travel</a:t>
            </a:r>
          </a:p>
        </p:txBody>
      </p:sp>
      <p:graphicFrame>
        <p:nvGraphicFramePr>
          <p:cNvPr id="8" name="Sisällön paikkamerkki 10">
            <a:extLst>
              <a:ext uri="{FF2B5EF4-FFF2-40B4-BE49-F238E27FC236}">
                <a16:creationId xmlns:a16="http://schemas.microsoft.com/office/drawing/2014/main" id="{880A2E08-44FE-4494-9985-61396F9FBEC8}"/>
              </a:ext>
            </a:extLst>
          </p:cNvPr>
          <p:cNvGraphicFramePr>
            <a:graphicFrameLocks/>
          </p:cNvGraphicFramePr>
          <p:nvPr>
            <p:custDataLst>
              <p:tags r:id="rId1"/>
            </p:custDataLst>
            <p:extLst>
              <p:ext uri="{D42A27DB-BD31-4B8C-83A1-F6EECF244321}">
                <p14:modId xmlns:p14="http://schemas.microsoft.com/office/powerpoint/2010/main" val="4145700120"/>
              </p:ext>
            </p:extLst>
          </p:nvPr>
        </p:nvGraphicFramePr>
        <p:xfrm>
          <a:off x="238125" y="2376632"/>
          <a:ext cx="7267575" cy="3928917"/>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 Placeholder 3">
            <a:extLst>
              <a:ext uri="{FF2B5EF4-FFF2-40B4-BE49-F238E27FC236}">
                <a16:creationId xmlns:a16="http://schemas.microsoft.com/office/drawing/2014/main" id="{BD01D9E7-2181-4F12-B09A-14C6A0F907D4}"/>
              </a:ext>
            </a:extLst>
          </p:cNvPr>
          <p:cNvSpPr>
            <a:spLocks noGrp="1"/>
          </p:cNvSpPr>
          <p:nvPr>
            <p:ph type="body" sz="half" idx="2"/>
          </p:nvPr>
        </p:nvSpPr>
        <p:spPr>
          <a:xfrm>
            <a:off x="8065850" y="1053607"/>
            <a:ext cx="3659703" cy="4750786"/>
          </a:xfrm>
        </p:spPr>
        <p:txBody>
          <a:bodyPr anchor="ctr">
            <a:normAutofit/>
          </a:bodyPr>
          <a:lstStyle/>
          <a:p>
            <a:pPr rtl="0">
              <a:lnSpc>
                <a:spcPct val="100000"/>
              </a:lnSpc>
              <a:spcBef>
                <a:spcPts val="0"/>
              </a:spcBef>
            </a:pPr>
            <a:r>
              <a:rPr lang="en" sz="2000" b="0" i="0" u="none" baseline="0">
                <a:latin typeface="Neue Haas Unica W1G Medium" panose="020B0404030206020203" pitchFamily="34" charset="0"/>
              </a:rPr>
              <a:t>The respondents interested in this topic read a rather broad range of various magazines.</a:t>
            </a:r>
          </a:p>
          <a:p>
            <a:pPr rtl="0">
              <a:lnSpc>
                <a:spcPct val="100000"/>
              </a:lnSpc>
              <a:spcBef>
                <a:spcPts val="0"/>
              </a:spcBef>
            </a:pPr>
            <a:endParaRPr lang="en" sz="2000" dirty="0"/>
          </a:p>
          <a:p>
            <a:pPr rtl="0">
              <a:lnSpc>
                <a:spcPct val="100000"/>
              </a:lnSpc>
              <a:spcBef>
                <a:spcPts val="0"/>
              </a:spcBef>
            </a:pPr>
            <a:r>
              <a:rPr lang="en" sz="2000" b="0" i="0" u="none" baseline="0">
                <a:latin typeface="Neue Haas Unica W1G Medium" panose="020B0404030206020203" pitchFamily="34" charset="0"/>
              </a:rPr>
              <a:t>The types of magazines that are read more frequently than average include customer magazines, women’s magazines, travel magazines, home and gardening magazines, food and drink magazines and magazines on news, current affairs, business and finance.</a:t>
            </a:r>
          </a:p>
        </p:txBody>
      </p:sp>
      <p:sp>
        <p:nvSpPr>
          <p:cNvPr id="7" name="TextBox 2">
            <a:extLst>
              <a:ext uri="{FF2B5EF4-FFF2-40B4-BE49-F238E27FC236}">
                <a16:creationId xmlns:a16="http://schemas.microsoft.com/office/drawing/2014/main" id="{C86D322B-AAA6-294D-8BB9-C9EAD0DA10A7}"/>
              </a:ext>
            </a:extLst>
          </p:cNvPr>
          <p:cNvSpPr txBox="1"/>
          <p:nvPr/>
        </p:nvSpPr>
        <p:spPr>
          <a:xfrm>
            <a:off x="602311" y="1734865"/>
            <a:ext cx="6371695" cy="461665"/>
          </a:xfrm>
          <a:prstGeom prst="rect">
            <a:avLst/>
          </a:prstGeom>
          <a:noFill/>
        </p:spPr>
        <p:txBody>
          <a:bodyPr wrap="square" rtlCol="0">
            <a:spAutoFit/>
          </a:bodyPr>
          <a:lstStyle/>
          <a:p>
            <a:pPr lvl="0" algn="ctr" rtl="0">
              <a:defRPr/>
            </a:pPr>
            <a:r>
              <a:rPr lang="en" sz="1200" b="0" i="0" u="none" baseline="0">
                <a:solidFill>
                  <a:srgbClr val="002649"/>
                </a:solidFill>
                <a:latin typeface="Neue Haas Unica W1G" panose="020B0504030206020203" pitchFamily="34" charset="0"/>
              </a:rPr>
              <a:t>In your opinion, which media are especially well suited to following these topics? </a:t>
            </a:r>
            <a:br>
              <a:rPr lang="en" sz="1200">
                <a:solidFill>
                  <a:srgbClr val="002649"/>
                </a:solidFill>
                <a:latin typeface="Neue Haas Unica W1G" panose="020B0504030206020203" pitchFamily="34" charset="0"/>
              </a:rPr>
            </a:br>
            <a:r>
              <a:rPr lang="en" sz="1200" b="0" i="0" u="none" baseline="0">
                <a:solidFill>
                  <a:srgbClr val="002649"/>
                </a:solidFill>
                <a:latin typeface="Neue Haas Unica W1G" panose="020B0504030206020203" pitchFamily="34" charset="0"/>
              </a:rPr>
              <a:t>|  </a:t>
            </a:r>
            <a:r>
              <a:rPr kumimoji="0" lang="en" sz="12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n=1,166</a:t>
            </a:r>
          </a:p>
        </p:txBody>
      </p:sp>
    </p:spTree>
    <p:extLst>
      <p:ext uri="{BB962C8B-B14F-4D97-AF65-F5344CB8AC3E}">
        <p14:creationId xmlns:p14="http://schemas.microsoft.com/office/powerpoint/2010/main" val="30167731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a:bodyPr>
          <a:lstStyle/>
          <a:p>
            <a:pPr rtl="0"/>
            <a:r>
              <a:rPr lang="en" sz="3200" b="0" i="0" u="none" baseline="0">
                <a:solidFill>
                  <a:schemeClr val="tx2"/>
                </a:solidFill>
              </a:rPr>
              <a:t>Suitability of media for following different topics</a:t>
            </a:r>
            <a:br>
              <a:rPr lang="en" sz="3200">
                <a:solidFill>
                  <a:schemeClr val="tx2"/>
                </a:solidFill>
              </a:rPr>
            </a:br>
            <a:r>
              <a:rPr lang="en" sz="3200" b="0" i="0" u="none" baseline="0">
                <a:solidFill>
                  <a:schemeClr val="accent1"/>
                </a:solidFill>
              </a:rPr>
              <a:t>Fashion</a:t>
            </a:r>
          </a:p>
        </p:txBody>
      </p:sp>
      <p:graphicFrame>
        <p:nvGraphicFramePr>
          <p:cNvPr id="8" name="Sisällön paikkamerkki 10">
            <a:extLst>
              <a:ext uri="{FF2B5EF4-FFF2-40B4-BE49-F238E27FC236}">
                <a16:creationId xmlns:a16="http://schemas.microsoft.com/office/drawing/2014/main" id="{880A2E08-44FE-4494-9985-61396F9FBEC8}"/>
              </a:ext>
            </a:extLst>
          </p:cNvPr>
          <p:cNvGraphicFramePr>
            <a:graphicFrameLocks/>
          </p:cNvGraphicFramePr>
          <p:nvPr>
            <p:custDataLst>
              <p:tags r:id="rId1"/>
            </p:custDataLst>
            <p:extLst>
              <p:ext uri="{D42A27DB-BD31-4B8C-83A1-F6EECF244321}">
                <p14:modId xmlns:p14="http://schemas.microsoft.com/office/powerpoint/2010/main" val="1988455352"/>
              </p:ext>
            </p:extLst>
          </p:nvPr>
        </p:nvGraphicFramePr>
        <p:xfrm>
          <a:off x="238125" y="2376632"/>
          <a:ext cx="7267575" cy="3904853"/>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 Placeholder 3">
            <a:extLst>
              <a:ext uri="{FF2B5EF4-FFF2-40B4-BE49-F238E27FC236}">
                <a16:creationId xmlns:a16="http://schemas.microsoft.com/office/drawing/2014/main" id="{B3F2434B-E122-40D0-9F53-81992E80C012}"/>
              </a:ext>
            </a:extLst>
          </p:cNvPr>
          <p:cNvSpPr>
            <a:spLocks noGrp="1"/>
          </p:cNvSpPr>
          <p:nvPr>
            <p:ph type="body" sz="half" idx="2"/>
          </p:nvPr>
        </p:nvSpPr>
        <p:spPr>
          <a:xfrm>
            <a:off x="7952051" y="1344125"/>
            <a:ext cx="4001824" cy="4169750"/>
          </a:xfrm>
        </p:spPr>
        <p:txBody>
          <a:bodyPr anchor="ctr">
            <a:normAutofit/>
          </a:bodyPr>
          <a:lstStyle/>
          <a:p>
            <a:pPr rtl="0">
              <a:lnSpc>
                <a:spcPct val="100000"/>
              </a:lnSpc>
            </a:pPr>
            <a:r>
              <a:rPr lang="en" sz="2200" b="0" i="0" u="none" baseline="0">
                <a:latin typeface="Neue Haas Unica W1G Medium" panose="020B0404030206020203" pitchFamily="34" charset="0"/>
              </a:rPr>
              <a:t>Respondents interested in this topic are more likely than average to read women’s magazines and home and gardening magazines, for example.</a:t>
            </a:r>
          </a:p>
        </p:txBody>
      </p:sp>
      <p:sp>
        <p:nvSpPr>
          <p:cNvPr id="7" name="TextBox 2">
            <a:extLst>
              <a:ext uri="{FF2B5EF4-FFF2-40B4-BE49-F238E27FC236}">
                <a16:creationId xmlns:a16="http://schemas.microsoft.com/office/drawing/2014/main" id="{3C73FEEF-35FF-3E48-B5D6-344A96C11E8F}"/>
              </a:ext>
            </a:extLst>
          </p:cNvPr>
          <p:cNvSpPr txBox="1"/>
          <p:nvPr/>
        </p:nvSpPr>
        <p:spPr>
          <a:xfrm>
            <a:off x="602311" y="1734865"/>
            <a:ext cx="6371695" cy="461665"/>
          </a:xfrm>
          <a:prstGeom prst="rect">
            <a:avLst/>
          </a:prstGeom>
          <a:noFill/>
        </p:spPr>
        <p:txBody>
          <a:bodyPr wrap="square" rtlCol="0">
            <a:spAutoFit/>
          </a:bodyPr>
          <a:lstStyle/>
          <a:p>
            <a:pPr lvl="0" algn="ctr" rtl="0">
              <a:defRPr/>
            </a:pPr>
            <a:r>
              <a:rPr lang="en" sz="1200" b="0" i="0" u="none" baseline="0">
                <a:solidFill>
                  <a:srgbClr val="002649"/>
                </a:solidFill>
                <a:latin typeface="Neue Haas Unica W1G" panose="020B0504030206020203" pitchFamily="34" charset="0"/>
              </a:rPr>
              <a:t>In your opinion, which media are especially well suited to following these topics? </a:t>
            </a:r>
            <a:br>
              <a:rPr lang="en" sz="1200">
                <a:solidFill>
                  <a:srgbClr val="002649"/>
                </a:solidFill>
                <a:latin typeface="Neue Haas Unica W1G" panose="020B0504030206020203" pitchFamily="34" charset="0"/>
              </a:rPr>
            </a:br>
            <a:r>
              <a:rPr lang="en" sz="1200" b="0" i="0" u="none" baseline="0">
                <a:solidFill>
                  <a:srgbClr val="002649"/>
                </a:solidFill>
                <a:latin typeface="Neue Haas Unica W1G" panose="020B0504030206020203" pitchFamily="34" charset="0"/>
              </a:rPr>
              <a:t>|  </a:t>
            </a:r>
            <a:r>
              <a:rPr kumimoji="0" lang="en" sz="12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n=1,166</a:t>
            </a:r>
          </a:p>
        </p:txBody>
      </p:sp>
    </p:spTree>
    <p:extLst>
      <p:ext uri="{BB962C8B-B14F-4D97-AF65-F5344CB8AC3E}">
        <p14:creationId xmlns:p14="http://schemas.microsoft.com/office/powerpoint/2010/main" val="35608624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a:bodyPr>
          <a:lstStyle/>
          <a:p>
            <a:pPr rtl="0"/>
            <a:r>
              <a:rPr lang="en" sz="3200" b="0" i="0" u="none" baseline="0">
                <a:solidFill>
                  <a:schemeClr val="tx2"/>
                </a:solidFill>
              </a:rPr>
              <a:t>Suitability of media for following different topics</a:t>
            </a:r>
            <a:br>
              <a:rPr lang="en" sz="3200">
                <a:solidFill>
                  <a:schemeClr val="tx2"/>
                </a:solidFill>
              </a:rPr>
            </a:br>
            <a:r>
              <a:rPr lang="en" sz="3200" b="0" i="0" u="none" baseline="0">
                <a:solidFill>
                  <a:schemeClr val="accent1"/>
                </a:solidFill>
              </a:rPr>
              <a:t>Renovation and construction</a:t>
            </a:r>
          </a:p>
        </p:txBody>
      </p:sp>
      <p:graphicFrame>
        <p:nvGraphicFramePr>
          <p:cNvPr id="8" name="Sisällön paikkamerkki 10">
            <a:extLst>
              <a:ext uri="{FF2B5EF4-FFF2-40B4-BE49-F238E27FC236}">
                <a16:creationId xmlns:a16="http://schemas.microsoft.com/office/drawing/2014/main" id="{880A2E08-44FE-4494-9985-61396F9FBEC8}"/>
              </a:ext>
            </a:extLst>
          </p:cNvPr>
          <p:cNvGraphicFramePr>
            <a:graphicFrameLocks/>
          </p:cNvGraphicFramePr>
          <p:nvPr>
            <p:custDataLst>
              <p:tags r:id="rId1"/>
            </p:custDataLst>
            <p:extLst>
              <p:ext uri="{D42A27DB-BD31-4B8C-83A1-F6EECF244321}">
                <p14:modId xmlns:p14="http://schemas.microsoft.com/office/powerpoint/2010/main" val="2544944390"/>
              </p:ext>
            </p:extLst>
          </p:nvPr>
        </p:nvGraphicFramePr>
        <p:xfrm>
          <a:off x="238125" y="2376632"/>
          <a:ext cx="7267575" cy="3928917"/>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 Placeholder 3">
            <a:extLst>
              <a:ext uri="{FF2B5EF4-FFF2-40B4-BE49-F238E27FC236}">
                <a16:creationId xmlns:a16="http://schemas.microsoft.com/office/drawing/2014/main" id="{F2B43C50-0DBB-4793-97B9-664E49AD2A0D}"/>
              </a:ext>
            </a:extLst>
          </p:cNvPr>
          <p:cNvSpPr>
            <a:spLocks noGrp="1"/>
          </p:cNvSpPr>
          <p:nvPr>
            <p:ph type="body" sz="half" idx="2"/>
          </p:nvPr>
        </p:nvSpPr>
        <p:spPr>
          <a:xfrm>
            <a:off x="8065850" y="1099500"/>
            <a:ext cx="3659703" cy="4659001"/>
          </a:xfrm>
        </p:spPr>
        <p:txBody>
          <a:bodyPr anchor="ctr">
            <a:normAutofit/>
          </a:bodyPr>
          <a:lstStyle/>
          <a:p>
            <a:pPr rtl="0">
              <a:lnSpc>
                <a:spcPct val="100000"/>
              </a:lnSpc>
            </a:pPr>
            <a:r>
              <a:rPr lang="en" sz="2200" b="0" i="0" u="none" baseline="0">
                <a:latin typeface="Neue Haas Unica W1G Medium" panose="020B0404030206020203" pitchFamily="34" charset="0"/>
              </a:rPr>
              <a:t>Respondents interested in this topic are more likely than average to read magazines published by non-profit organisations as well as home and gardening magazines.</a:t>
            </a:r>
          </a:p>
        </p:txBody>
      </p:sp>
      <p:sp>
        <p:nvSpPr>
          <p:cNvPr id="7" name="TextBox 2">
            <a:extLst>
              <a:ext uri="{FF2B5EF4-FFF2-40B4-BE49-F238E27FC236}">
                <a16:creationId xmlns:a16="http://schemas.microsoft.com/office/drawing/2014/main" id="{578337A9-62B4-4F48-B56D-255578F89A85}"/>
              </a:ext>
            </a:extLst>
          </p:cNvPr>
          <p:cNvSpPr txBox="1"/>
          <p:nvPr/>
        </p:nvSpPr>
        <p:spPr>
          <a:xfrm>
            <a:off x="602311" y="1734865"/>
            <a:ext cx="6371695" cy="461665"/>
          </a:xfrm>
          <a:prstGeom prst="rect">
            <a:avLst/>
          </a:prstGeom>
          <a:noFill/>
        </p:spPr>
        <p:txBody>
          <a:bodyPr wrap="square" rtlCol="0">
            <a:spAutoFit/>
          </a:bodyPr>
          <a:lstStyle/>
          <a:p>
            <a:pPr lvl="0" algn="ctr" rtl="0">
              <a:defRPr/>
            </a:pPr>
            <a:r>
              <a:rPr lang="en" sz="1200" b="0" i="0" u="none" baseline="0">
                <a:solidFill>
                  <a:srgbClr val="002649"/>
                </a:solidFill>
                <a:latin typeface="Neue Haas Unica W1G" panose="020B0504030206020203" pitchFamily="34" charset="0"/>
              </a:rPr>
              <a:t>In your opinion, which media are especially well suited to following these topics? </a:t>
            </a:r>
            <a:br>
              <a:rPr lang="en" sz="1200">
                <a:solidFill>
                  <a:srgbClr val="002649"/>
                </a:solidFill>
                <a:latin typeface="Neue Haas Unica W1G" panose="020B0504030206020203" pitchFamily="34" charset="0"/>
              </a:rPr>
            </a:br>
            <a:r>
              <a:rPr lang="en" sz="1200" b="0" i="0" u="none" baseline="0">
                <a:solidFill>
                  <a:srgbClr val="002649"/>
                </a:solidFill>
                <a:latin typeface="Neue Haas Unica W1G" panose="020B0504030206020203" pitchFamily="34" charset="0"/>
              </a:rPr>
              <a:t>|  </a:t>
            </a:r>
            <a:r>
              <a:rPr kumimoji="0" lang="en" sz="12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n=1,166</a:t>
            </a:r>
          </a:p>
        </p:txBody>
      </p:sp>
    </p:spTree>
    <p:extLst>
      <p:ext uri="{BB962C8B-B14F-4D97-AF65-F5344CB8AC3E}">
        <p14:creationId xmlns:p14="http://schemas.microsoft.com/office/powerpoint/2010/main" val="14080040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a:bodyPr>
          <a:lstStyle/>
          <a:p>
            <a:pPr rtl="0"/>
            <a:r>
              <a:rPr lang="en" sz="3200" b="0" i="0" u="none" baseline="0">
                <a:solidFill>
                  <a:schemeClr val="tx2"/>
                </a:solidFill>
              </a:rPr>
              <a:t>Suitability of media for following different topics</a:t>
            </a:r>
            <a:br>
              <a:rPr lang="en" sz="3200">
                <a:solidFill>
                  <a:schemeClr val="tx2"/>
                </a:solidFill>
              </a:rPr>
            </a:br>
            <a:r>
              <a:rPr lang="en" sz="3200" b="0" i="0" u="none" baseline="0">
                <a:solidFill>
                  <a:schemeClr val="accent1"/>
                </a:solidFill>
              </a:rPr>
              <a:t>Food and cooking</a:t>
            </a:r>
          </a:p>
        </p:txBody>
      </p:sp>
      <p:graphicFrame>
        <p:nvGraphicFramePr>
          <p:cNvPr id="8" name="Sisällön paikkamerkki 10">
            <a:extLst>
              <a:ext uri="{FF2B5EF4-FFF2-40B4-BE49-F238E27FC236}">
                <a16:creationId xmlns:a16="http://schemas.microsoft.com/office/drawing/2014/main" id="{880A2E08-44FE-4494-9985-61396F9FBEC8}"/>
              </a:ext>
            </a:extLst>
          </p:cNvPr>
          <p:cNvGraphicFramePr>
            <a:graphicFrameLocks/>
          </p:cNvGraphicFramePr>
          <p:nvPr>
            <p:custDataLst>
              <p:tags r:id="rId1"/>
            </p:custDataLst>
            <p:extLst>
              <p:ext uri="{D42A27DB-BD31-4B8C-83A1-F6EECF244321}">
                <p14:modId xmlns:p14="http://schemas.microsoft.com/office/powerpoint/2010/main" val="2666027555"/>
              </p:ext>
            </p:extLst>
          </p:nvPr>
        </p:nvGraphicFramePr>
        <p:xfrm>
          <a:off x="238125" y="2376632"/>
          <a:ext cx="7267575" cy="3928917"/>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 Placeholder 3">
            <a:extLst>
              <a:ext uri="{FF2B5EF4-FFF2-40B4-BE49-F238E27FC236}">
                <a16:creationId xmlns:a16="http://schemas.microsoft.com/office/drawing/2014/main" id="{DFE9DF66-C198-4BF8-899B-9E16A1DCA928}"/>
              </a:ext>
            </a:extLst>
          </p:cNvPr>
          <p:cNvSpPr>
            <a:spLocks noGrp="1"/>
          </p:cNvSpPr>
          <p:nvPr>
            <p:ph type="body" sz="half" idx="2"/>
          </p:nvPr>
        </p:nvSpPr>
        <p:spPr>
          <a:xfrm>
            <a:off x="8065850" y="1052194"/>
            <a:ext cx="3659703" cy="4753613"/>
          </a:xfrm>
        </p:spPr>
        <p:txBody>
          <a:bodyPr anchor="ctr">
            <a:normAutofit/>
          </a:bodyPr>
          <a:lstStyle/>
          <a:p>
            <a:pPr rtl="0">
              <a:lnSpc>
                <a:spcPct val="100000"/>
              </a:lnSpc>
            </a:pPr>
            <a:r>
              <a:rPr lang="en" sz="2200" b="0" i="0" u="none" baseline="0">
                <a:latin typeface="Neue Haas Unica W1G Medium" panose="020B0404030206020203" pitchFamily="34" charset="0"/>
              </a:rPr>
              <a:t>Respondents interested in this topic are more likely than average to read </a:t>
            </a:r>
            <a:r>
              <a:rPr lang="en" sz="2200" b="0" i="0" u="none" baseline="0"/>
              <a:t>customer magazines, women’s magazines, home and gardening magazines, food and drink magazines as well as well-being, beauty and health magazines.</a:t>
            </a:r>
            <a:endParaRPr lang="en" sz="2200" dirty="0">
              <a:latin typeface="Neue Haas Unica W1G Medium" panose="020B0404030206020203" pitchFamily="34" charset="0"/>
            </a:endParaRPr>
          </a:p>
        </p:txBody>
      </p:sp>
      <p:sp>
        <p:nvSpPr>
          <p:cNvPr id="7" name="TextBox 2">
            <a:extLst>
              <a:ext uri="{FF2B5EF4-FFF2-40B4-BE49-F238E27FC236}">
                <a16:creationId xmlns:a16="http://schemas.microsoft.com/office/drawing/2014/main" id="{5C64A78A-D723-4B43-983A-441486535AA2}"/>
              </a:ext>
            </a:extLst>
          </p:cNvPr>
          <p:cNvSpPr txBox="1"/>
          <p:nvPr/>
        </p:nvSpPr>
        <p:spPr>
          <a:xfrm>
            <a:off x="602311" y="1734865"/>
            <a:ext cx="6371695" cy="461665"/>
          </a:xfrm>
          <a:prstGeom prst="rect">
            <a:avLst/>
          </a:prstGeom>
          <a:noFill/>
        </p:spPr>
        <p:txBody>
          <a:bodyPr wrap="square" rtlCol="0">
            <a:spAutoFit/>
          </a:bodyPr>
          <a:lstStyle/>
          <a:p>
            <a:pPr lvl="0" algn="ctr" rtl="0">
              <a:defRPr/>
            </a:pPr>
            <a:r>
              <a:rPr lang="en" sz="1200" b="0" i="0" u="none" baseline="0">
                <a:solidFill>
                  <a:srgbClr val="002649"/>
                </a:solidFill>
                <a:latin typeface="Neue Haas Unica W1G" panose="020B0504030206020203" pitchFamily="34" charset="0"/>
              </a:rPr>
              <a:t>In your opinion, which media are especially well suited to following these topics? </a:t>
            </a:r>
            <a:br>
              <a:rPr lang="en" sz="1200">
                <a:solidFill>
                  <a:srgbClr val="002649"/>
                </a:solidFill>
                <a:latin typeface="Neue Haas Unica W1G" panose="020B0504030206020203" pitchFamily="34" charset="0"/>
              </a:rPr>
            </a:br>
            <a:r>
              <a:rPr lang="en" sz="1200" b="0" i="0" u="none" baseline="0">
                <a:solidFill>
                  <a:srgbClr val="002649"/>
                </a:solidFill>
                <a:latin typeface="Neue Haas Unica W1G" panose="020B0504030206020203" pitchFamily="34" charset="0"/>
              </a:rPr>
              <a:t>|  </a:t>
            </a:r>
            <a:r>
              <a:rPr kumimoji="0" lang="en" sz="12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n=1,166</a:t>
            </a:r>
          </a:p>
        </p:txBody>
      </p:sp>
    </p:spTree>
    <p:extLst>
      <p:ext uri="{BB962C8B-B14F-4D97-AF65-F5344CB8AC3E}">
        <p14:creationId xmlns:p14="http://schemas.microsoft.com/office/powerpoint/2010/main" val="26537303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a:bodyPr>
          <a:lstStyle/>
          <a:p>
            <a:pPr rtl="0"/>
            <a:r>
              <a:rPr lang="en" sz="3200" b="0" i="0" u="none" baseline="0">
                <a:solidFill>
                  <a:schemeClr val="tx2"/>
                </a:solidFill>
              </a:rPr>
              <a:t>Suitability of media for following different topics</a:t>
            </a:r>
            <a:br>
              <a:rPr lang="en" sz="3200">
                <a:solidFill>
                  <a:schemeClr val="tx2"/>
                </a:solidFill>
              </a:rPr>
            </a:br>
            <a:r>
              <a:rPr lang="en" sz="3200" b="0" i="0" u="none" baseline="0">
                <a:solidFill>
                  <a:schemeClr val="accent1"/>
                </a:solidFill>
              </a:rPr>
              <a:t>Interior design</a:t>
            </a:r>
          </a:p>
        </p:txBody>
      </p:sp>
      <p:graphicFrame>
        <p:nvGraphicFramePr>
          <p:cNvPr id="8" name="Sisällön paikkamerkki 10">
            <a:extLst>
              <a:ext uri="{FF2B5EF4-FFF2-40B4-BE49-F238E27FC236}">
                <a16:creationId xmlns:a16="http://schemas.microsoft.com/office/drawing/2014/main" id="{880A2E08-44FE-4494-9985-61396F9FBEC8}"/>
              </a:ext>
            </a:extLst>
          </p:cNvPr>
          <p:cNvGraphicFramePr>
            <a:graphicFrameLocks/>
          </p:cNvGraphicFramePr>
          <p:nvPr>
            <p:custDataLst>
              <p:tags r:id="rId1"/>
            </p:custDataLst>
            <p:extLst>
              <p:ext uri="{D42A27DB-BD31-4B8C-83A1-F6EECF244321}">
                <p14:modId xmlns:p14="http://schemas.microsoft.com/office/powerpoint/2010/main" val="2463684872"/>
              </p:ext>
            </p:extLst>
          </p:nvPr>
        </p:nvGraphicFramePr>
        <p:xfrm>
          <a:off x="238125" y="2376632"/>
          <a:ext cx="7267575" cy="3928917"/>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 Placeholder 3">
            <a:extLst>
              <a:ext uri="{FF2B5EF4-FFF2-40B4-BE49-F238E27FC236}">
                <a16:creationId xmlns:a16="http://schemas.microsoft.com/office/drawing/2014/main" id="{C2619199-096A-4E09-83ED-B38B50CFA81A}"/>
              </a:ext>
            </a:extLst>
          </p:cNvPr>
          <p:cNvSpPr>
            <a:spLocks noGrp="1"/>
          </p:cNvSpPr>
          <p:nvPr>
            <p:ph type="body" sz="half" idx="2"/>
          </p:nvPr>
        </p:nvSpPr>
        <p:spPr>
          <a:xfrm>
            <a:off x="8065850" y="1011497"/>
            <a:ext cx="3659703" cy="4835007"/>
          </a:xfrm>
        </p:spPr>
        <p:txBody>
          <a:bodyPr anchor="ctr">
            <a:normAutofit/>
          </a:bodyPr>
          <a:lstStyle/>
          <a:p>
            <a:pPr rtl="0">
              <a:lnSpc>
                <a:spcPct val="100000"/>
              </a:lnSpc>
            </a:pPr>
            <a:r>
              <a:rPr lang="en" sz="2200" b="0" i="0" u="none" baseline="0">
                <a:latin typeface="Neue Haas Unica W1G Medium" panose="020B0404030206020203" pitchFamily="34" charset="0"/>
              </a:rPr>
              <a:t>Respondents interested in this topic are more likely than average to read customer magazines, </a:t>
            </a:r>
            <a:r>
              <a:rPr lang="en" sz="2200" b="0" i="0" u="none" baseline="0"/>
              <a:t>women’s magazines as well as home and gardening magazines.</a:t>
            </a:r>
          </a:p>
        </p:txBody>
      </p:sp>
      <p:sp>
        <p:nvSpPr>
          <p:cNvPr id="7" name="TextBox 2">
            <a:extLst>
              <a:ext uri="{FF2B5EF4-FFF2-40B4-BE49-F238E27FC236}">
                <a16:creationId xmlns:a16="http://schemas.microsoft.com/office/drawing/2014/main" id="{42B08C5F-E2A9-D54D-814B-B0EFBD345B99}"/>
              </a:ext>
            </a:extLst>
          </p:cNvPr>
          <p:cNvSpPr txBox="1"/>
          <p:nvPr/>
        </p:nvSpPr>
        <p:spPr>
          <a:xfrm>
            <a:off x="602311" y="1734865"/>
            <a:ext cx="6371695" cy="461665"/>
          </a:xfrm>
          <a:prstGeom prst="rect">
            <a:avLst/>
          </a:prstGeom>
          <a:noFill/>
        </p:spPr>
        <p:txBody>
          <a:bodyPr wrap="square" rtlCol="0">
            <a:spAutoFit/>
          </a:bodyPr>
          <a:lstStyle/>
          <a:p>
            <a:pPr lvl="0" algn="ctr" rtl="0">
              <a:defRPr/>
            </a:pPr>
            <a:r>
              <a:rPr lang="en" sz="1200" b="0" i="0" u="none" baseline="0">
                <a:solidFill>
                  <a:srgbClr val="002649"/>
                </a:solidFill>
                <a:latin typeface="Neue Haas Unica W1G" panose="020B0504030206020203" pitchFamily="34" charset="0"/>
              </a:rPr>
              <a:t>In your opinion, which media are especially well suited to following these topics? </a:t>
            </a:r>
            <a:br>
              <a:rPr lang="en" sz="1200">
                <a:solidFill>
                  <a:srgbClr val="002649"/>
                </a:solidFill>
                <a:latin typeface="Neue Haas Unica W1G" panose="020B0504030206020203" pitchFamily="34" charset="0"/>
              </a:rPr>
            </a:br>
            <a:r>
              <a:rPr lang="en" sz="1200" b="0" i="0" u="none" baseline="0">
                <a:solidFill>
                  <a:srgbClr val="002649"/>
                </a:solidFill>
                <a:latin typeface="Neue Haas Unica W1G" panose="020B0504030206020203" pitchFamily="34" charset="0"/>
              </a:rPr>
              <a:t>|  </a:t>
            </a:r>
            <a:r>
              <a:rPr kumimoji="0" lang="en" sz="12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n=1,166</a:t>
            </a:r>
          </a:p>
        </p:txBody>
      </p:sp>
    </p:spTree>
    <p:extLst>
      <p:ext uri="{BB962C8B-B14F-4D97-AF65-F5344CB8AC3E}">
        <p14:creationId xmlns:p14="http://schemas.microsoft.com/office/powerpoint/2010/main" val="38479442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a:bodyPr>
          <a:lstStyle/>
          <a:p>
            <a:pPr rtl="0"/>
            <a:r>
              <a:rPr lang="en" sz="3200" b="0" i="0" u="none" baseline="0">
                <a:solidFill>
                  <a:schemeClr val="tx2"/>
                </a:solidFill>
              </a:rPr>
              <a:t>Suitability of media for following different topics</a:t>
            </a:r>
            <a:br>
              <a:rPr lang="en" sz="3200">
                <a:solidFill>
                  <a:schemeClr val="tx2"/>
                </a:solidFill>
              </a:rPr>
            </a:br>
            <a:r>
              <a:rPr lang="en" sz="3200" b="0" i="0" u="none" baseline="0">
                <a:solidFill>
                  <a:schemeClr val="accent1"/>
                </a:solidFill>
              </a:rPr>
              <a:t>Saving and investing</a:t>
            </a:r>
          </a:p>
        </p:txBody>
      </p:sp>
      <p:graphicFrame>
        <p:nvGraphicFramePr>
          <p:cNvPr id="8" name="Sisällön paikkamerkki 10">
            <a:extLst>
              <a:ext uri="{FF2B5EF4-FFF2-40B4-BE49-F238E27FC236}">
                <a16:creationId xmlns:a16="http://schemas.microsoft.com/office/drawing/2014/main" id="{880A2E08-44FE-4494-9985-61396F9FBEC8}"/>
              </a:ext>
            </a:extLst>
          </p:cNvPr>
          <p:cNvGraphicFramePr>
            <a:graphicFrameLocks/>
          </p:cNvGraphicFramePr>
          <p:nvPr>
            <p:custDataLst>
              <p:tags r:id="rId1"/>
            </p:custDataLst>
            <p:extLst>
              <p:ext uri="{D42A27DB-BD31-4B8C-83A1-F6EECF244321}">
                <p14:modId xmlns:p14="http://schemas.microsoft.com/office/powerpoint/2010/main" val="2078867245"/>
              </p:ext>
            </p:extLst>
          </p:nvPr>
        </p:nvGraphicFramePr>
        <p:xfrm>
          <a:off x="238125" y="2376632"/>
          <a:ext cx="7267575" cy="3928917"/>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 Placeholder 3">
            <a:extLst>
              <a:ext uri="{FF2B5EF4-FFF2-40B4-BE49-F238E27FC236}">
                <a16:creationId xmlns:a16="http://schemas.microsoft.com/office/drawing/2014/main" id="{40012988-1904-4CF0-901F-BB4EF4B07D99}"/>
              </a:ext>
            </a:extLst>
          </p:cNvPr>
          <p:cNvSpPr>
            <a:spLocks noGrp="1"/>
          </p:cNvSpPr>
          <p:nvPr>
            <p:ph type="body" sz="half" idx="2"/>
          </p:nvPr>
        </p:nvSpPr>
        <p:spPr>
          <a:xfrm>
            <a:off x="8065850" y="1062585"/>
            <a:ext cx="3659703" cy="4732831"/>
          </a:xfrm>
        </p:spPr>
        <p:txBody>
          <a:bodyPr anchor="ctr">
            <a:normAutofit/>
          </a:bodyPr>
          <a:lstStyle/>
          <a:p>
            <a:pPr rtl="0">
              <a:lnSpc>
                <a:spcPct val="100000"/>
              </a:lnSpc>
            </a:pPr>
            <a:r>
              <a:rPr lang="en" sz="2200" b="0" i="0" u="none" baseline="0"/>
              <a:t>Respondents interested in this topic are more likely than average to read customer magazines, magazines on news, current affairs, business and finance as well as technical and hi-fi magazines.</a:t>
            </a:r>
          </a:p>
        </p:txBody>
      </p:sp>
      <p:sp>
        <p:nvSpPr>
          <p:cNvPr id="7" name="TextBox 2">
            <a:extLst>
              <a:ext uri="{FF2B5EF4-FFF2-40B4-BE49-F238E27FC236}">
                <a16:creationId xmlns:a16="http://schemas.microsoft.com/office/drawing/2014/main" id="{BF409887-3462-484A-B271-6B8C795C6875}"/>
              </a:ext>
            </a:extLst>
          </p:cNvPr>
          <p:cNvSpPr txBox="1"/>
          <p:nvPr/>
        </p:nvSpPr>
        <p:spPr>
          <a:xfrm>
            <a:off x="602311" y="1734865"/>
            <a:ext cx="6371695" cy="461665"/>
          </a:xfrm>
          <a:prstGeom prst="rect">
            <a:avLst/>
          </a:prstGeom>
          <a:noFill/>
        </p:spPr>
        <p:txBody>
          <a:bodyPr wrap="square" rtlCol="0">
            <a:spAutoFit/>
          </a:bodyPr>
          <a:lstStyle/>
          <a:p>
            <a:pPr lvl="0" algn="ctr" rtl="0">
              <a:defRPr/>
            </a:pPr>
            <a:r>
              <a:rPr lang="en" sz="1200" b="0" i="0" u="none" baseline="0">
                <a:solidFill>
                  <a:srgbClr val="002649"/>
                </a:solidFill>
                <a:latin typeface="Neue Haas Unica W1G" panose="020B0504030206020203" pitchFamily="34" charset="0"/>
              </a:rPr>
              <a:t>In your opinion, which media are especially well suited to following these topics? </a:t>
            </a:r>
            <a:br>
              <a:rPr lang="en" sz="1200">
                <a:solidFill>
                  <a:srgbClr val="002649"/>
                </a:solidFill>
                <a:latin typeface="Neue Haas Unica W1G" panose="020B0504030206020203" pitchFamily="34" charset="0"/>
              </a:rPr>
            </a:br>
            <a:r>
              <a:rPr lang="en" sz="1200" b="0" i="0" u="none" baseline="0">
                <a:solidFill>
                  <a:srgbClr val="002649"/>
                </a:solidFill>
                <a:latin typeface="Neue Haas Unica W1G" panose="020B0504030206020203" pitchFamily="34" charset="0"/>
              </a:rPr>
              <a:t>|  </a:t>
            </a:r>
            <a:r>
              <a:rPr kumimoji="0" lang="en" sz="12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n=1,166</a:t>
            </a:r>
          </a:p>
        </p:txBody>
      </p:sp>
    </p:spTree>
    <p:extLst>
      <p:ext uri="{BB962C8B-B14F-4D97-AF65-F5344CB8AC3E}">
        <p14:creationId xmlns:p14="http://schemas.microsoft.com/office/powerpoint/2010/main" val="20921371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a:bodyPr>
          <a:lstStyle/>
          <a:p>
            <a:pPr rtl="0"/>
            <a:r>
              <a:rPr lang="en" sz="3200" b="0" i="0" u="none" baseline="0">
                <a:solidFill>
                  <a:schemeClr val="tx2"/>
                </a:solidFill>
              </a:rPr>
              <a:t>Suitability of media for following different topics</a:t>
            </a:r>
            <a:br>
              <a:rPr lang="en" sz="3200">
                <a:solidFill>
                  <a:schemeClr val="tx2"/>
                </a:solidFill>
              </a:rPr>
            </a:br>
            <a:r>
              <a:rPr lang="en" sz="3200" b="0" i="0" u="none" baseline="0">
                <a:solidFill>
                  <a:schemeClr val="accent1"/>
                </a:solidFill>
              </a:rPr>
              <a:t>Health and well-being</a:t>
            </a:r>
          </a:p>
        </p:txBody>
      </p:sp>
      <p:graphicFrame>
        <p:nvGraphicFramePr>
          <p:cNvPr id="8" name="Sisällön paikkamerkki 10">
            <a:extLst>
              <a:ext uri="{FF2B5EF4-FFF2-40B4-BE49-F238E27FC236}">
                <a16:creationId xmlns:a16="http://schemas.microsoft.com/office/drawing/2014/main" id="{880A2E08-44FE-4494-9985-61396F9FBEC8}"/>
              </a:ext>
            </a:extLst>
          </p:cNvPr>
          <p:cNvGraphicFramePr>
            <a:graphicFrameLocks/>
          </p:cNvGraphicFramePr>
          <p:nvPr>
            <p:custDataLst>
              <p:tags r:id="rId1"/>
            </p:custDataLst>
            <p:extLst>
              <p:ext uri="{D42A27DB-BD31-4B8C-83A1-F6EECF244321}">
                <p14:modId xmlns:p14="http://schemas.microsoft.com/office/powerpoint/2010/main" val="2305928746"/>
              </p:ext>
            </p:extLst>
          </p:nvPr>
        </p:nvGraphicFramePr>
        <p:xfrm>
          <a:off x="238125" y="2376632"/>
          <a:ext cx="7267575" cy="3928917"/>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 Placeholder 3">
            <a:extLst>
              <a:ext uri="{FF2B5EF4-FFF2-40B4-BE49-F238E27FC236}">
                <a16:creationId xmlns:a16="http://schemas.microsoft.com/office/drawing/2014/main" id="{8A6F5A73-880F-49F0-B087-CABA668E4EC8}"/>
              </a:ext>
            </a:extLst>
          </p:cNvPr>
          <p:cNvSpPr>
            <a:spLocks noGrp="1"/>
          </p:cNvSpPr>
          <p:nvPr>
            <p:ph type="body" sz="half" idx="2"/>
          </p:nvPr>
        </p:nvSpPr>
        <p:spPr>
          <a:xfrm>
            <a:off x="8065850" y="1011497"/>
            <a:ext cx="3659703" cy="4835007"/>
          </a:xfrm>
        </p:spPr>
        <p:txBody>
          <a:bodyPr anchor="ctr">
            <a:normAutofit/>
          </a:bodyPr>
          <a:lstStyle/>
          <a:p>
            <a:pPr rtl="0">
              <a:lnSpc>
                <a:spcPct val="100000"/>
              </a:lnSpc>
            </a:pPr>
            <a:r>
              <a:rPr lang="en" sz="2200" b="0" i="0" u="none" baseline="0"/>
              <a:t>Respondents interested in this topic are more likely than average to read customer magazines, women’s magazines, home and gardening magazines as well as well-being, beauty and health magazines.</a:t>
            </a:r>
          </a:p>
        </p:txBody>
      </p:sp>
      <p:sp>
        <p:nvSpPr>
          <p:cNvPr id="7" name="TextBox 2">
            <a:extLst>
              <a:ext uri="{FF2B5EF4-FFF2-40B4-BE49-F238E27FC236}">
                <a16:creationId xmlns:a16="http://schemas.microsoft.com/office/drawing/2014/main" id="{06616F09-704B-C249-8A6E-866F6A7235AB}"/>
              </a:ext>
            </a:extLst>
          </p:cNvPr>
          <p:cNvSpPr txBox="1"/>
          <p:nvPr/>
        </p:nvSpPr>
        <p:spPr>
          <a:xfrm>
            <a:off x="602311" y="1734865"/>
            <a:ext cx="6371695" cy="461665"/>
          </a:xfrm>
          <a:prstGeom prst="rect">
            <a:avLst/>
          </a:prstGeom>
          <a:noFill/>
        </p:spPr>
        <p:txBody>
          <a:bodyPr wrap="square" rtlCol="0">
            <a:spAutoFit/>
          </a:bodyPr>
          <a:lstStyle/>
          <a:p>
            <a:pPr lvl="0" algn="ctr" rtl="0">
              <a:defRPr/>
            </a:pPr>
            <a:r>
              <a:rPr lang="en" sz="1200" b="0" i="0" u="none" baseline="0">
                <a:solidFill>
                  <a:srgbClr val="002649"/>
                </a:solidFill>
                <a:latin typeface="Neue Haas Unica W1G" panose="020B0504030206020203" pitchFamily="34" charset="0"/>
              </a:rPr>
              <a:t>In your opinion, which media are especially well suited to following these topics? </a:t>
            </a:r>
            <a:br>
              <a:rPr lang="en" sz="1200">
                <a:solidFill>
                  <a:srgbClr val="002649"/>
                </a:solidFill>
                <a:latin typeface="Neue Haas Unica W1G" panose="020B0504030206020203" pitchFamily="34" charset="0"/>
              </a:rPr>
            </a:br>
            <a:r>
              <a:rPr lang="en" sz="1200" b="0" i="0" u="none" baseline="0">
                <a:solidFill>
                  <a:srgbClr val="002649"/>
                </a:solidFill>
                <a:latin typeface="Neue Haas Unica W1G" panose="020B0504030206020203" pitchFamily="34" charset="0"/>
              </a:rPr>
              <a:t>|  </a:t>
            </a:r>
            <a:r>
              <a:rPr kumimoji="0" lang="en" sz="12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n=1,166</a:t>
            </a:r>
          </a:p>
        </p:txBody>
      </p:sp>
    </p:spTree>
    <p:extLst>
      <p:ext uri="{BB962C8B-B14F-4D97-AF65-F5344CB8AC3E}">
        <p14:creationId xmlns:p14="http://schemas.microsoft.com/office/powerpoint/2010/main" val="14451359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a:bodyPr>
          <a:lstStyle/>
          <a:p>
            <a:pPr rtl="0"/>
            <a:r>
              <a:rPr lang="en" sz="3200" b="0" i="0" u="none" baseline="0">
                <a:solidFill>
                  <a:schemeClr val="tx2"/>
                </a:solidFill>
              </a:rPr>
              <a:t>Suitability of media for following different topics</a:t>
            </a:r>
            <a:br>
              <a:rPr lang="en" sz="3200">
                <a:solidFill>
                  <a:schemeClr val="tx2"/>
                </a:solidFill>
              </a:rPr>
            </a:br>
            <a:r>
              <a:rPr lang="en" sz="3200" b="0" i="0" u="none" baseline="0">
                <a:solidFill>
                  <a:schemeClr val="accent1"/>
                </a:solidFill>
              </a:rPr>
              <a:t>Sports</a:t>
            </a:r>
          </a:p>
        </p:txBody>
      </p:sp>
      <p:graphicFrame>
        <p:nvGraphicFramePr>
          <p:cNvPr id="8" name="Sisällön paikkamerkki 10">
            <a:extLst>
              <a:ext uri="{FF2B5EF4-FFF2-40B4-BE49-F238E27FC236}">
                <a16:creationId xmlns:a16="http://schemas.microsoft.com/office/drawing/2014/main" id="{880A2E08-44FE-4494-9985-61396F9FBEC8}"/>
              </a:ext>
            </a:extLst>
          </p:cNvPr>
          <p:cNvGraphicFramePr>
            <a:graphicFrameLocks/>
          </p:cNvGraphicFramePr>
          <p:nvPr>
            <p:custDataLst>
              <p:tags r:id="rId1"/>
            </p:custDataLst>
            <p:extLst>
              <p:ext uri="{D42A27DB-BD31-4B8C-83A1-F6EECF244321}">
                <p14:modId xmlns:p14="http://schemas.microsoft.com/office/powerpoint/2010/main" val="125459471"/>
              </p:ext>
            </p:extLst>
          </p:nvPr>
        </p:nvGraphicFramePr>
        <p:xfrm>
          <a:off x="238125" y="2191966"/>
          <a:ext cx="7267575" cy="4113583"/>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 Placeholder 3">
            <a:extLst>
              <a:ext uri="{FF2B5EF4-FFF2-40B4-BE49-F238E27FC236}">
                <a16:creationId xmlns:a16="http://schemas.microsoft.com/office/drawing/2014/main" id="{0DCBA495-0116-4015-AC04-9AAFED6CDA3D}"/>
              </a:ext>
            </a:extLst>
          </p:cNvPr>
          <p:cNvSpPr>
            <a:spLocks noGrp="1"/>
          </p:cNvSpPr>
          <p:nvPr>
            <p:ph type="body" sz="half" idx="2"/>
          </p:nvPr>
        </p:nvSpPr>
        <p:spPr>
          <a:xfrm>
            <a:off x="8065850" y="1011497"/>
            <a:ext cx="3659703" cy="4835007"/>
          </a:xfrm>
        </p:spPr>
        <p:txBody>
          <a:bodyPr anchor="ctr">
            <a:normAutofit/>
          </a:bodyPr>
          <a:lstStyle/>
          <a:p>
            <a:pPr rtl="0">
              <a:lnSpc>
                <a:spcPct val="100000"/>
              </a:lnSpc>
            </a:pPr>
            <a:r>
              <a:rPr lang="en" sz="2200" b="0" i="0" u="none" baseline="0">
                <a:latin typeface="Neue Haas Unica W1G Medium" panose="020B0404030206020203" pitchFamily="34" charset="0"/>
              </a:rPr>
              <a:t>Respondents interested in this topic are more likely than average to read magazines on news, current affairs, business and finance </a:t>
            </a:r>
            <a:r>
              <a:rPr lang="en" sz="2200" b="0" i="0" u="none" baseline="0"/>
              <a:t>as well as well-being, beauty and health magazines and technical and hi-fi magazines.</a:t>
            </a:r>
            <a:endParaRPr lang="en" sz="2200" dirty="0">
              <a:latin typeface="Neue Haas Unica W1G Medium" panose="020B0404030206020203" pitchFamily="34" charset="0"/>
            </a:endParaRPr>
          </a:p>
        </p:txBody>
      </p:sp>
      <p:sp>
        <p:nvSpPr>
          <p:cNvPr id="7" name="TextBox 2">
            <a:extLst>
              <a:ext uri="{FF2B5EF4-FFF2-40B4-BE49-F238E27FC236}">
                <a16:creationId xmlns:a16="http://schemas.microsoft.com/office/drawing/2014/main" id="{C2546EE8-4557-A940-975C-6BDBC2C81074}"/>
              </a:ext>
            </a:extLst>
          </p:cNvPr>
          <p:cNvSpPr txBox="1"/>
          <p:nvPr/>
        </p:nvSpPr>
        <p:spPr>
          <a:xfrm>
            <a:off x="602311" y="1734865"/>
            <a:ext cx="6371695" cy="461665"/>
          </a:xfrm>
          <a:prstGeom prst="rect">
            <a:avLst/>
          </a:prstGeom>
          <a:noFill/>
        </p:spPr>
        <p:txBody>
          <a:bodyPr wrap="square" rtlCol="0">
            <a:spAutoFit/>
          </a:bodyPr>
          <a:lstStyle/>
          <a:p>
            <a:pPr lvl="0" algn="ctr" rtl="0">
              <a:defRPr/>
            </a:pPr>
            <a:r>
              <a:rPr lang="en" sz="1200" b="0" i="0" u="none" baseline="0">
                <a:solidFill>
                  <a:srgbClr val="002649"/>
                </a:solidFill>
                <a:latin typeface="Neue Haas Unica W1G" panose="020B0504030206020203" pitchFamily="34" charset="0"/>
              </a:rPr>
              <a:t>In your opinion, which media are especially well suited to following these topics? </a:t>
            </a:r>
            <a:br>
              <a:rPr lang="en" sz="1200">
                <a:solidFill>
                  <a:srgbClr val="002649"/>
                </a:solidFill>
                <a:latin typeface="Neue Haas Unica W1G" panose="020B0504030206020203" pitchFamily="34" charset="0"/>
              </a:rPr>
            </a:br>
            <a:r>
              <a:rPr lang="en" sz="1200" b="0" i="0" u="none" baseline="0">
                <a:solidFill>
                  <a:srgbClr val="002649"/>
                </a:solidFill>
                <a:latin typeface="Neue Haas Unica W1G" panose="020B0504030206020203" pitchFamily="34" charset="0"/>
              </a:rPr>
              <a:t>|  </a:t>
            </a:r>
            <a:r>
              <a:rPr kumimoji="0" lang="en" sz="12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n=1,166</a:t>
            </a:r>
          </a:p>
        </p:txBody>
      </p:sp>
    </p:spTree>
    <p:extLst>
      <p:ext uri="{BB962C8B-B14F-4D97-AF65-F5344CB8AC3E}">
        <p14:creationId xmlns:p14="http://schemas.microsoft.com/office/powerpoint/2010/main" val="37074044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person, tree, outdoor&#10;&#10;Description automatically generated">
            <a:extLst>
              <a:ext uri="{FF2B5EF4-FFF2-40B4-BE49-F238E27FC236}">
                <a16:creationId xmlns:a16="http://schemas.microsoft.com/office/drawing/2014/main" id="{0F0078BF-1B34-B249-A00C-5602FD5EAB05}"/>
              </a:ext>
            </a:extLst>
          </p:cNvPr>
          <p:cNvPicPr>
            <a:picLocks noGrp="1" noChangeAspect="1"/>
          </p:cNvPicPr>
          <p:nvPr>
            <p:ph type="pic" idx="1"/>
          </p:nvPr>
        </p:nvPicPr>
        <p:blipFill>
          <a:blip r:embed="rId2"/>
          <a:srcRect t="4376" b="4376"/>
          <a:stretch>
            <a:fillRect/>
          </a:stretch>
        </p:blipFill>
        <p:spPr/>
      </p:pic>
      <p:sp>
        <p:nvSpPr>
          <p:cNvPr id="4" name="Content Placeholder 3">
            <a:extLst>
              <a:ext uri="{FF2B5EF4-FFF2-40B4-BE49-F238E27FC236}">
                <a16:creationId xmlns:a16="http://schemas.microsoft.com/office/drawing/2014/main" id="{F3B44C56-791C-5E4E-8AC3-545D5E423C90}"/>
              </a:ext>
            </a:extLst>
          </p:cNvPr>
          <p:cNvSpPr>
            <a:spLocks noGrp="1"/>
          </p:cNvSpPr>
          <p:nvPr>
            <p:ph idx="10"/>
          </p:nvPr>
        </p:nvSpPr>
        <p:spPr>
          <a:xfrm>
            <a:off x="838200" y="2309812"/>
            <a:ext cx="4799012" cy="3679825"/>
          </a:xfrm>
        </p:spPr>
        <p:txBody>
          <a:bodyPr>
            <a:normAutofit/>
          </a:bodyPr>
          <a:lstStyle/>
          <a:p>
            <a:pPr algn="l" rtl="0"/>
            <a:r>
              <a:rPr lang="en" b="0" i="0" u="none" baseline="0"/>
              <a:t>Print magazines are very well suited for following most topics. </a:t>
            </a:r>
          </a:p>
          <a:p>
            <a:pPr algn="l" rtl="0"/>
            <a:r>
              <a:rPr lang="en" b="0" i="0" u="none" baseline="0"/>
              <a:t>Media that are suitable for young people include digital media and social media in all topic categories.</a:t>
            </a:r>
          </a:p>
          <a:p>
            <a:pPr algn="l" rtl="0"/>
            <a:r>
              <a:rPr lang="en" b="0" i="0" u="none" baseline="0"/>
              <a:t>The combination of print magazine + online edition increases magazines’ suitability to following various topics.</a:t>
            </a:r>
          </a:p>
        </p:txBody>
      </p:sp>
      <p:sp>
        <p:nvSpPr>
          <p:cNvPr id="2" name="Title 1">
            <a:extLst>
              <a:ext uri="{FF2B5EF4-FFF2-40B4-BE49-F238E27FC236}">
                <a16:creationId xmlns:a16="http://schemas.microsoft.com/office/drawing/2014/main" id="{32F17C68-23B2-3347-A8BE-864A153CFC40}"/>
              </a:ext>
            </a:extLst>
          </p:cNvPr>
          <p:cNvSpPr>
            <a:spLocks noGrp="1"/>
          </p:cNvSpPr>
          <p:nvPr>
            <p:ph type="title"/>
          </p:nvPr>
        </p:nvSpPr>
        <p:spPr>
          <a:xfrm>
            <a:off x="838200" y="868363"/>
            <a:ext cx="5404601" cy="1231900"/>
          </a:xfrm>
        </p:spPr>
        <p:txBody>
          <a:bodyPr>
            <a:normAutofit fontScale="90000"/>
          </a:bodyPr>
          <a:lstStyle/>
          <a:p>
            <a:pPr algn="l" rtl="0"/>
            <a:r>
              <a:rPr lang="en" b="0" i="0" u="none" baseline="0"/>
              <a:t>Suitability of media </a:t>
            </a:r>
            <a:br>
              <a:rPr lang="en"/>
            </a:br>
            <a:r>
              <a:rPr lang="en" b="0" i="0" u="none" baseline="0"/>
              <a:t>for following different topics</a:t>
            </a:r>
            <a:endParaRPr lang="en" dirty="0"/>
          </a:p>
        </p:txBody>
      </p:sp>
      <p:pic>
        <p:nvPicPr>
          <p:cNvPr id="7" name="Picture 6">
            <a:extLst>
              <a:ext uri="{FF2B5EF4-FFF2-40B4-BE49-F238E27FC236}">
                <a16:creationId xmlns:a16="http://schemas.microsoft.com/office/drawing/2014/main" id="{C92C65EF-CCA6-A54B-80B2-F3E37DEE93A1}"/>
              </a:ext>
            </a:extLst>
          </p:cNvPr>
          <p:cNvPicPr>
            <a:picLocks noChangeAspect="1"/>
          </p:cNvPicPr>
          <p:nvPr/>
        </p:nvPicPr>
        <p:blipFill rotWithShape="1">
          <a:blip r:embed="rId3"/>
          <a:srcRect t="39305"/>
          <a:stretch/>
        </p:blipFill>
        <p:spPr>
          <a:xfrm>
            <a:off x="5637212" y="0"/>
            <a:ext cx="2451100" cy="1441450"/>
          </a:xfrm>
          <a:prstGeom prst="rect">
            <a:avLst/>
          </a:prstGeom>
        </p:spPr>
      </p:pic>
      <p:pic>
        <p:nvPicPr>
          <p:cNvPr id="9" name="Picture 8">
            <a:extLst>
              <a:ext uri="{FF2B5EF4-FFF2-40B4-BE49-F238E27FC236}">
                <a16:creationId xmlns:a16="http://schemas.microsoft.com/office/drawing/2014/main" id="{E313E995-0F59-DE43-8ED8-E4211139B636}"/>
              </a:ext>
            </a:extLst>
          </p:cNvPr>
          <p:cNvPicPr>
            <a:picLocks noChangeAspect="1"/>
          </p:cNvPicPr>
          <p:nvPr/>
        </p:nvPicPr>
        <p:blipFill>
          <a:blip r:embed="rId4"/>
          <a:stretch>
            <a:fillRect/>
          </a:stretch>
        </p:blipFill>
        <p:spPr>
          <a:xfrm>
            <a:off x="9911370" y="6214091"/>
            <a:ext cx="1962524" cy="360680"/>
          </a:xfrm>
          <a:prstGeom prst="rect">
            <a:avLst/>
          </a:prstGeom>
        </p:spPr>
      </p:pic>
    </p:spTree>
    <p:extLst>
      <p:ext uri="{BB962C8B-B14F-4D97-AF65-F5344CB8AC3E}">
        <p14:creationId xmlns:p14="http://schemas.microsoft.com/office/powerpoint/2010/main" val="4294858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sitting on a couch&#10;&#10;Description automatically generated">
            <a:extLst>
              <a:ext uri="{FF2B5EF4-FFF2-40B4-BE49-F238E27FC236}">
                <a16:creationId xmlns:a16="http://schemas.microsoft.com/office/drawing/2014/main" id="{1C02484C-884D-024B-9053-9A0112140D10}"/>
              </a:ext>
            </a:extLst>
          </p:cNvPr>
          <p:cNvPicPr>
            <a:picLocks noChangeAspect="1"/>
          </p:cNvPicPr>
          <p:nvPr/>
        </p:nvPicPr>
        <p:blipFill rotWithShape="1">
          <a:blip r:embed="rId2"/>
          <a:srcRect t="10067" r="10067"/>
          <a:stretch/>
        </p:blipFill>
        <p:spPr>
          <a:xfrm>
            <a:off x="-1" y="0"/>
            <a:ext cx="12192001" cy="6858000"/>
          </a:xfrm>
          <a:prstGeom prst="rect">
            <a:avLst/>
          </a:prstGeom>
        </p:spPr>
      </p:pic>
      <p:sp>
        <p:nvSpPr>
          <p:cNvPr id="9" name="Title 1">
            <a:extLst>
              <a:ext uri="{FF2B5EF4-FFF2-40B4-BE49-F238E27FC236}">
                <a16:creationId xmlns:a16="http://schemas.microsoft.com/office/drawing/2014/main" id="{228E576A-F99F-4748-AF24-58DDB12C855C}"/>
              </a:ext>
            </a:extLst>
          </p:cNvPr>
          <p:cNvSpPr>
            <a:spLocks noGrp="1"/>
          </p:cNvSpPr>
          <p:nvPr>
            <p:ph type="title" idx="4294967295"/>
          </p:nvPr>
        </p:nvSpPr>
        <p:spPr>
          <a:xfrm>
            <a:off x="580015" y="1364247"/>
            <a:ext cx="6049385" cy="679937"/>
          </a:xfrm>
        </p:spPr>
        <p:txBody>
          <a:bodyPr>
            <a:noAutofit/>
          </a:bodyPr>
          <a:lstStyle/>
          <a:p>
            <a:pPr algn="l" rtl="0"/>
            <a:r>
              <a:rPr lang="en" sz="6500" b="0" i="0" u="none" baseline="0">
                <a:solidFill>
                  <a:schemeClr val="accent1"/>
                </a:solidFill>
                <a:latin typeface="Clattering" pitchFamily="2" charset="0"/>
              </a:rPr>
              <a:t> Media consumption in different situations</a:t>
            </a:r>
            <a:endParaRPr lang="en" sz="6500" dirty="0">
              <a:solidFill>
                <a:schemeClr val="accent1"/>
              </a:solidFill>
              <a:latin typeface="Clattering" pitchFamily="2" charset="0"/>
            </a:endParaRPr>
          </a:p>
        </p:txBody>
      </p:sp>
      <p:pic>
        <p:nvPicPr>
          <p:cNvPr id="6" name="Picture 5">
            <a:extLst>
              <a:ext uri="{FF2B5EF4-FFF2-40B4-BE49-F238E27FC236}">
                <a16:creationId xmlns:a16="http://schemas.microsoft.com/office/drawing/2014/main" id="{E420B083-A73A-354B-AA12-6F8E6EAE8920}"/>
              </a:ext>
            </a:extLst>
          </p:cNvPr>
          <p:cNvPicPr>
            <a:picLocks noChangeAspect="1"/>
          </p:cNvPicPr>
          <p:nvPr/>
        </p:nvPicPr>
        <p:blipFill>
          <a:blip r:embed="rId3"/>
          <a:stretch>
            <a:fillRect/>
          </a:stretch>
        </p:blipFill>
        <p:spPr>
          <a:xfrm>
            <a:off x="9911370" y="6214091"/>
            <a:ext cx="1962524" cy="360680"/>
          </a:xfrm>
          <a:prstGeom prst="rect">
            <a:avLst/>
          </a:prstGeom>
        </p:spPr>
      </p:pic>
    </p:spTree>
    <p:extLst>
      <p:ext uri="{BB962C8B-B14F-4D97-AF65-F5344CB8AC3E}">
        <p14:creationId xmlns:p14="http://schemas.microsoft.com/office/powerpoint/2010/main" val="1437597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1169071" y="229201"/>
            <a:ext cx="9941170" cy="1019028"/>
          </a:xfrm>
        </p:spPr>
        <p:txBody>
          <a:bodyPr anchor="ctr">
            <a:normAutofit fontScale="90000"/>
          </a:bodyPr>
          <a:lstStyle/>
          <a:p>
            <a:pPr rtl="0"/>
            <a:r>
              <a:rPr lang="en" sz="3400" b="0" i="0" u="none" baseline="0">
                <a:solidFill>
                  <a:schemeClr val="tx2"/>
                </a:solidFill>
              </a:rPr>
              <a:t>63% read magazines at least on a weekly basis, </a:t>
            </a:r>
            <a:br>
              <a:rPr lang="en" sz="3400">
                <a:solidFill>
                  <a:schemeClr val="tx2"/>
                </a:solidFill>
              </a:rPr>
            </a:br>
            <a:r>
              <a:rPr lang="en" sz="3400" b="0" i="0" u="none" baseline="0">
                <a:solidFill>
                  <a:schemeClr val="tx2"/>
                </a:solidFill>
              </a:rPr>
              <a:t>94% at least on a monthly basis</a:t>
            </a:r>
            <a:endParaRPr lang="en" sz="1500" dirty="0">
              <a:solidFill>
                <a:schemeClr val="tx2"/>
              </a:solidFill>
            </a:endParaRPr>
          </a:p>
        </p:txBody>
      </p:sp>
      <p:graphicFrame>
        <p:nvGraphicFramePr>
          <p:cNvPr id="9" name="Sisällön paikkamerkki 9">
            <a:extLst>
              <a:ext uri="{FF2B5EF4-FFF2-40B4-BE49-F238E27FC236}">
                <a16:creationId xmlns:a16="http://schemas.microsoft.com/office/drawing/2014/main" id="{2F26BCAB-693C-40E9-9D99-6642AD1578BD}"/>
              </a:ext>
            </a:extLst>
          </p:cNvPr>
          <p:cNvGraphicFramePr>
            <a:graphicFrameLocks noGrp="1"/>
          </p:cNvGraphicFramePr>
          <p:nvPr>
            <p:ph sz="quarter" idx="11"/>
            <p:custDataLst>
              <p:tags r:id="rId1"/>
            </p:custDataLst>
            <p:extLst>
              <p:ext uri="{D42A27DB-BD31-4B8C-83A1-F6EECF244321}">
                <p14:modId xmlns:p14="http://schemas.microsoft.com/office/powerpoint/2010/main" val="2454920373"/>
              </p:ext>
            </p:extLst>
          </p:nvPr>
        </p:nvGraphicFramePr>
        <p:xfrm>
          <a:off x="101600" y="1797627"/>
          <a:ext cx="11263086" cy="4325381"/>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5B5BFBD6-1BF2-DA4A-86F5-6C6FB47E3C13}"/>
              </a:ext>
            </a:extLst>
          </p:cNvPr>
          <p:cNvSpPr txBox="1"/>
          <p:nvPr/>
        </p:nvSpPr>
        <p:spPr>
          <a:xfrm>
            <a:off x="2910153" y="1489850"/>
            <a:ext cx="6371695" cy="307777"/>
          </a:xfrm>
          <a:prstGeom prst="rect">
            <a:avLst/>
          </a:prstGeom>
          <a:noFill/>
        </p:spPr>
        <p:txBody>
          <a:bodyPr wrap="square" rtlCol="0">
            <a:spAutoFit/>
          </a:bodyPr>
          <a:lstStyle/>
          <a:p>
            <a:pPr lvl="0" algn="ctr" rtl="0">
              <a:defRPr/>
            </a:pPr>
            <a:r>
              <a:rPr lang="en" sz="1400" b="0" i="0" u="none" baseline="0">
                <a:latin typeface="Neue Haas Unica W1G" panose="020B0504030206020203" pitchFamily="34" charset="0"/>
              </a:rPr>
              <a:t>How often do you read magazines?  |  n = 1,166</a:t>
            </a:r>
            <a:endParaRPr kumimoji="0" lang="en" sz="1400" b="0" i="0" u="none" strike="noStrike" kern="1200" cap="none" spc="0" normalizeH="0" baseline="0" noProof="0" dirty="0">
              <a:ln>
                <a:noFill/>
              </a:ln>
              <a:solidFill>
                <a:srgbClr val="002649"/>
              </a:solidFill>
              <a:effectLst/>
              <a:uLnTx/>
              <a:uFillTx/>
              <a:latin typeface="Neue Haas Unica W1G" panose="020B0504030206020203" pitchFamily="34" charset="0"/>
            </a:endParaRPr>
          </a:p>
        </p:txBody>
      </p:sp>
    </p:spTree>
    <p:extLst>
      <p:ext uri="{BB962C8B-B14F-4D97-AF65-F5344CB8AC3E}">
        <p14:creationId xmlns:p14="http://schemas.microsoft.com/office/powerpoint/2010/main" val="15337563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552726" y="229201"/>
            <a:ext cx="11086547" cy="1090444"/>
          </a:xfrm>
        </p:spPr>
        <p:txBody>
          <a:bodyPr anchor="ctr">
            <a:noAutofit/>
          </a:bodyPr>
          <a:lstStyle/>
          <a:p>
            <a:pPr rtl="0"/>
            <a:r>
              <a:rPr lang="en" sz="2400" b="0" i="0" u="none" baseline="0">
                <a:solidFill>
                  <a:schemeClr val="tx2"/>
                </a:solidFill>
              </a:rPr>
              <a:t>People choose print magazines when they want to relax and take their time with a topic – they choose digital media when they want to pass the time and be entertained</a:t>
            </a:r>
          </a:p>
        </p:txBody>
      </p:sp>
      <p:graphicFrame>
        <p:nvGraphicFramePr>
          <p:cNvPr id="8" name="Sisällön paikkamerkki 9">
            <a:extLst>
              <a:ext uri="{FF2B5EF4-FFF2-40B4-BE49-F238E27FC236}">
                <a16:creationId xmlns:a16="http://schemas.microsoft.com/office/drawing/2014/main" id="{5420FCAC-9853-4367-8B2D-DAEEC1A50A2E}"/>
              </a:ext>
            </a:extLst>
          </p:cNvPr>
          <p:cNvGraphicFramePr>
            <a:graphicFrameLocks noGrp="1"/>
          </p:cNvGraphicFramePr>
          <p:nvPr>
            <p:ph sz="quarter" idx="11"/>
            <p:custDataLst>
              <p:tags r:id="rId1"/>
            </p:custDataLst>
            <p:extLst>
              <p:ext uri="{D42A27DB-BD31-4B8C-83A1-F6EECF244321}">
                <p14:modId xmlns:p14="http://schemas.microsoft.com/office/powerpoint/2010/main" val="6902098"/>
              </p:ext>
            </p:extLst>
          </p:nvPr>
        </p:nvGraphicFramePr>
        <p:xfrm>
          <a:off x="436419" y="1839334"/>
          <a:ext cx="10875818" cy="4251977"/>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E19BFCF7-DFE9-FA4B-BAFF-47CB8D3B848D}"/>
              </a:ext>
            </a:extLst>
          </p:cNvPr>
          <p:cNvSpPr txBox="1"/>
          <p:nvPr/>
        </p:nvSpPr>
        <p:spPr>
          <a:xfrm>
            <a:off x="2244785" y="1531557"/>
            <a:ext cx="7702430" cy="307777"/>
          </a:xfrm>
          <a:prstGeom prst="rect">
            <a:avLst/>
          </a:prstGeom>
          <a:noFill/>
        </p:spPr>
        <p:txBody>
          <a:bodyPr wrap="square" rtlCol="0">
            <a:spAutoFit/>
          </a:bodyPr>
          <a:lstStyle/>
          <a:p>
            <a:pPr lvl="0" algn="ctr" rtl="0">
              <a:defRPr/>
            </a:pPr>
            <a:r>
              <a:rPr lang="en" sz="1400" b="0" i="0" u="none" baseline="0">
                <a:solidFill>
                  <a:srgbClr val="002649"/>
                </a:solidFill>
                <a:latin typeface="Neue Haas Unica W1G" panose="020B0504030206020203" pitchFamily="34" charset="0"/>
              </a:rPr>
              <a:t>Which type of media do you choose in the following situations? |  </a:t>
            </a:r>
            <a:r>
              <a:rPr lang="en" sz="1400" b="0" i="0" u="none" baseline="0">
                <a:solidFill>
                  <a:schemeClr val="tx2"/>
                </a:solidFill>
                <a:latin typeface="Neue Haas Unica W1G" panose="020B0504030206020203" pitchFamily="34" charset="0"/>
              </a:rPr>
              <a:t>n = 1,166</a:t>
            </a:r>
          </a:p>
        </p:txBody>
      </p:sp>
    </p:spTree>
    <p:extLst>
      <p:ext uri="{BB962C8B-B14F-4D97-AF65-F5344CB8AC3E}">
        <p14:creationId xmlns:p14="http://schemas.microsoft.com/office/powerpoint/2010/main" val="42369548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Autofit/>
          </a:bodyPr>
          <a:lstStyle/>
          <a:p>
            <a:pPr rtl="0"/>
            <a:r>
              <a:rPr lang="en" sz="3200" b="0" i="0" u="none" baseline="0">
                <a:solidFill>
                  <a:schemeClr val="tx2"/>
                </a:solidFill>
              </a:rPr>
              <a:t>The concurrent consumption of different types of media is not common in the context of print media</a:t>
            </a:r>
          </a:p>
        </p:txBody>
      </p:sp>
      <p:graphicFrame>
        <p:nvGraphicFramePr>
          <p:cNvPr id="8" name="Sisällön paikkamerkki 9">
            <a:extLst>
              <a:ext uri="{FF2B5EF4-FFF2-40B4-BE49-F238E27FC236}">
                <a16:creationId xmlns:a16="http://schemas.microsoft.com/office/drawing/2014/main" id="{5420FCAC-9853-4367-8B2D-DAEEC1A50A2E}"/>
              </a:ext>
            </a:extLst>
          </p:cNvPr>
          <p:cNvGraphicFramePr>
            <a:graphicFrameLocks noGrp="1"/>
          </p:cNvGraphicFramePr>
          <p:nvPr>
            <p:ph sz="quarter" idx="11"/>
            <p:custDataLst>
              <p:tags r:id="rId1"/>
            </p:custDataLst>
            <p:extLst>
              <p:ext uri="{D42A27DB-BD31-4B8C-83A1-F6EECF244321}">
                <p14:modId xmlns:p14="http://schemas.microsoft.com/office/powerpoint/2010/main" val="4189096951"/>
              </p:ext>
            </p:extLst>
          </p:nvPr>
        </p:nvGraphicFramePr>
        <p:xfrm>
          <a:off x="1125415" y="2028673"/>
          <a:ext cx="9941169" cy="4014863"/>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2">
            <a:extLst>
              <a:ext uri="{FF2B5EF4-FFF2-40B4-BE49-F238E27FC236}">
                <a16:creationId xmlns:a16="http://schemas.microsoft.com/office/drawing/2014/main" id="{A52A5DA0-3DA0-45A2-827E-1368FF381576}"/>
              </a:ext>
            </a:extLst>
          </p:cNvPr>
          <p:cNvSpPr txBox="1"/>
          <p:nvPr/>
        </p:nvSpPr>
        <p:spPr>
          <a:xfrm>
            <a:off x="1169070" y="1550836"/>
            <a:ext cx="9941170" cy="276999"/>
          </a:xfrm>
          <a:prstGeom prst="rect">
            <a:avLst/>
          </a:prstGeom>
          <a:noFill/>
        </p:spPr>
        <p:txBody>
          <a:bodyPr wrap="square" rtlCol="0">
            <a:spAutoFit/>
          </a:bodyPr>
          <a:lstStyle/>
          <a:p>
            <a:pPr lvl="0" algn="ctr" rtl="0">
              <a:defRPr/>
            </a:pPr>
            <a:r>
              <a:rPr lang="en" sz="1200" b="0" i="0" u="none" baseline="0">
                <a:solidFill>
                  <a:srgbClr val="002649"/>
                </a:solidFill>
                <a:latin typeface="Neue Haas Unica W1G" panose="020B0504030206020203" pitchFamily="34" charset="0"/>
              </a:rPr>
              <a:t>In what types of media consumption moments do you typically use some other type of media at the same time? n = uses </a:t>
            </a:r>
            <a:r>
              <a:rPr kumimoji="0" lang="en" sz="12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the media in question</a:t>
            </a:r>
          </a:p>
        </p:txBody>
      </p:sp>
    </p:spTree>
    <p:extLst>
      <p:ext uri="{BB962C8B-B14F-4D97-AF65-F5344CB8AC3E}">
        <p14:creationId xmlns:p14="http://schemas.microsoft.com/office/powerpoint/2010/main" val="17897287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Autofit/>
          </a:bodyPr>
          <a:lstStyle/>
          <a:p>
            <a:pPr rtl="0"/>
            <a:r>
              <a:rPr lang="en" sz="2400" b="0" i="0" u="none" baseline="0">
                <a:solidFill>
                  <a:schemeClr val="tx2"/>
                </a:solidFill>
              </a:rPr>
              <a:t>In what types of media consumption moments do you typically use some other type of media at the same time? </a:t>
            </a:r>
            <a:r>
              <a:rPr lang="en" sz="2400" b="0" i="0" u="none" baseline="0">
                <a:solidFill>
                  <a:schemeClr val="accent1"/>
                </a:solidFill>
              </a:rPr>
              <a:t>When reading a magazine</a:t>
            </a:r>
          </a:p>
        </p:txBody>
      </p:sp>
      <p:graphicFrame>
        <p:nvGraphicFramePr>
          <p:cNvPr id="8" name="Sisällön paikkamerkki 9">
            <a:extLst>
              <a:ext uri="{FF2B5EF4-FFF2-40B4-BE49-F238E27FC236}">
                <a16:creationId xmlns:a16="http://schemas.microsoft.com/office/drawing/2014/main" id="{5420FCAC-9853-4367-8B2D-DAEEC1A50A2E}"/>
              </a:ext>
            </a:extLst>
          </p:cNvPr>
          <p:cNvGraphicFramePr>
            <a:graphicFrameLocks noGrp="1"/>
          </p:cNvGraphicFramePr>
          <p:nvPr>
            <p:ph sz="quarter" idx="11"/>
            <p:custDataLst>
              <p:tags r:id="rId1"/>
            </p:custDataLst>
            <p:extLst>
              <p:ext uri="{D42A27DB-BD31-4B8C-83A1-F6EECF244321}">
                <p14:modId xmlns:p14="http://schemas.microsoft.com/office/powerpoint/2010/main" val="494457244"/>
              </p:ext>
            </p:extLst>
          </p:nvPr>
        </p:nvGraphicFramePr>
        <p:xfrm>
          <a:off x="1169071" y="1900078"/>
          <a:ext cx="9941169" cy="427212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2">
            <a:extLst>
              <a:ext uri="{FF2B5EF4-FFF2-40B4-BE49-F238E27FC236}">
                <a16:creationId xmlns:a16="http://schemas.microsoft.com/office/drawing/2014/main" id="{70540DD6-8AA9-4E49-806C-1D057658AB95}"/>
              </a:ext>
            </a:extLst>
          </p:cNvPr>
          <p:cNvSpPr txBox="1"/>
          <p:nvPr/>
        </p:nvSpPr>
        <p:spPr>
          <a:xfrm>
            <a:off x="1169072" y="1479554"/>
            <a:ext cx="994117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This question was only asked of those who consume this type of media</a:t>
            </a:r>
          </a:p>
        </p:txBody>
      </p:sp>
    </p:spTree>
    <p:extLst>
      <p:ext uri="{BB962C8B-B14F-4D97-AF65-F5344CB8AC3E}">
        <p14:creationId xmlns:p14="http://schemas.microsoft.com/office/powerpoint/2010/main" val="22788904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Autofit/>
          </a:bodyPr>
          <a:lstStyle/>
          <a:p>
            <a:pPr rtl="0"/>
            <a:r>
              <a:rPr lang="en" sz="2400" b="0" i="0" u="none" baseline="0">
                <a:solidFill>
                  <a:schemeClr val="tx2"/>
                </a:solidFill>
              </a:rPr>
              <a:t>In what types of media consumption moments do you typically use some other type of media at the same time? </a:t>
            </a:r>
            <a:r>
              <a:rPr lang="en" sz="2400" b="0" i="0" u="none" baseline="0">
                <a:solidFill>
                  <a:schemeClr val="accent1"/>
                </a:solidFill>
              </a:rPr>
              <a:t>When reading a newspaper</a:t>
            </a:r>
          </a:p>
        </p:txBody>
      </p:sp>
      <p:graphicFrame>
        <p:nvGraphicFramePr>
          <p:cNvPr id="8" name="Sisällön paikkamerkki 9">
            <a:extLst>
              <a:ext uri="{FF2B5EF4-FFF2-40B4-BE49-F238E27FC236}">
                <a16:creationId xmlns:a16="http://schemas.microsoft.com/office/drawing/2014/main" id="{5420FCAC-9853-4367-8B2D-DAEEC1A50A2E}"/>
              </a:ext>
            </a:extLst>
          </p:cNvPr>
          <p:cNvGraphicFramePr>
            <a:graphicFrameLocks noGrp="1"/>
          </p:cNvGraphicFramePr>
          <p:nvPr>
            <p:ph sz="quarter" idx="11"/>
            <p:custDataLst>
              <p:tags r:id="rId1"/>
            </p:custDataLst>
            <p:extLst>
              <p:ext uri="{D42A27DB-BD31-4B8C-83A1-F6EECF244321}">
                <p14:modId xmlns:p14="http://schemas.microsoft.com/office/powerpoint/2010/main" val="1607759342"/>
              </p:ext>
            </p:extLst>
          </p:nvPr>
        </p:nvGraphicFramePr>
        <p:xfrm>
          <a:off x="1169071" y="1900078"/>
          <a:ext cx="9941169" cy="427212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2">
            <a:extLst>
              <a:ext uri="{FF2B5EF4-FFF2-40B4-BE49-F238E27FC236}">
                <a16:creationId xmlns:a16="http://schemas.microsoft.com/office/drawing/2014/main" id="{70540DD6-8AA9-4E49-806C-1D057658AB95}"/>
              </a:ext>
            </a:extLst>
          </p:cNvPr>
          <p:cNvSpPr txBox="1"/>
          <p:nvPr/>
        </p:nvSpPr>
        <p:spPr>
          <a:xfrm>
            <a:off x="1169072" y="1479554"/>
            <a:ext cx="994117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This question was only asked of those who consume this type of media</a:t>
            </a:r>
          </a:p>
        </p:txBody>
      </p:sp>
    </p:spTree>
    <p:extLst>
      <p:ext uri="{BB962C8B-B14F-4D97-AF65-F5344CB8AC3E}">
        <p14:creationId xmlns:p14="http://schemas.microsoft.com/office/powerpoint/2010/main" val="25670462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Autofit/>
          </a:bodyPr>
          <a:lstStyle/>
          <a:p>
            <a:pPr rtl="0"/>
            <a:r>
              <a:rPr lang="en" sz="2400" b="0" i="0" u="none" baseline="0">
                <a:solidFill>
                  <a:schemeClr val="tx2"/>
                </a:solidFill>
              </a:rPr>
              <a:t>In what types of media consumption moments do you typically use some other type of media at the same time? </a:t>
            </a:r>
            <a:r>
              <a:rPr lang="en" sz="2400" b="0" i="0" u="none" baseline="0">
                <a:solidFill>
                  <a:schemeClr val="accent1"/>
                </a:solidFill>
              </a:rPr>
              <a:t>When listening to the radio</a:t>
            </a:r>
          </a:p>
        </p:txBody>
      </p:sp>
      <p:graphicFrame>
        <p:nvGraphicFramePr>
          <p:cNvPr id="8" name="Sisällön paikkamerkki 9">
            <a:extLst>
              <a:ext uri="{FF2B5EF4-FFF2-40B4-BE49-F238E27FC236}">
                <a16:creationId xmlns:a16="http://schemas.microsoft.com/office/drawing/2014/main" id="{5420FCAC-9853-4367-8B2D-DAEEC1A50A2E}"/>
              </a:ext>
            </a:extLst>
          </p:cNvPr>
          <p:cNvGraphicFramePr>
            <a:graphicFrameLocks noGrp="1"/>
          </p:cNvGraphicFramePr>
          <p:nvPr>
            <p:ph sz="quarter" idx="11"/>
            <p:custDataLst>
              <p:tags r:id="rId1"/>
            </p:custDataLst>
            <p:extLst>
              <p:ext uri="{D42A27DB-BD31-4B8C-83A1-F6EECF244321}">
                <p14:modId xmlns:p14="http://schemas.microsoft.com/office/powerpoint/2010/main" val="2097587938"/>
              </p:ext>
            </p:extLst>
          </p:nvPr>
        </p:nvGraphicFramePr>
        <p:xfrm>
          <a:off x="1169071" y="1900078"/>
          <a:ext cx="9941169" cy="427212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2">
            <a:extLst>
              <a:ext uri="{FF2B5EF4-FFF2-40B4-BE49-F238E27FC236}">
                <a16:creationId xmlns:a16="http://schemas.microsoft.com/office/drawing/2014/main" id="{70540DD6-8AA9-4E49-806C-1D057658AB95}"/>
              </a:ext>
            </a:extLst>
          </p:cNvPr>
          <p:cNvSpPr txBox="1"/>
          <p:nvPr/>
        </p:nvSpPr>
        <p:spPr>
          <a:xfrm>
            <a:off x="1169072" y="1479554"/>
            <a:ext cx="994117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This question was only asked of those who consume this type of media</a:t>
            </a:r>
          </a:p>
        </p:txBody>
      </p:sp>
    </p:spTree>
    <p:extLst>
      <p:ext uri="{BB962C8B-B14F-4D97-AF65-F5344CB8AC3E}">
        <p14:creationId xmlns:p14="http://schemas.microsoft.com/office/powerpoint/2010/main" val="34069233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Autofit/>
          </a:bodyPr>
          <a:lstStyle/>
          <a:p>
            <a:pPr rtl="0"/>
            <a:r>
              <a:rPr lang="en" sz="2400" b="0" i="0" u="none" baseline="0">
                <a:solidFill>
                  <a:schemeClr val="tx2"/>
                </a:solidFill>
              </a:rPr>
              <a:t>In what types of media consumption moments do you typically use some other type of media at the same time? </a:t>
            </a:r>
            <a:r>
              <a:rPr lang="en" sz="2400" b="0" i="0" u="none" baseline="0">
                <a:solidFill>
                  <a:schemeClr val="accent1"/>
                </a:solidFill>
              </a:rPr>
              <a:t>When watching TV</a:t>
            </a:r>
          </a:p>
        </p:txBody>
      </p:sp>
      <p:graphicFrame>
        <p:nvGraphicFramePr>
          <p:cNvPr id="8" name="Sisällön paikkamerkki 9">
            <a:extLst>
              <a:ext uri="{FF2B5EF4-FFF2-40B4-BE49-F238E27FC236}">
                <a16:creationId xmlns:a16="http://schemas.microsoft.com/office/drawing/2014/main" id="{5420FCAC-9853-4367-8B2D-DAEEC1A50A2E}"/>
              </a:ext>
            </a:extLst>
          </p:cNvPr>
          <p:cNvGraphicFramePr>
            <a:graphicFrameLocks noGrp="1"/>
          </p:cNvGraphicFramePr>
          <p:nvPr>
            <p:ph sz="quarter" idx="11"/>
            <p:custDataLst>
              <p:tags r:id="rId1"/>
            </p:custDataLst>
            <p:extLst>
              <p:ext uri="{D42A27DB-BD31-4B8C-83A1-F6EECF244321}">
                <p14:modId xmlns:p14="http://schemas.microsoft.com/office/powerpoint/2010/main" val="989816299"/>
              </p:ext>
            </p:extLst>
          </p:nvPr>
        </p:nvGraphicFramePr>
        <p:xfrm>
          <a:off x="1169071" y="1900078"/>
          <a:ext cx="9941169" cy="427212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2">
            <a:extLst>
              <a:ext uri="{FF2B5EF4-FFF2-40B4-BE49-F238E27FC236}">
                <a16:creationId xmlns:a16="http://schemas.microsoft.com/office/drawing/2014/main" id="{70540DD6-8AA9-4E49-806C-1D057658AB95}"/>
              </a:ext>
            </a:extLst>
          </p:cNvPr>
          <p:cNvSpPr txBox="1"/>
          <p:nvPr/>
        </p:nvSpPr>
        <p:spPr>
          <a:xfrm>
            <a:off x="1169072" y="1479554"/>
            <a:ext cx="994117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This question was only asked of those who consume this type of media</a:t>
            </a:r>
          </a:p>
        </p:txBody>
      </p:sp>
    </p:spTree>
    <p:extLst>
      <p:ext uri="{BB962C8B-B14F-4D97-AF65-F5344CB8AC3E}">
        <p14:creationId xmlns:p14="http://schemas.microsoft.com/office/powerpoint/2010/main" val="37080080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noFill/>
        </p:spPr>
        <p:txBody>
          <a:bodyPr anchor="ctr">
            <a:noAutofit/>
          </a:bodyPr>
          <a:lstStyle/>
          <a:p>
            <a:pPr rtl="0"/>
            <a:r>
              <a:rPr lang="en" sz="2400" b="0" i="0" u="none" baseline="0">
                <a:solidFill>
                  <a:schemeClr val="tx2"/>
                </a:solidFill>
              </a:rPr>
              <a:t>In what types of media consumption moments do you typically use some other type of media at the same time? </a:t>
            </a:r>
            <a:r>
              <a:rPr lang="en" sz="2400" b="0" i="0" u="none" baseline="0">
                <a:solidFill>
                  <a:schemeClr val="accent1"/>
                </a:solidFill>
              </a:rPr>
              <a:t>When browsing an online newspaper, online magazine or other online media</a:t>
            </a:r>
          </a:p>
        </p:txBody>
      </p:sp>
      <p:graphicFrame>
        <p:nvGraphicFramePr>
          <p:cNvPr id="8" name="Sisällön paikkamerkki 9">
            <a:extLst>
              <a:ext uri="{FF2B5EF4-FFF2-40B4-BE49-F238E27FC236}">
                <a16:creationId xmlns:a16="http://schemas.microsoft.com/office/drawing/2014/main" id="{5420FCAC-9853-4367-8B2D-DAEEC1A50A2E}"/>
              </a:ext>
            </a:extLst>
          </p:cNvPr>
          <p:cNvGraphicFramePr>
            <a:graphicFrameLocks noGrp="1"/>
          </p:cNvGraphicFramePr>
          <p:nvPr>
            <p:ph sz="quarter" idx="11"/>
            <p:custDataLst>
              <p:tags r:id="rId1"/>
            </p:custDataLst>
            <p:extLst>
              <p:ext uri="{D42A27DB-BD31-4B8C-83A1-F6EECF244321}">
                <p14:modId xmlns:p14="http://schemas.microsoft.com/office/powerpoint/2010/main" val="2642685025"/>
              </p:ext>
            </p:extLst>
          </p:nvPr>
        </p:nvGraphicFramePr>
        <p:xfrm>
          <a:off x="1169071" y="1900078"/>
          <a:ext cx="9941169" cy="427212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2">
            <a:extLst>
              <a:ext uri="{FF2B5EF4-FFF2-40B4-BE49-F238E27FC236}">
                <a16:creationId xmlns:a16="http://schemas.microsoft.com/office/drawing/2014/main" id="{70540DD6-8AA9-4E49-806C-1D057658AB95}"/>
              </a:ext>
            </a:extLst>
          </p:cNvPr>
          <p:cNvSpPr txBox="1"/>
          <p:nvPr/>
        </p:nvSpPr>
        <p:spPr>
          <a:xfrm>
            <a:off x="1169072" y="1479554"/>
            <a:ext cx="994117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This question was only asked of those who consume this type of media</a:t>
            </a:r>
          </a:p>
        </p:txBody>
      </p:sp>
    </p:spTree>
    <p:extLst>
      <p:ext uri="{BB962C8B-B14F-4D97-AF65-F5344CB8AC3E}">
        <p14:creationId xmlns:p14="http://schemas.microsoft.com/office/powerpoint/2010/main" val="29978560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noFill/>
        </p:spPr>
        <p:txBody>
          <a:bodyPr anchor="ctr">
            <a:noAutofit/>
          </a:bodyPr>
          <a:lstStyle/>
          <a:p>
            <a:pPr rtl="0"/>
            <a:r>
              <a:rPr lang="en" sz="2400" b="0" i="0" u="none" baseline="0">
                <a:solidFill>
                  <a:schemeClr val="tx2"/>
                </a:solidFill>
              </a:rPr>
              <a:t>In what types of media consumption moments do you typically use some other type of media at the same time? </a:t>
            </a:r>
            <a:br>
              <a:rPr lang="en" sz="2400">
                <a:solidFill>
                  <a:schemeClr val="tx2"/>
                </a:solidFill>
              </a:rPr>
            </a:br>
            <a:r>
              <a:rPr lang="en" sz="2400" b="0" i="0" u="none" baseline="0">
                <a:solidFill>
                  <a:schemeClr val="accent1"/>
                </a:solidFill>
              </a:rPr>
              <a:t>When using social media (e.g. Facebook, Instagram)</a:t>
            </a:r>
          </a:p>
        </p:txBody>
      </p:sp>
      <p:graphicFrame>
        <p:nvGraphicFramePr>
          <p:cNvPr id="8" name="Sisällön paikkamerkki 9">
            <a:extLst>
              <a:ext uri="{FF2B5EF4-FFF2-40B4-BE49-F238E27FC236}">
                <a16:creationId xmlns:a16="http://schemas.microsoft.com/office/drawing/2014/main" id="{5420FCAC-9853-4367-8B2D-DAEEC1A50A2E}"/>
              </a:ext>
            </a:extLst>
          </p:cNvPr>
          <p:cNvGraphicFramePr>
            <a:graphicFrameLocks noGrp="1"/>
          </p:cNvGraphicFramePr>
          <p:nvPr>
            <p:ph sz="quarter" idx="11"/>
            <p:custDataLst>
              <p:tags r:id="rId1"/>
            </p:custDataLst>
            <p:extLst>
              <p:ext uri="{D42A27DB-BD31-4B8C-83A1-F6EECF244321}">
                <p14:modId xmlns:p14="http://schemas.microsoft.com/office/powerpoint/2010/main" val="320023160"/>
              </p:ext>
            </p:extLst>
          </p:nvPr>
        </p:nvGraphicFramePr>
        <p:xfrm>
          <a:off x="1169071" y="1900078"/>
          <a:ext cx="9941169" cy="427212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2">
            <a:extLst>
              <a:ext uri="{FF2B5EF4-FFF2-40B4-BE49-F238E27FC236}">
                <a16:creationId xmlns:a16="http://schemas.microsoft.com/office/drawing/2014/main" id="{70540DD6-8AA9-4E49-806C-1D057658AB95}"/>
              </a:ext>
            </a:extLst>
          </p:cNvPr>
          <p:cNvSpPr txBox="1"/>
          <p:nvPr/>
        </p:nvSpPr>
        <p:spPr>
          <a:xfrm>
            <a:off x="1169072" y="1479554"/>
            <a:ext cx="994117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This question was only asked of those who consume this type of media</a:t>
            </a:r>
          </a:p>
        </p:txBody>
      </p:sp>
    </p:spTree>
    <p:extLst>
      <p:ext uri="{BB962C8B-B14F-4D97-AF65-F5344CB8AC3E}">
        <p14:creationId xmlns:p14="http://schemas.microsoft.com/office/powerpoint/2010/main" val="22706277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noFill/>
        </p:spPr>
        <p:txBody>
          <a:bodyPr anchor="ctr">
            <a:noAutofit/>
          </a:bodyPr>
          <a:lstStyle/>
          <a:p>
            <a:pPr rtl="0"/>
            <a:r>
              <a:rPr lang="en" sz="2400" b="0" i="0" u="none" baseline="0">
                <a:solidFill>
                  <a:schemeClr val="tx2"/>
                </a:solidFill>
              </a:rPr>
              <a:t>In what types of media consumption moments do you typically use some other type of media at the same time? </a:t>
            </a:r>
            <a:r>
              <a:rPr lang="en" sz="2400" b="0" i="0" u="none" baseline="0">
                <a:solidFill>
                  <a:schemeClr val="accent1"/>
                </a:solidFill>
              </a:rPr>
              <a:t>When reading a blog</a:t>
            </a:r>
          </a:p>
        </p:txBody>
      </p:sp>
      <p:graphicFrame>
        <p:nvGraphicFramePr>
          <p:cNvPr id="8" name="Sisällön paikkamerkki 9">
            <a:extLst>
              <a:ext uri="{FF2B5EF4-FFF2-40B4-BE49-F238E27FC236}">
                <a16:creationId xmlns:a16="http://schemas.microsoft.com/office/drawing/2014/main" id="{5420FCAC-9853-4367-8B2D-DAEEC1A50A2E}"/>
              </a:ext>
            </a:extLst>
          </p:cNvPr>
          <p:cNvGraphicFramePr>
            <a:graphicFrameLocks noGrp="1"/>
          </p:cNvGraphicFramePr>
          <p:nvPr>
            <p:ph sz="quarter" idx="11"/>
            <p:custDataLst>
              <p:tags r:id="rId1"/>
            </p:custDataLst>
            <p:extLst>
              <p:ext uri="{D42A27DB-BD31-4B8C-83A1-F6EECF244321}">
                <p14:modId xmlns:p14="http://schemas.microsoft.com/office/powerpoint/2010/main" val="2320438916"/>
              </p:ext>
            </p:extLst>
          </p:nvPr>
        </p:nvGraphicFramePr>
        <p:xfrm>
          <a:off x="1169071" y="1900078"/>
          <a:ext cx="9941169" cy="427212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2">
            <a:extLst>
              <a:ext uri="{FF2B5EF4-FFF2-40B4-BE49-F238E27FC236}">
                <a16:creationId xmlns:a16="http://schemas.microsoft.com/office/drawing/2014/main" id="{70540DD6-8AA9-4E49-806C-1D057658AB95}"/>
              </a:ext>
            </a:extLst>
          </p:cNvPr>
          <p:cNvSpPr txBox="1"/>
          <p:nvPr/>
        </p:nvSpPr>
        <p:spPr>
          <a:xfrm>
            <a:off x="1169072" y="1479554"/>
            <a:ext cx="994117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This question was only asked of those who consume this type of media</a:t>
            </a:r>
          </a:p>
        </p:txBody>
      </p:sp>
    </p:spTree>
    <p:extLst>
      <p:ext uri="{BB962C8B-B14F-4D97-AF65-F5344CB8AC3E}">
        <p14:creationId xmlns:p14="http://schemas.microsoft.com/office/powerpoint/2010/main" val="23081372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noFill/>
        </p:spPr>
        <p:txBody>
          <a:bodyPr anchor="ctr">
            <a:noAutofit/>
          </a:bodyPr>
          <a:lstStyle/>
          <a:p>
            <a:pPr rtl="0"/>
            <a:r>
              <a:rPr lang="en" sz="2400" b="0" i="0" u="none" baseline="0">
                <a:solidFill>
                  <a:schemeClr val="tx2"/>
                </a:solidFill>
              </a:rPr>
              <a:t>In what types of media consumption moments do you typically use some other type of media at the same time? </a:t>
            </a:r>
            <a:r>
              <a:rPr lang="en" sz="2400" b="0" i="0" u="none" baseline="0">
                <a:solidFill>
                  <a:schemeClr val="accent1"/>
                </a:solidFill>
              </a:rPr>
              <a:t>When watching YouTube or other video streaming services</a:t>
            </a:r>
          </a:p>
        </p:txBody>
      </p:sp>
      <p:graphicFrame>
        <p:nvGraphicFramePr>
          <p:cNvPr id="8" name="Sisällön paikkamerkki 9">
            <a:extLst>
              <a:ext uri="{FF2B5EF4-FFF2-40B4-BE49-F238E27FC236}">
                <a16:creationId xmlns:a16="http://schemas.microsoft.com/office/drawing/2014/main" id="{5420FCAC-9853-4367-8B2D-DAEEC1A50A2E}"/>
              </a:ext>
            </a:extLst>
          </p:cNvPr>
          <p:cNvGraphicFramePr>
            <a:graphicFrameLocks noGrp="1"/>
          </p:cNvGraphicFramePr>
          <p:nvPr>
            <p:ph sz="quarter" idx="11"/>
            <p:custDataLst>
              <p:tags r:id="rId1"/>
            </p:custDataLst>
            <p:extLst>
              <p:ext uri="{D42A27DB-BD31-4B8C-83A1-F6EECF244321}">
                <p14:modId xmlns:p14="http://schemas.microsoft.com/office/powerpoint/2010/main" val="2940950871"/>
              </p:ext>
            </p:extLst>
          </p:nvPr>
        </p:nvGraphicFramePr>
        <p:xfrm>
          <a:off x="1169071" y="1900078"/>
          <a:ext cx="9941169" cy="427212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2">
            <a:extLst>
              <a:ext uri="{FF2B5EF4-FFF2-40B4-BE49-F238E27FC236}">
                <a16:creationId xmlns:a16="http://schemas.microsoft.com/office/drawing/2014/main" id="{70540DD6-8AA9-4E49-806C-1D057658AB95}"/>
              </a:ext>
            </a:extLst>
          </p:cNvPr>
          <p:cNvSpPr txBox="1"/>
          <p:nvPr/>
        </p:nvSpPr>
        <p:spPr>
          <a:xfrm>
            <a:off x="1169072" y="1479554"/>
            <a:ext cx="994117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This question was only asked of those who consume this type of media</a:t>
            </a:r>
          </a:p>
        </p:txBody>
      </p:sp>
    </p:spTree>
    <p:extLst>
      <p:ext uri="{BB962C8B-B14F-4D97-AF65-F5344CB8AC3E}">
        <p14:creationId xmlns:p14="http://schemas.microsoft.com/office/powerpoint/2010/main" val="554533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isällön paikkamerkki 9">
            <a:extLst>
              <a:ext uri="{FF2B5EF4-FFF2-40B4-BE49-F238E27FC236}">
                <a16:creationId xmlns:a16="http://schemas.microsoft.com/office/drawing/2014/main" id="{FA372FA8-9EB5-BC4B-A53F-E5E33F975E4E}"/>
              </a:ext>
            </a:extLst>
          </p:cNvPr>
          <p:cNvGraphicFramePr>
            <a:graphicFrameLocks/>
          </p:cNvGraphicFramePr>
          <p:nvPr>
            <p:custDataLst>
              <p:tags r:id="rId1"/>
            </p:custDataLst>
            <p:extLst>
              <p:ext uri="{D42A27DB-BD31-4B8C-83A1-F6EECF244321}">
                <p14:modId xmlns:p14="http://schemas.microsoft.com/office/powerpoint/2010/main" val="2431563847"/>
              </p:ext>
            </p:extLst>
          </p:nvPr>
        </p:nvGraphicFramePr>
        <p:xfrm>
          <a:off x="-145774" y="1901536"/>
          <a:ext cx="11622157" cy="4209897"/>
        </p:xfrm>
        <a:graphic>
          <a:graphicData uri="http://schemas.openxmlformats.org/drawingml/2006/chart">
            <c:chart xmlns:c="http://schemas.openxmlformats.org/drawingml/2006/chart" xmlns:r="http://schemas.openxmlformats.org/officeDocument/2006/relationships" r:id="rId4"/>
          </a:graphicData>
        </a:graphic>
      </p:graphicFrame>
      <p:sp>
        <p:nvSpPr>
          <p:cNvPr id="10" name="Title 1">
            <a:extLst>
              <a:ext uri="{FF2B5EF4-FFF2-40B4-BE49-F238E27FC236}">
                <a16:creationId xmlns:a16="http://schemas.microsoft.com/office/drawing/2014/main" id="{FB820CB5-E25F-EE45-A520-CFF15DEF34B0}"/>
              </a:ext>
            </a:extLst>
          </p:cNvPr>
          <p:cNvSpPr>
            <a:spLocks noGrp="1"/>
          </p:cNvSpPr>
          <p:nvPr>
            <p:ph type="title"/>
          </p:nvPr>
        </p:nvSpPr>
        <p:spPr>
          <a:xfrm>
            <a:off x="1169071" y="301335"/>
            <a:ext cx="9941170" cy="1065471"/>
          </a:xfrm>
        </p:spPr>
        <p:txBody>
          <a:bodyPr anchor="ctr">
            <a:normAutofit/>
          </a:bodyPr>
          <a:lstStyle/>
          <a:p>
            <a:pPr rtl="0"/>
            <a:r>
              <a:rPr lang="en" sz="3400" b="0" i="0" u="none" baseline="0" dirty="0">
                <a:solidFill>
                  <a:schemeClr val="tx2"/>
                </a:solidFill>
              </a:rPr>
              <a:t>The average duration of a reading session is </a:t>
            </a:r>
            <a:br>
              <a:rPr lang="en" sz="3400" b="0" i="0" u="none" baseline="0" dirty="0">
                <a:solidFill>
                  <a:schemeClr val="tx2"/>
                </a:solidFill>
              </a:rPr>
            </a:br>
            <a:r>
              <a:rPr lang="en" sz="3400" b="0" i="0" u="none" baseline="0" dirty="0">
                <a:solidFill>
                  <a:schemeClr val="tx2"/>
                </a:solidFill>
              </a:rPr>
              <a:t>26 minutes</a:t>
            </a:r>
            <a:endParaRPr lang="en" sz="1500" dirty="0">
              <a:solidFill>
                <a:schemeClr val="tx2"/>
              </a:solidFill>
            </a:endParaRPr>
          </a:p>
        </p:txBody>
      </p:sp>
      <p:sp>
        <p:nvSpPr>
          <p:cNvPr id="5" name="TextBox 4">
            <a:extLst>
              <a:ext uri="{FF2B5EF4-FFF2-40B4-BE49-F238E27FC236}">
                <a16:creationId xmlns:a16="http://schemas.microsoft.com/office/drawing/2014/main" id="{FE203381-8625-9A4F-B04E-1578B58A7C17}"/>
              </a:ext>
            </a:extLst>
          </p:cNvPr>
          <p:cNvSpPr txBox="1"/>
          <p:nvPr/>
        </p:nvSpPr>
        <p:spPr>
          <a:xfrm>
            <a:off x="1169071" y="1489850"/>
            <a:ext cx="9941170" cy="307777"/>
          </a:xfrm>
          <a:prstGeom prst="rect">
            <a:avLst/>
          </a:prstGeom>
          <a:noFill/>
        </p:spPr>
        <p:txBody>
          <a:bodyPr wrap="square" rtlCol="0">
            <a:spAutoFit/>
          </a:bodyPr>
          <a:lstStyle/>
          <a:p>
            <a:pPr lvl="0" algn="ctr" rtl="0">
              <a:defRPr/>
            </a:pPr>
            <a:r>
              <a:rPr lang="en" sz="1400" b="0" i="0" u="none" baseline="0" dirty="0">
                <a:solidFill>
                  <a:schemeClr val="tx2"/>
                </a:solidFill>
                <a:latin typeface="Neue Haas Unica W1G" panose="020B0504030206020203" pitchFamily="34" charset="0"/>
              </a:rPr>
              <a:t>How long do you typically spend on reading magazines in a single session?  </a:t>
            </a:r>
            <a:r>
              <a:rPr lang="en" sz="1400" b="0" i="0" u="none" baseline="0" dirty="0">
                <a:latin typeface="Neue Haas Unica W1G" panose="020B0504030206020203" pitchFamily="34" charset="0"/>
              </a:rPr>
              <a:t>|  n = 1,166</a:t>
            </a:r>
            <a:endParaRPr kumimoji="0" lang="en" sz="1400" b="0" i="0" u="none" strike="noStrike" kern="1200" cap="none" spc="0" normalizeH="0" baseline="0" noProof="0" dirty="0">
              <a:ln>
                <a:noFill/>
              </a:ln>
              <a:solidFill>
                <a:srgbClr val="002649"/>
              </a:solidFill>
              <a:effectLst/>
              <a:uLnTx/>
              <a:uFillTx/>
              <a:latin typeface="Neue Haas Unica W1G" panose="020B0504030206020203" pitchFamily="34" charset="0"/>
            </a:endParaRPr>
          </a:p>
        </p:txBody>
      </p:sp>
    </p:spTree>
    <p:extLst>
      <p:ext uri="{BB962C8B-B14F-4D97-AF65-F5344CB8AC3E}">
        <p14:creationId xmlns:p14="http://schemas.microsoft.com/office/powerpoint/2010/main" val="6134044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noFill/>
        </p:spPr>
        <p:txBody>
          <a:bodyPr anchor="ctr">
            <a:noAutofit/>
          </a:bodyPr>
          <a:lstStyle/>
          <a:p>
            <a:pPr rtl="0"/>
            <a:r>
              <a:rPr lang="en" sz="2400" b="0" i="0" u="none" baseline="0">
                <a:solidFill>
                  <a:schemeClr val="tx2"/>
                </a:solidFill>
              </a:rPr>
              <a:t>In what types of media consumption moments do you typically use some other type of media at the same time? </a:t>
            </a:r>
            <a:r>
              <a:rPr lang="en" sz="2400" b="0" i="0" u="none" baseline="0">
                <a:solidFill>
                  <a:schemeClr val="accent1"/>
                </a:solidFill>
              </a:rPr>
              <a:t>When listening to a podcast</a:t>
            </a:r>
          </a:p>
        </p:txBody>
      </p:sp>
      <p:graphicFrame>
        <p:nvGraphicFramePr>
          <p:cNvPr id="8" name="Sisällön paikkamerkki 9">
            <a:extLst>
              <a:ext uri="{FF2B5EF4-FFF2-40B4-BE49-F238E27FC236}">
                <a16:creationId xmlns:a16="http://schemas.microsoft.com/office/drawing/2014/main" id="{5420FCAC-9853-4367-8B2D-DAEEC1A50A2E}"/>
              </a:ext>
            </a:extLst>
          </p:cNvPr>
          <p:cNvGraphicFramePr>
            <a:graphicFrameLocks noGrp="1"/>
          </p:cNvGraphicFramePr>
          <p:nvPr>
            <p:ph sz="quarter" idx="11"/>
            <p:custDataLst>
              <p:tags r:id="rId1"/>
            </p:custDataLst>
            <p:extLst>
              <p:ext uri="{D42A27DB-BD31-4B8C-83A1-F6EECF244321}">
                <p14:modId xmlns:p14="http://schemas.microsoft.com/office/powerpoint/2010/main" val="3071217371"/>
              </p:ext>
            </p:extLst>
          </p:nvPr>
        </p:nvGraphicFramePr>
        <p:xfrm>
          <a:off x="1169071" y="1900078"/>
          <a:ext cx="9941169" cy="427212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2">
            <a:extLst>
              <a:ext uri="{FF2B5EF4-FFF2-40B4-BE49-F238E27FC236}">
                <a16:creationId xmlns:a16="http://schemas.microsoft.com/office/drawing/2014/main" id="{70540DD6-8AA9-4E49-806C-1D057658AB95}"/>
              </a:ext>
            </a:extLst>
          </p:cNvPr>
          <p:cNvSpPr txBox="1"/>
          <p:nvPr/>
        </p:nvSpPr>
        <p:spPr>
          <a:xfrm>
            <a:off x="1169072" y="1479554"/>
            <a:ext cx="994117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This question was only asked of those who consume this type of media</a:t>
            </a:r>
          </a:p>
        </p:txBody>
      </p:sp>
    </p:spTree>
    <p:extLst>
      <p:ext uri="{BB962C8B-B14F-4D97-AF65-F5344CB8AC3E}">
        <p14:creationId xmlns:p14="http://schemas.microsoft.com/office/powerpoint/2010/main" val="40927372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itting on a couch&#10;&#10;Description automatically generated">
            <a:extLst>
              <a:ext uri="{FF2B5EF4-FFF2-40B4-BE49-F238E27FC236}">
                <a16:creationId xmlns:a16="http://schemas.microsoft.com/office/drawing/2014/main" id="{F404B7C9-7F29-DF4B-85EA-E57B1281D93A}"/>
              </a:ext>
            </a:extLst>
          </p:cNvPr>
          <p:cNvPicPr>
            <a:picLocks noGrp="1" noChangeAspect="1"/>
          </p:cNvPicPr>
          <p:nvPr>
            <p:ph type="pic" idx="1"/>
          </p:nvPr>
        </p:nvPicPr>
        <p:blipFill rotWithShape="1">
          <a:blip r:embed="rId3"/>
          <a:srcRect l="34290" r="19460"/>
          <a:stretch/>
        </p:blipFill>
        <p:spPr>
          <a:xfrm>
            <a:off x="6553202" y="0"/>
            <a:ext cx="5638798" cy="6858000"/>
          </a:xfrm>
        </p:spPr>
      </p:pic>
      <p:sp>
        <p:nvSpPr>
          <p:cNvPr id="4" name="Content Placeholder 3">
            <a:extLst>
              <a:ext uri="{FF2B5EF4-FFF2-40B4-BE49-F238E27FC236}">
                <a16:creationId xmlns:a16="http://schemas.microsoft.com/office/drawing/2014/main" id="{F3B44C56-791C-5E4E-8AC3-545D5E423C90}"/>
              </a:ext>
            </a:extLst>
          </p:cNvPr>
          <p:cNvSpPr>
            <a:spLocks noGrp="1"/>
          </p:cNvSpPr>
          <p:nvPr>
            <p:ph idx="10"/>
          </p:nvPr>
        </p:nvSpPr>
        <p:spPr/>
        <p:txBody>
          <a:bodyPr>
            <a:normAutofit fontScale="92500" lnSpcReduction="20000"/>
          </a:bodyPr>
          <a:lstStyle/>
          <a:p>
            <a:pPr algn="l" rtl="0"/>
            <a:r>
              <a:rPr lang="en" b="0" i="0" u="none" baseline="0"/>
              <a:t>People read magazines when they want to relax, have some “me time” or get engrossed in particularly important and interesting content.</a:t>
            </a:r>
          </a:p>
          <a:p>
            <a:pPr algn="l" rtl="0"/>
            <a:r>
              <a:rPr lang="en" b="0" i="0" u="none" baseline="0"/>
              <a:t>Digital media is consumed particularly in situations where people are passing time, want to learn something new or are travelling from Point A to Point B.</a:t>
            </a:r>
          </a:p>
          <a:p>
            <a:pPr algn="l" rtl="0"/>
            <a:r>
              <a:rPr lang="en" b="0" i="0" u="none" baseline="0"/>
              <a:t>The concurrent use of other media is the most common in the context of listening to the radio or watching TV.</a:t>
            </a:r>
          </a:p>
        </p:txBody>
      </p:sp>
      <p:sp>
        <p:nvSpPr>
          <p:cNvPr id="2" name="Title 1">
            <a:extLst>
              <a:ext uri="{FF2B5EF4-FFF2-40B4-BE49-F238E27FC236}">
                <a16:creationId xmlns:a16="http://schemas.microsoft.com/office/drawing/2014/main" id="{32F17C68-23B2-3347-A8BE-864A153CFC40}"/>
              </a:ext>
            </a:extLst>
          </p:cNvPr>
          <p:cNvSpPr>
            <a:spLocks noGrp="1"/>
          </p:cNvSpPr>
          <p:nvPr>
            <p:ph type="title"/>
          </p:nvPr>
        </p:nvSpPr>
        <p:spPr/>
        <p:txBody>
          <a:bodyPr>
            <a:normAutofit fontScale="90000"/>
          </a:bodyPr>
          <a:lstStyle/>
          <a:p>
            <a:pPr algn="l" rtl="0"/>
            <a:r>
              <a:rPr lang="en" b="0" i="0" u="none" baseline="0"/>
              <a:t>Media consumption in different situations</a:t>
            </a:r>
            <a:endParaRPr lang="en" dirty="0"/>
          </a:p>
        </p:txBody>
      </p:sp>
      <p:pic>
        <p:nvPicPr>
          <p:cNvPr id="7" name="Picture 6">
            <a:extLst>
              <a:ext uri="{FF2B5EF4-FFF2-40B4-BE49-F238E27FC236}">
                <a16:creationId xmlns:a16="http://schemas.microsoft.com/office/drawing/2014/main" id="{C92C65EF-CCA6-A54B-80B2-F3E37DEE93A1}"/>
              </a:ext>
            </a:extLst>
          </p:cNvPr>
          <p:cNvPicPr>
            <a:picLocks noChangeAspect="1"/>
          </p:cNvPicPr>
          <p:nvPr/>
        </p:nvPicPr>
        <p:blipFill rotWithShape="1">
          <a:blip r:embed="rId4"/>
          <a:srcRect t="39305"/>
          <a:stretch/>
        </p:blipFill>
        <p:spPr>
          <a:xfrm>
            <a:off x="5637212" y="0"/>
            <a:ext cx="2451100" cy="1441450"/>
          </a:xfrm>
          <a:prstGeom prst="rect">
            <a:avLst/>
          </a:prstGeom>
        </p:spPr>
      </p:pic>
      <p:pic>
        <p:nvPicPr>
          <p:cNvPr id="10" name="Picture 9">
            <a:extLst>
              <a:ext uri="{FF2B5EF4-FFF2-40B4-BE49-F238E27FC236}">
                <a16:creationId xmlns:a16="http://schemas.microsoft.com/office/drawing/2014/main" id="{C6FD1889-4C75-2246-A92A-D29959ECBC5F}"/>
              </a:ext>
            </a:extLst>
          </p:cNvPr>
          <p:cNvPicPr>
            <a:picLocks noChangeAspect="1"/>
          </p:cNvPicPr>
          <p:nvPr/>
        </p:nvPicPr>
        <p:blipFill>
          <a:blip r:embed="rId5"/>
          <a:stretch>
            <a:fillRect/>
          </a:stretch>
        </p:blipFill>
        <p:spPr>
          <a:xfrm>
            <a:off x="9911370" y="6214091"/>
            <a:ext cx="1962524" cy="360680"/>
          </a:xfrm>
          <a:prstGeom prst="rect">
            <a:avLst/>
          </a:prstGeom>
        </p:spPr>
      </p:pic>
    </p:spTree>
    <p:extLst>
      <p:ext uri="{BB962C8B-B14F-4D97-AF65-F5344CB8AC3E}">
        <p14:creationId xmlns:p14="http://schemas.microsoft.com/office/powerpoint/2010/main" val="28075634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r of glasses on a table&#10;&#10;Description automatically generated with low confidence">
            <a:extLst>
              <a:ext uri="{FF2B5EF4-FFF2-40B4-BE49-F238E27FC236}">
                <a16:creationId xmlns:a16="http://schemas.microsoft.com/office/drawing/2014/main" id="{E565A8CF-D00E-7542-A053-F1D97B887CA8}"/>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0010323-092E-ED4E-8EA4-316763BA8C0B}"/>
              </a:ext>
            </a:extLst>
          </p:cNvPr>
          <p:cNvPicPr>
            <a:picLocks noChangeAspect="1"/>
          </p:cNvPicPr>
          <p:nvPr/>
        </p:nvPicPr>
        <p:blipFill>
          <a:blip r:embed="rId3"/>
          <a:stretch>
            <a:fillRect/>
          </a:stretch>
        </p:blipFill>
        <p:spPr>
          <a:xfrm>
            <a:off x="10044529" y="6390396"/>
            <a:ext cx="1829365" cy="137829"/>
          </a:xfrm>
          <a:prstGeom prst="rect">
            <a:avLst/>
          </a:prstGeom>
        </p:spPr>
      </p:pic>
      <p:sp>
        <p:nvSpPr>
          <p:cNvPr id="9" name="Title 1">
            <a:extLst>
              <a:ext uri="{FF2B5EF4-FFF2-40B4-BE49-F238E27FC236}">
                <a16:creationId xmlns:a16="http://schemas.microsoft.com/office/drawing/2014/main" id="{228E576A-F99F-4748-AF24-58DDB12C855C}"/>
              </a:ext>
            </a:extLst>
          </p:cNvPr>
          <p:cNvSpPr>
            <a:spLocks noGrp="1"/>
          </p:cNvSpPr>
          <p:nvPr>
            <p:ph type="title" idx="4294967295"/>
          </p:nvPr>
        </p:nvSpPr>
        <p:spPr>
          <a:xfrm>
            <a:off x="580481" y="1430964"/>
            <a:ext cx="6229752" cy="679937"/>
          </a:xfrm>
        </p:spPr>
        <p:txBody>
          <a:bodyPr>
            <a:noAutofit/>
          </a:bodyPr>
          <a:lstStyle/>
          <a:p>
            <a:pPr algn="l" rtl="0"/>
            <a:r>
              <a:rPr lang="en" sz="8000" b="0" i="0" u="none" baseline="0">
                <a:solidFill>
                  <a:schemeClr val="accent1"/>
                </a:solidFill>
                <a:latin typeface="Clattering" pitchFamily="2" charset="0"/>
              </a:rPr>
              <a:t>Media &amp; emotions</a:t>
            </a:r>
          </a:p>
        </p:txBody>
      </p:sp>
    </p:spTree>
    <p:extLst>
      <p:ext uri="{BB962C8B-B14F-4D97-AF65-F5344CB8AC3E}">
        <p14:creationId xmlns:p14="http://schemas.microsoft.com/office/powerpoint/2010/main" val="8773093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pPr rtl="0"/>
            <a:r>
              <a:rPr lang="en" sz="3400" b="0" i="0" u="none" baseline="0">
                <a:solidFill>
                  <a:schemeClr val="tx2"/>
                </a:solidFill>
              </a:rPr>
              <a:t>Top 10 emotions – </a:t>
            </a:r>
            <a:r>
              <a:rPr lang="en" sz="3400" b="0" i="0" u="none" baseline="0">
                <a:solidFill>
                  <a:schemeClr val="accent1"/>
                </a:solidFill>
              </a:rPr>
              <a:t>print magazines</a:t>
            </a:r>
            <a:endParaRPr lang="en" sz="3400" dirty="0">
              <a:solidFill>
                <a:schemeClr val="tx2"/>
              </a:solidFill>
            </a:endParaRPr>
          </a:p>
        </p:txBody>
      </p:sp>
      <p:graphicFrame>
        <p:nvGraphicFramePr>
          <p:cNvPr id="9" name="Chart 6">
            <a:extLst>
              <a:ext uri="{FF2B5EF4-FFF2-40B4-BE49-F238E27FC236}">
                <a16:creationId xmlns:a16="http://schemas.microsoft.com/office/drawing/2014/main" id="{42ED77D6-3743-4BE4-A73F-7B8123426D5A}"/>
              </a:ext>
            </a:extLst>
          </p:cNvPr>
          <p:cNvGraphicFramePr>
            <a:graphicFrameLocks noGrp="1"/>
          </p:cNvGraphicFramePr>
          <p:nvPr>
            <p:ph sz="quarter" idx="11"/>
            <p:extLst>
              <p:ext uri="{D42A27DB-BD31-4B8C-83A1-F6EECF244321}">
                <p14:modId xmlns:p14="http://schemas.microsoft.com/office/powerpoint/2010/main" val="2132098000"/>
              </p:ext>
            </p:extLst>
          </p:nvPr>
        </p:nvGraphicFramePr>
        <p:xfrm>
          <a:off x="-1039091" y="1756553"/>
          <a:ext cx="12888191" cy="432368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2">
            <a:extLst>
              <a:ext uri="{FF2B5EF4-FFF2-40B4-BE49-F238E27FC236}">
                <a16:creationId xmlns:a16="http://schemas.microsoft.com/office/drawing/2014/main" id="{985D6C6D-D675-6B45-8CD1-997E33DDCBCB}"/>
              </a:ext>
            </a:extLst>
          </p:cNvPr>
          <p:cNvSpPr txBox="1"/>
          <p:nvPr/>
        </p:nvSpPr>
        <p:spPr>
          <a:xfrm>
            <a:off x="1569579" y="1479554"/>
            <a:ext cx="9052841" cy="276999"/>
          </a:xfrm>
          <a:prstGeom prst="rect">
            <a:avLst/>
          </a:prstGeom>
          <a:noFill/>
        </p:spPr>
        <p:txBody>
          <a:bodyPr wrap="square" rtlCol="0">
            <a:spAutoFit/>
          </a:bodyPr>
          <a:lstStyle/>
          <a:p>
            <a:pPr algn="ctr" rtl="0">
              <a:defRPr/>
            </a:pPr>
            <a:r>
              <a:rPr lang="en" sz="1200" b="0" i="0" u="none" baseline="0">
                <a:solidFill>
                  <a:srgbClr val="002649"/>
                </a:solidFill>
                <a:latin typeface="Neue Haas Unica W1G" panose="020B0504030206020203" pitchFamily="34" charset="0"/>
              </a:rPr>
              <a:t>Which emotion best describes the way you feel when you consume the following media?   |  n = 1,044</a:t>
            </a:r>
          </a:p>
        </p:txBody>
      </p:sp>
    </p:spTree>
    <p:extLst>
      <p:ext uri="{BB962C8B-B14F-4D97-AF65-F5344CB8AC3E}">
        <p14:creationId xmlns:p14="http://schemas.microsoft.com/office/powerpoint/2010/main" val="18112043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C49E-5C62-144B-BDD4-054EEC29FF6B}"/>
              </a:ext>
            </a:extLst>
          </p:cNvPr>
          <p:cNvSpPr>
            <a:spLocks noGrp="1"/>
          </p:cNvSpPr>
          <p:nvPr>
            <p:ph type="title"/>
          </p:nvPr>
        </p:nvSpPr>
        <p:spPr>
          <a:xfrm>
            <a:off x="1169071" y="186998"/>
            <a:ext cx="9941170" cy="1137606"/>
          </a:xfrm>
        </p:spPr>
        <p:txBody>
          <a:bodyPr>
            <a:noAutofit/>
          </a:bodyPr>
          <a:lstStyle/>
          <a:p>
            <a:pPr rtl="0"/>
            <a:r>
              <a:rPr lang="en" sz="3000" b="0" i="0" u="none" baseline="0" dirty="0"/>
              <a:t>Where do the emotions experienced when reading a magazine emerge from? </a:t>
            </a:r>
            <a:r>
              <a:rPr lang="en" sz="3000" b="0" i="0" u="none" baseline="0" dirty="0">
                <a:solidFill>
                  <a:schemeClr val="accent1"/>
                </a:solidFill>
              </a:rPr>
              <a:t>Relaxation – your own magazine = “me time”</a:t>
            </a:r>
          </a:p>
        </p:txBody>
      </p:sp>
      <p:sp>
        <p:nvSpPr>
          <p:cNvPr id="3" name="Content Placeholder 2">
            <a:extLst>
              <a:ext uri="{FF2B5EF4-FFF2-40B4-BE49-F238E27FC236}">
                <a16:creationId xmlns:a16="http://schemas.microsoft.com/office/drawing/2014/main" id="{F5BC307E-1BA1-E34E-80E5-D6DA07CA4491}"/>
              </a:ext>
            </a:extLst>
          </p:cNvPr>
          <p:cNvSpPr>
            <a:spLocks noGrp="1"/>
          </p:cNvSpPr>
          <p:nvPr>
            <p:ph sz="quarter" idx="11"/>
          </p:nvPr>
        </p:nvSpPr>
        <p:spPr>
          <a:xfrm>
            <a:off x="1169071" y="1504710"/>
            <a:ext cx="9941169" cy="4815068"/>
          </a:xfrm>
        </p:spPr>
        <p:txBody>
          <a:bodyPr anchor="ctr">
            <a:noAutofit/>
          </a:bodyPr>
          <a:lstStyle/>
          <a:p>
            <a:pPr marL="0" algn="ctr" rtl="0">
              <a:lnSpc>
                <a:spcPct val="100000"/>
              </a:lnSpc>
            </a:pPr>
            <a:r>
              <a:rPr lang="en" sz="1500" b="0" i="0" u="none" baseline="0"/>
              <a:t>“Taking a moment to yourself, a short break from the daily grind.”</a:t>
            </a:r>
            <a:br>
              <a:rPr lang="en" sz="1500"/>
            </a:br>
            <a:r>
              <a:rPr lang="en" sz="1500" b="0" i="0" u="none" baseline="0"/>
              <a:t>– man, 43</a:t>
            </a:r>
          </a:p>
          <a:p>
            <a:pPr marL="0" algn="ctr" rtl="0">
              <a:lnSpc>
                <a:spcPct val="100000"/>
              </a:lnSpc>
            </a:pPr>
            <a:r>
              <a:rPr lang="en" sz="1500" b="0" i="0" u="none" baseline="0"/>
              <a:t>“I only focus on the magazine and forget about everything else”</a:t>
            </a:r>
            <a:br>
              <a:rPr lang="en" sz="1500"/>
            </a:br>
            <a:r>
              <a:rPr lang="en" sz="1500" b="0" i="0" u="none" baseline="0"/>
              <a:t>– woman, 37</a:t>
            </a:r>
          </a:p>
          <a:p>
            <a:pPr marL="0" algn="ctr" rtl="0">
              <a:lnSpc>
                <a:spcPct val="100000"/>
              </a:lnSpc>
            </a:pPr>
            <a:r>
              <a:rPr lang="en" sz="1500" b="0" i="0" u="none" baseline="0"/>
              <a:t>“Reading magazines is a weekly ritual that I look forward to.”</a:t>
            </a:r>
            <a:br>
              <a:rPr lang="en" sz="1500"/>
            </a:br>
            <a:r>
              <a:rPr lang="en" sz="1500" b="0" i="0" u="none" baseline="0"/>
              <a:t>– woman, 33</a:t>
            </a:r>
          </a:p>
          <a:p>
            <a:pPr marL="0" algn="ctr" rtl="0">
              <a:lnSpc>
                <a:spcPct val="100000"/>
              </a:lnSpc>
            </a:pPr>
            <a:r>
              <a:rPr lang="en" sz="1500" b="0" i="0" u="none" baseline="0"/>
              <a:t>“I get to make my own choices about what articles interest me, what order I read the articles in and how much time I spend reading.”</a:t>
            </a:r>
            <a:br>
              <a:rPr lang="en" sz="1500"/>
            </a:br>
            <a:r>
              <a:rPr lang="en" sz="1500" b="0" i="0" u="none" baseline="0"/>
              <a:t>– man, 63</a:t>
            </a:r>
          </a:p>
          <a:p>
            <a:pPr marL="0" algn="ctr" rtl="0">
              <a:lnSpc>
                <a:spcPct val="100000"/>
              </a:lnSpc>
            </a:pPr>
            <a:r>
              <a:rPr lang="en" sz="1500" b="0" i="0" u="none" baseline="0"/>
              <a:t>“I can relax, lie in bed or sit out on the balcony, drink a cup of coffee or eat something delicious, enjoy looking at pretty pictures and read short articles on various topics”</a:t>
            </a:r>
            <a:br>
              <a:rPr lang="en" sz="1500"/>
            </a:br>
            <a:r>
              <a:rPr lang="en" sz="1500" b="0" i="0" u="none" baseline="0"/>
              <a:t>– woman, 62</a:t>
            </a:r>
          </a:p>
          <a:p>
            <a:pPr marL="0" algn="ctr" rtl="0">
              <a:lnSpc>
                <a:spcPct val="100000"/>
              </a:lnSpc>
            </a:pPr>
            <a:r>
              <a:rPr lang="en" sz="1500" b="0" i="0" u="none" baseline="0"/>
              <a:t>“There’s no media overload. You don’t get interrupted by phone notifications, for example”</a:t>
            </a:r>
            <a:br>
              <a:rPr lang="en" sz="1500"/>
            </a:br>
            <a:r>
              <a:rPr lang="en" sz="1500" b="0" i="0" u="none" baseline="0"/>
              <a:t>– woman, 20</a:t>
            </a:r>
          </a:p>
          <a:p>
            <a:pPr marL="0" algn="ctr" rtl="0">
              <a:lnSpc>
                <a:spcPct val="100000"/>
              </a:lnSpc>
            </a:pPr>
            <a:r>
              <a:rPr lang="en" sz="1500" b="0" i="0" u="none" baseline="0"/>
              <a:t>“Having a concrete magazine in your hand is a sign that you can relax and focus on reading.”</a:t>
            </a:r>
            <a:br>
              <a:rPr lang="en" sz="1500"/>
            </a:br>
            <a:r>
              <a:rPr lang="en" sz="1500" b="0" i="0" u="none" baseline="0"/>
              <a:t>– man, 45</a:t>
            </a:r>
          </a:p>
        </p:txBody>
      </p:sp>
    </p:spTree>
    <p:extLst>
      <p:ext uri="{BB962C8B-B14F-4D97-AF65-F5344CB8AC3E}">
        <p14:creationId xmlns:p14="http://schemas.microsoft.com/office/powerpoint/2010/main" val="29506649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C49E-5C62-144B-BDD4-054EEC29FF6B}"/>
              </a:ext>
            </a:extLst>
          </p:cNvPr>
          <p:cNvSpPr>
            <a:spLocks noGrp="1"/>
          </p:cNvSpPr>
          <p:nvPr>
            <p:ph type="title"/>
          </p:nvPr>
        </p:nvSpPr>
        <p:spPr>
          <a:xfrm>
            <a:off x="1169071" y="229201"/>
            <a:ext cx="9941170" cy="938417"/>
          </a:xfrm>
        </p:spPr>
        <p:txBody>
          <a:bodyPr>
            <a:noAutofit/>
          </a:bodyPr>
          <a:lstStyle/>
          <a:p>
            <a:pPr rtl="0"/>
            <a:r>
              <a:rPr lang="en" sz="3000" b="0" i="0" u="none" baseline="0" dirty="0"/>
              <a:t>Where do the emotions experienced when reading a magazine emerge from? </a:t>
            </a:r>
            <a:r>
              <a:rPr lang="en" sz="3000" b="0" i="0" u="none" baseline="0" dirty="0">
                <a:solidFill>
                  <a:schemeClr val="accent1"/>
                </a:solidFill>
              </a:rPr>
              <a:t>Inspiration – self-selected content is interesting</a:t>
            </a:r>
          </a:p>
        </p:txBody>
      </p:sp>
      <p:sp>
        <p:nvSpPr>
          <p:cNvPr id="3" name="Content Placeholder 2">
            <a:extLst>
              <a:ext uri="{FF2B5EF4-FFF2-40B4-BE49-F238E27FC236}">
                <a16:creationId xmlns:a16="http://schemas.microsoft.com/office/drawing/2014/main" id="{F5BC307E-1BA1-E34E-80E5-D6DA07CA4491}"/>
              </a:ext>
            </a:extLst>
          </p:cNvPr>
          <p:cNvSpPr>
            <a:spLocks noGrp="1"/>
          </p:cNvSpPr>
          <p:nvPr>
            <p:ph sz="quarter" idx="11"/>
          </p:nvPr>
        </p:nvSpPr>
        <p:spPr>
          <a:xfrm>
            <a:off x="1169071" y="1689904"/>
            <a:ext cx="9941169" cy="4444678"/>
          </a:xfrm>
        </p:spPr>
        <p:txBody>
          <a:bodyPr>
            <a:normAutofit/>
          </a:bodyPr>
          <a:lstStyle/>
          <a:p>
            <a:pPr marL="0" algn="ctr" rtl="0">
              <a:lnSpc>
                <a:spcPct val="120000"/>
              </a:lnSpc>
            </a:pPr>
            <a:r>
              <a:rPr lang="en" sz="1500" b="0" i="0" u="none" baseline="0"/>
              <a:t>“I subscribe to this magazine because I’m interested in it”</a:t>
            </a:r>
            <a:br>
              <a:rPr lang="en" sz="1500"/>
            </a:br>
            <a:r>
              <a:rPr lang="en" sz="1500" b="0" i="0" u="none" baseline="0"/>
              <a:t>– woman, 54</a:t>
            </a:r>
          </a:p>
          <a:p>
            <a:pPr marL="0" algn="ctr" rtl="0">
              <a:lnSpc>
                <a:spcPct val="120000"/>
              </a:lnSpc>
            </a:pPr>
            <a:r>
              <a:rPr lang="en" sz="1500" b="0" i="0" u="none" baseline="0"/>
              <a:t>“Interesting articles and tips for my own life and coping with the demands of daily life.”</a:t>
            </a:r>
            <a:br>
              <a:rPr lang="en" sz="1500"/>
            </a:br>
            <a:r>
              <a:rPr lang="en" sz="1500" b="0" i="0" u="none" baseline="0"/>
              <a:t>– woman, 42</a:t>
            </a:r>
          </a:p>
          <a:p>
            <a:pPr marL="0" algn="ctr" rtl="0">
              <a:lnSpc>
                <a:spcPct val="120000"/>
              </a:lnSpc>
            </a:pPr>
            <a:r>
              <a:rPr lang="en" sz="1500" b="0" i="0" u="none" baseline="0"/>
              <a:t>“I learn something new, I want to invest in my personal development”</a:t>
            </a:r>
            <a:br>
              <a:rPr lang="en" sz="1500"/>
            </a:br>
            <a:r>
              <a:rPr lang="en" sz="1500" b="0" i="0" u="none" baseline="0"/>
              <a:t>– man, 30</a:t>
            </a:r>
          </a:p>
          <a:p>
            <a:pPr marL="0" algn="ctr" rtl="0">
              <a:lnSpc>
                <a:spcPct val="120000"/>
              </a:lnSpc>
            </a:pPr>
            <a:r>
              <a:rPr lang="en" sz="1500" b="0" i="0" u="none" baseline="0"/>
              <a:t>“The feeling that comes across from the magazine. The pictures, text and articles”</a:t>
            </a:r>
            <a:br>
              <a:rPr lang="en" sz="1500"/>
            </a:br>
            <a:r>
              <a:rPr lang="en" sz="1500" b="0" i="0" u="none" baseline="0"/>
              <a:t>– woman, 30</a:t>
            </a:r>
          </a:p>
          <a:p>
            <a:pPr marL="0" algn="ctr" rtl="0">
              <a:lnSpc>
                <a:spcPct val="120000"/>
              </a:lnSpc>
            </a:pPr>
            <a:r>
              <a:rPr lang="en" sz="1500" b="0" i="0" u="none" baseline="0"/>
              <a:t>“I get to take my time and read about topics that interest me.”</a:t>
            </a:r>
            <a:br>
              <a:rPr lang="en" sz="1500"/>
            </a:br>
            <a:r>
              <a:rPr lang="en" sz="1500" b="0" i="0" u="none" baseline="0"/>
              <a:t>– man, 66</a:t>
            </a:r>
          </a:p>
          <a:p>
            <a:pPr marL="0" algn="ctr" rtl="0">
              <a:lnSpc>
                <a:spcPct val="120000"/>
              </a:lnSpc>
            </a:pPr>
            <a:r>
              <a:rPr lang="en" sz="1500" b="0" i="0" u="none" baseline="0"/>
              <a:t>“I choose magazines that address topics that interest and inspire me (interior design, handicrafts, cooking), which means that I get inspired and relaxed when I read about them”</a:t>
            </a:r>
            <a:br>
              <a:rPr lang="en" sz="1500"/>
            </a:br>
            <a:r>
              <a:rPr lang="en" sz="1500" b="0" i="0" u="none" baseline="0"/>
              <a:t>– woman, 23</a:t>
            </a:r>
          </a:p>
        </p:txBody>
      </p:sp>
    </p:spTree>
    <p:extLst>
      <p:ext uri="{BB962C8B-B14F-4D97-AF65-F5344CB8AC3E}">
        <p14:creationId xmlns:p14="http://schemas.microsoft.com/office/powerpoint/2010/main" val="30893865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C49E-5C62-144B-BDD4-054EEC29FF6B}"/>
              </a:ext>
            </a:extLst>
          </p:cNvPr>
          <p:cNvSpPr>
            <a:spLocks noGrp="1"/>
          </p:cNvSpPr>
          <p:nvPr>
            <p:ph type="title"/>
          </p:nvPr>
        </p:nvSpPr>
        <p:spPr>
          <a:xfrm>
            <a:off x="1169071" y="229201"/>
            <a:ext cx="9941170" cy="966553"/>
          </a:xfrm>
        </p:spPr>
        <p:txBody>
          <a:bodyPr>
            <a:noAutofit/>
          </a:bodyPr>
          <a:lstStyle/>
          <a:p>
            <a:pPr rtl="0"/>
            <a:r>
              <a:rPr lang="en" sz="3000" b="0" i="0" u="none" baseline="0" dirty="0"/>
              <a:t>Where do the emotions experienced when reading a magazine emerge from? </a:t>
            </a:r>
            <a:r>
              <a:rPr lang="en" sz="3000" b="0" i="0" u="none" baseline="0" dirty="0">
                <a:solidFill>
                  <a:schemeClr val="accent1"/>
                </a:solidFill>
              </a:rPr>
              <a:t>Focus – the reading session does not begin when you’re busy</a:t>
            </a:r>
          </a:p>
        </p:txBody>
      </p:sp>
      <p:sp>
        <p:nvSpPr>
          <p:cNvPr id="3" name="Content Placeholder 2">
            <a:extLst>
              <a:ext uri="{FF2B5EF4-FFF2-40B4-BE49-F238E27FC236}">
                <a16:creationId xmlns:a16="http://schemas.microsoft.com/office/drawing/2014/main" id="{F5BC307E-1BA1-E34E-80E5-D6DA07CA4491}"/>
              </a:ext>
            </a:extLst>
          </p:cNvPr>
          <p:cNvSpPr>
            <a:spLocks noGrp="1"/>
          </p:cNvSpPr>
          <p:nvPr>
            <p:ph sz="quarter" idx="11"/>
          </p:nvPr>
        </p:nvSpPr>
        <p:spPr>
          <a:xfrm>
            <a:off x="1169071" y="1689904"/>
            <a:ext cx="9941169" cy="4433104"/>
          </a:xfrm>
        </p:spPr>
        <p:txBody>
          <a:bodyPr anchor="ctr">
            <a:noAutofit/>
          </a:bodyPr>
          <a:lstStyle/>
          <a:p>
            <a:pPr marL="0" algn="ctr" rtl="0"/>
            <a:r>
              <a:rPr lang="en" sz="1500" b="0" i="0" u="none" baseline="0"/>
              <a:t>“Magazines are full of interesting articles that get my full attention and get me to focus.”</a:t>
            </a:r>
            <a:br>
              <a:rPr lang="en" sz="1500"/>
            </a:br>
            <a:r>
              <a:rPr lang="en" sz="1500" b="0" i="0" u="none" baseline="0"/>
              <a:t>– woman, 22</a:t>
            </a:r>
          </a:p>
          <a:p>
            <a:pPr marL="0" algn="ctr" rtl="0"/>
            <a:r>
              <a:rPr lang="en" sz="1500" b="0" i="0" u="none" baseline="0"/>
              <a:t>“When I read a print magazine, I focus on it more and pay more attention to it. It makes it possible to have some time to yourself instead of always using your phone. It also makes it more acceptable in other people’s eyes to spend time on reading.”</a:t>
            </a:r>
            <a:br>
              <a:rPr lang="en" sz="1500"/>
            </a:br>
            <a:r>
              <a:rPr lang="en" sz="1500" b="0" i="0" u="none" baseline="0"/>
              <a:t>– man, 42</a:t>
            </a:r>
          </a:p>
          <a:p>
            <a:pPr marL="0" algn="ctr" rtl="0"/>
            <a:r>
              <a:rPr lang="en" sz="1500" b="0" i="0" u="none" baseline="0"/>
              <a:t>“I’m prepared to focus on the topics featured in the magazine.”</a:t>
            </a:r>
            <a:br>
              <a:rPr lang="en" sz="1500"/>
            </a:br>
            <a:r>
              <a:rPr lang="en" sz="1500" b="0" i="0" u="none" baseline="0"/>
              <a:t>– woman, 44</a:t>
            </a:r>
          </a:p>
          <a:p>
            <a:pPr marL="0" algn="ctr" rtl="0"/>
            <a:r>
              <a:rPr lang="en" sz="1500" b="0" i="0" u="none" baseline="0"/>
              <a:t>“Good and interesting articles get my full attention.”</a:t>
            </a:r>
            <a:br>
              <a:rPr lang="en" sz="1500"/>
            </a:br>
            <a:r>
              <a:rPr lang="en" sz="1500" b="0" i="0" u="none" baseline="0"/>
              <a:t>– woman, 49</a:t>
            </a:r>
          </a:p>
          <a:p>
            <a:pPr marL="0" algn="ctr" rtl="0"/>
            <a:r>
              <a:rPr lang="en" sz="1500" b="0" i="0" u="none" baseline="0"/>
              <a:t>“Longer reading sessions, longer stories.”</a:t>
            </a:r>
            <a:br>
              <a:rPr lang="en" sz="1500"/>
            </a:br>
            <a:r>
              <a:rPr lang="en" sz="1500" b="0" i="0" u="none" baseline="0"/>
              <a:t>– man, 27</a:t>
            </a:r>
          </a:p>
          <a:p>
            <a:pPr marL="0" algn="ctr" rtl="0"/>
            <a:r>
              <a:rPr lang="en" sz="1500" b="0" i="0" u="none" baseline="0"/>
              <a:t>“When I read, I focus on that activity. I can’t do anything else at the same time. Nor do I want to.”</a:t>
            </a:r>
            <a:br>
              <a:rPr lang="en" sz="1500"/>
            </a:br>
            <a:r>
              <a:rPr lang="en" sz="1500" b="0" i="0" u="none" baseline="0"/>
              <a:t>– woman, 38</a:t>
            </a:r>
          </a:p>
        </p:txBody>
      </p:sp>
    </p:spTree>
    <p:extLst>
      <p:ext uri="{BB962C8B-B14F-4D97-AF65-F5344CB8AC3E}">
        <p14:creationId xmlns:p14="http://schemas.microsoft.com/office/powerpoint/2010/main" val="41696120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pPr rtl="0"/>
            <a:r>
              <a:rPr lang="en" sz="3400" b="0" i="0" u="none" baseline="0">
                <a:solidFill>
                  <a:schemeClr val="tx2"/>
                </a:solidFill>
              </a:rPr>
              <a:t>Top 10 emotions – </a:t>
            </a:r>
            <a:r>
              <a:rPr lang="en" sz="3400" b="0" i="0" u="none" baseline="0">
                <a:solidFill>
                  <a:schemeClr val="accent1"/>
                </a:solidFill>
              </a:rPr>
              <a:t>magazine websites</a:t>
            </a:r>
            <a:endParaRPr lang="en" sz="3400" dirty="0">
              <a:solidFill>
                <a:schemeClr val="tx2"/>
              </a:solidFill>
            </a:endParaRPr>
          </a:p>
        </p:txBody>
      </p:sp>
      <p:graphicFrame>
        <p:nvGraphicFramePr>
          <p:cNvPr id="9" name="Chart 6">
            <a:extLst>
              <a:ext uri="{FF2B5EF4-FFF2-40B4-BE49-F238E27FC236}">
                <a16:creationId xmlns:a16="http://schemas.microsoft.com/office/drawing/2014/main" id="{8B1B498D-EB78-4A8A-87DB-D5D13646A2F6}"/>
              </a:ext>
            </a:extLst>
          </p:cNvPr>
          <p:cNvGraphicFramePr>
            <a:graphicFrameLocks noGrp="1"/>
          </p:cNvGraphicFramePr>
          <p:nvPr>
            <p:ph sz="quarter" idx="11"/>
            <p:extLst>
              <p:ext uri="{D42A27DB-BD31-4B8C-83A1-F6EECF244321}">
                <p14:modId xmlns:p14="http://schemas.microsoft.com/office/powerpoint/2010/main" val="3372305594"/>
              </p:ext>
            </p:extLst>
          </p:nvPr>
        </p:nvGraphicFramePr>
        <p:xfrm>
          <a:off x="-3179618" y="1869300"/>
          <a:ext cx="15046036" cy="431329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2">
            <a:extLst>
              <a:ext uri="{FF2B5EF4-FFF2-40B4-BE49-F238E27FC236}">
                <a16:creationId xmlns:a16="http://schemas.microsoft.com/office/drawing/2014/main" id="{7132273B-3A23-FE4F-8476-F739D1BEAF60}"/>
              </a:ext>
            </a:extLst>
          </p:cNvPr>
          <p:cNvSpPr txBox="1"/>
          <p:nvPr/>
        </p:nvSpPr>
        <p:spPr>
          <a:xfrm>
            <a:off x="1169071" y="1479554"/>
            <a:ext cx="9941170" cy="276999"/>
          </a:xfrm>
          <a:prstGeom prst="rect">
            <a:avLst/>
          </a:prstGeom>
          <a:noFill/>
        </p:spPr>
        <p:txBody>
          <a:bodyPr wrap="square" rtlCol="0">
            <a:spAutoFit/>
          </a:bodyPr>
          <a:lstStyle/>
          <a:p>
            <a:pPr lvl="0" algn="ctr" rtl="0">
              <a:defRPr/>
            </a:pPr>
            <a:r>
              <a:rPr lang="en" sz="1200" b="0" i="0" u="none" baseline="0">
                <a:solidFill>
                  <a:srgbClr val="002649"/>
                </a:solidFill>
              </a:rPr>
              <a:t>Which emotion best describes the way you feel when you consume the following media?   |  n</a:t>
            </a:r>
            <a:r>
              <a:rPr kumimoji="0" lang="en" sz="12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 </a:t>
            </a:r>
            <a:r>
              <a:rPr lang="en" sz="1200" b="0" i="0" u="none" baseline="0">
                <a:solidFill>
                  <a:srgbClr val="002649"/>
                </a:solidFill>
                <a:latin typeface="Neue Haas Unica W1G" panose="020B0504030206020203" pitchFamily="34" charset="0"/>
              </a:rPr>
              <a:t>= 593</a:t>
            </a:r>
            <a:endParaRPr kumimoji="0" lang="en" sz="1200" b="0" i="0" u="none" strike="noStrike" kern="1200" cap="none" spc="0" normalizeH="0" baseline="0" noProof="0" dirty="0">
              <a:ln>
                <a:noFill/>
              </a:ln>
              <a:solidFill>
                <a:srgbClr val="002649"/>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23505635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pPr rtl="0"/>
            <a:r>
              <a:rPr lang="en" sz="3400" b="0" i="0" u="none" baseline="0">
                <a:solidFill>
                  <a:schemeClr val="tx2"/>
                </a:solidFill>
              </a:rPr>
              <a:t>Top 10 emotions – </a:t>
            </a:r>
            <a:r>
              <a:rPr lang="en" sz="3400" b="0" i="0" u="none" baseline="0">
                <a:solidFill>
                  <a:schemeClr val="accent1"/>
                </a:solidFill>
              </a:rPr>
              <a:t>print newspapers</a:t>
            </a:r>
            <a:endParaRPr lang="en" sz="3400" dirty="0">
              <a:solidFill>
                <a:schemeClr val="tx2"/>
              </a:solidFill>
            </a:endParaRPr>
          </a:p>
        </p:txBody>
      </p:sp>
      <p:graphicFrame>
        <p:nvGraphicFramePr>
          <p:cNvPr id="9" name="Chart 6">
            <a:extLst>
              <a:ext uri="{FF2B5EF4-FFF2-40B4-BE49-F238E27FC236}">
                <a16:creationId xmlns:a16="http://schemas.microsoft.com/office/drawing/2014/main" id="{935A664B-A624-47E7-A2C5-2BED29BFEF06}"/>
              </a:ext>
            </a:extLst>
          </p:cNvPr>
          <p:cNvGraphicFramePr>
            <a:graphicFrameLocks noGrp="1"/>
          </p:cNvGraphicFramePr>
          <p:nvPr>
            <p:ph sz="quarter" idx="11"/>
            <p:extLst>
              <p:ext uri="{D42A27DB-BD31-4B8C-83A1-F6EECF244321}">
                <p14:modId xmlns:p14="http://schemas.microsoft.com/office/powerpoint/2010/main" val="2267137689"/>
              </p:ext>
            </p:extLst>
          </p:nvPr>
        </p:nvGraphicFramePr>
        <p:xfrm>
          <a:off x="-2992579" y="1869300"/>
          <a:ext cx="14931736" cy="430183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2">
            <a:extLst>
              <a:ext uri="{FF2B5EF4-FFF2-40B4-BE49-F238E27FC236}">
                <a16:creationId xmlns:a16="http://schemas.microsoft.com/office/drawing/2014/main" id="{8B565858-9CCC-E546-A7FE-C4B96707FF7F}"/>
              </a:ext>
            </a:extLst>
          </p:cNvPr>
          <p:cNvSpPr txBox="1"/>
          <p:nvPr/>
        </p:nvSpPr>
        <p:spPr>
          <a:xfrm>
            <a:off x="1169071" y="1479554"/>
            <a:ext cx="9941170" cy="276999"/>
          </a:xfrm>
          <a:prstGeom prst="rect">
            <a:avLst/>
          </a:prstGeom>
          <a:noFill/>
        </p:spPr>
        <p:txBody>
          <a:bodyPr wrap="square" rtlCol="0">
            <a:spAutoFit/>
          </a:bodyPr>
          <a:lstStyle/>
          <a:p>
            <a:pPr lvl="0" algn="ctr" rtl="0">
              <a:defRPr/>
            </a:pPr>
            <a:r>
              <a:rPr lang="en" sz="1200" b="0" i="0" u="none" baseline="0">
                <a:solidFill>
                  <a:srgbClr val="002649"/>
                </a:solidFill>
              </a:rPr>
              <a:t>Which emotion best describes the way you feel when you consume the following media?   |  n</a:t>
            </a:r>
            <a:r>
              <a:rPr kumimoji="0" lang="en" sz="12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 </a:t>
            </a:r>
            <a:r>
              <a:rPr lang="en" sz="1200" b="0" i="0" u="none" baseline="0">
                <a:solidFill>
                  <a:srgbClr val="002649"/>
                </a:solidFill>
                <a:latin typeface="Neue Haas Unica W1G" panose="020B0504030206020203" pitchFamily="34" charset="0"/>
              </a:rPr>
              <a:t>= 887</a:t>
            </a:r>
            <a:endParaRPr kumimoji="0" lang="en" sz="1200" b="0" i="0" u="none" strike="noStrike" kern="1200" cap="none" spc="0" normalizeH="0" baseline="0" noProof="0" dirty="0">
              <a:ln>
                <a:noFill/>
              </a:ln>
              <a:solidFill>
                <a:srgbClr val="002649"/>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42520459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6">
            <a:extLst>
              <a:ext uri="{FF2B5EF4-FFF2-40B4-BE49-F238E27FC236}">
                <a16:creationId xmlns:a16="http://schemas.microsoft.com/office/drawing/2014/main" id="{F30CB427-3FD9-4DBB-9270-4BF26941F754}"/>
              </a:ext>
            </a:extLst>
          </p:cNvPr>
          <p:cNvGraphicFramePr>
            <a:graphicFrameLocks noGrp="1"/>
          </p:cNvGraphicFramePr>
          <p:nvPr>
            <p:ph sz="quarter" idx="11"/>
            <p:extLst>
              <p:ext uri="{D42A27DB-BD31-4B8C-83A1-F6EECF244321}">
                <p14:modId xmlns:p14="http://schemas.microsoft.com/office/powerpoint/2010/main" val="371335136"/>
              </p:ext>
            </p:extLst>
          </p:nvPr>
        </p:nvGraphicFramePr>
        <p:xfrm>
          <a:off x="-2365664" y="1869300"/>
          <a:ext cx="14557664" cy="433407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159BD922-D362-D346-AD11-235A3F08260B}"/>
              </a:ext>
            </a:extLst>
          </p:cNvPr>
          <p:cNvSpPr>
            <a:spLocks noGrp="1"/>
          </p:cNvSpPr>
          <p:nvPr>
            <p:ph type="title"/>
          </p:nvPr>
        </p:nvSpPr>
        <p:spPr/>
        <p:txBody>
          <a:bodyPr>
            <a:normAutofit/>
          </a:bodyPr>
          <a:lstStyle/>
          <a:p>
            <a:pPr rtl="0"/>
            <a:r>
              <a:rPr lang="en" sz="3400" b="0" i="0" u="none" baseline="0">
                <a:solidFill>
                  <a:schemeClr val="tx2"/>
                </a:solidFill>
              </a:rPr>
              <a:t>Top 10 emotions – </a:t>
            </a:r>
            <a:r>
              <a:rPr lang="en" sz="3400" b="0" i="0" u="none" baseline="0">
                <a:solidFill>
                  <a:schemeClr val="accent1"/>
                </a:solidFill>
              </a:rPr>
              <a:t>newspaper websites</a:t>
            </a:r>
            <a:endParaRPr lang="en" sz="3400" dirty="0"/>
          </a:p>
        </p:txBody>
      </p:sp>
      <p:sp>
        <p:nvSpPr>
          <p:cNvPr id="7" name="TextBox 2">
            <a:extLst>
              <a:ext uri="{FF2B5EF4-FFF2-40B4-BE49-F238E27FC236}">
                <a16:creationId xmlns:a16="http://schemas.microsoft.com/office/drawing/2014/main" id="{1B37399A-15EC-E34A-BE9F-74099C31F14B}"/>
              </a:ext>
            </a:extLst>
          </p:cNvPr>
          <p:cNvSpPr txBox="1"/>
          <p:nvPr/>
        </p:nvSpPr>
        <p:spPr>
          <a:xfrm>
            <a:off x="1169071" y="1479554"/>
            <a:ext cx="9941170" cy="276999"/>
          </a:xfrm>
          <a:prstGeom prst="rect">
            <a:avLst/>
          </a:prstGeom>
          <a:noFill/>
        </p:spPr>
        <p:txBody>
          <a:bodyPr wrap="square" rtlCol="0">
            <a:spAutoFit/>
          </a:bodyPr>
          <a:lstStyle/>
          <a:p>
            <a:pPr lvl="0" algn="ctr" rtl="0">
              <a:defRPr/>
            </a:pPr>
            <a:r>
              <a:rPr lang="en" sz="1200" b="0" i="0" u="none" baseline="0">
                <a:solidFill>
                  <a:srgbClr val="002649"/>
                </a:solidFill>
              </a:rPr>
              <a:t>Which emotion best describes the way you feel when you consume the following media?   |  n</a:t>
            </a:r>
            <a:r>
              <a:rPr kumimoji="0" lang="en" sz="12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 </a:t>
            </a:r>
            <a:r>
              <a:rPr lang="en" sz="1200" b="0" i="0" u="none" baseline="0">
                <a:solidFill>
                  <a:srgbClr val="002649"/>
                </a:solidFill>
                <a:latin typeface="Neue Haas Unica W1G" panose="020B0504030206020203" pitchFamily="34" charset="0"/>
              </a:rPr>
              <a:t>= 819</a:t>
            </a:r>
            <a:endParaRPr kumimoji="0" lang="en" sz="1200" b="0" i="0" u="none" strike="noStrike" kern="1200" cap="none" spc="0" normalizeH="0" baseline="0" noProof="0" dirty="0">
              <a:ln>
                <a:noFill/>
              </a:ln>
              <a:solidFill>
                <a:srgbClr val="002649"/>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973211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B820CB5-E25F-EE45-A520-CFF15DEF34B0}"/>
              </a:ext>
            </a:extLst>
          </p:cNvPr>
          <p:cNvSpPr>
            <a:spLocks noGrp="1"/>
          </p:cNvSpPr>
          <p:nvPr>
            <p:ph type="title"/>
          </p:nvPr>
        </p:nvSpPr>
        <p:spPr>
          <a:xfrm>
            <a:off x="942344" y="106017"/>
            <a:ext cx="10307312" cy="1260790"/>
          </a:xfrm>
        </p:spPr>
        <p:txBody>
          <a:bodyPr anchor="ctr">
            <a:normAutofit/>
          </a:bodyPr>
          <a:lstStyle/>
          <a:p>
            <a:pPr rtl="0"/>
            <a:r>
              <a:rPr lang="en" sz="3400" b="0" i="0" u="none" baseline="0">
                <a:solidFill>
                  <a:schemeClr val="tx2"/>
                </a:solidFill>
              </a:rPr>
              <a:t>65% read their magazines in their entirety always or often</a:t>
            </a:r>
            <a:endParaRPr lang="en" sz="1500" dirty="0">
              <a:solidFill>
                <a:schemeClr val="tx2"/>
              </a:solidFill>
            </a:endParaRPr>
          </a:p>
        </p:txBody>
      </p:sp>
      <p:graphicFrame>
        <p:nvGraphicFramePr>
          <p:cNvPr id="5" name="Sisällön paikkamerkki 9">
            <a:extLst>
              <a:ext uri="{FF2B5EF4-FFF2-40B4-BE49-F238E27FC236}">
                <a16:creationId xmlns:a16="http://schemas.microsoft.com/office/drawing/2014/main" id="{D2607E7E-3DB4-A946-9C51-24820BB23FE8}"/>
              </a:ext>
            </a:extLst>
          </p:cNvPr>
          <p:cNvGraphicFramePr>
            <a:graphicFrameLocks/>
          </p:cNvGraphicFramePr>
          <p:nvPr>
            <p:custDataLst>
              <p:tags r:id="rId1"/>
            </p:custDataLst>
            <p:extLst>
              <p:ext uri="{D42A27DB-BD31-4B8C-83A1-F6EECF244321}">
                <p14:modId xmlns:p14="http://schemas.microsoft.com/office/powerpoint/2010/main" val="145500516"/>
              </p:ext>
            </p:extLst>
          </p:nvPr>
        </p:nvGraphicFramePr>
        <p:xfrm>
          <a:off x="640538" y="1859972"/>
          <a:ext cx="10515600" cy="417411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C0160822-D5CD-B342-B2F6-B16BCC88EB13}"/>
              </a:ext>
            </a:extLst>
          </p:cNvPr>
          <p:cNvSpPr txBox="1"/>
          <p:nvPr/>
        </p:nvSpPr>
        <p:spPr>
          <a:xfrm>
            <a:off x="1145894" y="1489850"/>
            <a:ext cx="10010244" cy="307777"/>
          </a:xfrm>
          <a:prstGeom prst="rect">
            <a:avLst/>
          </a:prstGeom>
          <a:noFill/>
        </p:spPr>
        <p:txBody>
          <a:bodyPr wrap="square" rtlCol="0">
            <a:spAutoFit/>
          </a:bodyPr>
          <a:lstStyle/>
          <a:p>
            <a:pPr lvl="0" algn="ctr" rtl="0">
              <a:defRPr/>
            </a:pPr>
            <a:r>
              <a:rPr lang="en" sz="1400" b="0" i="0" u="none" baseline="0" dirty="0">
                <a:latin typeface="Neue Haas Unica W1G" panose="020B0504030206020203" pitchFamily="34" charset="0"/>
              </a:rPr>
              <a:t>I read the magazines I subscribe to, or buy single copies of, in their entirety  |  n = 1,166</a:t>
            </a:r>
            <a:endParaRPr kumimoji="0" lang="en" sz="1400" b="0" i="0" u="none" strike="noStrike" kern="1200" cap="none" spc="0" normalizeH="0" baseline="0" noProof="0" dirty="0">
              <a:ln>
                <a:noFill/>
              </a:ln>
              <a:solidFill>
                <a:srgbClr val="002649"/>
              </a:solidFill>
              <a:effectLst/>
              <a:uLnTx/>
              <a:uFillTx/>
              <a:latin typeface="Neue Haas Unica W1G" panose="020B0504030206020203" pitchFamily="34" charset="0"/>
            </a:endParaRPr>
          </a:p>
        </p:txBody>
      </p:sp>
    </p:spTree>
    <p:extLst>
      <p:ext uri="{BB962C8B-B14F-4D97-AF65-F5344CB8AC3E}">
        <p14:creationId xmlns:p14="http://schemas.microsoft.com/office/powerpoint/2010/main" val="18849917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pPr algn="ctr" rtl="0"/>
            <a:r>
              <a:rPr lang="en" sz="3400" b="0" i="0" u="none" baseline="0">
                <a:solidFill>
                  <a:schemeClr val="tx2"/>
                </a:solidFill>
              </a:rPr>
              <a:t>Top 10 emotions – </a:t>
            </a:r>
            <a:r>
              <a:rPr lang="en" sz="3400" b="0" i="0" u="none" baseline="0">
                <a:solidFill>
                  <a:schemeClr val="accent1"/>
                </a:solidFill>
              </a:rPr>
              <a:t>TV</a:t>
            </a:r>
          </a:p>
        </p:txBody>
      </p:sp>
      <p:graphicFrame>
        <p:nvGraphicFramePr>
          <p:cNvPr id="17" name="Chart 6">
            <a:extLst>
              <a:ext uri="{FF2B5EF4-FFF2-40B4-BE49-F238E27FC236}">
                <a16:creationId xmlns:a16="http://schemas.microsoft.com/office/drawing/2014/main" id="{FEA6C9AC-68A1-481F-83F1-B72B0CF8E8BA}"/>
              </a:ext>
            </a:extLst>
          </p:cNvPr>
          <p:cNvGraphicFramePr>
            <a:graphicFrameLocks noGrp="1"/>
          </p:cNvGraphicFramePr>
          <p:nvPr>
            <p:ph sz="quarter" idx="11"/>
            <p:extLst>
              <p:ext uri="{D42A27DB-BD31-4B8C-83A1-F6EECF244321}">
                <p14:modId xmlns:p14="http://schemas.microsoft.com/office/powerpoint/2010/main" val="3345371709"/>
              </p:ext>
            </p:extLst>
          </p:nvPr>
        </p:nvGraphicFramePr>
        <p:xfrm>
          <a:off x="135082" y="1869300"/>
          <a:ext cx="11110242" cy="4240556"/>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2">
            <a:extLst>
              <a:ext uri="{FF2B5EF4-FFF2-40B4-BE49-F238E27FC236}">
                <a16:creationId xmlns:a16="http://schemas.microsoft.com/office/drawing/2014/main" id="{BF47B7EA-7F5F-4930-A505-2FCD3DCDF9BC}"/>
              </a:ext>
            </a:extLst>
          </p:cNvPr>
          <p:cNvSpPr txBox="1"/>
          <p:nvPr/>
        </p:nvSpPr>
        <p:spPr>
          <a:xfrm>
            <a:off x="1169071" y="1479554"/>
            <a:ext cx="9941170" cy="276999"/>
          </a:xfrm>
          <a:prstGeom prst="rect">
            <a:avLst/>
          </a:prstGeom>
          <a:noFill/>
        </p:spPr>
        <p:txBody>
          <a:bodyPr wrap="square" rtlCol="0">
            <a:spAutoFit/>
          </a:bodyPr>
          <a:lstStyle/>
          <a:p>
            <a:pPr lvl="0" algn="ctr" rtl="0">
              <a:defRPr/>
            </a:pPr>
            <a:r>
              <a:rPr lang="en" sz="1200" b="0" i="0" u="none" baseline="0">
                <a:solidFill>
                  <a:srgbClr val="002649"/>
                </a:solidFill>
              </a:rPr>
              <a:t>Which emotion best describes the way you feel when you consume the following media?   |  n</a:t>
            </a:r>
            <a:r>
              <a:rPr kumimoji="0" lang="en" sz="12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 </a:t>
            </a:r>
            <a:r>
              <a:rPr lang="en" sz="1200" b="0" i="0" u="none" baseline="0">
                <a:solidFill>
                  <a:srgbClr val="002649"/>
                </a:solidFill>
                <a:latin typeface="Neue Haas Unica W1G" panose="020B0504030206020203" pitchFamily="34" charset="0"/>
              </a:rPr>
              <a:t>= 819</a:t>
            </a:r>
          </a:p>
        </p:txBody>
      </p:sp>
    </p:spTree>
    <p:extLst>
      <p:ext uri="{BB962C8B-B14F-4D97-AF65-F5344CB8AC3E}">
        <p14:creationId xmlns:p14="http://schemas.microsoft.com/office/powerpoint/2010/main" val="15041540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pPr rtl="0"/>
            <a:r>
              <a:rPr lang="en" sz="3400" b="0" i="0" u="none" baseline="0">
                <a:solidFill>
                  <a:schemeClr val="tx2"/>
                </a:solidFill>
              </a:rPr>
              <a:t>Top 10 emotions – </a:t>
            </a:r>
            <a:r>
              <a:rPr lang="en" sz="3400" b="0" i="0" u="none" baseline="0">
                <a:solidFill>
                  <a:schemeClr val="accent1"/>
                </a:solidFill>
              </a:rPr>
              <a:t>radio</a:t>
            </a:r>
            <a:endParaRPr lang="en" sz="3400" dirty="0">
              <a:solidFill>
                <a:schemeClr val="tx2"/>
              </a:solidFill>
            </a:endParaRPr>
          </a:p>
        </p:txBody>
      </p:sp>
      <p:graphicFrame>
        <p:nvGraphicFramePr>
          <p:cNvPr id="9" name="Chart 6">
            <a:extLst>
              <a:ext uri="{FF2B5EF4-FFF2-40B4-BE49-F238E27FC236}">
                <a16:creationId xmlns:a16="http://schemas.microsoft.com/office/drawing/2014/main" id="{B16F80B5-E3AB-4398-81DE-2329780DA836}"/>
              </a:ext>
            </a:extLst>
          </p:cNvPr>
          <p:cNvGraphicFramePr>
            <a:graphicFrameLocks noGrp="1"/>
          </p:cNvGraphicFramePr>
          <p:nvPr>
            <p:ph sz="quarter" idx="11"/>
            <p:extLst>
              <p:ext uri="{D42A27DB-BD31-4B8C-83A1-F6EECF244321}">
                <p14:modId xmlns:p14="http://schemas.microsoft.com/office/powerpoint/2010/main" val="1640352842"/>
              </p:ext>
            </p:extLst>
          </p:nvPr>
        </p:nvGraphicFramePr>
        <p:xfrm>
          <a:off x="0" y="1869300"/>
          <a:ext cx="12191999" cy="429251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2">
            <a:extLst>
              <a:ext uri="{FF2B5EF4-FFF2-40B4-BE49-F238E27FC236}">
                <a16:creationId xmlns:a16="http://schemas.microsoft.com/office/drawing/2014/main" id="{1C807B1B-357D-D244-99C8-146F60FC24DF}"/>
              </a:ext>
            </a:extLst>
          </p:cNvPr>
          <p:cNvSpPr txBox="1"/>
          <p:nvPr/>
        </p:nvSpPr>
        <p:spPr>
          <a:xfrm>
            <a:off x="1169071" y="1479554"/>
            <a:ext cx="9941170" cy="276999"/>
          </a:xfrm>
          <a:prstGeom prst="rect">
            <a:avLst/>
          </a:prstGeom>
          <a:noFill/>
        </p:spPr>
        <p:txBody>
          <a:bodyPr wrap="square" rtlCol="0">
            <a:spAutoFit/>
          </a:bodyPr>
          <a:lstStyle/>
          <a:p>
            <a:pPr lvl="0" algn="ctr" rtl="0">
              <a:defRPr/>
            </a:pPr>
            <a:r>
              <a:rPr lang="en" sz="1200" b="0" i="0" u="none" baseline="0">
                <a:solidFill>
                  <a:srgbClr val="002649"/>
                </a:solidFill>
              </a:rPr>
              <a:t>Which emotion best describes the way you feel when you consume the following media?   |  n</a:t>
            </a:r>
            <a:r>
              <a:rPr kumimoji="0" lang="en" sz="12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 </a:t>
            </a:r>
            <a:r>
              <a:rPr lang="en" sz="1200" b="0" i="0" u="none" baseline="0">
                <a:solidFill>
                  <a:srgbClr val="002649"/>
                </a:solidFill>
                <a:latin typeface="Neue Haas Unica W1G" panose="020B0504030206020203" pitchFamily="34" charset="0"/>
              </a:rPr>
              <a:t>= 931</a:t>
            </a:r>
            <a:endParaRPr kumimoji="0" lang="en" sz="1200" b="0" i="0" u="none" strike="noStrike" kern="1200" cap="none" spc="0" normalizeH="0" baseline="0" noProof="0" dirty="0">
              <a:ln>
                <a:noFill/>
              </a:ln>
              <a:solidFill>
                <a:srgbClr val="002649"/>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13056235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pPr rtl="0"/>
            <a:r>
              <a:rPr lang="en" sz="3400" b="0" i="0" u="none" baseline="0">
                <a:solidFill>
                  <a:schemeClr val="tx2"/>
                </a:solidFill>
              </a:rPr>
              <a:t>Top 10 emotions – </a:t>
            </a:r>
            <a:r>
              <a:rPr lang="en" sz="3400" b="0" i="0" u="none" baseline="0">
                <a:solidFill>
                  <a:schemeClr val="accent1"/>
                </a:solidFill>
              </a:rPr>
              <a:t>social media</a:t>
            </a:r>
            <a:endParaRPr lang="en" sz="3400" dirty="0">
              <a:solidFill>
                <a:schemeClr val="tx2"/>
              </a:solidFill>
            </a:endParaRPr>
          </a:p>
        </p:txBody>
      </p:sp>
      <p:graphicFrame>
        <p:nvGraphicFramePr>
          <p:cNvPr id="9" name="Chart 6">
            <a:extLst>
              <a:ext uri="{FF2B5EF4-FFF2-40B4-BE49-F238E27FC236}">
                <a16:creationId xmlns:a16="http://schemas.microsoft.com/office/drawing/2014/main" id="{E8C562F6-E850-4C3F-B445-C6BF80488D06}"/>
              </a:ext>
            </a:extLst>
          </p:cNvPr>
          <p:cNvGraphicFramePr>
            <a:graphicFrameLocks noGrp="1"/>
          </p:cNvGraphicFramePr>
          <p:nvPr>
            <p:ph sz="quarter" idx="11"/>
            <p:extLst>
              <p:ext uri="{D42A27DB-BD31-4B8C-83A1-F6EECF244321}">
                <p14:modId xmlns:p14="http://schemas.microsoft.com/office/powerpoint/2010/main" val="3214062128"/>
              </p:ext>
            </p:extLst>
          </p:nvPr>
        </p:nvGraphicFramePr>
        <p:xfrm>
          <a:off x="0" y="1869300"/>
          <a:ext cx="12192000" cy="431329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2">
            <a:extLst>
              <a:ext uri="{FF2B5EF4-FFF2-40B4-BE49-F238E27FC236}">
                <a16:creationId xmlns:a16="http://schemas.microsoft.com/office/drawing/2014/main" id="{E16894F3-4C25-F545-922A-65EF6E0349FB}"/>
              </a:ext>
            </a:extLst>
          </p:cNvPr>
          <p:cNvSpPr txBox="1"/>
          <p:nvPr/>
        </p:nvSpPr>
        <p:spPr>
          <a:xfrm>
            <a:off x="1169071" y="1479554"/>
            <a:ext cx="9941170" cy="276999"/>
          </a:xfrm>
          <a:prstGeom prst="rect">
            <a:avLst/>
          </a:prstGeom>
          <a:noFill/>
        </p:spPr>
        <p:txBody>
          <a:bodyPr wrap="square" rtlCol="0">
            <a:spAutoFit/>
          </a:bodyPr>
          <a:lstStyle/>
          <a:p>
            <a:pPr lvl="0" algn="ctr" rtl="0">
              <a:defRPr/>
            </a:pPr>
            <a:r>
              <a:rPr lang="en" sz="1200" b="0" i="0" u="none" baseline="0">
                <a:solidFill>
                  <a:srgbClr val="002649"/>
                </a:solidFill>
              </a:rPr>
              <a:t>Which emotion best describes the way you feel when you consume the following media?   |  n</a:t>
            </a:r>
            <a:r>
              <a:rPr kumimoji="0" lang="en" sz="12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 </a:t>
            </a:r>
            <a:r>
              <a:rPr lang="en" sz="1200" b="0" i="0" u="none" baseline="0">
                <a:solidFill>
                  <a:srgbClr val="002649"/>
                </a:solidFill>
                <a:latin typeface="Neue Haas Unica W1G" panose="020B0504030206020203" pitchFamily="34" charset="0"/>
              </a:rPr>
              <a:t>= 777</a:t>
            </a:r>
            <a:endParaRPr kumimoji="0" lang="en" sz="1200" b="0" i="0" u="none" strike="noStrike" kern="1200" cap="none" spc="0" normalizeH="0" baseline="0" noProof="0" dirty="0">
              <a:ln>
                <a:noFill/>
              </a:ln>
              <a:solidFill>
                <a:srgbClr val="002649"/>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2165507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pPr rtl="0"/>
            <a:r>
              <a:rPr lang="en" sz="3400" b="0" i="0" u="none" baseline="0">
                <a:solidFill>
                  <a:schemeClr val="tx2"/>
                </a:solidFill>
              </a:rPr>
              <a:t>Top 10 emotions – </a:t>
            </a:r>
            <a:r>
              <a:rPr lang="en" sz="3400" b="0" i="0" u="none" baseline="0">
                <a:solidFill>
                  <a:schemeClr val="accent1"/>
                </a:solidFill>
              </a:rPr>
              <a:t>blogs</a:t>
            </a:r>
            <a:endParaRPr lang="en" sz="3400" dirty="0">
              <a:solidFill>
                <a:schemeClr val="tx2"/>
              </a:solidFill>
            </a:endParaRPr>
          </a:p>
        </p:txBody>
      </p:sp>
      <p:graphicFrame>
        <p:nvGraphicFramePr>
          <p:cNvPr id="9" name="Chart 6">
            <a:extLst>
              <a:ext uri="{FF2B5EF4-FFF2-40B4-BE49-F238E27FC236}">
                <a16:creationId xmlns:a16="http://schemas.microsoft.com/office/drawing/2014/main" id="{C30D6A75-E9E7-4EBC-9E70-07BB4E62D3AE}"/>
              </a:ext>
            </a:extLst>
          </p:cNvPr>
          <p:cNvGraphicFramePr>
            <a:graphicFrameLocks noGrp="1"/>
          </p:cNvGraphicFramePr>
          <p:nvPr>
            <p:ph sz="quarter" idx="11"/>
            <p:extLst>
              <p:ext uri="{D42A27DB-BD31-4B8C-83A1-F6EECF244321}">
                <p14:modId xmlns:p14="http://schemas.microsoft.com/office/powerpoint/2010/main" val="2581323918"/>
              </p:ext>
            </p:extLst>
          </p:nvPr>
        </p:nvGraphicFramePr>
        <p:xfrm>
          <a:off x="-1475509" y="1869300"/>
          <a:ext cx="13667509" cy="423016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2">
            <a:extLst>
              <a:ext uri="{FF2B5EF4-FFF2-40B4-BE49-F238E27FC236}">
                <a16:creationId xmlns:a16="http://schemas.microsoft.com/office/drawing/2014/main" id="{F72FDF5D-F5C1-FE46-BD46-90269C89F718}"/>
              </a:ext>
            </a:extLst>
          </p:cNvPr>
          <p:cNvSpPr txBox="1"/>
          <p:nvPr/>
        </p:nvSpPr>
        <p:spPr>
          <a:xfrm>
            <a:off x="1169071" y="1479554"/>
            <a:ext cx="9941170" cy="276999"/>
          </a:xfrm>
          <a:prstGeom prst="rect">
            <a:avLst/>
          </a:prstGeom>
          <a:noFill/>
        </p:spPr>
        <p:txBody>
          <a:bodyPr wrap="square" rtlCol="0">
            <a:spAutoFit/>
          </a:bodyPr>
          <a:lstStyle/>
          <a:p>
            <a:pPr lvl="0" algn="ctr" rtl="0">
              <a:defRPr/>
            </a:pPr>
            <a:r>
              <a:rPr lang="en" sz="1200" b="0" i="0" u="none" baseline="0">
                <a:solidFill>
                  <a:srgbClr val="002649"/>
                </a:solidFill>
                <a:latin typeface="Neue Haas Unica W1G" panose="020B0504030206020203" pitchFamily="34" charset="0"/>
              </a:rPr>
              <a:t>Which emotion best describes the way you feel when you consume the following media?   |  n</a:t>
            </a:r>
            <a:r>
              <a:rPr kumimoji="0" lang="en" sz="12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 </a:t>
            </a:r>
            <a:r>
              <a:rPr lang="en" sz="1200" b="0" i="0" u="none" baseline="0">
                <a:solidFill>
                  <a:srgbClr val="002649"/>
                </a:solidFill>
                <a:latin typeface="Neue Haas Unica W1G" panose="020B0504030206020203" pitchFamily="34" charset="0"/>
              </a:rPr>
              <a:t>= 473</a:t>
            </a:r>
            <a:endParaRPr kumimoji="0" lang="en" sz="1200" b="0" i="0" u="none" strike="noStrike" kern="1200" cap="none" spc="0" normalizeH="0" baseline="0" noProof="0" dirty="0">
              <a:ln>
                <a:noFill/>
              </a:ln>
              <a:solidFill>
                <a:srgbClr val="002649"/>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12499747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pPr rtl="0"/>
            <a:r>
              <a:rPr lang="en" sz="3400" b="0" i="0" u="none" baseline="0">
                <a:solidFill>
                  <a:schemeClr val="tx2"/>
                </a:solidFill>
              </a:rPr>
              <a:t>Top 10 emotions – </a:t>
            </a:r>
            <a:r>
              <a:rPr lang="en" sz="3400" b="0" i="0" u="none" baseline="0">
                <a:solidFill>
                  <a:schemeClr val="accent1"/>
                </a:solidFill>
              </a:rPr>
              <a:t>YouTube</a:t>
            </a:r>
            <a:endParaRPr lang="en" sz="3400" dirty="0">
              <a:solidFill>
                <a:schemeClr val="tx2"/>
              </a:solidFill>
            </a:endParaRPr>
          </a:p>
        </p:txBody>
      </p:sp>
      <p:graphicFrame>
        <p:nvGraphicFramePr>
          <p:cNvPr id="9" name="Chart 6">
            <a:extLst>
              <a:ext uri="{FF2B5EF4-FFF2-40B4-BE49-F238E27FC236}">
                <a16:creationId xmlns:a16="http://schemas.microsoft.com/office/drawing/2014/main" id="{0983066B-15BE-4B4C-A404-014A93F0AF8C}"/>
              </a:ext>
            </a:extLst>
          </p:cNvPr>
          <p:cNvGraphicFramePr>
            <a:graphicFrameLocks noGrp="1"/>
          </p:cNvGraphicFramePr>
          <p:nvPr>
            <p:ph sz="quarter" idx="11"/>
            <p:extLst>
              <p:ext uri="{D42A27DB-BD31-4B8C-83A1-F6EECF244321}">
                <p14:modId xmlns:p14="http://schemas.microsoft.com/office/powerpoint/2010/main" val="1466127490"/>
              </p:ext>
            </p:extLst>
          </p:nvPr>
        </p:nvGraphicFramePr>
        <p:xfrm>
          <a:off x="-779318" y="1869300"/>
          <a:ext cx="12676909" cy="422026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2">
            <a:extLst>
              <a:ext uri="{FF2B5EF4-FFF2-40B4-BE49-F238E27FC236}">
                <a16:creationId xmlns:a16="http://schemas.microsoft.com/office/drawing/2014/main" id="{4FBEC0F5-7FF0-B943-87C7-063A72F03C95}"/>
              </a:ext>
            </a:extLst>
          </p:cNvPr>
          <p:cNvSpPr txBox="1"/>
          <p:nvPr/>
        </p:nvSpPr>
        <p:spPr>
          <a:xfrm>
            <a:off x="1169071" y="1479554"/>
            <a:ext cx="9941170" cy="276999"/>
          </a:xfrm>
          <a:prstGeom prst="rect">
            <a:avLst/>
          </a:prstGeom>
          <a:noFill/>
        </p:spPr>
        <p:txBody>
          <a:bodyPr wrap="square" rtlCol="0">
            <a:spAutoFit/>
          </a:bodyPr>
          <a:lstStyle/>
          <a:p>
            <a:pPr lvl="0" algn="ctr" rtl="0">
              <a:defRPr/>
            </a:pPr>
            <a:r>
              <a:rPr lang="en" sz="1200" b="0" i="0" u="none" baseline="0">
                <a:solidFill>
                  <a:srgbClr val="002649"/>
                </a:solidFill>
                <a:latin typeface="Neue Haas Unica W1G" panose="020B0504030206020203" pitchFamily="34" charset="0"/>
              </a:rPr>
              <a:t>Which emotion best describes the way you feel when you consume the following media?   |  n</a:t>
            </a:r>
            <a:r>
              <a:rPr kumimoji="0" lang="en" sz="12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 </a:t>
            </a:r>
            <a:r>
              <a:rPr lang="en" sz="1200" b="0" i="0" u="none" baseline="0">
                <a:solidFill>
                  <a:srgbClr val="002649"/>
                </a:solidFill>
                <a:latin typeface="Neue Haas Unica W1G" panose="020B0504030206020203" pitchFamily="34" charset="0"/>
              </a:rPr>
              <a:t>= 708</a:t>
            </a:r>
            <a:endParaRPr kumimoji="0" lang="en" sz="1200" b="0" i="0" u="none" strike="noStrike" kern="1200" cap="none" spc="0" normalizeH="0" baseline="0" noProof="0" dirty="0">
              <a:ln>
                <a:noFill/>
              </a:ln>
              <a:solidFill>
                <a:srgbClr val="002649"/>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13569742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pPr rtl="0"/>
            <a:r>
              <a:rPr lang="en" sz="3400" b="0" i="0" u="none" baseline="0">
                <a:solidFill>
                  <a:schemeClr val="tx2"/>
                </a:solidFill>
              </a:rPr>
              <a:t>Top 10 emotions – </a:t>
            </a:r>
            <a:r>
              <a:rPr lang="en" sz="3400" b="0" i="0" u="none" baseline="0">
                <a:solidFill>
                  <a:schemeClr val="accent1"/>
                </a:solidFill>
              </a:rPr>
              <a:t>podcasts</a:t>
            </a:r>
            <a:endParaRPr lang="en" sz="3400" dirty="0">
              <a:solidFill>
                <a:schemeClr val="tx2"/>
              </a:solidFill>
            </a:endParaRPr>
          </a:p>
        </p:txBody>
      </p:sp>
      <p:graphicFrame>
        <p:nvGraphicFramePr>
          <p:cNvPr id="9" name="Chart 6">
            <a:extLst>
              <a:ext uri="{FF2B5EF4-FFF2-40B4-BE49-F238E27FC236}">
                <a16:creationId xmlns:a16="http://schemas.microsoft.com/office/drawing/2014/main" id="{770D985D-3337-46FA-A52A-F55DEAD658C1}"/>
              </a:ext>
            </a:extLst>
          </p:cNvPr>
          <p:cNvGraphicFramePr>
            <a:graphicFrameLocks noGrp="1"/>
          </p:cNvGraphicFramePr>
          <p:nvPr>
            <p:ph sz="quarter" idx="11"/>
            <p:extLst>
              <p:ext uri="{D42A27DB-BD31-4B8C-83A1-F6EECF244321}">
                <p14:modId xmlns:p14="http://schemas.microsoft.com/office/powerpoint/2010/main" val="3859175118"/>
              </p:ext>
            </p:extLst>
          </p:nvPr>
        </p:nvGraphicFramePr>
        <p:xfrm>
          <a:off x="-2369127" y="1869300"/>
          <a:ext cx="14561127" cy="428211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2">
            <a:extLst>
              <a:ext uri="{FF2B5EF4-FFF2-40B4-BE49-F238E27FC236}">
                <a16:creationId xmlns:a16="http://schemas.microsoft.com/office/drawing/2014/main" id="{6C06C63B-724C-6E47-BD8B-F746BDAA6D02}"/>
              </a:ext>
            </a:extLst>
          </p:cNvPr>
          <p:cNvSpPr txBox="1"/>
          <p:nvPr/>
        </p:nvSpPr>
        <p:spPr>
          <a:xfrm>
            <a:off x="1169071" y="1479554"/>
            <a:ext cx="9941170" cy="276999"/>
          </a:xfrm>
          <a:prstGeom prst="rect">
            <a:avLst/>
          </a:prstGeom>
          <a:noFill/>
        </p:spPr>
        <p:txBody>
          <a:bodyPr wrap="square" rtlCol="0">
            <a:spAutoFit/>
          </a:bodyPr>
          <a:lstStyle/>
          <a:p>
            <a:pPr lvl="0" algn="ctr" rtl="0">
              <a:defRPr/>
            </a:pPr>
            <a:r>
              <a:rPr lang="en" sz="1200" b="0" i="0" u="none" baseline="0">
                <a:solidFill>
                  <a:srgbClr val="002649"/>
                </a:solidFill>
                <a:latin typeface="Neue Haas Unica W1G" panose="020B0504030206020203" pitchFamily="34" charset="0"/>
              </a:rPr>
              <a:t>Which emotion best describes the way you feel when you consume the following media?   |  n</a:t>
            </a:r>
            <a:r>
              <a:rPr kumimoji="0" lang="en" sz="1200" b="0" i="0" u="none" strike="noStrike" kern="1200" cap="none" spc="0" normalizeH="0" baseline="0">
                <a:ln>
                  <a:noFill/>
                </a:ln>
                <a:solidFill>
                  <a:srgbClr val="002649"/>
                </a:solidFill>
                <a:effectLst/>
                <a:uLnTx/>
                <a:uFillTx/>
                <a:latin typeface="Neue Haas Unica W1G" panose="020B0504030206020203" pitchFamily="34" charset="0"/>
                <a:ea typeface="+mn-ea"/>
                <a:cs typeface="+mn-cs"/>
              </a:rPr>
              <a:t> </a:t>
            </a:r>
            <a:r>
              <a:rPr lang="en" sz="1200" b="0" i="0" u="none" baseline="0">
                <a:solidFill>
                  <a:srgbClr val="002649"/>
                </a:solidFill>
                <a:latin typeface="Neue Haas Unica W1G" panose="020B0504030206020203" pitchFamily="34" charset="0"/>
              </a:rPr>
              <a:t>= 428</a:t>
            </a:r>
            <a:endParaRPr kumimoji="0" lang="en" sz="1200" b="0" i="0" u="none" strike="noStrike" kern="1200" cap="none" spc="0" normalizeH="0" baseline="0" noProof="0" dirty="0">
              <a:ln>
                <a:noFill/>
              </a:ln>
              <a:solidFill>
                <a:srgbClr val="002649"/>
              </a:solidFill>
              <a:effectLst/>
              <a:uLnTx/>
              <a:uFillTx/>
              <a:latin typeface="Neue Haas Unica W1G" panose="020B0504030206020203" pitchFamily="34" charset="0"/>
              <a:ea typeface="+mn-ea"/>
              <a:cs typeface="+mn-cs"/>
            </a:endParaRPr>
          </a:p>
        </p:txBody>
      </p:sp>
    </p:spTree>
    <p:extLst>
      <p:ext uri="{BB962C8B-B14F-4D97-AF65-F5344CB8AC3E}">
        <p14:creationId xmlns:p14="http://schemas.microsoft.com/office/powerpoint/2010/main" val="15798183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indoor, accessory, spectacles, cluttered&#10;&#10;Description automatically generated">
            <a:extLst>
              <a:ext uri="{FF2B5EF4-FFF2-40B4-BE49-F238E27FC236}">
                <a16:creationId xmlns:a16="http://schemas.microsoft.com/office/drawing/2014/main" id="{78D39AAC-FAFE-4F44-B310-D904CF9A572C}"/>
              </a:ext>
            </a:extLst>
          </p:cNvPr>
          <p:cNvPicPr>
            <a:picLocks noGrp="1" noChangeAspect="1"/>
          </p:cNvPicPr>
          <p:nvPr>
            <p:ph type="pic" idx="1"/>
          </p:nvPr>
        </p:nvPicPr>
        <p:blipFill>
          <a:blip r:embed="rId2"/>
          <a:srcRect t="4376" b="4376"/>
          <a:stretch>
            <a:fillRect/>
          </a:stretch>
        </p:blipFill>
        <p:spPr/>
      </p:pic>
      <p:sp>
        <p:nvSpPr>
          <p:cNvPr id="4" name="Content Placeholder 3">
            <a:extLst>
              <a:ext uri="{FF2B5EF4-FFF2-40B4-BE49-F238E27FC236}">
                <a16:creationId xmlns:a16="http://schemas.microsoft.com/office/drawing/2014/main" id="{F3B44C56-791C-5E4E-8AC3-545D5E423C90}"/>
              </a:ext>
            </a:extLst>
          </p:cNvPr>
          <p:cNvSpPr>
            <a:spLocks noGrp="1"/>
          </p:cNvSpPr>
          <p:nvPr>
            <p:ph idx="10"/>
          </p:nvPr>
        </p:nvSpPr>
        <p:spPr/>
        <p:txBody>
          <a:bodyPr>
            <a:normAutofit lnSpcReduction="10000"/>
          </a:bodyPr>
          <a:lstStyle/>
          <a:p>
            <a:pPr algn="l" rtl="0"/>
            <a:r>
              <a:rPr lang="en" b="0" i="0" u="none" baseline="0"/>
              <a:t>There are a lot of positive emotions associated with media consumption. There are hardly any negative emotions associated with reading print magazines or listening to radio or podcasts.</a:t>
            </a:r>
          </a:p>
          <a:p>
            <a:pPr algn="l" rtl="0"/>
            <a:r>
              <a:rPr lang="en" b="0" i="0" u="none" baseline="0"/>
              <a:t>The consumption of digital media – and social media in particular – involve negative emotions, even strong ones, to a greater extent. </a:t>
            </a:r>
          </a:p>
          <a:p>
            <a:endParaRPr lang="en" dirty="0"/>
          </a:p>
        </p:txBody>
      </p:sp>
      <p:sp>
        <p:nvSpPr>
          <p:cNvPr id="2" name="Title 1">
            <a:extLst>
              <a:ext uri="{FF2B5EF4-FFF2-40B4-BE49-F238E27FC236}">
                <a16:creationId xmlns:a16="http://schemas.microsoft.com/office/drawing/2014/main" id="{32F17C68-23B2-3347-A8BE-864A153CFC40}"/>
              </a:ext>
            </a:extLst>
          </p:cNvPr>
          <p:cNvSpPr>
            <a:spLocks noGrp="1"/>
          </p:cNvSpPr>
          <p:nvPr>
            <p:ph type="title"/>
          </p:nvPr>
        </p:nvSpPr>
        <p:spPr/>
        <p:txBody>
          <a:bodyPr/>
          <a:lstStyle/>
          <a:p>
            <a:pPr algn="l" rtl="0"/>
            <a:r>
              <a:rPr lang="en" b="0" i="0" u="none" baseline="0"/>
              <a:t>Media &amp; emotions</a:t>
            </a:r>
            <a:endParaRPr lang="en" dirty="0"/>
          </a:p>
        </p:txBody>
      </p:sp>
      <p:pic>
        <p:nvPicPr>
          <p:cNvPr id="7" name="Picture 6">
            <a:extLst>
              <a:ext uri="{FF2B5EF4-FFF2-40B4-BE49-F238E27FC236}">
                <a16:creationId xmlns:a16="http://schemas.microsoft.com/office/drawing/2014/main" id="{C92C65EF-CCA6-A54B-80B2-F3E37DEE93A1}"/>
              </a:ext>
            </a:extLst>
          </p:cNvPr>
          <p:cNvPicPr>
            <a:picLocks noChangeAspect="1"/>
          </p:cNvPicPr>
          <p:nvPr/>
        </p:nvPicPr>
        <p:blipFill rotWithShape="1">
          <a:blip r:embed="rId3"/>
          <a:srcRect t="39305"/>
          <a:stretch/>
        </p:blipFill>
        <p:spPr>
          <a:xfrm>
            <a:off x="5637212" y="0"/>
            <a:ext cx="2451100" cy="1441450"/>
          </a:xfrm>
          <a:prstGeom prst="rect">
            <a:avLst/>
          </a:prstGeom>
        </p:spPr>
      </p:pic>
      <p:pic>
        <p:nvPicPr>
          <p:cNvPr id="10" name="Picture 9">
            <a:extLst>
              <a:ext uri="{FF2B5EF4-FFF2-40B4-BE49-F238E27FC236}">
                <a16:creationId xmlns:a16="http://schemas.microsoft.com/office/drawing/2014/main" id="{5EE4F80E-1EC6-774B-B6D9-C3B1486A28D8}"/>
              </a:ext>
            </a:extLst>
          </p:cNvPr>
          <p:cNvPicPr>
            <a:picLocks noChangeAspect="1"/>
          </p:cNvPicPr>
          <p:nvPr/>
        </p:nvPicPr>
        <p:blipFill>
          <a:blip r:embed="rId4"/>
          <a:stretch>
            <a:fillRect/>
          </a:stretch>
        </p:blipFill>
        <p:spPr>
          <a:xfrm>
            <a:off x="9911370" y="6214091"/>
            <a:ext cx="1962524" cy="360680"/>
          </a:xfrm>
          <a:prstGeom prst="rect">
            <a:avLst/>
          </a:prstGeom>
        </p:spPr>
      </p:pic>
    </p:spTree>
    <p:extLst>
      <p:ext uri="{BB962C8B-B14F-4D97-AF65-F5344CB8AC3E}">
        <p14:creationId xmlns:p14="http://schemas.microsoft.com/office/powerpoint/2010/main" val="29370741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 person writing on a piece of paper&#10;&#10;Description automatically generated with medium confidence">
            <a:extLst>
              <a:ext uri="{FF2B5EF4-FFF2-40B4-BE49-F238E27FC236}">
                <a16:creationId xmlns:a16="http://schemas.microsoft.com/office/drawing/2014/main" id="{8257523E-708E-8740-928C-D9B7C30CB044}"/>
              </a:ext>
            </a:extLst>
          </p:cNvPr>
          <p:cNvPicPr>
            <a:picLocks noChangeAspect="1"/>
          </p:cNvPicPr>
          <p:nvPr/>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228E576A-F99F-4748-AF24-58DDB12C855C}"/>
              </a:ext>
            </a:extLst>
          </p:cNvPr>
          <p:cNvSpPr>
            <a:spLocks noGrp="1"/>
          </p:cNvSpPr>
          <p:nvPr>
            <p:ph type="title" idx="4294967295"/>
          </p:nvPr>
        </p:nvSpPr>
        <p:spPr>
          <a:xfrm>
            <a:off x="580481" y="1233536"/>
            <a:ext cx="6229752" cy="679937"/>
          </a:xfrm>
        </p:spPr>
        <p:txBody>
          <a:bodyPr>
            <a:noAutofit/>
          </a:bodyPr>
          <a:lstStyle/>
          <a:p>
            <a:pPr algn="l" rtl="0"/>
            <a:r>
              <a:rPr lang="en" sz="8000" b="0" i="0" u="none" baseline="0">
                <a:solidFill>
                  <a:schemeClr val="bg2"/>
                </a:solidFill>
                <a:latin typeface="Clattering" pitchFamily="2" charset="0"/>
              </a:rPr>
              <a:t>Advertising</a:t>
            </a:r>
          </a:p>
        </p:txBody>
      </p:sp>
      <p:pic>
        <p:nvPicPr>
          <p:cNvPr id="6" name="Picture 5">
            <a:extLst>
              <a:ext uri="{FF2B5EF4-FFF2-40B4-BE49-F238E27FC236}">
                <a16:creationId xmlns:a16="http://schemas.microsoft.com/office/drawing/2014/main" id="{3B036160-6DEA-2045-9CF5-864C41134569}"/>
              </a:ext>
            </a:extLst>
          </p:cNvPr>
          <p:cNvPicPr>
            <a:picLocks noChangeAspect="1"/>
          </p:cNvPicPr>
          <p:nvPr/>
        </p:nvPicPr>
        <p:blipFill>
          <a:blip r:embed="rId3"/>
          <a:stretch>
            <a:fillRect/>
          </a:stretch>
        </p:blipFill>
        <p:spPr>
          <a:xfrm>
            <a:off x="9911370" y="6214091"/>
            <a:ext cx="1962524" cy="360680"/>
          </a:xfrm>
          <a:prstGeom prst="rect">
            <a:avLst/>
          </a:prstGeom>
        </p:spPr>
      </p:pic>
    </p:spTree>
    <p:extLst>
      <p:ext uri="{BB962C8B-B14F-4D97-AF65-F5344CB8AC3E}">
        <p14:creationId xmlns:p14="http://schemas.microsoft.com/office/powerpoint/2010/main" val="26652028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pPr rtl="0"/>
            <a:r>
              <a:rPr lang="en" b="0" i="0" u="none" baseline="0">
                <a:solidFill>
                  <a:schemeClr val="tx2"/>
                </a:solidFill>
              </a:rPr>
              <a:t>Statements concerning advertising</a:t>
            </a:r>
          </a:p>
        </p:txBody>
      </p:sp>
      <p:graphicFrame>
        <p:nvGraphicFramePr>
          <p:cNvPr id="8" name="Sisällön paikkamerkki 9">
            <a:extLst>
              <a:ext uri="{FF2B5EF4-FFF2-40B4-BE49-F238E27FC236}">
                <a16:creationId xmlns:a16="http://schemas.microsoft.com/office/drawing/2014/main" id="{FD823CF4-AE34-4723-AD8C-C1B75DAAFAF9}"/>
              </a:ext>
            </a:extLst>
          </p:cNvPr>
          <p:cNvGraphicFramePr>
            <a:graphicFrameLocks noGrp="1"/>
          </p:cNvGraphicFramePr>
          <p:nvPr>
            <p:ph sz="quarter" idx="11"/>
            <p:custDataLst>
              <p:tags r:id="rId1"/>
            </p:custDataLst>
            <p:extLst>
              <p:ext uri="{D42A27DB-BD31-4B8C-83A1-F6EECF244321}">
                <p14:modId xmlns:p14="http://schemas.microsoft.com/office/powerpoint/2010/main" val="4237553231"/>
              </p:ext>
            </p:extLst>
          </p:nvPr>
        </p:nvGraphicFramePr>
        <p:xfrm>
          <a:off x="-630168" y="1869299"/>
          <a:ext cx="12095018" cy="4282119"/>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2">
            <a:extLst>
              <a:ext uri="{FF2B5EF4-FFF2-40B4-BE49-F238E27FC236}">
                <a16:creationId xmlns:a16="http://schemas.microsoft.com/office/drawing/2014/main" id="{AAEA58D1-D577-A04E-A895-FF122D0CD05D}"/>
              </a:ext>
            </a:extLst>
          </p:cNvPr>
          <p:cNvSpPr txBox="1"/>
          <p:nvPr/>
        </p:nvSpPr>
        <p:spPr>
          <a:xfrm>
            <a:off x="3060675" y="1479554"/>
            <a:ext cx="6070651" cy="276999"/>
          </a:xfrm>
          <a:prstGeom prst="rect">
            <a:avLst/>
          </a:prstGeom>
          <a:noFill/>
        </p:spPr>
        <p:txBody>
          <a:bodyPr wrap="square" rtlCol="0">
            <a:spAutoFit/>
          </a:bodyPr>
          <a:lstStyle/>
          <a:p>
            <a:pPr lvl="0" algn="l" rtl="0">
              <a:defRPr/>
            </a:pPr>
            <a:r>
              <a:rPr lang="en" sz="1200" b="0" i="0" u="none" baseline="0">
                <a:solidFill>
                  <a:srgbClr val="002649"/>
                </a:solidFill>
                <a:latin typeface="Neue Haas Unica W1G" panose="020B0504030206020203" pitchFamily="34" charset="0"/>
              </a:rPr>
              <a:t>How would you describe your attitude towards advertising in magazines?   |   n = 1,166</a:t>
            </a:r>
          </a:p>
        </p:txBody>
      </p:sp>
    </p:spTree>
    <p:extLst>
      <p:ext uri="{BB962C8B-B14F-4D97-AF65-F5344CB8AC3E}">
        <p14:creationId xmlns:p14="http://schemas.microsoft.com/office/powerpoint/2010/main" val="38316469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pPr rtl="0"/>
            <a:r>
              <a:rPr lang="en" sz="2800" b="0" i="0" u="none" baseline="0">
                <a:solidFill>
                  <a:schemeClr val="tx2"/>
                </a:solidFill>
              </a:rPr>
              <a:t>I want the advertised product or service to be related to the topics featured in the magazine</a:t>
            </a:r>
          </a:p>
        </p:txBody>
      </p:sp>
      <p:graphicFrame>
        <p:nvGraphicFramePr>
          <p:cNvPr id="8" name="Sisällön paikkamerkki 9">
            <a:extLst>
              <a:ext uri="{FF2B5EF4-FFF2-40B4-BE49-F238E27FC236}">
                <a16:creationId xmlns:a16="http://schemas.microsoft.com/office/drawing/2014/main" id="{C0F7BDCB-0274-43F8-A71A-00113227CD71}"/>
              </a:ext>
            </a:extLst>
          </p:cNvPr>
          <p:cNvGraphicFramePr>
            <a:graphicFrameLocks noGrp="1"/>
          </p:cNvGraphicFramePr>
          <p:nvPr>
            <p:ph sz="quarter" idx="11"/>
            <p:custDataLst>
              <p:tags r:id="rId1"/>
            </p:custDataLst>
            <p:extLst>
              <p:ext uri="{D42A27DB-BD31-4B8C-83A1-F6EECF244321}">
                <p14:modId xmlns:p14="http://schemas.microsoft.com/office/powerpoint/2010/main" val="2286468893"/>
              </p:ext>
            </p:extLst>
          </p:nvPr>
        </p:nvGraphicFramePr>
        <p:xfrm>
          <a:off x="477982" y="1782985"/>
          <a:ext cx="10549131" cy="4334073"/>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2">
            <a:extLst>
              <a:ext uri="{FF2B5EF4-FFF2-40B4-BE49-F238E27FC236}">
                <a16:creationId xmlns:a16="http://schemas.microsoft.com/office/drawing/2014/main" id="{3F6D27CD-0762-304E-B049-CDF89DE628CD}"/>
              </a:ext>
            </a:extLst>
          </p:cNvPr>
          <p:cNvSpPr txBox="1"/>
          <p:nvPr/>
        </p:nvSpPr>
        <p:spPr>
          <a:xfrm>
            <a:off x="3060675" y="1479554"/>
            <a:ext cx="6070651" cy="276999"/>
          </a:xfrm>
          <a:prstGeom prst="rect">
            <a:avLst/>
          </a:prstGeom>
          <a:noFill/>
        </p:spPr>
        <p:txBody>
          <a:bodyPr wrap="square" rtlCol="0">
            <a:spAutoFit/>
          </a:bodyPr>
          <a:lstStyle/>
          <a:p>
            <a:pPr lvl="0" algn="ctr" rtl="0">
              <a:defRPr/>
            </a:pPr>
            <a:r>
              <a:rPr lang="en" sz="1200" b="0" i="0" u="none" baseline="0">
                <a:solidFill>
                  <a:srgbClr val="002649"/>
                </a:solidFill>
                <a:latin typeface="Neue Haas Unica W1G" panose="020B0504030206020203" pitchFamily="34" charset="0"/>
              </a:rPr>
              <a:t>n = 1,166</a:t>
            </a:r>
          </a:p>
        </p:txBody>
      </p:sp>
    </p:spTree>
    <p:extLst>
      <p:ext uri="{BB962C8B-B14F-4D97-AF65-F5344CB8AC3E}">
        <p14:creationId xmlns:p14="http://schemas.microsoft.com/office/powerpoint/2010/main" val="648017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a:bodyPr>
          <a:lstStyle/>
          <a:p>
            <a:pPr rtl="0"/>
            <a:r>
              <a:rPr lang="en" sz="3200" b="0" i="0" u="none" baseline="0">
                <a:solidFill>
                  <a:schemeClr val="tx2"/>
                </a:solidFill>
              </a:rPr>
              <a:t>People read magazines in the evening when they can set aside time for it</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rtl="0"/>
            <a:r>
              <a:rPr lang="en" b="0" i="0" u="none" baseline="0">
                <a:latin typeface="Neue Haas Unica W1G Medium" panose="020B0404030206020203" pitchFamily="34" charset="0"/>
              </a:rPr>
              <a:t>People mostly read print magazines in the afternoon or evening.</a:t>
            </a:r>
          </a:p>
          <a:p>
            <a:endParaRPr lang="en" dirty="0">
              <a:latin typeface="Neue Haas Unica W1G Medium" panose="020B0404030206020203" pitchFamily="34" charset="0"/>
            </a:endParaRPr>
          </a:p>
        </p:txBody>
      </p:sp>
      <p:grpSp>
        <p:nvGrpSpPr>
          <p:cNvPr id="10" name="Group 9">
            <a:extLst>
              <a:ext uri="{FF2B5EF4-FFF2-40B4-BE49-F238E27FC236}">
                <a16:creationId xmlns:a16="http://schemas.microsoft.com/office/drawing/2014/main" id="{D909C803-879D-684B-B21F-A7DEF7304F15}"/>
              </a:ext>
            </a:extLst>
          </p:cNvPr>
          <p:cNvGrpSpPr/>
          <p:nvPr/>
        </p:nvGrpSpPr>
        <p:grpSpPr>
          <a:xfrm>
            <a:off x="42524" y="2011864"/>
            <a:ext cx="7185394" cy="4126618"/>
            <a:chOff x="-832715" y="1615607"/>
            <a:chExt cx="7223760" cy="4432427"/>
          </a:xfrm>
        </p:grpSpPr>
        <p:graphicFrame>
          <p:nvGraphicFramePr>
            <p:cNvPr id="7" name="Chart 6">
              <a:extLst>
                <a:ext uri="{FF2B5EF4-FFF2-40B4-BE49-F238E27FC236}">
                  <a16:creationId xmlns:a16="http://schemas.microsoft.com/office/drawing/2014/main" id="{07DF110D-651B-2F44-B559-94D93DEABF35}"/>
                </a:ext>
              </a:extLst>
            </p:cNvPr>
            <p:cNvGraphicFramePr/>
            <p:nvPr>
              <p:extLst>
                <p:ext uri="{D42A27DB-BD31-4B8C-83A1-F6EECF244321}">
                  <p14:modId xmlns:p14="http://schemas.microsoft.com/office/powerpoint/2010/main" val="2967756787"/>
                </p:ext>
              </p:extLst>
            </p:nvPr>
          </p:nvGraphicFramePr>
          <p:xfrm>
            <a:off x="-832715" y="1615607"/>
            <a:ext cx="7223760" cy="442618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1B319AB3-0D02-B548-9A75-A90DF5440C17}"/>
                </a:ext>
              </a:extLst>
            </p:cNvPr>
            <p:cNvSpPr txBox="1"/>
            <p:nvPr/>
          </p:nvSpPr>
          <p:spPr>
            <a:xfrm flipH="1">
              <a:off x="469681" y="5717449"/>
              <a:ext cx="392610" cy="33058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a:ln>
                    <a:noFill/>
                  </a:ln>
                  <a:solidFill>
                    <a:schemeClr val="tx2"/>
                  </a:solidFill>
                  <a:effectLst/>
                  <a:uLnTx/>
                  <a:uFillTx/>
                  <a:latin typeface="Neue Haas Unica W1G" panose="020B0504030206020203" pitchFamily="34" charset="0"/>
                  <a:ea typeface="+mn-ea"/>
                  <a:cs typeface="+mn-cs"/>
                </a:rPr>
                <a:t>%</a:t>
              </a:r>
            </a:p>
          </p:txBody>
        </p:sp>
      </p:grpSp>
      <p:sp>
        <p:nvSpPr>
          <p:cNvPr id="11" name="TextBox 2">
            <a:extLst>
              <a:ext uri="{FF2B5EF4-FFF2-40B4-BE49-F238E27FC236}">
                <a16:creationId xmlns:a16="http://schemas.microsoft.com/office/drawing/2014/main" id="{BF47B7EA-7F5F-4930-A505-2FCD3DCDF9BC}"/>
              </a:ext>
            </a:extLst>
          </p:cNvPr>
          <p:cNvSpPr txBox="1"/>
          <p:nvPr/>
        </p:nvSpPr>
        <p:spPr>
          <a:xfrm>
            <a:off x="602311" y="1734865"/>
            <a:ext cx="6371695" cy="276999"/>
          </a:xfrm>
          <a:prstGeom prst="rect">
            <a:avLst/>
          </a:prstGeom>
          <a:noFill/>
        </p:spPr>
        <p:txBody>
          <a:bodyPr wrap="square" rtlCol="0">
            <a:spAutoFit/>
          </a:bodyPr>
          <a:lstStyle/>
          <a:p>
            <a:pPr lvl="0" algn="ctr" rtl="0">
              <a:defRPr/>
            </a:pPr>
            <a:r>
              <a:rPr lang="en" sz="1200" b="0" i="0" u="none" baseline="0">
                <a:solidFill>
                  <a:schemeClr val="tx2"/>
                </a:solidFill>
                <a:latin typeface="Neue Haas Unica W1G" panose="020B0504030206020203" pitchFamily="34" charset="0"/>
              </a:rPr>
              <a:t>When do you typically read the magazine of your choice?  |  </a:t>
            </a:r>
            <a:r>
              <a:rPr kumimoji="0" lang="en" sz="1200" b="0" i="0" u="none" strike="noStrike" kern="1200" cap="none" spc="0" normalizeH="0" baseline="0">
                <a:ln>
                  <a:noFill/>
                </a:ln>
                <a:solidFill>
                  <a:srgbClr val="002649"/>
                </a:solidFill>
                <a:effectLst/>
                <a:uLnTx/>
                <a:uFillTx/>
                <a:latin typeface="Neue Haas Unica W1G" panose="020B0504030206020203" pitchFamily="34" charset="0"/>
              </a:rPr>
              <a:t>n = 1,166</a:t>
            </a:r>
          </a:p>
        </p:txBody>
      </p:sp>
    </p:spTree>
    <p:extLst>
      <p:ext uri="{BB962C8B-B14F-4D97-AF65-F5344CB8AC3E}">
        <p14:creationId xmlns:p14="http://schemas.microsoft.com/office/powerpoint/2010/main" val="15926688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pPr rtl="0"/>
            <a:r>
              <a:rPr lang="en" sz="3000" b="0" i="0" u="none" baseline="0">
                <a:solidFill>
                  <a:schemeClr val="tx2"/>
                </a:solidFill>
              </a:rPr>
              <a:t>Competitions and lucky draws in </a:t>
            </a:r>
            <a:r>
              <a:rPr lang="en" sz="3000" b="0" i="0" u="sng" baseline="0">
                <a:solidFill>
                  <a:schemeClr val="tx2"/>
                </a:solidFill>
              </a:rPr>
              <a:t>print advertisements</a:t>
            </a:r>
            <a:r>
              <a:rPr lang="en" sz="3000" b="0" i="0" u="none" baseline="0">
                <a:solidFill>
                  <a:schemeClr val="tx2"/>
                </a:solidFill>
              </a:rPr>
              <a:t> attract my attention</a:t>
            </a:r>
          </a:p>
        </p:txBody>
      </p:sp>
      <p:graphicFrame>
        <p:nvGraphicFramePr>
          <p:cNvPr id="8" name="Sisällön paikkamerkki 9">
            <a:extLst>
              <a:ext uri="{FF2B5EF4-FFF2-40B4-BE49-F238E27FC236}">
                <a16:creationId xmlns:a16="http://schemas.microsoft.com/office/drawing/2014/main" id="{9A7E3455-4C1F-48E9-9198-29BDC913EBF5}"/>
              </a:ext>
            </a:extLst>
          </p:cNvPr>
          <p:cNvGraphicFramePr>
            <a:graphicFrameLocks noGrp="1"/>
          </p:cNvGraphicFramePr>
          <p:nvPr>
            <p:ph sz="quarter" idx="11"/>
            <p:custDataLst>
              <p:tags r:id="rId1"/>
            </p:custDataLst>
            <p:extLst>
              <p:ext uri="{D42A27DB-BD31-4B8C-83A1-F6EECF244321}">
                <p14:modId xmlns:p14="http://schemas.microsoft.com/office/powerpoint/2010/main" val="530692373"/>
              </p:ext>
            </p:extLst>
          </p:nvPr>
        </p:nvGraphicFramePr>
        <p:xfrm>
          <a:off x="353291" y="1869300"/>
          <a:ext cx="10756949" cy="4145972"/>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2">
            <a:extLst>
              <a:ext uri="{FF2B5EF4-FFF2-40B4-BE49-F238E27FC236}">
                <a16:creationId xmlns:a16="http://schemas.microsoft.com/office/drawing/2014/main" id="{333AFF85-218F-284F-B146-98410CC265EF}"/>
              </a:ext>
            </a:extLst>
          </p:cNvPr>
          <p:cNvSpPr txBox="1"/>
          <p:nvPr/>
        </p:nvSpPr>
        <p:spPr>
          <a:xfrm>
            <a:off x="3060675" y="1479554"/>
            <a:ext cx="6070651" cy="276999"/>
          </a:xfrm>
          <a:prstGeom prst="rect">
            <a:avLst/>
          </a:prstGeom>
          <a:noFill/>
        </p:spPr>
        <p:txBody>
          <a:bodyPr wrap="square" rtlCol="0">
            <a:spAutoFit/>
          </a:bodyPr>
          <a:lstStyle/>
          <a:p>
            <a:pPr lvl="0" algn="ctr" rtl="0">
              <a:defRPr/>
            </a:pPr>
            <a:r>
              <a:rPr lang="en" sz="1200" b="0" i="0" u="none" baseline="0">
                <a:solidFill>
                  <a:srgbClr val="002649"/>
                </a:solidFill>
                <a:latin typeface="Neue Haas Unica W1G" panose="020B0504030206020203" pitchFamily="34" charset="0"/>
              </a:rPr>
              <a:t>n = 1,166</a:t>
            </a:r>
          </a:p>
        </p:txBody>
      </p:sp>
    </p:spTree>
    <p:extLst>
      <p:ext uri="{BB962C8B-B14F-4D97-AF65-F5344CB8AC3E}">
        <p14:creationId xmlns:p14="http://schemas.microsoft.com/office/powerpoint/2010/main" val="35916331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pPr rtl="0"/>
            <a:r>
              <a:rPr lang="en" sz="3000" b="0" i="0" u="none" baseline="0">
                <a:solidFill>
                  <a:schemeClr val="tx2"/>
                </a:solidFill>
              </a:rPr>
              <a:t>Competitions and lucky draws on </a:t>
            </a:r>
            <a:r>
              <a:rPr lang="en" sz="3000" b="0" i="0" u="sng" baseline="0">
                <a:solidFill>
                  <a:schemeClr val="tx2"/>
                </a:solidFill>
              </a:rPr>
              <a:t>magazine websites</a:t>
            </a:r>
            <a:r>
              <a:rPr lang="en" sz="3000" b="0" i="0" u="none" baseline="0">
                <a:solidFill>
                  <a:schemeClr val="tx2"/>
                </a:solidFill>
              </a:rPr>
              <a:t> attract my attention</a:t>
            </a:r>
          </a:p>
        </p:txBody>
      </p:sp>
      <p:graphicFrame>
        <p:nvGraphicFramePr>
          <p:cNvPr id="8" name="Sisällön paikkamerkki 9">
            <a:extLst>
              <a:ext uri="{FF2B5EF4-FFF2-40B4-BE49-F238E27FC236}">
                <a16:creationId xmlns:a16="http://schemas.microsoft.com/office/drawing/2014/main" id="{B234A946-BBEA-489F-B125-DF7E84F15D75}"/>
              </a:ext>
            </a:extLst>
          </p:cNvPr>
          <p:cNvGraphicFramePr>
            <a:graphicFrameLocks noGrp="1"/>
          </p:cNvGraphicFramePr>
          <p:nvPr>
            <p:ph sz="quarter" idx="11"/>
            <p:custDataLst>
              <p:tags r:id="rId1"/>
            </p:custDataLst>
            <p:extLst>
              <p:ext uri="{D42A27DB-BD31-4B8C-83A1-F6EECF244321}">
                <p14:modId xmlns:p14="http://schemas.microsoft.com/office/powerpoint/2010/main" val="3692080708"/>
              </p:ext>
            </p:extLst>
          </p:nvPr>
        </p:nvGraphicFramePr>
        <p:xfrm>
          <a:off x="540327" y="1672415"/>
          <a:ext cx="10569913" cy="4457211"/>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2">
            <a:extLst>
              <a:ext uri="{FF2B5EF4-FFF2-40B4-BE49-F238E27FC236}">
                <a16:creationId xmlns:a16="http://schemas.microsoft.com/office/drawing/2014/main" id="{0DDD541D-4D5D-8146-8038-9F61340B450B}"/>
              </a:ext>
            </a:extLst>
          </p:cNvPr>
          <p:cNvSpPr txBox="1"/>
          <p:nvPr/>
        </p:nvSpPr>
        <p:spPr>
          <a:xfrm>
            <a:off x="3060675" y="1479554"/>
            <a:ext cx="6070651" cy="276999"/>
          </a:xfrm>
          <a:prstGeom prst="rect">
            <a:avLst/>
          </a:prstGeom>
          <a:noFill/>
        </p:spPr>
        <p:txBody>
          <a:bodyPr wrap="square" rtlCol="0">
            <a:spAutoFit/>
          </a:bodyPr>
          <a:lstStyle/>
          <a:p>
            <a:pPr lvl="0" algn="ctr" rtl="0">
              <a:defRPr/>
            </a:pPr>
            <a:r>
              <a:rPr lang="en" sz="1200" b="0" i="0" u="none" baseline="0">
                <a:solidFill>
                  <a:srgbClr val="002649"/>
                </a:solidFill>
                <a:latin typeface="Neue Haas Unica W1G" panose="020B0504030206020203" pitchFamily="34" charset="0"/>
              </a:rPr>
              <a:t>n = 1,166</a:t>
            </a:r>
          </a:p>
        </p:txBody>
      </p:sp>
    </p:spTree>
    <p:extLst>
      <p:ext uri="{BB962C8B-B14F-4D97-AF65-F5344CB8AC3E}">
        <p14:creationId xmlns:p14="http://schemas.microsoft.com/office/powerpoint/2010/main" val="35969605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pPr rtl="0"/>
            <a:r>
              <a:rPr lang="en" sz="2800" b="0" i="0" u="none" baseline="0">
                <a:solidFill>
                  <a:schemeClr val="tx2"/>
                </a:solidFill>
              </a:rPr>
              <a:t>If an advertising concerns a cosmetics product or fragrance, I want to it to include a sample for me to try</a:t>
            </a:r>
          </a:p>
        </p:txBody>
      </p:sp>
      <p:graphicFrame>
        <p:nvGraphicFramePr>
          <p:cNvPr id="8" name="Sisällön paikkamerkki 9">
            <a:extLst>
              <a:ext uri="{FF2B5EF4-FFF2-40B4-BE49-F238E27FC236}">
                <a16:creationId xmlns:a16="http://schemas.microsoft.com/office/drawing/2014/main" id="{89ED5984-78A1-4416-8C36-C39ACEBB9BEB}"/>
              </a:ext>
            </a:extLst>
          </p:cNvPr>
          <p:cNvGraphicFramePr>
            <a:graphicFrameLocks noGrp="1"/>
          </p:cNvGraphicFramePr>
          <p:nvPr>
            <p:ph sz="quarter" idx="11"/>
            <p:custDataLst>
              <p:tags r:id="rId1"/>
            </p:custDataLst>
            <p:extLst>
              <p:ext uri="{D42A27DB-BD31-4B8C-83A1-F6EECF244321}">
                <p14:modId xmlns:p14="http://schemas.microsoft.com/office/powerpoint/2010/main" val="212708998"/>
              </p:ext>
            </p:extLst>
          </p:nvPr>
        </p:nvGraphicFramePr>
        <p:xfrm>
          <a:off x="519545" y="1618053"/>
          <a:ext cx="10590695" cy="4342911"/>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2">
            <a:extLst>
              <a:ext uri="{FF2B5EF4-FFF2-40B4-BE49-F238E27FC236}">
                <a16:creationId xmlns:a16="http://schemas.microsoft.com/office/drawing/2014/main" id="{8007A1F1-4168-DF40-9F0D-930461ECCA40}"/>
              </a:ext>
            </a:extLst>
          </p:cNvPr>
          <p:cNvSpPr txBox="1"/>
          <p:nvPr/>
        </p:nvSpPr>
        <p:spPr>
          <a:xfrm>
            <a:off x="3060675" y="1479554"/>
            <a:ext cx="6070651" cy="276999"/>
          </a:xfrm>
          <a:prstGeom prst="rect">
            <a:avLst/>
          </a:prstGeom>
          <a:noFill/>
        </p:spPr>
        <p:txBody>
          <a:bodyPr wrap="square" rtlCol="0">
            <a:spAutoFit/>
          </a:bodyPr>
          <a:lstStyle/>
          <a:p>
            <a:pPr lvl="0" algn="ctr" rtl="0">
              <a:defRPr/>
            </a:pPr>
            <a:r>
              <a:rPr lang="en" sz="1200" b="0" i="0" u="none" baseline="0">
                <a:solidFill>
                  <a:srgbClr val="002649"/>
                </a:solidFill>
                <a:latin typeface="Neue Haas Unica W1G" panose="020B0504030206020203" pitchFamily="34" charset="0"/>
              </a:rPr>
              <a:t>n = 1,166</a:t>
            </a:r>
          </a:p>
        </p:txBody>
      </p:sp>
    </p:spTree>
    <p:extLst>
      <p:ext uri="{BB962C8B-B14F-4D97-AF65-F5344CB8AC3E}">
        <p14:creationId xmlns:p14="http://schemas.microsoft.com/office/powerpoint/2010/main" val="3778758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pPr rtl="0"/>
            <a:r>
              <a:rPr lang="en" sz="3000" b="0" i="0" u="none" baseline="0">
                <a:solidFill>
                  <a:schemeClr val="tx2"/>
                </a:solidFill>
              </a:rPr>
              <a:t>Ideally, advertisements bring added value to the content of a magazine</a:t>
            </a:r>
          </a:p>
        </p:txBody>
      </p:sp>
      <p:graphicFrame>
        <p:nvGraphicFramePr>
          <p:cNvPr id="8" name="Sisällön paikkamerkki 9">
            <a:extLst>
              <a:ext uri="{FF2B5EF4-FFF2-40B4-BE49-F238E27FC236}">
                <a16:creationId xmlns:a16="http://schemas.microsoft.com/office/drawing/2014/main" id="{72D4CAE0-79F9-4DC5-A092-4F22B8CA81A4}"/>
              </a:ext>
            </a:extLst>
          </p:cNvPr>
          <p:cNvGraphicFramePr>
            <a:graphicFrameLocks noGrp="1"/>
          </p:cNvGraphicFramePr>
          <p:nvPr>
            <p:ph sz="quarter" idx="11"/>
            <p:custDataLst>
              <p:tags r:id="rId1"/>
            </p:custDataLst>
            <p:extLst>
              <p:ext uri="{D42A27DB-BD31-4B8C-83A1-F6EECF244321}">
                <p14:modId xmlns:p14="http://schemas.microsoft.com/office/powerpoint/2010/main" val="393296506"/>
              </p:ext>
            </p:extLst>
          </p:nvPr>
        </p:nvGraphicFramePr>
        <p:xfrm>
          <a:off x="415637" y="1630212"/>
          <a:ext cx="10694604" cy="4457211"/>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2">
            <a:extLst>
              <a:ext uri="{FF2B5EF4-FFF2-40B4-BE49-F238E27FC236}">
                <a16:creationId xmlns:a16="http://schemas.microsoft.com/office/drawing/2014/main" id="{E46A1E08-E8D3-664E-A7D8-97F1191D17BA}"/>
              </a:ext>
            </a:extLst>
          </p:cNvPr>
          <p:cNvSpPr txBox="1"/>
          <p:nvPr/>
        </p:nvSpPr>
        <p:spPr>
          <a:xfrm>
            <a:off x="3060675" y="1479554"/>
            <a:ext cx="6070651" cy="276999"/>
          </a:xfrm>
          <a:prstGeom prst="rect">
            <a:avLst/>
          </a:prstGeom>
          <a:noFill/>
        </p:spPr>
        <p:txBody>
          <a:bodyPr wrap="square" rtlCol="0">
            <a:spAutoFit/>
          </a:bodyPr>
          <a:lstStyle/>
          <a:p>
            <a:pPr lvl="0" algn="ctr" rtl="0">
              <a:defRPr/>
            </a:pPr>
            <a:r>
              <a:rPr lang="en" sz="1200" b="0" i="0" u="none" baseline="0">
                <a:solidFill>
                  <a:srgbClr val="002649"/>
                </a:solidFill>
                <a:latin typeface="Neue Haas Unica W1G" panose="020B0504030206020203" pitchFamily="34" charset="0"/>
              </a:rPr>
              <a:t>n = 1,166</a:t>
            </a:r>
          </a:p>
        </p:txBody>
      </p:sp>
    </p:spTree>
    <p:extLst>
      <p:ext uri="{BB962C8B-B14F-4D97-AF65-F5344CB8AC3E}">
        <p14:creationId xmlns:p14="http://schemas.microsoft.com/office/powerpoint/2010/main" val="31928175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pPr rtl="0"/>
            <a:r>
              <a:rPr lang="en" sz="3000" b="0" i="0" u="none" baseline="0">
                <a:solidFill>
                  <a:schemeClr val="tx2"/>
                </a:solidFill>
              </a:rPr>
              <a:t>I’d be happy to participate in an advertiser’s test group on a magazine’s website</a:t>
            </a:r>
          </a:p>
        </p:txBody>
      </p:sp>
      <p:graphicFrame>
        <p:nvGraphicFramePr>
          <p:cNvPr id="8" name="Sisällön paikkamerkki 9">
            <a:extLst>
              <a:ext uri="{FF2B5EF4-FFF2-40B4-BE49-F238E27FC236}">
                <a16:creationId xmlns:a16="http://schemas.microsoft.com/office/drawing/2014/main" id="{4BE0513E-3C17-435A-8580-9C952D8BD367}"/>
              </a:ext>
            </a:extLst>
          </p:cNvPr>
          <p:cNvGraphicFramePr>
            <a:graphicFrameLocks noGrp="1"/>
          </p:cNvGraphicFramePr>
          <p:nvPr>
            <p:ph sz="quarter" idx="11"/>
            <p:custDataLst>
              <p:tags r:id="rId1"/>
            </p:custDataLst>
            <p:extLst>
              <p:ext uri="{D42A27DB-BD31-4B8C-83A1-F6EECF244321}">
                <p14:modId xmlns:p14="http://schemas.microsoft.com/office/powerpoint/2010/main" val="1366907677"/>
              </p:ext>
            </p:extLst>
          </p:nvPr>
        </p:nvGraphicFramePr>
        <p:xfrm>
          <a:off x="332509" y="1756553"/>
          <a:ext cx="10777731" cy="4313291"/>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2">
            <a:extLst>
              <a:ext uri="{FF2B5EF4-FFF2-40B4-BE49-F238E27FC236}">
                <a16:creationId xmlns:a16="http://schemas.microsoft.com/office/drawing/2014/main" id="{72EC3C09-DA45-5848-ADD3-055E70394AD8}"/>
              </a:ext>
            </a:extLst>
          </p:cNvPr>
          <p:cNvSpPr txBox="1"/>
          <p:nvPr/>
        </p:nvSpPr>
        <p:spPr>
          <a:xfrm>
            <a:off x="3060675" y="1479554"/>
            <a:ext cx="6070651" cy="276999"/>
          </a:xfrm>
          <a:prstGeom prst="rect">
            <a:avLst/>
          </a:prstGeom>
          <a:noFill/>
        </p:spPr>
        <p:txBody>
          <a:bodyPr wrap="square" rtlCol="0">
            <a:spAutoFit/>
          </a:bodyPr>
          <a:lstStyle/>
          <a:p>
            <a:pPr lvl="0" algn="ctr" rtl="0">
              <a:defRPr/>
            </a:pPr>
            <a:r>
              <a:rPr lang="en" sz="1200" b="0" i="0" u="none" baseline="0">
                <a:solidFill>
                  <a:srgbClr val="002649"/>
                </a:solidFill>
                <a:latin typeface="Neue Haas Unica W1G" panose="020B0504030206020203" pitchFamily="34" charset="0"/>
              </a:rPr>
              <a:t>n = 1,166</a:t>
            </a:r>
          </a:p>
        </p:txBody>
      </p:sp>
    </p:spTree>
    <p:extLst>
      <p:ext uri="{BB962C8B-B14F-4D97-AF65-F5344CB8AC3E}">
        <p14:creationId xmlns:p14="http://schemas.microsoft.com/office/powerpoint/2010/main" val="30370077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pPr rtl="0"/>
            <a:r>
              <a:rPr lang="en" sz="2800" b="0" i="0" u="none" baseline="0">
                <a:solidFill>
                  <a:schemeClr val="tx2"/>
                </a:solidFill>
              </a:rPr>
              <a:t>For me, influencer marketing in blogs and social media is a preferred way to receive advertising</a:t>
            </a:r>
          </a:p>
        </p:txBody>
      </p:sp>
      <p:graphicFrame>
        <p:nvGraphicFramePr>
          <p:cNvPr id="8" name="Sisällön paikkamerkki 9">
            <a:extLst>
              <a:ext uri="{FF2B5EF4-FFF2-40B4-BE49-F238E27FC236}">
                <a16:creationId xmlns:a16="http://schemas.microsoft.com/office/drawing/2014/main" id="{110ED82B-BAEB-471B-A840-AA253B426B42}"/>
              </a:ext>
            </a:extLst>
          </p:cNvPr>
          <p:cNvGraphicFramePr>
            <a:graphicFrameLocks noGrp="1"/>
          </p:cNvGraphicFramePr>
          <p:nvPr>
            <p:ph sz="quarter" idx="11"/>
            <p:custDataLst>
              <p:tags r:id="rId1"/>
            </p:custDataLst>
            <p:extLst>
              <p:ext uri="{D42A27DB-BD31-4B8C-83A1-F6EECF244321}">
                <p14:modId xmlns:p14="http://schemas.microsoft.com/office/powerpoint/2010/main" val="200445837"/>
              </p:ext>
            </p:extLst>
          </p:nvPr>
        </p:nvGraphicFramePr>
        <p:xfrm>
          <a:off x="342900" y="1756554"/>
          <a:ext cx="10767341" cy="4426038"/>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2">
            <a:extLst>
              <a:ext uri="{FF2B5EF4-FFF2-40B4-BE49-F238E27FC236}">
                <a16:creationId xmlns:a16="http://schemas.microsoft.com/office/drawing/2014/main" id="{59DA99F3-B4C5-844C-A1DF-78B19113638F}"/>
              </a:ext>
            </a:extLst>
          </p:cNvPr>
          <p:cNvSpPr txBox="1"/>
          <p:nvPr/>
        </p:nvSpPr>
        <p:spPr>
          <a:xfrm>
            <a:off x="3060675" y="1479554"/>
            <a:ext cx="6070651" cy="276999"/>
          </a:xfrm>
          <a:prstGeom prst="rect">
            <a:avLst/>
          </a:prstGeom>
          <a:noFill/>
        </p:spPr>
        <p:txBody>
          <a:bodyPr wrap="square" rtlCol="0">
            <a:spAutoFit/>
          </a:bodyPr>
          <a:lstStyle/>
          <a:p>
            <a:pPr lvl="0" algn="ctr" rtl="0">
              <a:defRPr/>
            </a:pPr>
            <a:r>
              <a:rPr lang="en" sz="1200" b="0" i="0" u="none" baseline="0">
                <a:solidFill>
                  <a:srgbClr val="002649"/>
                </a:solidFill>
                <a:latin typeface="Neue Haas Unica W1G" panose="020B0504030206020203" pitchFamily="34" charset="0"/>
              </a:rPr>
              <a:t> n = 1,166</a:t>
            </a:r>
          </a:p>
        </p:txBody>
      </p:sp>
    </p:spTree>
    <p:extLst>
      <p:ext uri="{BB962C8B-B14F-4D97-AF65-F5344CB8AC3E}">
        <p14:creationId xmlns:p14="http://schemas.microsoft.com/office/powerpoint/2010/main" val="61373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17C68-23B2-3347-A8BE-864A153CFC40}"/>
              </a:ext>
            </a:extLst>
          </p:cNvPr>
          <p:cNvSpPr>
            <a:spLocks noGrp="1"/>
          </p:cNvSpPr>
          <p:nvPr>
            <p:ph type="title"/>
          </p:nvPr>
        </p:nvSpPr>
        <p:spPr/>
        <p:txBody>
          <a:bodyPr>
            <a:normAutofit/>
          </a:bodyPr>
          <a:lstStyle/>
          <a:p>
            <a:pPr algn="l" rtl="0"/>
            <a:r>
              <a:rPr lang="en" b="0" i="0" u="none" baseline="0"/>
              <a:t>Advertising</a:t>
            </a:r>
            <a:endParaRPr lang="en" dirty="0"/>
          </a:p>
        </p:txBody>
      </p:sp>
      <p:pic>
        <p:nvPicPr>
          <p:cNvPr id="9" name="Picture Placeholder 8" descr="A person writing on a piece of paper&#10;&#10;Description automatically generated with medium confidence">
            <a:extLst>
              <a:ext uri="{FF2B5EF4-FFF2-40B4-BE49-F238E27FC236}">
                <a16:creationId xmlns:a16="http://schemas.microsoft.com/office/drawing/2014/main" id="{09D1C921-1BBD-1141-818D-E512038A2F63}"/>
              </a:ext>
            </a:extLst>
          </p:cNvPr>
          <p:cNvPicPr>
            <a:picLocks noGrp="1" noChangeAspect="1"/>
          </p:cNvPicPr>
          <p:nvPr>
            <p:ph type="pic" idx="1"/>
          </p:nvPr>
        </p:nvPicPr>
        <p:blipFill rotWithShape="1">
          <a:blip r:embed="rId3"/>
          <a:srcRect l="24336" r="29414"/>
          <a:stretch/>
        </p:blipFill>
        <p:spPr>
          <a:xfrm>
            <a:off x="6553202" y="0"/>
            <a:ext cx="5638798" cy="6858000"/>
          </a:xfrm>
        </p:spPr>
      </p:pic>
      <p:sp>
        <p:nvSpPr>
          <p:cNvPr id="4" name="Content Placeholder 3">
            <a:extLst>
              <a:ext uri="{FF2B5EF4-FFF2-40B4-BE49-F238E27FC236}">
                <a16:creationId xmlns:a16="http://schemas.microsoft.com/office/drawing/2014/main" id="{F3B44C56-791C-5E4E-8AC3-545D5E423C90}"/>
              </a:ext>
            </a:extLst>
          </p:cNvPr>
          <p:cNvSpPr>
            <a:spLocks noGrp="1"/>
          </p:cNvSpPr>
          <p:nvPr>
            <p:ph idx="10"/>
          </p:nvPr>
        </p:nvSpPr>
        <p:spPr/>
        <p:txBody>
          <a:bodyPr>
            <a:normAutofit/>
          </a:bodyPr>
          <a:lstStyle/>
          <a:p>
            <a:pPr algn="l" rtl="0"/>
            <a:r>
              <a:rPr lang="en" sz="1700" b="0" i="0" u="none" baseline="0"/>
              <a:t>2/3 of the respondents want advertisements to be related to the topics featured in the magazine. Young readers are especially particular about this.</a:t>
            </a:r>
          </a:p>
          <a:p>
            <a:pPr algn="l" rtl="0"/>
            <a:r>
              <a:rPr lang="en" sz="1700" b="0" i="0" u="none" baseline="0"/>
              <a:t>More than half of the respondents agree or somewhat agree with the statement that, ideally, advertisements bring added value to the content of a magazine.</a:t>
            </a:r>
          </a:p>
        </p:txBody>
      </p:sp>
      <p:pic>
        <p:nvPicPr>
          <p:cNvPr id="11" name="Picture 10">
            <a:extLst>
              <a:ext uri="{FF2B5EF4-FFF2-40B4-BE49-F238E27FC236}">
                <a16:creationId xmlns:a16="http://schemas.microsoft.com/office/drawing/2014/main" id="{1210992C-B886-5C45-B6C9-292C148BB425}"/>
              </a:ext>
            </a:extLst>
          </p:cNvPr>
          <p:cNvPicPr>
            <a:picLocks noChangeAspect="1"/>
          </p:cNvPicPr>
          <p:nvPr/>
        </p:nvPicPr>
        <p:blipFill rotWithShape="1">
          <a:blip r:embed="rId4"/>
          <a:srcRect t="39305"/>
          <a:stretch/>
        </p:blipFill>
        <p:spPr>
          <a:xfrm>
            <a:off x="4938930" y="0"/>
            <a:ext cx="2451100" cy="1441450"/>
          </a:xfrm>
          <a:prstGeom prst="rect">
            <a:avLst/>
          </a:prstGeom>
        </p:spPr>
      </p:pic>
      <p:pic>
        <p:nvPicPr>
          <p:cNvPr id="10" name="Picture 9">
            <a:extLst>
              <a:ext uri="{FF2B5EF4-FFF2-40B4-BE49-F238E27FC236}">
                <a16:creationId xmlns:a16="http://schemas.microsoft.com/office/drawing/2014/main" id="{E011208F-FCDA-7443-B3FA-CAE73523FEBD}"/>
              </a:ext>
            </a:extLst>
          </p:cNvPr>
          <p:cNvPicPr>
            <a:picLocks noChangeAspect="1"/>
          </p:cNvPicPr>
          <p:nvPr/>
        </p:nvPicPr>
        <p:blipFill>
          <a:blip r:embed="rId5"/>
          <a:stretch>
            <a:fillRect/>
          </a:stretch>
        </p:blipFill>
        <p:spPr>
          <a:xfrm>
            <a:off x="9930714" y="6168777"/>
            <a:ext cx="1979005" cy="363709"/>
          </a:xfrm>
          <a:prstGeom prst="rect">
            <a:avLst/>
          </a:prstGeom>
        </p:spPr>
      </p:pic>
    </p:spTree>
    <p:extLst>
      <p:ext uri="{BB962C8B-B14F-4D97-AF65-F5344CB8AC3E}">
        <p14:creationId xmlns:p14="http://schemas.microsoft.com/office/powerpoint/2010/main" val="40497096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8" descr="A person writing on a piece of paper&#10;&#10;Description automatically generated with medium confidence">
            <a:extLst>
              <a:ext uri="{FF2B5EF4-FFF2-40B4-BE49-F238E27FC236}">
                <a16:creationId xmlns:a16="http://schemas.microsoft.com/office/drawing/2014/main" id="{9E137132-A211-2247-BB45-410F77A25361}"/>
              </a:ext>
            </a:extLst>
          </p:cNvPr>
          <p:cNvPicPr>
            <a:picLocks noGrp="1" noChangeAspect="1"/>
          </p:cNvPicPr>
          <p:nvPr>
            <p:ph type="pic" idx="1"/>
          </p:nvPr>
        </p:nvPicPr>
        <p:blipFill rotWithShape="1">
          <a:blip r:embed="rId3"/>
          <a:srcRect l="24336" r="29414"/>
          <a:stretch/>
        </p:blipFill>
        <p:spPr>
          <a:xfrm>
            <a:off x="6553202" y="0"/>
            <a:ext cx="5638798" cy="6858000"/>
          </a:xfrm>
        </p:spPr>
      </p:pic>
      <p:pic>
        <p:nvPicPr>
          <p:cNvPr id="12" name="Picture 11">
            <a:extLst>
              <a:ext uri="{FF2B5EF4-FFF2-40B4-BE49-F238E27FC236}">
                <a16:creationId xmlns:a16="http://schemas.microsoft.com/office/drawing/2014/main" id="{621F647B-D109-B448-93AE-65596FEAD99C}"/>
              </a:ext>
            </a:extLst>
          </p:cNvPr>
          <p:cNvPicPr>
            <a:picLocks noChangeAspect="1"/>
          </p:cNvPicPr>
          <p:nvPr/>
        </p:nvPicPr>
        <p:blipFill>
          <a:blip r:embed="rId4"/>
          <a:stretch>
            <a:fillRect/>
          </a:stretch>
        </p:blipFill>
        <p:spPr>
          <a:xfrm>
            <a:off x="9930714" y="6168777"/>
            <a:ext cx="1979005" cy="363709"/>
          </a:xfrm>
          <a:prstGeom prst="rect">
            <a:avLst/>
          </a:prstGeom>
        </p:spPr>
      </p:pic>
      <p:sp>
        <p:nvSpPr>
          <p:cNvPr id="2" name="Title 1">
            <a:extLst>
              <a:ext uri="{FF2B5EF4-FFF2-40B4-BE49-F238E27FC236}">
                <a16:creationId xmlns:a16="http://schemas.microsoft.com/office/drawing/2014/main" id="{32F17C68-23B2-3347-A8BE-864A153CFC40}"/>
              </a:ext>
            </a:extLst>
          </p:cNvPr>
          <p:cNvSpPr>
            <a:spLocks noGrp="1"/>
          </p:cNvSpPr>
          <p:nvPr>
            <p:ph type="title"/>
          </p:nvPr>
        </p:nvSpPr>
        <p:spPr/>
        <p:txBody>
          <a:bodyPr>
            <a:normAutofit/>
          </a:bodyPr>
          <a:lstStyle/>
          <a:p>
            <a:pPr algn="l" rtl="0"/>
            <a:r>
              <a:rPr lang="en" b="0" i="0" u="none" baseline="0"/>
              <a:t>Advertising</a:t>
            </a:r>
            <a:endParaRPr lang="en" dirty="0"/>
          </a:p>
        </p:txBody>
      </p:sp>
      <p:sp>
        <p:nvSpPr>
          <p:cNvPr id="4" name="Content Placeholder 3">
            <a:extLst>
              <a:ext uri="{FF2B5EF4-FFF2-40B4-BE49-F238E27FC236}">
                <a16:creationId xmlns:a16="http://schemas.microsoft.com/office/drawing/2014/main" id="{F3B44C56-791C-5E4E-8AC3-545D5E423C90}"/>
              </a:ext>
            </a:extLst>
          </p:cNvPr>
          <p:cNvSpPr>
            <a:spLocks noGrp="1"/>
          </p:cNvSpPr>
          <p:nvPr>
            <p:ph idx="10"/>
          </p:nvPr>
        </p:nvSpPr>
        <p:spPr/>
        <p:txBody>
          <a:bodyPr>
            <a:normAutofit/>
          </a:bodyPr>
          <a:lstStyle/>
          <a:p>
            <a:pPr algn="l" rtl="0"/>
            <a:r>
              <a:rPr lang="en" sz="1800" b="0" i="0" u="none" baseline="0"/>
              <a:t>More than half of the female respondents want to get a product sample with a cosmetics advertisement.</a:t>
            </a:r>
          </a:p>
          <a:p>
            <a:pPr algn="l" rtl="0"/>
            <a:r>
              <a:rPr lang="en" sz="1800" b="0" i="0" u="none" baseline="0"/>
              <a:t>65% of the young respondents feel that </a:t>
            </a:r>
            <a:r>
              <a:rPr lang="en" sz="1800" b="0" i="0" u="none" baseline="0">
                <a:solidFill>
                  <a:schemeClr val="tx2"/>
                </a:solidFill>
              </a:rPr>
              <a:t>influencer marketing in blogs and social media is a preferred way to receive advertising</a:t>
            </a:r>
            <a:endParaRPr lang="en" sz="1700" dirty="0"/>
          </a:p>
        </p:txBody>
      </p:sp>
      <p:pic>
        <p:nvPicPr>
          <p:cNvPr id="10" name="Picture 9">
            <a:extLst>
              <a:ext uri="{FF2B5EF4-FFF2-40B4-BE49-F238E27FC236}">
                <a16:creationId xmlns:a16="http://schemas.microsoft.com/office/drawing/2014/main" id="{79447646-0000-E248-A906-8803945C5ECA}"/>
              </a:ext>
            </a:extLst>
          </p:cNvPr>
          <p:cNvPicPr>
            <a:picLocks noChangeAspect="1"/>
          </p:cNvPicPr>
          <p:nvPr/>
        </p:nvPicPr>
        <p:blipFill rotWithShape="1">
          <a:blip r:embed="rId5"/>
          <a:srcRect t="39305"/>
          <a:stretch/>
        </p:blipFill>
        <p:spPr>
          <a:xfrm>
            <a:off x="4938930" y="0"/>
            <a:ext cx="2451100" cy="1441450"/>
          </a:xfrm>
          <a:prstGeom prst="rect">
            <a:avLst/>
          </a:prstGeom>
        </p:spPr>
      </p:pic>
    </p:spTree>
    <p:extLst>
      <p:ext uri="{BB962C8B-B14F-4D97-AF65-F5344CB8AC3E}">
        <p14:creationId xmlns:p14="http://schemas.microsoft.com/office/powerpoint/2010/main" val="29471218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5037-38C4-7A47-95C8-5B94984ECDDC}"/>
              </a:ext>
            </a:extLst>
          </p:cNvPr>
          <p:cNvSpPr>
            <a:spLocks noGrp="1"/>
          </p:cNvSpPr>
          <p:nvPr>
            <p:ph type="title"/>
          </p:nvPr>
        </p:nvSpPr>
        <p:spPr>
          <a:xfrm>
            <a:off x="838200" y="774802"/>
            <a:ext cx="10515600" cy="1292086"/>
          </a:xfrm>
        </p:spPr>
        <p:txBody>
          <a:bodyPr/>
          <a:lstStyle/>
          <a:p>
            <a:pPr rtl="0"/>
            <a:r>
              <a:rPr lang="en" b="0" i="0" u="none" baseline="0"/>
              <a:t>Summary </a:t>
            </a:r>
            <a:endParaRPr lang="en" dirty="0"/>
          </a:p>
        </p:txBody>
      </p:sp>
      <p:sp>
        <p:nvSpPr>
          <p:cNvPr id="4" name="Content Placeholder 3">
            <a:extLst>
              <a:ext uri="{FF2B5EF4-FFF2-40B4-BE49-F238E27FC236}">
                <a16:creationId xmlns:a16="http://schemas.microsoft.com/office/drawing/2014/main" id="{A7584257-E253-CA49-84EF-3C8D5B08449E}"/>
              </a:ext>
            </a:extLst>
          </p:cNvPr>
          <p:cNvSpPr>
            <a:spLocks noGrp="1"/>
          </p:cNvSpPr>
          <p:nvPr>
            <p:ph idx="11"/>
          </p:nvPr>
        </p:nvSpPr>
        <p:spPr>
          <a:xfrm>
            <a:off x="1449622" y="2066888"/>
            <a:ext cx="9304970" cy="3548719"/>
          </a:xfrm>
        </p:spPr>
        <p:txBody>
          <a:bodyPr anchor="ctr">
            <a:normAutofit fontScale="92500" lnSpcReduction="20000"/>
          </a:bodyPr>
          <a:lstStyle/>
          <a:p>
            <a:pPr rtl="0">
              <a:lnSpc>
                <a:spcPct val="150000"/>
              </a:lnSpc>
            </a:pPr>
            <a:r>
              <a:rPr lang="en" sz="1600" b="0" i="0" u="none" baseline="0"/>
              <a:t>The emotions associated with magazine moments are positive, such as relaxation, inspiration and the thirst for knowledge. </a:t>
            </a:r>
          </a:p>
          <a:p>
            <a:pPr rtl="0">
              <a:lnSpc>
                <a:spcPct val="150000"/>
              </a:lnSpc>
            </a:pPr>
            <a:r>
              <a:rPr lang="en" sz="1600" b="0" i="0" u="none" baseline="0"/>
              <a:t>People prefer to focus fully on their magazine moments and there is no room for the concurrent use of other media.</a:t>
            </a:r>
          </a:p>
          <a:p>
            <a:pPr rtl="0">
              <a:lnSpc>
                <a:spcPct val="150000"/>
              </a:lnSpc>
            </a:pPr>
            <a:r>
              <a:rPr lang="en" sz="1600" b="0" i="0" u="none" baseline="0"/>
              <a:t>Magazine moments are typically spent on the sofa at home and people like to allocate sufficient time to them.</a:t>
            </a:r>
          </a:p>
          <a:p>
            <a:pPr rtl="0">
              <a:lnSpc>
                <a:spcPct val="150000"/>
              </a:lnSpc>
            </a:pPr>
            <a:r>
              <a:rPr lang="en" sz="1600" b="0" i="0" u="none" baseline="0"/>
              <a:t>Magazines are well suited for following a wide range of topics.</a:t>
            </a:r>
          </a:p>
          <a:p>
            <a:pPr rtl="0">
              <a:lnSpc>
                <a:spcPct val="150000"/>
              </a:lnSpc>
            </a:pPr>
            <a:r>
              <a:rPr lang="en" sz="1600" b="0" i="0" u="none" baseline="0"/>
              <a:t>More than half of the surveyed readers also consume digital magazine content.</a:t>
            </a:r>
          </a:p>
          <a:p>
            <a:pPr rtl="0">
              <a:lnSpc>
                <a:spcPct val="150000"/>
              </a:lnSpc>
            </a:pPr>
            <a:r>
              <a:rPr lang="en" sz="1600" b="0" i="0" u="none" baseline="0"/>
              <a:t>73% of the respondents feel that they get good value for their time always or often when they read print magazine content.</a:t>
            </a:r>
          </a:p>
        </p:txBody>
      </p:sp>
    </p:spTree>
    <p:extLst>
      <p:ext uri="{BB962C8B-B14F-4D97-AF65-F5344CB8AC3E}">
        <p14:creationId xmlns:p14="http://schemas.microsoft.com/office/powerpoint/2010/main" val="36612423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5269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10.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11.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12.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13.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14.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15.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16.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17.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18.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19.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2.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20.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21.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22.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23.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24.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25.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26.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27.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28.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29.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3.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30.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31.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32.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33.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34.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35.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36.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37.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38.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39.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4.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40.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41.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42.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43.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5.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6.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7.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8.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9.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lt;/d2p1:ColumnSelection&gt;&lt;d2p1:ConnectionName&gt;Item0&lt;/d2p1:ConnectionName&gt;&lt;d2p1:DataQueryType&gt;SelectMatrix&lt;/d2p1:DataQueryType&gt;&lt;d2p1:RowSelection&gt;/&lt;/d2p1:RowSelection&gt;&lt;d2p1:TableName&gt;XXXXX&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heme/theme1.xml><?xml version="1.0" encoding="utf-8"?>
<a:theme xmlns:a="http://schemas.openxmlformats.org/drawingml/2006/main" name="Aikakausmedia-ADAM-2020">
  <a:themeElements>
    <a:clrScheme name="Aikakausmedia 2021">
      <a:dk1>
        <a:srgbClr val="002649"/>
      </a:dk1>
      <a:lt1>
        <a:srgbClr val="FFFFFF"/>
      </a:lt1>
      <a:dk2>
        <a:srgbClr val="002649"/>
      </a:dk2>
      <a:lt2>
        <a:srgbClr val="FEFCFF"/>
      </a:lt2>
      <a:accent1>
        <a:srgbClr val="FF6464"/>
      </a:accent1>
      <a:accent2>
        <a:srgbClr val="002649"/>
      </a:accent2>
      <a:accent3>
        <a:srgbClr val="F3CF67"/>
      </a:accent3>
      <a:accent4>
        <a:srgbClr val="9BFFF8"/>
      </a:accent4>
      <a:accent5>
        <a:srgbClr val="FFE0E0"/>
      </a:accent5>
      <a:accent6>
        <a:srgbClr val="B2B2B2"/>
      </a:accent6>
      <a:hlink>
        <a:srgbClr val="FF6464"/>
      </a:hlink>
      <a:folHlink>
        <a:srgbClr val="FF646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Neue Haas Unica W1G" panose="020B0504030206020203" pitchFamily="34" charset="0"/>
          </a:defRPr>
        </a:defPPr>
      </a:lstStyle>
    </a:txDef>
  </a:objectDefaults>
  <a:extraClrSchemeLst/>
  <a:extLst>
    <a:ext uri="{05A4C25C-085E-4340-85A3-A5531E510DB2}">
      <thm15:themeFamily xmlns:thm15="http://schemas.microsoft.com/office/thememl/2012/main" name="Aikakausmedia-ADAM-2020" id="{D6672A77-6A23-3148-AFA0-46709B25FD39}" vid="{0AAFB401-81EC-5D4F-96D4-E72FA9B1D7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10401</TotalTime>
  <Words>6414</Words>
  <Application>Microsoft Macintosh PowerPoint</Application>
  <PresentationFormat>Widescreen</PresentationFormat>
  <Paragraphs>470</Paragraphs>
  <Slides>99</Slides>
  <Notes>87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99</vt:i4>
      </vt:variant>
    </vt:vector>
  </HeadingPairs>
  <TitlesOfParts>
    <vt:vector size="107" baseType="lpstr">
      <vt:lpstr>Clattering</vt:lpstr>
      <vt:lpstr>Neue Haas Unica W1G</vt:lpstr>
      <vt:lpstr>Calibri</vt:lpstr>
      <vt:lpstr>Arial</vt:lpstr>
      <vt:lpstr>Canela Medium</vt:lpstr>
      <vt:lpstr>Neue Haas Unica W1G Medium</vt:lpstr>
      <vt:lpstr>Neue Haas Unica W1G Light</vt:lpstr>
      <vt:lpstr>Aikakausmedia-ADAM-2020</vt:lpstr>
      <vt:lpstr>PowerPoint Presentation</vt:lpstr>
      <vt:lpstr>The implementation of the survey and the respondents</vt:lpstr>
      <vt:lpstr>The survey respondents included both subscribers and single-copy buyers</vt:lpstr>
      <vt:lpstr>Contents</vt:lpstr>
      <vt:lpstr>Reading habits</vt:lpstr>
      <vt:lpstr>63% read magazines at least on a weekly basis,  94% at least on a monthly basis</vt:lpstr>
      <vt:lpstr>The average duration of a reading session is  26 minutes</vt:lpstr>
      <vt:lpstr>65% read their magazines in their entirety always or often</vt:lpstr>
      <vt:lpstr>People read magazines in the evening when they can set aside time for it</vt:lpstr>
      <vt:lpstr>Magazine reading in the morning is the most common among young people, while people who are in the busy years of family life mostly read in the evening</vt:lpstr>
      <vt:lpstr>Reasons for why evenings are the preferred time to read: people read magazines to recover from the day’s work and household chores</vt:lpstr>
      <vt:lpstr>Reasons for why evenings are the preferred time to read: in the evening, people have the opportunity to focus on reading</vt:lpstr>
      <vt:lpstr>Reasons for why evenings are the preferred time to read: reading a magazine is a way to calm down before going to bed</vt:lpstr>
      <vt:lpstr>People prefer to read magazines at home</vt:lpstr>
      <vt:lpstr>Weekdays and weekends are not defining factors for reading a magazine – people like to have magazine moments at both times</vt:lpstr>
      <vt:lpstr>In the choice of when to read, what’s more important than the day of the week is being able to allocate time to reading   – nevertheless, among young age groups, slightly less than half of the respondents prefer reading either on weekdays or weekends</vt:lpstr>
      <vt:lpstr>Nearly 1/3 of the respondents read more when they are on holiday</vt:lpstr>
      <vt:lpstr>Women and young people, in particular, read more when they are on holiday</vt:lpstr>
      <vt:lpstr>Which statement better describes the way you read the magazine of your choice?</vt:lpstr>
      <vt:lpstr>Focusing on a magazine is high in all age groups – young people are more likely to multitask while reading</vt:lpstr>
      <vt:lpstr>Pensioners are more likely to read a magazine as soon as it comes out – people in other age groups wait for the right moment</vt:lpstr>
      <vt:lpstr>Magazines are typically read more than once</vt:lpstr>
      <vt:lpstr>The life of a magazine continues after it has been read – 82% of the respondents keep their magazines or pass them on to others</vt:lpstr>
      <vt:lpstr>How do you keep interesting content from your favourite magazine? (e.g. a full article, a picture or product information in an advertisement) </vt:lpstr>
      <vt:lpstr>Reading habits</vt:lpstr>
      <vt:lpstr>Reading habits</vt:lpstr>
      <vt:lpstr>Readership of different types of magazines </vt:lpstr>
      <vt:lpstr>Regular readership of different types of magazines 1/2</vt:lpstr>
      <vt:lpstr>Regular readership of different types of magazines 2/2</vt:lpstr>
      <vt:lpstr>The respondents’ favourites among magazines that they read regularly are women’s magazines and magazines on news, current affairs, business and finance</vt:lpstr>
      <vt:lpstr>56% of magazine readers also read magazine content in digital format</vt:lpstr>
      <vt:lpstr>Reasons for not reading magazine content in digital format: prefer to read print magazines, not interested in digital content, want to avoid looking at screens</vt:lpstr>
      <vt:lpstr>Reasons for not reading magazine content in digital format: the reading experience is compared to reading print magazines – compared to digital formats, the concrete magazine feels nice and manageable</vt:lpstr>
      <vt:lpstr>Reasons for not reading magazines in digital format: consumption of digital media is high anyway, print media provides variation and the ability to limit the reading session</vt:lpstr>
      <vt:lpstr>Reasons for not reading magazines in digital format:  the print magazine is easier to focus on</vt:lpstr>
      <vt:lpstr>Reading digital magazine content differs from the reading experience of a print magazine particularly in terms of being current and easily accessible</vt:lpstr>
      <vt:lpstr>How is reading digital content different from reading a print magazine: digital is easily accessible</vt:lpstr>
      <vt:lpstr>How is reading digital content different from reading a print magazine: digital content is read one article at a time, whereas print readers read the entire magazine</vt:lpstr>
      <vt:lpstr>Print magazines compare favourably to the digital reading experience especially when it comes to the richness of the experience and the feel</vt:lpstr>
      <vt:lpstr>How is reading digital content different from reading a print magazine: richness of the experience, the feel</vt:lpstr>
      <vt:lpstr>Readership of different types of magazines</vt:lpstr>
      <vt:lpstr>Value received for the time spent on content</vt:lpstr>
      <vt:lpstr>73% of the respondents feel that they get good value for their time always or often when they read print magazine content</vt:lpstr>
      <vt:lpstr>39% of the respondents feel that they get good value for their time always or often when they read digital media content – satisfaction rates are the highest among young age groups and men </vt:lpstr>
      <vt:lpstr>Value received for the time spent on content</vt:lpstr>
      <vt:lpstr>PowerPoint Presentation</vt:lpstr>
      <vt:lpstr>Suitability of media for following different topics  Cars and motor vehicles</vt:lpstr>
      <vt:lpstr>Suitability of media for following different topics Electronics and information technology</vt:lpstr>
      <vt:lpstr>Suitability of media for following different topicsCosmetics and beauty </vt:lpstr>
      <vt:lpstr>Suitability of media for following different topics Travel</vt:lpstr>
      <vt:lpstr>Suitability of media for following different topics Fashion</vt:lpstr>
      <vt:lpstr>Suitability of media for following different topics Renovation and construction</vt:lpstr>
      <vt:lpstr>Suitability of media for following different topics Food and cooking</vt:lpstr>
      <vt:lpstr>Suitability of media for following different topics Interior design</vt:lpstr>
      <vt:lpstr>Suitability of media for following different topics Saving and investing</vt:lpstr>
      <vt:lpstr>Suitability of media for following different topics Health and well-being</vt:lpstr>
      <vt:lpstr>Suitability of media for following different topics Sports</vt:lpstr>
      <vt:lpstr>Suitability of media  for following different topics</vt:lpstr>
      <vt:lpstr> Media consumption in different situations</vt:lpstr>
      <vt:lpstr>People choose print magazines when they want to relax and take their time with a topic – they choose digital media when they want to pass the time and be entertained</vt:lpstr>
      <vt:lpstr>The concurrent consumption of different types of media is not common in the context of print media</vt:lpstr>
      <vt:lpstr>In what types of media consumption moments do you typically use some other type of media at the same time? When reading a magazine</vt:lpstr>
      <vt:lpstr>In what types of media consumption moments do you typically use some other type of media at the same time? When reading a newspaper</vt:lpstr>
      <vt:lpstr>In what types of media consumption moments do you typically use some other type of media at the same time? When listening to the radio</vt:lpstr>
      <vt:lpstr>In what types of media consumption moments do you typically use some other type of media at the same time? When watching TV</vt:lpstr>
      <vt:lpstr>In what types of media consumption moments do you typically use some other type of media at the same time? When browsing an online newspaper, online magazine or other online media</vt:lpstr>
      <vt:lpstr>In what types of media consumption moments do you typically use some other type of media at the same time?  When using social media (e.g. Facebook, Instagram)</vt:lpstr>
      <vt:lpstr>In what types of media consumption moments do you typically use some other type of media at the same time? When reading a blog</vt:lpstr>
      <vt:lpstr>In what types of media consumption moments do you typically use some other type of media at the same time? When watching YouTube or other video streaming services</vt:lpstr>
      <vt:lpstr>In what types of media consumption moments do you typically use some other type of media at the same time? When listening to a podcast</vt:lpstr>
      <vt:lpstr>Media consumption in different situations</vt:lpstr>
      <vt:lpstr>Media &amp; emotions</vt:lpstr>
      <vt:lpstr>Top 10 emotions – print magazines</vt:lpstr>
      <vt:lpstr>Where do the emotions experienced when reading a magazine emerge from? Relaxation – your own magazine = “me time”</vt:lpstr>
      <vt:lpstr>Where do the emotions experienced when reading a magazine emerge from? Inspiration – self-selected content is interesting</vt:lpstr>
      <vt:lpstr>Where do the emotions experienced when reading a magazine emerge from? Focus – the reading session does not begin when you’re busy</vt:lpstr>
      <vt:lpstr>Top 10 emotions – magazine websites</vt:lpstr>
      <vt:lpstr>Top 10 emotions – print newspapers</vt:lpstr>
      <vt:lpstr>Top 10 emotions – newspaper websites</vt:lpstr>
      <vt:lpstr>Top 10 emotions – TV</vt:lpstr>
      <vt:lpstr>Top 10 emotions – radio</vt:lpstr>
      <vt:lpstr>Top 10 emotions – social media</vt:lpstr>
      <vt:lpstr>Top 10 emotions – blogs</vt:lpstr>
      <vt:lpstr>Top 10 emotions – YouTube</vt:lpstr>
      <vt:lpstr>Top 10 emotions – podcasts</vt:lpstr>
      <vt:lpstr>Media &amp; emotions</vt:lpstr>
      <vt:lpstr>Advertising</vt:lpstr>
      <vt:lpstr>Statements concerning advertising</vt:lpstr>
      <vt:lpstr>I want the advertised product or service to be related to the topics featured in the magazine</vt:lpstr>
      <vt:lpstr>Competitions and lucky draws in print advertisements attract my attention</vt:lpstr>
      <vt:lpstr>Competitions and lucky draws on magazine websites attract my attention</vt:lpstr>
      <vt:lpstr>If an advertising concerns a cosmetics product or fragrance, I want to it to include a sample for me to try</vt:lpstr>
      <vt:lpstr>Ideally, advertisements bring added value to the content of a magazine</vt:lpstr>
      <vt:lpstr>I’d be happy to participate in an advertiser’s test group on a magazine’s website</vt:lpstr>
      <vt:lpstr>For me, influencer marketing in blogs and social media is a preferred way to receive advertising</vt:lpstr>
      <vt:lpstr>Advertising</vt:lpstr>
      <vt:lpstr>Advertising</vt:lpstr>
      <vt:lpstr>Summary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Outi Itävuo</dc:creator>
  <cp:lastModifiedBy>Outi Itävuo</cp:lastModifiedBy>
  <cp:revision>389</cp:revision>
  <dcterms:created xsi:type="dcterms:W3CDTF">2021-06-10T10:03:58Z</dcterms:created>
  <dcterms:modified xsi:type="dcterms:W3CDTF">2021-08-03T17:27:39Z</dcterms:modified>
</cp:coreProperties>
</file>