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3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0"/>
  </p:notesMasterIdLst>
  <p:handoutMasterIdLst>
    <p:handoutMasterId r:id="rId51"/>
  </p:handoutMasterIdLst>
  <p:sldIdLst>
    <p:sldId id="304" r:id="rId2"/>
    <p:sldId id="301" r:id="rId3"/>
    <p:sldId id="328" r:id="rId4"/>
    <p:sldId id="329" r:id="rId5"/>
    <p:sldId id="275" r:id="rId6"/>
    <p:sldId id="310" r:id="rId7"/>
    <p:sldId id="330" r:id="rId8"/>
    <p:sldId id="309" r:id="rId9"/>
    <p:sldId id="331" r:id="rId10"/>
    <p:sldId id="302" r:id="rId11"/>
    <p:sldId id="332" r:id="rId12"/>
    <p:sldId id="308" r:id="rId13"/>
    <p:sldId id="333" r:id="rId14"/>
    <p:sldId id="323" r:id="rId15"/>
    <p:sldId id="313" r:id="rId16"/>
    <p:sldId id="334" r:id="rId17"/>
    <p:sldId id="322" r:id="rId18"/>
    <p:sldId id="335" r:id="rId19"/>
    <p:sldId id="312" r:id="rId20"/>
    <p:sldId id="336" r:id="rId21"/>
    <p:sldId id="324" r:id="rId22"/>
    <p:sldId id="321" r:id="rId23"/>
    <p:sldId id="337" r:id="rId24"/>
    <p:sldId id="311" r:id="rId25"/>
    <p:sldId id="338" r:id="rId26"/>
    <p:sldId id="277" r:id="rId27"/>
    <p:sldId id="319" r:id="rId28"/>
    <p:sldId id="339" r:id="rId29"/>
    <p:sldId id="318" r:id="rId30"/>
    <p:sldId id="340" r:id="rId31"/>
    <p:sldId id="325" r:id="rId32"/>
    <p:sldId id="315" r:id="rId33"/>
    <p:sldId id="341" r:id="rId34"/>
    <p:sldId id="317" r:id="rId35"/>
    <p:sldId id="342" r:id="rId36"/>
    <p:sldId id="316" r:id="rId37"/>
    <p:sldId id="343" r:id="rId38"/>
    <p:sldId id="314" r:id="rId39"/>
    <p:sldId id="344" r:id="rId40"/>
    <p:sldId id="300" r:id="rId41"/>
    <p:sldId id="327" r:id="rId42"/>
    <p:sldId id="280" r:id="rId43"/>
    <p:sldId id="281" r:id="rId44"/>
    <p:sldId id="305" r:id="rId45"/>
    <p:sldId id="345" r:id="rId46"/>
    <p:sldId id="307" r:id="rId47"/>
    <p:sldId id="326" r:id="rId48"/>
    <p:sldId id="283" r:id="rId4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1" autoAdjust="0"/>
    <p:restoredTop sz="92308" autoAdjust="0"/>
  </p:normalViewPr>
  <p:slideViewPr>
    <p:cSldViewPr snapToGrid="0" snapToObjects="1">
      <p:cViewPr varScale="1">
        <p:scale>
          <a:sx n="82" d="100"/>
          <a:sy n="82" d="100"/>
        </p:scale>
        <p:origin x="8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I rely on product recommendations from bloggers and tubers</c:v>
                </c:pt>
                <c:pt idx="1">
                  <c:v>Finnish magazines offer reliable product recommendations</c:v>
                </c:pt>
                <c:pt idx="2">
                  <c:v>Finnish magazines offer reliable comparisons and tests</c:v>
                </c:pt>
                <c:pt idx="3">
                  <c:v>Finnish magazines are of high quality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17</c:v>
                </c:pt>
                <c:pt idx="1">
                  <c:v>65</c:v>
                </c:pt>
                <c:pt idx="2">
                  <c:v>70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2-4B02-8101-210DB56408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4930655"/>
        <c:axId val="447943055"/>
      </c:barChart>
      <c:catAx>
        <c:axId val="4449306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7943055"/>
        <c:crosses val="autoZero"/>
        <c:auto val="1"/>
        <c:lblAlgn val="ctr"/>
        <c:lblOffset val="100"/>
        <c:noMultiLvlLbl val="0"/>
      </c:catAx>
      <c:valAx>
        <c:axId val="447943055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444930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42043638798039"/>
          <c:y val="8.7858899836473298E-2"/>
          <c:w val="0.48020910242726778"/>
          <c:h val="0.87245138860260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 follow important and meaningful  magazines on social media</c:v>
                </c:pt>
                <c:pt idx="1">
                  <c:v>I read important and meaningful magazines from cover to cover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35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6-4D0D-A03B-9C48C5F6BF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5148351"/>
        <c:axId val="574643199"/>
      </c:barChart>
      <c:catAx>
        <c:axId val="405148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4643199"/>
        <c:crosses val="autoZero"/>
        <c:auto val="1"/>
        <c:lblAlgn val="ctr"/>
        <c:lblOffset val="100"/>
        <c:noMultiLvlLbl val="0"/>
      </c:catAx>
      <c:valAx>
        <c:axId val="574643199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40514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40</c:v>
                </c:pt>
                <c:pt idx="1">
                  <c:v>48</c:v>
                </c:pt>
                <c:pt idx="2">
                  <c:v>57</c:v>
                </c:pt>
                <c:pt idx="3">
                  <c:v>61</c:v>
                </c:pt>
                <c:pt idx="4">
                  <c:v>60</c:v>
                </c:pt>
                <c:pt idx="5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43</c:v>
                </c:pt>
                <c:pt idx="1">
                  <c:v>37</c:v>
                </c:pt>
                <c:pt idx="2">
                  <c:v>39</c:v>
                </c:pt>
                <c:pt idx="3">
                  <c:v>36</c:v>
                </c:pt>
                <c:pt idx="4">
                  <c:v>30</c:v>
                </c:pt>
                <c:pt idx="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Ads are part of the content of a magazine</c:v>
                </c:pt>
                <c:pt idx="1">
                  <c:v>Ads in magazines make new things familiar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60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D-4DAC-A713-29B7A2D79B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76407327"/>
        <c:axId val="577059183"/>
      </c:barChart>
      <c:catAx>
        <c:axId val="5764073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7059183"/>
        <c:crosses val="autoZero"/>
        <c:auto val="1"/>
        <c:lblAlgn val="ctr"/>
        <c:lblOffset val="100"/>
        <c:noMultiLvlLbl val="0"/>
      </c:catAx>
      <c:valAx>
        <c:axId val="577059183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57640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67</c:v>
                </c:pt>
                <c:pt idx="1">
                  <c:v>66</c:v>
                </c:pt>
                <c:pt idx="2">
                  <c:v>71</c:v>
                </c:pt>
                <c:pt idx="3">
                  <c:v>72</c:v>
                </c:pt>
                <c:pt idx="4">
                  <c:v>69</c:v>
                </c:pt>
                <c:pt idx="5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60</c:v>
                </c:pt>
                <c:pt idx="1">
                  <c:v>63</c:v>
                </c:pt>
                <c:pt idx="2">
                  <c:v>63</c:v>
                </c:pt>
                <c:pt idx="3">
                  <c:v>63</c:v>
                </c:pt>
                <c:pt idx="4">
                  <c:v>60</c:v>
                </c:pt>
                <c:pt idx="5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I'm testing  product samples in magazines (like food or cosmetics)</c:v>
                </c:pt>
                <c:pt idx="1">
                  <c:v>I have purchased products based on the ad in magazine</c:v>
                </c:pt>
                <c:pt idx="2">
                  <c:v>I have seeked for additional information about the advertised product, eg. Online</c:v>
                </c:pt>
                <c:pt idx="3">
                  <c:v>I'm trying out tips or guidelines (like recipes) in magazine ads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40</c:v>
                </c:pt>
                <c:pt idx="1">
                  <c:v>45</c:v>
                </c:pt>
                <c:pt idx="2">
                  <c:v>52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D-4DAC-A713-29B7A2D79B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76407327"/>
        <c:axId val="577059183"/>
      </c:barChart>
      <c:catAx>
        <c:axId val="5764073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7059183"/>
        <c:crosses val="autoZero"/>
        <c:auto val="1"/>
        <c:lblAlgn val="ctr"/>
        <c:lblOffset val="100"/>
        <c:noMultiLvlLbl val="0"/>
      </c:catAx>
      <c:valAx>
        <c:axId val="577059183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57640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59</c:v>
                </c:pt>
                <c:pt idx="1">
                  <c:v>60</c:v>
                </c:pt>
                <c:pt idx="2">
                  <c:v>64</c:v>
                </c:pt>
                <c:pt idx="3">
                  <c:v>67</c:v>
                </c:pt>
                <c:pt idx="4">
                  <c:v>62</c:v>
                </c:pt>
                <c:pt idx="5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40</c:v>
                </c:pt>
                <c:pt idx="1">
                  <c:v>41</c:v>
                </c:pt>
                <c:pt idx="2">
                  <c:v>50</c:v>
                </c:pt>
                <c:pt idx="3">
                  <c:v>52</c:v>
                </c:pt>
                <c:pt idx="4">
                  <c:v>46</c:v>
                </c:pt>
                <c:pt idx="5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40</c:v>
                </c:pt>
                <c:pt idx="1">
                  <c:v>41</c:v>
                </c:pt>
                <c:pt idx="2">
                  <c:v>50</c:v>
                </c:pt>
                <c:pt idx="3">
                  <c:v>52</c:v>
                </c:pt>
                <c:pt idx="4">
                  <c:v>46</c:v>
                </c:pt>
                <c:pt idx="5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77</c:v>
                </c:pt>
                <c:pt idx="1">
                  <c:v>79</c:v>
                </c:pt>
                <c:pt idx="2">
                  <c:v>84</c:v>
                </c:pt>
                <c:pt idx="3">
                  <c:v>86</c:v>
                </c:pt>
                <c:pt idx="4">
                  <c:v>85</c:v>
                </c:pt>
                <c:pt idx="5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45</c:v>
                </c:pt>
                <c:pt idx="1">
                  <c:v>40</c:v>
                </c:pt>
                <c:pt idx="2">
                  <c:v>44</c:v>
                </c:pt>
                <c:pt idx="3">
                  <c:v>43</c:v>
                </c:pt>
                <c:pt idx="4">
                  <c:v>38</c:v>
                </c:pt>
                <c:pt idx="5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67439017365012"/>
          <c:y val="3.4904013961605584E-2"/>
          <c:w val="0.67477863880448941"/>
          <c:h val="0.88771131357271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6AB-4048-9278-80D7251961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Taul1!$A$2:$A$13</c:f>
              <c:strCache>
                <c:ptCount val="12"/>
                <c:pt idx="0">
                  <c:v>Newsletters to email</c:v>
                </c:pt>
                <c:pt idx="1">
                  <c:v>Blogs</c:v>
                </c:pt>
                <c:pt idx="2">
                  <c:v>Other websites</c:v>
                </c:pt>
                <c:pt idx="3">
                  <c:v>Social Media</c:v>
                </c:pt>
                <c:pt idx="4">
                  <c:v>Radio</c:v>
                </c:pt>
                <c:pt idx="5">
                  <c:v>Newspaper/Magazine websites </c:v>
                </c:pt>
                <c:pt idx="6">
                  <c:v>TV</c:v>
                </c:pt>
                <c:pt idx="7">
                  <c:v>Out-of-home advertising</c:v>
                </c:pt>
                <c:pt idx="8">
                  <c:v>Newspapers</c:v>
                </c:pt>
                <c:pt idx="9">
                  <c:v> Home delivered advertisements </c:v>
                </c:pt>
                <c:pt idx="10">
                  <c:v>Magazines</c:v>
                </c:pt>
                <c:pt idx="11">
                  <c:v>Free and local newspapers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8</c:v>
                </c:pt>
                <c:pt idx="1">
                  <c:v>15</c:v>
                </c:pt>
                <c:pt idx="2">
                  <c:v>18</c:v>
                </c:pt>
                <c:pt idx="3">
                  <c:v>21</c:v>
                </c:pt>
                <c:pt idx="4">
                  <c:v>23</c:v>
                </c:pt>
                <c:pt idx="5">
                  <c:v>28</c:v>
                </c:pt>
                <c:pt idx="6">
                  <c:v>34</c:v>
                </c:pt>
                <c:pt idx="7">
                  <c:v>37</c:v>
                </c:pt>
                <c:pt idx="8">
                  <c:v>47</c:v>
                </c:pt>
                <c:pt idx="9">
                  <c:v>47</c:v>
                </c:pt>
                <c:pt idx="10">
                  <c:v>48</c:v>
                </c:pt>
                <c:pt idx="1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B-4048-9278-80D725196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89028559"/>
        <c:axId val="858958639"/>
      </c:barChart>
      <c:catAx>
        <c:axId val="78902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8958639"/>
        <c:crosses val="autoZero"/>
        <c:auto val="1"/>
        <c:lblAlgn val="ctr"/>
        <c:lblOffset val="100"/>
        <c:noMultiLvlLbl val="0"/>
      </c:catAx>
      <c:valAx>
        <c:axId val="8589586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9028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50A-40FD-985B-419809E0E4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Taul1!$A$2:$A$13</c:f>
              <c:strCache>
                <c:ptCount val="12"/>
                <c:pt idx="0">
                  <c:v>Free and local newspapers</c:v>
                </c:pt>
                <c:pt idx="1">
                  <c:v>Newspapers</c:v>
                </c:pt>
                <c:pt idx="2">
                  <c:v>Magazines</c:v>
                </c:pt>
                <c:pt idx="3">
                  <c:v>Out-of-home advertising</c:v>
                </c:pt>
                <c:pt idx="4">
                  <c:v>Home delivered advertisements</c:v>
                </c:pt>
                <c:pt idx="5">
                  <c:v>TV</c:v>
                </c:pt>
                <c:pt idx="6">
                  <c:v>Newspaper/Magazine websites</c:v>
                </c:pt>
                <c:pt idx="7">
                  <c:v>Other websites</c:v>
                </c:pt>
                <c:pt idx="8">
                  <c:v>Blogs</c:v>
                </c:pt>
                <c:pt idx="9">
                  <c:v>Radio</c:v>
                </c:pt>
                <c:pt idx="10">
                  <c:v>Social media</c:v>
                </c:pt>
                <c:pt idx="11">
                  <c:v>Newsletters to email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9</c:v>
                </c:pt>
                <c:pt idx="1">
                  <c:v>12</c:v>
                </c:pt>
                <c:pt idx="2">
                  <c:v>13</c:v>
                </c:pt>
                <c:pt idx="3">
                  <c:v>17</c:v>
                </c:pt>
                <c:pt idx="4">
                  <c:v>23</c:v>
                </c:pt>
                <c:pt idx="5">
                  <c:v>29</c:v>
                </c:pt>
                <c:pt idx="6">
                  <c:v>31</c:v>
                </c:pt>
                <c:pt idx="7">
                  <c:v>38</c:v>
                </c:pt>
                <c:pt idx="8">
                  <c:v>40</c:v>
                </c:pt>
                <c:pt idx="9">
                  <c:v>41</c:v>
                </c:pt>
                <c:pt idx="10">
                  <c:v>42</c:v>
                </c:pt>
                <c:pt idx="1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A-40FD-985B-419809E0E4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49110895"/>
        <c:axId val="577042959"/>
      </c:barChart>
      <c:catAx>
        <c:axId val="849110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7042959"/>
        <c:crosses val="autoZero"/>
        <c:auto val="1"/>
        <c:lblAlgn val="ctr"/>
        <c:lblOffset val="100"/>
        <c:noMultiLvlLbl val="0"/>
      </c:catAx>
      <c:valAx>
        <c:axId val="577042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9110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3609259773890581"/>
          <c:w val="0.7857554464513935"/>
          <c:h val="0.7042355368920677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Taul1!$C$2:$C$7</c:f>
              <c:numCache>
                <c:formatCode>General</c:formatCode>
                <c:ptCount val="6"/>
                <c:pt idx="0">
                  <c:v>24</c:v>
                </c:pt>
                <c:pt idx="1">
                  <c:v>28</c:v>
                </c:pt>
                <c:pt idx="2">
                  <c:v>11</c:v>
                </c:pt>
                <c:pt idx="3">
                  <c:v>6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1-4350-AA4B-5F810475865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Mies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Taul1!$D$2:$D$7</c:f>
              <c:numCache>
                <c:formatCode>General</c:formatCode>
                <c:ptCount val="6"/>
                <c:pt idx="0">
                  <c:v>54</c:v>
                </c:pt>
                <c:pt idx="1">
                  <c:v>53</c:v>
                </c:pt>
                <c:pt idx="2">
                  <c:v>30</c:v>
                </c:pt>
                <c:pt idx="3">
                  <c:v>19</c:v>
                </c:pt>
                <c:pt idx="4">
                  <c:v>15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1-4350-AA4B-5F8104758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832895"/>
        <c:axId val="1119961391"/>
      </c:barChar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39</c:v>
                </c:pt>
                <c:pt idx="1">
                  <c:v>41</c:v>
                </c:pt>
                <c:pt idx="2">
                  <c:v>21</c:v>
                </c:pt>
                <c:pt idx="3">
                  <c:v>13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9714880330288"/>
          <c:y val="0.13202184615315576"/>
          <c:w val="0.7857554464513935"/>
          <c:h val="0.7083062884778177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Taul1!$C$2:$C$7</c:f>
              <c:numCache>
                <c:formatCode>General</c:formatCode>
                <c:ptCount val="6"/>
                <c:pt idx="0">
                  <c:v>36</c:v>
                </c:pt>
                <c:pt idx="1">
                  <c:v>40</c:v>
                </c:pt>
                <c:pt idx="2">
                  <c:v>22</c:v>
                </c:pt>
                <c:pt idx="3">
                  <c:v>15</c:v>
                </c:pt>
                <c:pt idx="4">
                  <c:v>19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B8-41AC-973A-BF71B036F86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Taul1!$D$2:$D$7</c:f>
              <c:numCache>
                <c:formatCode>General</c:formatCode>
                <c:ptCount val="6"/>
                <c:pt idx="0">
                  <c:v>26</c:v>
                </c:pt>
                <c:pt idx="1">
                  <c:v>47</c:v>
                </c:pt>
                <c:pt idx="2">
                  <c:v>31</c:v>
                </c:pt>
                <c:pt idx="3">
                  <c:v>16</c:v>
                </c:pt>
                <c:pt idx="4">
                  <c:v>15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B8-41AC-973A-BF71B036F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832895"/>
        <c:axId val="1119961391"/>
      </c:barChar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31</c:v>
                </c:pt>
                <c:pt idx="1">
                  <c:v>44</c:v>
                </c:pt>
                <c:pt idx="2">
                  <c:v>27</c:v>
                </c:pt>
                <c:pt idx="3">
                  <c:v>16</c:v>
                </c:pt>
                <c:pt idx="4">
                  <c:v>17</c:v>
                </c:pt>
                <c:pt idx="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61</c:v>
                </c:pt>
                <c:pt idx="1">
                  <c:v>65</c:v>
                </c:pt>
                <c:pt idx="2">
                  <c:v>70</c:v>
                </c:pt>
                <c:pt idx="3">
                  <c:v>75</c:v>
                </c:pt>
                <c:pt idx="4">
                  <c:v>74</c:v>
                </c:pt>
                <c:pt idx="5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60</c:v>
                </c:pt>
                <c:pt idx="1">
                  <c:v>65</c:v>
                </c:pt>
                <c:pt idx="2">
                  <c:v>69</c:v>
                </c:pt>
                <c:pt idx="3">
                  <c:v>69</c:v>
                </c:pt>
                <c:pt idx="4">
                  <c:v>66</c:v>
                </c:pt>
                <c:pt idx="5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44</c:v>
                </c:pt>
                <c:pt idx="1">
                  <c:v>27</c:v>
                </c:pt>
                <c:pt idx="2">
                  <c:v>20</c:v>
                </c:pt>
                <c:pt idx="3">
                  <c:v>12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42043638798039"/>
          <c:y val="8.7858899836473298E-2"/>
          <c:w val="0.48020910242726778"/>
          <c:h val="0.87245138860260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A professional magazine keeps me up to date on professional matters</c:v>
                </c:pt>
                <c:pt idx="1">
                  <c:v>I relax and get inspired by magazines</c:v>
                </c:pt>
                <c:pt idx="2">
                  <c:v>An  industry specific magazine provides information on my hobbies and interests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75</c:v>
                </c:pt>
                <c:pt idx="1">
                  <c:v>80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6-4D0D-A03B-9C48C5F6BF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5148351"/>
        <c:axId val="574643199"/>
      </c:barChart>
      <c:catAx>
        <c:axId val="405148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4643199"/>
        <c:crosses val="autoZero"/>
        <c:auto val="1"/>
        <c:lblAlgn val="ctr"/>
        <c:lblOffset val="100"/>
        <c:noMultiLvlLbl val="0"/>
      </c:catAx>
      <c:valAx>
        <c:axId val="574643199"/>
        <c:scaling>
          <c:orientation val="minMax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40514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79</c:v>
                </c:pt>
                <c:pt idx="1">
                  <c:v>85</c:v>
                </c:pt>
                <c:pt idx="2">
                  <c:v>88</c:v>
                </c:pt>
                <c:pt idx="3">
                  <c:v>91</c:v>
                </c:pt>
                <c:pt idx="4">
                  <c:v>89</c:v>
                </c:pt>
                <c:pt idx="5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66</c:v>
                </c:pt>
                <c:pt idx="1">
                  <c:v>78</c:v>
                </c:pt>
                <c:pt idx="2">
                  <c:v>83</c:v>
                </c:pt>
                <c:pt idx="3">
                  <c:v>84</c:v>
                </c:pt>
                <c:pt idx="4">
                  <c:v>82</c:v>
                </c:pt>
                <c:pt idx="5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  years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61</c:v>
                </c:pt>
                <c:pt idx="1">
                  <c:v>75</c:v>
                </c:pt>
                <c:pt idx="2">
                  <c:v>80</c:v>
                </c:pt>
                <c:pt idx="3">
                  <c:v>85</c:v>
                </c:pt>
                <c:pt idx="4">
                  <c:v>84</c:v>
                </c:pt>
                <c:pt idx="5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BD5F8D-EE0E-6041-91DC-388F90E691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2325A5-77F9-9F40-877C-641A0D9B58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78667-6837-9F49-AB30-64407FC7E0D9}" type="datetimeFigureOut">
              <a:rPr lang="fi-FI" smtClean="0"/>
              <a:t>27.10.2020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A4E48-F9C1-6246-AC2B-1D1E8C171C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DCB0F-D88E-B447-AE51-10E690E25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0CED5-2DBE-6642-BE0B-C443D90B4F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8994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59984-3E25-4880-8B2E-6A52F7731393}" type="datetimeFigureOut">
              <a:rPr lang="fi-FI" smtClean="0"/>
              <a:t>27.10.2020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4E80-A16F-4611-83F0-19745D0E0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75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4533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84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895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860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3071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969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2699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091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726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670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Sekä 35-44 että 45-54 luku on 53%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990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3272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920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685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9993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40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19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3901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015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4089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922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Glorian Koti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Koti ja Keittiö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Suuri Käsityö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Tiede</a:t>
            </a:r>
            <a:r>
              <a:rPr lang="fi-FI" dirty="0"/>
              <a:t> 16%,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 Naiset</a:t>
            </a:r>
            <a:r>
              <a:rPr lang="fi-FI" dirty="0"/>
              <a:t> 16%,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Kauneus &amp; Terveys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Alibi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Seiska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16%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373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803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9214F2-C8DA-D846-B021-870F853F673A}"/>
              </a:ext>
            </a:extLst>
          </p:cNvPr>
          <p:cNvSpPr txBox="1">
            <a:spLocks/>
          </p:cNvSpPr>
          <p:nvPr userDrawn="1"/>
        </p:nvSpPr>
        <p:spPr>
          <a:xfrm rot="18900000">
            <a:off x="-575018" y="328209"/>
            <a:ext cx="2059720" cy="29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1000" dirty="0"/>
              <a:t>NRS 2020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59" y="956221"/>
            <a:ext cx="8523458" cy="36384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20" name="Footer Placeholder 2">
            <a:extLst>
              <a:ext uri="{FF2B5EF4-FFF2-40B4-BE49-F238E27FC236}">
                <a16:creationId xmlns:a16="http://schemas.microsoft.com/office/drawing/2014/main" id="{992F0A66-5A13-8B4C-A06C-B988CD09E4A1}"/>
              </a:ext>
            </a:extLst>
          </p:cNvPr>
          <p:cNvSpPr txBox="1">
            <a:spLocks/>
          </p:cNvSpPr>
          <p:nvPr userDrawn="1"/>
        </p:nvSpPr>
        <p:spPr>
          <a:xfrm>
            <a:off x="217576" y="4840751"/>
            <a:ext cx="6382400" cy="2629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/>
              <a:t>Source: KMT 2020  |  </a:t>
            </a:r>
            <a:r>
              <a:rPr lang="fi-FI" sz="900" dirty="0"/>
              <a:t>N: 46 402</a:t>
            </a:r>
            <a:endParaRPr lang="en-GB" sz="9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35EAD27-754D-3A4E-A2AE-D7541BEEF34C}"/>
              </a:ext>
            </a:extLst>
          </p:cNvPr>
          <p:cNvSpPr txBox="1">
            <a:spLocks/>
          </p:cNvSpPr>
          <p:nvPr userDrawn="1"/>
        </p:nvSpPr>
        <p:spPr>
          <a:xfrm rot="2700000">
            <a:off x="7708903" y="333336"/>
            <a:ext cx="2059720" cy="29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1000" dirty="0"/>
              <a:t>NRS 2020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B4BECD-1F05-3643-B6B0-CADC83F56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563" y="162213"/>
            <a:ext cx="8524054" cy="386664"/>
          </a:xfrm>
        </p:spPr>
        <p:txBody>
          <a:bodyPr anchor="ctr">
            <a:noAutofit/>
          </a:bodyPr>
          <a:lstStyle>
            <a:lvl1pPr algn="l"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B1A7F9-7625-F743-BDBD-AF9CFA07389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09562" y="577158"/>
            <a:ext cx="8524054" cy="302563"/>
          </a:xfrm>
        </p:spPr>
        <p:txBody>
          <a:bodyPr>
            <a:noAutofit/>
          </a:bodyPr>
          <a:lstStyle>
            <a:lvl1pPr>
              <a:defRPr sz="1200" b="1" i="1">
                <a:latin typeface="Times" pitchFamily="2" charset="0"/>
              </a:defRPr>
            </a:lvl1pPr>
            <a:lvl2pPr>
              <a:defRPr sz="1800">
                <a:latin typeface="Times" pitchFamily="2" charset="0"/>
              </a:defRPr>
            </a:lvl2pPr>
            <a:lvl3pPr>
              <a:defRPr sz="1800">
                <a:latin typeface="Times" pitchFamily="2" charset="0"/>
              </a:defRPr>
            </a:lvl3pPr>
            <a:lvl4pPr>
              <a:defRPr sz="1800">
                <a:latin typeface="Times" pitchFamily="2" charset="0"/>
              </a:defRPr>
            </a:lvl4pPr>
            <a:lvl5pPr>
              <a:defRPr sz="1800">
                <a:latin typeface="Times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06B139-A220-4F0C-AB8C-365A3A4EE493}"/>
              </a:ext>
            </a:extLst>
          </p:cNvPr>
          <p:cNvSpPr txBox="1">
            <a:spLocks/>
          </p:cNvSpPr>
          <p:nvPr userDrawn="1"/>
        </p:nvSpPr>
        <p:spPr>
          <a:xfrm rot="1789587">
            <a:off x="7500849" y="147438"/>
            <a:ext cx="2059720" cy="29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1000" dirty="0"/>
              <a:t>KMT 2020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54CA6A-DBA1-4FAA-AE1C-627C7075D9FA}"/>
              </a:ext>
            </a:extLst>
          </p:cNvPr>
          <p:cNvSpPr txBox="1">
            <a:spLocks/>
          </p:cNvSpPr>
          <p:nvPr userDrawn="1"/>
        </p:nvSpPr>
        <p:spPr>
          <a:xfrm>
            <a:off x="217576" y="4729073"/>
            <a:ext cx="6382400" cy="2629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err="1"/>
              <a:t>Lähde</a:t>
            </a:r>
            <a:r>
              <a:rPr lang="en-GB" sz="900" dirty="0"/>
              <a:t>: KMT 2020  |  </a:t>
            </a:r>
            <a:r>
              <a:rPr lang="fi-FI" sz="900" dirty="0"/>
              <a:t>Koko väestö N: 46 402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C192F4-C3ED-41D8-8478-9A292C197EC1}"/>
              </a:ext>
            </a:extLst>
          </p:cNvPr>
          <p:cNvSpPr txBox="1">
            <a:spLocks/>
          </p:cNvSpPr>
          <p:nvPr userDrawn="1"/>
        </p:nvSpPr>
        <p:spPr>
          <a:xfrm rot="18900000">
            <a:off x="-575018" y="328209"/>
            <a:ext cx="2059720" cy="29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1000" dirty="0"/>
              <a:t>KMT 2020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C9E65860-388C-4CED-84F5-1A336A42C03B}"/>
              </a:ext>
            </a:extLst>
          </p:cNvPr>
          <p:cNvSpPr txBox="1">
            <a:spLocks/>
          </p:cNvSpPr>
          <p:nvPr userDrawn="1"/>
        </p:nvSpPr>
        <p:spPr>
          <a:xfrm>
            <a:off x="217576" y="4729073"/>
            <a:ext cx="6382400" cy="2629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err="1"/>
              <a:t>Lähde</a:t>
            </a:r>
            <a:r>
              <a:rPr lang="en-GB" sz="900" dirty="0"/>
              <a:t>: KMT 2020  |  </a:t>
            </a:r>
            <a:r>
              <a:rPr lang="fi-FI" sz="900" dirty="0"/>
              <a:t>Koko väestö N: 46 402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831E54D-763C-4C23-B15E-9E58D808D6FC}"/>
              </a:ext>
            </a:extLst>
          </p:cNvPr>
          <p:cNvSpPr txBox="1">
            <a:spLocks/>
          </p:cNvSpPr>
          <p:nvPr userDrawn="1"/>
        </p:nvSpPr>
        <p:spPr>
          <a:xfrm>
            <a:off x="217576" y="4753198"/>
            <a:ext cx="6382400" cy="2629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err="1"/>
              <a:t>Lähde</a:t>
            </a:r>
            <a:r>
              <a:rPr lang="en-GB" sz="900" dirty="0"/>
              <a:t>: KMT 2020  |  </a:t>
            </a:r>
            <a:r>
              <a:rPr lang="fi-FI" sz="900" dirty="0"/>
              <a:t>Koko väestö N: 46 402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10" name="Picture 9" descr="AM_logo_RGB.eps">
            <a:extLst>
              <a:ext uri="{FF2B5EF4-FFF2-40B4-BE49-F238E27FC236}">
                <a16:creationId xmlns:a16="http://schemas.microsoft.com/office/drawing/2014/main" id="{1DE3B4FF-C3F1-4E40-88BA-F9FE12FEC6A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948" y="4956387"/>
            <a:ext cx="1098184" cy="84476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4FCE3649-66C8-49CD-94D9-4AB4450E6A8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69891" y="4641595"/>
            <a:ext cx="1024217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" pitchFamily="2" charset="0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59E137-80E5-2C41-9AAB-E48FC8E1C653}"/>
              </a:ext>
            </a:extLst>
          </p:cNvPr>
          <p:cNvSpPr/>
          <p:nvPr/>
        </p:nvSpPr>
        <p:spPr>
          <a:xfrm>
            <a:off x="961878" y="710418"/>
            <a:ext cx="7220243" cy="360132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A6ED207-11B3-4FFA-808F-A3F1EE4D5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3800" i="1" dirty="0">
                <a:solidFill>
                  <a:schemeClr val="accent4"/>
                </a:solidFill>
              </a:rPr>
              <a:t>NRS 2020 </a:t>
            </a:r>
            <a:br>
              <a:rPr lang="fi-FI" sz="3800" i="1" dirty="0"/>
            </a:br>
            <a:r>
              <a:rPr lang="fi-FI" sz="3800" dirty="0" err="1"/>
              <a:t>Attitudes</a:t>
            </a:r>
            <a:r>
              <a:rPr lang="fi-FI" sz="3800" dirty="0"/>
              <a:t> </a:t>
            </a:r>
            <a:r>
              <a:rPr lang="fi-FI" sz="3800" dirty="0" err="1"/>
              <a:t>towards</a:t>
            </a:r>
            <a:r>
              <a:rPr lang="fi-FI" sz="3800" dirty="0"/>
              <a:t> </a:t>
            </a:r>
            <a:r>
              <a:rPr lang="fi-FI" sz="3800" dirty="0" err="1"/>
              <a:t>advertising</a:t>
            </a:r>
            <a:endParaRPr lang="fi-FI" sz="3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Alaotsikko 2">
                <a:extLst>
                  <a:ext uri="{FF2B5EF4-FFF2-40B4-BE49-F238E27FC236}">
                    <a16:creationId xmlns:a16="http://schemas.microsoft.com/office/drawing/2014/main" id="{4B3A4731-DC09-4689-A476-7C738FED6D8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2848818"/>
                <a:ext cx="6400800" cy="1314450"/>
              </a:xfrm>
            </p:spPr>
            <p:txBody>
              <a:bodyPr>
                <a:normAutofit/>
              </a:bodyPr>
              <a:lstStyle/>
              <a:p>
                <a:endParaRPr lang="fi-FI" sz="1600" dirty="0"/>
              </a:p>
              <a:p>
                <a14:m>
                  <m:oMath xmlns:m="http://schemas.openxmlformats.org/officeDocument/2006/math">
                    <m:r>
                      <a:rPr lang="fi-FI" sz="16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●</m:t>
                    </m:r>
                  </m:oMath>
                </a14:m>
                <a:r>
                  <a:rPr lang="fi-FI" sz="1600" dirty="0">
                    <a:solidFill>
                      <a:schemeClr val="accent4"/>
                    </a:solidFill>
                  </a:rPr>
                  <a:t> </a:t>
                </a:r>
                <a:r>
                  <a:rPr lang="fi-FI" sz="1600" dirty="0"/>
                  <a:t>Reading and </a:t>
                </a:r>
                <a:r>
                  <a:rPr lang="fi-FI" sz="1600" dirty="0" err="1"/>
                  <a:t>advertising</a:t>
                </a:r>
                <a:r>
                  <a:rPr lang="fi-FI" sz="1600" dirty="0"/>
                  <a:t> </a:t>
                </a:r>
                <a:r>
                  <a:rPr lang="fi-FI" sz="1600" dirty="0" err="1"/>
                  <a:t>statements</a:t>
                </a:r>
                <a:br>
                  <a:rPr lang="fi-FI" sz="1600" dirty="0"/>
                </a:br>
                <a:r>
                  <a:rPr lang="fi-FI" sz="1600" dirty="0">
                    <a:solidFill>
                      <a:schemeClr val="accent4"/>
                    </a:solidFill>
                  </a:rPr>
                  <a:t>● </a:t>
                </a:r>
                <a:r>
                  <a:rPr lang="fi-FI" sz="1600" dirty="0" err="1"/>
                  <a:t>Attitudes</a:t>
                </a:r>
                <a:r>
                  <a:rPr lang="fi-FI" sz="1600" dirty="0"/>
                  <a:t> </a:t>
                </a:r>
                <a:r>
                  <a:rPr lang="fi-FI" sz="1600" dirty="0" err="1"/>
                  <a:t>towards</a:t>
                </a:r>
                <a:r>
                  <a:rPr lang="fi-FI" sz="1600" dirty="0"/>
                  <a:t> </a:t>
                </a:r>
                <a:r>
                  <a:rPr lang="fi-FI" sz="1600" dirty="0" err="1"/>
                  <a:t>advertising</a:t>
                </a:r>
                <a:r>
                  <a:rPr lang="fi-FI" sz="1600" dirty="0"/>
                  <a:t> in </a:t>
                </a:r>
                <a:r>
                  <a:rPr lang="fi-FI" sz="1600" dirty="0" err="1"/>
                  <a:t>different</a:t>
                </a:r>
                <a:r>
                  <a:rPr lang="fi-FI" sz="1600" dirty="0"/>
                  <a:t> media</a:t>
                </a:r>
                <a:br>
                  <a:rPr lang="fi-FI" sz="1600" dirty="0"/>
                </a:br>
                <a:r>
                  <a:rPr lang="fi-FI" sz="1600" dirty="0">
                    <a:solidFill>
                      <a:schemeClr val="accent4"/>
                    </a:solidFill>
                  </a:rPr>
                  <a:t>●  </a:t>
                </a:r>
                <a:r>
                  <a:rPr lang="fi-FI" sz="1600" dirty="0" err="1"/>
                  <a:t>Ad</a:t>
                </a:r>
                <a:r>
                  <a:rPr lang="fi-FI" sz="1600" dirty="0"/>
                  <a:t> </a:t>
                </a:r>
                <a:r>
                  <a:rPr lang="fi-FI" sz="1600" dirty="0" err="1"/>
                  <a:t>blocking</a:t>
                </a:r>
                <a:endParaRPr lang="fi-FI" sz="1600" dirty="0"/>
              </a:p>
            </p:txBody>
          </p:sp>
        </mc:Choice>
        <mc:Fallback>
          <p:sp>
            <p:nvSpPr>
              <p:cNvPr id="3" name="Alaotsikko 2">
                <a:extLst>
                  <a:ext uri="{FF2B5EF4-FFF2-40B4-BE49-F238E27FC236}">
                    <a16:creationId xmlns:a16="http://schemas.microsoft.com/office/drawing/2014/main" id="{4B3A4731-DC09-4689-A476-7C738FED6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2848818"/>
                <a:ext cx="6400800" cy="131445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0987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86584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trust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recommendations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Finnish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473829"/>
              </p:ext>
            </p:extLst>
          </p:nvPr>
        </p:nvGraphicFramePr>
        <p:xfrm>
          <a:off x="410147" y="1386585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7A367812-F038-0247-808E-7D8EB8033EED}"/>
              </a:ext>
            </a:extLst>
          </p:cNvPr>
          <p:cNvSpPr txBox="1">
            <a:spLocks/>
          </p:cNvSpPr>
          <p:nvPr/>
        </p:nvSpPr>
        <p:spPr>
          <a:xfrm>
            <a:off x="309563" y="344013"/>
            <a:ext cx="7444549" cy="386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en-US" sz="2400" dirty="0"/>
              <a:t>Finnish magazines offer reliable product recommendations</a:t>
            </a:r>
            <a:endParaRPr lang="fi-FI" sz="2400" dirty="0"/>
          </a:p>
        </p:txBody>
      </p:sp>
      <p:sp>
        <p:nvSpPr>
          <p:cNvPr id="10" name="Sisällön paikkamerkki 3">
            <a:extLst>
              <a:ext uri="{FF2B5EF4-FFF2-40B4-BE49-F238E27FC236}">
                <a16:creationId xmlns:a16="http://schemas.microsoft.com/office/drawing/2014/main" id="{82D23B9B-B5E8-CF4D-B7BF-FBAE575474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907349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714459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7A367812-F038-0247-808E-7D8EB8033EED}"/>
              </a:ext>
            </a:extLst>
          </p:cNvPr>
          <p:cNvSpPr txBox="1">
            <a:spLocks/>
          </p:cNvSpPr>
          <p:nvPr/>
        </p:nvSpPr>
        <p:spPr>
          <a:xfrm>
            <a:off x="309563" y="344013"/>
            <a:ext cx="7444549" cy="386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2400" dirty="0" err="1"/>
              <a:t>Finnish</a:t>
            </a:r>
            <a:r>
              <a:rPr lang="fi-FI" sz="2400" dirty="0"/>
              <a:t> </a:t>
            </a:r>
            <a:r>
              <a:rPr lang="fi-FI" sz="2400" dirty="0" err="1"/>
              <a:t>magazines</a:t>
            </a:r>
            <a:r>
              <a:rPr lang="fi-FI" sz="2400" dirty="0"/>
              <a:t> </a:t>
            </a:r>
            <a:r>
              <a:rPr lang="fi-FI" sz="2400" dirty="0" err="1"/>
              <a:t>offer</a:t>
            </a:r>
            <a:r>
              <a:rPr lang="fi-FI" sz="2400" dirty="0"/>
              <a:t> </a:t>
            </a:r>
            <a:r>
              <a:rPr lang="fi-FI" sz="2400" dirty="0" err="1"/>
              <a:t>reliable</a:t>
            </a:r>
            <a:r>
              <a:rPr lang="fi-FI" sz="2400" dirty="0"/>
              <a:t> </a:t>
            </a:r>
            <a:r>
              <a:rPr lang="fi-FI" sz="2400" dirty="0" err="1"/>
              <a:t>product</a:t>
            </a:r>
            <a:r>
              <a:rPr lang="fi-FI" sz="2400" dirty="0"/>
              <a:t> </a:t>
            </a:r>
            <a:r>
              <a:rPr lang="fi-FI" sz="2400" dirty="0" err="1"/>
              <a:t>recommendations</a:t>
            </a:r>
            <a:endParaRPr lang="fi-FI" sz="2400" dirty="0"/>
          </a:p>
        </p:txBody>
      </p:sp>
      <p:sp>
        <p:nvSpPr>
          <p:cNvPr id="10" name="Sisällön paikkamerkki 3">
            <a:extLst>
              <a:ext uri="{FF2B5EF4-FFF2-40B4-BE49-F238E27FC236}">
                <a16:creationId xmlns:a16="http://schemas.microsoft.com/office/drawing/2014/main" id="{82D23B9B-B5E8-CF4D-B7BF-FBAE575474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907349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11" name="Taulukko 7">
            <a:extLst>
              <a:ext uri="{FF2B5EF4-FFF2-40B4-BE49-F238E27FC236}">
                <a16:creationId xmlns:a16="http://schemas.microsoft.com/office/drawing/2014/main" id="{F3220EDC-783B-4C49-8712-5AC01E87AF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930685"/>
              </p:ext>
            </p:extLst>
          </p:nvPr>
        </p:nvGraphicFramePr>
        <p:xfrm>
          <a:off x="398584" y="1328077"/>
          <a:ext cx="4660304" cy="347141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68006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Opettaja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Maalla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Caravan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Urheilulehti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85827084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Aarre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2989620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Aku Ankka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92685885"/>
                  </a:ext>
                </a:extLst>
              </a:tr>
            </a:tbl>
          </a:graphicData>
        </a:graphic>
      </p:graphicFrame>
      <p:sp>
        <p:nvSpPr>
          <p:cNvPr id="7" name="Otsikko 1">
            <a:extLst>
              <a:ext uri="{FF2B5EF4-FFF2-40B4-BE49-F238E27FC236}">
                <a16:creationId xmlns:a16="http://schemas.microsoft.com/office/drawing/2014/main" id="{E01D3023-65B7-4E69-8416-E18604C4AB3A}"/>
              </a:ext>
            </a:extLst>
          </p:cNvPr>
          <p:cNvSpPr txBox="1">
            <a:spLocks/>
          </p:cNvSpPr>
          <p:nvPr/>
        </p:nvSpPr>
        <p:spPr>
          <a:xfrm>
            <a:off x="5632704" y="1386584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trust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recommendations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Finnish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34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041577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en-US" sz="2400" dirty="0"/>
              <a:t>I rely on product recommendations from bloggers and tubers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6488F4BB-3914-1D44-842C-3AA650983151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17%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trust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bloggers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tubers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recommendations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Trust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highest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younger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age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groups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355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en-US" sz="2400" dirty="0"/>
              <a:t>I rely on product recommendations from bloggers and tubers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6488F4BB-3914-1D44-842C-3AA650983151}"/>
              </a:ext>
            </a:extLst>
          </p:cNvPr>
          <p:cNvSpPr txBox="1">
            <a:spLocks/>
          </p:cNvSpPr>
          <p:nvPr/>
        </p:nvSpPr>
        <p:spPr>
          <a:xfrm>
            <a:off x="5446725" y="1011841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17%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trust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bloggers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tubers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recommendations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Trust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higher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average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within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readers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youth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-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lifestyle-magazines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7A3791F-19A4-0B49-949C-A12A48BB4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928393"/>
              </p:ext>
            </p:extLst>
          </p:nvPr>
        </p:nvGraphicFramePr>
        <p:xfrm>
          <a:off x="406605" y="1215039"/>
          <a:ext cx="4660304" cy="283821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Trendi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Aku Ankka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Image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Maku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42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6FA36D3-AE16-4BC7-A728-70D2CCBDE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32529"/>
              </p:ext>
            </p:extLst>
          </p:nvPr>
        </p:nvGraphicFramePr>
        <p:xfrm>
          <a:off x="310356" y="1407694"/>
          <a:ext cx="8523287" cy="322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0A9D403E-0A45-46DF-919B-47796B4E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55944"/>
            <a:ext cx="7980195" cy="386664"/>
          </a:xfrm>
        </p:spPr>
        <p:txBody>
          <a:bodyPr/>
          <a:lstStyle/>
          <a:p>
            <a:r>
              <a:rPr lang="fi-FI" sz="2600" dirty="0" err="1"/>
              <a:t>Magazines</a:t>
            </a:r>
            <a:r>
              <a:rPr lang="fi-FI" sz="2600" dirty="0"/>
              <a:t> </a:t>
            </a:r>
            <a:r>
              <a:rPr lang="fi-FI" sz="2600" dirty="0" err="1"/>
              <a:t>provide</a:t>
            </a:r>
            <a:r>
              <a:rPr lang="fi-FI" sz="2600" dirty="0"/>
              <a:t> </a:t>
            </a:r>
            <a:r>
              <a:rPr lang="fi-FI" sz="2600" dirty="0" err="1"/>
              <a:t>relaxation</a:t>
            </a:r>
            <a:r>
              <a:rPr lang="fi-FI" sz="2600" dirty="0"/>
              <a:t> and </a:t>
            </a:r>
            <a:r>
              <a:rPr lang="fi-FI" sz="2600" dirty="0" err="1"/>
              <a:t>information</a:t>
            </a:r>
            <a:endParaRPr lang="fi-FI" sz="26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B2D9AB-0643-4606-96AA-8A5EA58FADC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1000300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  <a:p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52005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demand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specialized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within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all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age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groups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!</a:t>
            </a: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fi-FI" sz="28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86%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get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information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their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hobbies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interests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from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industry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specific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993165"/>
              </p:ext>
            </p:extLst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578460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266045"/>
            <a:ext cx="8524054" cy="386664"/>
          </a:xfrm>
        </p:spPr>
        <p:txBody>
          <a:bodyPr/>
          <a:lstStyle/>
          <a:p>
            <a:r>
              <a:rPr lang="en-US" sz="2400" dirty="0"/>
              <a:t>The industry specific magazine provides information on my hobbies and interests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31727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86%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get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information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their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hobbies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interests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from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industry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specific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</a:rPr>
              <a:t>84 % of </a:t>
            </a:r>
            <a:r>
              <a:rPr lang="fi-FI" sz="1600" i="1" dirty="0" err="1">
                <a:latin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</a:rPr>
              <a:t> and </a:t>
            </a:r>
          </a:p>
          <a:p>
            <a:pPr algn="ctr"/>
            <a:r>
              <a:rPr lang="fi-FI" sz="1600" i="1" dirty="0">
                <a:latin typeface="Times" panose="02020603050405020304" pitchFamily="18" charset="0"/>
              </a:rPr>
              <a:t>87 % of </a:t>
            </a:r>
            <a:r>
              <a:rPr lang="fi-FI" sz="1600" i="1" dirty="0" err="1">
                <a:latin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</a:rPr>
              <a:t>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266045"/>
            <a:ext cx="8524054" cy="386664"/>
          </a:xfrm>
        </p:spPr>
        <p:txBody>
          <a:bodyPr/>
          <a:lstStyle/>
          <a:p>
            <a:r>
              <a:rPr lang="en-US" sz="2400" dirty="0"/>
              <a:t>The industry specific magazine provides information on my hobbies and interests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8662A8D5-EA78-4544-B51A-695750318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082686"/>
              </p:ext>
            </p:extLst>
          </p:nvPr>
        </p:nvGraphicFramePr>
        <p:xfrm>
          <a:off x="398583" y="1185626"/>
          <a:ext cx="4686764" cy="36417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4338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4338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68257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Viinilehti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Käytännön Maamies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Aarre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Koneviesti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Metsälehti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Opettaja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9150453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Mökki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7740328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 Rakennusmaailma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67848804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Moottori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67666908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5957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Suomen Luonto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37994788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Taloustaito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50032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40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relax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get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inspired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52343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en-US" sz="2400" dirty="0"/>
              <a:t>I relax and get inspired by magazines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833518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relax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get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inspired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en-US" sz="2400" dirty="0"/>
              <a:t>I relax and get inspired by magazines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987303B6-EC8C-0349-B0F2-2A0D84708A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146263"/>
              </p:ext>
            </p:extLst>
          </p:nvPr>
        </p:nvGraphicFramePr>
        <p:xfrm>
          <a:off x="309562" y="987116"/>
          <a:ext cx="4645274" cy="37999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22637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22637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6745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Oma Aika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90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Maalla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Glorian </a:t>
                      </a:r>
                      <a:r>
                        <a:rPr lang="fi-FI" sz="1200" u="none" strike="noStrike" dirty="0" err="1">
                          <a:effectLst/>
                        </a:rPr>
                        <a:t>ruoka&amp;viini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Opettaja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Antiikki &amp; Design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Avotakka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Deko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Unelmien Talo &amp; Koti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Anna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Eeva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88886577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Kodin Kuvalehti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96465966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Kauneus &amp; Terveys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1616817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Kotilääkäri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0145385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3696942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Voi Hyvin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3122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65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Professional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offer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support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for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those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working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life. 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75%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say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professional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magazine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keeps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up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date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professional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matters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275688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en-US" sz="2200" dirty="0"/>
              <a:t>A professional magazine keeps me up to date on </a:t>
            </a:r>
            <a:br>
              <a:rPr lang="en-US" sz="2200" dirty="0"/>
            </a:br>
            <a:r>
              <a:rPr lang="en-US" sz="2200" dirty="0"/>
              <a:t>professional matters</a:t>
            </a:r>
            <a:endParaRPr lang="fi-FI" sz="22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737112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04456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A1F6D7F8-6B71-4D48-B9BA-A8D15437E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48" y="1497839"/>
            <a:ext cx="5495903" cy="2147822"/>
          </a:xfrm>
          <a:solidFill>
            <a:schemeClr val="bg1">
              <a:alpha val="73000"/>
            </a:schemeClr>
          </a:solidFill>
        </p:spPr>
        <p:txBody>
          <a:bodyPr>
            <a:normAutofit/>
          </a:bodyPr>
          <a:lstStyle/>
          <a:p>
            <a:r>
              <a:rPr lang="fi-FI" sz="3200" i="1" dirty="0">
                <a:solidFill>
                  <a:schemeClr val="accent4"/>
                </a:solidFill>
              </a:rPr>
              <a:t>1.</a:t>
            </a:r>
            <a:br>
              <a:rPr lang="fi-FI" sz="3200" i="1" dirty="0"/>
            </a:br>
            <a:r>
              <a:rPr lang="fi-FI" sz="3200" i="1" dirty="0"/>
              <a:t>Reading and </a:t>
            </a:r>
            <a:r>
              <a:rPr lang="fi-FI" sz="3200" i="1" dirty="0" err="1"/>
              <a:t>advertising</a:t>
            </a:r>
            <a:r>
              <a:rPr lang="fi-FI" sz="3200" i="1" dirty="0"/>
              <a:t> </a:t>
            </a:r>
            <a:r>
              <a:rPr lang="fi-FI" sz="3200" i="1" dirty="0" err="1"/>
              <a:t>statements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4138509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Professional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offer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support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for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those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working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life. 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75%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say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professional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magazine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keeps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up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date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professional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matters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0" y="162213"/>
            <a:ext cx="8524054" cy="386664"/>
          </a:xfrm>
        </p:spPr>
        <p:txBody>
          <a:bodyPr/>
          <a:lstStyle/>
          <a:p>
            <a:r>
              <a:rPr lang="en-US" sz="2200" dirty="0"/>
              <a:t>A professional magazine keeps me up to date on professional matters</a:t>
            </a:r>
            <a:endParaRPr lang="fi-FI" sz="22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1883B3B7-08D0-B94F-B977-A7F1D605E9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83598"/>
              </p:ext>
            </p:extLst>
          </p:nvPr>
        </p:nvGraphicFramePr>
        <p:xfrm>
          <a:off x="414214" y="892503"/>
          <a:ext cx="4663112" cy="389308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1556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1556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6927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Tekniikka &amp; Talous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Koneviesti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Yrittäjä (entinen Yrittäjäsanomat)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Aarre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Käytännön Maamies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Opettaja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 Rakennusmaailma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10334289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40827183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Viinilehti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2558853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375191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Taloustaito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310930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8132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089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6FA36D3-AE16-4BC7-A728-70D2CCBDE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176369"/>
              </p:ext>
            </p:extLst>
          </p:nvPr>
        </p:nvGraphicFramePr>
        <p:xfrm>
          <a:off x="310329" y="1148288"/>
          <a:ext cx="8523287" cy="322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0A9D403E-0A45-46DF-919B-47796B4E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55944"/>
            <a:ext cx="7980195" cy="386664"/>
          </a:xfrm>
        </p:spPr>
        <p:txBody>
          <a:bodyPr/>
          <a:lstStyle/>
          <a:p>
            <a:r>
              <a:rPr lang="fi-FI" sz="2600" dirty="0"/>
              <a:t>Magazine </a:t>
            </a:r>
            <a:r>
              <a:rPr lang="fi-FI" sz="2600" dirty="0" err="1"/>
              <a:t>engagement</a:t>
            </a:r>
            <a:r>
              <a:rPr lang="fi-FI" sz="2600" dirty="0"/>
              <a:t>, </a:t>
            </a:r>
            <a:r>
              <a:rPr lang="fi-FI" sz="2600" dirty="0" err="1"/>
              <a:t>print</a:t>
            </a:r>
            <a:r>
              <a:rPr lang="fi-FI" sz="2600" dirty="0"/>
              <a:t> and </a:t>
            </a:r>
            <a:r>
              <a:rPr lang="fi-FI" sz="2600" dirty="0" err="1"/>
              <a:t>social</a:t>
            </a:r>
            <a:r>
              <a:rPr lang="fi-FI" sz="2600" dirty="0"/>
              <a:t> media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B2D9AB-0643-4606-96AA-8A5EA58FADC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772587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  <a:p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941802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57%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read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their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from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cover to cover.  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62 %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51 %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350980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en-US" sz="2400" dirty="0"/>
              <a:t>I read important and </a:t>
            </a:r>
            <a:r>
              <a:rPr lang="en-US" sz="2400" dirty="0" err="1"/>
              <a:t>meaninful</a:t>
            </a:r>
            <a:r>
              <a:rPr lang="en-US" sz="2400" dirty="0"/>
              <a:t> magazines from cover to cover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863537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57%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read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their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from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cover to cover.  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62 %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51 %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en-US" sz="2400" dirty="0"/>
              <a:t>I read important and meaningful magazines from cover to cover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86517F61-3286-D743-B0AE-921609AABC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83190"/>
              </p:ext>
            </p:extLst>
          </p:nvPr>
        </p:nvGraphicFramePr>
        <p:xfrm>
          <a:off x="414215" y="1215039"/>
          <a:ext cx="4660304" cy="34014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Kotilääkäri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Seura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Viva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Antiikki &amp; Design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Maalla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Eeva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Voi Hyvin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ET-lehti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240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665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35%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follow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important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social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media.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no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differences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between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(35 %)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(36 %).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873308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162213"/>
            <a:ext cx="8524055" cy="386664"/>
          </a:xfrm>
        </p:spPr>
        <p:txBody>
          <a:bodyPr/>
          <a:lstStyle/>
          <a:p>
            <a:r>
              <a:rPr lang="fi-FI" sz="2200" dirty="0"/>
              <a:t>I </a:t>
            </a:r>
            <a:r>
              <a:rPr lang="fi-FI" sz="2200" dirty="0" err="1"/>
              <a:t>follow</a:t>
            </a:r>
            <a:r>
              <a:rPr lang="fi-FI" sz="2200" dirty="0"/>
              <a:t> </a:t>
            </a:r>
            <a:r>
              <a:rPr lang="fi-FI" sz="2200" dirty="0" err="1"/>
              <a:t>important</a:t>
            </a:r>
            <a:r>
              <a:rPr lang="fi-FI" sz="2200" dirty="0"/>
              <a:t> and </a:t>
            </a:r>
            <a:r>
              <a:rPr lang="fi-FI" sz="2200" dirty="0" err="1"/>
              <a:t>meaninful</a:t>
            </a:r>
            <a:r>
              <a:rPr lang="fi-FI" sz="2200" dirty="0"/>
              <a:t> </a:t>
            </a:r>
            <a:r>
              <a:rPr lang="fi-FI" sz="2200" dirty="0" err="1"/>
              <a:t>magazines</a:t>
            </a:r>
            <a:r>
              <a:rPr lang="fi-FI" sz="2200" dirty="0"/>
              <a:t> on </a:t>
            </a:r>
            <a:r>
              <a:rPr lang="fi-FI" sz="2200" dirty="0" err="1"/>
              <a:t>social</a:t>
            </a:r>
            <a:r>
              <a:rPr lang="fi-FI" sz="2200" dirty="0"/>
              <a:t> media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39423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35%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follow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important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social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media.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no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differences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between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(35 %)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(36 %).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fi-FI" sz="2200" dirty="0"/>
              <a:t>I </a:t>
            </a:r>
            <a:r>
              <a:rPr lang="fi-FI" sz="2200" dirty="0" err="1"/>
              <a:t>follow</a:t>
            </a:r>
            <a:r>
              <a:rPr lang="fi-FI" sz="2200" dirty="0"/>
              <a:t> </a:t>
            </a:r>
            <a:r>
              <a:rPr lang="fi-FI" sz="2200" dirty="0" err="1"/>
              <a:t>important</a:t>
            </a:r>
            <a:r>
              <a:rPr lang="fi-FI" sz="2200" dirty="0"/>
              <a:t> and </a:t>
            </a:r>
            <a:r>
              <a:rPr lang="fi-FI" sz="2200" dirty="0" err="1"/>
              <a:t>meaninful</a:t>
            </a:r>
            <a:r>
              <a:rPr lang="fi-FI" sz="2200" dirty="0"/>
              <a:t> </a:t>
            </a:r>
            <a:r>
              <a:rPr lang="fi-FI" sz="2200" dirty="0" err="1"/>
              <a:t>magazines</a:t>
            </a:r>
            <a:r>
              <a:rPr lang="fi-FI" sz="2200" dirty="0"/>
              <a:t> on </a:t>
            </a:r>
            <a:r>
              <a:rPr lang="fi-FI" sz="2200" dirty="0" err="1"/>
              <a:t>social</a:t>
            </a:r>
            <a:r>
              <a:rPr lang="fi-FI" sz="2200" dirty="0"/>
              <a:t> media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9CB3FAAA-9368-454F-9F68-924EFA9590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798572"/>
              </p:ext>
            </p:extLst>
          </p:nvPr>
        </p:nvGraphicFramePr>
        <p:xfrm>
          <a:off x="309563" y="931412"/>
          <a:ext cx="4660304" cy="38669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5091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Samarbete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Aku Ankka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Alibi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79622890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64214798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Caravan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2860941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9207845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Hymy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74931055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Katso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61443007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Seiska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85890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582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6E2A732-3724-4E6A-959A-64B465665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848023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241D2B4F-9E7C-442F-9228-7F83CC8A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/>
              <a:t>Magazine </a:t>
            </a:r>
            <a:r>
              <a:rPr lang="fi-FI" sz="2600" dirty="0" err="1"/>
              <a:t>ads</a:t>
            </a:r>
            <a:r>
              <a:rPr lang="fi-FI" sz="2600" dirty="0"/>
              <a:t> </a:t>
            </a:r>
            <a:r>
              <a:rPr lang="fi-FI" sz="2600" dirty="0" err="1"/>
              <a:t>make</a:t>
            </a:r>
            <a:r>
              <a:rPr lang="fi-FI" sz="2600" dirty="0"/>
              <a:t> </a:t>
            </a:r>
            <a:r>
              <a:rPr lang="fi-FI" sz="2600" dirty="0" err="1"/>
              <a:t>novelties</a:t>
            </a:r>
            <a:r>
              <a:rPr lang="fi-FI" sz="2600" dirty="0"/>
              <a:t> </a:t>
            </a:r>
            <a:r>
              <a:rPr lang="fi-FI" sz="2600" dirty="0" err="1"/>
              <a:t>familiar</a:t>
            </a:r>
            <a:endParaRPr lang="fi-FI" sz="26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A8B1ADE-CF13-43F6-929F-A6C0E807083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180913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69%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say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magazine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make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novelties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familiar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456817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Ads in magazines make new things familiar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70093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69%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say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magazine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make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novelties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familiar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Ads in magazines make new things familiar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C91D7892-5EC1-F645-ADC6-76E38BCC60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9011"/>
              </p:ext>
            </p:extLst>
          </p:nvPr>
        </p:nvGraphicFramePr>
        <p:xfrm>
          <a:off x="414215" y="1215039"/>
          <a:ext cx="4660304" cy="34014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Suuri Käsityö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Apu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Katso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Kotiliesi Käsityö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Kodin Kuvalehti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Kotiliesi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Voi Hyvin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Viva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25437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604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consider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part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magazine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content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496920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Ads are part of the content of a magazine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8116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91775E4-73C0-ED42-B00A-2333C4CB6E15}"/>
              </a:ext>
            </a:extLst>
          </p:cNvPr>
          <p:cNvSpPr/>
          <p:nvPr/>
        </p:nvSpPr>
        <p:spPr>
          <a:xfrm>
            <a:off x="1234879" y="882220"/>
            <a:ext cx="6674241" cy="337905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A0334F73-80BA-0743-BD55-807A5771A988}"/>
              </a:ext>
            </a:extLst>
          </p:cNvPr>
          <p:cNvSpPr txBox="1">
            <a:spLocks/>
          </p:cNvSpPr>
          <p:nvPr/>
        </p:nvSpPr>
        <p:spPr>
          <a:xfrm>
            <a:off x="1742877" y="882220"/>
            <a:ext cx="5841389" cy="337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>
              <a:spcAft>
                <a:spcPts val="0"/>
              </a:spcAft>
            </a:pPr>
            <a:r>
              <a:rPr lang="fi-FI" i="1" dirty="0" err="1">
                <a:solidFill>
                  <a:schemeClr val="accent6"/>
                </a:solidFill>
              </a:rPr>
              <a:t>Finns</a:t>
            </a:r>
            <a:r>
              <a:rPr lang="fi-FI" i="1" dirty="0">
                <a:solidFill>
                  <a:schemeClr val="accent6"/>
                </a:solidFill>
              </a:rPr>
              <a:t>…</a:t>
            </a:r>
          </a:p>
          <a:p>
            <a:pPr algn="ctr">
              <a:spcAft>
                <a:spcPts val="0"/>
              </a:spcAft>
            </a:pPr>
            <a:br>
              <a:rPr lang="fi-FI" sz="1600" dirty="0">
                <a:solidFill>
                  <a:schemeClr val="accent4"/>
                </a:solidFill>
              </a:rPr>
            </a:br>
            <a:r>
              <a:rPr lang="fi-FI" sz="1600" dirty="0">
                <a:solidFill>
                  <a:schemeClr val="accent6"/>
                </a:solidFill>
              </a:rPr>
              <a:t>80 %</a:t>
            </a:r>
            <a:r>
              <a:rPr lang="en-US" sz="1600" dirty="0"/>
              <a:t> 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</a:rPr>
              <a:t>relax and get inspired </a:t>
            </a:r>
            <a:r>
              <a:rPr lang="en-US" sz="1600" dirty="0"/>
              <a:t>by magazines</a:t>
            </a:r>
          </a:p>
          <a:p>
            <a:pPr algn="ctr">
              <a:spcAft>
                <a:spcPts val="0"/>
              </a:spcAft>
            </a:pPr>
            <a:endParaRPr lang="en-US" sz="1600" dirty="0">
              <a:solidFill>
                <a:schemeClr val="accent6"/>
              </a:solidFill>
            </a:endParaRPr>
          </a:p>
          <a:p>
            <a:pPr algn="ctr">
              <a:spcAft>
                <a:spcPts val="0"/>
              </a:spcAft>
            </a:pPr>
            <a:r>
              <a:rPr lang="fi-FI" sz="1600" dirty="0">
                <a:solidFill>
                  <a:schemeClr val="accent6"/>
                </a:solidFill>
              </a:rPr>
              <a:t>70 %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dirty="0" err="1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consider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en-US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Finnish magazines to be of 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high quality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dirty="0">
              <a:solidFill>
                <a:schemeClr val="accent6"/>
              </a:solidFill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ctr"/>
            <a:r>
              <a:rPr lang="fi-FI" sz="1600" dirty="0">
                <a:solidFill>
                  <a:schemeClr val="accent6"/>
                </a:solidFill>
              </a:rPr>
              <a:t>65 %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dirty="0" err="1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say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 </a:t>
            </a:r>
            <a:r>
              <a:rPr lang="fi-FI" sz="1600" dirty="0" err="1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Finnish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dirty="0" err="1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magazines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dirty="0" err="1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offer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solidFill>
                  <a:schemeClr val="accent4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reliable</a:t>
            </a:r>
            <a:r>
              <a:rPr lang="fi-FI" sz="1600" i="1" dirty="0">
                <a:solidFill>
                  <a:schemeClr val="accent4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solidFill>
                  <a:schemeClr val="accent4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solidFill>
                  <a:schemeClr val="accent4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solidFill>
                  <a:schemeClr val="accent4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recommendations</a:t>
            </a:r>
            <a:r>
              <a:rPr lang="fi-FI" sz="1600" i="1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979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consider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part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magazine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content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Ads are part of the content of a magazine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B75FA4A6-F37C-414B-9DF8-4B3E98294F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715881"/>
              </p:ext>
            </p:extLst>
          </p:nvPr>
        </p:nvGraphicFramePr>
        <p:xfrm>
          <a:off x="414215" y="1060056"/>
          <a:ext cx="4660304" cy="36830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Viinilehti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Tekniikka &amp; Talous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Image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0805618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0227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245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6E2A732-3724-4E6A-959A-64B465665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879343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241D2B4F-9E7C-442F-9228-7F83CC8A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/>
              <a:t>Magazine </a:t>
            </a:r>
            <a:r>
              <a:rPr lang="fi-FI" sz="2600" dirty="0" err="1"/>
              <a:t>ads</a:t>
            </a:r>
            <a:r>
              <a:rPr lang="fi-FI" sz="2600" dirty="0"/>
              <a:t> </a:t>
            </a:r>
            <a:r>
              <a:rPr lang="fi-FI" sz="2600" dirty="0" err="1"/>
              <a:t>provoke</a:t>
            </a:r>
            <a:r>
              <a:rPr lang="fi-FI" sz="2600" dirty="0"/>
              <a:t> action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A8B1ADE-CF13-43F6-929F-A6C0E807083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453613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Recipes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other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instructions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provoke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action!</a:t>
            </a:r>
          </a:p>
          <a:p>
            <a:pPr algn="ctr"/>
            <a:endParaRPr lang="fi-FI" sz="1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62%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tips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guidelines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magazine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08816"/>
              </p:ext>
            </p:extLst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I'm trying out tips or guidelines (like recipes) in magazine ads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145223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584706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62%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tips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guidelines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magazine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(75 %)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more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often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(48 %).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I'm trying out tips or guidelines (like recipes) in magazine ads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0520D6A5-0C49-804F-AFDE-A1769BCC92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850959"/>
              </p:ext>
            </p:extLst>
          </p:nvPr>
        </p:nvGraphicFramePr>
        <p:xfrm>
          <a:off x="414215" y="1366424"/>
          <a:ext cx="4660304" cy="34014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Maalla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Kauneus &amp;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Viva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Glorian Koti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 ja Keittiö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Kotivinkki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 Naiset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Trendi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4182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926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52%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have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seeked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more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information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from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advertised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– 51 %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53 %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910183"/>
              </p:ext>
            </p:extLst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7825"/>
            <a:ext cx="7284311" cy="386664"/>
          </a:xfrm>
        </p:spPr>
        <p:txBody>
          <a:bodyPr/>
          <a:lstStyle/>
          <a:p>
            <a:r>
              <a:rPr lang="en-US" sz="2400" dirty="0"/>
              <a:t>I have </a:t>
            </a:r>
            <a:r>
              <a:rPr lang="en-US" sz="2400" dirty="0" err="1"/>
              <a:t>seeked</a:t>
            </a:r>
            <a:r>
              <a:rPr lang="en-US" sz="2400" dirty="0"/>
              <a:t> for additional information about the advertised product, </a:t>
            </a:r>
            <a:r>
              <a:rPr lang="en-US" sz="2400" dirty="0" err="1"/>
              <a:t>eg.</a:t>
            </a:r>
            <a:r>
              <a:rPr lang="en-US" sz="2400" dirty="0"/>
              <a:t> Online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164566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52%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have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seeked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more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information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from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advertised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– 51 %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53 %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I have </a:t>
            </a:r>
            <a:r>
              <a:rPr lang="en-US" sz="2400" dirty="0" err="1"/>
              <a:t>seeked</a:t>
            </a:r>
            <a:r>
              <a:rPr lang="en-US" sz="2400" dirty="0"/>
              <a:t> for additional information about the advertised product, </a:t>
            </a:r>
            <a:r>
              <a:rPr lang="en-US" sz="2400" dirty="0" err="1"/>
              <a:t>eg.</a:t>
            </a:r>
            <a:r>
              <a:rPr lang="en-US" sz="2400" dirty="0"/>
              <a:t> Online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FA26FBC9-A165-FE4C-9DC2-92A2C27A74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63828"/>
              </p:ext>
            </p:extLst>
          </p:nvPr>
        </p:nvGraphicFramePr>
        <p:xfrm>
          <a:off x="414215" y="1366424"/>
          <a:ext cx="4660304" cy="311981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Arvopaperi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Samarbete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 Rakennusmaailma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Golflehti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497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45%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have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purchased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prodcuts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based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– 50 %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39 %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821473"/>
              </p:ext>
            </p:extLst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I have purchased products based on the ad in magazine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727337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45%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have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purchased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prodcuts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based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– 50 %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39 %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en-US" sz="2400" dirty="0"/>
              <a:t>I have purchased products based on the ad in magazine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08AD2391-1069-F84F-9B09-6B5221DEAE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113011"/>
              </p:ext>
            </p:extLst>
          </p:nvPr>
        </p:nvGraphicFramePr>
        <p:xfrm>
          <a:off x="414215" y="1194434"/>
          <a:ext cx="4639048" cy="35700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19524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19524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94492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Samarbete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Maalla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Unelmien Talo &amp; Koti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Glorian Koti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 ja Keittiö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Kauneus &amp;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45295082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88308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658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Product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samples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tempt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experiment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make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novelties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familiar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!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40%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experiment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samples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provided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–57 %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23 %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924503"/>
              </p:ext>
            </p:extLst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266045"/>
            <a:ext cx="8524054" cy="386664"/>
          </a:xfrm>
        </p:spPr>
        <p:txBody>
          <a:bodyPr/>
          <a:lstStyle/>
          <a:p>
            <a:r>
              <a:rPr lang="en-US" sz="2400" dirty="0"/>
              <a:t>I’m testing /using the  product samples in magazines (like food or cosmetics)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9009243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40%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experiment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samples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provided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–57 %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23 %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Specially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lifestyle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readers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appreciate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product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samples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266045"/>
            <a:ext cx="8524054" cy="386664"/>
          </a:xfrm>
        </p:spPr>
        <p:txBody>
          <a:bodyPr/>
          <a:lstStyle/>
          <a:p>
            <a:r>
              <a:rPr lang="en-US" sz="2400" dirty="0"/>
              <a:t>I'm experimenting with product samples in magazines (like food or cosmetics)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8179E118-591A-3349-A844-167D8906DB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835590"/>
              </p:ext>
            </p:extLst>
          </p:nvPr>
        </p:nvGraphicFramePr>
        <p:xfrm>
          <a:off x="414215" y="1194368"/>
          <a:ext cx="4671132" cy="352200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5566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5566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90527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Trendi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Kauneus &amp;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 Naiset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Kotivinkki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 ja Keittiö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Suuri Käsityö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599507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778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3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91775E4-73C0-ED42-B00A-2333C4CB6E15}"/>
              </a:ext>
            </a:extLst>
          </p:cNvPr>
          <p:cNvSpPr/>
          <p:nvPr/>
        </p:nvSpPr>
        <p:spPr>
          <a:xfrm>
            <a:off x="1234877" y="882220"/>
            <a:ext cx="6674241" cy="337905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A0334F73-80BA-0743-BD55-807A5771A988}"/>
              </a:ext>
            </a:extLst>
          </p:cNvPr>
          <p:cNvSpPr txBox="1">
            <a:spLocks/>
          </p:cNvSpPr>
          <p:nvPr/>
        </p:nvSpPr>
        <p:spPr>
          <a:xfrm>
            <a:off x="2312221" y="882220"/>
            <a:ext cx="4882210" cy="337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i="1" dirty="0" err="1">
                <a:solidFill>
                  <a:schemeClr val="accent6"/>
                </a:solidFill>
              </a:rPr>
              <a:t>Finns</a:t>
            </a:r>
            <a:r>
              <a:rPr lang="fi-FI" i="1" dirty="0">
                <a:solidFill>
                  <a:schemeClr val="accent6"/>
                </a:solidFill>
              </a:rPr>
              <a:t>…</a:t>
            </a:r>
            <a:endParaRPr lang="fi-FI" i="1" dirty="0">
              <a:solidFill>
                <a:schemeClr val="accent4"/>
              </a:solidFill>
            </a:endParaRPr>
          </a:p>
          <a:p>
            <a:pPr algn="ctr">
              <a:spcAft>
                <a:spcPts val="0"/>
              </a:spcAft>
            </a:pPr>
            <a:endParaRPr lang="fi-FI" sz="1600" dirty="0">
              <a:solidFill>
                <a:schemeClr val="accent4"/>
              </a:solidFill>
            </a:endParaRPr>
          </a:p>
          <a:p>
            <a:pPr algn="ctr">
              <a:spcAft>
                <a:spcPts val="0"/>
              </a:spcAft>
            </a:pPr>
            <a:r>
              <a:rPr lang="fi-FI" sz="1600" dirty="0">
                <a:solidFill>
                  <a:schemeClr val="accent6"/>
                </a:solidFill>
              </a:rPr>
              <a:t>86 %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dirty="0" err="1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say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 </a:t>
            </a:r>
            <a:r>
              <a:rPr lang="en-US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the industry specific magazines provide </a:t>
            </a:r>
            <a:r>
              <a:rPr lang="en-US" sz="1600" i="1" dirty="0">
                <a:solidFill>
                  <a:schemeClr val="accent1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information on my hobbies and interests.</a:t>
            </a:r>
          </a:p>
          <a:p>
            <a:pPr algn="ctr">
              <a:spcAft>
                <a:spcPts val="0"/>
              </a:spcAft>
            </a:pPr>
            <a:endParaRPr lang="fi-FI" sz="1600" dirty="0">
              <a:solidFill>
                <a:schemeClr val="accent6"/>
              </a:solidFill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ctr"/>
            <a:r>
              <a:rPr lang="fi-FI" sz="1600" dirty="0">
                <a:solidFill>
                  <a:schemeClr val="accent6"/>
                </a:solidFill>
              </a:rPr>
              <a:t>75 %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dirty="0" err="1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claim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dirty="0" err="1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that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en-US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</a:t>
            </a:r>
            <a:r>
              <a:rPr lang="en-US" sz="1600" dirty="0">
                <a:solidFill>
                  <a:schemeClr val="accent6"/>
                </a:solidFill>
                <a:latin typeface="Times" panose="02020603050405020304" pitchFamily="18" charset="0"/>
              </a:rPr>
              <a:t> professional magazine keeps me </a:t>
            </a:r>
            <a:r>
              <a:rPr lang="en-US" sz="1600" i="1" dirty="0">
                <a:solidFill>
                  <a:schemeClr val="accent1"/>
                </a:solidFill>
                <a:latin typeface="Times" panose="02020603050405020304" pitchFamily="18" charset="0"/>
              </a:rPr>
              <a:t>up to date on professional matters</a:t>
            </a:r>
            <a:r>
              <a:rPr lang="fi-FI" sz="1600" i="1" dirty="0">
                <a:solidFill>
                  <a:schemeClr val="accent1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dirty="0">
              <a:solidFill>
                <a:schemeClr val="accent6"/>
              </a:solidFill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ctr"/>
            <a:r>
              <a:rPr lang="fi-FI" sz="1600" dirty="0">
                <a:solidFill>
                  <a:schemeClr val="accent6"/>
                </a:solidFill>
              </a:rPr>
              <a:t>45 % </a:t>
            </a:r>
            <a:r>
              <a:rPr lang="en-US" sz="1600" dirty="0">
                <a:solidFill>
                  <a:schemeClr val="accent6"/>
                </a:solidFill>
              </a:rPr>
              <a:t> have </a:t>
            </a:r>
            <a:r>
              <a:rPr lang="en-US" sz="1600" i="1" dirty="0">
                <a:solidFill>
                  <a:schemeClr val="accent1"/>
                </a:solidFill>
              </a:rPr>
              <a:t>purchased products </a:t>
            </a:r>
            <a:r>
              <a:rPr lang="en-US" sz="1600" dirty="0">
                <a:solidFill>
                  <a:schemeClr val="accent6"/>
                </a:solidFill>
              </a:rPr>
              <a:t>based on the ad in magazine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5926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C438C2A-AE13-448A-BBBB-438D9046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48" y="1497839"/>
            <a:ext cx="5495903" cy="2147822"/>
          </a:xfrm>
          <a:solidFill>
            <a:schemeClr val="bg1">
              <a:alpha val="73000"/>
            </a:schemeClr>
          </a:solidFill>
        </p:spPr>
        <p:txBody>
          <a:bodyPr>
            <a:normAutofit/>
          </a:bodyPr>
          <a:lstStyle/>
          <a:p>
            <a:r>
              <a:rPr lang="fi-FI" sz="3200" i="1" dirty="0">
                <a:solidFill>
                  <a:schemeClr val="accent4"/>
                </a:solidFill>
              </a:rPr>
              <a:t>2.</a:t>
            </a:r>
            <a:br>
              <a:rPr lang="fi-FI" sz="3200" i="1" dirty="0"/>
            </a:br>
            <a:r>
              <a:rPr lang="fi-FI" sz="3200" dirty="0" err="1"/>
              <a:t>Attitudes</a:t>
            </a:r>
            <a:r>
              <a:rPr lang="fi-FI" sz="3200" dirty="0"/>
              <a:t> </a:t>
            </a:r>
            <a:r>
              <a:rPr lang="fi-FI" sz="3200" dirty="0" err="1"/>
              <a:t>towards</a:t>
            </a:r>
            <a:r>
              <a:rPr lang="fi-FI" sz="3200" dirty="0"/>
              <a:t> </a:t>
            </a:r>
            <a:r>
              <a:rPr lang="fi-FI" sz="3200" dirty="0" err="1"/>
              <a:t>advertising</a:t>
            </a:r>
            <a:r>
              <a:rPr lang="fi-FI" sz="3200" dirty="0"/>
              <a:t> in </a:t>
            </a:r>
            <a:r>
              <a:rPr lang="fi-FI" sz="3200" dirty="0" err="1"/>
              <a:t>different</a:t>
            </a:r>
            <a:r>
              <a:rPr lang="fi-FI" sz="3200" dirty="0"/>
              <a:t> media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3078616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91775E4-73C0-ED42-B00A-2333C4CB6E15}"/>
              </a:ext>
            </a:extLst>
          </p:cNvPr>
          <p:cNvSpPr/>
          <p:nvPr/>
        </p:nvSpPr>
        <p:spPr>
          <a:xfrm>
            <a:off x="1234877" y="882220"/>
            <a:ext cx="6674241" cy="337905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A0334F73-80BA-0743-BD55-807A5771A988}"/>
              </a:ext>
            </a:extLst>
          </p:cNvPr>
          <p:cNvSpPr txBox="1">
            <a:spLocks/>
          </p:cNvSpPr>
          <p:nvPr/>
        </p:nvSpPr>
        <p:spPr>
          <a:xfrm>
            <a:off x="2067729" y="882220"/>
            <a:ext cx="5008539" cy="337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3600" dirty="0"/>
              <a:t>48%</a:t>
            </a:r>
            <a:br>
              <a:rPr lang="fi-FI" sz="1600" dirty="0"/>
            </a:br>
            <a:r>
              <a:rPr lang="fi-FI" sz="1600" dirty="0" err="1"/>
              <a:t>over</a:t>
            </a:r>
            <a:r>
              <a:rPr lang="fi-FI" sz="1600" dirty="0"/>
              <a:t> 15-years </a:t>
            </a:r>
            <a:r>
              <a:rPr lang="fi-FI" sz="1600" dirty="0" err="1"/>
              <a:t>old</a:t>
            </a:r>
            <a:r>
              <a:rPr lang="fi-FI" sz="1600" dirty="0"/>
              <a:t> </a:t>
            </a:r>
            <a:r>
              <a:rPr lang="fi-FI" sz="1600" dirty="0" err="1"/>
              <a:t>Finns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</a:t>
            </a:r>
            <a:r>
              <a:rPr lang="fi-FI" sz="1600" dirty="0" err="1"/>
              <a:t>positive</a:t>
            </a:r>
            <a:r>
              <a:rPr lang="fi-FI" sz="1600" dirty="0"/>
              <a:t> </a:t>
            </a:r>
            <a:r>
              <a:rPr lang="fi-FI" sz="1600" dirty="0" err="1"/>
              <a:t>towards</a:t>
            </a:r>
            <a:r>
              <a:rPr lang="fi-FI" sz="1600" dirty="0"/>
              <a:t> magazine </a:t>
            </a:r>
            <a:r>
              <a:rPr lang="fi-FI" sz="1600" dirty="0" err="1"/>
              <a:t>advertising</a:t>
            </a:r>
            <a:r>
              <a:rPr lang="fi-FI" sz="1600" dirty="0"/>
              <a:t>.</a:t>
            </a:r>
            <a:br>
              <a:rPr lang="fi-FI" sz="1600" dirty="0"/>
            </a:br>
            <a:br>
              <a:rPr lang="fi-FI" sz="1600" dirty="0"/>
            </a:br>
            <a:r>
              <a:rPr lang="fi-FI" sz="1600" i="1" dirty="0" err="1"/>
              <a:t>Women</a:t>
            </a:r>
            <a:r>
              <a:rPr lang="fi-FI" sz="1600" i="1" dirty="0"/>
              <a:t> (51 %) </a:t>
            </a:r>
            <a:r>
              <a:rPr lang="fi-FI" sz="1600" i="1" dirty="0" err="1"/>
              <a:t>more</a:t>
            </a:r>
            <a:r>
              <a:rPr lang="fi-FI" sz="1600" i="1" dirty="0"/>
              <a:t> </a:t>
            </a:r>
            <a:r>
              <a:rPr lang="fi-FI" sz="1600" i="1" dirty="0" err="1"/>
              <a:t>than</a:t>
            </a:r>
            <a:r>
              <a:rPr lang="fi-FI" sz="1600" i="1" dirty="0"/>
              <a:t> </a:t>
            </a:r>
            <a:r>
              <a:rPr lang="fi-FI" sz="1600" i="1" dirty="0" err="1"/>
              <a:t>men</a:t>
            </a:r>
            <a:r>
              <a:rPr lang="fi-FI" sz="1600" dirty="0"/>
              <a:t> </a:t>
            </a:r>
            <a:r>
              <a:rPr lang="fi-FI" sz="1600" i="1" dirty="0"/>
              <a:t>(44 %)</a:t>
            </a:r>
            <a:r>
              <a:rPr lang="fi-FI" sz="1600" dirty="0"/>
              <a:t>.</a:t>
            </a:r>
          </a:p>
          <a:p>
            <a:pPr algn="ctr"/>
            <a:endParaRPr lang="fi-FI" sz="1600" i="1" dirty="0"/>
          </a:p>
          <a:p>
            <a:pPr algn="ctr"/>
            <a:r>
              <a:rPr lang="fi-FI" sz="1600" dirty="0" err="1"/>
              <a:t>Particularly</a:t>
            </a:r>
            <a:r>
              <a:rPr lang="fi-FI" sz="1600" dirty="0"/>
              <a:t> </a:t>
            </a:r>
            <a:r>
              <a:rPr lang="fi-FI" sz="1600" dirty="0" err="1"/>
              <a:t>positive</a:t>
            </a:r>
            <a:r>
              <a:rPr lang="fi-FI" sz="1600" dirty="0"/>
              <a:t> </a:t>
            </a:r>
            <a:r>
              <a:rPr lang="fi-FI" sz="1600" dirty="0" err="1"/>
              <a:t>towards</a:t>
            </a:r>
            <a:r>
              <a:rPr lang="fi-FI" sz="1600" dirty="0"/>
              <a:t> magazine </a:t>
            </a:r>
            <a:r>
              <a:rPr lang="fi-FI" sz="1600" dirty="0" err="1"/>
              <a:t>ads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35 – 54 </a:t>
            </a:r>
            <a:r>
              <a:rPr lang="fi-FI" sz="1600" dirty="0" err="1"/>
              <a:t>years</a:t>
            </a:r>
            <a:r>
              <a:rPr lang="fi-FI" sz="1600" dirty="0"/>
              <a:t> </a:t>
            </a:r>
            <a:r>
              <a:rPr lang="fi-FI" sz="1600" dirty="0" err="1"/>
              <a:t>old</a:t>
            </a:r>
            <a:r>
              <a:rPr lang="fi-FI" sz="1600" dirty="0"/>
              <a:t>: 53 % of </a:t>
            </a:r>
            <a:r>
              <a:rPr lang="fi-FI" sz="1600" dirty="0" err="1"/>
              <a:t>them</a:t>
            </a:r>
            <a:r>
              <a:rPr lang="fi-FI" sz="1600" dirty="0"/>
              <a:t> </a:t>
            </a:r>
            <a:r>
              <a:rPr lang="fi-FI" sz="1600" dirty="0" err="1"/>
              <a:t>have</a:t>
            </a:r>
            <a:r>
              <a:rPr lang="fi-FI" sz="1600" dirty="0"/>
              <a:t> a </a:t>
            </a:r>
            <a:r>
              <a:rPr lang="fi-FI" sz="1600" dirty="0" err="1"/>
              <a:t>positive</a:t>
            </a:r>
            <a:r>
              <a:rPr lang="fi-FI" sz="1600" dirty="0"/>
              <a:t> </a:t>
            </a:r>
            <a:r>
              <a:rPr lang="fi-FI" sz="1600" dirty="0" err="1"/>
              <a:t>attitude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6787303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4AEFE52-E685-4820-8144-25A56C846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536684"/>
              </p:ext>
            </p:extLst>
          </p:nvPr>
        </p:nvGraphicFramePr>
        <p:xfrm>
          <a:off x="391205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21BEA7EA-38DA-476D-ACE0-09F845B69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60" y="169047"/>
            <a:ext cx="8524054" cy="386664"/>
          </a:xfrm>
        </p:spPr>
        <p:txBody>
          <a:bodyPr/>
          <a:lstStyle/>
          <a:p>
            <a:r>
              <a:rPr lang="fi-FI" sz="2600" dirty="0" err="1"/>
              <a:t>Positive</a:t>
            </a:r>
            <a:r>
              <a:rPr lang="fi-FI" sz="2600" dirty="0"/>
              <a:t> </a:t>
            </a:r>
            <a:r>
              <a:rPr lang="fi-FI" sz="2600" dirty="0" err="1"/>
              <a:t>attitude</a:t>
            </a:r>
            <a:r>
              <a:rPr lang="fi-FI" sz="2600" dirty="0"/>
              <a:t> </a:t>
            </a:r>
            <a:r>
              <a:rPr lang="fi-FI" sz="2600" dirty="0" err="1"/>
              <a:t>towards</a:t>
            </a:r>
            <a:r>
              <a:rPr lang="fi-FI" sz="2600" dirty="0"/>
              <a:t> </a:t>
            </a:r>
            <a:r>
              <a:rPr lang="fi-FI" sz="2600" dirty="0" err="1"/>
              <a:t>advertising</a:t>
            </a:r>
            <a:r>
              <a:rPr lang="fi-FI" sz="2600" dirty="0"/>
              <a:t> in </a:t>
            </a:r>
            <a:r>
              <a:rPr lang="fi-FI" sz="2600" dirty="0" err="1"/>
              <a:t>different</a:t>
            </a:r>
            <a:r>
              <a:rPr lang="fi-FI" sz="2600" dirty="0"/>
              <a:t> media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A2A461-8532-4A58-AB28-41E75758105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over</a:t>
            </a:r>
            <a:r>
              <a:rPr lang="fi-FI" sz="1400" dirty="0"/>
              <a:t> 15-years </a:t>
            </a:r>
            <a:r>
              <a:rPr lang="fi-FI" sz="1400" dirty="0" err="1"/>
              <a:t>old</a:t>
            </a:r>
            <a:r>
              <a:rPr lang="fi-FI" sz="1400" dirty="0"/>
              <a:t>, </a:t>
            </a:r>
            <a:r>
              <a:rPr lang="fi-FI" sz="1400" dirty="0" err="1"/>
              <a:t>quite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very</a:t>
            </a:r>
            <a:r>
              <a:rPr lang="fi-FI" sz="1400" dirty="0"/>
              <a:t> </a:t>
            </a:r>
            <a:r>
              <a:rPr lang="fi-FI" sz="1400" dirty="0" err="1"/>
              <a:t>postitive</a:t>
            </a:r>
            <a:r>
              <a:rPr lang="fi-FI" sz="1400" dirty="0"/>
              <a:t> </a:t>
            </a:r>
            <a:r>
              <a:rPr lang="fi-FI" sz="1400" dirty="0" err="1"/>
              <a:t>attitude</a:t>
            </a:r>
            <a:endParaRPr lang="fi-FI" sz="14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09F2DCDF-98A9-410C-AEA8-4C2EF36032EE}"/>
              </a:ext>
            </a:extLst>
          </p:cNvPr>
          <p:cNvSpPr txBox="1"/>
          <p:nvPr/>
        </p:nvSpPr>
        <p:spPr>
          <a:xfrm>
            <a:off x="5940051" y="2863839"/>
            <a:ext cx="2719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Allmost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half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have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positive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attitude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towards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ctr"/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magazine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ads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7118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195D456-822C-4DCF-B3EB-B29570C2B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340481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7C99D27E-9213-42DA-ADFC-ABE0B252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2009"/>
            <a:ext cx="8832850" cy="386664"/>
          </a:xfrm>
        </p:spPr>
        <p:txBody>
          <a:bodyPr/>
          <a:lstStyle/>
          <a:p>
            <a:r>
              <a:rPr lang="fi-FI" sz="2600" dirty="0"/>
              <a:t>Negative </a:t>
            </a:r>
            <a:r>
              <a:rPr lang="fi-FI" sz="2600" dirty="0" err="1"/>
              <a:t>attitudes</a:t>
            </a:r>
            <a:r>
              <a:rPr lang="fi-FI" sz="2600" dirty="0"/>
              <a:t> </a:t>
            </a:r>
            <a:r>
              <a:rPr lang="fi-FI" sz="2600" dirty="0" err="1"/>
              <a:t>towards</a:t>
            </a:r>
            <a:r>
              <a:rPr lang="fi-FI" sz="2600" dirty="0"/>
              <a:t> </a:t>
            </a:r>
            <a:r>
              <a:rPr lang="fi-FI" sz="2600" dirty="0" err="1"/>
              <a:t>advertising</a:t>
            </a:r>
            <a:r>
              <a:rPr lang="fi-FI" sz="2600" dirty="0"/>
              <a:t> in </a:t>
            </a:r>
            <a:r>
              <a:rPr lang="fi-FI" sz="2600" dirty="0" err="1"/>
              <a:t>different</a:t>
            </a:r>
            <a:r>
              <a:rPr lang="fi-FI" sz="2600" dirty="0"/>
              <a:t> media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323E0E5-91EC-4368-A05B-019EDA73DDB0}"/>
              </a:ext>
            </a:extLst>
          </p:cNvPr>
          <p:cNvSpPr txBox="1"/>
          <p:nvPr/>
        </p:nvSpPr>
        <p:spPr>
          <a:xfrm>
            <a:off x="5655449" y="3050561"/>
            <a:ext cx="291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Most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negative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attitudes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are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towards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digital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b="1" i="1" dirty="0" err="1">
                <a:latin typeface="Times" panose="02020603050405020304" pitchFamily="18" charset="0"/>
                <a:cs typeface="Times" panose="02020603050405020304" pitchFamily="18" charset="0"/>
              </a:rPr>
              <a:t>advertising</a:t>
            </a:r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9" name="Sisällön paikkamerkki 3">
            <a:extLst>
              <a:ext uri="{FF2B5EF4-FFF2-40B4-BE49-F238E27FC236}">
                <a16:creationId xmlns:a16="http://schemas.microsoft.com/office/drawing/2014/main" id="{C59196F4-D27E-7448-8D75-C5229F018F3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8796" y="520355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over</a:t>
            </a:r>
            <a:r>
              <a:rPr lang="fi-FI" sz="1400" dirty="0"/>
              <a:t> 15-years </a:t>
            </a:r>
            <a:r>
              <a:rPr lang="fi-FI" sz="1400" dirty="0" err="1"/>
              <a:t>old</a:t>
            </a:r>
            <a:r>
              <a:rPr lang="fi-FI" sz="1400" dirty="0"/>
              <a:t>, </a:t>
            </a:r>
            <a:r>
              <a:rPr lang="fi-FI" sz="1400" dirty="0" err="1"/>
              <a:t>quite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very</a:t>
            </a:r>
            <a:r>
              <a:rPr lang="fi-FI" sz="1400" dirty="0"/>
              <a:t> </a:t>
            </a:r>
            <a:r>
              <a:rPr lang="fi-FI" sz="1400" dirty="0" err="1"/>
              <a:t>negative</a:t>
            </a:r>
            <a:r>
              <a:rPr lang="fi-FI" sz="1400" dirty="0"/>
              <a:t> </a:t>
            </a:r>
            <a:r>
              <a:rPr lang="fi-FI" sz="1400" dirty="0" err="1"/>
              <a:t>attitude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715044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C438C2A-AE13-448A-BBBB-438D9046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957" y="1634999"/>
            <a:ext cx="5040086" cy="1873502"/>
          </a:xfrm>
          <a:solidFill>
            <a:schemeClr val="bg1">
              <a:alpha val="73000"/>
            </a:schemeClr>
          </a:solidFill>
        </p:spPr>
        <p:txBody>
          <a:bodyPr>
            <a:normAutofit/>
          </a:bodyPr>
          <a:lstStyle/>
          <a:p>
            <a:r>
              <a:rPr lang="fi-FI" sz="3200" i="1" dirty="0">
                <a:solidFill>
                  <a:schemeClr val="accent4"/>
                </a:solidFill>
              </a:rPr>
              <a:t>3. </a:t>
            </a:r>
            <a:br>
              <a:rPr lang="fi-FI" sz="3200" i="1" dirty="0">
                <a:solidFill>
                  <a:schemeClr val="accent4"/>
                </a:solidFill>
              </a:rPr>
            </a:br>
            <a:r>
              <a:rPr lang="fi-FI" sz="3200" i="1" dirty="0" err="1">
                <a:solidFill>
                  <a:schemeClr val="accent6"/>
                </a:solidFill>
              </a:rPr>
              <a:t>Ad</a:t>
            </a:r>
            <a:r>
              <a:rPr lang="fi-FI" sz="3200" i="1" dirty="0">
                <a:solidFill>
                  <a:schemeClr val="accent6"/>
                </a:solidFill>
              </a:rPr>
              <a:t> </a:t>
            </a:r>
            <a:r>
              <a:rPr lang="fi-FI" sz="3200" i="1" dirty="0" err="1">
                <a:solidFill>
                  <a:schemeClr val="accent6"/>
                </a:solidFill>
              </a:rPr>
              <a:t>blocking</a:t>
            </a:r>
            <a:endParaRPr lang="fi-FI" sz="3200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217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91775E4-73C0-ED42-B00A-2333C4CB6E15}"/>
              </a:ext>
            </a:extLst>
          </p:cNvPr>
          <p:cNvSpPr/>
          <p:nvPr/>
        </p:nvSpPr>
        <p:spPr>
          <a:xfrm>
            <a:off x="1234877" y="882220"/>
            <a:ext cx="6674241" cy="337905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A0334F73-80BA-0743-BD55-807A5771A988}"/>
              </a:ext>
            </a:extLst>
          </p:cNvPr>
          <p:cNvSpPr txBox="1">
            <a:spLocks/>
          </p:cNvSpPr>
          <p:nvPr/>
        </p:nvSpPr>
        <p:spPr>
          <a:xfrm>
            <a:off x="2067729" y="882220"/>
            <a:ext cx="5008539" cy="337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3600" dirty="0"/>
              <a:t>19%</a:t>
            </a:r>
            <a:br>
              <a:rPr lang="fi-FI" sz="1600" dirty="0"/>
            </a:br>
            <a:r>
              <a:rPr lang="fi-FI" sz="1600" dirty="0" err="1"/>
              <a:t>over</a:t>
            </a:r>
            <a:r>
              <a:rPr lang="fi-FI" sz="1600" dirty="0"/>
              <a:t> 15-years </a:t>
            </a:r>
            <a:r>
              <a:rPr lang="fi-FI" sz="1600" dirty="0" err="1"/>
              <a:t>old</a:t>
            </a:r>
            <a:r>
              <a:rPr lang="fi-FI" sz="1600" dirty="0"/>
              <a:t> </a:t>
            </a:r>
            <a:r>
              <a:rPr lang="fi-FI" sz="1600" dirty="0" err="1"/>
              <a:t>Finns</a:t>
            </a:r>
            <a:r>
              <a:rPr lang="fi-FI" sz="1600" dirty="0"/>
              <a:t> </a:t>
            </a:r>
            <a:r>
              <a:rPr lang="fi-FI" sz="1600" dirty="0" err="1"/>
              <a:t>use</a:t>
            </a:r>
            <a:r>
              <a:rPr lang="fi-FI" sz="1600" dirty="0"/>
              <a:t> </a:t>
            </a:r>
            <a:r>
              <a:rPr lang="fi-FI" sz="1600" dirty="0" err="1"/>
              <a:t>different</a:t>
            </a:r>
            <a:r>
              <a:rPr lang="fi-FI" sz="1600" dirty="0"/>
              <a:t> </a:t>
            </a:r>
            <a:r>
              <a:rPr lang="fi-FI" sz="1600" dirty="0" err="1"/>
              <a:t>ad</a:t>
            </a:r>
            <a:r>
              <a:rPr lang="fi-FI" sz="1600" dirty="0"/>
              <a:t> </a:t>
            </a:r>
            <a:r>
              <a:rPr lang="fi-FI" sz="1600" dirty="0" err="1"/>
              <a:t>blocks</a:t>
            </a:r>
            <a:r>
              <a:rPr lang="fi-FI" sz="1600" dirty="0"/>
              <a:t>. </a:t>
            </a:r>
            <a:br>
              <a:rPr lang="fi-FI" sz="1600" dirty="0"/>
            </a:br>
            <a:br>
              <a:rPr lang="fi-FI" sz="1600" dirty="0"/>
            </a:br>
            <a:r>
              <a:rPr lang="fi-FI" sz="3600" dirty="0"/>
              <a:t>23%</a:t>
            </a:r>
            <a:r>
              <a:rPr lang="fi-FI" sz="1600" dirty="0"/>
              <a:t> </a:t>
            </a:r>
            <a:br>
              <a:rPr lang="fi-FI" sz="1600" dirty="0"/>
            </a:br>
            <a:r>
              <a:rPr lang="fi-FI" sz="1600" dirty="0" err="1"/>
              <a:t>have</a:t>
            </a:r>
            <a:r>
              <a:rPr lang="fi-FI" sz="1600" dirty="0"/>
              <a:t> ”No </a:t>
            </a:r>
            <a:r>
              <a:rPr lang="fi-FI" sz="1600" dirty="0" err="1"/>
              <a:t>ads</a:t>
            </a:r>
            <a:r>
              <a:rPr lang="fi-FI" sz="1600" dirty="0"/>
              <a:t>” -</a:t>
            </a:r>
            <a:r>
              <a:rPr lang="fi-FI" sz="1600" dirty="0" err="1"/>
              <a:t>sign</a:t>
            </a:r>
            <a:r>
              <a:rPr lang="fi-FI" sz="1600" dirty="0"/>
              <a:t> at </a:t>
            </a:r>
            <a:r>
              <a:rPr lang="fi-FI" sz="1600" dirty="0" err="1"/>
              <a:t>the</a:t>
            </a:r>
            <a:r>
              <a:rPr lang="fi-FI" sz="1600" dirty="0"/>
              <a:t> </a:t>
            </a:r>
            <a:r>
              <a:rPr lang="fi-FI" sz="1600" dirty="0" err="1"/>
              <a:t>front</a:t>
            </a:r>
            <a:r>
              <a:rPr lang="fi-FI" sz="1600" dirty="0"/>
              <a:t> </a:t>
            </a:r>
            <a:r>
              <a:rPr lang="fi-FI" sz="1600" dirty="0" err="1"/>
              <a:t>door</a:t>
            </a:r>
            <a:r>
              <a:rPr lang="fi-FI" sz="1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0302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639045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tsikko 6">
            <a:extLst>
              <a:ext uri="{FF2B5EF4-FFF2-40B4-BE49-F238E27FC236}">
                <a16:creationId xmlns:a16="http://schemas.microsoft.com/office/drawing/2014/main" id="{1C1CC2A1-781F-4933-B291-053B5AD3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Use</a:t>
            </a:r>
            <a:r>
              <a:rPr lang="fi-FI" dirty="0"/>
              <a:t> of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blocker</a:t>
            </a:r>
            <a:endParaRPr lang="fi-FI" dirty="0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DCE81939-1C9C-4444-8B3A-ACC9707918E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i="1" dirty="0"/>
              <a:t>% of </a:t>
            </a:r>
            <a:r>
              <a:rPr lang="fi-FI" sz="1400" i="1" dirty="0" err="1"/>
              <a:t>Finns</a:t>
            </a:r>
            <a:r>
              <a:rPr lang="fi-FI" sz="1400" i="1" dirty="0"/>
              <a:t>, </a:t>
            </a:r>
            <a:r>
              <a:rPr lang="fi-FI" sz="1400" i="1" dirty="0" err="1"/>
              <a:t>by</a:t>
            </a:r>
            <a:r>
              <a:rPr lang="fi-FI" sz="1400" i="1" dirty="0"/>
              <a:t> </a:t>
            </a:r>
            <a:r>
              <a:rPr lang="fi-FI" sz="1400" i="1" dirty="0" err="1"/>
              <a:t>age</a:t>
            </a:r>
            <a:r>
              <a:rPr lang="fi-FI" sz="1400" i="1" dirty="0"/>
              <a:t> </a:t>
            </a:r>
            <a:r>
              <a:rPr lang="fi-FI" sz="1400" i="1" dirty="0" err="1"/>
              <a:t>groups</a:t>
            </a:r>
            <a:endParaRPr lang="fi-FI" sz="1400" i="1" dirty="0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1E500602-153A-A342-B1C2-1DC6EFF0F05B}"/>
              </a:ext>
            </a:extLst>
          </p:cNvPr>
          <p:cNvSpPr txBox="1">
            <a:spLocks/>
          </p:cNvSpPr>
          <p:nvPr/>
        </p:nvSpPr>
        <p:spPr>
          <a:xfrm>
            <a:off x="5743253" y="1114300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Age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groups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under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35-years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use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blockers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more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often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age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groups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(27 %)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use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blocks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more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often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than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(12 %).</a:t>
            </a:r>
          </a:p>
        </p:txBody>
      </p:sp>
    </p:spTree>
    <p:extLst>
      <p:ext uri="{BB962C8B-B14F-4D97-AF65-F5344CB8AC3E}">
        <p14:creationId xmlns:p14="http://schemas.microsoft.com/office/powerpoint/2010/main" val="3115126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655763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tsikko 6">
            <a:extLst>
              <a:ext uri="{FF2B5EF4-FFF2-40B4-BE49-F238E27FC236}">
                <a16:creationId xmlns:a16="http://schemas.microsoft.com/office/drawing/2014/main" id="{1C1CC2A1-781F-4933-B291-053B5AD3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”No </a:t>
            </a:r>
            <a:r>
              <a:rPr lang="fi-FI" dirty="0" err="1"/>
              <a:t>ads</a:t>
            </a:r>
            <a:r>
              <a:rPr lang="fi-FI" dirty="0"/>
              <a:t>” –</a:t>
            </a:r>
            <a:r>
              <a:rPr lang="fi-FI" dirty="0" err="1"/>
              <a:t>sign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door</a:t>
            </a:r>
            <a:endParaRPr lang="fi-FI" dirty="0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DCE81939-1C9C-4444-8B3A-ACC9707918E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,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groups</a:t>
            </a:r>
            <a:endParaRPr lang="fi-FI" sz="1400" dirty="0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1E500602-153A-A342-B1C2-1DC6EFF0F05B}"/>
              </a:ext>
            </a:extLst>
          </p:cNvPr>
          <p:cNvSpPr txBox="1">
            <a:spLocks/>
          </p:cNvSpPr>
          <p:nvPr/>
        </p:nvSpPr>
        <p:spPr>
          <a:xfrm>
            <a:off x="5743253" y="1215040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Most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often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direct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advertising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banned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25–34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years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(44 %).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There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no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big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differences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between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(24 %) and </a:t>
            </a:r>
          </a:p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(22 %).</a:t>
            </a:r>
          </a:p>
        </p:txBody>
      </p:sp>
    </p:spTree>
    <p:extLst>
      <p:ext uri="{BB962C8B-B14F-4D97-AF65-F5344CB8AC3E}">
        <p14:creationId xmlns:p14="http://schemas.microsoft.com/office/powerpoint/2010/main" val="1297944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59E137-80E5-2C41-9AAB-E48FC8E1C653}"/>
              </a:ext>
            </a:extLst>
          </p:cNvPr>
          <p:cNvSpPr/>
          <p:nvPr/>
        </p:nvSpPr>
        <p:spPr>
          <a:xfrm>
            <a:off x="961878" y="710418"/>
            <a:ext cx="7220243" cy="360132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A6ED207-11B3-4FFA-808F-A3F1EE4D5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486" y="2020490"/>
            <a:ext cx="6967025" cy="1102519"/>
          </a:xfrm>
        </p:spPr>
        <p:txBody>
          <a:bodyPr>
            <a:noAutofit/>
          </a:bodyPr>
          <a:lstStyle/>
          <a:p>
            <a:r>
              <a:rPr lang="fi-FI" sz="3000" i="1" dirty="0" err="1"/>
              <a:t>See</a:t>
            </a:r>
            <a:r>
              <a:rPr lang="fi-FI" sz="3000" i="1" dirty="0"/>
              <a:t> </a:t>
            </a:r>
            <a:r>
              <a:rPr lang="fi-FI" sz="3000" i="1" dirty="0" err="1"/>
              <a:t>more</a:t>
            </a:r>
            <a:r>
              <a:rPr lang="fi-FI" sz="3000" i="1" dirty="0"/>
              <a:t> magazine </a:t>
            </a:r>
            <a:r>
              <a:rPr lang="fi-FI" sz="3000" i="1" dirty="0" err="1"/>
              <a:t>specific</a:t>
            </a:r>
            <a:r>
              <a:rPr lang="fi-FI" sz="3000" i="1" dirty="0"/>
              <a:t> NRS-</a:t>
            </a:r>
            <a:r>
              <a:rPr lang="fi-FI" sz="3000" i="1" dirty="0" err="1"/>
              <a:t>results</a:t>
            </a:r>
            <a:r>
              <a:rPr lang="fi-FI" sz="3000" i="1" dirty="0"/>
              <a:t> in: </a:t>
            </a:r>
            <a:r>
              <a:rPr lang="fi-FI" sz="3000" i="1" dirty="0">
                <a:solidFill>
                  <a:schemeClr val="accent4"/>
                </a:solidFill>
              </a:rPr>
              <a:t>www.mediakortit.fi</a:t>
            </a:r>
            <a:endParaRPr lang="fi-FI" sz="3000" i="1" dirty="0"/>
          </a:p>
        </p:txBody>
      </p:sp>
    </p:spTree>
    <p:extLst>
      <p:ext uri="{BB962C8B-B14F-4D97-AF65-F5344CB8AC3E}">
        <p14:creationId xmlns:p14="http://schemas.microsoft.com/office/powerpoint/2010/main" val="423307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22BCE248-3FFC-44E8-B0C1-53A4D276B2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397709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tsikko 4">
            <a:extLst>
              <a:ext uri="{FF2B5EF4-FFF2-40B4-BE49-F238E27FC236}">
                <a16:creationId xmlns:a16="http://schemas.microsoft.com/office/drawing/2014/main" id="{C26036B9-3B3D-4DC1-8EA0-B43D2DE0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000" dirty="0" err="1"/>
              <a:t>Quality</a:t>
            </a:r>
            <a:r>
              <a:rPr lang="fi-FI" sz="3000" dirty="0"/>
              <a:t> </a:t>
            </a:r>
            <a:r>
              <a:rPr lang="fi-FI" sz="3000" dirty="0" err="1"/>
              <a:t>statements</a:t>
            </a:r>
            <a:endParaRPr lang="fi-FI" sz="3000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058D9903-A79B-40AE-9398-F8062C3BF49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i="1" dirty="0"/>
              <a:t>% of </a:t>
            </a:r>
            <a:r>
              <a:rPr lang="fi-FI" sz="1400" i="1" dirty="0" err="1"/>
              <a:t>Finns</a:t>
            </a:r>
            <a:r>
              <a:rPr lang="fi-FI" sz="1400" i="1" dirty="0"/>
              <a:t>, </a:t>
            </a:r>
            <a:r>
              <a:rPr lang="fi-FI" sz="1400" i="1" dirty="0" err="1"/>
              <a:t>partially</a:t>
            </a:r>
            <a:r>
              <a:rPr lang="fi-FI" sz="1400" i="1" dirty="0"/>
              <a:t> </a:t>
            </a:r>
            <a:r>
              <a:rPr lang="fi-FI" sz="1400" i="1" dirty="0" err="1"/>
              <a:t>or</a:t>
            </a:r>
            <a:r>
              <a:rPr lang="fi-FI" sz="1400" i="1" dirty="0"/>
              <a:t> </a:t>
            </a:r>
            <a:r>
              <a:rPr lang="fi-FI" sz="1400" i="1" dirty="0" err="1"/>
              <a:t>completely</a:t>
            </a:r>
            <a:r>
              <a:rPr lang="fi-FI" sz="1400" i="1" dirty="0"/>
              <a:t> </a:t>
            </a:r>
            <a:r>
              <a:rPr lang="fi-FI" sz="1400" i="1" dirty="0" err="1"/>
              <a:t>agree</a:t>
            </a:r>
            <a:endParaRPr lang="fi-FI" sz="1400" i="1" dirty="0"/>
          </a:p>
        </p:txBody>
      </p:sp>
    </p:spTree>
    <p:extLst>
      <p:ext uri="{BB962C8B-B14F-4D97-AF65-F5344CB8AC3E}">
        <p14:creationId xmlns:p14="http://schemas.microsoft.com/office/powerpoint/2010/main" val="403349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valued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within</a:t>
            </a:r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all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age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groups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!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83%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consider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Finnish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high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quality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458651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en-US" sz="2800" dirty="0"/>
              <a:t>Finnish magazines are of high quality</a:t>
            </a:r>
            <a:endParaRPr lang="fi-FI" sz="28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of </a:t>
            </a:r>
            <a:r>
              <a:rPr lang="fi-FI" sz="1400" i="1" dirty="0" err="1"/>
              <a:t>Finns</a:t>
            </a:r>
            <a:r>
              <a:rPr lang="fi-FI" sz="1400" i="1" dirty="0"/>
              <a:t> </a:t>
            </a:r>
            <a:r>
              <a:rPr lang="fi-FI" sz="1400" i="1" dirty="0" err="1"/>
              <a:t>by</a:t>
            </a:r>
            <a:r>
              <a:rPr lang="fi-FI" sz="1400" i="1" dirty="0"/>
              <a:t> </a:t>
            </a:r>
            <a:r>
              <a:rPr lang="fi-FI" sz="1400" i="1" dirty="0" err="1"/>
              <a:t>age</a:t>
            </a:r>
            <a:r>
              <a:rPr lang="fi-FI" sz="1400" i="1" dirty="0"/>
              <a:t> </a:t>
            </a:r>
            <a:r>
              <a:rPr lang="fi-FI" sz="1400" i="1" dirty="0" err="1"/>
              <a:t>group</a:t>
            </a:r>
            <a:r>
              <a:rPr lang="fi-FI" sz="1400" i="1" dirty="0"/>
              <a:t>, </a:t>
            </a:r>
            <a:r>
              <a:rPr lang="fi-FI" sz="1400" i="1" dirty="0" err="1"/>
              <a:t>partially</a:t>
            </a:r>
            <a:r>
              <a:rPr lang="fi-FI" sz="1400" i="1" dirty="0"/>
              <a:t> </a:t>
            </a:r>
            <a:r>
              <a:rPr lang="fi-FI" sz="1400" i="1" dirty="0" err="1"/>
              <a:t>or</a:t>
            </a:r>
            <a:r>
              <a:rPr lang="fi-FI" sz="1400" i="1" dirty="0"/>
              <a:t> </a:t>
            </a:r>
            <a:r>
              <a:rPr lang="fi-FI" sz="1400" i="1" dirty="0" err="1"/>
              <a:t>completely</a:t>
            </a:r>
            <a:r>
              <a:rPr lang="fi-FI" sz="1400" i="1" dirty="0"/>
              <a:t> </a:t>
            </a:r>
            <a:r>
              <a:rPr lang="fi-FI" sz="1400" i="1" dirty="0" err="1"/>
              <a:t>agree</a:t>
            </a:r>
            <a:endParaRPr lang="fi-FI" sz="1400" i="1" dirty="0"/>
          </a:p>
        </p:txBody>
      </p:sp>
    </p:spTree>
    <p:extLst>
      <p:ext uri="{BB962C8B-B14F-4D97-AF65-F5344CB8AC3E}">
        <p14:creationId xmlns:p14="http://schemas.microsoft.com/office/powerpoint/2010/main" val="1431070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are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valued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within</a:t>
            </a:r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all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age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groups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!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83%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consider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Finnish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high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quality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en-US" sz="2800" dirty="0"/>
              <a:t>Finnish magazines are of high quality</a:t>
            </a:r>
            <a:endParaRPr lang="fi-FI" sz="28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</a:t>
            </a:r>
            <a:r>
              <a:rPr lang="fi-FI" sz="1400" dirty="0"/>
              <a:t>of </a:t>
            </a:r>
            <a:r>
              <a:rPr lang="fi-FI" sz="1400" dirty="0" err="1"/>
              <a:t>readers</a:t>
            </a:r>
            <a:r>
              <a:rPr lang="fi-FI" sz="1400" i="1" dirty="0"/>
              <a:t>, </a:t>
            </a:r>
            <a:r>
              <a:rPr lang="fi-FI" sz="1400" i="1" dirty="0" err="1"/>
              <a:t>partially</a:t>
            </a:r>
            <a:r>
              <a:rPr lang="fi-FI" sz="1400" i="1" dirty="0"/>
              <a:t> </a:t>
            </a:r>
            <a:r>
              <a:rPr lang="fi-FI" sz="1400" i="1" dirty="0" err="1"/>
              <a:t>or</a:t>
            </a:r>
            <a:r>
              <a:rPr lang="fi-FI" sz="1400" i="1" dirty="0"/>
              <a:t> </a:t>
            </a:r>
            <a:r>
              <a:rPr lang="fi-FI" sz="1400" i="1" dirty="0" err="1"/>
              <a:t>completely</a:t>
            </a:r>
            <a:r>
              <a:rPr lang="fi-FI" sz="1400" i="1" dirty="0"/>
              <a:t> </a:t>
            </a:r>
            <a:r>
              <a:rPr lang="fi-FI" sz="1400" i="1" dirty="0" err="1"/>
              <a:t>agree</a:t>
            </a:r>
            <a:endParaRPr lang="fi-FI" sz="1400" i="1" dirty="0"/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E3B7E0BC-C0EF-074D-9445-ADC8CD57F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717397"/>
              </p:ext>
            </p:extLst>
          </p:nvPr>
        </p:nvGraphicFramePr>
        <p:xfrm>
          <a:off x="398584" y="1215039"/>
          <a:ext cx="4660304" cy="311981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 err="1">
                          <a:effectLst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91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Kotimaa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90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Opettaja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 err="1">
                          <a:effectLst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Maalla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Suomen Luonto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 err="1">
                          <a:effectLst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ET Terveys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Kotilääkäri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Askel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49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450068"/>
              </p:ext>
            </p:extLst>
          </p:nvPr>
        </p:nvGraphicFramePr>
        <p:xfrm>
          <a:off x="410147" y="1386584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386584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70%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trust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tests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comparisons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– 73 %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67 %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44013"/>
            <a:ext cx="7444549" cy="386664"/>
          </a:xfrm>
        </p:spPr>
        <p:txBody>
          <a:bodyPr/>
          <a:lstStyle/>
          <a:p>
            <a:r>
              <a:rPr lang="en-US" sz="2400" dirty="0"/>
              <a:t>Finnish magazines offer reliable comparisons and tests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907349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Finns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age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08081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37DF64A5-B44C-A64B-AE0F-93EA7345C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578612"/>
              </p:ext>
            </p:extLst>
          </p:nvPr>
        </p:nvGraphicFramePr>
        <p:xfrm>
          <a:off x="398584" y="1305106"/>
          <a:ext cx="4660304" cy="34014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</a:t>
                      </a:r>
                      <a:r>
                        <a:rPr lang="fi-FI" sz="1200" dirty="0" err="1"/>
                        <a:t>magazines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of </a:t>
                      </a:r>
                      <a:r>
                        <a:rPr lang="fi-FI" sz="1200" dirty="0" err="1"/>
                        <a:t>readers</a:t>
                      </a:r>
                      <a:endParaRPr lang="fi-FI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Urheilulehti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 Rakennusmaailma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Moottori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Maailma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 Terveys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0030969"/>
                  </a:ext>
                </a:extLst>
              </a:tr>
            </a:tbl>
          </a:graphicData>
        </a:graphic>
      </p:graphicFrame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44013"/>
            <a:ext cx="7444549" cy="386664"/>
          </a:xfrm>
        </p:spPr>
        <p:txBody>
          <a:bodyPr/>
          <a:lstStyle/>
          <a:p>
            <a:r>
              <a:rPr lang="en-US" sz="2400" dirty="0"/>
              <a:t>Finnish magazines offer reliable comparisons and tests</a:t>
            </a:r>
            <a:endParaRPr lang="fi-FI" sz="2400" dirty="0"/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973" y="825871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of </a:t>
            </a:r>
            <a:r>
              <a:rPr lang="fi-FI" sz="1400" dirty="0" err="1"/>
              <a:t>readers</a:t>
            </a:r>
            <a:r>
              <a:rPr lang="fi-FI" sz="1400" dirty="0"/>
              <a:t>, </a:t>
            </a:r>
            <a:r>
              <a:rPr lang="fi-FI" sz="1400" dirty="0" err="1"/>
              <a:t>partially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completely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endParaRPr lang="fi-FI" sz="1400" dirty="0"/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66476C39-313E-DE4A-BF2C-5D0BF1D18CBB}"/>
              </a:ext>
            </a:extLst>
          </p:cNvPr>
          <p:cNvSpPr txBox="1">
            <a:spLocks/>
          </p:cNvSpPr>
          <p:nvPr/>
        </p:nvSpPr>
        <p:spPr>
          <a:xfrm>
            <a:off x="5578460" y="1386584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70%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over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15-years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old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trust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tests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comparisons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in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magazines</a:t>
            </a:r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– 73 %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67 % of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women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32767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1" id="{962879DD-97DE-4913-9CFF-9E30954107AC}" vid="{403384D6-740A-4812-8226-8E798F27AE1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Aikakausmedia_MAF</Template>
  <TotalTime>6796</TotalTime>
  <Words>2287</Words>
  <Application>Microsoft Office PowerPoint</Application>
  <PresentationFormat>Näytössä katseltava esitys (16:9)</PresentationFormat>
  <Paragraphs>619</Paragraphs>
  <Slides>48</Slides>
  <Notes>23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48</vt:i4>
      </vt:variant>
    </vt:vector>
  </HeadingPairs>
  <TitlesOfParts>
    <vt:vector size="53" baseType="lpstr">
      <vt:lpstr>Arial</vt:lpstr>
      <vt:lpstr>Calibri</vt:lpstr>
      <vt:lpstr>Cambria Math</vt:lpstr>
      <vt:lpstr>Times</vt:lpstr>
      <vt:lpstr>Default Theme</vt:lpstr>
      <vt:lpstr>NRS 2020  Attitudes towards advertising</vt:lpstr>
      <vt:lpstr>1. Reading and advertising statements</vt:lpstr>
      <vt:lpstr>PowerPoint-esitys</vt:lpstr>
      <vt:lpstr>PowerPoint-esitys</vt:lpstr>
      <vt:lpstr>Quality statements</vt:lpstr>
      <vt:lpstr>Finnish magazines are of high quality</vt:lpstr>
      <vt:lpstr>Finnish magazines are of high quality</vt:lpstr>
      <vt:lpstr>Finnish magazines offer reliable comparisons and tests</vt:lpstr>
      <vt:lpstr>Finnish magazines offer reliable comparisons and tests</vt:lpstr>
      <vt:lpstr>PowerPoint-esitys</vt:lpstr>
      <vt:lpstr>PowerPoint-esitys</vt:lpstr>
      <vt:lpstr>I rely on product recommendations from bloggers and tubers</vt:lpstr>
      <vt:lpstr>I rely on product recommendations from bloggers and tubers</vt:lpstr>
      <vt:lpstr>Magazines provide relaxation and information</vt:lpstr>
      <vt:lpstr>The industry specific magazine provides information on my hobbies and interests</vt:lpstr>
      <vt:lpstr>The industry specific magazine provides information on my hobbies and interests</vt:lpstr>
      <vt:lpstr>I relax and get inspired by magazines</vt:lpstr>
      <vt:lpstr>I relax and get inspired by magazines</vt:lpstr>
      <vt:lpstr>A professional magazine keeps me up to date on  professional matters</vt:lpstr>
      <vt:lpstr>A professional magazine keeps me up to date on professional matters</vt:lpstr>
      <vt:lpstr>Magazine engagement, print and social media</vt:lpstr>
      <vt:lpstr>I read important and meaninful magazines from cover to cover</vt:lpstr>
      <vt:lpstr>I read important and meaningful magazines from cover to cover</vt:lpstr>
      <vt:lpstr>I follow important and meaninful magazines on social media</vt:lpstr>
      <vt:lpstr>I follow important and meaninful magazines on social media</vt:lpstr>
      <vt:lpstr>Magazine ads make novelties familiar</vt:lpstr>
      <vt:lpstr>Ads in magazines make new things familiar</vt:lpstr>
      <vt:lpstr>Ads in magazines make new things familiar</vt:lpstr>
      <vt:lpstr>Ads are part of the content of a magazine</vt:lpstr>
      <vt:lpstr>Ads are part of the content of a magazine</vt:lpstr>
      <vt:lpstr>Magazine ads provoke action</vt:lpstr>
      <vt:lpstr>I'm trying out tips or guidelines (like recipes) in magazine ads</vt:lpstr>
      <vt:lpstr>I'm trying out tips or guidelines (like recipes) in magazine ads</vt:lpstr>
      <vt:lpstr>I have seeked for additional information about the advertised product, eg. Online</vt:lpstr>
      <vt:lpstr>I have seeked for additional information about the advertised product, eg. Online</vt:lpstr>
      <vt:lpstr>I have purchased products based on the ad in magazine</vt:lpstr>
      <vt:lpstr>I have purchased products based on the ad in magazine</vt:lpstr>
      <vt:lpstr>I’m testing /using the  product samples in magazines (like food or cosmetics)</vt:lpstr>
      <vt:lpstr>I'm experimenting with product samples in magazines (like food or cosmetics)</vt:lpstr>
      <vt:lpstr>2. Attitudes towards advertising in different media</vt:lpstr>
      <vt:lpstr>PowerPoint-esitys</vt:lpstr>
      <vt:lpstr>Positive attitude towards advertising in different media</vt:lpstr>
      <vt:lpstr>Negative attitudes towards advertising in different media</vt:lpstr>
      <vt:lpstr>3.  Ad blocking</vt:lpstr>
      <vt:lpstr>PowerPoint-esitys</vt:lpstr>
      <vt:lpstr>Use of ad blocker</vt:lpstr>
      <vt:lpstr>”No ads” –sign at the door</vt:lpstr>
      <vt:lpstr>See more magazine specific NRS-results in: www.mediakortit.fi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Mainontaan suhtautuminen sekä mainonnan vaikutukset</dc:title>
  <dc:creator>Emma Syyrakki</dc:creator>
  <cp:lastModifiedBy>Emma Syyrakki</cp:lastModifiedBy>
  <cp:revision>197</cp:revision>
  <dcterms:created xsi:type="dcterms:W3CDTF">2020-10-13T05:33:00Z</dcterms:created>
  <dcterms:modified xsi:type="dcterms:W3CDTF">2020-10-27T11:18:45Z</dcterms:modified>
</cp:coreProperties>
</file>