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jpeg" ContentType="image/jpeg"/>
  <Default Extension="jpg" ContentType="image/jpe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rawings/drawing1.xml" ContentType="application/vnd.openxmlformats-officedocument.drawingml.chartshapes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notesSlides/notesSlide1.xml" ContentType="application/vnd.openxmlformats-officedocument.presentationml.notesSlid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notesSlides/notesSlide2.xml" ContentType="application/vnd.openxmlformats-officedocument.presentationml.notesSlid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notesSlides/notesSlide3.xml" ContentType="application/vnd.openxmlformats-officedocument.presentationml.notesSlid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notesSlides/notesSlide4.xml" ContentType="application/vnd.openxmlformats-officedocument.presentationml.notesSlid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notesSlides/notesSlide5.xml" ContentType="application/vnd.openxmlformats-officedocument.presentationml.notesSlide+xml"/>
  <Override PartName="/ppt/charts/chart9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notesSlides/notesSlide6.xml" ContentType="application/vnd.openxmlformats-officedocument.presentationml.notesSlide+xml"/>
  <Override PartName="/ppt/charts/chart10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notesSlides/notesSlide7.xml" ContentType="application/vnd.openxmlformats-officedocument.presentationml.notesSlide+xml"/>
  <Override PartName="/ppt/charts/chart11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autoCompressPictures="0">
  <p:sldMasterIdLst>
    <p:sldMasterId id="2147483648" r:id="rId4"/>
  </p:sldMasterIdLst>
  <p:notesMasterIdLst>
    <p:notesMasterId r:id="rId37"/>
  </p:notesMasterIdLst>
  <p:handoutMasterIdLst>
    <p:handoutMasterId r:id="rId38"/>
  </p:handoutMasterIdLst>
  <p:sldIdLst>
    <p:sldId id="256" r:id="rId5"/>
    <p:sldId id="268" r:id="rId6"/>
    <p:sldId id="285" r:id="rId7"/>
    <p:sldId id="1197" r:id="rId8"/>
    <p:sldId id="1198" r:id="rId9"/>
    <p:sldId id="1199" r:id="rId10"/>
    <p:sldId id="1191" r:id="rId11"/>
    <p:sldId id="1192" r:id="rId12"/>
    <p:sldId id="1193" r:id="rId13"/>
    <p:sldId id="1194" r:id="rId14"/>
    <p:sldId id="1195" r:id="rId15"/>
    <p:sldId id="1196" r:id="rId16"/>
    <p:sldId id="1231" r:id="rId17"/>
    <p:sldId id="1208" r:id="rId18"/>
    <p:sldId id="1203" r:id="rId19"/>
    <p:sldId id="1204" r:id="rId20"/>
    <p:sldId id="1205" r:id="rId21"/>
    <p:sldId id="1206" r:id="rId22"/>
    <p:sldId id="1207" r:id="rId23"/>
    <p:sldId id="1214" r:id="rId24"/>
    <p:sldId id="1211" r:id="rId25"/>
    <p:sldId id="1210" r:id="rId26"/>
    <p:sldId id="1212" r:id="rId27"/>
    <p:sldId id="1213" r:id="rId28"/>
    <p:sldId id="1215" r:id="rId29"/>
    <p:sldId id="1217" r:id="rId30"/>
    <p:sldId id="1202" r:id="rId31"/>
    <p:sldId id="1224" r:id="rId32"/>
    <p:sldId id="1228" r:id="rId33"/>
    <p:sldId id="1229" r:id="rId34"/>
    <p:sldId id="1232" r:id="rId35"/>
    <p:sldId id="275" r:id="rId36"/>
  </p:sldIdLst>
  <p:sldSz cx="12192000" cy="6858000"/>
  <p:notesSz cx="6858000" cy="9144000"/>
  <p:embeddedFontLst>
    <p:embeddedFont>
      <p:font typeface="Calibri" panose="020F0502020204030204" pitchFamily="34" charset="0"/>
      <p:regular r:id="rId39"/>
      <p:bold r:id="rId40"/>
      <p:italic r:id="rId41"/>
      <p:boldItalic r:id="rId42"/>
    </p:embeddedFont>
    <p:embeddedFont>
      <p:font typeface="Canela Medium" pitchFamily="2" charset="77"/>
      <p:regular r:id="rId43"/>
    </p:embeddedFont>
    <p:embeddedFont>
      <p:font typeface="Clattering" pitchFamily="2" charset="0"/>
      <p:regular r:id="rId44"/>
    </p:embeddedFont>
    <p:embeddedFont>
      <p:font typeface="Neue Haas Unica W1G" panose="020B0504030206020203" pitchFamily="34" charset="0"/>
      <p:regular r:id="rId45"/>
      <p:bold r:id="rId46"/>
      <p:italic r:id="rId47"/>
      <p:boldItalic r:id="rId48"/>
    </p:embeddedFont>
    <p:embeddedFont>
      <p:font typeface="Neue Haas Unica W1G Light" panose="020B0404030206020203" pitchFamily="34" charset="0"/>
      <p:regular r:id="rId49"/>
      <p:italic r:id="rId50"/>
    </p:embeddedFont>
    <p:embeddedFont>
      <p:font typeface="Neue Haas Unica W1G Medium" panose="020B0504030206020203" pitchFamily="34" charset="0"/>
      <p:regular r:id="rId51"/>
      <p:italic r:id="rId52"/>
    </p:embeddedFont>
  </p:embeddedFontLst>
  <p:defaultTextStyle>
    <a:defPPr>
      <a:defRPr lang="en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2649"/>
    <a:srgbClr val="FFF6FA"/>
    <a:srgbClr val="FF6464"/>
    <a:srgbClr val="9CFFF8"/>
    <a:srgbClr val="F4CF67"/>
    <a:srgbClr val="F5F4F7"/>
    <a:srgbClr val="8DEBE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589532C-CCFC-8549-BAEB-DA00C07B5996}" v="63" dt="2022-10-05T08:14:44.196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630" autoAdjust="0"/>
    <p:restoredTop sz="96265"/>
  </p:normalViewPr>
  <p:slideViewPr>
    <p:cSldViewPr snapToGrid="0" snapToObjects="1">
      <p:cViewPr>
        <p:scale>
          <a:sx n="127" d="100"/>
          <a:sy n="127" d="100"/>
        </p:scale>
        <p:origin x="800" y="4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97" d="100"/>
          <a:sy n="97" d="100"/>
        </p:scale>
        <p:origin x="4328" y="20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font" Target="fonts/font1.fntdata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font" Target="fonts/font4.fntdata"/><Relationship Id="rId47" Type="http://schemas.openxmlformats.org/officeDocument/2006/relationships/font" Target="fonts/font9.fntdata"/><Relationship Id="rId50" Type="http://schemas.openxmlformats.org/officeDocument/2006/relationships/font" Target="fonts/font12.fntdata"/><Relationship Id="rId55" Type="http://schemas.openxmlformats.org/officeDocument/2006/relationships/theme" Target="theme/theme1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notesMaster" Target="notesMasters/notesMaster1.xml"/><Relationship Id="rId40" Type="http://schemas.openxmlformats.org/officeDocument/2006/relationships/font" Target="fonts/font2.fntdata"/><Relationship Id="rId45" Type="http://schemas.openxmlformats.org/officeDocument/2006/relationships/font" Target="fonts/font7.fntdata"/><Relationship Id="rId53" Type="http://schemas.openxmlformats.org/officeDocument/2006/relationships/presProps" Target="presProps.xml"/><Relationship Id="rId5" Type="http://schemas.openxmlformats.org/officeDocument/2006/relationships/slide" Target="slides/slide1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font" Target="fonts/font5.fntdata"/><Relationship Id="rId48" Type="http://schemas.openxmlformats.org/officeDocument/2006/relationships/font" Target="fonts/font10.fntdata"/><Relationship Id="rId56" Type="http://schemas.openxmlformats.org/officeDocument/2006/relationships/tableStyles" Target="tableStyles.xml"/><Relationship Id="rId8" Type="http://schemas.openxmlformats.org/officeDocument/2006/relationships/slide" Target="slides/slide4.xml"/><Relationship Id="rId51" Type="http://schemas.openxmlformats.org/officeDocument/2006/relationships/font" Target="fonts/font13.fntdata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handoutMaster" Target="handoutMasters/handoutMaster1.xml"/><Relationship Id="rId46" Type="http://schemas.openxmlformats.org/officeDocument/2006/relationships/font" Target="fonts/font8.fntdata"/><Relationship Id="rId20" Type="http://schemas.openxmlformats.org/officeDocument/2006/relationships/slide" Target="slides/slide16.xml"/><Relationship Id="rId41" Type="http://schemas.openxmlformats.org/officeDocument/2006/relationships/font" Target="fonts/font3.fntdata"/><Relationship Id="rId54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font" Target="fonts/font11.fntdata"/><Relationship Id="rId57" Type="http://schemas.microsoft.com/office/2015/10/relationships/revisionInfo" Target="revisionInfo.xml"/><Relationship Id="rId10" Type="http://schemas.openxmlformats.org/officeDocument/2006/relationships/slide" Target="slides/slide6.xml"/><Relationship Id="rId31" Type="http://schemas.openxmlformats.org/officeDocument/2006/relationships/slide" Target="slides/slide27.xml"/><Relationship Id="rId44" Type="http://schemas.openxmlformats.org/officeDocument/2006/relationships/font" Target="fonts/font6.fntdata"/><Relationship Id="rId52" Type="http://schemas.openxmlformats.org/officeDocument/2006/relationships/font" Target="fonts/font14.fntdata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chartUserShapes" Target="../drawings/drawing1.xm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9.xlsx"/><Relationship Id="rId2" Type="http://schemas.microsoft.com/office/2011/relationships/chartColorStyle" Target="colors10.xml"/><Relationship Id="rId1" Type="http://schemas.microsoft.com/office/2011/relationships/chartStyle" Target="style10.xml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0.xlsx"/><Relationship Id="rId2" Type="http://schemas.microsoft.com/office/2011/relationships/chartColorStyle" Target="colors11.xml"/><Relationship Id="rId1" Type="http://schemas.microsoft.com/office/2011/relationships/chartStyle" Target="style1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.xlsx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6.xlsx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7.xlsx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8.xlsx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0328756001292201"/>
          <c:y val="0.20910698454671905"/>
          <c:w val="0.50136964670260364"/>
          <c:h val="0.77371865972276088"/>
        </c:manualLayout>
      </c:layout>
      <c:doughnutChart>
        <c:varyColors val="1"/>
        <c:ser>
          <c:idx val="0"/>
          <c:order val="0"/>
          <c:tx>
            <c:strRef>
              <c:f>Sheet1!$B$2</c:f>
              <c:strCache>
                <c:ptCount val="1"/>
                <c:pt idx="0">
                  <c:v>2 278 788</c:v>
                </c:pt>
              </c:strCache>
            </c:strRef>
          </c:tx>
          <c:dPt>
            <c:idx val="0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140B-734D-93E7-21C5B1CA5F1D}"/>
              </c:ext>
            </c:extLst>
          </c:dPt>
          <c:dPt>
            <c:idx val="1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140B-734D-93E7-21C5B1CA5F1D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140B-734D-93E7-21C5B1CA5F1D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140B-734D-93E7-21C5B1CA5F1D}"/>
              </c:ext>
            </c:extLst>
          </c:dPt>
          <c:dPt>
            <c:idx val="4"/>
            <c:bubble3D val="0"/>
            <c:spPr>
              <a:solidFill>
                <a:schemeClr val="accent2">
                  <a:lumMod val="20000"/>
                  <a:lumOff val="8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F2A1-F046-A0A2-3730BFE713C2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B715-4D6D-A322-ED98AB6F2DBC}"/>
              </c:ext>
            </c:extLst>
          </c:dPt>
          <c:dLbls>
            <c:dLbl>
              <c:idx val="0"/>
              <c:layout>
                <c:manualLayout>
                  <c:x val="0.1654471632976528"/>
                  <c:y val="-1.2858382743611728E-3"/>
                </c:manualLayout>
              </c:layout>
              <c:showLegendKey val="1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140B-734D-93E7-21C5B1CA5F1D}"/>
                </c:ext>
              </c:extLst>
            </c:dLbl>
            <c:dLbl>
              <c:idx val="1"/>
              <c:layout>
                <c:manualLayout>
                  <c:x val="-0.17046071370061208"/>
                  <c:y val="9.2045063635998015E-2"/>
                </c:manualLayout>
              </c:layout>
              <c:showLegendKey val="1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140B-734D-93E7-21C5B1CA5F1D}"/>
                </c:ext>
              </c:extLst>
            </c:dLbl>
            <c:dLbl>
              <c:idx val="2"/>
              <c:layout>
                <c:manualLayout>
                  <c:x val="-0.18717254837714267"/>
                  <c:y val="-5.8282061581337419E-2"/>
                </c:manualLayout>
              </c:layout>
              <c:showLegendKey val="1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140B-734D-93E7-21C5B1CA5F1D}"/>
                </c:ext>
              </c:extLst>
            </c:dLbl>
            <c:dLbl>
              <c:idx val="3"/>
              <c:layout>
                <c:manualLayout>
                  <c:x val="-0.15374887902408149"/>
                  <c:y val="-0.11048293413631292"/>
                </c:manualLayout>
              </c:layout>
              <c:showLegendKey val="1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140B-734D-93E7-21C5B1CA5F1D}"/>
                </c:ext>
              </c:extLst>
            </c:dLbl>
            <c:dLbl>
              <c:idx val="4"/>
              <c:layout>
                <c:manualLayout>
                  <c:x val="-2.2560976813316366E-2"/>
                  <c:y val="-0.1901627199150146"/>
                </c:manualLayout>
              </c:layout>
              <c:showLegendKey val="1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4083984206658284"/>
                      <c:h val="0.1552667353224401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9-F2A1-F046-A0A2-3730BFE713C2}"/>
                </c:ext>
              </c:extLst>
            </c:dLbl>
            <c:dLbl>
              <c:idx val="5"/>
              <c:layout>
                <c:manualLayout>
                  <c:x val="0.13035231047693865"/>
                  <c:y val="-0.10919325008024701"/>
                </c:manualLayout>
              </c:layout>
              <c:showLegendKey val="1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B715-4D6D-A322-ED98AB6F2DBC}"/>
                </c:ext>
              </c:extLst>
            </c:dLbl>
            <c:numFmt formatCode="0.0\ 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0">
                <a:spAutoFit/>
              </a:bodyPr>
              <a:lstStyle/>
              <a:p>
                <a:pPr algn="ctr">
                  <a:defRPr sz="1600" b="0" i="0" u="none" strike="noStrike" kern="1200" baseline="0">
                    <a:solidFill>
                      <a:schemeClr val="tx2"/>
                    </a:solidFill>
                    <a:latin typeface="Neue Haas Unica W1G Medium" panose="020B0504030206020203" pitchFamily="34" charset="0"/>
                    <a:ea typeface="+mn-ea"/>
                    <a:cs typeface="+mn-cs"/>
                  </a:defRPr>
                </a:pPr>
                <a:endParaRPr lang="en-FI"/>
              </a:p>
            </c:txPr>
            <c:showLegendKey val="1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accent1"/>
                  </a:solidFill>
                  <a:prstDash val="dash"/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Sheet1!$A$2:$A$7</c:f>
              <c:strCache>
                <c:ptCount val="6"/>
                <c:pt idx="0">
                  <c:v>Facebook</c:v>
                </c:pt>
                <c:pt idx="1">
                  <c:v>Instagram</c:v>
                </c:pt>
                <c:pt idx="2">
                  <c:v>Twitter</c:v>
                </c:pt>
                <c:pt idx="3">
                  <c:v>YouTube</c:v>
                </c:pt>
                <c:pt idx="4">
                  <c:v>Pinterest</c:v>
                </c:pt>
                <c:pt idx="5">
                  <c:v>TikTok</c:v>
                </c:pt>
              </c:strCache>
            </c:strRef>
          </c:cat>
          <c:val>
            <c:numRef>
              <c:f>Sheet1!$B$2:$B$7</c:f>
              <c:numCache>
                <c:formatCode>#,##0</c:formatCode>
                <c:ptCount val="6"/>
                <c:pt idx="0">
                  <c:v>2278788</c:v>
                </c:pt>
                <c:pt idx="1">
                  <c:v>1598686</c:v>
                </c:pt>
                <c:pt idx="2">
                  <c:v>688666</c:v>
                </c:pt>
                <c:pt idx="3">
                  <c:v>183397</c:v>
                </c:pt>
                <c:pt idx="4">
                  <c:v>90687</c:v>
                </c:pt>
                <c:pt idx="5">
                  <c:v>50076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140B-734D-93E7-21C5B1CA5F1D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  <c:holeSize val="70"/>
      </c:doughnut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FI"/>
    </a:p>
  </c:txPr>
  <c:externalData r:id="rId3">
    <c:autoUpdate val="0"/>
  </c:externalData>
  <c:userShapes r:id="rId4"/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3724817068321005"/>
          <c:y val="0.12995098289270493"/>
          <c:w val="0.71851785572258009"/>
          <c:h val="0.6366955884603434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Pinterest</c:v>
                </c:pt>
              </c:strCache>
            </c:strRef>
          </c:tx>
          <c:spPr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2"/>
                    </a:solidFill>
                    <a:latin typeface="Neue Haas Unica W1G Medium" panose="020B0504030206020203" pitchFamily="34" charset="0"/>
                    <a:ea typeface="+mn-ea"/>
                    <a:cs typeface="+mn-cs"/>
                  </a:defRPr>
                </a:pPr>
                <a:endParaRPr lang="en-F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Sheet1!$A$2:$A$14</c:f>
              <c:numCache>
                <c:formatCode>mm:yyyy</c:formatCode>
                <c:ptCount val="13"/>
                <c:pt idx="0">
                  <c:v>44621</c:v>
                </c:pt>
                <c:pt idx="1">
                  <c:v>44652</c:v>
                </c:pt>
                <c:pt idx="2">
                  <c:v>44682</c:v>
                </c:pt>
                <c:pt idx="3">
                  <c:v>44713</c:v>
                </c:pt>
                <c:pt idx="4">
                  <c:v>44743</c:v>
                </c:pt>
                <c:pt idx="5">
                  <c:v>44774</c:v>
                </c:pt>
                <c:pt idx="6">
                  <c:v>44805</c:v>
                </c:pt>
                <c:pt idx="7">
                  <c:v>44835</c:v>
                </c:pt>
                <c:pt idx="8">
                  <c:v>44866</c:v>
                </c:pt>
                <c:pt idx="9">
                  <c:v>44896</c:v>
                </c:pt>
                <c:pt idx="10">
                  <c:v>44927</c:v>
                </c:pt>
                <c:pt idx="11">
                  <c:v>44958</c:v>
                </c:pt>
                <c:pt idx="12">
                  <c:v>44986</c:v>
                </c:pt>
              </c:numCache>
            </c:numRef>
          </c:cat>
          <c:val>
            <c:numRef>
              <c:f>Sheet1!$B$2:$B$14</c:f>
              <c:numCache>
                <c:formatCode>#,##0</c:formatCode>
                <c:ptCount val="13"/>
                <c:pt idx="0">
                  <c:v>84210</c:v>
                </c:pt>
                <c:pt idx="1">
                  <c:v>84759</c:v>
                </c:pt>
                <c:pt idx="2">
                  <c:v>85394</c:v>
                </c:pt>
                <c:pt idx="3">
                  <c:v>85923</c:v>
                </c:pt>
                <c:pt idx="4">
                  <c:v>86302</c:v>
                </c:pt>
                <c:pt idx="5">
                  <c:v>86818</c:v>
                </c:pt>
                <c:pt idx="6">
                  <c:v>87307</c:v>
                </c:pt>
                <c:pt idx="7">
                  <c:v>87972</c:v>
                </c:pt>
                <c:pt idx="8">
                  <c:v>88663</c:v>
                </c:pt>
                <c:pt idx="9">
                  <c:v>89317</c:v>
                </c:pt>
                <c:pt idx="10">
                  <c:v>89887</c:v>
                </c:pt>
                <c:pt idx="11">
                  <c:v>90251</c:v>
                </c:pt>
                <c:pt idx="12">
                  <c:v>90687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475-5449-96BE-C70CF79F4F3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890891712"/>
        <c:axId val="1869618640"/>
      </c:barChart>
      <c:dateAx>
        <c:axId val="1890891712"/>
        <c:scaling>
          <c:orientation val="minMax"/>
        </c:scaling>
        <c:delete val="0"/>
        <c:axPos val="b"/>
        <c:numFmt formatCode="mm\/yyyy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bg1">
                <a:lumMod val="50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2"/>
                </a:solidFill>
                <a:latin typeface="Neue Haas Unica W1G Medium" panose="020B0504030206020203" pitchFamily="34" charset="0"/>
                <a:ea typeface="+mn-ea"/>
                <a:cs typeface="+mn-cs"/>
              </a:defRPr>
            </a:pPr>
            <a:endParaRPr lang="en-FI"/>
          </a:p>
        </c:txPr>
        <c:crossAx val="1869618640"/>
        <c:crosses val="autoZero"/>
        <c:auto val="1"/>
        <c:lblOffset val="100"/>
        <c:baseTimeUnit val="months"/>
      </c:dateAx>
      <c:valAx>
        <c:axId val="1869618640"/>
        <c:scaling>
          <c:orientation val="minMax"/>
        </c:scaling>
        <c:delete val="0"/>
        <c:axPos val="l"/>
        <c:majorGridlines>
          <c:spPr>
            <a:ln w="12700" cap="rnd" cmpd="sng" algn="ctr">
              <a:solidFill>
                <a:schemeClr val="bg1">
                  <a:lumMod val="85000"/>
                </a:schemeClr>
              </a:solidFill>
              <a:prstDash val="dash"/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high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2"/>
                </a:solidFill>
                <a:latin typeface="Neue Haas Unica W1G Medium" panose="020B0504030206020203" pitchFamily="34" charset="0"/>
                <a:ea typeface="+mn-ea"/>
                <a:cs typeface="+mn-cs"/>
              </a:defRPr>
            </a:pPr>
            <a:endParaRPr lang="en-FI"/>
          </a:p>
        </c:txPr>
        <c:crossAx val="189089171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l"/>
      <c:layout>
        <c:manualLayout>
          <c:xMode val="edge"/>
          <c:yMode val="edge"/>
          <c:x val="7.4942693918400392E-3"/>
          <c:y val="0.13387852501723826"/>
          <c:w val="9.3856651070790068E-2"/>
          <c:h val="7.4720713785539725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300" b="0" i="0" u="none" strike="noStrike" kern="1200" baseline="0">
              <a:solidFill>
                <a:schemeClr val="tx2"/>
              </a:solidFill>
              <a:latin typeface="Neue Haas Unica W1G Medium" panose="020B0504030206020203" pitchFamily="34" charset="0"/>
              <a:ea typeface="+mn-ea"/>
              <a:cs typeface="+mn-cs"/>
            </a:defRPr>
          </a:pPr>
          <a:endParaRPr lang="en-FI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400" b="0" i="0">
          <a:solidFill>
            <a:schemeClr val="tx2"/>
          </a:solidFill>
          <a:latin typeface="Neue Haas Unica W1G Medium" panose="020B0504030206020203" pitchFamily="34" charset="0"/>
        </a:defRPr>
      </a:pPr>
      <a:endParaRPr lang="en-FI"/>
    </a:p>
  </c:txPr>
  <c:externalData r:id="rId3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3724817068321005"/>
          <c:y val="0.12995098289270493"/>
          <c:w val="0.71851785572258009"/>
          <c:h val="0.6366955884603434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Tiktok</c:v>
                </c:pt>
              </c:strCache>
            </c:strRef>
          </c:tx>
          <c:spPr>
            <a:solidFill>
              <a:schemeClr val="tx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2"/>
                    </a:solidFill>
                    <a:latin typeface="Neue Haas Unica W1G Medium" panose="020B0504030206020203" pitchFamily="34" charset="0"/>
                    <a:ea typeface="+mn-ea"/>
                    <a:cs typeface="+mn-cs"/>
                  </a:defRPr>
                </a:pPr>
                <a:endParaRPr lang="en-F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Sheet1!$A$2:$A$14</c:f>
              <c:numCache>
                <c:formatCode>mm:yyyy</c:formatCode>
                <c:ptCount val="13"/>
                <c:pt idx="0">
                  <c:v>44621</c:v>
                </c:pt>
                <c:pt idx="1">
                  <c:v>44652</c:v>
                </c:pt>
                <c:pt idx="2">
                  <c:v>44682</c:v>
                </c:pt>
                <c:pt idx="3">
                  <c:v>44713</c:v>
                </c:pt>
                <c:pt idx="4">
                  <c:v>44743</c:v>
                </c:pt>
                <c:pt idx="5">
                  <c:v>44774</c:v>
                </c:pt>
                <c:pt idx="6">
                  <c:v>44805</c:v>
                </c:pt>
                <c:pt idx="7">
                  <c:v>44835</c:v>
                </c:pt>
                <c:pt idx="8">
                  <c:v>44866</c:v>
                </c:pt>
                <c:pt idx="9">
                  <c:v>44896</c:v>
                </c:pt>
                <c:pt idx="10">
                  <c:v>44927</c:v>
                </c:pt>
                <c:pt idx="11">
                  <c:v>44958</c:v>
                </c:pt>
                <c:pt idx="12">
                  <c:v>44986</c:v>
                </c:pt>
              </c:numCache>
            </c:numRef>
          </c:cat>
          <c:val>
            <c:numRef>
              <c:f>Sheet1!$B$2:$B$14</c:f>
              <c:numCache>
                <c:formatCode>#,##0</c:formatCode>
                <c:ptCount val="13"/>
                <c:pt idx="0">
                  <c:v>12250</c:v>
                </c:pt>
                <c:pt idx="1">
                  <c:v>12823</c:v>
                </c:pt>
                <c:pt idx="2">
                  <c:v>13205</c:v>
                </c:pt>
                <c:pt idx="3">
                  <c:v>18423</c:v>
                </c:pt>
                <c:pt idx="4">
                  <c:v>20288</c:v>
                </c:pt>
                <c:pt idx="5">
                  <c:v>21316</c:v>
                </c:pt>
                <c:pt idx="6">
                  <c:v>22445</c:v>
                </c:pt>
                <c:pt idx="7">
                  <c:v>23817</c:v>
                </c:pt>
                <c:pt idx="8">
                  <c:v>25415</c:v>
                </c:pt>
                <c:pt idx="9">
                  <c:v>40231</c:v>
                </c:pt>
                <c:pt idx="10">
                  <c:v>46512</c:v>
                </c:pt>
                <c:pt idx="11">
                  <c:v>47815</c:v>
                </c:pt>
                <c:pt idx="12">
                  <c:v>50076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475-5449-96BE-C70CF79F4F3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890891712"/>
        <c:axId val="1869618640"/>
      </c:barChart>
      <c:dateAx>
        <c:axId val="1890891712"/>
        <c:scaling>
          <c:orientation val="minMax"/>
        </c:scaling>
        <c:delete val="0"/>
        <c:axPos val="b"/>
        <c:numFmt formatCode="mm\/yyyy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bg1">
                <a:lumMod val="50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2"/>
                </a:solidFill>
                <a:latin typeface="Neue Haas Unica W1G Medium" panose="020B0504030206020203" pitchFamily="34" charset="0"/>
                <a:ea typeface="+mn-ea"/>
                <a:cs typeface="+mn-cs"/>
              </a:defRPr>
            </a:pPr>
            <a:endParaRPr lang="en-FI"/>
          </a:p>
        </c:txPr>
        <c:crossAx val="1869618640"/>
        <c:crosses val="autoZero"/>
        <c:auto val="1"/>
        <c:lblOffset val="100"/>
        <c:baseTimeUnit val="months"/>
      </c:dateAx>
      <c:valAx>
        <c:axId val="1869618640"/>
        <c:scaling>
          <c:orientation val="minMax"/>
        </c:scaling>
        <c:delete val="0"/>
        <c:axPos val="l"/>
        <c:majorGridlines>
          <c:spPr>
            <a:ln w="12700" cap="rnd" cmpd="sng" algn="ctr">
              <a:solidFill>
                <a:schemeClr val="bg1">
                  <a:lumMod val="85000"/>
                </a:schemeClr>
              </a:solidFill>
              <a:prstDash val="dash"/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high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2"/>
                </a:solidFill>
                <a:latin typeface="Neue Haas Unica W1G Medium" panose="020B0504030206020203" pitchFamily="34" charset="0"/>
                <a:ea typeface="+mn-ea"/>
                <a:cs typeface="+mn-cs"/>
              </a:defRPr>
            </a:pPr>
            <a:endParaRPr lang="en-FI"/>
          </a:p>
        </c:txPr>
        <c:crossAx val="189089171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l"/>
      <c:layout>
        <c:manualLayout>
          <c:xMode val="edge"/>
          <c:yMode val="edge"/>
          <c:x val="7.4942693918400392E-3"/>
          <c:y val="0.13387852501723826"/>
          <c:w val="9.3856651070790068E-2"/>
          <c:h val="7.4720713785539725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300" b="0" i="0" u="none" strike="noStrike" kern="1200" baseline="0">
              <a:solidFill>
                <a:schemeClr val="tx2"/>
              </a:solidFill>
              <a:latin typeface="Neue Haas Unica W1G Medium" panose="020B0504030206020203" pitchFamily="34" charset="0"/>
              <a:ea typeface="+mn-ea"/>
              <a:cs typeface="+mn-cs"/>
            </a:defRPr>
          </a:pPr>
          <a:endParaRPr lang="en-FI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400" b="0" i="0">
          <a:solidFill>
            <a:schemeClr val="tx2"/>
          </a:solidFill>
          <a:latin typeface="Neue Haas Unica W1G Medium" panose="020B0504030206020203" pitchFamily="34" charset="0"/>
        </a:defRPr>
      </a:pPr>
      <a:endParaRPr lang="en-FI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9839135351811452"/>
          <c:y val="8.6377024944008007E-2"/>
          <c:w val="0.51822895016949655"/>
          <c:h val="0.83774559909858248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Sheet1!$B$3</c:f>
              <c:strCache>
                <c:ptCount val="1"/>
                <c:pt idx="0">
                  <c:v>2 278 788</c:v>
                </c:pt>
              </c:strCache>
            </c:strRef>
          </c:tx>
          <c:spPr>
            <a:solidFill>
              <a:schemeClr val="accent2"/>
            </a:solidFill>
            <a:ln w="19050"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accent1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140B-734D-93E7-21C5B1CA5F1D}"/>
              </c:ext>
            </c:extLst>
          </c:dPt>
          <c:dPt>
            <c:idx val="1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3-140B-734D-93E7-21C5B1CA5F1D}"/>
              </c:ext>
            </c:extLst>
          </c:dPt>
          <c:dPt>
            <c:idx val="2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5-140B-734D-93E7-21C5B1CA5F1D}"/>
              </c:ext>
            </c:extLst>
          </c:dPt>
          <c:dPt>
            <c:idx val="3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7-140B-734D-93E7-21C5B1CA5F1D}"/>
              </c:ext>
            </c:extLst>
          </c:dPt>
          <c:dPt>
            <c:idx val="4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9-F2A1-F046-A0A2-3730BFE713C2}"/>
              </c:ext>
            </c:extLst>
          </c:dPt>
          <c:dPt>
            <c:idx val="5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B-5316-DD46-BB39-6FB38B06E09D}"/>
              </c:ext>
            </c:extLst>
          </c:dPt>
          <c:dLbls>
            <c:dLbl>
              <c:idx val="5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0">
                  <a:noAutofit/>
                </a:bodyPr>
                <a:lstStyle/>
                <a:p>
                  <a:pPr algn="ctr">
                    <a:defRPr sz="1600" b="0" i="0" u="none" strike="noStrike" kern="1200" baseline="0">
                      <a:solidFill>
                        <a:schemeClr val="tx2"/>
                      </a:solidFill>
                      <a:latin typeface="Neue Haas Unica W1G Medium" panose="020B0504030206020203" pitchFamily="34" charset="0"/>
                      <a:ea typeface="+mn-ea"/>
                      <a:cs typeface="+mn-cs"/>
                    </a:defRPr>
                  </a:pPr>
                  <a:endParaRPr lang="en-FI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separator>, </c:separator>
              <c:extLst>
                <c:ext xmlns:c15="http://schemas.microsoft.com/office/drawing/2012/chart" uri="{CE6537A1-D6FC-4f65-9D91-7224C49458BB}">
                  <c15:layout>
                    <c:manualLayout>
                      <c:w val="0.1141009065841339"/>
                      <c:h val="7.0338651926692433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B-5316-DD46-BB39-6FB38B06E09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0">
                <a:spAutoFit/>
              </a:bodyPr>
              <a:lstStyle/>
              <a:p>
                <a:pPr algn="ctr">
                  <a:defRPr sz="1600" b="0" i="0" u="none" strike="noStrike" kern="1200" baseline="0">
                    <a:solidFill>
                      <a:schemeClr val="tx2"/>
                    </a:solidFill>
                    <a:latin typeface="Neue Haas Unica W1G Medium" panose="020B0504030206020203" pitchFamily="34" charset="0"/>
                    <a:ea typeface="+mn-ea"/>
                    <a:cs typeface="+mn-cs"/>
                  </a:defRPr>
                </a:pPr>
                <a:endParaRPr lang="en-FI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eparator>, </c:separator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Sheet1!$A$2:$A$8</c:f>
              <c:strCache>
                <c:ptCount val="7"/>
                <c:pt idx="0">
                  <c:v>Kaikki kanavat yhteensä</c:v>
                </c:pt>
                <c:pt idx="1">
                  <c:v>Facebook</c:v>
                </c:pt>
                <c:pt idx="2">
                  <c:v>Instagram</c:v>
                </c:pt>
                <c:pt idx="3">
                  <c:v>Twitter</c:v>
                </c:pt>
                <c:pt idx="4">
                  <c:v>YouTube</c:v>
                </c:pt>
                <c:pt idx="5">
                  <c:v>Pinterest</c:v>
                </c:pt>
                <c:pt idx="6">
                  <c:v>TikTok</c:v>
                </c:pt>
              </c:strCache>
            </c:strRef>
          </c:cat>
          <c:val>
            <c:numRef>
              <c:f>Sheet1!$B$2:$B$8</c:f>
              <c:numCache>
                <c:formatCode>#,##0</c:formatCode>
                <c:ptCount val="7"/>
                <c:pt idx="0">
                  <c:v>4890300</c:v>
                </c:pt>
                <c:pt idx="1">
                  <c:v>2278788</c:v>
                </c:pt>
                <c:pt idx="2">
                  <c:v>1598686</c:v>
                </c:pt>
                <c:pt idx="3">
                  <c:v>688666</c:v>
                </c:pt>
                <c:pt idx="4">
                  <c:v>183397</c:v>
                </c:pt>
                <c:pt idx="5">
                  <c:v>90687</c:v>
                </c:pt>
                <c:pt idx="6">
                  <c:v>50076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140B-734D-93E7-21C5B1CA5F1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1015409743"/>
        <c:axId val="995595535"/>
      </c:barChart>
      <c:valAx>
        <c:axId val="995595535"/>
        <c:scaling>
          <c:orientation val="minMax"/>
        </c:scaling>
        <c:delete val="0"/>
        <c:axPos val="b"/>
        <c:majorGridlines>
          <c:spPr>
            <a:ln w="12700" cap="flat" cmpd="sng" algn="ctr">
              <a:solidFill>
                <a:schemeClr val="tx1">
                  <a:lumMod val="15000"/>
                  <a:lumOff val="85000"/>
                </a:schemeClr>
              </a:solidFill>
              <a:prstDash val="dash"/>
              <a:round/>
            </a:ln>
            <a:effectLst/>
          </c:spPr>
        </c:majorGridlines>
        <c:numFmt formatCode="#,##0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2100000" spcFirstLastPara="1" vertOverflow="ellipsis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FI"/>
          </a:p>
        </c:txPr>
        <c:crossAx val="1015409743"/>
        <c:crosses val="autoZero"/>
        <c:crossBetween val="between"/>
      </c:valAx>
      <c:catAx>
        <c:axId val="1015409743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accent1"/>
                </a:solidFill>
                <a:latin typeface="Neue Haas Unica W1G" panose="020B0504030206020203" pitchFamily="34" charset="0"/>
                <a:ea typeface="+mn-ea"/>
                <a:cs typeface="+mn-cs"/>
              </a:defRPr>
            </a:pPr>
            <a:endParaRPr lang="en-FI"/>
          </a:p>
        </c:txPr>
        <c:crossAx val="995595535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FI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2360651919459482"/>
          <c:y val="8.6377024944008007E-2"/>
          <c:w val="0.4930137293643384"/>
          <c:h val="0.83774559909858248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Sheet1!$B$3</c:f>
              <c:strCache>
                <c:ptCount val="1"/>
                <c:pt idx="0">
                  <c:v>185</c:v>
                </c:pt>
              </c:strCache>
            </c:strRef>
          </c:tx>
          <c:spPr>
            <a:solidFill>
              <a:schemeClr val="accent2"/>
            </a:solidFill>
            <a:ln w="19050"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accent1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140B-734D-93E7-21C5B1CA5F1D}"/>
              </c:ext>
            </c:extLst>
          </c:dPt>
          <c:dPt>
            <c:idx val="1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3-140B-734D-93E7-21C5B1CA5F1D}"/>
              </c:ext>
            </c:extLst>
          </c:dPt>
          <c:dPt>
            <c:idx val="2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5-140B-734D-93E7-21C5B1CA5F1D}"/>
              </c:ext>
            </c:extLst>
          </c:dPt>
          <c:dPt>
            <c:idx val="3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7-140B-734D-93E7-21C5B1CA5F1D}"/>
              </c:ext>
            </c:extLst>
          </c:dPt>
          <c:dPt>
            <c:idx val="4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9-F2A1-F046-A0A2-3730BFE713C2}"/>
              </c:ext>
            </c:extLst>
          </c:dPt>
          <c:dPt>
            <c:idx val="5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B-3F7F-464C-956E-4D032235FF4E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rgbClr val="002649"/>
                    </a:solidFill>
                    <a:latin typeface="Neue Haas Unica W1G Medium" panose="020B0604030206020203" pitchFamily="34" charset="0"/>
                    <a:ea typeface="+mn-ea"/>
                    <a:cs typeface="+mn-cs"/>
                  </a:defRPr>
                </a:pPr>
                <a:endParaRPr lang="en-FI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Sheet1!$A$2:$A$8</c:f>
              <c:strCache>
                <c:ptCount val="7"/>
                <c:pt idx="0">
                  <c:v>Kaikki kanavat yhteensä</c:v>
                </c:pt>
                <c:pt idx="1">
                  <c:v>Facebook</c:v>
                </c:pt>
                <c:pt idx="2">
                  <c:v>Instagram</c:v>
                </c:pt>
                <c:pt idx="3">
                  <c:v>Twitter</c:v>
                </c:pt>
                <c:pt idx="4">
                  <c:v>YouTube</c:v>
                </c:pt>
                <c:pt idx="5">
                  <c:v>Pinterest</c:v>
                </c:pt>
                <c:pt idx="6">
                  <c:v>TikTok</c:v>
                </c:pt>
              </c:strCache>
            </c:strRef>
          </c:cat>
          <c:val>
            <c:numRef>
              <c:f>Sheet1!$B$2:$B$8</c:f>
              <c:numCache>
                <c:formatCode>#\ ##0;\-#\ ##0;;@</c:formatCode>
                <c:ptCount val="7"/>
                <c:pt idx="0">
                  <c:v>576</c:v>
                </c:pt>
                <c:pt idx="1">
                  <c:v>185</c:v>
                </c:pt>
                <c:pt idx="2">
                  <c:v>142</c:v>
                </c:pt>
                <c:pt idx="3">
                  <c:v>106</c:v>
                </c:pt>
                <c:pt idx="4">
                  <c:v>95</c:v>
                </c:pt>
                <c:pt idx="5">
                  <c:v>31</c:v>
                </c:pt>
                <c:pt idx="6">
                  <c:v>17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140B-734D-93E7-21C5B1CA5F1D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00"/>
        <c:axId val="1015409743"/>
        <c:axId val="995595535"/>
      </c:barChart>
      <c:valAx>
        <c:axId val="995595535"/>
        <c:scaling>
          <c:orientation val="minMax"/>
        </c:scaling>
        <c:delete val="0"/>
        <c:axPos val="b"/>
        <c:majorGridlines>
          <c:spPr>
            <a:ln w="12700" cap="flat" cmpd="sng" algn="ctr">
              <a:solidFill>
                <a:schemeClr val="tx1">
                  <a:lumMod val="15000"/>
                  <a:lumOff val="85000"/>
                </a:schemeClr>
              </a:solidFill>
              <a:prstDash val="dash"/>
              <a:round/>
            </a:ln>
            <a:effectLst/>
          </c:spPr>
        </c:majorGridlines>
        <c:numFmt formatCode="#\ ##0;\-#\ ##0;;@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FI"/>
          </a:p>
        </c:txPr>
        <c:crossAx val="1015409743"/>
        <c:crosses val="autoZero"/>
        <c:crossBetween val="between"/>
      </c:valAx>
      <c:catAx>
        <c:axId val="1015409743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accent1"/>
                </a:solidFill>
                <a:latin typeface="Neue Haas Unica W1G" panose="020B0504030206020203" pitchFamily="34" charset="0"/>
                <a:ea typeface="+mn-ea"/>
                <a:cs typeface="+mn-cs"/>
              </a:defRPr>
            </a:pPr>
            <a:endParaRPr lang="en-FI"/>
          </a:p>
        </c:txPr>
        <c:crossAx val="995595535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FI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4700308774173766"/>
          <c:y val="8.6377024944008007E-2"/>
          <c:w val="0.46961716081719557"/>
          <c:h val="0.83774559909858248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Sheet1!$B$3</c:f>
              <c:strCache>
                <c:ptCount val="1"/>
                <c:pt idx="0">
                  <c:v>12 318</c:v>
                </c:pt>
              </c:strCache>
            </c:strRef>
          </c:tx>
          <c:spPr>
            <a:solidFill>
              <a:schemeClr val="accent2"/>
            </a:solidFill>
            <a:ln w="19050"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accent1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140B-734D-93E7-21C5B1CA5F1D}"/>
              </c:ext>
            </c:extLst>
          </c:dPt>
          <c:dPt>
            <c:idx val="1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3-140B-734D-93E7-21C5B1CA5F1D}"/>
              </c:ext>
            </c:extLst>
          </c:dPt>
          <c:dPt>
            <c:idx val="2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5-140B-734D-93E7-21C5B1CA5F1D}"/>
              </c:ext>
            </c:extLst>
          </c:dPt>
          <c:dPt>
            <c:idx val="3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7-140B-734D-93E7-21C5B1CA5F1D}"/>
              </c:ext>
            </c:extLst>
          </c:dPt>
          <c:dPt>
            <c:idx val="4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9-F2A1-F046-A0A2-3730BFE713C2}"/>
              </c:ext>
            </c:extLst>
          </c:dPt>
          <c:dPt>
            <c:idx val="5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B-3F7F-464C-956E-4D032235FF4E}"/>
              </c:ext>
            </c:extLst>
          </c:dPt>
          <c:dLbls>
            <c:dLbl>
              <c:idx val="4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0">
                  <a:noAutofit/>
                </a:bodyPr>
                <a:lstStyle/>
                <a:p>
                  <a:pPr algn="ctr">
                    <a:defRPr sz="1600" b="0" i="0" u="none" strike="noStrike" kern="1200" baseline="0">
                      <a:solidFill>
                        <a:schemeClr val="tx2"/>
                      </a:solidFill>
                      <a:latin typeface="Neue Haas Unica W1G Medium" panose="020B0504030206020203" pitchFamily="34" charset="0"/>
                      <a:ea typeface="+mn-ea"/>
                      <a:cs typeface="+mn-cs"/>
                    </a:defRPr>
                  </a:pPr>
                  <a:endParaRPr lang="en-FI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separator>, </c:separator>
              <c:extLst>
                <c:ext xmlns:c15="http://schemas.microsoft.com/office/drawing/2012/chart" uri="{CE6537A1-D6FC-4f65-9D91-7224C49458BB}">
                  <c15:layout>
                    <c:manualLayout>
                      <c:w val="0.11231132249611027"/>
                      <c:h val="6.7137205277930767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9-F2A1-F046-A0A2-3730BFE713C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0">
                <a:spAutoFit/>
              </a:bodyPr>
              <a:lstStyle/>
              <a:p>
                <a:pPr algn="ctr">
                  <a:defRPr sz="1600" b="0" i="0" u="none" strike="noStrike" kern="1200" baseline="0">
                    <a:solidFill>
                      <a:schemeClr val="tx2"/>
                    </a:solidFill>
                    <a:latin typeface="Neue Haas Unica W1G Medium" panose="020B0504030206020203" pitchFamily="34" charset="0"/>
                    <a:ea typeface="+mn-ea"/>
                    <a:cs typeface="+mn-cs"/>
                  </a:defRPr>
                </a:pPr>
                <a:endParaRPr lang="en-FI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eparator>, </c:separator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Sheet1!$A$2:$A$8</c:f>
              <c:strCache>
                <c:ptCount val="7"/>
                <c:pt idx="0">
                  <c:v>Kokonais-
seuraajamäärä</c:v>
                </c:pt>
                <c:pt idx="1">
                  <c:v>Facebook</c:v>
                </c:pt>
                <c:pt idx="2">
                  <c:v>Instagram</c:v>
                </c:pt>
                <c:pt idx="3">
                  <c:v>Twitter</c:v>
                </c:pt>
                <c:pt idx="4">
                  <c:v>Pinterest</c:v>
                </c:pt>
                <c:pt idx="5">
                  <c:v>YouTube</c:v>
                </c:pt>
                <c:pt idx="6">
                  <c:v>TikTok</c:v>
                </c:pt>
              </c:strCache>
            </c:strRef>
          </c:cat>
          <c:val>
            <c:numRef>
              <c:f>Sheet1!$B$2:$B$8</c:f>
              <c:numCache>
                <c:formatCode>#,##0</c:formatCode>
                <c:ptCount val="7"/>
                <c:pt idx="0">
                  <c:v>23287.142857142859</c:v>
                </c:pt>
                <c:pt idx="1">
                  <c:v>12317.772972972973</c:v>
                </c:pt>
                <c:pt idx="2">
                  <c:v>11258.352112676057</c:v>
                </c:pt>
                <c:pt idx="3">
                  <c:v>6496.8490566037735</c:v>
                </c:pt>
                <c:pt idx="4">
                  <c:v>2925.3870967741937</c:v>
                </c:pt>
                <c:pt idx="5">
                  <c:v>1930.4947368421053</c:v>
                </c:pt>
                <c:pt idx="6">
                  <c:v>2945.6470588235293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140B-734D-93E7-21C5B1CA5F1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1015409743"/>
        <c:axId val="995595535"/>
      </c:barChart>
      <c:valAx>
        <c:axId val="995595535"/>
        <c:scaling>
          <c:orientation val="minMax"/>
        </c:scaling>
        <c:delete val="0"/>
        <c:axPos val="b"/>
        <c:majorGridlines>
          <c:spPr>
            <a:ln w="12700" cap="flat" cmpd="sng" algn="ctr">
              <a:solidFill>
                <a:schemeClr val="tx1">
                  <a:lumMod val="15000"/>
                  <a:lumOff val="85000"/>
                </a:schemeClr>
              </a:solidFill>
              <a:prstDash val="dash"/>
              <a:round/>
            </a:ln>
            <a:effectLst/>
          </c:spPr>
        </c:majorGridlines>
        <c:numFmt formatCode="#,##0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FI"/>
          </a:p>
        </c:txPr>
        <c:crossAx val="1015409743"/>
        <c:crosses val="autoZero"/>
        <c:crossBetween val="between"/>
      </c:valAx>
      <c:catAx>
        <c:axId val="1015409743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accent1"/>
                </a:solidFill>
                <a:latin typeface="Neue Haas Unica W1G" panose="020B0504030206020203" pitchFamily="34" charset="0"/>
                <a:ea typeface="+mn-ea"/>
                <a:cs typeface="+mn-cs"/>
              </a:defRPr>
            </a:pPr>
            <a:endParaRPr lang="en-FI"/>
          </a:p>
        </c:txPr>
        <c:crossAx val="995595535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FI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3724818365095667"/>
          <c:y val="0.11228256484216675"/>
          <c:w val="0.71851782114192253"/>
          <c:h val="0.6484745338273688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Yhteensä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accent1"/>
                    </a:solidFill>
                    <a:latin typeface="Neue Haas Unica W1G Medium" panose="020B0504030206020203" pitchFamily="34" charset="0"/>
                    <a:ea typeface="+mn-ea"/>
                    <a:cs typeface="+mn-cs"/>
                  </a:defRPr>
                </a:pPr>
                <a:endParaRPr lang="en-FI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Sheet1!$A$2:$A$14</c:f>
              <c:numCache>
                <c:formatCode>mm:yyyy</c:formatCode>
                <c:ptCount val="13"/>
                <c:pt idx="0">
                  <c:v>44621</c:v>
                </c:pt>
                <c:pt idx="1">
                  <c:v>44652</c:v>
                </c:pt>
                <c:pt idx="2">
                  <c:v>44682</c:v>
                </c:pt>
                <c:pt idx="3">
                  <c:v>44713</c:v>
                </c:pt>
                <c:pt idx="4">
                  <c:v>44743</c:v>
                </c:pt>
                <c:pt idx="5">
                  <c:v>44774</c:v>
                </c:pt>
                <c:pt idx="6">
                  <c:v>44805</c:v>
                </c:pt>
                <c:pt idx="7">
                  <c:v>44835</c:v>
                </c:pt>
                <c:pt idx="8">
                  <c:v>44866</c:v>
                </c:pt>
                <c:pt idx="9">
                  <c:v>44896</c:v>
                </c:pt>
                <c:pt idx="10">
                  <c:v>44927</c:v>
                </c:pt>
                <c:pt idx="11">
                  <c:v>44958</c:v>
                </c:pt>
                <c:pt idx="12">
                  <c:v>44986</c:v>
                </c:pt>
              </c:numCache>
            </c:numRef>
          </c:cat>
          <c:val>
            <c:numRef>
              <c:f>Sheet1!$B$2:$B$14</c:f>
              <c:numCache>
                <c:formatCode>#,##0</c:formatCode>
                <c:ptCount val="13"/>
                <c:pt idx="0">
                  <c:v>4666729</c:v>
                </c:pt>
                <c:pt idx="1">
                  <c:v>4687098</c:v>
                </c:pt>
                <c:pt idx="2">
                  <c:v>4703740</c:v>
                </c:pt>
                <c:pt idx="3">
                  <c:v>4724300</c:v>
                </c:pt>
                <c:pt idx="4">
                  <c:v>4735560</c:v>
                </c:pt>
                <c:pt idx="5">
                  <c:v>4772090</c:v>
                </c:pt>
                <c:pt idx="6">
                  <c:v>4791948</c:v>
                </c:pt>
                <c:pt idx="7">
                  <c:v>4801847</c:v>
                </c:pt>
                <c:pt idx="8">
                  <c:v>4817423</c:v>
                </c:pt>
                <c:pt idx="9">
                  <c:v>4843847</c:v>
                </c:pt>
                <c:pt idx="10">
                  <c:v>4855741</c:v>
                </c:pt>
                <c:pt idx="11">
                  <c:v>4873779</c:v>
                </c:pt>
                <c:pt idx="12">
                  <c:v>4890300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475-5449-96BE-C70CF79F4F3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890891712"/>
        <c:axId val="1869618640"/>
      </c:barChart>
      <c:dateAx>
        <c:axId val="1890891712"/>
        <c:scaling>
          <c:orientation val="minMax"/>
        </c:scaling>
        <c:delete val="0"/>
        <c:axPos val="b"/>
        <c:numFmt formatCode="mm\/yyyy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bg1">
                <a:lumMod val="50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2"/>
                </a:solidFill>
                <a:latin typeface="Neue Haas Unica W1G Medium" panose="020B0504030206020203" pitchFamily="34" charset="0"/>
                <a:ea typeface="+mn-ea"/>
                <a:cs typeface="+mn-cs"/>
              </a:defRPr>
            </a:pPr>
            <a:endParaRPr lang="en-FI"/>
          </a:p>
        </c:txPr>
        <c:crossAx val="1869618640"/>
        <c:crosses val="autoZero"/>
        <c:auto val="1"/>
        <c:lblOffset val="100"/>
        <c:baseTimeUnit val="months"/>
      </c:dateAx>
      <c:valAx>
        <c:axId val="1869618640"/>
        <c:scaling>
          <c:orientation val="minMax"/>
        </c:scaling>
        <c:delete val="0"/>
        <c:axPos val="l"/>
        <c:majorGridlines>
          <c:spPr>
            <a:ln w="12700" cap="rnd" cmpd="sng" algn="ctr">
              <a:solidFill>
                <a:schemeClr val="bg1">
                  <a:lumMod val="85000"/>
                </a:schemeClr>
              </a:solidFill>
              <a:prstDash val="dash"/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high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2"/>
                </a:solidFill>
                <a:latin typeface="Neue Haas Unica W1G Medium" panose="020B0504030206020203" pitchFamily="34" charset="0"/>
                <a:ea typeface="+mn-ea"/>
                <a:cs typeface="+mn-cs"/>
              </a:defRPr>
            </a:pPr>
            <a:endParaRPr lang="en-FI"/>
          </a:p>
        </c:txPr>
        <c:crossAx val="189089171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400" b="0" i="0">
          <a:solidFill>
            <a:schemeClr val="tx2"/>
          </a:solidFill>
          <a:latin typeface="Neue Haas Unica W1G Medium" panose="020B0504030206020203" pitchFamily="34" charset="0"/>
        </a:defRPr>
      </a:pPr>
      <a:endParaRPr lang="en-FI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3724817068321005"/>
          <c:y val="0.14538808399370315"/>
          <c:w val="0.71851785572258009"/>
          <c:h val="0.630092851997118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Facebook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dLbl>
              <c:idx val="12"/>
              <c:layout>
                <c:manualLayout>
                  <c:x val="0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FE1F-451F-AF2D-205ED158F0B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2"/>
                    </a:solidFill>
                    <a:latin typeface="Neue Haas Unica W1G Medium" panose="020B0504030206020203" pitchFamily="34" charset="0"/>
                    <a:ea typeface="+mn-ea"/>
                    <a:cs typeface="+mn-cs"/>
                  </a:defRPr>
                </a:pPr>
                <a:endParaRPr lang="en-F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Sheet1!$A$2:$A$14</c:f>
              <c:numCache>
                <c:formatCode>mm:yyyy</c:formatCode>
                <c:ptCount val="13"/>
                <c:pt idx="0">
                  <c:v>44621</c:v>
                </c:pt>
                <c:pt idx="1">
                  <c:v>44652</c:v>
                </c:pt>
                <c:pt idx="2">
                  <c:v>44682</c:v>
                </c:pt>
                <c:pt idx="3">
                  <c:v>44713</c:v>
                </c:pt>
                <c:pt idx="4">
                  <c:v>44743</c:v>
                </c:pt>
                <c:pt idx="5">
                  <c:v>44774</c:v>
                </c:pt>
                <c:pt idx="6">
                  <c:v>44805</c:v>
                </c:pt>
                <c:pt idx="7">
                  <c:v>44835</c:v>
                </c:pt>
                <c:pt idx="8">
                  <c:v>44866</c:v>
                </c:pt>
                <c:pt idx="9">
                  <c:v>44896</c:v>
                </c:pt>
                <c:pt idx="10">
                  <c:v>44927</c:v>
                </c:pt>
                <c:pt idx="11">
                  <c:v>44958</c:v>
                </c:pt>
                <c:pt idx="12">
                  <c:v>44986</c:v>
                </c:pt>
              </c:numCache>
            </c:numRef>
          </c:cat>
          <c:val>
            <c:numRef>
              <c:f>Sheet1!$B$2:$B$14</c:f>
              <c:numCache>
                <c:formatCode>#,##0</c:formatCode>
                <c:ptCount val="13"/>
                <c:pt idx="0">
                  <c:v>2227786</c:v>
                </c:pt>
                <c:pt idx="1">
                  <c:v>2232703</c:v>
                </c:pt>
                <c:pt idx="2">
                  <c:v>2239493</c:v>
                </c:pt>
                <c:pt idx="3">
                  <c:v>2245242</c:v>
                </c:pt>
                <c:pt idx="4">
                  <c:v>2249569</c:v>
                </c:pt>
                <c:pt idx="5">
                  <c:v>2258273</c:v>
                </c:pt>
                <c:pt idx="6">
                  <c:v>2265637</c:v>
                </c:pt>
                <c:pt idx="7">
                  <c:v>2268765</c:v>
                </c:pt>
                <c:pt idx="8">
                  <c:v>2275055</c:v>
                </c:pt>
                <c:pt idx="9">
                  <c:v>2278877</c:v>
                </c:pt>
                <c:pt idx="10">
                  <c:v>2271145</c:v>
                </c:pt>
                <c:pt idx="11">
                  <c:v>2275835</c:v>
                </c:pt>
                <c:pt idx="12">
                  <c:v>2278788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475-5449-96BE-C70CF79F4F3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890891712"/>
        <c:axId val="1869618640"/>
      </c:barChart>
      <c:dateAx>
        <c:axId val="1890891712"/>
        <c:scaling>
          <c:orientation val="minMax"/>
        </c:scaling>
        <c:delete val="0"/>
        <c:axPos val="b"/>
        <c:numFmt formatCode="mm\/yyyy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bg1">
                <a:lumMod val="50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2"/>
                </a:solidFill>
                <a:latin typeface="Neue Haas Unica W1G Medium" panose="020B0504030206020203" pitchFamily="34" charset="0"/>
                <a:ea typeface="+mn-ea"/>
                <a:cs typeface="+mn-cs"/>
              </a:defRPr>
            </a:pPr>
            <a:endParaRPr lang="en-FI"/>
          </a:p>
        </c:txPr>
        <c:crossAx val="1869618640"/>
        <c:crosses val="autoZero"/>
        <c:auto val="1"/>
        <c:lblOffset val="100"/>
        <c:baseTimeUnit val="months"/>
      </c:dateAx>
      <c:valAx>
        <c:axId val="1869618640"/>
        <c:scaling>
          <c:orientation val="minMax"/>
        </c:scaling>
        <c:delete val="0"/>
        <c:axPos val="l"/>
        <c:majorGridlines>
          <c:spPr>
            <a:ln w="12700" cap="rnd" cmpd="sng" algn="ctr">
              <a:solidFill>
                <a:schemeClr val="bg1">
                  <a:lumMod val="85000"/>
                </a:schemeClr>
              </a:solidFill>
              <a:prstDash val="dash"/>
              <a:round/>
            </a:ln>
            <a:effectLst/>
          </c:spPr>
        </c:majorGridlines>
        <c:minorGridlines>
          <c:spPr>
            <a:ln w="9525" cap="flat" cmpd="sng" algn="ctr">
              <a:noFill/>
              <a:round/>
            </a:ln>
            <a:effectLst/>
          </c:spPr>
        </c:minorGridlines>
        <c:numFmt formatCode="#,##0" sourceLinked="1"/>
        <c:majorTickMark val="none"/>
        <c:minorTickMark val="none"/>
        <c:tickLblPos val="high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2"/>
                </a:solidFill>
                <a:latin typeface="Neue Haas Unica W1G Medium" panose="020B0504030206020203" pitchFamily="34" charset="0"/>
                <a:ea typeface="+mn-ea"/>
                <a:cs typeface="+mn-cs"/>
              </a:defRPr>
            </a:pPr>
            <a:endParaRPr lang="en-FI"/>
          </a:p>
        </c:txPr>
        <c:crossAx val="189089171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l"/>
      <c:layout>
        <c:manualLayout>
          <c:xMode val="edge"/>
          <c:yMode val="edge"/>
          <c:x val="7.4942693918400392E-3"/>
          <c:y val="0.13387852501723826"/>
          <c:w val="9.9019647000646652E-2"/>
          <c:h val="7.7462520383988182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300" b="0" i="0" u="none" strike="noStrike" kern="1200" baseline="0">
              <a:solidFill>
                <a:schemeClr val="tx2"/>
              </a:solidFill>
              <a:latin typeface="Neue Haas Unica W1G Medium" panose="020B0504030206020203" pitchFamily="34" charset="0"/>
              <a:ea typeface="+mn-ea"/>
              <a:cs typeface="+mn-cs"/>
            </a:defRPr>
          </a:pPr>
          <a:endParaRPr lang="en-FI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400" b="0" i="0">
          <a:solidFill>
            <a:schemeClr val="tx2"/>
          </a:solidFill>
          <a:latin typeface="Neue Haas Unica W1G Medium" panose="020B0504030206020203" pitchFamily="34" charset="0"/>
        </a:defRPr>
      </a:pPr>
      <a:endParaRPr lang="en-FI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3724818365095667"/>
          <c:y val="0.13289571923446131"/>
          <c:w val="0.71851785572258009"/>
          <c:h val="0.6308061157768307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Instagram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2"/>
                    </a:solidFill>
                    <a:latin typeface="Neue Haas Unica W1G Medium" panose="020B0504030206020203" pitchFamily="34" charset="0"/>
                    <a:ea typeface="+mn-ea"/>
                    <a:cs typeface="+mn-cs"/>
                  </a:defRPr>
                </a:pPr>
                <a:endParaRPr lang="en-F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Sheet1!$A$2:$A$14</c:f>
              <c:numCache>
                <c:formatCode>mm:yyyy</c:formatCode>
                <c:ptCount val="13"/>
                <c:pt idx="0">
                  <c:v>44621</c:v>
                </c:pt>
                <c:pt idx="1">
                  <c:v>44652</c:v>
                </c:pt>
                <c:pt idx="2">
                  <c:v>44682</c:v>
                </c:pt>
                <c:pt idx="3">
                  <c:v>44713</c:v>
                </c:pt>
                <c:pt idx="4">
                  <c:v>44743</c:v>
                </c:pt>
                <c:pt idx="5">
                  <c:v>44774</c:v>
                </c:pt>
                <c:pt idx="6">
                  <c:v>44805</c:v>
                </c:pt>
                <c:pt idx="7">
                  <c:v>44835</c:v>
                </c:pt>
                <c:pt idx="8">
                  <c:v>44866</c:v>
                </c:pt>
                <c:pt idx="9">
                  <c:v>44896</c:v>
                </c:pt>
                <c:pt idx="10">
                  <c:v>44927</c:v>
                </c:pt>
                <c:pt idx="11">
                  <c:v>44958</c:v>
                </c:pt>
                <c:pt idx="12">
                  <c:v>44986</c:v>
                </c:pt>
              </c:numCache>
            </c:numRef>
          </c:cat>
          <c:val>
            <c:numRef>
              <c:f>Sheet1!$B$2:$B$14</c:f>
              <c:numCache>
                <c:formatCode>#,##0</c:formatCode>
                <c:ptCount val="13"/>
                <c:pt idx="0">
                  <c:v>1507824</c:v>
                </c:pt>
                <c:pt idx="1">
                  <c:v>1517164</c:v>
                </c:pt>
                <c:pt idx="2">
                  <c:v>1522984</c:v>
                </c:pt>
                <c:pt idx="3">
                  <c:v>1529886</c:v>
                </c:pt>
                <c:pt idx="4">
                  <c:v>1532642</c:v>
                </c:pt>
                <c:pt idx="5">
                  <c:v>1537142</c:v>
                </c:pt>
                <c:pt idx="6">
                  <c:v>1544813</c:v>
                </c:pt>
                <c:pt idx="7">
                  <c:v>1547859</c:v>
                </c:pt>
                <c:pt idx="8">
                  <c:v>1559510</c:v>
                </c:pt>
                <c:pt idx="9">
                  <c:v>1565502</c:v>
                </c:pt>
                <c:pt idx="10">
                  <c:v>1580146</c:v>
                </c:pt>
                <c:pt idx="11">
                  <c:v>1589740</c:v>
                </c:pt>
                <c:pt idx="12">
                  <c:v>1598686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475-5449-96BE-C70CF79F4F3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890891712"/>
        <c:axId val="1869618640"/>
      </c:barChart>
      <c:dateAx>
        <c:axId val="1890891712"/>
        <c:scaling>
          <c:orientation val="minMax"/>
        </c:scaling>
        <c:delete val="0"/>
        <c:axPos val="b"/>
        <c:numFmt formatCode="mm\/yyyy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bg1">
                <a:lumMod val="50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2"/>
                </a:solidFill>
                <a:latin typeface="Neue Haas Unica W1G Medium" panose="020B0504030206020203" pitchFamily="34" charset="0"/>
                <a:ea typeface="+mn-ea"/>
                <a:cs typeface="+mn-cs"/>
              </a:defRPr>
            </a:pPr>
            <a:endParaRPr lang="en-FI"/>
          </a:p>
        </c:txPr>
        <c:crossAx val="1869618640"/>
        <c:crosses val="autoZero"/>
        <c:auto val="1"/>
        <c:lblOffset val="100"/>
        <c:baseTimeUnit val="months"/>
      </c:dateAx>
      <c:valAx>
        <c:axId val="1869618640"/>
        <c:scaling>
          <c:orientation val="minMax"/>
        </c:scaling>
        <c:delete val="0"/>
        <c:axPos val="l"/>
        <c:majorGridlines>
          <c:spPr>
            <a:ln w="12700" cap="rnd" cmpd="sng" algn="ctr">
              <a:solidFill>
                <a:schemeClr val="bg1">
                  <a:lumMod val="85000"/>
                </a:schemeClr>
              </a:solidFill>
              <a:prstDash val="dash"/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high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2"/>
                </a:solidFill>
                <a:latin typeface="Neue Haas Unica W1G Medium" panose="020B0504030206020203" pitchFamily="34" charset="0"/>
                <a:ea typeface="+mn-ea"/>
                <a:cs typeface="+mn-cs"/>
              </a:defRPr>
            </a:pPr>
            <a:endParaRPr lang="en-FI"/>
          </a:p>
        </c:txPr>
        <c:crossAx val="189089171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l"/>
      <c:layout>
        <c:manualLayout>
          <c:xMode val="edge"/>
          <c:yMode val="edge"/>
          <c:x val="7.4942693918400392E-3"/>
          <c:y val="0.13387852501723826"/>
          <c:w val="0.10611528672552295"/>
          <c:h val="7.103585158528837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300" b="0" i="0" u="none" strike="noStrike" kern="1200" baseline="0">
              <a:solidFill>
                <a:schemeClr val="tx2"/>
              </a:solidFill>
              <a:latin typeface="Neue Haas Unica W1G Medium" panose="020B0504030206020203" pitchFamily="34" charset="0"/>
              <a:ea typeface="+mn-ea"/>
              <a:cs typeface="+mn-cs"/>
            </a:defRPr>
          </a:pPr>
          <a:endParaRPr lang="en-FI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400" b="0" i="0">
          <a:solidFill>
            <a:schemeClr val="tx2"/>
          </a:solidFill>
          <a:latin typeface="Neue Haas Unica W1G Medium" panose="020B0504030206020203" pitchFamily="34" charset="0"/>
        </a:defRPr>
      </a:pPr>
      <a:endParaRPr lang="en-FI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3724817068321005"/>
          <c:y val="0.12995098289270493"/>
          <c:w val="0.71851785572258009"/>
          <c:h val="0.6366955884603434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Twitter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2"/>
                    </a:solidFill>
                    <a:latin typeface="Neue Haas Unica W1G Medium" panose="020B0504030206020203" pitchFamily="34" charset="0"/>
                    <a:ea typeface="+mn-ea"/>
                    <a:cs typeface="+mn-cs"/>
                  </a:defRPr>
                </a:pPr>
                <a:endParaRPr lang="en-F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Sheet1!$A$2:$A$14</c:f>
              <c:numCache>
                <c:formatCode>mm:yyyy</c:formatCode>
                <c:ptCount val="13"/>
                <c:pt idx="0">
                  <c:v>44621</c:v>
                </c:pt>
                <c:pt idx="1">
                  <c:v>44652</c:v>
                </c:pt>
                <c:pt idx="2">
                  <c:v>44682</c:v>
                </c:pt>
                <c:pt idx="3">
                  <c:v>44713</c:v>
                </c:pt>
                <c:pt idx="4">
                  <c:v>44743</c:v>
                </c:pt>
                <c:pt idx="5">
                  <c:v>44774</c:v>
                </c:pt>
                <c:pt idx="6">
                  <c:v>44805</c:v>
                </c:pt>
                <c:pt idx="7">
                  <c:v>44835</c:v>
                </c:pt>
                <c:pt idx="8">
                  <c:v>44866</c:v>
                </c:pt>
                <c:pt idx="9">
                  <c:v>44896</c:v>
                </c:pt>
                <c:pt idx="10">
                  <c:v>44927</c:v>
                </c:pt>
                <c:pt idx="11">
                  <c:v>44958</c:v>
                </c:pt>
                <c:pt idx="12">
                  <c:v>44986</c:v>
                </c:pt>
              </c:numCache>
            </c:numRef>
          </c:cat>
          <c:val>
            <c:numRef>
              <c:f>Sheet1!$B$2:$B$14</c:f>
              <c:numCache>
                <c:formatCode>#,##0</c:formatCode>
                <c:ptCount val="13"/>
                <c:pt idx="0">
                  <c:v>681737</c:v>
                </c:pt>
                <c:pt idx="1">
                  <c:v>685521</c:v>
                </c:pt>
                <c:pt idx="2">
                  <c:v>687403</c:v>
                </c:pt>
                <c:pt idx="3">
                  <c:v>688822</c:v>
                </c:pt>
                <c:pt idx="4">
                  <c:v>690161</c:v>
                </c:pt>
                <c:pt idx="5">
                  <c:v>693032</c:v>
                </c:pt>
                <c:pt idx="6">
                  <c:v>695567</c:v>
                </c:pt>
                <c:pt idx="7">
                  <c:v>696558</c:v>
                </c:pt>
                <c:pt idx="8">
                  <c:v>691019</c:v>
                </c:pt>
                <c:pt idx="9">
                  <c:v>691384</c:v>
                </c:pt>
                <c:pt idx="10">
                  <c:v>687133</c:v>
                </c:pt>
                <c:pt idx="11">
                  <c:v>688115</c:v>
                </c:pt>
                <c:pt idx="12">
                  <c:v>688666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475-5449-96BE-C70CF79F4F3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890891712"/>
        <c:axId val="1869618640"/>
      </c:barChart>
      <c:dateAx>
        <c:axId val="1890891712"/>
        <c:scaling>
          <c:orientation val="minMax"/>
        </c:scaling>
        <c:delete val="0"/>
        <c:axPos val="b"/>
        <c:numFmt formatCode="mm\/yyyy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bg1">
                <a:lumMod val="50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2"/>
                </a:solidFill>
                <a:latin typeface="Neue Haas Unica W1G Medium" panose="020B0504030206020203" pitchFamily="34" charset="0"/>
                <a:ea typeface="+mn-ea"/>
                <a:cs typeface="+mn-cs"/>
              </a:defRPr>
            </a:pPr>
            <a:endParaRPr lang="en-FI"/>
          </a:p>
        </c:txPr>
        <c:crossAx val="1869618640"/>
        <c:crosses val="autoZero"/>
        <c:auto val="1"/>
        <c:lblOffset val="100"/>
        <c:baseTimeUnit val="months"/>
      </c:dateAx>
      <c:valAx>
        <c:axId val="1869618640"/>
        <c:scaling>
          <c:orientation val="minMax"/>
        </c:scaling>
        <c:delete val="0"/>
        <c:axPos val="l"/>
        <c:majorGridlines>
          <c:spPr>
            <a:ln w="12700" cap="rnd" cmpd="sng" algn="ctr">
              <a:solidFill>
                <a:schemeClr val="bg1">
                  <a:lumMod val="85000"/>
                </a:schemeClr>
              </a:solidFill>
              <a:prstDash val="dash"/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high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2"/>
                </a:solidFill>
                <a:latin typeface="Neue Haas Unica W1G Medium" panose="020B0504030206020203" pitchFamily="34" charset="0"/>
                <a:ea typeface="+mn-ea"/>
                <a:cs typeface="+mn-cs"/>
              </a:defRPr>
            </a:pPr>
            <a:endParaRPr lang="en-FI"/>
          </a:p>
        </c:txPr>
        <c:crossAx val="189089171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l"/>
      <c:layout>
        <c:manualLayout>
          <c:xMode val="edge"/>
          <c:yMode val="edge"/>
          <c:x val="7.4942693918400392E-3"/>
          <c:y val="0.13387852501723826"/>
          <c:w val="7.9913271710601391E-2"/>
          <c:h val="7.4720713785539725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300" b="0" i="0" u="none" strike="noStrike" kern="1200" baseline="0">
              <a:solidFill>
                <a:schemeClr val="tx2"/>
              </a:solidFill>
              <a:latin typeface="Neue Haas Unica W1G Medium" panose="020B0504030206020203" pitchFamily="34" charset="0"/>
              <a:ea typeface="+mn-ea"/>
              <a:cs typeface="+mn-cs"/>
            </a:defRPr>
          </a:pPr>
          <a:endParaRPr lang="en-FI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400" b="0" i="0">
          <a:solidFill>
            <a:schemeClr val="tx2"/>
          </a:solidFill>
          <a:latin typeface="Neue Haas Unica W1G Medium" panose="020B0504030206020203" pitchFamily="34" charset="0"/>
        </a:defRPr>
      </a:pPr>
      <a:endParaRPr lang="en-FI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3724817068321005"/>
          <c:y val="0.12995098289270493"/>
          <c:w val="0.71851785572258009"/>
          <c:h val="0.6366955884603434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YouTube</c:v>
                </c:pt>
              </c:strCache>
            </c:strRef>
          </c:tx>
          <c:spPr>
            <a:solidFill>
              <a:schemeClr val="bg1">
                <a:lumMod val="85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2"/>
                    </a:solidFill>
                    <a:latin typeface="Neue Haas Unica W1G Medium" panose="020B0504030206020203" pitchFamily="34" charset="0"/>
                    <a:ea typeface="+mn-ea"/>
                    <a:cs typeface="+mn-cs"/>
                  </a:defRPr>
                </a:pPr>
                <a:endParaRPr lang="en-F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Sheet1!$A$2:$A$14</c:f>
              <c:numCache>
                <c:formatCode>mm:yyyy</c:formatCode>
                <c:ptCount val="13"/>
                <c:pt idx="0">
                  <c:v>44621</c:v>
                </c:pt>
                <c:pt idx="1">
                  <c:v>44652</c:v>
                </c:pt>
                <c:pt idx="2">
                  <c:v>44682</c:v>
                </c:pt>
                <c:pt idx="3">
                  <c:v>44713</c:v>
                </c:pt>
                <c:pt idx="4">
                  <c:v>44743</c:v>
                </c:pt>
                <c:pt idx="5">
                  <c:v>44774</c:v>
                </c:pt>
                <c:pt idx="6">
                  <c:v>44805</c:v>
                </c:pt>
                <c:pt idx="7">
                  <c:v>44835</c:v>
                </c:pt>
                <c:pt idx="8">
                  <c:v>44866</c:v>
                </c:pt>
                <c:pt idx="9">
                  <c:v>44896</c:v>
                </c:pt>
                <c:pt idx="10">
                  <c:v>44927</c:v>
                </c:pt>
                <c:pt idx="11">
                  <c:v>44958</c:v>
                </c:pt>
                <c:pt idx="12">
                  <c:v>44986</c:v>
                </c:pt>
              </c:numCache>
            </c:numRef>
          </c:cat>
          <c:val>
            <c:numRef>
              <c:f>Sheet1!$B$2:$B$14</c:f>
              <c:numCache>
                <c:formatCode>#,##0</c:formatCode>
                <c:ptCount val="13"/>
                <c:pt idx="0">
                  <c:v>152922</c:v>
                </c:pt>
                <c:pt idx="1">
                  <c:v>154128</c:v>
                </c:pt>
                <c:pt idx="2">
                  <c:v>155261</c:v>
                </c:pt>
                <c:pt idx="3">
                  <c:v>156004</c:v>
                </c:pt>
                <c:pt idx="4">
                  <c:v>156598</c:v>
                </c:pt>
                <c:pt idx="5">
                  <c:v>175509</c:v>
                </c:pt>
                <c:pt idx="6">
                  <c:v>176179</c:v>
                </c:pt>
                <c:pt idx="7">
                  <c:v>176876</c:v>
                </c:pt>
                <c:pt idx="8">
                  <c:v>177761</c:v>
                </c:pt>
                <c:pt idx="9">
                  <c:v>178536</c:v>
                </c:pt>
                <c:pt idx="10">
                  <c:v>180918</c:v>
                </c:pt>
                <c:pt idx="11">
                  <c:v>182023</c:v>
                </c:pt>
                <c:pt idx="12">
                  <c:v>183397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475-5449-96BE-C70CF79F4F3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890891712"/>
        <c:axId val="1869618640"/>
      </c:barChart>
      <c:dateAx>
        <c:axId val="1890891712"/>
        <c:scaling>
          <c:orientation val="minMax"/>
        </c:scaling>
        <c:delete val="0"/>
        <c:axPos val="b"/>
        <c:numFmt formatCode="mm\/yyyy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bg1">
                <a:lumMod val="50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2"/>
                </a:solidFill>
                <a:latin typeface="Neue Haas Unica W1G Medium" panose="020B0504030206020203" pitchFamily="34" charset="0"/>
                <a:ea typeface="+mn-ea"/>
                <a:cs typeface="+mn-cs"/>
              </a:defRPr>
            </a:pPr>
            <a:endParaRPr lang="en-FI"/>
          </a:p>
        </c:txPr>
        <c:crossAx val="1869618640"/>
        <c:crosses val="autoZero"/>
        <c:auto val="1"/>
        <c:lblOffset val="100"/>
        <c:baseTimeUnit val="months"/>
      </c:dateAx>
      <c:valAx>
        <c:axId val="1869618640"/>
        <c:scaling>
          <c:orientation val="minMax"/>
          <c:min val="100000"/>
        </c:scaling>
        <c:delete val="0"/>
        <c:axPos val="l"/>
        <c:majorGridlines>
          <c:spPr>
            <a:ln w="12700" cap="rnd" cmpd="sng" algn="ctr">
              <a:solidFill>
                <a:schemeClr val="bg1">
                  <a:lumMod val="85000"/>
                </a:schemeClr>
              </a:solidFill>
              <a:prstDash val="dash"/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high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2"/>
                </a:solidFill>
                <a:latin typeface="Neue Haas Unica W1G Medium" panose="020B0504030206020203" pitchFamily="34" charset="0"/>
                <a:ea typeface="+mn-ea"/>
                <a:cs typeface="+mn-cs"/>
              </a:defRPr>
            </a:pPr>
            <a:endParaRPr lang="en-FI"/>
          </a:p>
        </c:txPr>
        <c:crossAx val="189089171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l"/>
      <c:layout>
        <c:manualLayout>
          <c:xMode val="edge"/>
          <c:yMode val="edge"/>
          <c:x val="7.4942693918400392E-3"/>
          <c:y val="0.13387852501723826"/>
          <c:w val="0.10435153486249002"/>
          <c:h val="7.4720713785539725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300" b="0" i="0" u="none" strike="noStrike" kern="1200" baseline="0">
              <a:solidFill>
                <a:schemeClr val="tx2"/>
              </a:solidFill>
              <a:latin typeface="Neue Haas Unica W1G Medium" panose="020B0504030206020203" pitchFamily="34" charset="0"/>
              <a:ea typeface="+mn-ea"/>
              <a:cs typeface="+mn-cs"/>
            </a:defRPr>
          </a:pPr>
          <a:endParaRPr lang="en-FI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400" b="0" i="0">
          <a:solidFill>
            <a:schemeClr val="tx2"/>
          </a:solidFill>
          <a:latin typeface="Neue Haas Unica W1G Medium" panose="020B0504030206020203" pitchFamily="34" charset="0"/>
        </a:defRPr>
      </a:pPr>
      <a:endParaRPr lang="en-FI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0.40476</cdr:x>
      <cdr:y>0.43032</cdr:y>
    </cdr:from>
    <cdr:to>
      <cdr:x>0.71265</cdr:x>
      <cdr:y>0.70381</cdr:y>
    </cdr:to>
    <cdr:grpSp>
      <cdr:nvGrpSpPr>
        <cdr:cNvPr id="4" name="Group 3">
          <a:extLst xmlns:a="http://schemas.openxmlformats.org/drawingml/2006/main">
            <a:ext uri="{FF2B5EF4-FFF2-40B4-BE49-F238E27FC236}">
              <a16:creationId xmlns:a16="http://schemas.microsoft.com/office/drawing/2014/main" id="{1171EC12-FF78-8541-BDBC-CC6A4414F601}"/>
            </a:ext>
          </a:extLst>
        </cdr:cNvPr>
        <cdr:cNvGrpSpPr/>
      </cdr:nvGrpSpPr>
      <cdr:grpSpPr>
        <a:xfrm xmlns:a="http://schemas.openxmlformats.org/drawingml/2006/main">
          <a:off x="3075910" y="1801777"/>
          <a:ext cx="2339781" cy="1145122"/>
          <a:chOff x="2230277" y="1874237"/>
          <a:chExt cx="3103863" cy="1346756"/>
        </a:xfrm>
      </cdr:grpSpPr>
      <cdr:sp macro="" textlink="">
        <cdr:nvSpPr>
          <cdr:cNvPr id="2" name="Content Placeholder 2">
            <a:extLst xmlns:a="http://schemas.openxmlformats.org/drawingml/2006/main">
              <a:ext uri="{FF2B5EF4-FFF2-40B4-BE49-F238E27FC236}">
                <a16:creationId xmlns:a16="http://schemas.microsoft.com/office/drawing/2014/main" id="{8D45EB1E-4412-4440-90E1-1E52AE74CE72}"/>
              </a:ext>
            </a:extLst>
          </cdr:cNvPr>
          <cdr:cNvSpPr txBox="1">
            <a:spLocks xmlns:a="http://schemas.openxmlformats.org/drawingml/2006/main"/>
          </cdr:cNvSpPr>
        </cdr:nvSpPr>
        <cdr:spPr>
          <a:xfrm xmlns:a="http://schemas.openxmlformats.org/drawingml/2006/main">
            <a:off x="2287076" y="1874237"/>
            <a:ext cx="2995078" cy="619132"/>
          </a:xfrm>
          <a:prstGeom xmlns:a="http://schemas.openxmlformats.org/drawingml/2006/main" prst="rect">
            <a:avLst/>
          </a:prstGeom>
        </cdr:spPr>
        <cdr:txBody>
          <a:bodyPr xmlns:a="http://schemas.openxmlformats.org/drawingml/2006/main" vert="horz" lIns="91440" tIns="45720" rIns="91440" bIns="45720" rtlCol="0" anchor="ctr">
            <a:normAutofit/>
          </a:bodyPr>
          <a:lstStyle xmlns:a="http://schemas.openxmlformats.org/drawingml/2006/main">
            <a:defPPr>
              <a:defRPr lang="en-FI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 xmlns:a="http://schemas.openxmlformats.org/drawingml/2006/main">
            <a:pPr algn="ctr"/>
            <a:r>
              <a:rPr lang="fi-FI" sz="1200" dirty="0">
                <a:solidFill>
                  <a:srgbClr val="002649"/>
                </a:solidFill>
                <a:latin typeface="Neue Haas Unica W1G Medium" panose="020B0504030206020203" pitchFamily="34" charset="0"/>
              </a:rPr>
              <a:t>Seuraajia kaikissa </a:t>
            </a:r>
            <a:br>
              <a:rPr lang="fi-FI" sz="1200" dirty="0">
                <a:solidFill>
                  <a:srgbClr val="002649"/>
                </a:solidFill>
                <a:latin typeface="Neue Haas Unica W1G Medium" panose="020B0504030206020203" pitchFamily="34" charset="0"/>
              </a:rPr>
            </a:br>
            <a:r>
              <a:rPr lang="fi-FI" sz="1200" dirty="0">
                <a:solidFill>
                  <a:srgbClr val="002649"/>
                </a:solidFill>
                <a:latin typeface="Neue Haas Unica W1G Medium" panose="020B0504030206020203" pitchFamily="34" charset="0"/>
              </a:rPr>
              <a:t>kanavissa</a:t>
            </a:r>
            <a:endParaRPr lang="en-FI" sz="1200" dirty="0">
              <a:solidFill>
                <a:srgbClr val="002649"/>
              </a:solidFill>
              <a:latin typeface="Neue Haas Unica W1G Medium" panose="020B0504030206020203" pitchFamily="34" charset="0"/>
            </a:endParaRPr>
          </a:p>
        </cdr:txBody>
      </cdr:sp>
      <cdr:sp macro="" textlink="">
        <cdr:nvSpPr>
          <cdr:cNvPr id="3" name="Content Placeholder 2">
            <a:extLst xmlns:a="http://schemas.openxmlformats.org/drawingml/2006/main">
              <a:ext uri="{FF2B5EF4-FFF2-40B4-BE49-F238E27FC236}">
                <a16:creationId xmlns:a16="http://schemas.microsoft.com/office/drawing/2014/main" id="{C74C9BEF-4942-7448-9A77-9361FD05EFC1}"/>
              </a:ext>
            </a:extLst>
          </cdr:cNvPr>
          <cdr:cNvSpPr txBox="1">
            <a:spLocks xmlns:a="http://schemas.openxmlformats.org/drawingml/2006/main"/>
          </cdr:cNvSpPr>
        </cdr:nvSpPr>
        <cdr:spPr>
          <a:xfrm xmlns:a="http://schemas.openxmlformats.org/drawingml/2006/main">
            <a:off x="2230277" y="2438065"/>
            <a:ext cx="3103863" cy="782928"/>
          </a:xfrm>
          <a:prstGeom xmlns:a="http://schemas.openxmlformats.org/drawingml/2006/main" prst="rect">
            <a:avLst/>
          </a:prstGeom>
        </cdr:spPr>
        <cdr:txBody>
          <a:bodyPr xmlns:a="http://schemas.openxmlformats.org/drawingml/2006/main" vert="horz" lIns="91440" tIns="45720" rIns="91440" bIns="45720" rtlCol="0">
            <a:noAutofit/>
          </a:bodyPr>
          <a:lstStyle xmlns:a="http://schemas.openxmlformats.org/drawingml/2006/main">
            <a:defPPr>
              <a:defRPr lang="en-FI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 xmlns:a="http://schemas.openxmlformats.org/drawingml/2006/main">
            <a:pPr algn="ctr"/>
            <a:r>
              <a:rPr lang="fi-FI" sz="3500" dirty="0">
                <a:solidFill>
                  <a:schemeClr val="tx2"/>
                </a:solidFill>
                <a:latin typeface="Canela Medium" pitchFamily="2" charset="77"/>
              </a:rPr>
              <a:t>4 890 300</a:t>
            </a:r>
            <a:endParaRPr lang="en-FI" sz="3500" dirty="0">
              <a:solidFill>
                <a:schemeClr val="tx2"/>
              </a:solidFill>
              <a:latin typeface="Canela Medium" pitchFamily="2" charset="77"/>
            </a:endParaRPr>
          </a:p>
        </cdr:txBody>
      </cdr:sp>
    </cdr:grp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54116731-4676-4049-B778-C85831E1F5C3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FI" dirty="0">
              <a:latin typeface="Neue Haas Unica W1G" panose="020B0504030206020203" pitchFamily="34" charset="0"/>
            </a:endParaRP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C5C887A-2D2F-E940-8170-CB98732492A1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6303909-B5E8-FB4E-AFE4-A87166A88C34}" type="datetimeFigureOut">
              <a:rPr lang="en-FI" smtClean="0">
                <a:latin typeface="Neue Haas Unica W1G" panose="020B0504030206020203" pitchFamily="34" charset="0"/>
              </a:rPr>
              <a:t>19.4.2023</a:t>
            </a:fld>
            <a:endParaRPr lang="en-FI" dirty="0">
              <a:latin typeface="Neue Haas Unica W1G" panose="020B0504030206020203" pitchFamily="34" charset="0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6B4AAC1-5A48-8D47-9036-9B35BA37D188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FI" dirty="0">
              <a:latin typeface="Neue Haas Unica W1G" panose="020B0504030206020203" pitchFamily="34" charset="0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3DB4C95-5904-FB43-9FE2-1A5C1BAD6A52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D6F5268-A0E2-674D-AEA0-0DAD3129F1B4}" type="slidenum">
              <a:rPr lang="en-FI" smtClean="0">
                <a:latin typeface="Neue Haas Unica W1G" panose="020B0504030206020203" pitchFamily="34" charset="0"/>
              </a:rPr>
              <a:t>‹#›</a:t>
            </a:fld>
            <a:endParaRPr lang="en-FI" dirty="0">
              <a:latin typeface="Neue Haas Unica W1G" panose="020B0504030206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6135909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b="0" i="0">
                <a:latin typeface="Neue Haas Unica W1G" panose="020B0504030206020203" pitchFamily="34" charset="0"/>
              </a:defRPr>
            </a:lvl1pPr>
          </a:lstStyle>
          <a:p>
            <a:endParaRPr lang="en-FI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b="0" i="0">
                <a:latin typeface="Neue Haas Unica W1G" panose="020B0504030206020203" pitchFamily="34" charset="0"/>
              </a:defRPr>
            </a:lvl1pPr>
          </a:lstStyle>
          <a:p>
            <a:fld id="{C4E458E5-F7A7-9540-B300-0997209ECD22}" type="datetimeFigureOut">
              <a:rPr lang="en-FI" smtClean="0"/>
              <a:pPr/>
              <a:t>19.4.2023</a:t>
            </a:fld>
            <a:endParaRPr lang="en-FI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FI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b="0" i="0">
                <a:latin typeface="Neue Haas Unica W1G" panose="020B0504030206020203" pitchFamily="34" charset="0"/>
              </a:defRPr>
            </a:lvl1pPr>
          </a:lstStyle>
          <a:p>
            <a:endParaRPr lang="en-FI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b="0" i="0">
                <a:latin typeface="Neue Haas Unica W1G" panose="020B0504030206020203" pitchFamily="34" charset="0"/>
              </a:defRPr>
            </a:lvl1pPr>
          </a:lstStyle>
          <a:p>
            <a:fld id="{ECE063A0-E1D9-054C-B6B8-9DCE4E3BD599}" type="slidenum">
              <a:rPr lang="en-FI" smtClean="0"/>
              <a:pPr/>
              <a:t>‹#›</a:t>
            </a:fld>
            <a:endParaRPr lang="en-FI" dirty="0"/>
          </a:p>
        </p:txBody>
      </p:sp>
    </p:spTree>
    <p:extLst>
      <p:ext uri="{BB962C8B-B14F-4D97-AF65-F5344CB8AC3E}">
        <p14:creationId xmlns:p14="http://schemas.microsoft.com/office/powerpoint/2010/main" val="22871189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b="0" i="0" kern="1200">
        <a:solidFill>
          <a:schemeClr val="tx1"/>
        </a:solidFill>
        <a:latin typeface="Neue Haas Unica W1G" panose="020B0504030206020203" pitchFamily="34" charset="0"/>
        <a:ea typeface="+mn-ea"/>
        <a:cs typeface="+mn-cs"/>
      </a:defRPr>
    </a:lvl1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CE063A0-E1D9-054C-B6B8-9DCE4E3BD599}" type="slidenum">
              <a:rPr lang="en-FI" smtClean="0"/>
              <a:pPr/>
              <a:t>7</a:t>
            </a:fld>
            <a:endParaRPr lang="en-FI" dirty="0"/>
          </a:p>
        </p:txBody>
      </p:sp>
    </p:spTree>
    <p:extLst>
      <p:ext uri="{BB962C8B-B14F-4D97-AF65-F5344CB8AC3E}">
        <p14:creationId xmlns:p14="http://schemas.microsoft.com/office/powerpoint/2010/main" val="382491033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CE063A0-E1D9-054C-B6B8-9DCE4E3BD599}" type="slidenum">
              <a:rPr lang="en-FI" smtClean="0"/>
              <a:pPr/>
              <a:t>8</a:t>
            </a:fld>
            <a:endParaRPr lang="en-FI" dirty="0"/>
          </a:p>
        </p:txBody>
      </p:sp>
    </p:spTree>
    <p:extLst>
      <p:ext uri="{BB962C8B-B14F-4D97-AF65-F5344CB8AC3E}">
        <p14:creationId xmlns:p14="http://schemas.microsoft.com/office/powerpoint/2010/main" val="335501180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CE063A0-E1D9-054C-B6B8-9DCE4E3BD599}" type="slidenum">
              <a:rPr lang="en-FI" smtClean="0"/>
              <a:pPr/>
              <a:t>9</a:t>
            </a:fld>
            <a:endParaRPr lang="en-FI" dirty="0"/>
          </a:p>
        </p:txBody>
      </p:sp>
    </p:spTree>
    <p:extLst>
      <p:ext uri="{BB962C8B-B14F-4D97-AF65-F5344CB8AC3E}">
        <p14:creationId xmlns:p14="http://schemas.microsoft.com/office/powerpoint/2010/main" val="134966127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CE063A0-E1D9-054C-B6B8-9DCE4E3BD599}" type="slidenum">
              <a:rPr lang="en-FI" smtClean="0"/>
              <a:pPr/>
              <a:t>10</a:t>
            </a:fld>
            <a:endParaRPr lang="en-FI" dirty="0"/>
          </a:p>
        </p:txBody>
      </p:sp>
    </p:spTree>
    <p:extLst>
      <p:ext uri="{BB962C8B-B14F-4D97-AF65-F5344CB8AC3E}">
        <p14:creationId xmlns:p14="http://schemas.microsoft.com/office/powerpoint/2010/main" val="133885280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CE063A0-E1D9-054C-B6B8-9DCE4E3BD599}" type="slidenum">
              <a:rPr lang="en-FI" smtClean="0"/>
              <a:pPr/>
              <a:t>11</a:t>
            </a:fld>
            <a:endParaRPr lang="en-FI" dirty="0"/>
          </a:p>
        </p:txBody>
      </p:sp>
    </p:spTree>
    <p:extLst>
      <p:ext uri="{BB962C8B-B14F-4D97-AF65-F5344CB8AC3E}">
        <p14:creationId xmlns:p14="http://schemas.microsoft.com/office/powerpoint/2010/main" val="390901030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CE063A0-E1D9-054C-B6B8-9DCE4E3BD599}" type="slidenum">
              <a:rPr lang="en-FI" smtClean="0"/>
              <a:pPr/>
              <a:t>12</a:t>
            </a:fld>
            <a:endParaRPr lang="en-FI" dirty="0"/>
          </a:p>
        </p:txBody>
      </p:sp>
    </p:spTree>
    <p:extLst>
      <p:ext uri="{BB962C8B-B14F-4D97-AF65-F5344CB8AC3E}">
        <p14:creationId xmlns:p14="http://schemas.microsoft.com/office/powerpoint/2010/main" val="148338427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CE063A0-E1D9-054C-B6B8-9DCE4E3BD599}" type="slidenum">
              <a:rPr lang="en-FI" smtClean="0"/>
              <a:pPr/>
              <a:t>13</a:t>
            </a:fld>
            <a:endParaRPr lang="en-FI" dirty="0"/>
          </a:p>
        </p:txBody>
      </p:sp>
    </p:spTree>
    <p:extLst>
      <p:ext uri="{BB962C8B-B14F-4D97-AF65-F5344CB8AC3E}">
        <p14:creationId xmlns:p14="http://schemas.microsoft.com/office/powerpoint/2010/main" val="11048845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7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emf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8.emf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9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emf"/><Relationship Id="rId3" Type="http://schemas.openxmlformats.org/officeDocument/2006/relationships/image" Target="../media/image11.emf"/><Relationship Id="rId7" Type="http://schemas.openxmlformats.org/officeDocument/2006/relationships/image" Target="../media/image14.emf"/><Relationship Id="rId2" Type="http://schemas.openxmlformats.org/officeDocument/2006/relationships/image" Target="../media/image10.emf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3.emf"/><Relationship Id="rId5" Type="http://schemas.openxmlformats.org/officeDocument/2006/relationships/image" Target="../media/image12.emf"/><Relationship Id="rId10" Type="http://schemas.openxmlformats.org/officeDocument/2006/relationships/image" Target="../media/image17.emf"/><Relationship Id="rId4" Type="http://schemas.openxmlformats.org/officeDocument/2006/relationships/image" Target="../media/image2.emf"/><Relationship Id="rId9" Type="http://schemas.openxmlformats.org/officeDocument/2006/relationships/image" Target="../media/image16.emf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n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4C8F95F4-81E9-EF49-A226-BCE101457B9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809750" y="-7822685"/>
            <a:ext cx="14535150" cy="15516128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9889790-F15E-1B44-B63B-B457C40FEFC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585982"/>
            <a:ext cx="9144000" cy="2387600"/>
          </a:xfrm>
        </p:spPr>
        <p:txBody>
          <a:bodyPr anchor="b"/>
          <a:lstStyle>
            <a:lvl1pPr algn="ctr">
              <a:defRPr sz="8500">
                <a:solidFill>
                  <a:schemeClr val="bg1"/>
                </a:solidFill>
                <a:latin typeface="Clattering" pitchFamily="2" charset="0"/>
              </a:defRPr>
            </a:lvl1pPr>
          </a:lstStyle>
          <a:p>
            <a:r>
              <a:rPr lang="en-GB"/>
              <a:t>Click to edit Master title style</a:t>
            </a:r>
            <a:endParaRPr lang="en-FI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4568D8E-AFC5-9E4A-A6FF-D33AA04BCD0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973582"/>
            <a:ext cx="9144000" cy="1655762"/>
          </a:xfrm>
        </p:spPr>
        <p:txBody>
          <a:bodyPr/>
          <a:lstStyle>
            <a:lvl1pPr marL="0" indent="0" algn="ctr">
              <a:buNone/>
              <a:defRPr sz="2400" b="0" i="0">
                <a:solidFill>
                  <a:schemeClr val="bg1"/>
                </a:solidFill>
                <a:latin typeface="Neue Haas Unica W1G Light" panose="020B0404030206020203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FI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6B6E811F-B1B3-2C47-99A0-362276A99283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044529" y="6390396"/>
            <a:ext cx="1829365" cy="1378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03079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elkkä teksti 3">
    <p:bg>
      <p:bgPr>
        <a:solidFill>
          <a:srgbClr val="FF646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F6F28AA3-49D3-B841-9A4C-2BA029B0C9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242393"/>
            <a:ext cx="10515600" cy="1292086"/>
          </a:xfrm>
        </p:spPr>
        <p:txBody>
          <a:bodyPr/>
          <a:lstStyle>
            <a:lvl1pPr algn="ctr">
              <a:defRPr sz="6000">
                <a:solidFill>
                  <a:srgbClr val="F5F4F7"/>
                </a:solidFill>
                <a:latin typeface="Clattering" pitchFamily="2" charset="0"/>
              </a:defRPr>
            </a:lvl1pPr>
          </a:lstStyle>
          <a:p>
            <a:r>
              <a:rPr lang="en-GB"/>
              <a:t>Click to edit Master title style</a:t>
            </a:r>
            <a:endParaRPr lang="en-FI" dirty="0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D9837841-3BE3-2244-94B9-11F5CE756426}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1689706" y="2483610"/>
            <a:ext cx="8824801" cy="3131997"/>
          </a:xfrm>
        </p:spPr>
        <p:txBody>
          <a:bodyPr/>
          <a:lstStyle>
            <a:lvl1pPr algn="ctr">
              <a:lnSpc>
                <a:spcPct val="120000"/>
              </a:lnSpc>
              <a:buFontTx/>
              <a:buNone/>
              <a:defRPr sz="2200" b="0" i="0">
                <a:solidFill>
                  <a:srgbClr val="F5F4F7"/>
                </a:solidFill>
                <a:latin typeface="Neue Haas Unica W1G Light" panose="020B0404030206020203" pitchFamily="34" charset="0"/>
              </a:defRPr>
            </a:lvl1pPr>
            <a:lvl2pPr algn="ctr">
              <a:lnSpc>
                <a:spcPct val="120000"/>
              </a:lnSpc>
              <a:buFontTx/>
              <a:buNone/>
              <a:defRPr sz="3000" b="0" i="0">
                <a:solidFill>
                  <a:schemeClr val="bg1"/>
                </a:solidFill>
                <a:latin typeface="Neue Haas Unica W1G Light" panose="020B0404030206020203" pitchFamily="34" charset="0"/>
              </a:defRPr>
            </a:lvl2pPr>
            <a:lvl3pPr algn="ctr">
              <a:lnSpc>
                <a:spcPct val="120000"/>
              </a:lnSpc>
              <a:buFontTx/>
              <a:buNone/>
              <a:defRPr sz="3000" b="0" i="0">
                <a:solidFill>
                  <a:schemeClr val="bg1"/>
                </a:solidFill>
                <a:latin typeface="Neue Haas Unica W1G Light" panose="020B0404030206020203" pitchFamily="34" charset="0"/>
              </a:defRPr>
            </a:lvl3pPr>
            <a:lvl4pPr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4pPr>
            <a:lvl5pPr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E61091E-6CBC-F94E-82C1-D26EBC3D43DB}"/>
              </a:ext>
            </a:extLst>
          </p:cNvPr>
          <p:cNvSpPr/>
          <p:nvPr userDrawn="1"/>
        </p:nvSpPr>
        <p:spPr>
          <a:xfrm>
            <a:off x="9548949" y="6100354"/>
            <a:ext cx="2455817" cy="518567"/>
          </a:xfrm>
          <a:prstGeom prst="rect">
            <a:avLst/>
          </a:prstGeom>
          <a:solidFill>
            <a:srgbClr val="FF64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 b="0" i="0" dirty="0">
              <a:latin typeface="Neue Haas Unica W1G" panose="020B0504030206020203" pitchFamily="34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84B2280F-ED4C-5840-AA11-78443EF1285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044529" y="6390396"/>
            <a:ext cx="1829365" cy="1378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25106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 1">
    <p:bg>
      <p:bgPr>
        <a:solidFill>
          <a:srgbClr val="FF646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B048A087-0E54-5548-BBE0-62F93A13785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840609" y="-7820500"/>
            <a:ext cx="14545053" cy="15526700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F6F28AA3-49D3-B841-9A4C-2BA029B0C9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615678"/>
            <a:ext cx="10515600" cy="3626644"/>
          </a:xfrm>
        </p:spPr>
        <p:txBody>
          <a:bodyPr/>
          <a:lstStyle>
            <a:lvl1pPr algn="ctr">
              <a:defRPr sz="8500">
                <a:solidFill>
                  <a:schemeClr val="bg1"/>
                </a:solidFill>
                <a:latin typeface="Clattering" pitchFamily="2" charset="0"/>
              </a:defRPr>
            </a:lvl1pPr>
          </a:lstStyle>
          <a:p>
            <a:r>
              <a:rPr lang="en-GB"/>
              <a:t>Click to edit Master title style</a:t>
            </a:r>
            <a:endParaRPr lang="en-FI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4D82487-CC65-DF4E-B7FB-142940BCCA3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044529" y="6390396"/>
            <a:ext cx="1829365" cy="1378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968281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 2">
    <p:bg>
      <p:bgPr>
        <a:solidFill>
          <a:srgbClr val="9CFF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18B19DD2-B99B-4E4F-9C1F-20F528AEADD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064074" y="6389170"/>
            <a:ext cx="1845645" cy="139055"/>
          </a:xfrm>
          <a:prstGeom prst="rect">
            <a:avLst/>
          </a:prstGeom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3612270C-14A7-8A46-B036-90247A4D90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615678"/>
            <a:ext cx="10515600" cy="3626644"/>
          </a:xfrm>
        </p:spPr>
        <p:txBody>
          <a:bodyPr/>
          <a:lstStyle>
            <a:lvl1pPr algn="ctr">
              <a:defRPr sz="8500">
                <a:solidFill>
                  <a:schemeClr val="tx2"/>
                </a:solidFill>
                <a:latin typeface="Clattering" pitchFamily="2" charset="0"/>
              </a:defRPr>
            </a:lvl1pPr>
          </a:lstStyle>
          <a:p>
            <a:r>
              <a:rPr lang="en-GB" dirty="0"/>
              <a:t>Click to edit Master title style</a:t>
            </a:r>
            <a:endParaRPr lang="en-FI" dirty="0"/>
          </a:p>
        </p:txBody>
      </p:sp>
    </p:spTree>
    <p:extLst>
      <p:ext uri="{BB962C8B-B14F-4D97-AF65-F5344CB8AC3E}">
        <p14:creationId xmlns:p14="http://schemas.microsoft.com/office/powerpoint/2010/main" val="214026277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 3">
    <p:bg>
      <p:bgPr>
        <a:solidFill>
          <a:srgbClr val="F4CF6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18B19DD2-B99B-4E4F-9C1F-20F528AEADD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064074" y="6389170"/>
            <a:ext cx="1845645" cy="139055"/>
          </a:xfrm>
          <a:prstGeom prst="rect">
            <a:avLst/>
          </a:prstGeom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3612270C-14A7-8A46-B036-90247A4D90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615678"/>
            <a:ext cx="10515600" cy="3626644"/>
          </a:xfrm>
        </p:spPr>
        <p:txBody>
          <a:bodyPr/>
          <a:lstStyle>
            <a:lvl1pPr algn="ctr">
              <a:defRPr sz="8500">
                <a:solidFill>
                  <a:schemeClr val="tx2"/>
                </a:solidFill>
                <a:latin typeface="Clattering" pitchFamily="2" charset="0"/>
              </a:defRPr>
            </a:lvl1pPr>
          </a:lstStyle>
          <a:p>
            <a:r>
              <a:rPr lang="en-GB" dirty="0"/>
              <a:t>Click to edit Master title style</a:t>
            </a:r>
            <a:endParaRPr lang="en-FI" dirty="0"/>
          </a:p>
        </p:txBody>
      </p:sp>
    </p:spTree>
    <p:extLst>
      <p:ext uri="{BB962C8B-B14F-4D97-AF65-F5344CB8AC3E}">
        <p14:creationId xmlns:p14="http://schemas.microsoft.com/office/powerpoint/2010/main" val="305142160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Väliotsikko 3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3612270C-14A7-8A46-B036-90247A4D90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615678"/>
            <a:ext cx="10515600" cy="3626644"/>
          </a:xfrm>
        </p:spPr>
        <p:txBody>
          <a:bodyPr/>
          <a:lstStyle>
            <a:lvl1pPr algn="ctr">
              <a:defRPr sz="8500">
                <a:solidFill>
                  <a:schemeClr val="bg2"/>
                </a:solidFill>
                <a:latin typeface="Clattering" pitchFamily="2" charset="0"/>
              </a:defRPr>
            </a:lvl1pPr>
          </a:lstStyle>
          <a:p>
            <a:r>
              <a:rPr lang="en-GB" dirty="0"/>
              <a:t>Click to edit Master title style</a:t>
            </a:r>
            <a:endParaRPr lang="en-FI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244B72A-E6F1-9B4E-BC82-AAA5F85E85A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044529" y="6390396"/>
            <a:ext cx="1829365" cy="1378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277720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erustyyli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40C94C-A49F-5948-89AC-7EBDD1E88C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58812"/>
            <a:ext cx="10515600" cy="1325563"/>
          </a:xfrm>
        </p:spPr>
        <p:txBody>
          <a:bodyPr/>
          <a:lstStyle>
            <a:lvl1pPr algn="l">
              <a:defRPr>
                <a:solidFill>
                  <a:srgbClr val="002649"/>
                </a:solidFill>
                <a:latin typeface="Canela Medium" pitchFamily="2" charset="77"/>
              </a:defRPr>
            </a:lvl1pPr>
          </a:lstStyle>
          <a:p>
            <a:r>
              <a:rPr lang="en-GB"/>
              <a:t>Click to edit Master title style</a:t>
            </a:r>
            <a:endParaRPr lang="en-FI" dirty="0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27057707-49E9-B54D-925F-EC5501F7E1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84375"/>
            <a:ext cx="10515600" cy="4035425"/>
          </a:xfrm>
        </p:spPr>
        <p:txBody>
          <a:bodyPr/>
          <a:lstStyle>
            <a:lvl1pPr>
              <a:lnSpc>
                <a:spcPct val="120000"/>
              </a:lnSpc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1pPr>
            <a:lvl2pPr>
              <a:lnSpc>
                <a:spcPct val="120000"/>
              </a:lnSpc>
              <a:defRPr sz="18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2pPr>
            <a:lvl3pPr>
              <a:lnSpc>
                <a:spcPct val="120000"/>
              </a:lnSpc>
              <a:defRPr sz="16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3pPr>
            <a:lvl4pPr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4pPr>
            <a:lvl5pPr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38866407-1BFA-8440-B74D-9BE0E51DB20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26618" r="14046"/>
          <a:stretch/>
        </p:blipFill>
        <p:spPr>
          <a:xfrm>
            <a:off x="10188143" y="0"/>
            <a:ext cx="2003858" cy="133326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A2510D3-A6F3-1B4D-AB47-636E1C23196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064074" y="6389170"/>
            <a:ext cx="1845645" cy="139055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B7DCA8D7-E504-224C-9862-1C0B6BE2C743}"/>
              </a:ext>
            </a:extLst>
          </p:cNvPr>
          <p:cNvSpPr txBox="1"/>
          <p:nvPr userDrawn="1"/>
        </p:nvSpPr>
        <p:spPr>
          <a:xfrm>
            <a:off x="602312" y="6328170"/>
            <a:ext cx="60201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000" b="0" i="0" dirty="0" err="1">
                <a:solidFill>
                  <a:schemeClr val="accent1"/>
                </a:solidFill>
                <a:latin typeface="Neue Haas Unica W1G Light" panose="020B0404030206020203" pitchFamily="34" charset="0"/>
              </a:rPr>
              <a:t>Lähde</a:t>
            </a:r>
            <a:r>
              <a:rPr lang="en-US" sz="1000" b="0" i="0" dirty="0">
                <a:solidFill>
                  <a:schemeClr val="accent1"/>
                </a:solidFill>
                <a:latin typeface="Neue Haas Unica W1G Light" panose="020B0404030206020203" pitchFamily="34" charset="0"/>
              </a:rPr>
              <a:t>: Aikakausmediat </a:t>
            </a:r>
            <a:r>
              <a:rPr lang="en-US" sz="1000" b="0" i="0" dirty="0" err="1">
                <a:solidFill>
                  <a:schemeClr val="accent1"/>
                </a:solidFill>
                <a:latin typeface="Neue Haas Unica W1G Light" panose="020B0404030206020203" pitchFamily="34" charset="0"/>
              </a:rPr>
              <a:t>somessa</a:t>
            </a:r>
            <a:r>
              <a:rPr lang="en-US" sz="1000" b="0" i="0" dirty="0">
                <a:solidFill>
                  <a:schemeClr val="accent1"/>
                </a:solidFill>
                <a:latin typeface="Neue Haas Unica W1G Light" panose="020B0404030206020203" pitchFamily="34" charset="0"/>
              </a:rPr>
              <a:t> 3/2023</a:t>
            </a:r>
          </a:p>
          <a:p>
            <a:pPr algn="l"/>
            <a:endParaRPr lang="fi-FI" sz="1000" b="0" i="0" dirty="0">
              <a:solidFill>
                <a:schemeClr val="accent1"/>
              </a:solidFill>
              <a:latin typeface="Neue Haas Unica W1G Light" panose="020B0404030206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2138488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ksi palstaa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64AFCA-D63F-F44A-93EC-B862C59A65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825500"/>
            <a:ext cx="10602912" cy="647700"/>
          </a:xfrm>
        </p:spPr>
        <p:txBody>
          <a:bodyPr anchor="b"/>
          <a:lstStyle>
            <a:lvl1pPr algn="ctr">
              <a:defRPr sz="4400">
                <a:solidFill>
                  <a:srgbClr val="002649"/>
                </a:solidFill>
                <a:latin typeface="Canela Medium" pitchFamily="2" charset="77"/>
              </a:defRPr>
            </a:lvl1pPr>
          </a:lstStyle>
          <a:p>
            <a:r>
              <a:rPr lang="en-GB"/>
              <a:t>Click to edit Master title style</a:t>
            </a:r>
            <a:endParaRPr lang="en-FI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52B315A2-FFA6-D948-84EC-A290CC1C18B6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838200" y="2023585"/>
            <a:ext cx="4953001" cy="3679825"/>
          </a:xfrm>
        </p:spPr>
        <p:txBody>
          <a:bodyPr/>
          <a:lstStyle>
            <a:lvl1pPr>
              <a:lnSpc>
                <a:spcPct val="120000"/>
              </a:lnSpc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1pPr>
            <a:lvl2pPr>
              <a:lnSpc>
                <a:spcPct val="120000"/>
              </a:lnSpc>
              <a:defRPr sz="18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2pPr>
            <a:lvl3pPr>
              <a:lnSpc>
                <a:spcPct val="120000"/>
              </a:lnSpc>
              <a:defRPr sz="16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3pPr>
            <a:lvl4pPr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4pPr>
            <a:lvl5pPr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D1425E5C-7BEA-364B-9017-B65429A54C26}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6400800" y="2023585"/>
            <a:ext cx="5041900" cy="3679825"/>
          </a:xfrm>
        </p:spPr>
        <p:txBody>
          <a:bodyPr/>
          <a:lstStyle>
            <a:lvl1pPr>
              <a:lnSpc>
                <a:spcPct val="120000"/>
              </a:lnSpc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1pPr>
            <a:lvl2pPr>
              <a:lnSpc>
                <a:spcPct val="120000"/>
              </a:lnSpc>
              <a:defRPr sz="18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2pPr>
            <a:lvl3pPr>
              <a:lnSpc>
                <a:spcPct val="120000"/>
              </a:lnSpc>
              <a:defRPr sz="16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3pPr>
            <a:lvl4pPr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4pPr>
            <a:lvl5pPr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036248A-D07A-A94C-B343-5A80BE9C4BE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064074" y="6389170"/>
            <a:ext cx="1845645" cy="13905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3832F4FF-B802-0E4B-AF28-35AEA1D7BCA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26618" r="14046"/>
          <a:stretch/>
        </p:blipFill>
        <p:spPr>
          <a:xfrm>
            <a:off x="10188143" y="0"/>
            <a:ext cx="2003858" cy="1333262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83E7ADFB-1396-A449-9D14-3D52B019E1BB}"/>
              </a:ext>
            </a:extLst>
          </p:cNvPr>
          <p:cNvSpPr txBox="1"/>
          <p:nvPr userDrawn="1"/>
        </p:nvSpPr>
        <p:spPr>
          <a:xfrm>
            <a:off x="602312" y="6328170"/>
            <a:ext cx="60201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000" b="0" i="0" dirty="0" err="1">
                <a:solidFill>
                  <a:schemeClr val="accent1"/>
                </a:solidFill>
                <a:latin typeface="Neue Haas Unica W1G Light" panose="020B0404030206020203" pitchFamily="34" charset="0"/>
              </a:rPr>
              <a:t>Lähde</a:t>
            </a:r>
            <a:r>
              <a:rPr lang="en-US" sz="1000" b="0" i="0" dirty="0">
                <a:solidFill>
                  <a:schemeClr val="accent1"/>
                </a:solidFill>
                <a:latin typeface="Neue Haas Unica W1G Light" panose="020B0404030206020203" pitchFamily="34" charset="0"/>
              </a:rPr>
              <a:t>: Aikakausmediat </a:t>
            </a:r>
            <a:r>
              <a:rPr lang="en-US" sz="1000" b="0" i="0" dirty="0" err="1">
                <a:solidFill>
                  <a:schemeClr val="accent1"/>
                </a:solidFill>
                <a:latin typeface="Neue Haas Unica W1G Light" panose="020B0404030206020203" pitchFamily="34" charset="0"/>
              </a:rPr>
              <a:t>somessa</a:t>
            </a:r>
            <a:r>
              <a:rPr lang="en-US" sz="1000" b="0" i="0" dirty="0">
                <a:solidFill>
                  <a:schemeClr val="accent1"/>
                </a:solidFill>
                <a:latin typeface="Neue Haas Unica W1G Light" panose="020B0404030206020203" pitchFamily="34" charset="0"/>
              </a:rPr>
              <a:t> 3/2023</a:t>
            </a:r>
          </a:p>
          <a:p>
            <a:pPr algn="l"/>
            <a:endParaRPr lang="fi-FI" sz="1000" b="0" i="0" dirty="0">
              <a:solidFill>
                <a:schemeClr val="accent1"/>
              </a:solidFill>
              <a:latin typeface="Neue Haas Unica W1G Light" panose="020B0404030206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1649568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Kaksi palstaa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64AFCA-D63F-F44A-93EC-B862C59A65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83975"/>
            <a:ext cx="10602912" cy="647700"/>
          </a:xfrm>
        </p:spPr>
        <p:txBody>
          <a:bodyPr anchor="b"/>
          <a:lstStyle>
            <a:lvl1pPr algn="ctr">
              <a:defRPr sz="4400">
                <a:solidFill>
                  <a:srgbClr val="002649"/>
                </a:solidFill>
                <a:latin typeface="Canela Medium" pitchFamily="2" charset="77"/>
              </a:defRPr>
            </a:lvl1pPr>
          </a:lstStyle>
          <a:p>
            <a:r>
              <a:rPr lang="en-GB" dirty="0"/>
              <a:t>Click to edit Master title style</a:t>
            </a:r>
            <a:endParaRPr lang="en-FI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52B315A2-FFA6-D948-84EC-A290CC1C18B6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838200" y="1541417"/>
            <a:ext cx="4953001" cy="4161993"/>
          </a:xfrm>
        </p:spPr>
        <p:txBody>
          <a:bodyPr/>
          <a:lstStyle>
            <a:lvl1pPr>
              <a:lnSpc>
                <a:spcPct val="120000"/>
              </a:lnSpc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1pPr>
            <a:lvl2pPr>
              <a:lnSpc>
                <a:spcPct val="120000"/>
              </a:lnSpc>
              <a:defRPr sz="18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2pPr>
            <a:lvl3pPr>
              <a:lnSpc>
                <a:spcPct val="120000"/>
              </a:lnSpc>
              <a:defRPr sz="16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3pPr>
            <a:lvl4pPr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4pPr>
            <a:lvl5pPr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D1425E5C-7BEA-364B-9017-B65429A54C26}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6400800" y="1541417"/>
            <a:ext cx="5041900" cy="4161993"/>
          </a:xfrm>
        </p:spPr>
        <p:txBody>
          <a:bodyPr/>
          <a:lstStyle>
            <a:lvl1pPr>
              <a:lnSpc>
                <a:spcPct val="120000"/>
              </a:lnSpc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1pPr>
            <a:lvl2pPr>
              <a:lnSpc>
                <a:spcPct val="120000"/>
              </a:lnSpc>
              <a:defRPr sz="18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2pPr>
            <a:lvl3pPr>
              <a:lnSpc>
                <a:spcPct val="120000"/>
              </a:lnSpc>
              <a:defRPr sz="16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3pPr>
            <a:lvl4pPr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4pPr>
            <a:lvl5pPr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036248A-D07A-A94C-B343-5A80BE9C4BE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064074" y="6389170"/>
            <a:ext cx="1845645" cy="139055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83E7ADFB-1396-A449-9D14-3D52B019E1BB}"/>
              </a:ext>
            </a:extLst>
          </p:cNvPr>
          <p:cNvSpPr txBox="1"/>
          <p:nvPr userDrawn="1"/>
        </p:nvSpPr>
        <p:spPr>
          <a:xfrm>
            <a:off x="602312" y="6328170"/>
            <a:ext cx="60201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000" b="0" i="0" dirty="0" err="1">
                <a:solidFill>
                  <a:schemeClr val="accent1"/>
                </a:solidFill>
                <a:latin typeface="Neue Haas Unica W1G Light" panose="020B0404030206020203" pitchFamily="34" charset="0"/>
              </a:rPr>
              <a:t>Lähde</a:t>
            </a:r>
            <a:r>
              <a:rPr lang="en-US" sz="1000" b="0" i="0" dirty="0">
                <a:solidFill>
                  <a:schemeClr val="accent1"/>
                </a:solidFill>
                <a:latin typeface="Neue Haas Unica W1G Light" panose="020B0404030206020203" pitchFamily="34" charset="0"/>
              </a:rPr>
              <a:t>: Aikakausmediat </a:t>
            </a:r>
            <a:r>
              <a:rPr lang="en-US" sz="1000" b="0" i="0" dirty="0" err="1">
                <a:solidFill>
                  <a:schemeClr val="accent1"/>
                </a:solidFill>
                <a:latin typeface="Neue Haas Unica W1G Light" panose="020B0404030206020203" pitchFamily="34" charset="0"/>
              </a:rPr>
              <a:t>somessa</a:t>
            </a:r>
            <a:r>
              <a:rPr lang="en-US" sz="1000" b="0" i="0" dirty="0">
                <a:solidFill>
                  <a:schemeClr val="accent1"/>
                </a:solidFill>
                <a:latin typeface="Neue Haas Unica W1G Light" panose="020B0404030206020203" pitchFamily="34" charset="0"/>
              </a:rPr>
              <a:t> 3/2023</a:t>
            </a:r>
          </a:p>
          <a:p>
            <a:pPr algn="l"/>
            <a:endParaRPr lang="fi-FI" sz="1000" b="0" i="0" dirty="0">
              <a:solidFill>
                <a:schemeClr val="accent1"/>
              </a:solidFill>
              <a:latin typeface="Neue Haas Unica W1G Light" panose="020B0404030206020203" pitchFamily="34" charset="0"/>
            </a:endParaRP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402F71F9-2281-0941-97F6-7ADD359F86BE}"/>
              </a:ext>
            </a:extLst>
          </p:cNvPr>
          <p:cNvCxnSpPr/>
          <p:nvPr userDrawn="1"/>
        </p:nvCxnSpPr>
        <p:spPr>
          <a:xfrm>
            <a:off x="1169071" y="1131675"/>
            <a:ext cx="9941169" cy="0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6508311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Kaksi palstaa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64AFCA-D63F-F44A-93EC-B862C59A65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69070" y="329774"/>
            <a:ext cx="9941170" cy="1363601"/>
          </a:xfrm>
        </p:spPr>
        <p:txBody>
          <a:bodyPr anchor="ctr"/>
          <a:lstStyle>
            <a:lvl1pPr algn="ctr">
              <a:defRPr sz="4400">
                <a:solidFill>
                  <a:srgbClr val="002649"/>
                </a:solidFill>
                <a:latin typeface="Canela Medium" pitchFamily="2" charset="77"/>
              </a:defRPr>
            </a:lvl1pPr>
          </a:lstStyle>
          <a:p>
            <a:r>
              <a:rPr lang="en-GB" dirty="0"/>
              <a:t>Click to edit Master title style</a:t>
            </a:r>
            <a:endParaRPr lang="en-FI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52B315A2-FFA6-D948-84EC-A290CC1C18B6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1170099" y="2023584"/>
            <a:ext cx="4953001" cy="3679825"/>
          </a:xfrm>
        </p:spPr>
        <p:txBody>
          <a:bodyPr/>
          <a:lstStyle>
            <a:lvl1pPr>
              <a:lnSpc>
                <a:spcPct val="120000"/>
              </a:lnSpc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1pPr>
            <a:lvl2pPr>
              <a:lnSpc>
                <a:spcPct val="120000"/>
              </a:lnSpc>
              <a:defRPr sz="18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2pPr>
            <a:lvl3pPr>
              <a:lnSpc>
                <a:spcPct val="120000"/>
              </a:lnSpc>
              <a:defRPr sz="16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3pPr>
            <a:lvl4pPr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4pPr>
            <a:lvl5pPr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D1425E5C-7BEA-364B-9017-B65429A54C26}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6400800" y="2023585"/>
            <a:ext cx="4709440" cy="3679825"/>
          </a:xfrm>
        </p:spPr>
        <p:txBody>
          <a:bodyPr/>
          <a:lstStyle>
            <a:lvl1pPr>
              <a:lnSpc>
                <a:spcPct val="120000"/>
              </a:lnSpc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1pPr>
            <a:lvl2pPr>
              <a:lnSpc>
                <a:spcPct val="120000"/>
              </a:lnSpc>
              <a:defRPr sz="18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2pPr>
            <a:lvl3pPr>
              <a:lnSpc>
                <a:spcPct val="120000"/>
              </a:lnSpc>
              <a:defRPr sz="16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3pPr>
            <a:lvl4pPr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4pPr>
            <a:lvl5pPr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036248A-D07A-A94C-B343-5A80BE9C4BE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064074" y="6389170"/>
            <a:ext cx="1845645" cy="139055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83E7ADFB-1396-A449-9D14-3D52B019E1BB}"/>
              </a:ext>
            </a:extLst>
          </p:cNvPr>
          <p:cNvSpPr txBox="1"/>
          <p:nvPr userDrawn="1"/>
        </p:nvSpPr>
        <p:spPr>
          <a:xfrm>
            <a:off x="602312" y="6328170"/>
            <a:ext cx="60201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000" b="0" i="0" dirty="0" err="1">
                <a:solidFill>
                  <a:schemeClr val="accent1"/>
                </a:solidFill>
                <a:latin typeface="Neue Haas Unica W1G Light" panose="020B0404030206020203" pitchFamily="34" charset="0"/>
              </a:rPr>
              <a:t>Lähde</a:t>
            </a:r>
            <a:r>
              <a:rPr lang="en-US" sz="1000" b="0" i="0" dirty="0">
                <a:solidFill>
                  <a:schemeClr val="accent1"/>
                </a:solidFill>
                <a:latin typeface="Neue Haas Unica W1G Light" panose="020B0404030206020203" pitchFamily="34" charset="0"/>
              </a:rPr>
              <a:t>: Aikakausmediat </a:t>
            </a:r>
            <a:r>
              <a:rPr lang="en-US" sz="1000" b="0" i="0" dirty="0" err="1">
                <a:solidFill>
                  <a:schemeClr val="accent1"/>
                </a:solidFill>
                <a:latin typeface="Neue Haas Unica W1G Light" panose="020B0404030206020203" pitchFamily="34" charset="0"/>
              </a:rPr>
              <a:t>somessa</a:t>
            </a:r>
            <a:r>
              <a:rPr lang="en-US" sz="1000" b="0" i="0" dirty="0">
                <a:solidFill>
                  <a:schemeClr val="accent1"/>
                </a:solidFill>
                <a:latin typeface="Neue Haas Unica W1G Light" panose="020B0404030206020203" pitchFamily="34" charset="0"/>
              </a:rPr>
              <a:t> 3/2023</a:t>
            </a:r>
          </a:p>
          <a:p>
            <a:pPr algn="l"/>
            <a:endParaRPr lang="fi-FI" sz="1000" b="0" i="0" dirty="0">
              <a:solidFill>
                <a:schemeClr val="accent1"/>
              </a:solidFill>
              <a:latin typeface="Neue Haas Unica W1G Light" panose="020B0404030206020203" pitchFamily="34" charset="0"/>
            </a:endParaRP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091446A3-4CE9-254E-A0F9-3CA2E79570EF}"/>
              </a:ext>
            </a:extLst>
          </p:cNvPr>
          <p:cNvCxnSpPr/>
          <p:nvPr userDrawn="1"/>
        </p:nvCxnSpPr>
        <p:spPr>
          <a:xfrm>
            <a:off x="1169071" y="1693378"/>
            <a:ext cx="9941169" cy="0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0123623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erustyyli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40C94C-A49F-5948-89AC-7EBDD1E88C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58812"/>
            <a:ext cx="10515600" cy="1325563"/>
          </a:xfrm>
        </p:spPr>
        <p:txBody>
          <a:bodyPr/>
          <a:lstStyle>
            <a:lvl1pPr algn="l">
              <a:defRPr>
                <a:solidFill>
                  <a:srgbClr val="FF6464"/>
                </a:solidFill>
                <a:latin typeface="Canela Medium" pitchFamily="2" charset="77"/>
              </a:defRPr>
            </a:lvl1pPr>
          </a:lstStyle>
          <a:p>
            <a:r>
              <a:rPr lang="en-GB"/>
              <a:t>Click to edit Master title style</a:t>
            </a:r>
            <a:endParaRPr lang="en-FI" dirty="0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27057707-49E9-B54D-925F-EC5501F7E1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84375"/>
            <a:ext cx="10515600" cy="4035425"/>
          </a:xfrm>
        </p:spPr>
        <p:txBody>
          <a:bodyPr/>
          <a:lstStyle>
            <a:lvl1pPr>
              <a:lnSpc>
                <a:spcPct val="120000"/>
              </a:lnSpc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1pPr>
            <a:lvl2pPr>
              <a:lnSpc>
                <a:spcPct val="120000"/>
              </a:lnSpc>
              <a:defRPr sz="18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2pPr>
            <a:lvl3pPr>
              <a:lnSpc>
                <a:spcPct val="120000"/>
              </a:lnSpc>
              <a:defRPr sz="16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3pPr>
            <a:lvl4pPr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4pPr>
            <a:lvl5pPr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32B6D43-EAE1-2C47-9566-14FA2501905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27103" r="13753"/>
          <a:stretch/>
        </p:blipFill>
        <p:spPr>
          <a:xfrm>
            <a:off x="10200843" y="0"/>
            <a:ext cx="1991157" cy="135866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1C4E808-C354-BD46-A11A-BB2ED2856B2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064074" y="6389170"/>
            <a:ext cx="1845645" cy="139055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A6D0FA19-4146-7144-9656-A86E46BB5A75}"/>
              </a:ext>
            </a:extLst>
          </p:cNvPr>
          <p:cNvSpPr txBox="1"/>
          <p:nvPr userDrawn="1"/>
        </p:nvSpPr>
        <p:spPr>
          <a:xfrm>
            <a:off x="602312" y="6328170"/>
            <a:ext cx="60201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000" b="0" i="0" dirty="0" err="1">
                <a:solidFill>
                  <a:schemeClr val="accent1"/>
                </a:solidFill>
                <a:latin typeface="Neue Haas Unica W1G Light" panose="020B0404030206020203" pitchFamily="34" charset="0"/>
              </a:rPr>
              <a:t>Lähde</a:t>
            </a:r>
            <a:r>
              <a:rPr lang="en-US" sz="1000" b="0" i="0" dirty="0">
                <a:solidFill>
                  <a:schemeClr val="accent1"/>
                </a:solidFill>
                <a:latin typeface="Neue Haas Unica W1G Light" panose="020B0404030206020203" pitchFamily="34" charset="0"/>
              </a:rPr>
              <a:t>: Aikakausmediat </a:t>
            </a:r>
            <a:r>
              <a:rPr lang="en-US" sz="1000" b="0" i="0" dirty="0" err="1">
                <a:solidFill>
                  <a:schemeClr val="accent1"/>
                </a:solidFill>
                <a:latin typeface="Neue Haas Unica W1G Light" panose="020B0404030206020203" pitchFamily="34" charset="0"/>
              </a:rPr>
              <a:t>somessa</a:t>
            </a:r>
            <a:r>
              <a:rPr lang="en-US" sz="1000" b="0" i="0" dirty="0">
                <a:solidFill>
                  <a:schemeClr val="accent1"/>
                </a:solidFill>
                <a:latin typeface="Neue Haas Unica W1G Light" panose="020B0404030206020203" pitchFamily="34" charset="0"/>
              </a:rPr>
              <a:t> 3/2023</a:t>
            </a:r>
          </a:p>
          <a:p>
            <a:pPr algn="l"/>
            <a:endParaRPr lang="fi-FI" sz="1000" b="0" i="0" dirty="0">
              <a:solidFill>
                <a:schemeClr val="accent1"/>
              </a:solidFill>
              <a:latin typeface="Neue Haas Unica W1G Light" panose="020B0404030206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508714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tö">
    <p:bg>
      <p:bgPr>
        <a:solidFill>
          <a:srgbClr val="FF646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6187C4-888C-D443-97ED-678CA019878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983456"/>
            <a:ext cx="10515600" cy="1325563"/>
          </a:xfrm>
        </p:spPr>
        <p:txBody>
          <a:bodyPr/>
          <a:lstStyle>
            <a:lvl1pPr algn="ctr">
              <a:defRPr sz="8500">
                <a:solidFill>
                  <a:schemeClr val="bg1"/>
                </a:solidFill>
                <a:latin typeface="Clattering" pitchFamily="2" charset="0"/>
              </a:defRPr>
            </a:lvl1pPr>
          </a:lstStyle>
          <a:p>
            <a:r>
              <a:rPr lang="en-GB" dirty="0" err="1"/>
              <a:t>Sisältö</a:t>
            </a:r>
            <a:endParaRPr lang="en-FI" dirty="0"/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8A1F004C-804C-1149-B4B9-EFF10150BBB5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31850" y="2603103"/>
            <a:ext cx="996950" cy="596503"/>
          </a:xfrm>
        </p:spPr>
        <p:txBody>
          <a:bodyPr/>
          <a:lstStyle>
            <a:lvl1pPr marL="0" indent="0">
              <a:buNone/>
              <a:defRPr sz="4000">
                <a:solidFill>
                  <a:schemeClr val="bg1"/>
                </a:solidFill>
                <a:latin typeface="Canela Medium" pitchFamily="2" charset="77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dirty="0"/>
              <a:t>01</a:t>
            </a:r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229B38F8-395F-DC43-9EEA-948E5A663C2C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831850" y="3385543"/>
            <a:ext cx="996950" cy="596503"/>
          </a:xfrm>
        </p:spPr>
        <p:txBody>
          <a:bodyPr/>
          <a:lstStyle>
            <a:lvl1pPr marL="0" indent="0">
              <a:buNone/>
              <a:defRPr sz="4000">
                <a:solidFill>
                  <a:schemeClr val="bg1"/>
                </a:solidFill>
                <a:latin typeface="Canela Medium" pitchFamily="2" charset="77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dirty="0"/>
              <a:t>02</a:t>
            </a:r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B8243C13-36F3-554B-B39E-5B18DAA5684A}"/>
              </a:ext>
            </a:extLst>
          </p:cNvPr>
          <p:cNvSpPr>
            <a:spLocks noGrp="1"/>
          </p:cNvSpPr>
          <p:nvPr>
            <p:ph type="body" idx="14" hasCustomPrompt="1"/>
          </p:nvPr>
        </p:nvSpPr>
        <p:spPr>
          <a:xfrm>
            <a:off x="831850" y="4152803"/>
            <a:ext cx="996950" cy="596503"/>
          </a:xfrm>
        </p:spPr>
        <p:txBody>
          <a:bodyPr/>
          <a:lstStyle>
            <a:lvl1pPr marL="0" indent="0">
              <a:buNone/>
              <a:defRPr sz="4000">
                <a:solidFill>
                  <a:schemeClr val="bg1"/>
                </a:solidFill>
                <a:latin typeface="Canela Medium" pitchFamily="2" charset="77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dirty="0"/>
              <a:t>03</a:t>
            </a:r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5C5BC51B-1ECA-5E44-BCAA-88BEFC96EDCA}"/>
              </a:ext>
            </a:extLst>
          </p:cNvPr>
          <p:cNvSpPr>
            <a:spLocks noGrp="1"/>
          </p:cNvSpPr>
          <p:nvPr>
            <p:ph type="body" idx="15" hasCustomPrompt="1"/>
          </p:nvPr>
        </p:nvSpPr>
        <p:spPr>
          <a:xfrm>
            <a:off x="831850" y="4929733"/>
            <a:ext cx="996950" cy="596503"/>
          </a:xfrm>
        </p:spPr>
        <p:txBody>
          <a:bodyPr/>
          <a:lstStyle>
            <a:lvl1pPr marL="0" indent="0">
              <a:buNone/>
              <a:defRPr sz="4000">
                <a:solidFill>
                  <a:schemeClr val="bg1"/>
                </a:solidFill>
                <a:latin typeface="Canela Medium" pitchFamily="2" charset="77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dirty="0"/>
              <a:t>04</a:t>
            </a:r>
          </a:p>
        </p:txBody>
      </p:sp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2119E771-A6DD-F245-A557-A5F963888D08}"/>
              </a:ext>
            </a:extLst>
          </p:cNvPr>
          <p:cNvSpPr>
            <a:spLocks noGrp="1"/>
          </p:cNvSpPr>
          <p:nvPr>
            <p:ph type="body" idx="16" hasCustomPrompt="1"/>
          </p:nvPr>
        </p:nvSpPr>
        <p:spPr>
          <a:xfrm>
            <a:off x="2089150" y="2689771"/>
            <a:ext cx="3460750" cy="536030"/>
          </a:xfrm>
        </p:spPr>
        <p:txBody>
          <a:bodyPr/>
          <a:lstStyle>
            <a:lvl1pPr marL="0" indent="0">
              <a:buNone/>
              <a:defRPr sz="3000" b="0" i="0">
                <a:solidFill>
                  <a:schemeClr val="bg1"/>
                </a:solidFill>
                <a:latin typeface="Neue Haas Unica W1G Light" panose="020B0404030206020203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dirty="0" err="1"/>
              <a:t>Ensimmäinen</a:t>
            </a:r>
            <a:endParaRPr lang="en-GB" dirty="0"/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1D3CD72D-80AF-1245-9965-4E40DEDCD20D}"/>
              </a:ext>
            </a:extLst>
          </p:cNvPr>
          <p:cNvSpPr>
            <a:spLocks noGrp="1"/>
          </p:cNvSpPr>
          <p:nvPr>
            <p:ph type="body" idx="17" hasCustomPrompt="1"/>
          </p:nvPr>
        </p:nvSpPr>
        <p:spPr>
          <a:xfrm>
            <a:off x="2089150" y="3491606"/>
            <a:ext cx="3460750" cy="424457"/>
          </a:xfrm>
        </p:spPr>
        <p:txBody>
          <a:bodyPr/>
          <a:lstStyle>
            <a:lvl1pPr marL="0" indent="0">
              <a:buNone/>
              <a:defRPr sz="3000" b="0" i="0">
                <a:solidFill>
                  <a:schemeClr val="bg1"/>
                </a:solidFill>
                <a:latin typeface="Neue Haas Unica W1G Light" panose="020B0404030206020203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dirty="0" err="1"/>
              <a:t>Toinen</a:t>
            </a:r>
            <a:endParaRPr lang="en-GB" dirty="0"/>
          </a:p>
        </p:txBody>
      </p:sp>
      <p:sp>
        <p:nvSpPr>
          <p:cNvPr id="15" name="Text Placeholder 2">
            <a:extLst>
              <a:ext uri="{FF2B5EF4-FFF2-40B4-BE49-F238E27FC236}">
                <a16:creationId xmlns:a16="http://schemas.microsoft.com/office/drawing/2014/main" id="{CE227821-A9A2-F144-9C0A-25E20AEC0FDF}"/>
              </a:ext>
            </a:extLst>
          </p:cNvPr>
          <p:cNvSpPr>
            <a:spLocks noGrp="1"/>
          </p:cNvSpPr>
          <p:nvPr>
            <p:ph type="body" idx="18" hasCustomPrompt="1"/>
          </p:nvPr>
        </p:nvSpPr>
        <p:spPr>
          <a:xfrm>
            <a:off x="2089150" y="4238328"/>
            <a:ext cx="3460750" cy="424458"/>
          </a:xfrm>
        </p:spPr>
        <p:txBody>
          <a:bodyPr/>
          <a:lstStyle>
            <a:lvl1pPr marL="0" indent="0">
              <a:buNone/>
              <a:defRPr sz="3000" b="0" i="0">
                <a:solidFill>
                  <a:schemeClr val="bg1"/>
                </a:solidFill>
                <a:latin typeface="Neue Haas Unica W1G Light" panose="020B0404030206020203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dirty="0" err="1"/>
              <a:t>Kolmas</a:t>
            </a:r>
            <a:endParaRPr lang="en-GB" dirty="0"/>
          </a:p>
        </p:txBody>
      </p:sp>
      <p:sp>
        <p:nvSpPr>
          <p:cNvPr id="16" name="Text Placeholder 2">
            <a:extLst>
              <a:ext uri="{FF2B5EF4-FFF2-40B4-BE49-F238E27FC236}">
                <a16:creationId xmlns:a16="http://schemas.microsoft.com/office/drawing/2014/main" id="{A9ACDB04-5B3C-EB47-836C-C3EA4AB145E7}"/>
              </a:ext>
            </a:extLst>
          </p:cNvPr>
          <p:cNvSpPr>
            <a:spLocks noGrp="1"/>
          </p:cNvSpPr>
          <p:nvPr>
            <p:ph type="body" idx="19" hasCustomPrompt="1"/>
          </p:nvPr>
        </p:nvSpPr>
        <p:spPr>
          <a:xfrm>
            <a:off x="2089150" y="5015405"/>
            <a:ext cx="3460750" cy="497135"/>
          </a:xfrm>
        </p:spPr>
        <p:txBody>
          <a:bodyPr/>
          <a:lstStyle>
            <a:lvl1pPr marL="0" indent="0">
              <a:buNone/>
              <a:defRPr sz="3000" b="0" i="0">
                <a:solidFill>
                  <a:schemeClr val="bg1"/>
                </a:solidFill>
                <a:latin typeface="Neue Haas Unica W1G Light" panose="020B0404030206020203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dirty="0" err="1"/>
              <a:t>Neljäs</a:t>
            </a:r>
            <a:endParaRPr lang="en-GB" dirty="0"/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D269E9D1-F6E6-0549-AAE5-FB75F727DB8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044529" y="6390396"/>
            <a:ext cx="1829365" cy="1378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207436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ksi palstaa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64AFCA-D63F-F44A-93EC-B862C59A65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825500"/>
            <a:ext cx="10602912" cy="647700"/>
          </a:xfrm>
        </p:spPr>
        <p:txBody>
          <a:bodyPr anchor="b"/>
          <a:lstStyle>
            <a:lvl1pPr algn="ctr">
              <a:defRPr sz="4400">
                <a:solidFill>
                  <a:srgbClr val="FF6464"/>
                </a:solidFill>
                <a:latin typeface="Canela Medium" pitchFamily="2" charset="77"/>
              </a:defRPr>
            </a:lvl1pPr>
          </a:lstStyle>
          <a:p>
            <a:r>
              <a:rPr lang="en-GB"/>
              <a:t>Click to edit Master title style</a:t>
            </a:r>
            <a:endParaRPr lang="en-FI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52B315A2-FFA6-D948-84EC-A290CC1C18B6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838200" y="2023585"/>
            <a:ext cx="4953001" cy="3679825"/>
          </a:xfrm>
        </p:spPr>
        <p:txBody>
          <a:bodyPr/>
          <a:lstStyle>
            <a:lvl1pPr>
              <a:lnSpc>
                <a:spcPct val="120000"/>
              </a:lnSpc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1pPr>
            <a:lvl2pPr>
              <a:lnSpc>
                <a:spcPct val="120000"/>
              </a:lnSpc>
              <a:defRPr sz="18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2pPr>
            <a:lvl3pPr>
              <a:lnSpc>
                <a:spcPct val="120000"/>
              </a:lnSpc>
              <a:defRPr sz="16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3pPr>
            <a:lvl4pPr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4pPr>
            <a:lvl5pPr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D1425E5C-7BEA-364B-9017-B65429A54C26}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6400800" y="2023585"/>
            <a:ext cx="5041900" cy="3679825"/>
          </a:xfrm>
        </p:spPr>
        <p:txBody>
          <a:bodyPr/>
          <a:lstStyle>
            <a:lvl1pPr>
              <a:lnSpc>
                <a:spcPct val="120000"/>
              </a:lnSpc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1pPr>
            <a:lvl2pPr>
              <a:lnSpc>
                <a:spcPct val="120000"/>
              </a:lnSpc>
              <a:defRPr sz="18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2pPr>
            <a:lvl3pPr>
              <a:lnSpc>
                <a:spcPct val="120000"/>
              </a:lnSpc>
              <a:defRPr sz="16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3pPr>
            <a:lvl4pPr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4pPr>
            <a:lvl5pPr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036248A-D07A-A94C-B343-5A80BE9C4BE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064074" y="6389170"/>
            <a:ext cx="1845645" cy="13905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12BD7305-CCC3-5341-84F6-412B2D26010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27103" r="13753"/>
          <a:stretch/>
        </p:blipFill>
        <p:spPr>
          <a:xfrm>
            <a:off x="10200843" y="0"/>
            <a:ext cx="1991157" cy="1358662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57063728-23EA-EE4E-9EC1-5FEC05A2CD26}"/>
              </a:ext>
            </a:extLst>
          </p:cNvPr>
          <p:cNvSpPr txBox="1"/>
          <p:nvPr userDrawn="1"/>
        </p:nvSpPr>
        <p:spPr>
          <a:xfrm>
            <a:off x="602312" y="6328170"/>
            <a:ext cx="60201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000" b="0" i="0" dirty="0" err="1">
                <a:solidFill>
                  <a:schemeClr val="accent1"/>
                </a:solidFill>
                <a:latin typeface="Neue Haas Unica W1G Light" panose="020B0404030206020203" pitchFamily="34" charset="0"/>
              </a:rPr>
              <a:t>Lähde</a:t>
            </a:r>
            <a:r>
              <a:rPr lang="en-US" sz="1000" b="0" i="0" dirty="0">
                <a:solidFill>
                  <a:schemeClr val="accent1"/>
                </a:solidFill>
                <a:latin typeface="Neue Haas Unica W1G Light" panose="020B0404030206020203" pitchFamily="34" charset="0"/>
              </a:rPr>
              <a:t>: Aikakausmediat </a:t>
            </a:r>
            <a:r>
              <a:rPr lang="en-US" sz="1000" b="0" i="0" dirty="0" err="1">
                <a:solidFill>
                  <a:schemeClr val="accent1"/>
                </a:solidFill>
                <a:latin typeface="Neue Haas Unica W1G Light" panose="020B0404030206020203" pitchFamily="34" charset="0"/>
              </a:rPr>
              <a:t>somessa</a:t>
            </a:r>
            <a:r>
              <a:rPr lang="en-US" sz="1000" b="0" i="0" dirty="0">
                <a:solidFill>
                  <a:schemeClr val="accent1"/>
                </a:solidFill>
                <a:latin typeface="Neue Haas Unica W1G Light" panose="020B0404030206020203" pitchFamily="34" charset="0"/>
              </a:rPr>
              <a:t> 3/2023</a:t>
            </a:r>
          </a:p>
          <a:p>
            <a:pPr algn="l"/>
            <a:endParaRPr lang="fi-FI" sz="1000" b="0" i="0" dirty="0">
              <a:solidFill>
                <a:schemeClr val="accent1"/>
              </a:solidFill>
              <a:latin typeface="Neue Haas Unica W1G Light" panose="020B0404030206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910216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i + kuva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64AFCA-D63F-F44A-93EC-B862C59A65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825500"/>
            <a:ext cx="4799012" cy="1231900"/>
          </a:xfrm>
        </p:spPr>
        <p:txBody>
          <a:bodyPr anchor="b"/>
          <a:lstStyle>
            <a:lvl1pPr>
              <a:defRPr sz="4000">
                <a:solidFill>
                  <a:srgbClr val="002649"/>
                </a:solidFill>
                <a:latin typeface="Canela Medium" pitchFamily="2" charset="77"/>
              </a:defRPr>
            </a:lvl1pPr>
          </a:lstStyle>
          <a:p>
            <a:r>
              <a:rPr lang="en-GB"/>
              <a:t>Click to edit Master title style</a:t>
            </a:r>
            <a:endParaRPr lang="en-FI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F09B815-D875-F147-9E50-1B58609FA44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6553202" y="0"/>
            <a:ext cx="5638798" cy="6858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/>
              <a:t>Click icon to add picture</a:t>
            </a:r>
            <a:endParaRPr lang="en-FI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52B315A2-FFA6-D948-84EC-A290CC1C18B6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838200" y="2352675"/>
            <a:ext cx="4799012" cy="3679825"/>
          </a:xfrm>
        </p:spPr>
        <p:txBody>
          <a:bodyPr/>
          <a:lstStyle>
            <a:lvl1pPr>
              <a:lnSpc>
                <a:spcPct val="120000"/>
              </a:lnSpc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1pPr>
            <a:lvl2pPr>
              <a:lnSpc>
                <a:spcPct val="120000"/>
              </a:lnSpc>
              <a:defRPr sz="18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2pPr>
            <a:lvl3pPr>
              <a:lnSpc>
                <a:spcPct val="120000"/>
              </a:lnSpc>
              <a:defRPr sz="16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3pPr>
            <a:lvl4pPr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4pPr>
            <a:lvl5pPr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73C6D96-CE5D-624C-B880-8F643F99FF64}"/>
              </a:ext>
            </a:extLst>
          </p:cNvPr>
          <p:cNvSpPr txBox="1"/>
          <p:nvPr userDrawn="1"/>
        </p:nvSpPr>
        <p:spPr>
          <a:xfrm>
            <a:off x="602312" y="6328170"/>
            <a:ext cx="60201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000" b="0" i="0" dirty="0" err="1">
                <a:solidFill>
                  <a:schemeClr val="accent1"/>
                </a:solidFill>
                <a:latin typeface="Neue Haas Unica W1G Light" panose="020B0404030206020203" pitchFamily="34" charset="0"/>
              </a:rPr>
              <a:t>Lähde</a:t>
            </a:r>
            <a:r>
              <a:rPr lang="en-US" sz="1000" b="0" i="0" dirty="0">
                <a:solidFill>
                  <a:schemeClr val="accent1"/>
                </a:solidFill>
                <a:latin typeface="Neue Haas Unica W1G Light" panose="020B0404030206020203" pitchFamily="34" charset="0"/>
              </a:rPr>
              <a:t>: Aikakausmediat </a:t>
            </a:r>
            <a:r>
              <a:rPr lang="en-US" sz="1000" b="0" i="0" dirty="0" err="1">
                <a:solidFill>
                  <a:schemeClr val="accent1"/>
                </a:solidFill>
                <a:latin typeface="Neue Haas Unica W1G Light" panose="020B0404030206020203" pitchFamily="34" charset="0"/>
              </a:rPr>
              <a:t>somessa</a:t>
            </a:r>
            <a:r>
              <a:rPr lang="en-US" sz="1000" b="0" i="0" dirty="0">
                <a:solidFill>
                  <a:schemeClr val="accent1"/>
                </a:solidFill>
                <a:latin typeface="Neue Haas Unica W1G Light" panose="020B0404030206020203" pitchFamily="34" charset="0"/>
              </a:rPr>
              <a:t> 3/2023</a:t>
            </a:r>
          </a:p>
          <a:p>
            <a:pPr algn="l"/>
            <a:endParaRPr lang="fi-FI" sz="1000" b="0" i="0" dirty="0">
              <a:solidFill>
                <a:schemeClr val="accent1"/>
              </a:solidFill>
              <a:latin typeface="Neue Haas Unica W1G Light" panose="020B0404030206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6741247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i + kuva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F09B815-D875-F147-9E50-1B58609FA44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0" y="0"/>
            <a:ext cx="5638798" cy="6858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/>
              <a:t>Click icon to add picture</a:t>
            </a:r>
            <a:endParaRPr lang="en-FI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664AFCA-D63F-F44A-93EC-B862C59A65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53204" y="825500"/>
            <a:ext cx="4799012" cy="1231900"/>
          </a:xfrm>
        </p:spPr>
        <p:txBody>
          <a:bodyPr anchor="b"/>
          <a:lstStyle>
            <a:lvl1pPr>
              <a:defRPr sz="4000">
                <a:solidFill>
                  <a:srgbClr val="002649"/>
                </a:solidFill>
                <a:latin typeface="Canela Medium" pitchFamily="2" charset="77"/>
              </a:defRPr>
            </a:lvl1pPr>
          </a:lstStyle>
          <a:p>
            <a:r>
              <a:rPr lang="en-GB"/>
              <a:t>Click to edit Master title style</a:t>
            </a:r>
            <a:endParaRPr lang="en-FI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52B315A2-FFA6-D948-84EC-A290CC1C18B6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6551616" y="2352675"/>
            <a:ext cx="4799012" cy="3679825"/>
          </a:xfrm>
        </p:spPr>
        <p:txBody>
          <a:bodyPr/>
          <a:lstStyle>
            <a:lvl1pPr>
              <a:lnSpc>
                <a:spcPct val="120000"/>
              </a:lnSpc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1pPr>
            <a:lvl2pPr>
              <a:lnSpc>
                <a:spcPct val="120000"/>
              </a:lnSpc>
              <a:defRPr sz="18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2pPr>
            <a:lvl3pPr>
              <a:lnSpc>
                <a:spcPct val="120000"/>
              </a:lnSpc>
              <a:defRPr sz="16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3pPr>
            <a:lvl4pPr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4pPr>
            <a:lvl5pPr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7357D93-882A-7348-B149-EEDC6EB250B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044529" y="6390396"/>
            <a:ext cx="1829365" cy="13782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DE1D72B2-0E38-4441-ACDA-CA2FF42A7133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064074" y="6389170"/>
            <a:ext cx="1845645" cy="139055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06648336-2B7F-D741-BF86-08D5440632D8}"/>
              </a:ext>
            </a:extLst>
          </p:cNvPr>
          <p:cNvSpPr txBox="1"/>
          <p:nvPr userDrawn="1"/>
        </p:nvSpPr>
        <p:spPr>
          <a:xfrm>
            <a:off x="602312" y="6328170"/>
            <a:ext cx="60201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000" b="0" i="0" dirty="0" err="1">
                <a:solidFill>
                  <a:schemeClr val="accent1"/>
                </a:solidFill>
                <a:latin typeface="Neue Haas Unica W1G Light" panose="020B0404030206020203" pitchFamily="34" charset="0"/>
              </a:rPr>
              <a:t>Lähde</a:t>
            </a:r>
            <a:r>
              <a:rPr lang="en-US" sz="1000" b="0" i="0" dirty="0">
                <a:solidFill>
                  <a:schemeClr val="accent1"/>
                </a:solidFill>
                <a:latin typeface="Neue Haas Unica W1G Light" panose="020B0404030206020203" pitchFamily="34" charset="0"/>
              </a:rPr>
              <a:t>: Aikakausmediat </a:t>
            </a:r>
            <a:r>
              <a:rPr lang="en-US" sz="1000" b="0" i="0" dirty="0" err="1">
                <a:solidFill>
                  <a:schemeClr val="accent1"/>
                </a:solidFill>
                <a:latin typeface="Neue Haas Unica W1G Light" panose="020B0404030206020203" pitchFamily="34" charset="0"/>
              </a:rPr>
              <a:t>somessa</a:t>
            </a:r>
            <a:r>
              <a:rPr lang="en-US" sz="1000" b="0" i="0" dirty="0">
                <a:solidFill>
                  <a:schemeClr val="accent1"/>
                </a:solidFill>
                <a:latin typeface="Neue Haas Unica W1G Light" panose="020B0404030206020203" pitchFamily="34" charset="0"/>
              </a:rPr>
              <a:t> 3/2023</a:t>
            </a:r>
          </a:p>
          <a:p>
            <a:pPr algn="l"/>
            <a:endParaRPr lang="fi-FI" sz="1000" b="0" i="0" dirty="0">
              <a:solidFill>
                <a:schemeClr val="accent1"/>
              </a:solidFill>
              <a:latin typeface="Neue Haas Unica W1G Light" panose="020B0404030206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1451667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i + kuva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64AFCA-D63F-F44A-93EC-B862C59A65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825500"/>
            <a:ext cx="4799012" cy="1231900"/>
          </a:xfrm>
        </p:spPr>
        <p:txBody>
          <a:bodyPr anchor="b"/>
          <a:lstStyle>
            <a:lvl1pPr>
              <a:defRPr sz="4000">
                <a:solidFill>
                  <a:srgbClr val="FF6464"/>
                </a:solidFill>
                <a:latin typeface="Canela Medium" pitchFamily="2" charset="77"/>
              </a:defRPr>
            </a:lvl1pPr>
          </a:lstStyle>
          <a:p>
            <a:r>
              <a:rPr lang="en-GB"/>
              <a:t>Click to edit Master title style</a:t>
            </a:r>
            <a:endParaRPr lang="en-FI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F09B815-D875-F147-9E50-1B58609FA44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6553202" y="0"/>
            <a:ext cx="5638798" cy="6858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/>
              <a:t>Click icon to add picture</a:t>
            </a:r>
            <a:endParaRPr lang="en-FI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52B315A2-FFA6-D948-84EC-A290CC1C18B6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838200" y="2352675"/>
            <a:ext cx="4799012" cy="3679825"/>
          </a:xfrm>
        </p:spPr>
        <p:txBody>
          <a:bodyPr/>
          <a:lstStyle>
            <a:lvl1pPr>
              <a:lnSpc>
                <a:spcPct val="120000"/>
              </a:lnSpc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1pPr>
            <a:lvl2pPr>
              <a:lnSpc>
                <a:spcPct val="120000"/>
              </a:lnSpc>
              <a:defRPr sz="18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2pPr>
            <a:lvl3pPr>
              <a:lnSpc>
                <a:spcPct val="120000"/>
              </a:lnSpc>
              <a:defRPr sz="16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3pPr>
            <a:lvl4pPr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4pPr>
            <a:lvl5pPr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96FB5C0-793C-3C4B-85D6-BF6EC2E25C4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044529" y="6390396"/>
            <a:ext cx="1829365" cy="137829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32FE7726-DDF9-0649-8A2F-4E1E7CA0DB66}"/>
              </a:ext>
            </a:extLst>
          </p:cNvPr>
          <p:cNvSpPr txBox="1"/>
          <p:nvPr userDrawn="1"/>
        </p:nvSpPr>
        <p:spPr>
          <a:xfrm>
            <a:off x="602312" y="6328170"/>
            <a:ext cx="60201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000" b="0" i="0" dirty="0" err="1">
                <a:solidFill>
                  <a:schemeClr val="accent1"/>
                </a:solidFill>
                <a:latin typeface="Neue Haas Unica W1G Light" panose="020B0404030206020203" pitchFamily="34" charset="0"/>
              </a:rPr>
              <a:t>Lähde</a:t>
            </a:r>
            <a:r>
              <a:rPr lang="en-US" sz="1000" b="0" i="0" dirty="0">
                <a:solidFill>
                  <a:schemeClr val="accent1"/>
                </a:solidFill>
                <a:latin typeface="Neue Haas Unica W1G Light" panose="020B0404030206020203" pitchFamily="34" charset="0"/>
              </a:rPr>
              <a:t>: Aikakausmediat </a:t>
            </a:r>
            <a:r>
              <a:rPr lang="en-US" sz="1000" b="0" i="0" dirty="0" err="1">
                <a:solidFill>
                  <a:schemeClr val="accent1"/>
                </a:solidFill>
                <a:latin typeface="Neue Haas Unica W1G Light" panose="020B0404030206020203" pitchFamily="34" charset="0"/>
              </a:rPr>
              <a:t>somessa</a:t>
            </a:r>
            <a:r>
              <a:rPr lang="en-US" sz="1000" b="0" i="0" dirty="0">
                <a:solidFill>
                  <a:schemeClr val="accent1"/>
                </a:solidFill>
                <a:latin typeface="Neue Haas Unica W1G Light" panose="020B0404030206020203" pitchFamily="34" charset="0"/>
              </a:rPr>
              <a:t> 3/2023</a:t>
            </a:r>
          </a:p>
          <a:p>
            <a:pPr algn="l"/>
            <a:endParaRPr lang="fi-FI" sz="1000" b="0" i="0" dirty="0">
              <a:solidFill>
                <a:schemeClr val="accent1"/>
              </a:solidFill>
              <a:latin typeface="Neue Haas Unica W1G Light" panose="020B0404030206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1403186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i + kuva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F09B815-D875-F147-9E50-1B58609FA44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-1586" y="0"/>
            <a:ext cx="5638798" cy="6858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/>
              <a:t>Click icon to add picture</a:t>
            </a:r>
            <a:endParaRPr lang="en-FI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664AFCA-D63F-F44A-93EC-B862C59A65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56378" y="825500"/>
            <a:ext cx="4799012" cy="1231900"/>
          </a:xfrm>
        </p:spPr>
        <p:txBody>
          <a:bodyPr anchor="b"/>
          <a:lstStyle>
            <a:lvl1pPr>
              <a:defRPr sz="4000">
                <a:solidFill>
                  <a:srgbClr val="FF6464"/>
                </a:solidFill>
                <a:latin typeface="Canela Medium" pitchFamily="2" charset="77"/>
              </a:defRPr>
            </a:lvl1pPr>
          </a:lstStyle>
          <a:p>
            <a:r>
              <a:rPr lang="en-GB"/>
              <a:t>Click to edit Master title style</a:t>
            </a:r>
            <a:endParaRPr lang="en-FI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52B315A2-FFA6-D948-84EC-A290CC1C18B6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6554790" y="2352675"/>
            <a:ext cx="4799012" cy="3679825"/>
          </a:xfrm>
        </p:spPr>
        <p:txBody>
          <a:bodyPr/>
          <a:lstStyle>
            <a:lvl1pPr>
              <a:lnSpc>
                <a:spcPct val="120000"/>
              </a:lnSpc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1pPr>
            <a:lvl2pPr>
              <a:lnSpc>
                <a:spcPct val="120000"/>
              </a:lnSpc>
              <a:defRPr sz="18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2pPr>
            <a:lvl3pPr>
              <a:lnSpc>
                <a:spcPct val="120000"/>
              </a:lnSpc>
              <a:defRPr sz="16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3pPr>
            <a:lvl4pPr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4pPr>
            <a:lvl5pPr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96FB5C0-793C-3C4B-85D6-BF6EC2E25C4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044529" y="6390396"/>
            <a:ext cx="1829365" cy="137829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B301C14F-77E6-C94A-84C9-E22CDC352CD8}"/>
              </a:ext>
            </a:extLst>
          </p:cNvPr>
          <p:cNvSpPr txBox="1"/>
          <p:nvPr userDrawn="1"/>
        </p:nvSpPr>
        <p:spPr>
          <a:xfrm>
            <a:off x="602312" y="6328170"/>
            <a:ext cx="60201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000" b="0" i="0" dirty="0" err="1">
                <a:solidFill>
                  <a:schemeClr val="accent1"/>
                </a:solidFill>
                <a:latin typeface="Neue Haas Unica W1G Light" panose="020B0404030206020203" pitchFamily="34" charset="0"/>
              </a:rPr>
              <a:t>Lähde</a:t>
            </a:r>
            <a:r>
              <a:rPr lang="en-US" sz="1000" b="0" i="0" dirty="0">
                <a:solidFill>
                  <a:schemeClr val="accent1"/>
                </a:solidFill>
                <a:latin typeface="Neue Haas Unica W1G Light" panose="020B0404030206020203" pitchFamily="34" charset="0"/>
              </a:rPr>
              <a:t>: Aikakausmediat </a:t>
            </a:r>
            <a:r>
              <a:rPr lang="en-US" sz="1000" b="0" i="0" dirty="0" err="1">
                <a:solidFill>
                  <a:schemeClr val="accent1"/>
                </a:solidFill>
                <a:latin typeface="Neue Haas Unica W1G Light" panose="020B0404030206020203" pitchFamily="34" charset="0"/>
              </a:rPr>
              <a:t>somessa</a:t>
            </a:r>
            <a:r>
              <a:rPr lang="en-US" sz="1000" b="0" i="0" dirty="0">
                <a:solidFill>
                  <a:schemeClr val="accent1"/>
                </a:solidFill>
                <a:latin typeface="Neue Haas Unica W1G Light" panose="020B0404030206020203" pitchFamily="34" charset="0"/>
              </a:rPr>
              <a:t> 3/2023</a:t>
            </a:r>
          </a:p>
          <a:p>
            <a:pPr algn="l"/>
            <a:endParaRPr lang="fi-FI" sz="1000" b="0" i="0" dirty="0">
              <a:solidFill>
                <a:schemeClr val="accent1"/>
              </a:solidFill>
              <a:latin typeface="Neue Haas Unica W1G Light" panose="020B0404030206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3680031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D958CEF7-0887-7B42-B47B-250C6841DE8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96914" y="656952"/>
            <a:ext cx="5199086" cy="535776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FAD07328-92F1-AE44-84A6-753113B2E401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044529" y="6390396"/>
            <a:ext cx="1829365" cy="137829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77B95C89-311C-774B-9D64-C85090C431DA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0064074" y="6389170"/>
            <a:ext cx="1845645" cy="139055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20CC819D-B3DF-364E-9730-6109B014DA6B}"/>
              </a:ext>
            </a:extLst>
          </p:cNvPr>
          <p:cNvSpPr txBox="1"/>
          <p:nvPr userDrawn="1"/>
        </p:nvSpPr>
        <p:spPr>
          <a:xfrm>
            <a:off x="602312" y="6328170"/>
            <a:ext cx="60201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000" b="0" i="0" dirty="0" err="1">
                <a:solidFill>
                  <a:schemeClr val="accent1"/>
                </a:solidFill>
                <a:latin typeface="Neue Haas Unica W1G Light" panose="020B0404030206020203" pitchFamily="34" charset="0"/>
              </a:rPr>
              <a:t>Lähde</a:t>
            </a:r>
            <a:r>
              <a:rPr lang="en-US" sz="1000" b="0" i="0" dirty="0">
                <a:solidFill>
                  <a:schemeClr val="accent1"/>
                </a:solidFill>
                <a:latin typeface="Neue Haas Unica W1G Light" panose="020B0404030206020203" pitchFamily="34" charset="0"/>
              </a:rPr>
              <a:t>: Aikakausmediat </a:t>
            </a:r>
            <a:r>
              <a:rPr lang="en-US" sz="1000" b="0" i="0" dirty="0" err="1">
                <a:solidFill>
                  <a:schemeClr val="accent1"/>
                </a:solidFill>
                <a:latin typeface="Neue Haas Unica W1G Light" panose="020B0404030206020203" pitchFamily="34" charset="0"/>
              </a:rPr>
              <a:t>somessa</a:t>
            </a:r>
            <a:r>
              <a:rPr lang="en-US" sz="1000" b="0" i="0" dirty="0">
                <a:solidFill>
                  <a:schemeClr val="accent1"/>
                </a:solidFill>
                <a:latin typeface="Neue Haas Unica W1G Light" panose="020B0404030206020203" pitchFamily="34" charset="0"/>
              </a:rPr>
              <a:t> 3/2023</a:t>
            </a:r>
          </a:p>
          <a:p>
            <a:pPr algn="l"/>
            <a:endParaRPr lang="fi-FI" sz="1000" b="0" i="0" dirty="0">
              <a:solidFill>
                <a:schemeClr val="accent1"/>
              </a:solidFill>
              <a:latin typeface="Neue Haas Unica W1G Light" panose="020B0404030206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9734657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i + väri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206B5B71-A40D-5549-A13A-7CB75BB93BDA}"/>
              </a:ext>
            </a:extLst>
          </p:cNvPr>
          <p:cNvSpPr/>
          <p:nvPr userDrawn="1"/>
        </p:nvSpPr>
        <p:spPr>
          <a:xfrm>
            <a:off x="1" y="0"/>
            <a:ext cx="5637210" cy="6858000"/>
          </a:xfrm>
          <a:prstGeom prst="rect">
            <a:avLst/>
          </a:prstGeom>
          <a:solidFill>
            <a:srgbClr val="FF64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 b="0" i="0" dirty="0">
              <a:latin typeface="Neue Haas Unica W1G" panose="020B0504030206020203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664AFCA-D63F-F44A-93EC-B862C59A65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54790" y="825500"/>
            <a:ext cx="4799012" cy="1231900"/>
          </a:xfrm>
        </p:spPr>
        <p:txBody>
          <a:bodyPr anchor="b"/>
          <a:lstStyle>
            <a:lvl1pPr>
              <a:defRPr sz="4000">
                <a:solidFill>
                  <a:srgbClr val="FF6464"/>
                </a:solidFill>
                <a:latin typeface="Canela Medium" pitchFamily="2" charset="77"/>
              </a:defRPr>
            </a:lvl1pPr>
          </a:lstStyle>
          <a:p>
            <a:r>
              <a:rPr lang="en-GB"/>
              <a:t>Click to edit Master title style</a:t>
            </a:r>
            <a:endParaRPr lang="en-FI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52B315A2-FFA6-D948-84EC-A290CC1C18B6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6553202" y="2352675"/>
            <a:ext cx="4799012" cy="3679825"/>
          </a:xfrm>
        </p:spPr>
        <p:txBody>
          <a:bodyPr/>
          <a:lstStyle>
            <a:lvl1pPr>
              <a:lnSpc>
                <a:spcPct val="120000"/>
              </a:lnSpc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1pPr>
            <a:lvl2pPr>
              <a:lnSpc>
                <a:spcPct val="120000"/>
              </a:lnSpc>
              <a:defRPr sz="18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2pPr>
            <a:lvl3pPr>
              <a:lnSpc>
                <a:spcPct val="120000"/>
              </a:lnSpc>
              <a:defRPr sz="16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3pPr>
            <a:lvl4pPr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4pPr>
            <a:lvl5pPr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B220E73-8C75-5048-98BF-260DE1F5A70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064074" y="6389170"/>
            <a:ext cx="1845645" cy="139055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779BA364-C822-684E-8D17-FBD0E77C52C0}"/>
              </a:ext>
            </a:extLst>
          </p:cNvPr>
          <p:cNvSpPr txBox="1"/>
          <p:nvPr userDrawn="1"/>
        </p:nvSpPr>
        <p:spPr>
          <a:xfrm>
            <a:off x="602312" y="6328170"/>
            <a:ext cx="60201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000" b="0" i="0" dirty="0" err="1">
                <a:solidFill>
                  <a:schemeClr val="accent1"/>
                </a:solidFill>
                <a:latin typeface="Neue Haas Unica W1G Light" panose="020B0404030206020203" pitchFamily="34" charset="0"/>
              </a:rPr>
              <a:t>Lähde</a:t>
            </a:r>
            <a:r>
              <a:rPr lang="en-US" sz="1000" b="0" i="0" dirty="0">
                <a:solidFill>
                  <a:schemeClr val="accent1"/>
                </a:solidFill>
                <a:latin typeface="Neue Haas Unica W1G Light" panose="020B0404030206020203" pitchFamily="34" charset="0"/>
              </a:rPr>
              <a:t>: Aikakausmediat </a:t>
            </a:r>
            <a:r>
              <a:rPr lang="en-US" sz="1000" b="0" i="0" dirty="0" err="1">
                <a:solidFill>
                  <a:schemeClr val="accent1"/>
                </a:solidFill>
                <a:latin typeface="Neue Haas Unica W1G Light" panose="020B0404030206020203" pitchFamily="34" charset="0"/>
              </a:rPr>
              <a:t>somessa</a:t>
            </a:r>
            <a:r>
              <a:rPr lang="en-US" sz="1000" b="0" i="0" dirty="0">
                <a:solidFill>
                  <a:schemeClr val="accent1"/>
                </a:solidFill>
                <a:latin typeface="Neue Haas Unica W1G Light" panose="020B0404030206020203" pitchFamily="34" charset="0"/>
              </a:rPr>
              <a:t> 3/2023</a:t>
            </a:r>
          </a:p>
          <a:p>
            <a:pPr algn="l"/>
            <a:endParaRPr lang="fi-FI" sz="1000" b="0" i="0" dirty="0">
              <a:solidFill>
                <a:schemeClr val="accent1"/>
              </a:solidFill>
              <a:latin typeface="Neue Haas Unica W1G Light" panose="020B0404030206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9406521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i + väri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206B5B71-A40D-5549-A13A-7CB75BB93BDA}"/>
              </a:ext>
            </a:extLst>
          </p:cNvPr>
          <p:cNvSpPr/>
          <p:nvPr userDrawn="1"/>
        </p:nvSpPr>
        <p:spPr>
          <a:xfrm>
            <a:off x="6553202" y="0"/>
            <a:ext cx="5637210" cy="6858000"/>
          </a:xfrm>
          <a:prstGeom prst="rect">
            <a:avLst/>
          </a:prstGeom>
          <a:solidFill>
            <a:srgbClr val="00264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 b="0" i="0" dirty="0">
              <a:latin typeface="Neue Haas Unica W1G" panose="020B0504030206020203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664AFCA-D63F-F44A-93EC-B862C59A65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7" y="825500"/>
            <a:ext cx="4799012" cy="1231900"/>
          </a:xfrm>
        </p:spPr>
        <p:txBody>
          <a:bodyPr anchor="b"/>
          <a:lstStyle>
            <a:lvl1pPr>
              <a:defRPr sz="4000">
                <a:solidFill>
                  <a:srgbClr val="002649"/>
                </a:solidFill>
                <a:latin typeface="Canela Medium" pitchFamily="2" charset="77"/>
              </a:defRPr>
            </a:lvl1pPr>
          </a:lstStyle>
          <a:p>
            <a:r>
              <a:rPr lang="en-GB"/>
              <a:t>Click to edit Master title style</a:t>
            </a:r>
            <a:endParaRPr lang="en-FI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52B315A2-FFA6-D948-84EC-A290CC1C18B6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838199" y="2352675"/>
            <a:ext cx="4799012" cy="3679825"/>
          </a:xfrm>
        </p:spPr>
        <p:txBody>
          <a:bodyPr/>
          <a:lstStyle>
            <a:lvl1pPr>
              <a:lnSpc>
                <a:spcPct val="120000"/>
              </a:lnSpc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1pPr>
            <a:lvl2pPr>
              <a:lnSpc>
                <a:spcPct val="120000"/>
              </a:lnSpc>
              <a:defRPr sz="18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2pPr>
            <a:lvl3pPr>
              <a:lnSpc>
                <a:spcPct val="120000"/>
              </a:lnSpc>
              <a:defRPr sz="16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3pPr>
            <a:lvl4pPr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4pPr>
            <a:lvl5pPr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30CA20D-D198-8249-B898-259BBC114CE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044529" y="6390396"/>
            <a:ext cx="1829365" cy="137829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7DF89741-CE4D-E04E-BAEF-A2641E653D6E}"/>
              </a:ext>
            </a:extLst>
          </p:cNvPr>
          <p:cNvSpPr txBox="1"/>
          <p:nvPr userDrawn="1"/>
        </p:nvSpPr>
        <p:spPr>
          <a:xfrm>
            <a:off x="602312" y="6328170"/>
            <a:ext cx="60201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000" b="0" i="0" dirty="0" err="1">
                <a:solidFill>
                  <a:schemeClr val="accent1"/>
                </a:solidFill>
                <a:latin typeface="Neue Haas Unica W1G Light" panose="020B0404030206020203" pitchFamily="34" charset="0"/>
              </a:rPr>
              <a:t>Lähde</a:t>
            </a:r>
            <a:r>
              <a:rPr lang="en-US" sz="1000" b="0" i="0" dirty="0">
                <a:solidFill>
                  <a:schemeClr val="accent1"/>
                </a:solidFill>
                <a:latin typeface="Neue Haas Unica W1G Light" panose="020B0404030206020203" pitchFamily="34" charset="0"/>
              </a:rPr>
              <a:t>: Aikakausmediat </a:t>
            </a:r>
            <a:r>
              <a:rPr lang="en-US" sz="1000" b="0" i="0" dirty="0" err="1">
                <a:solidFill>
                  <a:schemeClr val="accent1"/>
                </a:solidFill>
                <a:latin typeface="Neue Haas Unica W1G Light" panose="020B0404030206020203" pitchFamily="34" charset="0"/>
              </a:rPr>
              <a:t>somessa</a:t>
            </a:r>
            <a:r>
              <a:rPr lang="en-US" sz="1000" b="0" i="0" dirty="0">
                <a:solidFill>
                  <a:schemeClr val="accent1"/>
                </a:solidFill>
                <a:latin typeface="Neue Haas Unica W1G Light" panose="020B0404030206020203" pitchFamily="34" charset="0"/>
              </a:rPr>
              <a:t> 3/2023</a:t>
            </a:r>
          </a:p>
          <a:p>
            <a:pPr algn="l"/>
            <a:endParaRPr lang="fi-FI" sz="1000" b="0" i="0" dirty="0">
              <a:solidFill>
                <a:schemeClr val="accent1"/>
              </a:solidFill>
              <a:latin typeface="Neue Haas Unica W1G Light" panose="020B0404030206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5292682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i + kuvio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E7F2DD6-10C4-034F-AA82-6EEC56B5A1A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2248" t="47124" r="30113" b="2933"/>
          <a:stretch/>
        </p:blipFill>
        <p:spPr>
          <a:xfrm>
            <a:off x="-533400" y="-1"/>
            <a:ext cx="6170611" cy="685800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664AFCA-D63F-F44A-93EC-B862C59A65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54790" y="825500"/>
            <a:ext cx="4799012" cy="1231900"/>
          </a:xfrm>
        </p:spPr>
        <p:txBody>
          <a:bodyPr anchor="b"/>
          <a:lstStyle>
            <a:lvl1pPr>
              <a:defRPr sz="4000">
                <a:solidFill>
                  <a:srgbClr val="FF6464"/>
                </a:solidFill>
                <a:latin typeface="Canela Medium" pitchFamily="2" charset="77"/>
              </a:defRPr>
            </a:lvl1pPr>
          </a:lstStyle>
          <a:p>
            <a:r>
              <a:rPr lang="en-GB"/>
              <a:t>Click to edit Master title style</a:t>
            </a:r>
            <a:endParaRPr lang="en-FI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52B315A2-FFA6-D948-84EC-A290CC1C18B6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6553202" y="2352675"/>
            <a:ext cx="4799012" cy="3679825"/>
          </a:xfrm>
        </p:spPr>
        <p:txBody>
          <a:bodyPr/>
          <a:lstStyle>
            <a:lvl1pPr>
              <a:lnSpc>
                <a:spcPct val="120000"/>
              </a:lnSpc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1pPr>
            <a:lvl2pPr>
              <a:lnSpc>
                <a:spcPct val="120000"/>
              </a:lnSpc>
              <a:defRPr sz="18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2pPr>
            <a:lvl3pPr>
              <a:lnSpc>
                <a:spcPct val="120000"/>
              </a:lnSpc>
              <a:defRPr sz="16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3pPr>
            <a:lvl4pPr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4pPr>
            <a:lvl5pPr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B220E73-8C75-5048-98BF-260DE1F5A70E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064074" y="6389170"/>
            <a:ext cx="1845645" cy="1390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822368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i + kuvi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DFAACA4-7C56-F040-B12A-A84B400211E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7094" t="29308" r="34648" b="36845"/>
          <a:stretch/>
        </p:blipFill>
        <p:spPr>
          <a:xfrm>
            <a:off x="7392989" y="0"/>
            <a:ext cx="4799011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664AFCA-D63F-F44A-93EC-B862C59A65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7" y="825500"/>
            <a:ext cx="5502956" cy="1231900"/>
          </a:xfrm>
        </p:spPr>
        <p:txBody>
          <a:bodyPr anchor="b"/>
          <a:lstStyle>
            <a:lvl1pPr>
              <a:defRPr sz="4000">
                <a:solidFill>
                  <a:srgbClr val="002649"/>
                </a:solidFill>
                <a:latin typeface="Canela Medium" pitchFamily="2" charset="77"/>
              </a:defRPr>
            </a:lvl1pPr>
          </a:lstStyle>
          <a:p>
            <a:r>
              <a:rPr lang="en-GB" dirty="0"/>
              <a:t>Click to edit Master title style</a:t>
            </a:r>
            <a:endParaRPr lang="en-FI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52B315A2-FFA6-D948-84EC-A290CC1C18B6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838198" y="2352675"/>
            <a:ext cx="5504620" cy="3679825"/>
          </a:xfrm>
        </p:spPr>
        <p:txBody>
          <a:bodyPr/>
          <a:lstStyle>
            <a:lvl1pPr>
              <a:lnSpc>
                <a:spcPct val="120000"/>
              </a:lnSpc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1pPr>
            <a:lvl2pPr>
              <a:lnSpc>
                <a:spcPct val="120000"/>
              </a:lnSpc>
              <a:defRPr sz="18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2pPr>
            <a:lvl3pPr>
              <a:lnSpc>
                <a:spcPct val="120000"/>
              </a:lnSpc>
              <a:defRPr sz="16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3pPr>
            <a:lvl4pPr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4pPr>
            <a:lvl5pPr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30CA20D-D198-8249-B898-259BBC114CE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044529" y="6390396"/>
            <a:ext cx="1829365" cy="137829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97077C2A-5274-BA48-8A26-EB54AEA1FC6C}"/>
              </a:ext>
            </a:extLst>
          </p:cNvPr>
          <p:cNvSpPr txBox="1"/>
          <p:nvPr userDrawn="1"/>
        </p:nvSpPr>
        <p:spPr>
          <a:xfrm>
            <a:off x="602312" y="6328170"/>
            <a:ext cx="60201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000" b="0" i="0" dirty="0" err="1">
                <a:solidFill>
                  <a:schemeClr val="accent1"/>
                </a:solidFill>
                <a:latin typeface="Neue Haas Unica W1G Light" panose="020B0404030206020203" pitchFamily="34" charset="0"/>
              </a:rPr>
              <a:t>Lähde</a:t>
            </a:r>
            <a:r>
              <a:rPr lang="en-US" sz="1000" b="0" i="0" dirty="0">
                <a:solidFill>
                  <a:schemeClr val="accent1"/>
                </a:solidFill>
                <a:latin typeface="Neue Haas Unica W1G Light" panose="020B0404030206020203" pitchFamily="34" charset="0"/>
              </a:rPr>
              <a:t>: Aikakausmediat </a:t>
            </a:r>
            <a:r>
              <a:rPr lang="en-US" sz="1000" b="0" i="0" dirty="0" err="1">
                <a:solidFill>
                  <a:schemeClr val="accent1"/>
                </a:solidFill>
                <a:latin typeface="Neue Haas Unica W1G Light" panose="020B0404030206020203" pitchFamily="34" charset="0"/>
              </a:rPr>
              <a:t>somessa</a:t>
            </a:r>
            <a:r>
              <a:rPr lang="en-US" sz="1000" b="0" i="0" dirty="0">
                <a:solidFill>
                  <a:schemeClr val="accent1"/>
                </a:solidFill>
                <a:latin typeface="Neue Haas Unica W1G Light" panose="020B0404030206020203" pitchFamily="34" charset="0"/>
              </a:rPr>
              <a:t> 3/2023</a:t>
            </a:r>
          </a:p>
          <a:p>
            <a:pPr algn="l"/>
            <a:endParaRPr lang="fi-FI" sz="1000" b="0" i="0" dirty="0">
              <a:solidFill>
                <a:schemeClr val="accent1"/>
              </a:solidFill>
              <a:latin typeface="Neue Haas Unica W1G Light" panose="020B0404030206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458150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 + taulukko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40C94C-A49F-5948-89AC-7EBDD1E88C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29200"/>
            <a:ext cx="10515600" cy="1325563"/>
          </a:xfrm>
        </p:spPr>
        <p:txBody>
          <a:bodyPr/>
          <a:lstStyle>
            <a:lvl1pPr algn="ctr">
              <a:defRPr sz="4000">
                <a:solidFill>
                  <a:schemeClr val="tx2"/>
                </a:solidFill>
                <a:latin typeface="Canela Medium" pitchFamily="2" charset="77"/>
              </a:defRPr>
            </a:lvl1pPr>
          </a:lstStyle>
          <a:p>
            <a:r>
              <a:rPr lang="en-GB" dirty="0"/>
              <a:t>Click to edit Master title style</a:t>
            </a:r>
            <a:endParaRPr lang="en-FI" dirty="0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5F126362-C5A2-764A-B413-41408644FDDF}"/>
              </a:ext>
            </a:extLst>
          </p:cNvPr>
          <p:cNvCxnSpPr/>
          <p:nvPr userDrawn="1"/>
        </p:nvCxnSpPr>
        <p:spPr>
          <a:xfrm>
            <a:off x="1169071" y="1366807"/>
            <a:ext cx="9941169" cy="0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>
            <a:extLst>
              <a:ext uri="{FF2B5EF4-FFF2-40B4-BE49-F238E27FC236}">
                <a16:creationId xmlns:a16="http://schemas.microsoft.com/office/drawing/2014/main" id="{F3AA168A-67B8-4940-97AA-9A3F07F3457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064074" y="6389170"/>
            <a:ext cx="1845645" cy="139055"/>
          </a:xfrm>
          <a:prstGeom prst="rect">
            <a:avLst/>
          </a:prstGeom>
        </p:spPr>
      </p:pic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65FA5E9-7226-A446-9E4B-8B10788C8AD3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2407442" y="2146246"/>
            <a:ext cx="7464425" cy="3344947"/>
          </a:xfrm>
        </p:spPr>
        <p:txBody>
          <a:bodyPr/>
          <a:lstStyle>
            <a:lvl1pPr>
              <a:buNone/>
              <a:defRPr>
                <a:solidFill>
                  <a:schemeClr val="tx2"/>
                </a:solidFill>
              </a:defRPr>
            </a:lvl1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F63C6B3-42CB-FA45-B8B1-2A08F2A4B8E7}"/>
              </a:ext>
            </a:extLst>
          </p:cNvPr>
          <p:cNvSpPr txBox="1"/>
          <p:nvPr userDrawn="1"/>
        </p:nvSpPr>
        <p:spPr>
          <a:xfrm>
            <a:off x="602312" y="6328170"/>
            <a:ext cx="60201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000" b="0" i="0" dirty="0" err="1">
                <a:solidFill>
                  <a:schemeClr val="accent1"/>
                </a:solidFill>
                <a:latin typeface="Neue Haas Unica W1G Light" panose="020B0404030206020203" pitchFamily="34" charset="0"/>
              </a:rPr>
              <a:t>Lähde</a:t>
            </a:r>
            <a:r>
              <a:rPr lang="en-US" sz="1000" b="0" i="0" dirty="0">
                <a:solidFill>
                  <a:schemeClr val="accent1"/>
                </a:solidFill>
                <a:latin typeface="Neue Haas Unica W1G Light" panose="020B0404030206020203" pitchFamily="34" charset="0"/>
              </a:rPr>
              <a:t>: Aikakausmediat </a:t>
            </a:r>
            <a:r>
              <a:rPr lang="en-US" sz="1000" b="0" i="0" dirty="0" err="1">
                <a:solidFill>
                  <a:schemeClr val="accent1"/>
                </a:solidFill>
                <a:latin typeface="Neue Haas Unica W1G Light" panose="020B0404030206020203" pitchFamily="34" charset="0"/>
              </a:rPr>
              <a:t>somessa</a:t>
            </a:r>
            <a:r>
              <a:rPr lang="en-US" sz="1000" b="0" i="0" dirty="0">
                <a:solidFill>
                  <a:schemeClr val="accent1"/>
                </a:solidFill>
                <a:latin typeface="Neue Haas Unica W1G Light" panose="020B0404030206020203" pitchFamily="34" charset="0"/>
              </a:rPr>
              <a:t> 3/2023</a:t>
            </a:r>
          </a:p>
          <a:p>
            <a:pPr algn="l"/>
            <a:endParaRPr lang="fi-FI" sz="1000" b="0" i="0" dirty="0">
              <a:solidFill>
                <a:schemeClr val="accent1"/>
              </a:solidFill>
              <a:latin typeface="Neue Haas Unica W1G Light" panose="020B0404030206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7494003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va + nosto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3EF58508-655F-4D48-B6E9-C52726C90048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858000"/>
          </a:xfrm>
        </p:spPr>
        <p:txBody>
          <a:bodyPr/>
          <a:lstStyle/>
          <a:p>
            <a:r>
              <a:rPr lang="en-GB"/>
              <a:t>Click icon to add picture</a:t>
            </a:r>
            <a:endParaRPr lang="en-FI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B777BDE-513D-9D45-865F-385EFC00C1C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670209" y="6361182"/>
            <a:ext cx="2217130" cy="167044"/>
          </a:xfrm>
          <a:prstGeom prst="rect">
            <a:avLst/>
          </a:prstGeom>
        </p:spPr>
      </p:pic>
      <p:sp>
        <p:nvSpPr>
          <p:cNvPr id="10" name="Title 1">
            <a:extLst>
              <a:ext uri="{FF2B5EF4-FFF2-40B4-BE49-F238E27FC236}">
                <a16:creationId xmlns:a16="http://schemas.microsoft.com/office/drawing/2014/main" id="{22CD0953-7CA8-4F47-8139-D5CAF8F8C64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235200"/>
            <a:ext cx="9144000" cy="2387600"/>
          </a:xfrm>
        </p:spPr>
        <p:txBody>
          <a:bodyPr anchor="b"/>
          <a:lstStyle>
            <a:lvl1pPr algn="ctr">
              <a:defRPr sz="8500">
                <a:solidFill>
                  <a:schemeClr val="bg1"/>
                </a:solidFill>
                <a:latin typeface="Clattering" pitchFamily="2" charset="0"/>
              </a:defRPr>
            </a:lvl1pPr>
          </a:lstStyle>
          <a:p>
            <a:r>
              <a:rPr lang="en-GB"/>
              <a:t>Click to edit Master title style</a:t>
            </a:r>
            <a:endParaRPr lang="en-FI" dirty="0"/>
          </a:p>
        </p:txBody>
      </p:sp>
    </p:spTree>
    <p:extLst>
      <p:ext uri="{BB962C8B-B14F-4D97-AF65-F5344CB8AC3E}">
        <p14:creationId xmlns:p14="http://schemas.microsoft.com/office/powerpoint/2010/main" val="119395962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ppu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7C4707AA-FEB5-B543-868E-5C071A4BB75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1883" t="58907" r="40621" b="4554"/>
          <a:stretch/>
        </p:blipFill>
        <p:spPr>
          <a:xfrm>
            <a:off x="0" y="1"/>
            <a:ext cx="12192000" cy="6858000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0B9E11F6-8AE3-2141-95F1-45E4ECCC352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38624"/>
          <a:stretch/>
        </p:blipFill>
        <p:spPr>
          <a:xfrm>
            <a:off x="3632200" y="-3255264"/>
            <a:ext cx="2463800" cy="1228656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06AD04DD-053B-EF42-951B-A77D7F276FF8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3299508" y="3063993"/>
            <a:ext cx="5592983" cy="421389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E769008E-7E94-884C-9CD1-46E94B5FFC1B}"/>
              </a:ext>
            </a:extLst>
          </p:cNvPr>
          <p:cNvSpPr txBox="1"/>
          <p:nvPr userDrawn="1"/>
        </p:nvSpPr>
        <p:spPr>
          <a:xfrm>
            <a:off x="3839978" y="3696739"/>
            <a:ext cx="45120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0" i="0" dirty="0">
                <a:solidFill>
                  <a:schemeClr val="bg1"/>
                </a:solidFill>
                <a:latin typeface="Neue Haas Unica W1G" panose="020B0504030206020203" pitchFamily="34" charset="0"/>
              </a:rPr>
              <a:t>A</a:t>
            </a:r>
            <a:r>
              <a:rPr lang="en-FI" b="0" i="0" dirty="0">
                <a:solidFill>
                  <a:schemeClr val="bg1"/>
                </a:solidFill>
                <a:latin typeface="Neue Haas Unica W1G" panose="020B0504030206020203" pitchFamily="34" charset="0"/>
              </a:rPr>
              <a:t>ikakausmedia.fi  │  Mediakortit.fi</a:t>
            </a:r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6A96CF79-66B7-7F4E-AD65-FF1DAA40E9B3}"/>
              </a:ext>
            </a:extLst>
          </p:cNvPr>
          <p:cNvGrpSpPr/>
          <p:nvPr userDrawn="1"/>
        </p:nvGrpSpPr>
        <p:grpSpPr>
          <a:xfrm>
            <a:off x="5061577" y="4706264"/>
            <a:ext cx="2068842" cy="236236"/>
            <a:chOff x="4864100" y="4828992"/>
            <a:chExt cx="2068842" cy="236236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FCA2D01A-48EC-8544-9EA9-F53CBB0235D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651548" y="4837288"/>
              <a:ext cx="264087" cy="219643"/>
            </a:xfrm>
            <a:prstGeom prst="rect">
              <a:avLst/>
            </a:prstGeom>
          </p:spPr>
        </p:pic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83180180-65CA-C447-8C72-468BD897547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281981" y="4828992"/>
              <a:ext cx="236236" cy="236236"/>
            </a:xfrm>
            <a:prstGeom prst="rect">
              <a:avLst/>
            </a:prstGeom>
          </p:spPr>
        </p:pic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E32B75A8-6F21-094A-8E16-782F041E0D8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048966" y="4846320"/>
              <a:ext cx="218908" cy="218908"/>
            </a:xfrm>
            <a:prstGeom prst="rect">
              <a:avLst/>
            </a:prstGeom>
          </p:spPr>
        </p:pic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AACF252A-53B3-4E41-ADE1-608604DED920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8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401205" y="4859893"/>
              <a:ext cx="205335" cy="205335"/>
            </a:xfrm>
            <a:prstGeom prst="rect">
              <a:avLst/>
            </a:prstGeom>
          </p:spPr>
        </p:pic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94B2E6FB-847A-C846-A69F-4C41DF40A21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9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864100" y="4855247"/>
              <a:ext cx="296937" cy="209981"/>
            </a:xfrm>
            <a:prstGeom prst="rect">
              <a:avLst/>
            </a:prstGeom>
          </p:spPr>
        </p:pic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182C750E-8E6B-7E44-9F33-2740B3FE5F6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0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739871" y="4859238"/>
              <a:ext cx="193071" cy="193071"/>
            </a:xfrm>
            <a:prstGeom prst="rect">
              <a:avLst/>
            </a:prstGeom>
          </p:spPr>
        </p:pic>
      </p:grpSp>
      <p:sp>
        <p:nvSpPr>
          <p:cNvPr id="20" name="TextBox 19">
            <a:extLst>
              <a:ext uri="{FF2B5EF4-FFF2-40B4-BE49-F238E27FC236}">
                <a16:creationId xmlns:a16="http://schemas.microsoft.com/office/drawing/2014/main" id="{2179479C-0F44-7A45-AA75-6A858C230627}"/>
              </a:ext>
            </a:extLst>
          </p:cNvPr>
          <p:cNvSpPr txBox="1"/>
          <p:nvPr userDrawn="1"/>
        </p:nvSpPr>
        <p:spPr>
          <a:xfrm>
            <a:off x="3839977" y="5124716"/>
            <a:ext cx="4512039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sz="1300" b="0" i="0" dirty="0">
                <a:solidFill>
                  <a:schemeClr val="bg1"/>
                </a:solidFill>
                <a:latin typeface="Neue Haas Unica W1G" panose="020B0504030206020203" pitchFamily="34" charset="0"/>
              </a:rPr>
              <a:t>@</a:t>
            </a:r>
            <a:r>
              <a:rPr lang="fi-FI" sz="1300" b="0" i="0" dirty="0" err="1">
                <a:solidFill>
                  <a:schemeClr val="bg1"/>
                </a:solidFill>
                <a:latin typeface="Neue Haas Unica W1G" panose="020B0504030206020203" pitchFamily="34" charset="0"/>
              </a:rPr>
              <a:t>aikakausmedia</a:t>
            </a:r>
            <a:endParaRPr lang="en-FI" sz="1300" b="0" i="0" dirty="0">
              <a:solidFill>
                <a:schemeClr val="bg1"/>
              </a:solidFill>
              <a:latin typeface="Neue Haas Unica W1G" panose="020B0504030206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328584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 + taulukk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0AA06007-980B-2142-9A76-6C10782CC692}"/>
              </a:ext>
            </a:extLst>
          </p:cNvPr>
          <p:cNvSpPr/>
          <p:nvPr userDrawn="1"/>
        </p:nvSpPr>
        <p:spPr>
          <a:xfrm>
            <a:off x="7599405" y="0"/>
            <a:ext cx="4592594" cy="6858000"/>
          </a:xfrm>
          <a:prstGeom prst="rect">
            <a:avLst/>
          </a:prstGeom>
          <a:solidFill>
            <a:srgbClr val="FF64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 b="0" i="0" dirty="0">
              <a:latin typeface="Neue Haas Unica W1G" panose="020B0504030206020203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B40C94C-A49F-5948-89AC-7EBDD1E88C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29200"/>
            <a:ext cx="7599405" cy="1325563"/>
          </a:xfrm>
        </p:spPr>
        <p:txBody>
          <a:bodyPr/>
          <a:lstStyle>
            <a:lvl1pPr algn="ctr">
              <a:defRPr sz="3500">
                <a:solidFill>
                  <a:schemeClr val="tx2"/>
                </a:solidFill>
                <a:latin typeface="Canela Medium" pitchFamily="2" charset="77"/>
              </a:defRPr>
            </a:lvl1pPr>
          </a:lstStyle>
          <a:p>
            <a:r>
              <a:rPr lang="en-GB" dirty="0"/>
              <a:t>Click to edit Master title style</a:t>
            </a:r>
            <a:endParaRPr lang="en-FI" dirty="0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5F126362-C5A2-764A-B413-41408644FDDF}"/>
              </a:ext>
            </a:extLst>
          </p:cNvPr>
          <p:cNvCxnSpPr>
            <a:cxnSpLocks/>
          </p:cNvCxnSpPr>
          <p:nvPr userDrawn="1"/>
        </p:nvCxnSpPr>
        <p:spPr>
          <a:xfrm>
            <a:off x="602312" y="1366807"/>
            <a:ext cx="6342186" cy="0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>
            <a:extLst>
              <a:ext uri="{FF2B5EF4-FFF2-40B4-BE49-F238E27FC236}">
                <a16:creationId xmlns:a16="http://schemas.microsoft.com/office/drawing/2014/main" id="{C987A81C-4E41-D445-9482-92D9AE4BA87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044529" y="6390396"/>
            <a:ext cx="1829365" cy="137829"/>
          </a:xfrm>
          <a:prstGeom prst="rect">
            <a:avLst/>
          </a:prstGeom>
        </p:spPr>
      </p:pic>
      <p:sp>
        <p:nvSpPr>
          <p:cNvPr id="11" name="Content Placeholder 3">
            <a:extLst>
              <a:ext uri="{FF2B5EF4-FFF2-40B4-BE49-F238E27FC236}">
                <a16:creationId xmlns:a16="http://schemas.microsoft.com/office/drawing/2014/main" id="{D82E640B-127A-8143-BC78-FEA7DC0E1F49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789623" y="2146246"/>
            <a:ext cx="6020160" cy="3344947"/>
          </a:xfrm>
        </p:spPr>
        <p:txBody>
          <a:bodyPr/>
          <a:lstStyle>
            <a:lvl1pPr>
              <a:buNone/>
              <a:defRPr>
                <a:solidFill>
                  <a:schemeClr val="tx2"/>
                </a:solidFill>
              </a:defRPr>
            </a:lvl1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12" name="Text Placeholder 3">
            <a:extLst>
              <a:ext uri="{FF2B5EF4-FFF2-40B4-BE49-F238E27FC236}">
                <a16:creationId xmlns:a16="http://schemas.microsoft.com/office/drawing/2014/main" id="{52BCB598-89A0-8944-BE77-244DF996CEA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065850" y="1912925"/>
            <a:ext cx="3659703" cy="3811588"/>
          </a:xfrm>
        </p:spPr>
        <p:txBody>
          <a:bodyPr/>
          <a:lstStyle>
            <a:lvl1pPr marL="0" indent="0">
              <a:lnSpc>
                <a:spcPct val="120000"/>
              </a:lnSpc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8115F5A-F4AE-6143-9E8A-83B703A43D77}"/>
              </a:ext>
            </a:extLst>
          </p:cNvPr>
          <p:cNvSpPr txBox="1"/>
          <p:nvPr userDrawn="1"/>
        </p:nvSpPr>
        <p:spPr>
          <a:xfrm>
            <a:off x="602312" y="6328170"/>
            <a:ext cx="60201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000" b="0" i="0" dirty="0" err="1">
                <a:solidFill>
                  <a:schemeClr val="accent1"/>
                </a:solidFill>
                <a:latin typeface="Neue Haas Unica W1G Light" panose="020B0404030206020203" pitchFamily="34" charset="0"/>
              </a:rPr>
              <a:t>Lähde</a:t>
            </a:r>
            <a:r>
              <a:rPr lang="en-US" sz="1000" b="0" i="0" dirty="0">
                <a:solidFill>
                  <a:schemeClr val="accent1"/>
                </a:solidFill>
                <a:latin typeface="Neue Haas Unica W1G Light" panose="020B0404030206020203" pitchFamily="34" charset="0"/>
              </a:rPr>
              <a:t>: Aikakausmediat </a:t>
            </a:r>
            <a:r>
              <a:rPr lang="en-US" sz="1000" b="0" i="0" dirty="0" err="1">
                <a:solidFill>
                  <a:schemeClr val="accent1"/>
                </a:solidFill>
                <a:latin typeface="Neue Haas Unica W1G Light" panose="020B0404030206020203" pitchFamily="34" charset="0"/>
              </a:rPr>
              <a:t>somessa</a:t>
            </a:r>
            <a:r>
              <a:rPr lang="en-US" sz="1000" b="0" i="0" dirty="0">
                <a:solidFill>
                  <a:schemeClr val="accent1"/>
                </a:solidFill>
                <a:latin typeface="Neue Haas Unica W1G Light" panose="020B0404030206020203" pitchFamily="34" charset="0"/>
              </a:rPr>
              <a:t> 3/2023</a:t>
            </a:r>
          </a:p>
          <a:p>
            <a:pPr algn="l"/>
            <a:endParaRPr lang="fi-FI" sz="1000" b="0" i="0" dirty="0">
              <a:solidFill>
                <a:schemeClr val="accent1"/>
              </a:solidFill>
              <a:latin typeface="Neue Haas Unica W1G Light" panose="020B0404030206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23596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 + taulukko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0AA06007-980B-2142-9A76-6C10782CC692}"/>
              </a:ext>
            </a:extLst>
          </p:cNvPr>
          <p:cNvSpPr/>
          <p:nvPr userDrawn="1"/>
        </p:nvSpPr>
        <p:spPr>
          <a:xfrm>
            <a:off x="7599405" y="0"/>
            <a:ext cx="4592594" cy="6857982"/>
          </a:xfrm>
          <a:prstGeom prst="rect">
            <a:avLst/>
          </a:prstGeom>
          <a:solidFill>
            <a:srgbClr val="9CFFF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 b="0" i="0" dirty="0">
              <a:latin typeface="Neue Haas Unica W1G" panose="020B0504030206020203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B40C94C-A49F-5948-89AC-7EBDD1E88C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29200"/>
            <a:ext cx="7599405" cy="1325563"/>
          </a:xfrm>
        </p:spPr>
        <p:txBody>
          <a:bodyPr/>
          <a:lstStyle>
            <a:lvl1pPr algn="ctr">
              <a:defRPr sz="3500">
                <a:solidFill>
                  <a:schemeClr val="tx2"/>
                </a:solidFill>
                <a:latin typeface="Canela Medium" pitchFamily="2" charset="77"/>
              </a:defRPr>
            </a:lvl1pPr>
          </a:lstStyle>
          <a:p>
            <a:r>
              <a:rPr lang="en-GB" dirty="0"/>
              <a:t>Click to edit Master title style</a:t>
            </a:r>
            <a:endParaRPr lang="en-FI" dirty="0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5F126362-C5A2-764A-B413-41408644FDDF}"/>
              </a:ext>
            </a:extLst>
          </p:cNvPr>
          <p:cNvCxnSpPr>
            <a:cxnSpLocks/>
          </p:cNvCxnSpPr>
          <p:nvPr userDrawn="1"/>
        </p:nvCxnSpPr>
        <p:spPr>
          <a:xfrm>
            <a:off x="602312" y="1366807"/>
            <a:ext cx="6342186" cy="0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Content Placeholder 3">
            <a:extLst>
              <a:ext uri="{FF2B5EF4-FFF2-40B4-BE49-F238E27FC236}">
                <a16:creationId xmlns:a16="http://schemas.microsoft.com/office/drawing/2014/main" id="{D82E640B-127A-8143-BC78-FEA7DC0E1F49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789623" y="2146246"/>
            <a:ext cx="6020160" cy="3344947"/>
          </a:xfrm>
        </p:spPr>
        <p:txBody>
          <a:bodyPr/>
          <a:lstStyle>
            <a:lvl1pPr>
              <a:buNone/>
              <a:defRPr>
                <a:solidFill>
                  <a:schemeClr val="tx2"/>
                </a:solidFill>
              </a:defRPr>
            </a:lvl1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4FB3F6A1-9752-F848-A102-0EAD89C36F5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065850" y="1912925"/>
            <a:ext cx="3659703" cy="3811588"/>
          </a:xfrm>
        </p:spPr>
        <p:txBody>
          <a:bodyPr/>
          <a:lstStyle>
            <a:lvl1pPr marL="0" indent="0">
              <a:lnSpc>
                <a:spcPct val="120000"/>
              </a:lnSpc>
              <a:buNone/>
              <a:defRPr sz="1600">
                <a:solidFill>
                  <a:schemeClr val="tx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818DF08B-3530-C541-8E8B-47BED9E4E10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064074" y="6389170"/>
            <a:ext cx="1845645" cy="139055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64739B8C-C17C-734E-992F-95AC9D7B1E98}"/>
              </a:ext>
            </a:extLst>
          </p:cNvPr>
          <p:cNvSpPr txBox="1"/>
          <p:nvPr userDrawn="1"/>
        </p:nvSpPr>
        <p:spPr>
          <a:xfrm>
            <a:off x="602312" y="6328170"/>
            <a:ext cx="60201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000" b="0" i="0" dirty="0" err="1">
                <a:solidFill>
                  <a:schemeClr val="accent1"/>
                </a:solidFill>
                <a:latin typeface="Neue Haas Unica W1G Light" panose="020B0404030206020203" pitchFamily="34" charset="0"/>
              </a:rPr>
              <a:t>Lähde</a:t>
            </a:r>
            <a:r>
              <a:rPr lang="en-US" sz="1000" b="0" i="0" dirty="0">
                <a:solidFill>
                  <a:schemeClr val="accent1"/>
                </a:solidFill>
                <a:latin typeface="Neue Haas Unica W1G Light" panose="020B0404030206020203" pitchFamily="34" charset="0"/>
              </a:rPr>
              <a:t>: Aikakausmediat </a:t>
            </a:r>
            <a:r>
              <a:rPr lang="en-US" sz="1000" b="0" i="0" dirty="0" err="1">
                <a:solidFill>
                  <a:schemeClr val="accent1"/>
                </a:solidFill>
                <a:latin typeface="Neue Haas Unica W1G Light" panose="020B0404030206020203" pitchFamily="34" charset="0"/>
              </a:rPr>
              <a:t>somessa</a:t>
            </a:r>
            <a:r>
              <a:rPr lang="en-US" sz="1000" b="0" i="0" dirty="0">
                <a:solidFill>
                  <a:schemeClr val="accent1"/>
                </a:solidFill>
                <a:latin typeface="Neue Haas Unica W1G Light" panose="020B0404030206020203" pitchFamily="34" charset="0"/>
              </a:rPr>
              <a:t> 3/2023</a:t>
            </a:r>
          </a:p>
          <a:p>
            <a:pPr algn="l"/>
            <a:endParaRPr lang="fi-FI" sz="1000" b="0" i="0" dirty="0">
              <a:solidFill>
                <a:schemeClr val="accent1"/>
              </a:solidFill>
              <a:latin typeface="Neue Haas Unica W1G Light" panose="020B0404030206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743000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elkkä teksti 1">
    <p:bg>
      <p:bgPr>
        <a:solidFill>
          <a:srgbClr val="00264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F6F28AA3-49D3-B841-9A4C-2BA029B0C9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242393"/>
            <a:ext cx="10515600" cy="1292086"/>
          </a:xfrm>
        </p:spPr>
        <p:txBody>
          <a:bodyPr/>
          <a:lstStyle>
            <a:lvl1pPr algn="ctr">
              <a:defRPr sz="6000">
                <a:solidFill>
                  <a:srgbClr val="9CFFF8"/>
                </a:solidFill>
                <a:latin typeface="Clattering" pitchFamily="2" charset="0"/>
              </a:defRPr>
            </a:lvl1pPr>
          </a:lstStyle>
          <a:p>
            <a:r>
              <a:rPr lang="en-GB"/>
              <a:t>Click to edit Master title style</a:t>
            </a:r>
            <a:endParaRPr lang="en-FI" dirty="0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D4064BFC-CF3F-C74E-8F1F-09A14FDA4069}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1689706" y="2483610"/>
            <a:ext cx="8824801" cy="3131997"/>
          </a:xfrm>
        </p:spPr>
        <p:txBody>
          <a:bodyPr/>
          <a:lstStyle>
            <a:lvl1pPr algn="ctr">
              <a:lnSpc>
                <a:spcPct val="120000"/>
              </a:lnSpc>
              <a:buFontTx/>
              <a:buNone/>
              <a:defRPr sz="2200" b="0" i="0">
                <a:solidFill>
                  <a:schemeClr val="bg1"/>
                </a:solidFill>
                <a:latin typeface="Neue Haas Unica W1G Light" panose="020B0404030206020203" pitchFamily="34" charset="0"/>
              </a:defRPr>
            </a:lvl1pPr>
            <a:lvl2pPr algn="ctr">
              <a:lnSpc>
                <a:spcPct val="120000"/>
              </a:lnSpc>
              <a:buFontTx/>
              <a:buNone/>
              <a:defRPr sz="3000" b="0" i="0">
                <a:solidFill>
                  <a:schemeClr val="bg1"/>
                </a:solidFill>
                <a:latin typeface="Neue Haas Unica W1G Light" panose="020B0404030206020203" pitchFamily="34" charset="0"/>
              </a:defRPr>
            </a:lvl2pPr>
            <a:lvl3pPr algn="ctr">
              <a:lnSpc>
                <a:spcPct val="120000"/>
              </a:lnSpc>
              <a:buFontTx/>
              <a:buNone/>
              <a:defRPr sz="3000" b="0" i="0">
                <a:solidFill>
                  <a:schemeClr val="bg1"/>
                </a:solidFill>
                <a:latin typeface="Neue Haas Unica W1G Light" panose="020B0404030206020203" pitchFamily="34" charset="0"/>
              </a:defRPr>
            </a:lvl3pPr>
            <a:lvl4pPr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4pPr>
            <a:lvl5pPr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B36D8F9-B370-1A4C-BDFF-A2B6637354E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044529" y="6390396"/>
            <a:ext cx="1829365" cy="1378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21840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elkkä teksti 1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F6F28AA3-49D3-B841-9A4C-2BA029B0C9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69070" y="449685"/>
            <a:ext cx="9941169" cy="972971"/>
          </a:xfrm>
        </p:spPr>
        <p:txBody>
          <a:bodyPr/>
          <a:lstStyle>
            <a:lvl1pPr algn="ctr">
              <a:defRPr sz="4000">
                <a:solidFill>
                  <a:schemeClr val="tx2"/>
                </a:solidFill>
                <a:latin typeface="Canela Medium" pitchFamily="2" charset="77"/>
                <a:cs typeface="Calibri" panose="020F0502020204030204" pitchFamily="34" charset="0"/>
              </a:defRPr>
            </a:lvl1pPr>
          </a:lstStyle>
          <a:p>
            <a:r>
              <a:rPr lang="en-GB" dirty="0"/>
              <a:t>Click to edit Master title style</a:t>
            </a:r>
            <a:endParaRPr lang="en-FI" dirty="0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D4064BFC-CF3F-C74E-8F1F-09A14FDA4069}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1169070" y="1780370"/>
            <a:ext cx="9941169" cy="3835238"/>
          </a:xfrm>
        </p:spPr>
        <p:txBody>
          <a:bodyPr/>
          <a:lstStyle>
            <a:lvl1pPr algn="ctr">
              <a:lnSpc>
                <a:spcPct val="120000"/>
              </a:lnSpc>
              <a:buFontTx/>
              <a:buNone/>
              <a:defRPr sz="2200" b="0" i="0">
                <a:solidFill>
                  <a:schemeClr val="tx2"/>
                </a:solidFill>
                <a:latin typeface="Neue Haas Unica W1G Light" panose="020B0404030206020203" pitchFamily="34" charset="0"/>
              </a:defRPr>
            </a:lvl1pPr>
            <a:lvl2pPr algn="ctr">
              <a:lnSpc>
                <a:spcPct val="120000"/>
              </a:lnSpc>
              <a:buFontTx/>
              <a:buNone/>
              <a:defRPr sz="3000" b="0" i="0">
                <a:solidFill>
                  <a:schemeClr val="bg1"/>
                </a:solidFill>
                <a:latin typeface="Neue Haas Unica W1G Light" panose="020B0404030206020203" pitchFamily="34" charset="0"/>
              </a:defRPr>
            </a:lvl2pPr>
            <a:lvl3pPr algn="ctr">
              <a:lnSpc>
                <a:spcPct val="120000"/>
              </a:lnSpc>
              <a:buFontTx/>
              <a:buNone/>
              <a:defRPr sz="3000" b="0" i="0">
                <a:solidFill>
                  <a:schemeClr val="bg1"/>
                </a:solidFill>
                <a:latin typeface="Neue Haas Unica W1G Light" panose="020B0404030206020203" pitchFamily="34" charset="0"/>
              </a:defRPr>
            </a:lvl3pPr>
            <a:lvl4pPr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4pPr>
            <a:lvl5pPr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718F572-44AB-F742-BF25-B7C87DBC3C3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064074" y="6389170"/>
            <a:ext cx="1845645" cy="139055"/>
          </a:xfrm>
          <a:prstGeom prst="rect">
            <a:avLst/>
          </a:prstGeom>
        </p:spPr>
      </p:pic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6706163D-74AF-9E4B-9C00-17C5345E5474}"/>
              </a:ext>
            </a:extLst>
          </p:cNvPr>
          <p:cNvCxnSpPr/>
          <p:nvPr userDrawn="1"/>
        </p:nvCxnSpPr>
        <p:spPr>
          <a:xfrm>
            <a:off x="1169071" y="1104355"/>
            <a:ext cx="9941169" cy="0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D975F1AF-DCD8-B641-9909-F89425B39CAF}"/>
              </a:ext>
            </a:extLst>
          </p:cNvPr>
          <p:cNvSpPr txBox="1"/>
          <p:nvPr userDrawn="1"/>
        </p:nvSpPr>
        <p:spPr>
          <a:xfrm>
            <a:off x="602312" y="6328170"/>
            <a:ext cx="60201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000" b="0" i="0" dirty="0" err="1">
                <a:solidFill>
                  <a:schemeClr val="accent1"/>
                </a:solidFill>
                <a:latin typeface="Neue Haas Unica W1G Light" panose="020B0404030206020203" pitchFamily="34" charset="0"/>
              </a:rPr>
              <a:t>Lähde</a:t>
            </a:r>
            <a:r>
              <a:rPr lang="en-US" sz="1000" b="0" i="0" dirty="0">
                <a:solidFill>
                  <a:schemeClr val="accent1"/>
                </a:solidFill>
                <a:latin typeface="Neue Haas Unica W1G Light" panose="020B0404030206020203" pitchFamily="34" charset="0"/>
              </a:rPr>
              <a:t>: Aikakausmediat </a:t>
            </a:r>
            <a:r>
              <a:rPr lang="en-US" sz="1000" b="0" i="0" dirty="0" err="1">
                <a:solidFill>
                  <a:schemeClr val="accent1"/>
                </a:solidFill>
                <a:latin typeface="Neue Haas Unica W1G Light" panose="020B0404030206020203" pitchFamily="34" charset="0"/>
              </a:rPr>
              <a:t>somessa</a:t>
            </a:r>
            <a:r>
              <a:rPr lang="en-US" sz="1000" b="0" i="0" dirty="0">
                <a:solidFill>
                  <a:schemeClr val="accent1"/>
                </a:solidFill>
                <a:latin typeface="Neue Haas Unica W1G Light" panose="020B0404030206020203" pitchFamily="34" charset="0"/>
              </a:rPr>
              <a:t> 3/2023</a:t>
            </a:r>
          </a:p>
          <a:p>
            <a:pPr algn="l"/>
            <a:endParaRPr lang="fi-FI" sz="1000" b="0" i="0" dirty="0">
              <a:solidFill>
                <a:schemeClr val="accent1"/>
              </a:solidFill>
              <a:latin typeface="Neue Haas Unica W1G Light" panose="020B0404030206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087678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Pelkkä teksti 1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F6F28AA3-49D3-B841-9A4C-2BA029B0C9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69070" y="449685"/>
            <a:ext cx="9941169" cy="972971"/>
          </a:xfrm>
        </p:spPr>
        <p:txBody>
          <a:bodyPr/>
          <a:lstStyle>
            <a:lvl1pPr algn="ctr">
              <a:defRPr sz="4000">
                <a:solidFill>
                  <a:schemeClr val="tx2"/>
                </a:solidFill>
                <a:latin typeface="Canela Medium" pitchFamily="2" charset="77"/>
                <a:cs typeface="Calibri" panose="020F0502020204030204" pitchFamily="34" charset="0"/>
              </a:defRPr>
            </a:lvl1pPr>
          </a:lstStyle>
          <a:p>
            <a:r>
              <a:rPr lang="en-GB" dirty="0"/>
              <a:t>Click to edit Master title style</a:t>
            </a:r>
            <a:endParaRPr lang="en-FI" dirty="0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D4064BFC-CF3F-C74E-8F1F-09A14FDA4069}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1169070" y="1780370"/>
            <a:ext cx="9941169" cy="3835238"/>
          </a:xfrm>
        </p:spPr>
        <p:txBody>
          <a:bodyPr/>
          <a:lstStyle>
            <a:lvl1pPr algn="ctr">
              <a:lnSpc>
                <a:spcPct val="120000"/>
              </a:lnSpc>
              <a:buFontTx/>
              <a:buNone/>
              <a:defRPr sz="2200" b="0" i="0">
                <a:solidFill>
                  <a:schemeClr val="tx2"/>
                </a:solidFill>
                <a:latin typeface="Neue Haas Unica W1G Light" panose="020B0404030206020203" pitchFamily="34" charset="0"/>
              </a:defRPr>
            </a:lvl1pPr>
            <a:lvl2pPr algn="ctr">
              <a:lnSpc>
                <a:spcPct val="120000"/>
              </a:lnSpc>
              <a:buFontTx/>
              <a:buNone/>
              <a:defRPr sz="3000" b="0" i="0">
                <a:solidFill>
                  <a:schemeClr val="bg1"/>
                </a:solidFill>
                <a:latin typeface="Neue Haas Unica W1G Light" panose="020B0404030206020203" pitchFamily="34" charset="0"/>
              </a:defRPr>
            </a:lvl2pPr>
            <a:lvl3pPr algn="ctr">
              <a:lnSpc>
                <a:spcPct val="120000"/>
              </a:lnSpc>
              <a:buFontTx/>
              <a:buNone/>
              <a:defRPr sz="3000" b="0" i="0">
                <a:solidFill>
                  <a:schemeClr val="bg1"/>
                </a:solidFill>
                <a:latin typeface="Neue Haas Unica W1G Light" panose="020B0404030206020203" pitchFamily="34" charset="0"/>
              </a:defRPr>
            </a:lvl3pPr>
            <a:lvl4pPr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4pPr>
            <a:lvl5pPr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718F572-44AB-F742-BF25-B7C87DBC3C3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064074" y="6389170"/>
            <a:ext cx="1845645" cy="139055"/>
          </a:xfrm>
          <a:prstGeom prst="rect">
            <a:avLst/>
          </a:prstGeom>
        </p:spPr>
      </p:pic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6706163D-74AF-9E4B-9C00-17C5345E5474}"/>
              </a:ext>
            </a:extLst>
          </p:cNvPr>
          <p:cNvCxnSpPr/>
          <p:nvPr userDrawn="1"/>
        </p:nvCxnSpPr>
        <p:spPr>
          <a:xfrm>
            <a:off x="1169071" y="1422656"/>
            <a:ext cx="9941169" cy="0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D975F1AF-DCD8-B641-9909-F89425B39CAF}"/>
              </a:ext>
            </a:extLst>
          </p:cNvPr>
          <p:cNvSpPr txBox="1"/>
          <p:nvPr userDrawn="1"/>
        </p:nvSpPr>
        <p:spPr>
          <a:xfrm>
            <a:off x="602312" y="6328170"/>
            <a:ext cx="60201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000" b="0" i="0" dirty="0" err="1">
                <a:solidFill>
                  <a:schemeClr val="accent1"/>
                </a:solidFill>
                <a:latin typeface="Neue Haas Unica W1G Light" panose="020B0404030206020203" pitchFamily="34" charset="0"/>
              </a:rPr>
              <a:t>Lähde</a:t>
            </a:r>
            <a:r>
              <a:rPr lang="en-US" sz="1000" b="0" i="0" dirty="0">
                <a:solidFill>
                  <a:schemeClr val="accent1"/>
                </a:solidFill>
                <a:latin typeface="Neue Haas Unica W1G Light" panose="020B0404030206020203" pitchFamily="34" charset="0"/>
              </a:rPr>
              <a:t>: Aikakausmediat </a:t>
            </a:r>
            <a:r>
              <a:rPr lang="en-US" sz="1000" b="0" i="0" dirty="0" err="1">
                <a:solidFill>
                  <a:schemeClr val="accent1"/>
                </a:solidFill>
                <a:latin typeface="Neue Haas Unica W1G Light" panose="020B0404030206020203" pitchFamily="34" charset="0"/>
              </a:rPr>
              <a:t>somessa</a:t>
            </a:r>
            <a:r>
              <a:rPr lang="en-US" sz="1000" b="0" i="0" dirty="0">
                <a:solidFill>
                  <a:schemeClr val="accent1"/>
                </a:solidFill>
                <a:latin typeface="Neue Haas Unica W1G Light" panose="020B0404030206020203" pitchFamily="34" charset="0"/>
              </a:rPr>
              <a:t> 3/2023</a:t>
            </a:r>
          </a:p>
          <a:p>
            <a:pPr algn="l"/>
            <a:endParaRPr lang="fi-FI" sz="1000" b="0" i="0" dirty="0">
              <a:solidFill>
                <a:schemeClr val="accent1"/>
              </a:solidFill>
              <a:latin typeface="Neue Haas Unica W1G Light" panose="020B0404030206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132679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elkkä teksti 2">
    <p:bg>
      <p:bgPr>
        <a:solidFill>
          <a:srgbClr val="F4CF6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F6F28AA3-49D3-B841-9A4C-2BA029B0C9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242393"/>
            <a:ext cx="10515600" cy="1292086"/>
          </a:xfrm>
        </p:spPr>
        <p:txBody>
          <a:bodyPr/>
          <a:lstStyle>
            <a:lvl1pPr algn="ctr">
              <a:defRPr sz="6000">
                <a:solidFill>
                  <a:srgbClr val="002649"/>
                </a:solidFill>
                <a:latin typeface="Clattering" pitchFamily="2" charset="0"/>
              </a:defRPr>
            </a:lvl1pPr>
          </a:lstStyle>
          <a:p>
            <a:r>
              <a:rPr lang="en-GB"/>
              <a:t>Click to edit Master title style</a:t>
            </a:r>
            <a:endParaRPr lang="en-FI" dirty="0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D9837841-3BE3-2244-94B9-11F5CE756426}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1689706" y="2483610"/>
            <a:ext cx="8824801" cy="3131997"/>
          </a:xfrm>
        </p:spPr>
        <p:txBody>
          <a:bodyPr/>
          <a:lstStyle>
            <a:lvl1pPr algn="ctr">
              <a:lnSpc>
                <a:spcPct val="120000"/>
              </a:lnSpc>
              <a:buFontTx/>
              <a:buNone/>
              <a:defRPr sz="22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1pPr>
            <a:lvl2pPr algn="ctr">
              <a:lnSpc>
                <a:spcPct val="120000"/>
              </a:lnSpc>
              <a:buFontTx/>
              <a:buNone/>
              <a:defRPr sz="3000" b="0" i="0">
                <a:solidFill>
                  <a:schemeClr val="bg1"/>
                </a:solidFill>
                <a:latin typeface="Neue Haas Unica W1G Light" panose="020B0404030206020203" pitchFamily="34" charset="0"/>
              </a:defRPr>
            </a:lvl2pPr>
            <a:lvl3pPr algn="ctr">
              <a:lnSpc>
                <a:spcPct val="120000"/>
              </a:lnSpc>
              <a:buFontTx/>
              <a:buNone/>
              <a:defRPr sz="3000" b="0" i="0">
                <a:solidFill>
                  <a:schemeClr val="bg1"/>
                </a:solidFill>
                <a:latin typeface="Neue Haas Unica W1G Light" panose="020B0404030206020203" pitchFamily="34" charset="0"/>
              </a:defRPr>
            </a:lvl3pPr>
            <a:lvl4pPr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4pPr>
            <a:lvl5pPr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18B19DD2-B99B-4E4F-9C1F-20F528AEADD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064074" y="6389170"/>
            <a:ext cx="1845645" cy="1390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82076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4649EBF-CEF6-E44B-B0A4-3E1C327906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dirty="0"/>
              <a:t>Click to edit Master title style</a:t>
            </a:r>
            <a:endParaRPr lang="en-FI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4CA5092-7646-5547-A70B-476FB072674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FI" dirty="0"/>
          </a:p>
        </p:txBody>
      </p:sp>
    </p:spTree>
    <p:extLst>
      <p:ext uri="{BB962C8B-B14F-4D97-AF65-F5344CB8AC3E}">
        <p14:creationId xmlns:p14="http://schemas.microsoft.com/office/powerpoint/2010/main" val="22036528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54" r:id="rId3"/>
    <p:sldLayoutId id="2147483677" r:id="rId4"/>
    <p:sldLayoutId id="2147483679" r:id="rId5"/>
    <p:sldLayoutId id="2147483663" r:id="rId6"/>
    <p:sldLayoutId id="2147483686" r:id="rId7"/>
    <p:sldLayoutId id="2147483687" r:id="rId8"/>
    <p:sldLayoutId id="2147483667" r:id="rId9"/>
    <p:sldLayoutId id="2147483676" r:id="rId10"/>
    <p:sldLayoutId id="2147483664" r:id="rId11"/>
    <p:sldLayoutId id="2147483680" r:id="rId12"/>
    <p:sldLayoutId id="2147483678" r:id="rId13"/>
    <p:sldLayoutId id="2147483684" r:id="rId14"/>
    <p:sldLayoutId id="2147483661" r:id="rId15"/>
    <p:sldLayoutId id="2147483681" r:id="rId16"/>
    <p:sldLayoutId id="2147483683" r:id="rId17"/>
    <p:sldLayoutId id="2147483682" r:id="rId18"/>
    <p:sldLayoutId id="2147483662" r:id="rId19"/>
    <p:sldLayoutId id="2147483665" r:id="rId20"/>
    <p:sldLayoutId id="2147483657" r:id="rId21"/>
    <p:sldLayoutId id="2147483674" r:id="rId22"/>
    <p:sldLayoutId id="2147483666" r:id="rId23"/>
    <p:sldLayoutId id="2147483675" r:id="rId24"/>
    <p:sldLayoutId id="2147483670" r:id="rId25"/>
    <p:sldLayoutId id="2147483668" r:id="rId26"/>
    <p:sldLayoutId id="2147483669" r:id="rId27"/>
    <p:sldLayoutId id="2147483672" r:id="rId28"/>
    <p:sldLayoutId id="2147483673" r:id="rId29"/>
    <p:sldLayoutId id="2147483655" r:id="rId30"/>
    <p:sldLayoutId id="2147483671" r:id="rId31"/>
  </p:sldLayoutIdLst>
  <p:hf sldNum="0"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0" i="0" kern="1200">
          <a:solidFill>
            <a:schemeClr val="tx2"/>
          </a:solidFill>
          <a:latin typeface="Canela Medium" pitchFamily="2" charset="77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000" b="0" i="0" kern="1200">
          <a:solidFill>
            <a:schemeClr val="tx2"/>
          </a:solidFill>
          <a:latin typeface="Neue Haas Unica W1G Light" panose="020B0404030206020203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2"/>
          </a:solidFill>
          <a:latin typeface="Neue Haas Unica W1G Light" panose="020B0404030206020203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b="0" i="0" kern="1200">
          <a:solidFill>
            <a:schemeClr val="tx2"/>
          </a:solidFill>
          <a:latin typeface="Neue Haas Unica W1G Light" panose="020B0404030206020203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b="0" i="0" kern="1200">
          <a:solidFill>
            <a:schemeClr val="tx2"/>
          </a:solidFill>
          <a:latin typeface="Neue Haas Unica W1G Light" panose="020B0404030206020203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b="0" i="0" kern="1200">
          <a:solidFill>
            <a:schemeClr val="tx2"/>
          </a:solidFill>
          <a:latin typeface="Neue Haas Unica W1G Light" panose="020B0404030206020203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1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1.xml"/><Relationship Id="rId4" Type="http://schemas.openxmlformats.org/officeDocument/2006/relationships/image" Target="../media/image19.emf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hyperlink" Target="https://www.editkilpailu.fi/shortlistat/" TargetMode="External"/><Relationship Id="rId1" Type="http://schemas.openxmlformats.org/officeDocument/2006/relationships/slideLayout" Target="../slideLayouts/slideLayout2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hyperlink" Target="https://www.editkilpailu.fi/gaala/" TargetMode="External"/><Relationship Id="rId1" Type="http://schemas.openxmlformats.org/officeDocument/2006/relationships/slideLayout" Target="../slideLayouts/slideLayout23.xml"/><Relationship Id="rId4" Type="http://schemas.openxmlformats.org/officeDocument/2006/relationships/image" Target="../media/image21.jp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hyperlink" Target="https://www.aikakausmedia.fi/ajankohtaista/artikkelit/2023/mika-on-sinun-juttusi-aikakauslehtiviikolla-17-23-4-lahes-sata-lehtea-on-luettavissa-maksutta/" TargetMode="External"/><Relationship Id="rId1" Type="http://schemas.openxmlformats.org/officeDocument/2006/relationships/slideLayout" Target="../slideLayouts/slideLayout2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1DF375-90D5-7E45-B00C-9DB66F62E6B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FI" dirty="0"/>
              <a:t>Aikakausmediat somessa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5729775-DF8A-CA45-9105-05DC8CCDE98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i-FI" dirty="0"/>
              <a:t>Maaliskuu 2023</a:t>
            </a:r>
            <a:endParaRPr lang="en-FI" dirty="0"/>
          </a:p>
        </p:txBody>
      </p:sp>
    </p:spTree>
    <p:extLst>
      <p:ext uri="{BB962C8B-B14F-4D97-AF65-F5344CB8AC3E}">
        <p14:creationId xmlns:p14="http://schemas.microsoft.com/office/powerpoint/2010/main" val="300788288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>
            <a:extLst>
              <a:ext uri="{FF2B5EF4-FFF2-40B4-BE49-F238E27FC236}">
                <a16:creationId xmlns:a16="http://schemas.microsoft.com/office/drawing/2014/main" id="{98307963-3506-264D-953E-CD1B0289DD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29201"/>
            <a:ext cx="10515600" cy="1115506"/>
          </a:xfrm>
        </p:spPr>
        <p:txBody>
          <a:bodyPr>
            <a:normAutofit/>
          </a:bodyPr>
          <a:lstStyle/>
          <a:p>
            <a:r>
              <a:rPr lang="fi-FI" sz="3200" dirty="0"/>
              <a:t>Yleisömäärän kehitys Twitterissä</a:t>
            </a:r>
            <a:br>
              <a:rPr lang="fi-FI" sz="3200" dirty="0"/>
            </a:br>
            <a:r>
              <a:rPr lang="fi-FI" sz="3200" dirty="0"/>
              <a:t>3/2022 – 3/2023</a:t>
            </a:r>
          </a:p>
        </p:txBody>
      </p:sp>
      <p:graphicFrame>
        <p:nvGraphicFramePr>
          <p:cNvPr id="8" name="Chart 7">
            <a:extLst>
              <a:ext uri="{FF2B5EF4-FFF2-40B4-BE49-F238E27FC236}">
                <a16:creationId xmlns:a16="http://schemas.microsoft.com/office/drawing/2014/main" id="{262C4979-C8EC-4CE5-A731-010E69EB7C1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634571902"/>
              </p:ext>
            </p:extLst>
          </p:nvPr>
        </p:nvGraphicFramePr>
        <p:xfrm>
          <a:off x="712694" y="1875985"/>
          <a:ext cx="10515600" cy="43127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97A47C5A-0179-344D-A00F-48F51B0A4F2A}"/>
              </a:ext>
            </a:extLst>
          </p:cNvPr>
          <p:cNvSpPr txBox="1"/>
          <p:nvPr/>
        </p:nvSpPr>
        <p:spPr>
          <a:xfrm>
            <a:off x="1169894" y="1524446"/>
            <a:ext cx="10058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sz="1200" dirty="0">
                <a:solidFill>
                  <a:schemeClr val="accent1"/>
                </a:solidFill>
                <a:latin typeface="Neue Haas Unica W1G" panose="020B0504030206020203" pitchFamily="34" charset="0"/>
              </a:rPr>
              <a:t>Kaikkien seurattujen medioiden Twitter-tilien seuraajat.</a:t>
            </a:r>
          </a:p>
        </p:txBody>
      </p:sp>
    </p:spTree>
    <p:extLst>
      <p:ext uri="{BB962C8B-B14F-4D97-AF65-F5344CB8AC3E}">
        <p14:creationId xmlns:p14="http://schemas.microsoft.com/office/powerpoint/2010/main" val="48056730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>
            <a:extLst>
              <a:ext uri="{FF2B5EF4-FFF2-40B4-BE49-F238E27FC236}">
                <a16:creationId xmlns:a16="http://schemas.microsoft.com/office/drawing/2014/main" id="{98307963-3506-264D-953E-CD1B0289DD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29201"/>
            <a:ext cx="10515600" cy="1115506"/>
          </a:xfrm>
        </p:spPr>
        <p:txBody>
          <a:bodyPr>
            <a:normAutofit/>
          </a:bodyPr>
          <a:lstStyle/>
          <a:p>
            <a:r>
              <a:rPr lang="fi-FI" sz="3200" dirty="0"/>
              <a:t>Yleisömäärän kehitys YouTubessa</a:t>
            </a:r>
            <a:br>
              <a:rPr lang="fi-FI" sz="3200" dirty="0"/>
            </a:br>
            <a:r>
              <a:rPr lang="fi-FI" sz="3200" dirty="0"/>
              <a:t>3/2022 – 3/2023</a:t>
            </a:r>
          </a:p>
        </p:txBody>
      </p:sp>
      <p:graphicFrame>
        <p:nvGraphicFramePr>
          <p:cNvPr id="8" name="Chart 7">
            <a:extLst>
              <a:ext uri="{FF2B5EF4-FFF2-40B4-BE49-F238E27FC236}">
                <a16:creationId xmlns:a16="http://schemas.microsoft.com/office/drawing/2014/main" id="{262C4979-C8EC-4CE5-A731-010E69EB7C1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711084086"/>
              </p:ext>
            </p:extLst>
          </p:nvPr>
        </p:nvGraphicFramePr>
        <p:xfrm>
          <a:off x="712694" y="1875985"/>
          <a:ext cx="10515600" cy="43127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8315D70D-8B87-264D-9B56-C173941B4010}"/>
              </a:ext>
            </a:extLst>
          </p:cNvPr>
          <p:cNvSpPr txBox="1"/>
          <p:nvPr/>
        </p:nvSpPr>
        <p:spPr>
          <a:xfrm>
            <a:off x="1169894" y="1524446"/>
            <a:ext cx="10058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sz="1200" dirty="0">
                <a:solidFill>
                  <a:schemeClr val="accent1"/>
                </a:solidFill>
                <a:latin typeface="Neue Haas Unica W1G" panose="020B0504030206020203" pitchFamily="34" charset="0"/>
              </a:rPr>
              <a:t>Kaikkien seurattujen medioiden YouTube-kanavien tilaajat.</a:t>
            </a:r>
          </a:p>
        </p:txBody>
      </p:sp>
    </p:spTree>
    <p:extLst>
      <p:ext uri="{BB962C8B-B14F-4D97-AF65-F5344CB8AC3E}">
        <p14:creationId xmlns:p14="http://schemas.microsoft.com/office/powerpoint/2010/main" val="79860031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>
            <a:extLst>
              <a:ext uri="{FF2B5EF4-FFF2-40B4-BE49-F238E27FC236}">
                <a16:creationId xmlns:a16="http://schemas.microsoft.com/office/drawing/2014/main" id="{98307963-3506-264D-953E-CD1B0289DD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29201"/>
            <a:ext cx="10515600" cy="1115506"/>
          </a:xfrm>
        </p:spPr>
        <p:txBody>
          <a:bodyPr>
            <a:normAutofit/>
          </a:bodyPr>
          <a:lstStyle/>
          <a:p>
            <a:r>
              <a:rPr lang="fi-FI" sz="3200" dirty="0"/>
              <a:t>Yleisömäärän kehitys </a:t>
            </a:r>
            <a:r>
              <a:rPr lang="fi-FI" sz="3200" dirty="0" err="1"/>
              <a:t>Pinterestissä</a:t>
            </a:r>
            <a:br>
              <a:rPr lang="fi-FI" sz="3200" dirty="0"/>
            </a:br>
            <a:r>
              <a:rPr lang="fi-FI" sz="3200" dirty="0"/>
              <a:t>3/2022 – 3/2023</a:t>
            </a:r>
          </a:p>
        </p:txBody>
      </p:sp>
      <p:graphicFrame>
        <p:nvGraphicFramePr>
          <p:cNvPr id="8" name="Chart 7">
            <a:extLst>
              <a:ext uri="{FF2B5EF4-FFF2-40B4-BE49-F238E27FC236}">
                <a16:creationId xmlns:a16="http://schemas.microsoft.com/office/drawing/2014/main" id="{262C4979-C8EC-4CE5-A731-010E69EB7C1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735965698"/>
              </p:ext>
            </p:extLst>
          </p:nvPr>
        </p:nvGraphicFramePr>
        <p:xfrm>
          <a:off x="712694" y="1875985"/>
          <a:ext cx="10515600" cy="43127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D39D6362-F76F-EF4F-9945-0C6F3F8A7DCC}"/>
              </a:ext>
            </a:extLst>
          </p:cNvPr>
          <p:cNvSpPr txBox="1"/>
          <p:nvPr/>
        </p:nvSpPr>
        <p:spPr>
          <a:xfrm>
            <a:off x="1169894" y="1524446"/>
            <a:ext cx="10058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sz="1200" dirty="0">
                <a:solidFill>
                  <a:schemeClr val="accent1"/>
                </a:solidFill>
                <a:latin typeface="Neue Haas Unica W1G" panose="020B0504030206020203" pitchFamily="34" charset="0"/>
              </a:rPr>
              <a:t>Kaikkien seurattujen medioiden Pinterest-tilien seuraajat.</a:t>
            </a:r>
          </a:p>
        </p:txBody>
      </p:sp>
    </p:spTree>
    <p:extLst>
      <p:ext uri="{BB962C8B-B14F-4D97-AF65-F5344CB8AC3E}">
        <p14:creationId xmlns:p14="http://schemas.microsoft.com/office/powerpoint/2010/main" val="399925567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>
            <a:extLst>
              <a:ext uri="{FF2B5EF4-FFF2-40B4-BE49-F238E27FC236}">
                <a16:creationId xmlns:a16="http://schemas.microsoft.com/office/drawing/2014/main" id="{98307963-3506-264D-953E-CD1B0289DD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29201"/>
            <a:ext cx="10515600" cy="1115506"/>
          </a:xfrm>
        </p:spPr>
        <p:txBody>
          <a:bodyPr>
            <a:normAutofit/>
          </a:bodyPr>
          <a:lstStyle/>
          <a:p>
            <a:r>
              <a:rPr lang="fi-FI" sz="3200" dirty="0"/>
              <a:t>Yleisömäärän kehitys </a:t>
            </a:r>
            <a:r>
              <a:rPr lang="fi-FI" sz="3200" dirty="0" err="1"/>
              <a:t>Tiktokissa</a:t>
            </a:r>
            <a:br>
              <a:rPr lang="fi-FI" sz="3200" dirty="0"/>
            </a:br>
            <a:r>
              <a:rPr lang="fi-FI" sz="3200" dirty="0"/>
              <a:t>3/2022 – 3/2023</a:t>
            </a:r>
          </a:p>
        </p:txBody>
      </p:sp>
      <p:graphicFrame>
        <p:nvGraphicFramePr>
          <p:cNvPr id="8" name="Chart 7">
            <a:extLst>
              <a:ext uri="{FF2B5EF4-FFF2-40B4-BE49-F238E27FC236}">
                <a16:creationId xmlns:a16="http://schemas.microsoft.com/office/drawing/2014/main" id="{262C4979-C8EC-4CE5-A731-010E69EB7C1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213899559"/>
              </p:ext>
            </p:extLst>
          </p:nvPr>
        </p:nvGraphicFramePr>
        <p:xfrm>
          <a:off x="712694" y="1875985"/>
          <a:ext cx="10515600" cy="43127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D39D6362-F76F-EF4F-9945-0C6F3F8A7DCC}"/>
              </a:ext>
            </a:extLst>
          </p:cNvPr>
          <p:cNvSpPr txBox="1"/>
          <p:nvPr/>
        </p:nvSpPr>
        <p:spPr>
          <a:xfrm>
            <a:off x="1169894" y="1524446"/>
            <a:ext cx="10058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sz="1200" dirty="0">
                <a:solidFill>
                  <a:schemeClr val="accent1"/>
                </a:solidFill>
                <a:latin typeface="Neue Haas Unica W1G" panose="020B0504030206020203" pitchFamily="34" charset="0"/>
              </a:rPr>
              <a:t>Kaikkien seurattujen medioiden </a:t>
            </a:r>
            <a:r>
              <a:rPr lang="fi-FI" sz="1200" dirty="0" err="1">
                <a:solidFill>
                  <a:schemeClr val="accent1"/>
                </a:solidFill>
                <a:latin typeface="Neue Haas Unica W1G" panose="020B0504030206020203" pitchFamily="34" charset="0"/>
              </a:rPr>
              <a:t>Tiktok</a:t>
            </a:r>
            <a:r>
              <a:rPr lang="fi-FI" sz="1200" dirty="0">
                <a:solidFill>
                  <a:schemeClr val="accent1"/>
                </a:solidFill>
                <a:latin typeface="Neue Haas Unica W1G" panose="020B0504030206020203" pitchFamily="34" charset="0"/>
              </a:rPr>
              <a:t>-tilien seuraajat.</a:t>
            </a:r>
          </a:p>
        </p:txBody>
      </p:sp>
    </p:spTree>
    <p:extLst>
      <p:ext uri="{BB962C8B-B14F-4D97-AF65-F5344CB8AC3E}">
        <p14:creationId xmlns:p14="http://schemas.microsoft.com/office/powerpoint/2010/main" val="84864438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954211F1-BC6F-244E-990C-EA5DDCFFA3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Somen suurimmat</a:t>
            </a:r>
          </a:p>
        </p:txBody>
      </p:sp>
    </p:spTree>
    <p:extLst>
      <p:ext uri="{BB962C8B-B14F-4D97-AF65-F5344CB8AC3E}">
        <p14:creationId xmlns:p14="http://schemas.microsoft.com/office/powerpoint/2010/main" val="34054374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B580D914-1410-E34D-A2B5-24E5469ED6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91889"/>
            <a:ext cx="10602912" cy="931517"/>
          </a:xfrm>
        </p:spPr>
        <p:txBody>
          <a:bodyPr anchor="ctr">
            <a:noAutofit/>
          </a:bodyPr>
          <a:lstStyle/>
          <a:p>
            <a:r>
              <a:rPr lang="fi-FI" sz="3000" dirty="0">
                <a:solidFill>
                  <a:schemeClr val="tx2"/>
                </a:solidFill>
              </a:rPr>
              <a:t>Eniten seuraajia </a:t>
            </a:r>
            <a:r>
              <a:rPr lang="fi-FI" sz="3000" u="sng" dirty="0">
                <a:solidFill>
                  <a:schemeClr val="tx2"/>
                </a:solidFill>
              </a:rPr>
              <a:t>kaikissa kanavissa</a:t>
            </a:r>
            <a:r>
              <a:rPr lang="fi-FI" sz="3000" dirty="0">
                <a:solidFill>
                  <a:schemeClr val="tx2"/>
                </a:solidFill>
              </a:rPr>
              <a:t> TOP 20 / maaliskuu 2023</a:t>
            </a:r>
          </a:p>
        </p:txBody>
      </p:sp>
      <p:graphicFrame>
        <p:nvGraphicFramePr>
          <p:cNvPr id="7" name="Table 7">
            <a:extLst>
              <a:ext uri="{FF2B5EF4-FFF2-40B4-BE49-F238E27FC236}">
                <a16:creationId xmlns:a16="http://schemas.microsoft.com/office/drawing/2014/main" id="{81418DE7-D61F-7041-819A-B3EDBDD89FED}"/>
              </a:ext>
            </a:extLst>
          </p:cNvPr>
          <p:cNvGraphicFramePr>
            <a:graphicFrameLocks noGrp="1"/>
          </p:cNvGraphicFramePr>
          <p:nvPr>
            <p:ph idx="10"/>
            <p:extLst>
              <p:ext uri="{D42A27DB-BD31-4B8C-83A1-F6EECF244321}">
                <p14:modId xmlns:p14="http://schemas.microsoft.com/office/powerpoint/2010/main" val="3715445442"/>
              </p:ext>
            </p:extLst>
          </p:nvPr>
        </p:nvGraphicFramePr>
        <p:xfrm>
          <a:off x="1158466" y="1410789"/>
          <a:ext cx="4785132" cy="4528535"/>
        </p:xfrm>
        <a:graphic>
          <a:graphicData uri="http://schemas.openxmlformats.org/drawingml/2006/table">
            <a:tbl>
              <a:tblPr firstRow="1" bandRow="1">
                <a:tableStyleId>{72833802-FEF1-4C79-8D5D-14CF1EAF98D9}</a:tableStyleId>
              </a:tblPr>
              <a:tblGrid>
                <a:gridCol w="674344">
                  <a:extLst>
                    <a:ext uri="{9D8B030D-6E8A-4147-A177-3AD203B41FA5}">
                      <a16:colId xmlns:a16="http://schemas.microsoft.com/office/drawing/2014/main" val="3436780004"/>
                    </a:ext>
                  </a:extLst>
                </a:gridCol>
                <a:gridCol w="1817298">
                  <a:extLst>
                    <a:ext uri="{9D8B030D-6E8A-4147-A177-3AD203B41FA5}">
                      <a16:colId xmlns:a16="http://schemas.microsoft.com/office/drawing/2014/main" val="3107084423"/>
                    </a:ext>
                  </a:extLst>
                </a:gridCol>
                <a:gridCol w="1097207">
                  <a:extLst>
                    <a:ext uri="{9D8B030D-6E8A-4147-A177-3AD203B41FA5}">
                      <a16:colId xmlns:a16="http://schemas.microsoft.com/office/drawing/2014/main" val="2894783011"/>
                    </a:ext>
                  </a:extLst>
                </a:gridCol>
                <a:gridCol w="1196283">
                  <a:extLst>
                    <a:ext uri="{9D8B030D-6E8A-4147-A177-3AD203B41FA5}">
                      <a16:colId xmlns:a16="http://schemas.microsoft.com/office/drawing/2014/main" val="3113567705"/>
                    </a:ext>
                  </a:extLst>
                </a:gridCol>
              </a:tblGrid>
              <a:tr h="411685">
                <a:tc gridSpan="2">
                  <a:txBody>
                    <a:bodyPr/>
                    <a:lstStyle/>
                    <a:p>
                      <a:pPr lvl="0" algn="ctr">
                        <a:lnSpc>
                          <a:spcPct val="100000"/>
                        </a:lnSpc>
                      </a:pPr>
                      <a:endParaRPr lang="fi-FI" sz="1500" noProof="0" dirty="0">
                        <a:solidFill>
                          <a:schemeClr val="bg1"/>
                        </a:solidFill>
                        <a:latin typeface="Neue Haas Unica W1G" panose="020B0504030206020203" pitchFamily="34" charset="0"/>
                      </a:endParaRP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fi-FI" sz="1300" noProof="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fi-FI" sz="1500" b="0" i="0" noProof="0" dirty="0">
                          <a:solidFill>
                            <a:schemeClr val="bg1"/>
                          </a:solidFill>
                          <a:latin typeface="Neue Haas Unica W1G Medium" panose="020B0504030206020203" pitchFamily="34" charset="0"/>
                        </a:rPr>
                        <a:t>seuraajia</a:t>
                      </a:r>
                      <a:endParaRPr lang="fi-FI" sz="1500" b="0" noProof="0" dirty="0">
                        <a:solidFill>
                          <a:schemeClr val="bg1"/>
                        </a:solidFill>
                        <a:latin typeface="Neue Haas Unica W1G" panose="020B0504030206020203" pitchFamily="34" charset="0"/>
                      </a:endParaRP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endParaRPr lang="fi-FI" sz="1500" b="0" noProof="0" dirty="0">
                        <a:solidFill>
                          <a:schemeClr val="bg1"/>
                        </a:solidFill>
                        <a:latin typeface="Neue Haas Unica W1G" panose="020B0504030206020203" pitchFamily="34" charset="0"/>
                      </a:endParaRP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135202110"/>
                  </a:ext>
                </a:extLst>
              </a:tr>
              <a:tr h="411685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noProof="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1.</a:t>
                      </a:r>
                      <a:endParaRPr lang="fi-FI" sz="1500" b="1" i="0" u="none" strike="noStrike" noProof="0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</a:endParaRP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Suomen Luonto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241 943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b="0" i="0" u="none" strike="noStrike" kern="1200" dirty="0">
                          <a:solidFill>
                            <a:srgbClr val="002649"/>
                          </a:solidFill>
                          <a:effectLst/>
                          <a:latin typeface="Neue Haas Unica W1G Medium" panose="020B0504030206020203" pitchFamily="34" charset="0"/>
                          <a:ea typeface="+mn-ea"/>
                          <a:cs typeface="+mn-cs"/>
                        </a:rPr>
                        <a:t>↑+1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35044205"/>
                  </a:ext>
                </a:extLst>
              </a:tr>
              <a:tr h="411685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noProof="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2.</a:t>
                      </a:r>
                      <a:endParaRPr lang="fi-FI" sz="1500" b="1" i="0" u="none" strike="noStrike" noProof="0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</a:endParaRP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Talouselämä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240 506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b="0" i="0" u="none" strike="noStrike" kern="1200" dirty="0">
                          <a:solidFill>
                            <a:srgbClr val="002649"/>
                          </a:solidFill>
                          <a:effectLst/>
                          <a:latin typeface="Neue Haas Unica W1G Medium" panose="020B0504030206020203" pitchFamily="34" charset="0"/>
                          <a:ea typeface="+mn-ea"/>
                          <a:cs typeface="+mn-cs"/>
                        </a:rPr>
                        <a:t>↓-1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42137905"/>
                  </a:ext>
                </a:extLst>
              </a:tr>
              <a:tr h="411685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noProof="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3.</a:t>
                      </a:r>
                      <a:endParaRPr lang="fi-FI" sz="1500" b="1" i="0" u="none" strike="noStrike" noProof="0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</a:endParaRP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Aku Ankka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212 888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 Medium" panose="020B0504030206020203" pitchFamily="34" charset="0"/>
                        </a:rPr>
                        <a:t>( - )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26108310"/>
                  </a:ext>
                </a:extLst>
              </a:tr>
              <a:tr h="411685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noProof="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4.</a:t>
                      </a:r>
                      <a:endParaRPr lang="fi-FI" sz="1500" b="1" i="0" u="none" strike="noStrike" noProof="0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</a:endParaRP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Suomen Kuvalehti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193 624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 Medium" panose="020B0504030206020203" pitchFamily="34" charset="0"/>
                        </a:rPr>
                        <a:t>( - )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30288932"/>
                  </a:ext>
                </a:extLst>
              </a:tr>
              <a:tr h="411685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noProof="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5.</a:t>
                      </a:r>
                      <a:endParaRPr lang="fi-FI" sz="1500" b="1" i="0" u="none" strike="noStrike" noProof="0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</a:endParaRP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Seiska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183 692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 Medium" panose="020B0504030206020203" pitchFamily="34" charset="0"/>
                        </a:rPr>
                        <a:t>( - )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23938739"/>
                  </a:ext>
                </a:extLst>
              </a:tr>
              <a:tr h="411685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noProof="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6.</a:t>
                      </a:r>
                      <a:endParaRPr lang="fi-FI" sz="1500" b="0" i="0" u="none" strike="noStrike" noProof="0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</a:endParaRP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Yhteishyvä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181 270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 Medium" panose="020B0504030206020203" pitchFamily="34" charset="0"/>
                        </a:rPr>
                        <a:t>( - )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36576395"/>
                  </a:ext>
                </a:extLst>
              </a:tr>
              <a:tr h="411685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noProof="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7.</a:t>
                      </a:r>
                      <a:endParaRPr lang="fi-FI" sz="1500" b="0" i="0" u="none" strike="noStrike" noProof="0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</a:endParaRP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Meillä kotona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175 342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 Medium" panose="020B0504030206020203" pitchFamily="34" charset="0"/>
                        </a:rPr>
                        <a:t>( - )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31458507"/>
                  </a:ext>
                </a:extLst>
              </a:tr>
              <a:tr h="411685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noProof="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8.</a:t>
                      </a:r>
                      <a:endParaRPr lang="fi-FI" sz="1500" b="0" i="0" u="none" strike="noStrike" noProof="0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</a:endParaRP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Me Naiset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126 006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5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 Medium" panose="020B0504030206020203" pitchFamily="34" charset="0"/>
                        </a:rPr>
                        <a:t>( - )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85632224"/>
                  </a:ext>
                </a:extLst>
              </a:tr>
              <a:tr h="411685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noProof="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9.</a:t>
                      </a:r>
                      <a:endParaRPr lang="fi-FI" sz="1500" b="0" i="0" u="none" strike="noStrike" noProof="0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</a:endParaRP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Soppa365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124 958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 Medium" panose="020B0504030206020203" pitchFamily="34" charset="0"/>
                        </a:rPr>
                        <a:t>( - )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53992292"/>
                  </a:ext>
                </a:extLst>
              </a:tr>
              <a:tr h="411685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10.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Kotiliesi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123 551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 Medium" panose="020B0504030206020203" pitchFamily="34" charset="0"/>
                        </a:rPr>
                        <a:t>( - )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27811441"/>
                  </a:ext>
                </a:extLst>
              </a:tr>
            </a:tbl>
          </a:graphicData>
        </a:graphic>
      </p:graphicFrame>
      <p:graphicFrame>
        <p:nvGraphicFramePr>
          <p:cNvPr id="30" name="Table 7">
            <a:extLst>
              <a:ext uri="{FF2B5EF4-FFF2-40B4-BE49-F238E27FC236}">
                <a16:creationId xmlns:a16="http://schemas.microsoft.com/office/drawing/2014/main" id="{1D867BAA-8147-6C48-910E-613CF8C49CD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45859241"/>
              </p:ext>
            </p:extLst>
          </p:nvPr>
        </p:nvGraphicFramePr>
        <p:xfrm>
          <a:off x="6344421" y="1410790"/>
          <a:ext cx="4785132" cy="4528535"/>
        </p:xfrm>
        <a:graphic>
          <a:graphicData uri="http://schemas.openxmlformats.org/drawingml/2006/table">
            <a:tbl>
              <a:tblPr firstRow="1" bandRow="1">
                <a:tableStyleId>{72833802-FEF1-4C79-8D5D-14CF1EAF98D9}</a:tableStyleId>
              </a:tblPr>
              <a:tblGrid>
                <a:gridCol w="674344">
                  <a:extLst>
                    <a:ext uri="{9D8B030D-6E8A-4147-A177-3AD203B41FA5}">
                      <a16:colId xmlns:a16="http://schemas.microsoft.com/office/drawing/2014/main" val="3436780004"/>
                    </a:ext>
                  </a:extLst>
                </a:gridCol>
                <a:gridCol w="1817298">
                  <a:extLst>
                    <a:ext uri="{9D8B030D-6E8A-4147-A177-3AD203B41FA5}">
                      <a16:colId xmlns:a16="http://schemas.microsoft.com/office/drawing/2014/main" val="3107084423"/>
                    </a:ext>
                  </a:extLst>
                </a:gridCol>
                <a:gridCol w="1097207">
                  <a:extLst>
                    <a:ext uri="{9D8B030D-6E8A-4147-A177-3AD203B41FA5}">
                      <a16:colId xmlns:a16="http://schemas.microsoft.com/office/drawing/2014/main" val="2894783011"/>
                    </a:ext>
                  </a:extLst>
                </a:gridCol>
                <a:gridCol w="1196283">
                  <a:extLst>
                    <a:ext uri="{9D8B030D-6E8A-4147-A177-3AD203B41FA5}">
                      <a16:colId xmlns:a16="http://schemas.microsoft.com/office/drawing/2014/main" val="3113567705"/>
                    </a:ext>
                  </a:extLst>
                </a:gridCol>
              </a:tblGrid>
              <a:tr h="411685">
                <a:tc gridSpan="2">
                  <a:txBody>
                    <a:bodyPr/>
                    <a:lstStyle/>
                    <a:p>
                      <a:pPr lvl="0" algn="ctr">
                        <a:lnSpc>
                          <a:spcPct val="100000"/>
                        </a:lnSpc>
                      </a:pPr>
                      <a:endParaRPr lang="fi-FI" sz="1500" b="0" i="0" noProof="0" dirty="0">
                        <a:solidFill>
                          <a:schemeClr val="tx2"/>
                        </a:solidFill>
                        <a:latin typeface="Neue Haas Unica W1G Medium" panose="020B0504030206020203" pitchFamily="34" charset="0"/>
                      </a:endParaRP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fi-FI" sz="1300" noProof="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fi-FI" sz="1500" b="0" i="0" noProof="0" dirty="0">
                          <a:solidFill>
                            <a:schemeClr val="bg1"/>
                          </a:solidFill>
                          <a:latin typeface="Neue Haas Unica W1G Medium" panose="020B0504030206020203" pitchFamily="34" charset="0"/>
                        </a:rPr>
                        <a:t>seuraajia</a:t>
                      </a:r>
                      <a:r>
                        <a:rPr lang="fi-FI" sz="1500" b="0" i="0" noProof="0" dirty="0">
                          <a:solidFill>
                            <a:schemeClr val="tx2"/>
                          </a:solidFill>
                          <a:latin typeface="Neue Haas Unica W1G Medium" panose="020B0504030206020203" pitchFamily="34" charset="0"/>
                        </a:rPr>
                        <a:t> 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endParaRPr lang="fi-FI" sz="1500" b="0" i="0" noProof="0" dirty="0">
                        <a:solidFill>
                          <a:schemeClr val="tx2"/>
                        </a:solidFill>
                        <a:latin typeface="Neue Haas Unica W1G Medium" panose="020B0504030206020203" pitchFamily="34" charset="0"/>
                      </a:endParaRP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135202110"/>
                  </a:ext>
                </a:extLst>
              </a:tr>
              <a:tr h="411685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11.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Kodin Kuvalehti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104 984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 Medium" panose="020B0504030206020203" pitchFamily="34" charset="0"/>
                        </a:rPr>
                        <a:t>( - )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35044205"/>
                  </a:ext>
                </a:extLst>
              </a:tr>
              <a:tr h="411685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12.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Maku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96 633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5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 Medium" panose="020B0504030206020203" pitchFamily="34" charset="0"/>
                        </a:rPr>
                        <a:t>( - )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42137905"/>
                  </a:ext>
                </a:extLst>
              </a:tr>
              <a:tr h="411685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13.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Kotivinkki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84 834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 Medium" panose="020B0504030206020203" pitchFamily="34" charset="0"/>
                        </a:rPr>
                        <a:t>( - )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26108310"/>
                  </a:ext>
                </a:extLst>
              </a:tr>
              <a:tr h="411685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14.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Tiede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78 307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 Medium" panose="020B0504030206020203" pitchFamily="34" charset="0"/>
                        </a:rPr>
                        <a:t>( - )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30288932"/>
                  </a:ext>
                </a:extLst>
              </a:tr>
              <a:tr h="411685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15.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Anna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73 985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 Medium" panose="020B0504030206020203" pitchFamily="34" charset="0"/>
                        </a:rPr>
                        <a:t>( - )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23938739"/>
                  </a:ext>
                </a:extLst>
              </a:tr>
              <a:tr h="411685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16.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K-Ruoka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72 932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 Medium" panose="020B0504030206020203" pitchFamily="34" charset="0"/>
                        </a:rPr>
                        <a:t>( - )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36576395"/>
                  </a:ext>
                </a:extLst>
              </a:tr>
              <a:tr h="411685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17.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Koti ja keittiö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72 047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 Medium" panose="020B0504030206020203" pitchFamily="34" charset="0"/>
                        </a:rPr>
                        <a:t>( - )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31458507"/>
                  </a:ext>
                </a:extLst>
              </a:tr>
              <a:tr h="411685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18.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Unelmien Talo&amp;Koti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68 829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 Medium" panose="020B0504030206020203" pitchFamily="34" charset="0"/>
                        </a:rPr>
                        <a:t>( - )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85632224"/>
                  </a:ext>
                </a:extLst>
              </a:tr>
              <a:tr h="411685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19.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Avotakka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68 757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 Medium" panose="020B0504030206020203" pitchFamily="34" charset="0"/>
                        </a:rPr>
                        <a:t>( - )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53992292"/>
                  </a:ext>
                </a:extLst>
              </a:tr>
              <a:tr h="411685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20.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Viherpiha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61 826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 Medium" panose="020B0504030206020203" pitchFamily="34" charset="0"/>
                        </a:rPr>
                        <a:t>( - )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27811441"/>
                  </a:ext>
                </a:extLst>
              </a:tr>
            </a:tbl>
          </a:graphicData>
        </a:graphic>
      </p:graphicFrame>
      <p:sp>
        <p:nvSpPr>
          <p:cNvPr id="33" name="TextBox 32">
            <a:extLst>
              <a:ext uri="{FF2B5EF4-FFF2-40B4-BE49-F238E27FC236}">
                <a16:creationId xmlns:a16="http://schemas.microsoft.com/office/drawing/2014/main" id="{F5B24F3D-B5B1-A749-8400-B6B0C1FB02AB}"/>
              </a:ext>
            </a:extLst>
          </p:cNvPr>
          <p:cNvSpPr txBox="1"/>
          <p:nvPr/>
        </p:nvSpPr>
        <p:spPr>
          <a:xfrm>
            <a:off x="3147444" y="6266001"/>
            <a:ext cx="589711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sz="1000" dirty="0">
                <a:solidFill>
                  <a:schemeClr val="tx2"/>
                </a:solidFill>
                <a:latin typeface="Neue Haas Unica W1G" panose="020B0504030206020203" pitchFamily="34" charset="0"/>
              </a:rPr>
              <a:t>Kaikkien seurattujen medioiden tykkääjät, seuraajat ja tilaajat Facebookissa, Instagramissa, Twitterissä, YouTubessa, </a:t>
            </a:r>
            <a:r>
              <a:rPr lang="fi-FI" sz="1000" dirty="0" err="1">
                <a:solidFill>
                  <a:schemeClr val="tx2"/>
                </a:solidFill>
                <a:latin typeface="Neue Haas Unica W1G" panose="020B0504030206020203" pitchFamily="34" charset="0"/>
              </a:rPr>
              <a:t>Pinterestissä</a:t>
            </a:r>
            <a:r>
              <a:rPr lang="fi-FI" sz="1000" dirty="0">
                <a:solidFill>
                  <a:schemeClr val="tx2"/>
                </a:solidFill>
                <a:latin typeface="Neue Haas Unica W1G" panose="020B0504030206020203" pitchFamily="34" charset="0"/>
              </a:rPr>
              <a:t> ja </a:t>
            </a:r>
            <a:r>
              <a:rPr lang="fi-FI" sz="1000" dirty="0" err="1">
                <a:solidFill>
                  <a:schemeClr val="tx2"/>
                </a:solidFill>
                <a:latin typeface="Neue Haas Unica W1G" panose="020B0504030206020203" pitchFamily="34" charset="0"/>
              </a:rPr>
              <a:t>TikTokissa</a:t>
            </a:r>
            <a:r>
              <a:rPr lang="fi-FI" sz="1000" dirty="0">
                <a:solidFill>
                  <a:schemeClr val="tx2"/>
                </a:solidFill>
                <a:latin typeface="Neue Haas Unica W1G" panose="020B0504030206020203" pitchFamily="34" charset="0"/>
              </a:rPr>
              <a:t>. Päällekkäisyyksiä ei ole huomioitu.</a:t>
            </a:r>
          </a:p>
        </p:txBody>
      </p:sp>
    </p:spTree>
    <p:extLst>
      <p:ext uri="{BB962C8B-B14F-4D97-AF65-F5344CB8AC3E}">
        <p14:creationId xmlns:p14="http://schemas.microsoft.com/office/powerpoint/2010/main" val="174600731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B580D914-1410-E34D-A2B5-24E5469ED6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91889"/>
            <a:ext cx="10602912" cy="931517"/>
          </a:xfrm>
        </p:spPr>
        <p:txBody>
          <a:bodyPr anchor="ctr">
            <a:noAutofit/>
          </a:bodyPr>
          <a:lstStyle/>
          <a:p>
            <a:r>
              <a:rPr lang="fi-FI" sz="3000" dirty="0">
                <a:solidFill>
                  <a:schemeClr val="accent1"/>
                </a:solidFill>
              </a:rPr>
              <a:t>Eniten seuraajia </a:t>
            </a:r>
            <a:r>
              <a:rPr lang="fi-FI" sz="3000" u="sng" dirty="0">
                <a:solidFill>
                  <a:schemeClr val="accent1"/>
                </a:solidFill>
              </a:rPr>
              <a:t>Facebookissa</a:t>
            </a:r>
            <a:r>
              <a:rPr lang="fi-FI" sz="3000" dirty="0">
                <a:solidFill>
                  <a:schemeClr val="accent1"/>
                </a:solidFill>
              </a:rPr>
              <a:t> TOP 20 / maaliskuu 2023</a:t>
            </a:r>
          </a:p>
        </p:txBody>
      </p:sp>
      <p:graphicFrame>
        <p:nvGraphicFramePr>
          <p:cNvPr id="7" name="Table 7">
            <a:extLst>
              <a:ext uri="{FF2B5EF4-FFF2-40B4-BE49-F238E27FC236}">
                <a16:creationId xmlns:a16="http://schemas.microsoft.com/office/drawing/2014/main" id="{81418DE7-D61F-7041-819A-B3EDBDD89FED}"/>
              </a:ext>
            </a:extLst>
          </p:cNvPr>
          <p:cNvGraphicFramePr>
            <a:graphicFrameLocks noGrp="1"/>
          </p:cNvGraphicFramePr>
          <p:nvPr>
            <p:ph idx="10"/>
            <p:extLst>
              <p:ext uri="{D42A27DB-BD31-4B8C-83A1-F6EECF244321}">
                <p14:modId xmlns:p14="http://schemas.microsoft.com/office/powerpoint/2010/main" val="1748466029"/>
              </p:ext>
            </p:extLst>
          </p:nvPr>
        </p:nvGraphicFramePr>
        <p:xfrm>
          <a:off x="1158466" y="1410789"/>
          <a:ext cx="4785132" cy="4516072"/>
        </p:xfrm>
        <a:graphic>
          <a:graphicData uri="http://schemas.openxmlformats.org/drawingml/2006/table">
            <a:tbl>
              <a:tblPr firstRow="1" bandRow="1">
                <a:tableStyleId>{72833802-FEF1-4C79-8D5D-14CF1EAF98D9}</a:tableStyleId>
              </a:tblPr>
              <a:tblGrid>
                <a:gridCol w="674344">
                  <a:extLst>
                    <a:ext uri="{9D8B030D-6E8A-4147-A177-3AD203B41FA5}">
                      <a16:colId xmlns:a16="http://schemas.microsoft.com/office/drawing/2014/main" val="3436780004"/>
                    </a:ext>
                  </a:extLst>
                </a:gridCol>
                <a:gridCol w="1817298">
                  <a:extLst>
                    <a:ext uri="{9D8B030D-6E8A-4147-A177-3AD203B41FA5}">
                      <a16:colId xmlns:a16="http://schemas.microsoft.com/office/drawing/2014/main" val="3107084423"/>
                    </a:ext>
                  </a:extLst>
                </a:gridCol>
                <a:gridCol w="1097207">
                  <a:extLst>
                    <a:ext uri="{9D8B030D-6E8A-4147-A177-3AD203B41FA5}">
                      <a16:colId xmlns:a16="http://schemas.microsoft.com/office/drawing/2014/main" val="2894783011"/>
                    </a:ext>
                  </a:extLst>
                </a:gridCol>
                <a:gridCol w="1196283">
                  <a:extLst>
                    <a:ext uri="{9D8B030D-6E8A-4147-A177-3AD203B41FA5}">
                      <a16:colId xmlns:a16="http://schemas.microsoft.com/office/drawing/2014/main" val="3113567705"/>
                    </a:ext>
                  </a:extLst>
                </a:gridCol>
              </a:tblGrid>
              <a:tr h="410552">
                <a:tc gridSpan="3"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fi-FI" sz="1500" b="0" i="0" noProof="0" dirty="0">
                          <a:solidFill>
                            <a:schemeClr val="bg1"/>
                          </a:solidFill>
                          <a:latin typeface="Neue Haas Unica W1G Medium" panose="020B0504030206020203" pitchFamily="34" charset="0"/>
                        </a:rPr>
                        <a:t>sivutykkäyksiä</a:t>
                      </a:r>
                      <a:endParaRPr lang="fi-FI" sz="1500" b="0" noProof="0" dirty="0">
                        <a:solidFill>
                          <a:schemeClr val="bg1"/>
                        </a:solidFill>
                        <a:latin typeface="Neue Haas Unica W1G" panose="020B0504030206020203" pitchFamily="34" charset="0"/>
                      </a:endParaRP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fi-FI" sz="1300" noProof="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fi-FI" sz="1500" b="0" i="0" noProof="0" dirty="0">
                          <a:solidFill>
                            <a:schemeClr val="bg1"/>
                          </a:solidFill>
                          <a:latin typeface="Neue Haas Unica W1G Medium" panose="020B0504030206020203" pitchFamily="34" charset="0"/>
                        </a:rPr>
                        <a:t>seuraajia</a:t>
                      </a:r>
                      <a:endParaRPr lang="fi-FI" sz="1500" b="0" noProof="0" dirty="0">
                        <a:solidFill>
                          <a:schemeClr val="bg1"/>
                        </a:solidFill>
                        <a:latin typeface="Neue Haas Unica W1G" panose="020B0504030206020203" pitchFamily="34" charset="0"/>
                      </a:endParaRP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endParaRPr lang="fi-FI" sz="1500" b="0" noProof="0" dirty="0">
                        <a:solidFill>
                          <a:schemeClr val="bg1"/>
                        </a:solidFill>
                        <a:latin typeface="Neue Haas Unica W1G" panose="020B0504030206020203" pitchFamily="34" charset="0"/>
                      </a:endParaRP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135202110"/>
                  </a:ext>
                </a:extLst>
              </a:tr>
              <a:tr h="410552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1.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Aku Ankka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142 097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b="0" i="0" u="none" strike="noStrike" kern="1200" dirty="0">
                          <a:solidFill>
                            <a:srgbClr val="002649"/>
                          </a:solidFill>
                          <a:effectLst/>
                          <a:latin typeface="Neue Haas Unica W1G Medium" panose="020B0504030206020203" pitchFamily="34" charset="0"/>
                          <a:ea typeface="+mn-ea"/>
                          <a:cs typeface="+mn-cs"/>
                        </a:rPr>
                        <a:t>( - )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35044205"/>
                  </a:ext>
                </a:extLst>
              </a:tr>
              <a:tr h="410552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2.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Suomen Luonto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105 000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500" b="0" i="0" u="none" strike="noStrike" kern="1200" dirty="0">
                          <a:solidFill>
                            <a:srgbClr val="002649"/>
                          </a:solidFill>
                          <a:effectLst/>
                          <a:latin typeface="Neue Haas Unica W1G Medium" panose="020B0504030206020203" pitchFamily="34" charset="0"/>
                          <a:ea typeface="+mn-ea"/>
                          <a:cs typeface="+mn-cs"/>
                        </a:rPr>
                        <a:t>( - )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42137905"/>
                  </a:ext>
                </a:extLst>
              </a:tr>
              <a:tr h="410552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3.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Yhteishyvä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101 377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b="0" i="0" u="none" strike="noStrike" kern="1200" dirty="0">
                          <a:solidFill>
                            <a:srgbClr val="002649"/>
                          </a:solidFill>
                          <a:effectLst/>
                          <a:latin typeface="Neue Haas Unica W1G Medium" panose="020B0504030206020203" pitchFamily="34" charset="0"/>
                          <a:ea typeface="+mn-ea"/>
                          <a:cs typeface="+mn-cs"/>
                        </a:rPr>
                        <a:t>( - )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26108310"/>
                  </a:ext>
                </a:extLst>
              </a:tr>
              <a:tr h="410552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4.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Seiska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90 957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500" b="0" i="0" u="none" strike="noStrike" kern="1200" dirty="0">
                          <a:solidFill>
                            <a:srgbClr val="002649"/>
                          </a:solidFill>
                          <a:effectLst/>
                          <a:latin typeface="Neue Haas Unica W1G Medium" panose="020B0504030206020203" pitchFamily="34" charset="0"/>
                          <a:ea typeface="+mn-ea"/>
                          <a:cs typeface="+mn-cs"/>
                        </a:rPr>
                        <a:t>( - )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30288932"/>
                  </a:ext>
                </a:extLst>
              </a:tr>
              <a:tr h="410552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5.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Meillä kotona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83 594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b="0" i="0" u="none" strike="noStrike" kern="1200" dirty="0">
                          <a:solidFill>
                            <a:srgbClr val="002649"/>
                          </a:solidFill>
                          <a:effectLst/>
                          <a:latin typeface="Neue Haas Unica W1G Medium" panose="020B0504030206020203" pitchFamily="34" charset="0"/>
                          <a:ea typeface="+mn-ea"/>
                          <a:cs typeface="+mn-cs"/>
                        </a:rPr>
                        <a:t>( - )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23938739"/>
                  </a:ext>
                </a:extLst>
              </a:tr>
              <a:tr h="410552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6.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Kodin Kuvalehti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67 633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b="0" i="0" u="none" strike="noStrike" kern="1200" dirty="0">
                          <a:solidFill>
                            <a:srgbClr val="002649"/>
                          </a:solidFill>
                          <a:effectLst/>
                          <a:latin typeface="Neue Haas Unica W1G Medium" panose="020B0504030206020203" pitchFamily="34" charset="0"/>
                          <a:ea typeface="+mn-ea"/>
                          <a:cs typeface="+mn-cs"/>
                        </a:rPr>
                        <a:t>( - )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36576395"/>
                  </a:ext>
                </a:extLst>
              </a:tr>
              <a:tr h="410552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7.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Me Naiset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56 000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b="0" i="0" u="none" strike="noStrike" kern="1200" dirty="0">
                          <a:solidFill>
                            <a:srgbClr val="002649"/>
                          </a:solidFill>
                          <a:effectLst/>
                          <a:latin typeface="Neue Haas Unica W1G Medium" panose="020B0504030206020203" pitchFamily="34" charset="0"/>
                          <a:ea typeface="+mn-ea"/>
                          <a:cs typeface="+mn-cs"/>
                        </a:rPr>
                        <a:t>( - )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31458507"/>
                  </a:ext>
                </a:extLst>
              </a:tr>
              <a:tr h="410552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8.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Suomen Sotilas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55 000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b="0" i="0" u="none" strike="noStrike" kern="1200" dirty="0">
                          <a:solidFill>
                            <a:srgbClr val="002649"/>
                          </a:solidFill>
                          <a:effectLst/>
                          <a:latin typeface="Neue Haas Unica W1G Medium" panose="020B0504030206020203" pitchFamily="34" charset="0"/>
                          <a:ea typeface="+mn-ea"/>
                          <a:cs typeface="+mn-cs"/>
                        </a:rPr>
                        <a:t>( - )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85632224"/>
                  </a:ext>
                </a:extLst>
              </a:tr>
              <a:tr h="410552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9.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Soppa365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52 059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b="0" i="0" u="none" strike="noStrike" kern="1200" dirty="0">
                          <a:solidFill>
                            <a:srgbClr val="002649"/>
                          </a:solidFill>
                          <a:effectLst/>
                          <a:latin typeface="Neue Haas Unica W1G Medium" panose="020B0504030206020203" pitchFamily="34" charset="0"/>
                          <a:ea typeface="+mn-ea"/>
                          <a:cs typeface="+mn-cs"/>
                        </a:rPr>
                        <a:t>( - )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53992292"/>
                  </a:ext>
                </a:extLst>
              </a:tr>
              <a:tr h="410552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10.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Kotiliesi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46 000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b="0" i="0" u="none" strike="noStrike" kern="1200" dirty="0">
                          <a:solidFill>
                            <a:srgbClr val="002649"/>
                          </a:solidFill>
                          <a:effectLst/>
                          <a:latin typeface="Neue Haas Unica W1G Medium" panose="020B0504030206020203" pitchFamily="34" charset="0"/>
                          <a:ea typeface="+mn-ea"/>
                          <a:cs typeface="+mn-cs"/>
                        </a:rPr>
                        <a:t>( - )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27811441"/>
                  </a:ext>
                </a:extLst>
              </a:tr>
            </a:tbl>
          </a:graphicData>
        </a:graphic>
      </p:graphicFrame>
      <p:graphicFrame>
        <p:nvGraphicFramePr>
          <p:cNvPr id="30" name="Table 7">
            <a:extLst>
              <a:ext uri="{FF2B5EF4-FFF2-40B4-BE49-F238E27FC236}">
                <a16:creationId xmlns:a16="http://schemas.microsoft.com/office/drawing/2014/main" id="{1D867BAA-8147-6C48-910E-613CF8C49CD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07990979"/>
              </p:ext>
            </p:extLst>
          </p:nvPr>
        </p:nvGraphicFramePr>
        <p:xfrm>
          <a:off x="6344421" y="1410790"/>
          <a:ext cx="4785132" cy="4516075"/>
        </p:xfrm>
        <a:graphic>
          <a:graphicData uri="http://schemas.openxmlformats.org/drawingml/2006/table">
            <a:tbl>
              <a:tblPr firstRow="1" bandRow="1">
                <a:tableStyleId>{72833802-FEF1-4C79-8D5D-14CF1EAF98D9}</a:tableStyleId>
              </a:tblPr>
              <a:tblGrid>
                <a:gridCol w="674344">
                  <a:extLst>
                    <a:ext uri="{9D8B030D-6E8A-4147-A177-3AD203B41FA5}">
                      <a16:colId xmlns:a16="http://schemas.microsoft.com/office/drawing/2014/main" val="3436780004"/>
                    </a:ext>
                  </a:extLst>
                </a:gridCol>
                <a:gridCol w="1817298">
                  <a:extLst>
                    <a:ext uri="{9D8B030D-6E8A-4147-A177-3AD203B41FA5}">
                      <a16:colId xmlns:a16="http://schemas.microsoft.com/office/drawing/2014/main" val="3107084423"/>
                    </a:ext>
                  </a:extLst>
                </a:gridCol>
                <a:gridCol w="1097207">
                  <a:extLst>
                    <a:ext uri="{9D8B030D-6E8A-4147-A177-3AD203B41FA5}">
                      <a16:colId xmlns:a16="http://schemas.microsoft.com/office/drawing/2014/main" val="2894783011"/>
                    </a:ext>
                  </a:extLst>
                </a:gridCol>
                <a:gridCol w="1196283">
                  <a:extLst>
                    <a:ext uri="{9D8B030D-6E8A-4147-A177-3AD203B41FA5}">
                      <a16:colId xmlns:a16="http://schemas.microsoft.com/office/drawing/2014/main" val="3113567705"/>
                    </a:ext>
                  </a:extLst>
                </a:gridCol>
              </a:tblGrid>
              <a:tr h="404935">
                <a:tc gridSpan="3"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fi-FI" sz="1500" b="0" i="0" noProof="0" dirty="0">
                          <a:solidFill>
                            <a:schemeClr val="bg1"/>
                          </a:solidFill>
                          <a:latin typeface="Neue Haas Unica W1G Medium" panose="020B0504030206020203" pitchFamily="34" charset="0"/>
                        </a:rPr>
                        <a:t>sivutykkäyksiä 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fi-FI" sz="1300" noProof="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fi-FI" sz="1500" b="0" i="0" noProof="0" dirty="0">
                          <a:solidFill>
                            <a:schemeClr val="bg1"/>
                          </a:solidFill>
                          <a:latin typeface="Neue Haas Unica W1G Medium" panose="020B0504030206020203" pitchFamily="34" charset="0"/>
                        </a:rPr>
                        <a:t>seuraajia 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endParaRPr lang="fi-FI" sz="1500" b="0" i="0" noProof="0" dirty="0">
                        <a:solidFill>
                          <a:schemeClr val="bg1"/>
                        </a:solidFill>
                        <a:latin typeface="Neue Haas Unica W1G Medium" panose="020B0504030206020203" pitchFamily="34" charset="0"/>
                      </a:endParaRP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135202110"/>
                  </a:ext>
                </a:extLst>
              </a:tr>
              <a:tr h="404935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11.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Tieteen Kuvalehti Historia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42 730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b="0" i="0" u="none" strike="noStrike" kern="1200" dirty="0">
                          <a:solidFill>
                            <a:srgbClr val="002649"/>
                          </a:solidFill>
                          <a:effectLst/>
                          <a:latin typeface="Neue Haas Unica W1G Medium" panose="020B0504030206020203" pitchFamily="34" charset="0"/>
                          <a:ea typeface="+mn-ea"/>
                          <a:cs typeface="+mn-cs"/>
                        </a:rPr>
                        <a:t>( - )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35044205"/>
                  </a:ext>
                </a:extLst>
              </a:tr>
              <a:tr h="404935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12.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Anna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42 000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b="0" i="0" u="none" strike="noStrike" kern="1200" dirty="0">
                          <a:solidFill>
                            <a:srgbClr val="002649"/>
                          </a:solidFill>
                          <a:effectLst/>
                          <a:latin typeface="Neue Haas Unica W1G Medium" panose="020B0504030206020203" pitchFamily="34" charset="0"/>
                          <a:ea typeface="+mn-ea"/>
                          <a:cs typeface="+mn-cs"/>
                        </a:rPr>
                        <a:t>( - )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42137905"/>
                  </a:ext>
                </a:extLst>
              </a:tr>
              <a:tr h="404935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13.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Talouselämä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41 822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b="0" i="0" u="none" strike="noStrike" kern="1200" dirty="0">
                          <a:solidFill>
                            <a:srgbClr val="002649"/>
                          </a:solidFill>
                          <a:effectLst/>
                          <a:latin typeface="Neue Haas Unica W1G Medium" panose="020B0504030206020203" pitchFamily="34" charset="0"/>
                          <a:ea typeface="+mn-ea"/>
                          <a:cs typeface="+mn-cs"/>
                        </a:rPr>
                        <a:t>( - )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26108310"/>
                  </a:ext>
                </a:extLst>
              </a:tr>
              <a:tr h="404935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14.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Tehy-lehti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41 000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b="0" i="0" u="none" strike="noStrike" kern="1200" dirty="0">
                          <a:solidFill>
                            <a:srgbClr val="002649"/>
                          </a:solidFill>
                          <a:effectLst/>
                          <a:latin typeface="Neue Haas Unica W1G Medium" panose="020B0504030206020203" pitchFamily="34" charset="0"/>
                          <a:ea typeface="+mn-ea"/>
                          <a:cs typeface="+mn-cs"/>
                        </a:rPr>
                        <a:t>( - )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30288932"/>
                  </a:ext>
                </a:extLst>
              </a:tr>
              <a:tr h="404935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15.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Tiede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40 601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b="0" i="0" u="none" strike="noStrike" kern="1200" dirty="0">
                          <a:solidFill>
                            <a:srgbClr val="002649"/>
                          </a:solidFill>
                          <a:effectLst/>
                          <a:latin typeface="Neue Haas Unica W1G Medium" panose="020B0504030206020203" pitchFamily="34" charset="0"/>
                          <a:ea typeface="+mn-ea"/>
                          <a:cs typeface="+mn-cs"/>
                        </a:rPr>
                        <a:t>( - )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23938739"/>
                  </a:ext>
                </a:extLst>
              </a:tr>
              <a:tr h="404935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16.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Tekniikan Maailma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38 000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b="0" i="0" u="none" strike="noStrike" kern="1200" dirty="0">
                          <a:solidFill>
                            <a:srgbClr val="002649"/>
                          </a:solidFill>
                          <a:effectLst/>
                          <a:latin typeface="Neue Haas Unica W1G Medium" panose="020B0504030206020203" pitchFamily="34" charset="0"/>
                          <a:ea typeface="+mn-ea"/>
                          <a:cs typeface="+mn-cs"/>
                        </a:rPr>
                        <a:t>( - )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36576395"/>
                  </a:ext>
                </a:extLst>
              </a:tr>
              <a:tr h="404935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17.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Suomen Kuvalehti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36 927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b="0" i="0" u="none" strike="noStrike" kern="1200" dirty="0">
                          <a:solidFill>
                            <a:srgbClr val="002649"/>
                          </a:solidFill>
                          <a:effectLst/>
                          <a:latin typeface="Neue Haas Unica W1G Medium" panose="020B0504030206020203" pitchFamily="34" charset="0"/>
                          <a:ea typeface="+mn-ea"/>
                          <a:cs typeface="+mn-cs"/>
                        </a:rPr>
                        <a:t>↑+1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31458507"/>
                  </a:ext>
                </a:extLst>
              </a:tr>
              <a:tr h="404935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18.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HS Meidän perhe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36 881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b="0" i="0" u="none" strike="noStrike" kern="1200" dirty="0">
                          <a:solidFill>
                            <a:srgbClr val="002649"/>
                          </a:solidFill>
                          <a:effectLst/>
                          <a:latin typeface="Neue Haas Unica W1G Medium" panose="020B0504030206020203" pitchFamily="34" charset="0"/>
                          <a:ea typeface="+mn-ea"/>
                          <a:cs typeface="+mn-cs"/>
                        </a:rPr>
                        <a:t>↓-1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85632224"/>
                  </a:ext>
                </a:extLst>
              </a:tr>
              <a:tr h="404935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19.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Kotivinkki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36 355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b="0" i="0" u="none" strike="noStrike" kern="1200" dirty="0">
                          <a:solidFill>
                            <a:srgbClr val="002649"/>
                          </a:solidFill>
                          <a:effectLst/>
                          <a:latin typeface="Neue Haas Unica W1G Medium" panose="020B0504030206020203" pitchFamily="34" charset="0"/>
                          <a:ea typeface="+mn-ea"/>
                          <a:cs typeface="+mn-cs"/>
                        </a:rPr>
                        <a:t>( - )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53992292"/>
                  </a:ext>
                </a:extLst>
              </a:tr>
              <a:tr h="404935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20.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Tieteen Kuvalehti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34 601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b="0" i="0" u="none" strike="noStrike" kern="1200" dirty="0">
                          <a:solidFill>
                            <a:srgbClr val="002649"/>
                          </a:solidFill>
                          <a:effectLst/>
                          <a:latin typeface="Neue Haas Unica W1G Medium" panose="020B0504030206020203" pitchFamily="34" charset="0"/>
                          <a:ea typeface="+mn-ea"/>
                          <a:cs typeface="+mn-cs"/>
                        </a:rPr>
                        <a:t>( - )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2781144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7980463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B580D914-1410-E34D-A2B5-24E5469ED6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91889"/>
            <a:ext cx="10602912" cy="931517"/>
          </a:xfrm>
        </p:spPr>
        <p:txBody>
          <a:bodyPr anchor="ctr">
            <a:noAutofit/>
          </a:bodyPr>
          <a:lstStyle/>
          <a:p>
            <a:r>
              <a:rPr lang="fi-FI" sz="3000" dirty="0">
                <a:solidFill>
                  <a:schemeClr val="accent1"/>
                </a:solidFill>
              </a:rPr>
              <a:t>Eniten seuraajia </a:t>
            </a:r>
            <a:r>
              <a:rPr lang="fi-FI" sz="3000" u="sng" dirty="0">
                <a:solidFill>
                  <a:schemeClr val="accent1"/>
                </a:solidFill>
              </a:rPr>
              <a:t>Instagramissa</a:t>
            </a:r>
            <a:r>
              <a:rPr lang="fi-FI" sz="3000" dirty="0">
                <a:solidFill>
                  <a:schemeClr val="accent1"/>
                </a:solidFill>
              </a:rPr>
              <a:t> TOP 20 / maaliskuu 2023</a:t>
            </a:r>
          </a:p>
        </p:txBody>
      </p:sp>
      <p:graphicFrame>
        <p:nvGraphicFramePr>
          <p:cNvPr id="7" name="Table 7">
            <a:extLst>
              <a:ext uri="{FF2B5EF4-FFF2-40B4-BE49-F238E27FC236}">
                <a16:creationId xmlns:a16="http://schemas.microsoft.com/office/drawing/2014/main" id="{81418DE7-D61F-7041-819A-B3EDBDD89FED}"/>
              </a:ext>
            </a:extLst>
          </p:cNvPr>
          <p:cNvGraphicFramePr>
            <a:graphicFrameLocks noGrp="1"/>
          </p:cNvGraphicFramePr>
          <p:nvPr>
            <p:ph idx="10"/>
            <p:extLst>
              <p:ext uri="{D42A27DB-BD31-4B8C-83A1-F6EECF244321}">
                <p14:modId xmlns:p14="http://schemas.microsoft.com/office/powerpoint/2010/main" val="1195077381"/>
              </p:ext>
            </p:extLst>
          </p:nvPr>
        </p:nvGraphicFramePr>
        <p:xfrm>
          <a:off x="1158466" y="1410789"/>
          <a:ext cx="4785132" cy="4516072"/>
        </p:xfrm>
        <a:graphic>
          <a:graphicData uri="http://schemas.openxmlformats.org/drawingml/2006/table">
            <a:tbl>
              <a:tblPr firstRow="1" bandRow="1">
                <a:tableStyleId>{72833802-FEF1-4C79-8D5D-14CF1EAF98D9}</a:tableStyleId>
              </a:tblPr>
              <a:tblGrid>
                <a:gridCol w="674344">
                  <a:extLst>
                    <a:ext uri="{9D8B030D-6E8A-4147-A177-3AD203B41FA5}">
                      <a16:colId xmlns:a16="http://schemas.microsoft.com/office/drawing/2014/main" val="3436780004"/>
                    </a:ext>
                  </a:extLst>
                </a:gridCol>
                <a:gridCol w="1817298">
                  <a:extLst>
                    <a:ext uri="{9D8B030D-6E8A-4147-A177-3AD203B41FA5}">
                      <a16:colId xmlns:a16="http://schemas.microsoft.com/office/drawing/2014/main" val="3107084423"/>
                    </a:ext>
                  </a:extLst>
                </a:gridCol>
                <a:gridCol w="1097207">
                  <a:extLst>
                    <a:ext uri="{9D8B030D-6E8A-4147-A177-3AD203B41FA5}">
                      <a16:colId xmlns:a16="http://schemas.microsoft.com/office/drawing/2014/main" val="2894783011"/>
                    </a:ext>
                  </a:extLst>
                </a:gridCol>
                <a:gridCol w="1196283">
                  <a:extLst>
                    <a:ext uri="{9D8B030D-6E8A-4147-A177-3AD203B41FA5}">
                      <a16:colId xmlns:a16="http://schemas.microsoft.com/office/drawing/2014/main" val="3113567705"/>
                    </a:ext>
                  </a:extLst>
                </a:gridCol>
              </a:tblGrid>
              <a:tr h="410552">
                <a:tc gridSpan="2">
                  <a:txBody>
                    <a:bodyPr/>
                    <a:lstStyle/>
                    <a:p>
                      <a:pPr lvl="0" algn="ctr">
                        <a:lnSpc>
                          <a:spcPct val="100000"/>
                        </a:lnSpc>
                      </a:pPr>
                      <a:endParaRPr lang="fi-FI" sz="1500" noProof="0" dirty="0">
                        <a:solidFill>
                          <a:schemeClr val="bg1"/>
                        </a:solidFill>
                        <a:latin typeface="Neue Haas Unica W1G" panose="020B0504030206020203" pitchFamily="34" charset="0"/>
                      </a:endParaRP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fi-FI" sz="1300" noProof="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fi-FI" sz="1500" b="0" i="0" noProof="0" dirty="0">
                          <a:solidFill>
                            <a:schemeClr val="bg1"/>
                          </a:solidFill>
                          <a:latin typeface="Neue Haas Unica W1G Medium" panose="020B0504030206020203" pitchFamily="34" charset="0"/>
                        </a:rPr>
                        <a:t>seuraajia</a:t>
                      </a:r>
                      <a:endParaRPr lang="fi-FI" sz="1500" b="0" noProof="0" dirty="0">
                        <a:solidFill>
                          <a:schemeClr val="bg1"/>
                        </a:solidFill>
                        <a:latin typeface="Neue Haas Unica W1G" panose="020B0504030206020203" pitchFamily="34" charset="0"/>
                      </a:endParaRP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endParaRPr lang="fi-FI" sz="1500" b="0" noProof="0" dirty="0">
                        <a:solidFill>
                          <a:schemeClr val="bg1"/>
                        </a:solidFill>
                        <a:latin typeface="Neue Haas Unica W1G" panose="020B0504030206020203" pitchFamily="34" charset="0"/>
                      </a:endParaRP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135202110"/>
                  </a:ext>
                </a:extLst>
              </a:tr>
              <a:tr h="410552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1.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Suomen Luonto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117 877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 Medium" panose="020B0504030206020203" pitchFamily="34" charset="0"/>
                        </a:rPr>
                        <a:t>( - )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35044205"/>
                  </a:ext>
                </a:extLst>
              </a:tr>
              <a:tr h="410552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2.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Meillä kotona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82 957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5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 Medium" panose="020B0504030206020203" pitchFamily="34" charset="0"/>
                        </a:rPr>
                        <a:t>( - )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42137905"/>
                  </a:ext>
                </a:extLst>
              </a:tr>
              <a:tr h="410552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3.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Yhteishyvä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69 767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5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 Medium" panose="020B0504030206020203" pitchFamily="34" charset="0"/>
                        </a:rPr>
                        <a:t>( - )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26108310"/>
                  </a:ext>
                </a:extLst>
              </a:tr>
              <a:tr h="410552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4.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Soppa365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68 068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 Medium" panose="020B0504030206020203" pitchFamily="34" charset="0"/>
                        </a:rPr>
                        <a:t>( - )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30288932"/>
                  </a:ext>
                </a:extLst>
              </a:tr>
              <a:tr h="410552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5.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K-Ruoka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60 232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5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 Medium" panose="020B0504030206020203" pitchFamily="34" charset="0"/>
                        </a:rPr>
                        <a:t>( - )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23938739"/>
                  </a:ext>
                </a:extLst>
              </a:tr>
              <a:tr h="410552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6.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Me Naiset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58 462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 Medium" panose="020B0504030206020203" pitchFamily="34" charset="0"/>
                        </a:rPr>
                        <a:t>( - )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36576395"/>
                  </a:ext>
                </a:extLst>
              </a:tr>
              <a:tr h="410552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7.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Maku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57 283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5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 Medium" panose="020B0504030206020203" pitchFamily="34" charset="0"/>
                        </a:rPr>
                        <a:t>( - )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31458507"/>
                  </a:ext>
                </a:extLst>
              </a:tr>
              <a:tr h="410552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8.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Avotakka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52 837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5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 Medium" panose="020B0504030206020203" pitchFamily="34" charset="0"/>
                        </a:rPr>
                        <a:t>( - )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85632224"/>
                  </a:ext>
                </a:extLst>
              </a:tr>
              <a:tr h="410552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9.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Koti ja keittiö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45 530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 Medium" panose="020B0504030206020203" pitchFamily="34" charset="0"/>
                        </a:rPr>
                        <a:t>( - )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53992292"/>
                  </a:ext>
                </a:extLst>
              </a:tr>
              <a:tr h="410552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10.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Unelmien Talo&amp;Koti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42 374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b="0" i="0" u="none" strike="noStrike" kern="1200" dirty="0">
                          <a:solidFill>
                            <a:srgbClr val="002649"/>
                          </a:solidFill>
                          <a:effectLst/>
                          <a:latin typeface="Neue Haas Unica W1G Medium" panose="020B0504030206020203" pitchFamily="34" charset="0"/>
                          <a:ea typeface="+mn-ea"/>
                          <a:cs typeface="+mn-cs"/>
                        </a:rPr>
                        <a:t>( - )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27811441"/>
                  </a:ext>
                </a:extLst>
              </a:tr>
            </a:tbl>
          </a:graphicData>
        </a:graphic>
      </p:graphicFrame>
      <p:graphicFrame>
        <p:nvGraphicFramePr>
          <p:cNvPr id="30" name="Table 7">
            <a:extLst>
              <a:ext uri="{FF2B5EF4-FFF2-40B4-BE49-F238E27FC236}">
                <a16:creationId xmlns:a16="http://schemas.microsoft.com/office/drawing/2014/main" id="{1D867BAA-8147-6C48-910E-613CF8C49CD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58061904"/>
              </p:ext>
            </p:extLst>
          </p:nvPr>
        </p:nvGraphicFramePr>
        <p:xfrm>
          <a:off x="6344421" y="1410790"/>
          <a:ext cx="4785132" cy="4516072"/>
        </p:xfrm>
        <a:graphic>
          <a:graphicData uri="http://schemas.openxmlformats.org/drawingml/2006/table">
            <a:tbl>
              <a:tblPr firstRow="1" bandRow="1">
                <a:tableStyleId>{72833802-FEF1-4C79-8D5D-14CF1EAF98D9}</a:tableStyleId>
              </a:tblPr>
              <a:tblGrid>
                <a:gridCol w="674344">
                  <a:extLst>
                    <a:ext uri="{9D8B030D-6E8A-4147-A177-3AD203B41FA5}">
                      <a16:colId xmlns:a16="http://schemas.microsoft.com/office/drawing/2014/main" val="3436780004"/>
                    </a:ext>
                  </a:extLst>
                </a:gridCol>
                <a:gridCol w="1817298">
                  <a:extLst>
                    <a:ext uri="{9D8B030D-6E8A-4147-A177-3AD203B41FA5}">
                      <a16:colId xmlns:a16="http://schemas.microsoft.com/office/drawing/2014/main" val="3107084423"/>
                    </a:ext>
                  </a:extLst>
                </a:gridCol>
                <a:gridCol w="1097207">
                  <a:extLst>
                    <a:ext uri="{9D8B030D-6E8A-4147-A177-3AD203B41FA5}">
                      <a16:colId xmlns:a16="http://schemas.microsoft.com/office/drawing/2014/main" val="2894783011"/>
                    </a:ext>
                  </a:extLst>
                </a:gridCol>
                <a:gridCol w="1196283">
                  <a:extLst>
                    <a:ext uri="{9D8B030D-6E8A-4147-A177-3AD203B41FA5}">
                      <a16:colId xmlns:a16="http://schemas.microsoft.com/office/drawing/2014/main" val="3113567705"/>
                    </a:ext>
                  </a:extLst>
                </a:gridCol>
              </a:tblGrid>
              <a:tr h="410552">
                <a:tc gridSpan="2">
                  <a:txBody>
                    <a:bodyPr/>
                    <a:lstStyle/>
                    <a:p>
                      <a:pPr lvl="0" algn="ctr">
                        <a:lnSpc>
                          <a:spcPct val="100000"/>
                        </a:lnSpc>
                      </a:pPr>
                      <a:endParaRPr lang="fi-FI" sz="1500" b="0" i="0" noProof="0" dirty="0">
                        <a:solidFill>
                          <a:schemeClr val="bg1"/>
                        </a:solidFill>
                        <a:latin typeface="Neue Haas Unica W1G Medium" panose="020B0504030206020203" pitchFamily="34" charset="0"/>
                      </a:endParaRP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fi-FI" sz="1300" noProof="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fi-FI" sz="1500" b="0" i="0" noProof="0" dirty="0">
                          <a:solidFill>
                            <a:schemeClr val="bg1"/>
                          </a:solidFill>
                          <a:latin typeface="Neue Haas Unica W1G Medium" panose="020B0504030206020203" pitchFamily="34" charset="0"/>
                        </a:rPr>
                        <a:t>seuraajia 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endParaRPr lang="fi-FI" sz="1500" b="0" i="0" noProof="0" dirty="0">
                        <a:solidFill>
                          <a:schemeClr val="bg1"/>
                        </a:solidFill>
                        <a:latin typeface="Neue Haas Unica W1G Medium" panose="020B0504030206020203" pitchFamily="34" charset="0"/>
                      </a:endParaRP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135202110"/>
                  </a:ext>
                </a:extLst>
              </a:tr>
              <a:tr h="410552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11.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Glorian ruoka&amp;viini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40 658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 Medium" panose="020B0504030206020203" pitchFamily="34" charset="0"/>
                        </a:rPr>
                        <a:t>( - )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35044205"/>
                  </a:ext>
                </a:extLst>
              </a:tr>
              <a:tr h="410552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12.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Kotivinkki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39 342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5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 Medium" panose="020B0504030206020203" pitchFamily="34" charset="0"/>
                        </a:rPr>
                        <a:t>( - )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42137905"/>
                  </a:ext>
                </a:extLst>
              </a:tr>
              <a:tr h="410552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13.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Viherpiha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39 223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5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 Medium" panose="020B0504030206020203" pitchFamily="34" charset="0"/>
                        </a:rPr>
                        <a:t>( - )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26108310"/>
                  </a:ext>
                </a:extLst>
              </a:tr>
              <a:tr h="410552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14.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Kodin Kuvalehti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35 757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 Medium" panose="020B0504030206020203" pitchFamily="34" charset="0"/>
                        </a:rPr>
                        <a:t>( - )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30288932"/>
                  </a:ext>
                </a:extLst>
              </a:tr>
              <a:tr h="410552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15.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Glorian Koti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34 302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5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 Medium" panose="020B0504030206020203" pitchFamily="34" charset="0"/>
                        </a:rPr>
                        <a:t>( - )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23938739"/>
                  </a:ext>
                </a:extLst>
              </a:tr>
              <a:tr h="410552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16.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Aku Ankka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31 169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 Medium" panose="020B0504030206020203" pitchFamily="34" charset="0"/>
                        </a:rPr>
                        <a:t>( - )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36576395"/>
                  </a:ext>
                </a:extLst>
              </a:tr>
              <a:tr h="410552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17.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Meidän Mökki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30 610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b="0" i="0" u="none" strike="noStrike" kern="1200" dirty="0">
                          <a:solidFill>
                            <a:srgbClr val="002649"/>
                          </a:solidFill>
                          <a:effectLst/>
                          <a:latin typeface="Neue Haas Unica W1G Medium" panose="020B0504030206020203" pitchFamily="34" charset="0"/>
                          <a:ea typeface="+mn-ea"/>
                          <a:cs typeface="+mn-cs"/>
                        </a:rPr>
                        <a:t>↑+1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31458507"/>
                  </a:ext>
                </a:extLst>
              </a:tr>
              <a:tr h="410552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18.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Kotiliesi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30 595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b="0" i="0" u="none" strike="noStrike" kern="1200" dirty="0">
                          <a:solidFill>
                            <a:srgbClr val="002649"/>
                          </a:solidFill>
                          <a:effectLst/>
                          <a:latin typeface="Neue Haas Unica W1G Medium" panose="020B0504030206020203" pitchFamily="34" charset="0"/>
                          <a:ea typeface="+mn-ea"/>
                          <a:cs typeface="+mn-cs"/>
                        </a:rPr>
                        <a:t>↓-1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85632224"/>
                  </a:ext>
                </a:extLst>
              </a:tr>
              <a:tr h="410552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19.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Deko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29 230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5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 Medium" panose="020B0504030206020203" pitchFamily="34" charset="0"/>
                        </a:rPr>
                        <a:t>( - )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53992292"/>
                  </a:ext>
                </a:extLst>
              </a:tr>
              <a:tr h="410552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20.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Meidän Talo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28 645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b="0" i="0" u="none" strike="noStrike" kern="1200" dirty="0">
                          <a:solidFill>
                            <a:srgbClr val="002649"/>
                          </a:solidFill>
                          <a:effectLst/>
                          <a:latin typeface="Neue Haas Unica W1G Medium" panose="020B0504030206020203" pitchFamily="34" charset="0"/>
                          <a:ea typeface="+mn-ea"/>
                          <a:cs typeface="+mn-cs"/>
                        </a:rPr>
                        <a:t>( - )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2781144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6070462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B580D914-1410-E34D-A2B5-24E5469ED6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91889"/>
            <a:ext cx="10602912" cy="931517"/>
          </a:xfrm>
        </p:spPr>
        <p:txBody>
          <a:bodyPr anchor="ctr">
            <a:noAutofit/>
          </a:bodyPr>
          <a:lstStyle/>
          <a:p>
            <a:r>
              <a:rPr lang="fi-FI" sz="3000" dirty="0">
                <a:solidFill>
                  <a:schemeClr val="accent1"/>
                </a:solidFill>
              </a:rPr>
              <a:t>Eniten seuraajia </a:t>
            </a:r>
            <a:r>
              <a:rPr lang="fi-FI" sz="3000" u="sng" dirty="0">
                <a:solidFill>
                  <a:schemeClr val="accent1"/>
                </a:solidFill>
              </a:rPr>
              <a:t>Twitterissä</a:t>
            </a:r>
            <a:r>
              <a:rPr lang="fi-FI" sz="3000" dirty="0">
                <a:solidFill>
                  <a:schemeClr val="accent1"/>
                </a:solidFill>
              </a:rPr>
              <a:t> TOP 20 / maaliskuu 2023</a:t>
            </a:r>
          </a:p>
        </p:txBody>
      </p:sp>
      <p:graphicFrame>
        <p:nvGraphicFramePr>
          <p:cNvPr id="7" name="Table 7">
            <a:extLst>
              <a:ext uri="{FF2B5EF4-FFF2-40B4-BE49-F238E27FC236}">
                <a16:creationId xmlns:a16="http://schemas.microsoft.com/office/drawing/2014/main" id="{81418DE7-D61F-7041-819A-B3EDBDD89FED}"/>
              </a:ext>
            </a:extLst>
          </p:cNvPr>
          <p:cNvGraphicFramePr>
            <a:graphicFrameLocks noGrp="1"/>
          </p:cNvGraphicFramePr>
          <p:nvPr>
            <p:ph idx="10"/>
            <p:extLst>
              <p:ext uri="{D42A27DB-BD31-4B8C-83A1-F6EECF244321}">
                <p14:modId xmlns:p14="http://schemas.microsoft.com/office/powerpoint/2010/main" val="1516497400"/>
              </p:ext>
            </p:extLst>
          </p:nvPr>
        </p:nvGraphicFramePr>
        <p:xfrm>
          <a:off x="1158466" y="1410789"/>
          <a:ext cx="4785132" cy="4516072"/>
        </p:xfrm>
        <a:graphic>
          <a:graphicData uri="http://schemas.openxmlformats.org/drawingml/2006/table">
            <a:tbl>
              <a:tblPr firstRow="1" bandRow="1">
                <a:tableStyleId>{72833802-FEF1-4C79-8D5D-14CF1EAF98D9}</a:tableStyleId>
              </a:tblPr>
              <a:tblGrid>
                <a:gridCol w="674344">
                  <a:extLst>
                    <a:ext uri="{9D8B030D-6E8A-4147-A177-3AD203B41FA5}">
                      <a16:colId xmlns:a16="http://schemas.microsoft.com/office/drawing/2014/main" val="3436780004"/>
                    </a:ext>
                  </a:extLst>
                </a:gridCol>
                <a:gridCol w="1817298">
                  <a:extLst>
                    <a:ext uri="{9D8B030D-6E8A-4147-A177-3AD203B41FA5}">
                      <a16:colId xmlns:a16="http://schemas.microsoft.com/office/drawing/2014/main" val="3107084423"/>
                    </a:ext>
                  </a:extLst>
                </a:gridCol>
                <a:gridCol w="1097207">
                  <a:extLst>
                    <a:ext uri="{9D8B030D-6E8A-4147-A177-3AD203B41FA5}">
                      <a16:colId xmlns:a16="http://schemas.microsoft.com/office/drawing/2014/main" val="2894783011"/>
                    </a:ext>
                  </a:extLst>
                </a:gridCol>
                <a:gridCol w="1196283">
                  <a:extLst>
                    <a:ext uri="{9D8B030D-6E8A-4147-A177-3AD203B41FA5}">
                      <a16:colId xmlns:a16="http://schemas.microsoft.com/office/drawing/2014/main" val="3113567705"/>
                    </a:ext>
                  </a:extLst>
                </a:gridCol>
              </a:tblGrid>
              <a:tr h="410552">
                <a:tc gridSpan="2">
                  <a:txBody>
                    <a:bodyPr/>
                    <a:lstStyle/>
                    <a:p>
                      <a:pPr lvl="0" algn="ctr">
                        <a:lnSpc>
                          <a:spcPct val="100000"/>
                        </a:lnSpc>
                      </a:pPr>
                      <a:endParaRPr lang="fi-FI" sz="1500" noProof="0" dirty="0">
                        <a:solidFill>
                          <a:schemeClr val="bg1"/>
                        </a:solidFill>
                        <a:latin typeface="Neue Haas Unica W1G" panose="020B0504030206020203" pitchFamily="34" charset="0"/>
                      </a:endParaRP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fi-FI" sz="1300" noProof="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fi-FI" sz="1500" b="0" i="0" noProof="0" dirty="0">
                          <a:solidFill>
                            <a:schemeClr val="bg1"/>
                          </a:solidFill>
                          <a:latin typeface="Neue Haas Unica W1G Medium" panose="020B0504030206020203" pitchFamily="34" charset="0"/>
                        </a:rPr>
                        <a:t>seuraajia</a:t>
                      </a:r>
                      <a:endParaRPr lang="fi-FI" sz="1500" b="0" noProof="0" dirty="0">
                        <a:solidFill>
                          <a:schemeClr val="bg1"/>
                        </a:solidFill>
                        <a:latin typeface="Neue Haas Unica W1G" panose="020B0504030206020203" pitchFamily="34" charset="0"/>
                      </a:endParaRP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endParaRPr lang="fi-FI" sz="1500" b="0" noProof="0" dirty="0">
                        <a:solidFill>
                          <a:schemeClr val="bg1"/>
                        </a:solidFill>
                        <a:latin typeface="Neue Haas Unica W1G" panose="020B0504030206020203" pitchFamily="34" charset="0"/>
                      </a:endParaRP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135202110"/>
                  </a:ext>
                </a:extLst>
              </a:tr>
              <a:tr h="410552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1.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Talouselämä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187 767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Neue Haas Unica W1G Medium" panose="020B0504030206020203" pitchFamily="34" charset="0"/>
                          <a:ea typeface="+mn-ea"/>
                          <a:cs typeface="+mn-cs"/>
                        </a:rPr>
                        <a:t>( - )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35044205"/>
                  </a:ext>
                </a:extLst>
              </a:tr>
              <a:tr h="410552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2.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Suomen Kuvalehti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141 641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5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Neue Haas Unica W1G Medium" panose="020B0504030206020203" pitchFamily="34" charset="0"/>
                          <a:ea typeface="+mn-ea"/>
                          <a:cs typeface="+mn-cs"/>
                        </a:rPr>
                        <a:t>( - )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42137905"/>
                  </a:ext>
                </a:extLst>
              </a:tr>
              <a:tr h="410552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3.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Seiska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50 200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Neue Haas Unica W1G Medium" panose="020B0504030206020203" pitchFamily="34" charset="0"/>
                          <a:ea typeface="+mn-ea"/>
                          <a:cs typeface="+mn-cs"/>
                        </a:rPr>
                        <a:t>( - )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26108310"/>
                  </a:ext>
                </a:extLst>
              </a:tr>
              <a:tr h="410552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4.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Mikrobitti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19 141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5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Neue Haas Unica W1G Medium" panose="020B0504030206020203" pitchFamily="34" charset="0"/>
                          <a:ea typeface="+mn-ea"/>
                          <a:cs typeface="+mn-cs"/>
                        </a:rPr>
                        <a:t>( - )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30288932"/>
                  </a:ext>
                </a:extLst>
              </a:tr>
              <a:tr h="410552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5.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Tiede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18 680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Neue Haas Unica W1G Medium" panose="020B0504030206020203" pitchFamily="34" charset="0"/>
                          <a:ea typeface="+mn-ea"/>
                          <a:cs typeface="+mn-cs"/>
                        </a:rPr>
                        <a:t>( - )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23938739"/>
                  </a:ext>
                </a:extLst>
              </a:tr>
              <a:tr h="410552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6.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Image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18 208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5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Neue Haas Unica W1G Medium" panose="020B0504030206020203" pitchFamily="34" charset="0"/>
                          <a:ea typeface="+mn-ea"/>
                          <a:cs typeface="+mn-cs"/>
                        </a:rPr>
                        <a:t>( - )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36576395"/>
                  </a:ext>
                </a:extLst>
              </a:tr>
              <a:tr h="410552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7.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Suomen Luonto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14 992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Neue Haas Unica W1G Medium" panose="020B0504030206020203" pitchFamily="34" charset="0"/>
                          <a:ea typeface="+mn-ea"/>
                          <a:cs typeface="+mn-cs"/>
                        </a:rPr>
                        <a:t>( - )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31458507"/>
                  </a:ext>
                </a:extLst>
              </a:tr>
              <a:tr h="410552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8.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Suomen Lääkärilehti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12 995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Neue Haas Unica W1G Medium" panose="020B0504030206020203" pitchFamily="34" charset="0"/>
                          <a:ea typeface="+mn-ea"/>
                          <a:cs typeface="+mn-cs"/>
                        </a:rPr>
                        <a:t>( - )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85632224"/>
                  </a:ext>
                </a:extLst>
              </a:tr>
              <a:tr h="410552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9.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Tivi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11 473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5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Neue Haas Unica W1G Medium" panose="020B0504030206020203" pitchFamily="34" charset="0"/>
                          <a:ea typeface="+mn-ea"/>
                          <a:cs typeface="+mn-cs"/>
                        </a:rPr>
                        <a:t>( - )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53992292"/>
                  </a:ext>
                </a:extLst>
              </a:tr>
              <a:tr h="410552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10.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Arvopaperi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11 376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5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Neue Haas Unica W1G Medium" panose="020B0504030206020203" pitchFamily="34" charset="0"/>
                          <a:ea typeface="+mn-ea"/>
                          <a:cs typeface="+mn-cs"/>
                        </a:rPr>
                        <a:t>( - )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27811441"/>
                  </a:ext>
                </a:extLst>
              </a:tr>
            </a:tbl>
          </a:graphicData>
        </a:graphic>
      </p:graphicFrame>
      <p:graphicFrame>
        <p:nvGraphicFramePr>
          <p:cNvPr id="30" name="Table 7">
            <a:extLst>
              <a:ext uri="{FF2B5EF4-FFF2-40B4-BE49-F238E27FC236}">
                <a16:creationId xmlns:a16="http://schemas.microsoft.com/office/drawing/2014/main" id="{1D867BAA-8147-6C48-910E-613CF8C49CD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32017880"/>
              </p:ext>
            </p:extLst>
          </p:nvPr>
        </p:nvGraphicFramePr>
        <p:xfrm>
          <a:off x="6344421" y="1410790"/>
          <a:ext cx="4785132" cy="4516072"/>
        </p:xfrm>
        <a:graphic>
          <a:graphicData uri="http://schemas.openxmlformats.org/drawingml/2006/table">
            <a:tbl>
              <a:tblPr firstRow="1" bandRow="1">
                <a:tableStyleId>{72833802-FEF1-4C79-8D5D-14CF1EAF98D9}</a:tableStyleId>
              </a:tblPr>
              <a:tblGrid>
                <a:gridCol w="674344">
                  <a:extLst>
                    <a:ext uri="{9D8B030D-6E8A-4147-A177-3AD203B41FA5}">
                      <a16:colId xmlns:a16="http://schemas.microsoft.com/office/drawing/2014/main" val="3436780004"/>
                    </a:ext>
                  </a:extLst>
                </a:gridCol>
                <a:gridCol w="1817298">
                  <a:extLst>
                    <a:ext uri="{9D8B030D-6E8A-4147-A177-3AD203B41FA5}">
                      <a16:colId xmlns:a16="http://schemas.microsoft.com/office/drawing/2014/main" val="3107084423"/>
                    </a:ext>
                  </a:extLst>
                </a:gridCol>
                <a:gridCol w="1097207">
                  <a:extLst>
                    <a:ext uri="{9D8B030D-6E8A-4147-A177-3AD203B41FA5}">
                      <a16:colId xmlns:a16="http://schemas.microsoft.com/office/drawing/2014/main" val="2894783011"/>
                    </a:ext>
                  </a:extLst>
                </a:gridCol>
                <a:gridCol w="1196283">
                  <a:extLst>
                    <a:ext uri="{9D8B030D-6E8A-4147-A177-3AD203B41FA5}">
                      <a16:colId xmlns:a16="http://schemas.microsoft.com/office/drawing/2014/main" val="3113567705"/>
                    </a:ext>
                  </a:extLst>
                </a:gridCol>
              </a:tblGrid>
              <a:tr h="410552">
                <a:tc gridSpan="2">
                  <a:txBody>
                    <a:bodyPr/>
                    <a:lstStyle/>
                    <a:p>
                      <a:pPr lvl="0" algn="ctr">
                        <a:lnSpc>
                          <a:spcPct val="100000"/>
                        </a:lnSpc>
                      </a:pPr>
                      <a:endParaRPr lang="fi-FI" sz="1500" b="0" i="0" noProof="0" dirty="0">
                        <a:solidFill>
                          <a:schemeClr val="bg1"/>
                        </a:solidFill>
                        <a:latin typeface="Neue Haas Unica W1G Medium" panose="020B0504030206020203" pitchFamily="34" charset="0"/>
                      </a:endParaRP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fi-FI" sz="1300" noProof="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fi-FI" sz="1500" b="0" i="0" noProof="0" dirty="0">
                          <a:solidFill>
                            <a:schemeClr val="bg1"/>
                          </a:solidFill>
                          <a:latin typeface="Neue Haas Unica W1G Medium" panose="020B0504030206020203" pitchFamily="34" charset="0"/>
                        </a:rPr>
                        <a:t>seuraajia 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endParaRPr lang="fi-FI" sz="1500" b="0" i="0" noProof="0" dirty="0">
                        <a:solidFill>
                          <a:schemeClr val="bg1"/>
                        </a:solidFill>
                        <a:latin typeface="Neue Haas Unica W1G Medium" panose="020B0504030206020203" pitchFamily="34" charset="0"/>
                      </a:endParaRP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135202110"/>
                  </a:ext>
                </a:extLst>
              </a:tr>
              <a:tr h="410552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11.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Tekniikan Maailma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9 699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Neue Haas Unica W1G Medium" panose="020B0504030206020203" pitchFamily="34" charset="0"/>
                          <a:ea typeface="+mn-ea"/>
                          <a:cs typeface="+mn-cs"/>
                        </a:rPr>
                        <a:t>( - )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35044205"/>
                  </a:ext>
                </a:extLst>
              </a:tr>
              <a:tr h="410552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12.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Mediuutiset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9 465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Neue Haas Unica W1G Medium" panose="020B0504030206020203" pitchFamily="34" charset="0"/>
                          <a:ea typeface="+mn-ea"/>
                          <a:cs typeface="+mn-cs"/>
                        </a:rPr>
                        <a:t>( - )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42137905"/>
                  </a:ext>
                </a:extLst>
              </a:tr>
              <a:tr h="410552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13.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Demokraatti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9 385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5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Neue Haas Unica W1G Medium" panose="020B0504030206020203" pitchFamily="34" charset="0"/>
                          <a:ea typeface="+mn-ea"/>
                          <a:cs typeface="+mn-cs"/>
                        </a:rPr>
                        <a:t>( - )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26108310"/>
                  </a:ext>
                </a:extLst>
              </a:tr>
              <a:tr h="410552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14.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Tekniikka &amp; Talous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8 728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5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Neue Haas Unica W1G Medium" panose="020B0504030206020203" pitchFamily="34" charset="0"/>
                          <a:ea typeface="+mn-ea"/>
                          <a:cs typeface="+mn-cs"/>
                        </a:rPr>
                        <a:t>( - )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30288932"/>
                  </a:ext>
                </a:extLst>
              </a:tr>
              <a:tr h="410552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15.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Potilaan Lääkärilehti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7 791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Neue Haas Unica W1G Medium" panose="020B0504030206020203" pitchFamily="34" charset="0"/>
                          <a:ea typeface="+mn-ea"/>
                          <a:cs typeface="+mn-cs"/>
                        </a:rPr>
                        <a:t>( - )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23938739"/>
                  </a:ext>
                </a:extLst>
              </a:tr>
              <a:tr h="410552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16.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Tehy-lehti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7 180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Neue Haas Unica W1G Medium" panose="020B0504030206020203" pitchFamily="34" charset="0"/>
                          <a:ea typeface="+mn-ea"/>
                          <a:cs typeface="+mn-cs"/>
                        </a:rPr>
                        <a:t>( - )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36576395"/>
                  </a:ext>
                </a:extLst>
              </a:tr>
              <a:tr h="410552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17.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Kuntalehti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6 771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5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Neue Haas Unica W1G Medium" panose="020B0504030206020203" pitchFamily="34" charset="0"/>
                          <a:ea typeface="+mn-ea"/>
                          <a:cs typeface="+mn-cs"/>
                        </a:rPr>
                        <a:t>( - )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31458507"/>
                  </a:ext>
                </a:extLst>
              </a:tr>
              <a:tr h="410552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18.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Ylioppilaslehti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6 541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Neue Haas Unica W1G Medium" panose="020B0504030206020203" pitchFamily="34" charset="0"/>
                          <a:ea typeface="+mn-ea"/>
                          <a:cs typeface="+mn-cs"/>
                        </a:rPr>
                        <a:t>( - )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85632224"/>
                  </a:ext>
                </a:extLst>
              </a:tr>
              <a:tr h="410552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19.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Taloustaito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5 857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Neue Haas Unica W1G Medium" panose="020B0504030206020203" pitchFamily="34" charset="0"/>
                          <a:ea typeface="+mn-ea"/>
                          <a:cs typeface="+mn-cs"/>
                        </a:rPr>
                        <a:t>( - )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53992292"/>
                  </a:ext>
                </a:extLst>
              </a:tr>
              <a:tr h="410552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20.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Suomen Sotilas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5 594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Neue Haas Unica W1G Medium" panose="020B0504030206020203" pitchFamily="34" charset="0"/>
                          <a:ea typeface="+mn-ea"/>
                          <a:cs typeface="+mn-cs"/>
                        </a:rPr>
                        <a:t>( - )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2781144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3409948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B580D914-1410-E34D-A2B5-24E5469ED6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91889"/>
            <a:ext cx="10602912" cy="931517"/>
          </a:xfrm>
        </p:spPr>
        <p:txBody>
          <a:bodyPr anchor="ctr">
            <a:noAutofit/>
          </a:bodyPr>
          <a:lstStyle/>
          <a:p>
            <a:r>
              <a:rPr lang="fi-FI" sz="3000" dirty="0">
                <a:solidFill>
                  <a:schemeClr val="accent1"/>
                </a:solidFill>
              </a:rPr>
              <a:t>Eniten seuraajia </a:t>
            </a:r>
            <a:r>
              <a:rPr lang="fi-FI" sz="3000" u="sng" dirty="0">
                <a:solidFill>
                  <a:schemeClr val="accent1"/>
                </a:solidFill>
              </a:rPr>
              <a:t>YouTubessa</a:t>
            </a:r>
            <a:r>
              <a:rPr lang="fi-FI" sz="3000" dirty="0">
                <a:solidFill>
                  <a:schemeClr val="accent1"/>
                </a:solidFill>
              </a:rPr>
              <a:t> ja </a:t>
            </a:r>
            <a:r>
              <a:rPr lang="fi-FI" sz="3000" u="sng" dirty="0">
                <a:solidFill>
                  <a:schemeClr val="accent1"/>
                </a:solidFill>
              </a:rPr>
              <a:t>Pinterestissä</a:t>
            </a:r>
            <a:r>
              <a:rPr lang="fi-FI" sz="3000" dirty="0">
                <a:solidFill>
                  <a:schemeClr val="accent1"/>
                </a:solidFill>
              </a:rPr>
              <a:t> TOP 10 / </a:t>
            </a:r>
            <a:br>
              <a:rPr lang="fi-FI" sz="3000" dirty="0">
                <a:solidFill>
                  <a:schemeClr val="accent1"/>
                </a:solidFill>
              </a:rPr>
            </a:br>
            <a:r>
              <a:rPr lang="fi-FI" sz="3000" dirty="0">
                <a:solidFill>
                  <a:schemeClr val="accent1"/>
                </a:solidFill>
              </a:rPr>
              <a:t>maaliskuu 2023</a:t>
            </a:r>
          </a:p>
        </p:txBody>
      </p:sp>
      <p:graphicFrame>
        <p:nvGraphicFramePr>
          <p:cNvPr id="7" name="Table 7">
            <a:extLst>
              <a:ext uri="{FF2B5EF4-FFF2-40B4-BE49-F238E27FC236}">
                <a16:creationId xmlns:a16="http://schemas.microsoft.com/office/drawing/2014/main" id="{81418DE7-D61F-7041-819A-B3EDBDD89FED}"/>
              </a:ext>
            </a:extLst>
          </p:cNvPr>
          <p:cNvGraphicFramePr>
            <a:graphicFrameLocks noGrp="1"/>
          </p:cNvGraphicFramePr>
          <p:nvPr>
            <p:ph idx="10"/>
            <p:extLst>
              <p:ext uri="{D42A27DB-BD31-4B8C-83A1-F6EECF244321}">
                <p14:modId xmlns:p14="http://schemas.microsoft.com/office/powerpoint/2010/main" val="1695165293"/>
              </p:ext>
            </p:extLst>
          </p:nvPr>
        </p:nvGraphicFramePr>
        <p:xfrm>
          <a:off x="1158466" y="1410789"/>
          <a:ext cx="4785132" cy="4516072"/>
        </p:xfrm>
        <a:graphic>
          <a:graphicData uri="http://schemas.openxmlformats.org/drawingml/2006/table">
            <a:tbl>
              <a:tblPr firstRow="1" bandRow="1">
                <a:tableStyleId>{72833802-FEF1-4C79-8D5D-14CF1EAF98D9}</a:tableStyleId>
              </a:tblPr>
              <a:tblGrid>
                <a:gridCol w="674344">
                  <a:extLst>
                    <a:ext uri="{9D8B030D-6E8A-4147-A177-3AD203B41FA5}">
                      <a16:colId xmlns:a16="http://schemas.microsoft.com/office/drawing/2014/main" val="3436780004"/>
                    </a:ext>
                  </a:extLst>
                </a:gridCol>
                <a:gridCol w="1445967">
                  <a:extLst>
                    <a:ext uri="{9D8B030D-6E8A-4147-A177-3AD203B41FA5}">
                      <a16:colId xmlns:a16="http://schemas.microsoft.com/office/drawing/2014/main" val="3107084423"/>
                    </a:ext>
                  </a:extLst>
                </a:gridCol>
                <a:gridCol w="1468538">
                  <a:extLst>
                    <a:ext uri="{9D8B030D-6E8A-4147-A177-3AD203B41FA5}">
                      <a16:colId xmlns:a16="http://schemas.microsoft.com/office/drawing/2014/main" val="2894783011"/>
                    </a:ext>
                  </a:extLst>
                </a:gridCol>
                <a:gridCol w="1196283">
                  <a:extLst>
                    <a:ext uri="{9D8B030D-6E8A-4147-A177-3AD203B41FA5}">
                      <a16:colId xmlns:a16="http://schemas.microsoft.com/office/drawing/2014/main" val="3113567705"/>
                    </a:ext>
                  </a:extLst>
                </a:gridCol>
              </a:tblGrid>
              <a:tr h="410552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500" b="0" i="0" kern="1200" noProof="0" dirty="0">
                          <a:solidFill>
                            <a:schemeClr val="bg1"/>
                          </a:solidFill>
                          <a:latin typeface="Neue Haas Unica W1G Medium" panose="020B0504030206020203" pitchFamily="34" charset="0"/>
                          <a:ea typeface="+mn-ea"/>
                          <a:cs typeface="+mn-cs"/>
                        </a:rPr>
                        <a:t>    YouTube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fi-FI" sz="1300" noProof="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fi-FI" sz="1500" b="0" i="0" noProof="0" dirty="0">
                          <a:solidFill>
                            <a:schemeClr val="bg1"/>
                          </a:solidFill>
                          <a:latin typeface="Neue Haas Unica W1G Medium" panose="020B0504030206020203" pitchFamily="34" charset="0"/>
                        </a:rPr>
                        <a:t>kanavan tilaajia</a:t>
                      </a:r>
                      <a:endParaRPr lang="fi-FI" sz="1500" b="0" noProof="0" dirty="0">
                        <a:solidFill>
                          <a:schemeClr val="bg1"/>
                        </a:solidFill>
                        <a:latin typeface="Neue Haas Unica W1G" panose="020B0504030206020203" pitchFamily="34" charset="0"/>
                      </a:endParaRP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endParaRPr lang="fi-FI" sz="1500" b="0" noProof="0" dirty="0">
                        <a:solidFill>
                          <a:schemeClr val="bg1"/>
                        </a:solidFill>
                        <a:latin typeface="Neue Haas Unica W1G" panose="020B0504030206020203" pitchFamily="34" charset="0"/>
                      </a:endParaRP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135202110"/>
                  </a:ext>
                </a:extLst>
              </a:tr>
              <a:tr h="410552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1.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Aku Ankka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miter lim="800000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34 700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fi-FI" sz="15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Neue Haas Unica W1G Medium" panose="020B0504030206020203" pitchFamily="34" charset="0"/>
                          <a:ea typeface="+mn-ea"/>
                          <a:cs typeface="+mn-cs"/>
                        </a:rPr>
                        <a:t>( - )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35044205"/>
                  </a:ext>
                </a:extLst>
              </a:tr>
              <a:tr h="410552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2.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Tuulilasi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20 400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5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Neue Haas Unica W1G Medium" panose="020B0504030206020203" pitchFamily="34" charset="0"/>
                          <a:ea typeface="+mn-ea"/>
                          <a:cs typeface="+mn-cs"/>
                        </a:rPr>
                        <a:t>( - )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42137905"/>
                  </a:ext>
                </a:extLst>
              </a:tr>
              <a:tr h="410552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3.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Seiska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18 800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fi-FI" sz="15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Neue Haas Unica W1G Medium" panose="020B0504030206020203" pitchFamily="34" charset="0"/>
                          <a:ea typeface="+mn-ea"/>
                          <a:cs typeface="+mn-cs"/>
                        </a:rPr>
                        <a:t>( - )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26108310"/>
                  </a:ext>
                </a:extLst>
              </a:tr>
              <a:tr h="410552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4.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Siivet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18 100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fi-FI" sz="15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Neue Haas Unica W1G Medium" panose="020B0504030206020203" pitchFamily="34" charset="0"/>
                          <a:ea typeface="+mn-ea"/>
                          <a:cs typeface="+mn-cs"/>
                        </a:rPr>
                        <a:t>( - )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30288932"/>
                  </a:ext>
                </a:extLst>
              </a:tr>
              <a:tr h="410552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5.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K-Ruoka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12 700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5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Neue Haas Unica W1G Medium" panose="020B0504030206020203" pitchFamily="34" charset="0"/>
                          <a:ea typeface="+mn-ea"/>
                          <a:cs typeface="+mn-cs"/>
                        </a:rPr>
                        <a:t>( - )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23938739"/>
                  </a:ext>
                </a:extLst>
              </a:tr>
              <a:tr h="410552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6.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Konepörssi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12 200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fi-FI" sz="15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Neue Haas Unica W1G Medium" panose="020B0504030206020203" pitchFamily="34" charset="0"/>
                          <a:ea typeface="+mn-ea"/>
                          <a:cs typeface="+mn-cs"/>
                        </a:rPr>
                        <a:t>( - )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36576395"/>
                  </a:ext>
                </a:extLst>
              </a:tr>
              <a:tr h="410552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7.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Metsälehti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6 740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5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Neue Haas Unica W1G Medium" panose="020B0504030206020203" pitchFamily="34" charset="0"/>
                          <a:ea typeface="+mn-ea"/>
                          <a:cs typeface="+mn-cs"/>
                        </a:rPr>
                        <a:t>( - )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31458507"/>
                  </a:ext>
                </a:extLst>
              </a:tr>
              <a:tr h="410552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8.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Suuri Käsityö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5 760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fi-FI" sz="15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Neue Haas Unica W1G Medium" panose="020B0504030206020203" pitchFamily="34" charset="0"/>
                          <a:ea typeface="+mn-ea"/>
                          <a:cs typeface="+mn-cs"/>
                        </a:rPr>
                        <a:t>( - )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85632224"/>
                  </a:ext>
                </a:extLst>
              </a:tr>
              <a:tr h="410552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9.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Yhteishyvä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4 820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fi-FI" sz="15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Neue Haas Unica W1G Medium" panose="020B0504030206020203" pitchFamily="34" charset="0"/>
                          <a:ea typeface="+mn-ea"/>
                          <a:cs typeface="+mn-cs"/>
                        </a:rPr>
                        <a:t>( - )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53992292"/>
                  </a:ext>
                </a:extLst>
              </a:tr>
              <a:tr h="410552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10.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Koululainen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4 350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5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Neue Haas Unica W1G Medium" panose="020B0504030206020203" pitchFamily="34" charset="0"/>
                          <a:ea typeface="+mn-ea"/>
                          <a:cs typeface="+mn-cs"/>
                        </a:rPr>
                        <a:t>( - )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27811441"/>
                  </a:ext>
                </a:extLst>
              </a:tr>
            </a:tbl>
          </a:graphicData>
        </a:graphic>
      </p:graphicFrame>
      <p:graphicFrame>
        <p:nvGraphicFramePr>
          <p:cNvPr id="30" name="Table 7">
            <a:extLst>
              <a:ext uri="{FF2B5EF4-FFF2-40B4-BE49-F238E27FC236}">
                <a16:creationId xmlns:a16="http://schemas.microsoft.com/office/drawing/2014/main" id="{1D867BAA-8147-6C48-910E-613CF8C49CD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85773888"/>
              </p:ext>
            </p:extLst>
          </p:nvPr>
        </p:nvGraphicFramePr>
        <p:xfrm>
          <a:off x="6344421" y="1410790"/>
          <a:ext cx="4785132" cy="4516072"/>
        </p:xfrm>
        <a:graphic>
          <a:graphicData uri="http://schemas.openxmlformats.org/drawingml/2006/table">
            <a:tbl>
              <a:tblPr firstRow="1" bandRow="1">
                <a:tableStyleId>{72833802-FEF1-4C79-8D5D-14CF1EAF98D9}</a:tableStyleId>
              </a:tblPr>
              <a:tblGrid>
                <a:gridCol w="674344">
                  <a:extLst>
                    <a:ext uri="{9D8B030D-6E8A-4147-A177-3AD203B41FA5}">
                      <a16:colId xmlns:a16="http://schemas.microsoft.com/office/drawing/2014/main" val="3436780004"/>
                    </a:ext>
                  </a:extLst>
                </a:gridCol>
                <a:gridCol w="1817298">
                  <a:extLst>
                    <a:ext uri="{9D8B030D-6E8A-4147-A177-3AD203B41FA5}">
                      <a16:colId xmlns:a16="http://schemas.microsoft.com/office/drawing/2014/main" val="3107084423"/>
                    </a:ext>
                  </a:extLst>
                </a:gridCol>
                <a:gridCol w="1097207">
                  <a:extLst>
                    <a:ext uri="{9D8B030D-6E8A-4147-A177-3AD203B41FA5}">
                      <a16:colId xmlns:a16="http://schemas.microsoft.com/office/drawing/2014/main" val="2894783011"/>
                    </a:ext>
                  </a:extLst>
                </a:gridCol>
                <a:gridCol w="1196283">
                  <a:extLst>
                    <a:ext uri="{9D8B030D-6E8A-4147-A177-3AD203B41FA5}">
                      <a16:colId xmlns:a16="http://schemas.microsoft.com/office/drawing/2014/main" val="3113567705"/>
                    </a:ext>
                  </a:extLst>
                </a:gridCol>
              </a:tblGrid>
              <a:tr h="410552">
                <a:tc gridSpan="2">
                  <a:txBody>
                    <a:bodyPr/>
                    <a:lstStyle/>
                    <a:p>
                      <a:r>
                        <a:rPr lang="fi-FI" sz="1500" b="0" i="0" noProof="0" dirty="0">
                          <a:solidFill>
                            <a:schemeClr val="bg1"/>
                          </a:solidFill>
                          <a:latin typeface="Neue Haas Unica W1G Medium" panose="020B0504030206020203" pitchFamily="34" charset="0"/>
                        </a:rPr>
                        <a:t>    Pinterest</a:t>
                      </a:r>
                      <a:endParaRPr lang="fi-FI" dirty="0"/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fi-FI" sz="1300" noProof="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fi-FI" sz="1500" b="0" i="0" noProof="0" dirty="0">
                          <a:solidFill>
                            <a:schemeClr val="bg1"/>
                          </a:solidFill>
                          <a:latin typeface="Neue Haas Unica W1G Medium" panose="020B0504030206020203" pitchFamily="34" charset="0"/>
                        </a:rPr>
                        <a:t>seuraajia 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endParaRPr lang="fi-FI" sz="1500" b="0" i="0" noProof="0" dirty="0">
                        <a:solidFill>
                          <a:schemeClr val="bg1"/>
                        </a:solidFill>
                        <a:latin typeface="Neue Haas Unica W1G Medium" panose="020B0504030206020203" pitchFamily="34" charset="0"/>
                      </a:endParaRP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135202110"/>
                  </a:ext>
                </a:extLst>
              </a:tr>
              <a:tr h="410552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1.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Kotiliesi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miter lim="800000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31 975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fi-FI" sz="15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Neue Haas Unica W1G Medium" panose="020B0504030206020203" pitchFamily="34" charset="0"/>
                          <a:ea typeface="+mn-ea"/>
                          <a:cs typeface="+mn-cs"/>
                        </a:rPr>
                        <a:t>( - )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35044205"/>
                  </a:ext>
                </a:extLst>
              </a:tr>
              <a:tr h="410552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2.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Deko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15 259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5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Neue Haas Unica W1G Medium" panose="020B0504030206020203" pitchFamily="34" charset="0"/>
                          <a:ea typeface="+mn-ea"/>
                          <a:cs typeface="+mn-cs"/>
                        </a:rPr>
                        <a:t>( - )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42137905"/>
                  </a:ext>
                </a:extLst>
              </a:tr>
              <a:tr h="410552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3.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Kotivinkki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8 344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fi-FI" sz="15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Neue Haas Unica W1G Medium" panose="020B0504030206020203" pitchFamily="34" charset="0"/>
                          <a:ea typeface="+mn-ea"/>
                          <a:cs typeface="+mn-cs"/>
                        </a:rPr>
                        <a:t>( - )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26108310"/>
                  </a:ext>
                </a:extLst>
              </a:tr>
              <a:tr h="410552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4.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Maku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8 233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fi-FI" sz="15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Neue Haas Unica W1G Medium" panose="020B0504030206020203" pitchFamily="34" charset="0"/>
                          <a:ea typeface="+mn-ea"/>
                          <a:cs typeface="+mn-cs"/>
                        </a:rPr>
                        <a:t>( - )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30288932"/>
                  </a:ext>
                </a:extLst>
              </a:tr>
              <a:tr h="410552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5.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Kotipuutarha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6 883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5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Neue Haas Unica W1G Medium" panose="020B0504030206020203" pitchFamily="34" charset="0"/>
                          <a:ea typeface="+mn-ea"/>
                          <a:cs typeface="+mn-cs"/>
                        </a:rPr>
                        <a:t>( - )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23938739"/>
                  </a:ext>
                </a:extLst>
              </a:tr>
              <a:tr h="410552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6.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Yhteishyvä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5 306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fi-FI" sz="15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Neue Haas Unica W1G Medium" panose="020B0504030206020203" pitchFamily="34" charset="0"/>
                          <a:ea typeface="+mn-ea"/>
                          <a:cs typeface="+mn-cs"/>
                        </a:rPr>
                        <a:t>( - )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36576395"/>
                  </a:ext>
                </a:extLst>
              </a:tr>
              <a:tr h="410552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7.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Anna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2 314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5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Neue Haas Unica W1G Medium" panose="020B0504030206020203" pitchFamily="34" charset="0"/>
                          <a:ea typeface="+mn-ea"/>
                          <a:cs typeface="+mn-cs"/>
                        </a:rPr>
                        <a:t>( - )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31458507"/>
                  </a:ext>
                </a:extLst>
              </a:tr>
              <a:tr h="410552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8.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Unelmien Talo&amp;Koti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1 773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fi-FI" sz="15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Neue Haas Unica W1G Medium" panose="020B0504030206020203" pitchFamily="34" charset="0"/>
                          <a:ea typeface="+mn-ea"/>
                          <a:cs typeface="+mn-cs"/>
                        </a:rPr>
                        <a:t>( - )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85632224"/>
                  </a:ext>
                </a:extLst>
              </a:tr>
              <a:tr h="410552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9.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Suuri Käsityö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1 767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5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Neue Haas Unica W1G Medium" panose="020B0504030206020203" pitchFamily="34" charset="0"/>
                          <a:ea typeface="+mn-ea"/>
                          <a:cs typeface="+mn-cs"/>
                        </a:rPr>
                        <a:t>( - )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53992292"/>
                  </a:ext>
                </a:extLst>
              </a:tr>
              <a:tr h="410552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10.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Meillä kotona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1 657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5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Neue Haas Unica W1G Medium" panose="020B0504030206020203" pitchFamily="34" charset="0"/>
                          <a:ea typeface="+mn-ea"/>
                          <a:cs typeface="+mn-cs"/>
                        </a:rPr>
                        <a:t>( - )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2781144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628692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Placeholder 8">
            <a:extLst>
              <a:ext uri="{FF2B5EF4-FFF2-40B4-BE49-F238E27FC236}">
                <a16:creationId xmlns:a16="http://schemas.microsoft.com/office/drawing/2014/main" id="{D6F0B15A-CE6C-F749-BBD3-0E2DE82659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4565" t="2091" b="12474"/>
          <a:stretch/>
        </p:blipFill>
        <p:spPr>
          <a:xfrm>
            <a:off x="6727424" y="0"/>
            <a:ext cx="5540021" cy="6858000"/>
          </a:xfrm>
          <a:prstGeom prst="rect">
            <a:avLst/>
          </a:prstGeom>
        </p:spPr>
      </p:pic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3B44C56-791C-5E4E-8AC3-545D5E423C90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838200" y="2149788"/>
            <a:ext cx="5257800" cy="3882712"/>
          </a:xfrm>
        </p:spPr>
        <p:txBody>
          <a:bodyPr anchor="ctr">
            <a:noAutofit/>
          </a:bodyPr>
          <a:lstStyle/>
          <a:p>
            <a:pPr fontAlgn="b"/>
            <a:r>
              <a:rPr lang="fi-FI" sz="1600" dirty="0" err="1"/>
              <a:t>Aikakausmedioilla</a:t>
            </a:r>
            <a:r>
              <a:rPr lang="fi-FI" sz="1600" dirty="0"/>
              <a:t> oli yhteensä 4 890 300 seuraajaa.</a:t>
            </a:r>
          </a:p>
          <a:p>
            <a:pPr fontAlgn="b"/>
            <a:r>
              <a:rPr lang="fi-FI" sz="1600" dirty="0"/>
              <a:t>Uusia seuraajia saatiin kuukauden aikana 16 521 kpl.</a:t>
            </a:r>
          </a:p>
          <a:p>
            <a:pPr fontAlgn="b"/>
            <a:r>
              <a:rPr lang="fi-FI" sz="1600" dirty="0"/>
              <a:t>Eniten yleisöään kasvattivat Suomen Luonto (+2 982), Kotiliesi (+1 038) ja Tekniikan Maailma (+854).</a:t>
            </a:r>
          </a:p>
          <a:p>
            <a:pPr fontAlgn="b"/>
            <a:r>
              <a:rPr lang="fi-FI" sz="1600" dirty="0"/>
              <a:t>Suomen Luonto on nyt somen suurin aikakausmedia 241 943 seuraajallaan.</a:t>
            </a:r>
          </a:p>
          <a:p>
            <a:pPr fontAlgn="b"/>
            <a:r>
              <a:rPr lang="fi-FI" sz="1600" dirty="0" err="1"/>
              <a:t>TikTokissa</a:t>
            </a:r>
            <a:r>
              <a:rPr lang="fi-FI" sz="1600" dirty="0"/>
              <a:t> ylittyi 50 000 seuraajan määrä.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2F17C68-23B2-3347-A8BE-864A153CFC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533838"/>
            <a:ext cx="4799012" cy="615950"/>
          </a:xfrm>
        </p:spPr>
        <p:txBody>
          <a:bodyPr>
            <a:noAutofit/>
          </a:bodyPr>
          <a:lstStyle/>
          <a:p>
            <a:r>
              <a:rPr lang="fi-FI" sz="3400" dirty="0"/>
              <a:t>Maaliskuun oleelliset</a:t>
            </a:r>
            <a:endParaRPr lang="en-FI" sz="3400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EC656D5-E350-F444-90BD-994BB6CD658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44529" y="6390396"/>
            <a:ext cx="1829365" cy="13782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92C65EF-CCA6-A54B-80B2-F3E37DEE93A1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39305"/>
          <a:stretch/>
        </p:blipFill>
        <p:spPr>
          <a:xfrm>
            <a:off x="5884985" y="0"/>
            <a:ext cx="2451100" cy="1441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643252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954211F1-BC6F-244E-990C-EA5DDCFFA3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Eniten yleisöään </a:t>
            </a:r>
            <a:br>
              <a:rPr lang="fi-FI" dirty="0"/>
            </a:br>
            <a:r>
              <a:rPr lang="fi-FI" dirty="0"/>
              <a:t>kasvattaneet</a:t>
            </a:r>
          </a:p>
        </p:txBody>
      </p:sp>
    </p:spTree>
    <p:extLst>
      <p:ext uri="{BB962C8B-B14F-4D97-AF65-F5344CB8AC3E}">
        <p14:creationId xmlns:p14="http://schemas.microsoft.com/office/powerpoint/2010/main" val="236664882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B580D914-1410-E34D-A2B5-24E5469ED6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91889"/>
            <a:ext cx="10602912" cy="931517"/>
          </a:xfrm>
        </p:spPr>
        <p:txBody>
          <a:bodyPr anchor="ctr">
            <a:noAutofit/>
          </a:bodyPr>
          <a:lstStyle/>
          <a:p>
            <a:r>
              <a:rPr lang="fi-FI" sz="3000" dirty="0">
                <a:solidFill>
                  <a:schemeClr val="accent1"/>
                </a:solidFill>
              </a:rPr>
              <a:t>Eniten uusia seuraajia </a:t>
            </a:r>
            <a:r>
              <a:rPr lang="fi-FI" sz="3000" u="sng" dirty="0">
                <a:solidFill>
                  <a:schemeClr val="accent1"/>
                </a:solidFill>
              </a:rPr>
              <a:t>kaikissa kanavissa </a:t>
            </a:r>
            <a:r>
              <a:rPr lang="fi-FI" sz="3000" dirty="0">
                <a:solidFill>
                  <a:schemeClr val="accent1"/>
                </a:solidFill>
              </a:rPr>
              <a:t>TOP 20 /</a:t>
            </a:r>
            <a:br>
              <a:rPr lang="fi-FI" sz="3000" dirty="0">
                <a:solidFill>
                  <a:schemeClr val="accent1"/>
                </a:solidFill>
              </a:rPr>
            </a:br>
            <a:r>
              <a:rPr lang="fi-FI" sz="3000" dirty="0">
                <a:solidFill>
                  <a:schemeClr val="accent1"/>
                </a:solidFill>
              </a:rPr>
              <a:t>maaliskuu 2023</a:t>
            </a:r>
          </a:p>
        </p:txBody>
      </p:sp>
      <p:graphicFrame>
        <p:nvGraphicFramePr>
          <p:cNvPr id="7" name="Table 7">
            <a:extLst>
              <a:ext uri="{FF2B5EF4-FFF2-40B4-BE49-F238E27FC236}">
                <a16:creationId xmlns:a16="http://schemas.microsoft.com/office/drawing/2014/main" id="{81418DE7-D61F-7041-819A-B3EDBDD89FED}"/>
              </a:ext>
            </a:extLst>
          </p:cNvPr>
          <p:cNvGraphicFramePr>
            <a:graphicFrameLocks noGrp="1"/>
          </p:cNvGraphicFramePr>
          <p:nvPr>
            <p:ph idx="10"/>
            <p:extLst>
              <p:ext uri="{D42A27DB-BD31-4B8C-83A1-F6EECF244321}">
                <p14:modId xmlns:p14="http://schemas.microsoft.com/office/powerpoint/2010/main" val="461124445"/>
              </p:ext>
            </p:extLst>
          </p:nvPr>
        </p:nvGraphicFramePr>
        <p:xfrm>
          <a:off x="1158466" y="1410789"/>
          <a:ext cx="4785132" cy="4516072"/>
        </p:xfrm>
        <a:graphic>
          <a:graphicData uri="http://schemas.openxmlformats.org/drawingml/2006/table">
            <a:tbl>
              <a:tblPr firstRow="1" bandRow="1">
                <a:tableStyleId>{72833802-FEF1-4C79-8D5D-14CF1EAF98D9}</a:tableStyleId>
              </a:tblPr>
              <a:tblGrid>
                <a:gridCol w="674344">
                  <a:extLst>
                    <a:ext uri="{9D8B030D-6E8A-4147-A177-3AD203B41FA5}">
                      <a16:colId xmlns:a16="http://schemas.microsoft.com/office/drawing/2014/main" val="3436780004"/>
                    </a:ext>
                  </a:extLst>
                </a:gridCol>
                <a:gridCol w="2321179">
                  <a:extLst>
                    <a:ext uri="{9D8B030D-6E8A-4147-A177-3AD203B41FA5}">
                      <a16:colId xmlns:a16="http://schemas.microsoft.com/office/drawing/2014/main" val="3107084423"/>
                    </a:ext>
                  </a:extLst>
                </a:gridCol>
                <a:gridCol w="593326">
                  <a:extLst>
                    <a:ext uri="{9D8B030D-6E8A-4147-A177-3AD203B41FA5}">
                      <a16:colId xmlns:a16="http://schemas.microsoft.com/office/drawing/2014/main" val="2894783011"/>
                    </a:ext>
                  </a:extLst>
                </a:gridCol>
                <a:gridCol w="1196283">
                  <a:extLst>
                    <a:ext uri="{9D8B030D-6E8A-4147-A177-3AD203B41FA5}">
                      <a16:colId xmlns:a16="http://schemas.microsoft.com/office/drawing/2014/main" val="3113567705"/>
                    </a:ext>
                  </a:extLst>
                </a:gridCol>
              </a:tblGrid>
              <a:tr h="410552">
                <a:tc gridSpan="3"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500" b="0" i="0" kern="1200" noProof="0" dirty="0">
                          <a:solidFill>
                            <a:schemeClr val="bg1"/>
                          </a:solidFill>
                          <a:latin typeface="Neue Haas Unica W1G Medium" panose="020B0504030206020203" pitchFamily="34" charset="0"/>
                          <a:ea typeface="+mn-ea"/>
                          <a:cs typeface="+mn-cs"/>
                        </a:rPr>
                        <a:t>    </a:t>
                      </a:r>
                      <a:r>
                        <a:rPr lang="fi-FI" sz="1500" b="0" i="0" noProof="0" dirty="0">
                          <a:solidFill>
                            <a:schemeClr val="bg1"/>
                          </a:solidFill>
                          <a:latin typeface="Neue Haas Unica W1G Medium" panose="020B0504030206020203" pitchFamily="34" charset="0"/>
                        </a:rPr>
                        <a:t>uusia seuraajia</a:t>
                      </a:r>
                      <a:endParaRPr lang="fi-FI" sz="1500" b="0" noProof="0" dirty="0">
                        <a:solidFill>
                          <a:schemeClr val="bg1"/>
                        </a:solidFill>
                        <a:latin typeface="Neue Haas Unica W1G" panose="020B0504030206020203" pitchFamily="34" charset="0"/>
                      </a:endParaRP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fi-FI" sz="1300" noProof="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fi-FI" sz="1500" b="0" i="0" noProof="0" dirty="0">
                          <a:solidFill>
                            <a:schemeClr val="bg1"/>
                          </a:solidFill>
                          <a:latin typeface="Neue Haas Unica W1G Medium" panose="020B0504030206020203" pitchFamily="34" charset="0"/>
                        </a:rPr>
                        <a:t>uusia seuraajia</a:t>
                      </a:r>
                      <a:endParaRPr lang="fi-FI" sz="1500" b="0" noProof="0" dirty="0">
                        <a:solidFill>
                          <a:schemeClr val="bg1"/>
                        </a:solidFill>
                        <a:latin typeface="Neue Haas Unica W1G" panose="020B0504030206020203" pitchFamily="34" charset="0"/>
                      </a:endParaRP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endParaRPr lang="fi-FI" sz="1500" b="0" noProof="0" dirty="0">
                        <a:solidFill>
                          <a:schemeClr val="bg1"/>
                        </a:solidFill>
                        <a:latin typeface="Neue Haas Unica W1G" panose="020B0504030206020203" pitchFamily="34" charset="0"/>
                      </a:endParaRP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135202110"/>
                  </a:ext>
                </a:extLst>
              </a:tr>
              <a:tr h="410552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 dirty="0">
                          <a:solidFill>
                            <a:schemeClr val="accent1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1.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Suomen Luonto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miter lim="800000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2 982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fi-FI" sz="15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Neue Haas Unica W1G Medium" panose="020B0504030206020203" pitchFamily="34" charset="0"/>
                          <a:ea typeface="+mn-ea"/>
                          <a:cs typeface="+mn-cs"/>
                        </a:rPr>
                        <a:t>( - )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35044205"/>
                  </a:ext>
                </a:extLst>
              </a:tr>
              <a:tr h="410552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>
                          <a:solidFill>
                            <a:schemeClr val="accent1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2.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Kotiliesi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1 038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fi-FI" sz="15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Neue Haas Unica W1G Medium" panose="020B0504030206020203" pitchFamily="34" charset="0"/>
                          <a:ea typeface="+mn-ea"/>
                          <a:cs typeface="+mn-cs"/>
                        </a:rPr>
                        <a:t>( - )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42137905"/>
                  </a:ext>
                </a:extLst>
              </a:tr>
              <a:tr h="410552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>
                          <a:solidFill>
                            <a:schemeClr val="accent1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3.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Tekniikan Maailma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854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b="0" i="0" u="none" strike="noStrike" kern="1200" dirty="0">
                          <a:solidFill>
                            <a:srgbClr val="002649"/>
                          </a:solidFill>
                          <a:effectLst/>
                          <a:latin typeface="Neue Haas Unica W1G Medium" panose="020B0504030206020203" pitchFamily="34" charset="0"/>
                          <a:ea typeface="+mn-ea"/>
                          <a:cs typeface="+mn-cs"/>
                        </a:rPr>
                        <a:t>↑+76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26108310"/>
                  </a:ext>
                </a:extLst>
              </a:tr>
              <a:tr h="410552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>
                          <a:solidFill>
                            <a:schemeClr val="accent1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4.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Seiska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806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b="0" i="0" u="none" strike="noStrike" kern="1200" dirty="0">
                          <a:solidFill>
                            <a:srgbClr val="002649"/>
                          </a:solidFill>
                          <a:effectLst/>
                          <a:latin typeface="Neue Haas Unica W1G Medium" panose="020B0504030206020203" pitchFamily="34" charset="0"/>
                          <a:ea typeface="+mn-ea"/>
                          <a:cs typeface="+mn-cs"/>
                        </a:rPr>
                        <a:t>↑+2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30288932"/>
                  </a:ext>
                </a:extLst>
              </a:tr>
              <a:tr h="410552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>
                          <a:solidFill>
                            <a:schemeClr val="accent1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5.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Viherpiha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571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b="0" i="0" u="none" strike="noStrike" kern="1200" dirty="0">
                          <a:solidFill>
                            <a:srgbClr val="002649"/>
                          </a:solidFill>
                          <a:effectLst/>
                          <a:latin typeface="Neue Haas Unica W1G Medium" panose="020B0504030206020203" pitchFamily="34" charset="0"/>
                          <a:ea typeface="+mn-ea"/>
                          <a:cs typeface="+mn-cs"/>
                        </a:rPr>
                        <a:t>↑+8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23938739"/>
                  </a:ext>
                </a:extLst>
              </a:tr>
              <a:tr h="410552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 dirty="0">
                          <a:solidFill>
                            <a:schemeClr val="accent1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6.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K-Ruoka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519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b="0" i="0" u="none" strike="noStrike" kern="1200" dirty="0">
                          <a:solidFill>
                            <a:srgbClr val="002649"/>
                          </a:solidFill>
                          <a:effectLst/>
                          <a:latin typeface="Neue Haas Unica W1G Medium" panose="020B0504030206020203" pitchFamily="34" charset="0"/>
                          <a:ea typeface="+mn-ea"/>
                          <a:cs typeface="+mn-cs"/>
                        </a:rPr>
                        <a:t>↑+1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36576395"/>
                  </a:ext>
                </a:extLst>
              </a:tr>
              <a:tr h="410552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>
                          <a:solidFill>
                            <a:schemeClr val="accent1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7.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Tieteen Kuvalehti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501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b="0" i="0" u="none" strike="noStrike" kern="1200" dirty="0">
                          <a:solidFill>
                            <a:srgbClr val="002649"/>
                          </a:solidFill>
                          <a:effectLst/>
                          <a:latin typeface="Neue Haas Unica W1G Medium" panose="020B0504030206020203" pitchFamily="34" charset="0"/>
                          <a:ea typeface="+mn-ea"/>
                          <a:cs typeface="+mn-cs"/>
                        </a:rPr>
                        <a:t>↑+26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31458507"/>
                  </a:ext>
                </a:extLst>
              </a:tr>
              <a:tr h="410552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>
                          <a:solidFill>
                            <a:schemeClr val="accent1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8.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Pirkka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443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b="0" i="0" u="none" strike="noStrike" kern="1200" dirty="0">
                          <a:solidFill>
                            <a:srgbClr val="002649"/>
                          </a:solidFill>
                          <a:effectLst/>
                          <a:latin typeface="Neue Haas Unica W1G Medium" panose="020B0504030206020203" pitchFamily="34" charset="0"/>
                          <a:ea typeface="+mn-ea"/>
                          <a:cs typeface="+mn-cs"/>
                        </a:rPr>
                        <a:t>↓-4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85632224"/>
                  </a:ext>
                </a:extLst>
              </a:tr>
              <a:tr h="410552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>
                          <a:solidFill>
                            <a:schemeClr val="accent1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9.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Tiede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429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b="0" i="0" u="none" strike="noStrike" kern="1200" dirty="0">
                          <a:solidFill>
                            <a:srgbClr val="002649"/>
                          </a:solidFill>
                          <a:effectLst/>
                          <a:latin typeface="Neue Haas Unica W1G Medium" panose="020B0504030206020203" pitchFamily="34" charset="0"/>
                          <a:ea typeface="+mn-ea"/>
                          <a:cs typeface="+mn-cs"/>
                        </a:rPr>
                        <a:t>↑+2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53992292"/>
                  </a:ext>
                </a:extLst>
              </a:tr>
              <a:tr h="410552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>
                          <a:solidFill>
                            <a:schemeClr val="accent1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10.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Soppa365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369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b="0" i="0" u="none" strike="noStrike" kern="1200" dirty="0">
                          <a:solidFill>
                            <a:srgbClr val="002649"/>
                          </a:solidFill>
                          <a:effectLst/>
                          <a:latin typeface="Neue Haas Unica W1G Medium" panose="020B0504030206020203" pitchFamily="34" charset="0"/>
                          <a:ea typeface="+mn-ea"/>
                          <a:cs typeface="+mn-cs"/>
                        </a:rPr>
                        <a:t>↓-5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27811441"/>
                  </a:ext>
                </a:extLst>
              </a:tr>
            </a:tbl>
          </a:graphicData>
        </a:graphic>
      </p:graphicFrame>
      <p:graphicFrame>
        <p:nvGraphicFramePr>
          <p:cNvPr id="30" name="Table 7">
            <a:extLst>
              <a:ext uri="{FF2B5EF4-FFF2-40B4-BE49-F238E27FC236}">
                <a16:creationId xmlns:a16="http://schemas.microsoft.com/office/drawing/2014/main" id="{1D867BAA-8147-6C48-910E-613CF8C49CD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43927890"/>
              </p:ext>
            </p:extLst>
          </p:nvPr>
        </p:nvGraphicFramePr>
        <p:xfrm>
          <a:off x="6344421" y="1410790"/>
          <a:ext cx="4785132" cy="4583327"/>
        </p:xfrm>
        <a:graphic>
          <a:graphicData uri="http://schemas.openxmlformats.org/drawingml/2006/table">
            <a:tbl>
              <a:tblPr firstRow="1" bandRow="1">
                <a:tableStyleId>{72833802-FEF1-4C79-8D5D-14CF1EAF98D9}</a:tableStyleId>
              </a:tblPr>
              <a:tblGrid>
                <a:gridCol w="674344">
                  <a:extLst>
                    <a:ext uri="{9D8B030D-6E8A-4147-A177-3AD203B41FA5}">
                      <a16:colId xmlns:a16="http://schemas.microsoft.com/office/drawing/2014/main" val="3436780004"/>
                    </a:ext>
                  </a:extLst>
                </a:gridCol>
                <a:gridCol w="1817298">
                  <a:extLst>
                    <a:ext uri="{9D8B030D-6E8A-4147-A177-3AD203B41FA5}">
                      <a16:colId xmlns:a16="http://schemas.microsoft.com/office/drawing/2014/main" val="3107084423"/>
                    </a:ext>
                  </a:extLst>
                </a:gridCol>
                <a:gridCol w="1097207">
                  <a:extLst>
                    <a:ext uri="{9D8B030D-6E8A-4147-A177-3AD203B41FA5}">
                      <a16:colId xmlns:a16="http://schemas.microsoft.com/office/drawing/2014/main" val="2894783011"/>
                    </a:ext>
                  </a:extLst>
                </a:gridCol>
                <a:gridCol w="1196283">
                  <a:extLst>
                    <a:ext uri="{9D8B030D-6E8A-4147-A177-3AD203B41FA5}">
                      <a16:colId xmlns:a16="http://schemas.microsoft.com/office/drawing/2014/main" val="3113567705"/>
                    </a:ext>
                  </a:extLst>
                </a:gridCol>
              </a:tblGrid>
              <a:tr h="399469">
                <a:tc gridSpan="3">
                  <a:txBody>
                    <a:bodyPr/>
                    <a:lstStyle/>
                    <a:p>
                      <a:pPr algn="r"/>
                      <a:r>
                        <a:rPr lang="fi-FI" sz="1500" b="0" i="0" noProof="0" dirty="0">
                          <a:solidFill>
                            <a:schemeClr val="bg1"/>
                          </a:solidFill>
                          <a:latin typeface="Neue Haas Unica W1G Medium" panose="020B0504030206020203" pitchFamily="34" charset="0"/>
                        </a:rPr>
                        <a:t>   uusia seuraajia</a:t>
                      </a:r>
                      <a:endParaRPr lang="fi-FI" sz="1500" b="0" noProof="0" dirty="0">
                        <a:solidFill>
                          <a:schemeClr val="bg1"/>
                        </a:solidFill>
                        <a:latin typeface="Neue Haas Unica W1G" panose="020B0504030206020203" pitchFamily="34" charset="0"/>
                      </a:endParaRP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fi-FI" sz="1300" noProof="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fi-FI" sz="1500" b="0" i="0" noProof="0" dirty="0">
                          <a:solidFill>
                            <a:schemeClr val="bg1"/>
                          </a:solidFill>
                          <a:latin typeface="Neue Haas Unica W1G Medium" panose="020B0504030206020203" pitchFamily="34" charset="0"/>
                        </a:rPr>
                        <a:t>uusia seuraajia</a:t>
                      </a:r>
                      <a:endParaRPr lang="fi-FI" sz="1500" b="0" noProof="0" dirty="0">
                        <a:solidFill>
                          <a:schemeClr val="bg1"/>
                        </a:solidFill>
                        <a:latin typeface="Neue Haas Unica W1G" panose="020B0504030206020203" pitchFamily="34" charset="0"/>
                      </a:endParaRP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endParaRPr lang="fi-FI" sz="1500" b="0" i="0" noProof="0" dirty="0">
                        <a:solidFill>
                          <a:schemeClr val="bg1"/>
                        </a:solidFill>
                        <a:latin typeface="Neue Haas Unica W1G Medium" panose="020B0504030206020203" pitchFamily="34" charset="0"/>
                      </a:endParaRP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135202110"/>
                  </a:ext>
                </a:extLst>
              </a:tr>
              <a:tr h="399469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 dirty="0">
                          <a:solidFill>
                            <a:schemeClr val="accent1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11.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Me Naiset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miter lim="800000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350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b="0" i="0" u="none" strike="noStrike" kern="1200" dirty="0">
                          <a:solidFill>
                            <a:srgbClr val="002649"/>
                          </a:solidFill>
                          <a:effectLst/>
                          <a:latin typeface="Neue Haas Unica W1G Medium" panose="020B0504030206020203" pitchFamily="34" charset="0"/>
                          <a:ea typeface="+mn-ea"/>
                          <a:cs typeface="+mn-cs"/>
                        </a:rPr>
                        <a:t>↑+9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35044205"/>
                  </a:ext>
                </a:extLst>
              </a:tr>
              <a:tr h="399469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 dirty="0">
                          <a:solidFill>
                            <a:schemeClr val="accent1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12.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Yhteishyvä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345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b="0" i="0" u="none" strike="noStrike" kern="1200" dirty="0">
                          <a:solidFill>
                            <a:srgbClr val="002649"/>
                          </a:solidFill>
                          <a:effectLst/>
                          <a:latin typeface="Neue Haas Unica W1G Medium" panose="020B0504030206020203" pitchFamily="34" charset="0"/>
                          <a:ea typeface="+mn-ea"/>
                          <a:cs typeface="+mn-cs"/>
                        </a:rPr>
                        <a:t>↓-4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42137905"/>
                  </a:ext>
                </a:extLst>
              </a:tr>
              <a:tr h="399469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 dirty="0">
                          <a:solidFill>
                            <a:schemeClr val="accent1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13.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Kotipuutarha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271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b="0" i="0" u="none" strike="noStrike" kern="1200" dirty="0">
                          <a:solidFill>
                            <a:srgbClr val="002649"/>
                          </a:solidFill>
                          <a:effectLst/>
                          <a:latin typeface="Neue Haas Unica W1G Medium" panose="020B0504030206020203" pitchFamily="34" charset="0"/>
                          <a:ea typeface="+mn-ea"/>
                          <a:cs typeface="+mn-cs"/>
                        </a:rPr>
                        <a:t>↑+30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26108310"/>
                  </a:ext>
                </a:extLst>
              </a:tr>
              <a:tr h="460425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 dirty="0">
                          <a:solidFill>
                            <a:schemeClr val="accent1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14.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Vapaa-ajan Kalastaja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255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b="0" i="0" u="none" strike="noStrike" kern="1200" dirty="0">
                          <a:solidFill>
                            <a:srgbClr val="002649"/>
                          </a:solidFill>
                          <a:effectLst/>
                          <a:latin typeface="Neue Haas Unica W1G Medium" panose="020B0504030206020203" pitchFamily="34" charset="0"/>
                          <a:ea typeface="+mn-ea"/>
                          <a:cs typeface="+mn-cs"/>
                        </a:rPr>
                        <a:t>↑+25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30288932"/>
                  </a:ext>
                </a:extLst>
              </a:tr>
              <a:tr h="399469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 dirty="0">
                          <a:solidFill>
                            <a:schemeClr val="accent1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15.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Meillä kotona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238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b="0" i="0" u="none" strike="noStrike" kern="1200" dirty="0">
                          <a:solidFill>
                            <a:srgbClr val="002649"/>
                          </a:solidFill>
                          <a:effectLst/>
                          <a:latin typeface="Neue Haas Unica W1G Medium" panose="020B0504030206020203" pitchFamily="34" charset="0"/>
                          <a:ea typeface="+mn-ea"/>
                          <a:cs typeface="+mn-cs"/>
                        </a:rPr>
                        <a:t>↑+173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23938739"/>
                  </a:ext>
                </a:extLst>
              </a:tr>
              <a:tr h="399469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 dirty="0">
                          <a:solidFill>
                            <a:schemeClr val="accent1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16.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Metsästys ja Kalastus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213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b="0" i="0" u="none" strike="noStrike" kern="1200" dirty="0">
                          <a:solidFill>
                            <a:srgbClr val="002649"/>
                          </a:solidFill>
                          <a:effectLst/>
                          <a:latin typeface="Neue Haas Unica W1G Medium" panose="020B0504030206020203" pitchFamily="34" charset="0"/>
                          <a:ea typeface="+mn-ea"/>
                          <a:cs typeface="+mn-cs"/>
                        </a:rPr>
                        <a:t>↑+1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36576395"/>
                  </a:ext>
                </a:extLst>
              </a:tr>
              <a:tr h="399469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 dirty="0">
                          <a:solidFill>
                            <a:schemeClr val="accent1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17.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Kodin Pellervo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197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b="0" i="0" u="none" strike="noStrike" kern="1200" dirty="0">
                          <a:solidFill>
                            <a:srgbClr val="002649"/>
                          </a:solidFill>
                          <a:effectLst/>
                          <a:latin typeface="Neue Haas Unica W1G Medium" panose="020B0504030206020203" pitchFamily="34" charset="0"/>
                          <a:ea typeface="+mn-ea"/>
                          <a:cs typeface="+mn-cs"/>
                        </a:rPr>
                        <a:t>↓-7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31458507"/>
                  </a:ext>
                </a:extLst>
              </a:tr>
              <a:tr h="460425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 dirty="0">
                          <a:solidFill>
                            <a:schemeClr val="accent1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18.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Metsälehti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186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fi-FI" sz="15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Neue Haas Unica W1G Medium" panose="020B0504030206020203" pitchFamily="34" charset="0"/>
                          <a:ea typeface="+mn-ea"/>
                          <a:cs typeface="+mn-cs"/>
                        </a:rPr>
                        <a:t>( - )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85632224"/>
                  </a:ext>
                </a:extLst>
              </a:tr>
              <a:tr h="399469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>
                          <a:solidFill>
                            <a:schemeClr val="accent1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19.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Suuri Käsityö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181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b="0" i="0" u="none" strike="noStrike" kern="1200" dirty="0">
                          <a:solidFill>
                            <a:srgbClr val="002649"/>
                          </a:solidFill>
                          <a:effectLst/>
                          <a:latin typeface="Neue Haas Unica W1G Medium" panose="020B0504030206020203" pitchFamily="34" charset="0"/>
                          <a:ea typeface="+mn-ea"/>
                          <a:cs typeface="+mn-cs"/>
                        </a:rPr>
                        <a:t>↑+4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53992292"/>
                  </a:ext>
                </a:extLst>
              </a:tr>
              <a:tr h="399469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>
                          <a:solidFill>
                            <a:schemeClr val="accent1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20.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Koneviesti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173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b="0" i="0" u="none" strike="noStrike" kern="1200" dirty="0">
                          <a:solidFill>
                            <a:srgbClr val="002649"/>
                          </a:solidFill>
                          <a:effectLst/>
                          <a:latin typeface="Neue Haas Unica W1G Medium" panose="020B0504030206020203" pitchFamily="34" charset="0"/>
                          <a:ea typeface="+mn-ea"/>
                          <a:cs typeface="+mn-cs"/>
                        </a:rPr>
                        <a:t>↑+35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27811441"/>
                  </a:ext>
                </a:extLst>
              </a:tr>
            </a:tbl>
          </a:graphicData>
        </a:graphic>
      </p:graphicFrame>
      <p:sp>
        <p:nvSpPr>
          <p:cNvPr id="33" name="TextBox 32">
            <a:extLst>
              <a:ext uri="{FF2B5EF4-FFF2-40B4-BE49-F238E27FC236}">
                <a16:creationId xmlns:a16="http://schemas.microsoft.com/office/drawing/2014/main" id="{F5B24F3D-B5B1-A749-8400-B6B0C1FB02AB}"/>
              </a:ext>
            </a:extLst>
          </p:cNvPr>
          <p:cNvSpPr txBox="1"/>
          <p:nvPr/>
        </p:nvSpPr>
        <p:spPr>
          <a:xfrm>
            <a:off x="3147444" y="6266001"/>
            <a:ext cx="589711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sz="1000" dirty="0">
                <a:solidFill>
                  <a:schemeClr val="accent1"/>
                </a:solidFill>
                <a:latin typeface="Neue Haas Unica W1G" panose="020B0504030206020203" pitchFamily="34" charset="0"/>
              </a:rPr>
              <a:t>Kaikkien seurattujen medioiden tykkääjät, seuraajat ja tilaajat Facebookissa, Instagramissa, Twitterissä, YouTubessa, </a:t>
            </a:r>
            <a:r>
              <a:rPr lang="fi-FI" sz="1000" dirty="0" err="1">
                <a:solidFill>
                  <a:schemeClr val="accent1"/>
                </a:solidFill>
                <a:latin typeface="Neue Haas Unica W1G" panose="020B0504030206020203" pitchFamily="34" charset="0"/>
              </a:rPr>
              <a:t>Pinterestissä</a:t>
            </a:r>
            <a:r>
              <a:rPr lang="fi-FI" sz="1000" dirty="0">
                <a:solidFill>
                  <a:schemeClr val="accent1"/>
                </a:solidFill>
                <a:latin typeface="Neue Haas Unica W1G" panose="020B0504030206020203" pitchFamily="34" charset="0"/>
              </a:rPr>
              <a:t> ja </a:t>
            </a:r>
            <a:r>
              <a:rPr lang="fi-FI" sz="1000" dirty="0" err="1">
                <a:solidFill>
                  <a:schemeClr val="accent1"/>
                </a:solidFill>
                <a:latin typeface="Neue Haas Unica W1G" panose="020B0504030206020203" pitchFamily="34" charset="0"/>
              </a:rPr>
              <a:t>TikTokissa</a:t>
            </a:r>
            <a:r>
              <a:rPr lang="fi-FI" sz="1000" dirty="0">
                <a:solidFill>
                  <a:schemeClr val="accent1"/>
                </a:solidFill>
                <a:latin typeface="Neue Haas Unica W1G" panose="020B0504030206020203" pitchFamily="34" charset="0"/>
              </a:rPr>
              <a:t>. Päällekkäisyyksiä ei ole huomioitu.</a:t>
            </a:r>
          </a:p>
        </p:txBody>
      </p:sp>
    </p:spTree>
    <p:extLst>
      <p:ext uri="{BB962C8B-B14F-4D97-AF65-F5344CB8AC3E}">
        <p14:creationId xmlns:p14="http://schemas.microsoft.com/office/powerpoint/2010/main" val="221114189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B580D914-1410-E34D-A2B5-24E5469ED6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91889"/>
            <a:ext cx="10602912" cy="931517"/>
          </a:xfrm>
        </p:spPr>
        <p:txBody>
          <a:bodyPr anchor="ctr">
            <a:noAutofit/>
          </a:bodyPr>
          <a:lstStyle/>
          <a:p>
            <a:r>
              <a:rPr lang="fi-FI" sz="3000" dirty="0">
                <a:solidFill>
                  <a:schemeClr val="accent1"/>
                </a:solidFill>
              </a:rPr>
              <a:t>Eniten uusia seuraajia </a:t>
            </a:r>
            <a:r>
              <a:rPr lang="fi-FI" sz="3000" u="sng" dirty="0">
                <a:solidFill>
                  <a:schemeClr val="accent1"/>
                </a:solidFill>
              </a:rPr>
              <a:t>Facebookissa</a:t>
            </a:r>
            <a:r>
              <a:rPr lang="fi-FI" sz="3000" dirty="0">
                <a:solidFill>
                  <a:schemeClr val="accent1"/>
                </a:solidFill>
              </a:rPr>
              <a:t> TOP 10 / maaliskuu 2023</a:t>
            </a:r>
          </a:p>
        </p:txBody>
      </p:sp>
      <p:graphicFrame>
        <p:nvGraphicFramePr>
          <p:cNvPr id="7" name="Table 7">
            <a:extLst>
              <a:ext uri="{FF2B5EF4-FFF2-40B4-BE49-F238E27FC236}">
                <a16:creationId xmlns:a16="http://schemas.microsoft.com/office/drawing/2014/main" id="{81418DE7-D61F-7041-819A-B3EDBDD89FED}"/>
              </a:ext>
            </a:extLst>
          </p:cNvPr>
          <p:cNvGraphicFramePr>
            <a:graphicFrameLocks noGrp="1"/>
          </p:cNvGraphicFramePr>
          <p:nvPr>
            <p:ph idx="10"/>
            <p:extLst>
              <p:ext uri="{D42A27DB-BD31-4B8C-83A1-F6EECF244321}">
                <p14:modId xmlns:p14="http://schemas.microsoft.com/office/powerpoint/2010/main" val="1252940325"/>
              </p:ext>
            </p:extLst>
          </p:nvPr>
        </p:nvGraphicFramePr>
        <p:xfrm>
          <a:off x="3703434" y="1410788"/>
          <a:ext cx="4785132" cy="4948824"/>
        </p:xfrm>
        <a:graphic>
          <a:graphicData uri="http://schemas.openxmlformats.org/drawingml/2006/table">
            <a:tbl>
              <a:tblPr firstRow="1" bandRow="1">
                <a:tableStyleId>{72833802-FEF1-4C79-8D5D-14CF1EAF98D9}</a:tableStyleId>
              </a:tblPr>
              <a:tblGrid>
                <a:gridCol w="674344">
                  <a:extLst>
                    <a:ext uri="{9D8B030D-6E8A-4147-A177-3AD203B41FA5}">
                      <a16:colId xmlns:a16="http://schemas.microsoft.com/office/drawing/2014/main" val="3436780004"/>
                    </a:ext>
                  </a:extLst>
                </a:gridCol>
                <a:gridCol w="2245091">
                  <a:extLst>
                    <a:ext uri="{9D8B030D-6E8A-4147-A177-3AD203B41FA5}">
                      <a16:colId xmlns:a16="http://schemas.microsoft.com/office/drawing/2014/main" val="3107084423"/>
                    </a:ext>
                  </a:extLst>
                </a:gridCol>
                <a:gridCol w="1541417">
                  <a:extLst>
                    <a:ext uri="{9D8B030D-6E8A-4147-A177-3AD203B41FA5}">
                      <a16:colId xmlns:a16="http://schemas.microsoft.com/office/drawing/2014/main" val="2894783011"/>
                    </a:ext>
                  </a:extLst>
                </a:gridCol>
                <a:gridCol w="324280">
                  <a:extLst>
                    <a:ext uri="{9D8B030D-6E8A-4147-A177-3AD203B41FA5}">
                      <a16:colId xmlns:a16="http://schemas.microsoft.com/office/drawing/2014/main" val="3113567705"/>
                    </a:ext>
                  </a:extLst>
                </a:gridCol>
              </a:tblGrid>
              <a:tr h="396411">
                <a:tc gridSpan="3"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500" b="0" i="0" kern="1200" noProof="0" dirty="0">
                          <a:solidFill>
                            <a:schemeClr val="bg1"/>
                          </a:solidFill>
                          <a:latin typeface="Neue Haas Unica W1G Medium" panose="020B0504030206020203" pitchFamily="34" charset="0"/>
                          <a:ea typeface="+mn-ea"/>
                          <a:cs typeface="+mn-cs"/>
                        </a:rPr>
                        <a:t>uusia seuraajia</a:t>
                      </a:r>
                      <a:endParaRPr lang="fi-FI" sz="1500" b="0" noProof="0" dirty="0">
                        <a:solidFill>
                          <a:schemeClr val="bg1"/>
                        </a:solidFill>
                        <a:latin typeface="Neue Haas Unica W1G" panose="020B0504030206020203" pitchFamily="34" charset="0"/>
                      </a:endParaRP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fi-FI" sz="1300" noProof="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fi-FI" sz="1500" b="0" i="0" noProof="0" dirty="0">
                          <a:solidFill>
                            <a:schemeClr val="bg1"/>
                          </a:solidFill>
                          <a:latin typeface="Neue Haas Unica W1G Medium" panose="020B0504030206020203" pitchFamily="34" charset="0"/>
                        </a:rPr>
                        <a:t>kanavan tilaajia</a:t>
                      </a:r>
                      <a:endParaRPr lang="fi-FI" sz="1500" b="0" noProof="0" dirty="0">
                        <a:solidFill>
                          <a:schemeClr val="bg1"/>
                        </a:solidFill>
                        <a:latin typeface="Neue Haas Unica W1G" panose="020B0504030206020203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endParaRPr lang="fi-FI" sz="1500" b="0" noProof="0" dirty="0">
                        <a:solidFill>
                          <a:schemeClr val="bg1"/>
                        </a:solidFill>
                        <a:latin typeface="Neue Haas Unica W1G" panose="020B0504030206020203" pitchFamily="34" charset="0"/>
                      </a:endParaRP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135202110"/>
                  </a:ext>
                </a:extLst>
              </a:tr>
              <a:tr h="396411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 dirty="0">
                          <a:solidFill>
                            <a:schemeClr val="accent1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1.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Tieteen Kuvalehti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miter lim="800000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477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fi-FI" sz="1500" u="none" strike="noStrike" kern="1200" noProof="0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  <a:ea typeface="+mn-ea"/>
                        <a:cs typeface="+mn-cs"/>
                      </a:endParaRP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35044205"/>
                  </a:ext>
                </a:extLst>
              </a:tr>
              <a:tr h="396411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 dirty="0">
                          <a:solidFill>
                            <a:schemeClr val="accent1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2.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Kodin Pellervo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200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fi-FI" sz="1500" u="none" strike="noStrike" kern="1200" noProof="0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  <a:ea typeface="+mn-ea"/>
                        <a:cs typeface="+mn-cs"/>
                      </a:endParaRP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42137905"/>
                  </a:ext>
                </a:extLst>
              </a:tr>
              <a:tr h="396411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 dirty="0">
                          <a:solidFill>
                            <a:schemeClr val="accent1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2.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Metsästys ja Kalastus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200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fi-FI" sz="1500" u="none" strike="noStrike" kern="1200" noProof="0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  <a:ea typeface="+mn-ea"/>
                        <a:cs typeface="+mn-cs"/>
                      </a:endParaRP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26108310"/>
                  </a:ext>
                </a:extLst>
              </a:tr>
              <a:tr h="396411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>
                          <a:solidFill>
                            <a:schemeClr val="accent1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4.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Apu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134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fi-FI" sz="1500" u="none" strike="noStrike" kern="1200" noProof="0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  <a:ea typeface="+mn-ea"/>
                        <a:cs typeface="+mn-cs"/>
                      </a:endParaRP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30288932"/>
                  </a:ext>
                </a:extLst>
              </a:tr>
              <a:tr h="396411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 dirty="0">
                          <a:solidFill>
                            <a:schemeClr val="accent1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5.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Seiska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130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fi-FI" sz="1500" u="none" strike="noStrike" kern="1200" noProof="0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  <a:ea typeface="+mn-ea"/>
                        <a:cs typeface="+mn-cs"/>
                      </a:endParaRP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23938739"/>
                  </a:ext>
                </a:extLst>
              </a:tr>
              <a:tr h="396411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 dirty="0">
                          <a:solidFill>
                            <a:schemeClr val="accent1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6.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Viherpiha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119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fi-FI" sz="1500" u="none" strike="noStrike" kern="1200" noProof="0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  <a:ea typeface="+mn-ea"/>
                        <a:cs typeface="+mn-cs"/>
                      </a:endParaRP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36576395"/>
                  </a:ext>
                </a:extLst>
              </a:tr>
              <a:tr h="396411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 dirty="0">
                          <a:solidFill>
                            <a:schemeClr val="accent1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7.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Tieteen Kuvalehti Historia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110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fi-FI" sz="1500" u="none" strike="noStrike" kern="1200" noProof="0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  <a:ea typeface="+mn-ea"/>
                        <a:cs typeface="+mn-cs"/>
                      </a:endParaRP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31458507"/>
                  </a:ext>
                </a:extLst>
              </a:tr>
              <a:tr h="396411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 dirty="0">
                          <a:solidFill>
                            <a:schemeClr val="accent1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8.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Yhteishyvä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105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fi-FI" sz="1500" u="none" strike="noStrike" kern="1200" noProof="0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  <a:ea typeface="+mn-ea"/>
                        <a:cs typeface="+mn-cs"/>
                      </a:endParaRP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85632224"/>
                  </a:ext>
                </a:extLst>
              </a:tr>
              <a:tr h="396411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 dirty="0">
                          <a:solidFill>
                            <a:schemeClr val="accent1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9.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Kamera-lehti, Kauneimmat Käsityöt, Koneviesti, Kotilääkäri, Lastenmaa, Rakennuslehti, Tuulilasi, Ultra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fi-FI" sz="1500" b="0" i="0" u="none" strike="noStrike" dirty="0">
                        <a:solidFill>
                          <a:srgbClr val="002649"/>
                        </a:solidFill>
                        <a:effectLst/>
                        <a:latin typeface="Neue Haas Unica W1G" panose="020B0504030206020203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fi-FI" sz="1500" u="none" strike="noStrike" kern="1200" noProof="0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  <a:ea typeface="+mn-ea"/>
                        <a:cs typeface="+mn-cs"/>
                      </a:endParaRP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53992292"/>
                  </a:ext>
                </a:extLst>
              </a:tr>
              <a:tr h="396411">
                <a:tc>
                  <a:txBody>
                    <a:bodyPr/>
                    <a:lstStyle/>
                    <a:p>
                      <a:pPr algn="ctr" fontAlgn="b"/>
                      <a:endParaRPr lang="fi-FI" sz="1500" u="none" strike="noStrike" kern="1200" noProof="0" dirty="0">
                        <a:solidFill>
                          <a:schemeClr val="accent1"/>
                        </a:solidFill>
                        <a:effectLst/>
                        <a:latin typeface="Neue Haas Unica W1G" panose="020B0504030206020203" pitchFamily="34" charset="0"/>
                        <a:ea typeface="+mn-ea"/>
                        <a:cs typeface="+mn-cs"/>
                      </a:endParaRP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l" fontAlgn="b"/>
                      <a:endParaRPr lang="fi-FI" sz="1500" b="0" i="0" u="none" strike="noStrike" dirty="0">
                        <a:solidFill>
                          <a:srgbClr val="002649"/>
                        </a:solidFill>
                        <a:effectLst/>
                        <a:latin typeface="Neue Haas Unica W1G" panose="020B0504030206020203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fi-FI" sz="1500" b="0" i="0" u="none" strike="noStrike" dirty="0">
                        <a:solidFill>
                          <a:srgbClr val="002649"/>
                        </a:solidFill>
                        <a:effectLst/>
                        <a:latin typeface="Neue Haas Unica W1G" panose="020B0504030206020203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fi-FI" sz="1500" u="none" strike="noStrike" kern="1200" noProof="0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  <a:ea typeface="+mn-ea"/>
                        <a:cs typeface="+mn-cs"/>
                      </a:endParaRP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27811441"/>
                  </a:ext>
                </a:extLst>
              </a:tr>
              <a:tr h="396411">
                <a:tc>
                  <a:txBody>
                    <a:bodyPr/>
                    <a:lstStyle/>
                    <a:p>
                      <a:pPr algn="ctr" fontAlgn="b"/>
                      <a:endParaRPr lang="fi-FI" sz="1500" u="none" strike="noStrike" kern="1200" noProof="0" dirty="0">
                        <a:solidFill>
                          <a:schemeClr val="accent1"/>
                        </a:solidFill>
                        <a:effectLst/>
                        <a:latin typeface="Neue Haas Unica W1G" panose="020B0504030206020203" pitchFamily="34" charset="0"/>
                        <a:ea typeface="+mn-ea"/>
                        <a:cs typeface="+mn-cs"/>
                      </a:endParaRP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l" fontAlgn="b"/>
                      <a:endParaRPr lang="fi-FI" sz="1500" b="0" i="0" u="none" strike="noStrike" dirty="0">
                        <a:solidFill>
                          <a:srgbClr val="002649"/>
                        </a:solidFill>
                        <a:effectLst/>
                        <a:latin typeface="Neue Haas Unica W1G" panose="020B0504030206020203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100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fi-FI" sz="1500" u="none" strike="noStrike" kern="1200" noProof="0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  <a:ea typeface="+mn-ea"/>
                        <a:cs typeface="+mn-cs"/>
                      </a:endParaRP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283622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1218453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B580D914-1410-E34D-A2B5-24E5469ED6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91889"/>
            <a:ext cx="10602912" cy="931517"/>
          </a:xfrm>
        </p:spPr>
        <p:txBody>
          <a:bodyPr anchor="ctr">
            <a:noAutofit/>
          </a:bodyPr>
          <a:lstStyle/>
          <a:p>
            <a:r>
              <a:rPr lang="fi-FI" sz="3000" dirty="0">
                <a:solidFill>
                  <a:schemeClr val="accent1"/>
                </a:solidFill>
              </a:rPr>
              <a:t>Eniten uusia seuraajia </a:t>
            </a:r>
            <a:r>
              <a:rPr lang="fi-FI" sz="3000" u="sng" dirty="0">
                <a:solidFill>
                  <a:schemeClr val="accent1"/>
                </a:solidFill>
              </a:rPr>
              <a:t>Instagramissa</a:t>
            </a:r>
            <a:r>
              <a:rPr lang="fi-FI" sz="3000" dirty="0">
                <a:solidFill>
                  <a:schemeClr val="accent1"/>
                </a:solidFill>
              </a:rPr>
              <a:t> TOP 10 / maaliskuu 2023</a:t>
            </a:r>
          </a:p>
        </p:txBody>
      </p:sp>
      <p:graphicFrame>
        <p:nvGraphicFramePr>
          <p:cNvPr id="7" name="Table 7">
            <a:extLst>
              <a:ext uri="{FF2B5EF4-FFF2-40B4-BE49-F238E27FC236}">
                <a16:creationId xmlns:a16="http://schemas.microsoft.com/office/drawing/2014/main" id="{81418DE7-D61F-7041-819A-B3EDBDD89FED}"/>
              </a:ext>
            </a:extLst>
          </p:cNvPr>
          <p:cNvGraphicFramePr>
            <a:graphicFrameLocks noGrp="1"/>
          </p:cNvGraphicFramePr>
          <p:nvPr>
            <p:ph idx="10"/>
            <p:extLst>
              <p:ext uri="{D42A27DB-BD31-4B8C-83A1-F6EECF244321}">
                <p14:modId xmlns:p14="http://schemas.microsoft.com/office/powerpoint/2010/main" val="3100256650"/>
              </p:ext>
            </p:extLst>
          </p:nvPr>
        </p:nvGraphicFramePr>
        <p:xfrm>
          <a:off x="3703434" y="1410788"/>
          <a:ext cx="4785132" cy="4741814"/>
        </p:xfrm>
        <a:graphic>
          <a:graphicData uri="http://schemas.openxmlformats.org/drawingml/2006/table">
            <a:tbl>
              <a:tblPr firstRow="1" bandRow="1">
                <a:tableStyleId>{72833802-FEF1-4C79-8D5D-14CF1EAF98D9}</a:tableStyleId>
              </a:tblPr>
              <a:tblGrid>
                <a:gridCol w="674344">
                  <a:extLst>
                    <a:ext uri="{9D8B030D-6E8A-4147-A177-3AD203B41FA5}">
                      <a16:colId xmlns:a16="http://schemas.microsoft.com/office/drawing/2014/main" val="3436780004"/>
                    </a:ext>
                  </a:extLst>
                </a:gridCol>
                <a:gridCol w="2245091">
                  <a:extLst>
                    <a:ext uri="{9D8B030D-6E8A-4147-A177-3AD203B41FA5}">
                      <a16:colId xmlns:a16="http://schemas.microsoft.com/office/drawing/2014/main" val="3107084423"/>
                    </a:ext>
                  </a:extLst>
                </a:gridCol>
                <a:gridCol w="1541417">
                  <a:extLst>
                    <a:ext uri="{9D8B030D-6E8A-4147-A177-3AD203B41FA5}">
                      <a16:colId xmlns:a16="http://schemas.microsoft.com/office/drawing/2014/main" val="2894783011"/>
                    </a:ext>
                  </a:extLst>
                </a:gridCol>
                <a:gridCol w="324280">
                  <a:extLst>
                    <a:ext uri="{9D8B030D-6E8A-4147-A177-3AD203B41FA5}">
                      <a16:colId xmlns:a16="http://schemas.microsoft.com/office/drawing/2014/main" val="3113567705"/>
                    </a:ext>
                  </a:extLst>
                </a:gridCol>
              </a:tblGrid>
              <a:tr h="431074">
                <a:tc gridSpan="3"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500" b="0" i="0" kern="1200" noProof="0" dirty="0">
                          <a:solidFill>
                            <a:schemeClr val="bg1"/>
                          </a:solidFill>
                          <a:latin typeface="Neue Haas Unica W1G Medium" panose="020B0504030206020203" pitchFamily="34" charset="0"/>
                          <a:ea typeface="+mn-ea"/>
                          <a:cs typeface="+mn-cs"/>
                        </a:rPr>
                        <a:t>uusia seuraajia</a:t>
                      </a:r>
                      <a:endParaRPr lang="fi-FI" sz="1500" b="0" noProof="0" dirty="0">
                        <a:solidFill>
                          <a:schemeClr val="bg1"/>
                        </a:solidFill>
                        <a:latin typeface="Neue Haas Unica W1G" panose="020B0504030206020203" pitchFamily="34" charset="0"/>
                      </a:endParaRP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fi-FI" sz="1300" noProof="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fi-FI" sz="1500" b="0" i="0" noProof="0" dirty="0">
                          <a:solidFill>
                            <a:schemeClr val="bg1"/>
                          </a:solidFill>
                          <a:latin typeface="Neue Haas Unica W1G Medium" panose="020B0504030206020203" pitchFamily="34" charset="0"/>
                        </a:rPr>
                        <a:t>kanavan tilaajia</a:t>
                      </a:r>
                      <a:endParaRPr lang="fi-FI" sz="1500" b="0" noProof="0" dirty="0">
                        <a:solidFill>
                          <a:schemeClr val="bg1"/>
                        </a:solidFill>
                        <a:latin typeface="Neue Haas Unica W1G" panose="020B0504030206020203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endParaRPr lang="fi-FI" sz="1500" b="0" noProof="0" dirty="0">
                        <a:solidFill>
                          <a:schemeClr val="bg1"/>
                        </a:solidFill>
                        <a:latin typeface="Neue Haas Unica W1G" panose="020B0504030206020203" pitchFamily="34" charset="0"/>
                      </a:endParaRP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135202110"/>
                  </a:ext>
                </a:extLst>
              </a:tr>
              <a:tr h="431074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 dirty="0">
                          <a:solidFill>
                            <a:schemeClr val="accent1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1.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Suomen Luonto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miter lim="800000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2 895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fi-FI" sz="1500" u="none" strike="noStrike" kern="1200" noProof="0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  <a:ea typeface="+mn-ea"/>
                        <a:cs typeface="+mn-cs"/>
                      </a:endParaRP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35044205"/>
                  </a:ext>
                </a:extLst>
              </a:tr>
              <a:tr h="431074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 dirty="0">
                          <a:solidFill>
                            <a:schemeClr val="accent1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2.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Tiede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481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fi-FI" sz="1500" u="none" strike="noStrike" kern="1200" noProof="0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  <a:ea typeface="+mn-ea"/>
                        <a:cs typeface="+mn-cs"/>
                      </a:endParaRP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42137905"/>
                  </a:ext>
                </a:extLst>
              </a:tr>
              <a:tr h="431074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 dirty="0">
                          <a:solidFill>
                            <a:schemeClr val="accent1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3.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Viherpiha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448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fi-FI" sz="1500" u="none" strike="noStrike" kern="1200" noProof="0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  <a:ea typeface="+mn-ea"/>
                        <a:cs typeface="+mn-cs"/>
                      </a:endParaRP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26108310"/>
                  </a:ext>
                </a:extLst>
              </a:tr>
              <a:tr h="431074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>
                          <a:solidFill>
                            <a:schemeClr val="accent1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4.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K-Ruoka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319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fi-FI" sz="1500" u="none" strike="noStrike" kern="1200" noProof="0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  <a:ea typeface="+mn-ea"/>
                        <a:cs typeface="+mn-cs"/>
                      </a:endParaRP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30288932"/>
                  </a:ext>
                </a:extLst>
              </a:tr>
              <a:tr h="431074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 dirty="0">
                          <a:solidFill>
                            <a:schemeClr val="accent1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5.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Seiska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276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fi-FI" sz="1500" u="none" strike="noStrike" kern="1200" noProof="0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  <a:ea typeface="+mn-ea"/>
                        <a:cs typeface="+mn-cs"/>
                      </a:endParaRP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23938739"/>
                  </a:ext>
                </a:extLst>
              </a:tr>
              <a:tr h="431074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 dirty="0">
                          <a:solidFill>
                            <a:schemeClr val="accent1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6.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Yhteishyvä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219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fi-FI" sz="1500" u="none" strike="noStrike" kern="1200" noProof="0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  <a:ea typeface="+mn-ea"/>
                        <a:cs typeface="+mn-cs"/>
                      </a:endParaRP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36576395"/>
                  </a:ext>
                </a:extLst>
              </a:tr>
              <a:tr h="431074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>
                          <a:solidFill>
                            <a:schemeClr val="accent1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7.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Soppa365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201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fi-FI" sz="1500" u="none" strike="noStrike" kern="1200" noProof="0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  <a:ea typeface="+mn-ea"/>
                        <a:cs typeface="+mn-cs"/>
                      </a:endParaRP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31458507"/>
                  </a:ext>
                </a:extLst>
              </a:tr>
              <a:tr h="431074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 dirty="0">
                          <a:solidFill>
                            <a:schemeClr val="accent1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8.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Me Naiset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182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fi-FI" sz="1500" u="none" strike="noStrike" kern="1200" noProof="0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  <a:ea typeface="+mn-ea"/>
                        <a:cs typeface="+mn-cs"/>
                      </a:endParaRP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85632224"/>
                  </a:ext>
                </a:extLst>
              </a:tr>
              <a:tr h="431074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 dirty="0">
                          <a:solidFill>
                            <a:schemeClr val="accent1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8.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Meillä kotona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182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fi-FI" sz="1500" u="none" strike="noStrike" kern="1200" noProof="0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  <a:ea typeface="+mn-ea"/>
                        <a:cs typeface="+mn-cs"/>
                      </a:endParaRP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53992292"/>
                  </a:ext>
                </a:extLst>
              </a:tr>
              <a:tr h="431074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 dirty="0">
                          <a:solidFill>
                            <a:schemeClr val="accent1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10.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Ihana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160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fi-FI" sz="1500" u="none" strike="noStrike" kern="1200" noProof="0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  <a:ea typeface="+mn-ea"/>
                        <a:cs typeface="+mn-cs"/>
                      </a:endParaRP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2781144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2846303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B580D914-1410-E34D-A2B5-24E5469ED6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91889"/>
            <a:ext cx="10602912" cy="931517"/>
          </a:xfrm>
        </p:spPr>
        <p:txBody>
          <a:bodyPr anchor="ctr">
            <a:noAutofit/>
          </a:bodyPr>
          <a:lstStyle/>
          <a:p>
            <a:r>
              <a:rPr lang="fi-FI" sz="3000" dirty="0">
                <a:solidFill>
                  <a:schemeClr val="accent1"/>
                </a:solidFill>
              </a:rPr>
              <a:t>Eniten uusia seuraajia </a:t>
            </a:r>
            <a:r>
              <a:rPr lang="fi-FI" sz="3000" u="sng" dirty="0">
                <a:solidFill>
                  <a:schemeClr val="accent1"/>
                </a:solidFill>
              </a:rPr>
              <a:t>Twitterissä</a:t>
            </a:r>
            <a:r>
              <a:rPr lang="fi-FI" sz="3000" dirty="0">
                <a:solidFill>
                  <a:schemeClr val="accent1"/>
                </a:solidFill>
              </a:rPr>
              <a:t> TOP 10 / maaliskuu 2023</a:t>
            </a:r>
          </a:p>
        </p:txBody>
      </p:sp>
      <p:graphicFrame>
        <p:nvGraphicFramePr>
          <p:cNvPr id="7" name="Table 7">
            <a:extLst>
              <a:ext uri="{FF2B5EF4-FFF2-40B4-BE49-F238E27FC236}">
                <a16:creationId xmlns:a16="http://schemas.microsoft.com/office/drawing/2014/main" id="{81418DE7-D61F-7041-819A-B3EDBDD89FED}"/>
              </a:ext>
            </a:extLst>
          </p:cNvPr>
          <p:cNvGraphicFramePr>
            <a:graphicFrameLocks noGrp="1"/>
          </p:cNvGraphicFramePr>
          <p:nvPr>
            <p:ph idx="10"/>
            <p:extLst>
              <p:ext uri="{D42A27DB-BD31-4B8C-83A1-F6EECF244321}">
                <p14:modId xmlns:p14="http://schemas.microsoft.com/office/powerpoint/2010/main" val="1581558792"/>
              </p:ext>
            </p:extLst>
          </p:nvPr>
        </p:nvGraphicFramePr>
        <p:xfrm>
          <a:off x="3703434" y="1410788"/>
          <a:ext cx="4785132" cy="4732563"/>
        </p:xfrm>
        <a:graphic>
          <a:graphicData uri="http://schemas.openxmlformats.org/drawingml/2006/table">
            <a:tbl>
              <a:tblPr firstRow="1" bandRow="1">
                <a:tableStyleId>{72833802-FEF1-4C79-8D5D-14CF1EAF98D9}</a:tableStyleId>
              </a:tblPr>
              <a:tblGrid>
                <a:gridCol w="674344">
                  <a:extLst>
                    <a:ext uri="{9D8B030D-6E8A-4147-A177-3AD203B41FA5}">
                      <a16:colId xmlns:a16="http://schemas.microsoft.com/office/drawing/2014/main" val="3436780004"/>
                    </a:ext>
                  </a:extLst>
                </a:gridCol>
                <a:gridCol w="2245091">
                  <a:extLst>
                    <a:ext uri="{9D8B030D-6E8A-4147-A177-3AD203B41FA5}">
                      <a16:colId xmlns:a16="http://schemas.microsoft.com/office/drawing/2014/main" val="3107084423"/>
                    </a:ext>
                  </a:extLst>
                </a:gridCol>
                <a:gridCol w="1541417">
                  <a:extLst>
                    <a:ext uri="{9D8B030D-6E8A-4147-A177-3AD203B41FA5}">
                      <a16:colId xmlns:a16="http://schemas.microsoft.com/office/drawing/2014/main" val="2894783011"/>
                    </a:ext>
                  </a:extLst>
                </a:gridCol>
                <a:gridCol w="324280">
                  <a:extLst>
                    <a:ext uri="{9D8B030D-6E8A-4147-A177-3AD203B41FA5}">
                      <a16:colId xmlns:a16="http://schemas.microsoft.com/office/drawing/2014/main" val="3113567705"/>
                    </a:ext>
                  </a:extLst>
                </a:gridCol>
              </a:tblGrid>
              <a:tr h="430233">
                <a:tc gridSpan="3"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500" b="0" i="0" kern="1200" noProof="0" dirty="0">
                          <a:solidFill>
                            <a:schemeClr val="bg1"/>
                          </a:solidFill>
                          <a:latin typeface="Neue Haas Unica W1G Medium" panose="020B0504030206020203" pitchFamily="34" charset="0"/>
                          <a:ea typeface="+mn-ea"/>
                          <a:cs typeface="+mn-cs"/>
                        </a:rPr>
                        <a:t>uusia seuraajia</a:t>
                      </a:r>
                      <a:endParaRPr lang="fi-FI" sz="1500" b="0" noProof="0" dirty="0">
                        <a:solidFill>
                          <a:schemeClr val="bg1"/>
                        </a:solidFill>
                        <a:latin typeface="Neue Haas Unica W1G" panose="020B0504030206020203" pitchFamily="34" charset="0"/>
                      </a:endParaRP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fi-FI" sz="1300" noProof="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fi-FI" sz="1500" b="0" i="0" noProof="0" dirty="0">
                          <a:solidFill>
                            <a:schemeClr val="bg1"/>
                          </a:solidFill>
                          <a:latin typeface="Neue Haas Unica W1G Medium" panose="020B0504030206020203" pitchFamily="34" charset="0"/>
                        </a:rPr>
                        <a:t>kanavan tilaajia</a:t>
                      </a:r>
                      <a:endParaRPr lang="fi-FI" sz="1500" b="0" noProof="0" dirty="0">
                        <a:solidFill>
                          <a:schemeClr val="bg1"/>
                        </a:solidFill>
                        <a:latin typeface="Neue Haas Unica W1G" panose="020B0504030206020203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endParaRPr lang="fi-FI" sz="1500" b="0" noProof="0" dirty="0">
                        <a:solidFill>
                          <a:schemeClr val="bg1"/>
                        </a:solidFill>
                        <a:latin typeface="Neue Haas Unica W1G" panose="020B0504030206020203" pitchFamily="34" charset="0"/>
                      </a:endParaRP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135202110"/>
                  </a:ext>
                </a:extLst>
              </a:tr>
              <a:tr h="430233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 dirty="0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1.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Seiska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miter lim="800000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200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fi-FI" sz="1500" u="none" strike="noStrike" kern="1200" noProof="0" dirty="0">
                        <a:solidFill>
                          <a:schemeClr val="accent1"/>
                        </a:solidFill>
                        <a:effectLst/>
                        <a:latin typeface="Neue Haas Unica W1G" panose="020B0504030206020203" pitchFamily="34" charset="0"/>
                        <a:ea typeface="+mn-ea"/>
                        <a:cs typeface="+mn-cs"/>
                      </a:endParaRP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35044205"/>
                  </a:ext>
                </a:extLst>
              </a:tr>
              <a:tr h="430233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 dirty="0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2.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Reserviläinen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76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fi-FI" sz="1500" u="none" strike="noStrike" kern="1200" noProof="0" dirty="0">
                        <a:solidFill>
                          <a:schemeClr val="accent1"/>
                        </a:solidFill>
                        <a:effectLst/>
                        <a:latin typeface="Neue Haas Unica W1G" panose="020B0504030206020203" pitchFamily="34" charset="0"/>
                        <a:ea typeface="+mn-ea"/>
                        <a:cs typeface="+mn-cs"/>
                      </a:endParaRP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42137905"/>
                  </a:ext>
                </a:extLst>
              </a:tr>
              <a:tr h="430233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 dirty="0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3.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Suomen Lääkärilehti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59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fi-FI" sz="1500" u="none" strike="noStrike" kern="1200" noProof="0" dirty="0">
                        <a:solidFill>
                          <a:schemeClr val="accent1"/>
                        </a:solidFill>
                        <a:effectLst/>
                        <a:latin typeface="Neue Haas Unica W1G" panose="020B0504030206020203" pitchFamily="34" charset="0"/>
                        <a:ea typeface="+mn-ea"/>
                        <a:cs typeface="+mn-cs"/>
                      </a:endParaRP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26108310"/>
                  </a:ext>
                </a:extLst>
              </a:tr>
              <a:tr h="430233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4.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Demokraatti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56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fi-FI" sz="1500" u="none" strike="noStrike" kern="1200" noProof="0" dirty="0">
                        <a:solidFill>
                          <a:schemeClr val="accent1"/>
                        </a:solidFill>
                        <a:effectLst/>
                        <a:latin typeface="Neue Haas Unica W1G" panose="020B0504030206020203" pitchFamily="34" charset="0"/>
                        <a:ea typeface="+mn-ea"/>
                        <a:cs typeface="+mn-cs"/>
                      </a:endParaRP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30288932"/>
                  </a:ext>
                </a:extLst>
              </a:tr>
              <a:tr h="430233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 dirty="0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5.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Ulkopolitiikka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35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fi-FI" sz="1500" u="none" strike="noStrike" kern="1200" noProof="0" dirty="0">
                        <a:solidFill>
                          <a:schemeClr val="accent1"/>
                        </a:solidFill>
                        <a:effectLst/>
                        <a:latin typeface="Neue Haas Unica W1G" panose="020B0504030206020203" pitchFamily="34" charset="0"/>
                        <a:ea typeface="+mn-ea"/>
                        <a:cs typeface="+mn-cs"/>
                      </a:endParaRP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23938739"/>
                  </a:ext>
                </a:extLst>
              </a:tr>
              <a:tr h="430233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 dirty="0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6.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Arvopaperi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31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fi-FI" sz="1500" u="none" strike="noStrike" kern="1200" noProof="0" dirty="0">
                        <a:solidFill>
                          <a:schemeClr val="accent1"/>
                        </a:solidFill>
                        <a:effectLst/>
                        <a:latin typeface="Neue Haas Unica W1G" panose="020B0504030206020203" pitchFamily="34" charset="0"/>
                        <a:ea typeface="+mn-ea"/>
                        <a:cs typeface="+mn-cs"/>
                      </a:endParaRP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36576395"/>
                  </a:ext>
                </a:extLst>
              </a:tr>
              <a:tr h="430233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 dirty="0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6.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Tehy-lehti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31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fi-FI" sz="1500" u="none" strike="noStrike" kern="1200" noProof="0" dirty="0">
                        <a:solidFill>
                          <a:schemeClr val="accent1"/>
                        </a:solidFill>
                        <a:effectLst/>
                        <a:latin typeface="Neue Haas Unica W1G" panose="020B0504030206020203" pitchFamily="34" charset="0"/>
                        <a:ea typeface="+mn-ea"/>
                        <a:cs typeface="+mn-cs"/>
                      </a:endParaRP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31458507"/>
                  </a:ext>
                </a:extLst>
              </a:tr>
              <a:tr h="430233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 dirty="0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8.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Tekniikka &amp; Talous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28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fi-FI" sz="1500" u="none" strike="noStrike" kern="1200" noProof="0" dirty="0">
                        <a:solidFill>
                          <a:schemeClr val="accent1"/>
                        </a:solidFill>
                        <a:effectLst/>
                        <a:latin typeface="Neue Haas Unica W1G" panose="020B0504030206020203" pitchFamily="34" charset="0"/>
                        <a:ea typeface="+mn-ea"/>
                        <a:cs typeface="+mn-cs"/>
                      </a:endParaRP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479928"/>
                  </a:ext>
                </a:extLst>
              </a:tr>
              <a:tr h="430233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 dirty="0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9.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Suomen Kuvalehti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25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fi-FI" sz="1500" u="none" strike="noStrike" kern="1200" noProof="0" dirty="0">
                        <a:solidFill>
                          <a:schemeClr val="accent1"/>
                        </a:solidFill>
                        <a:effectLst/>
                        <a:latin typeface="Neue Haas Unica W1G" panose="020B0504030206020203" pitchFamily="34" charset="0"/>
                        <a:ea typeface="+mn-ea"/>
                        <a:cs typeface="+mn-cs"/>
                      </a:endParaRP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9978998"/>
                  </a:ext>
                </a:extLst>
              </a:tr>
              <a:tr h="430233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 dirty="0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10.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Viisas Raha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24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fi-FI" sz="1500" u="none" strike="noStrike" kern="1200" noProof="0" dirty="0">
                        <a:solidFill>
                          <a:schemeClr val="accent1"/>
                        </a:solidFill>
                        <a:effectLst/>
                        <a:latin typeface="Neue Haas Unica W1G" panose="020B0504030206020203" pitchFamily="34" charset="0"/>
                        <a:ea typeface="+mn-ea"/>
                        <a:cs typeface="+mn-cs"/>
                      </a:endParaRP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8709064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5966986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954211F1-BC6F-244E-990C-EA5DDCFFA3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Seuratut mediat</a:t>
            </a:r>
          </a:p>
        </p:txBody>
      </p:sp>
    </p:spTree>
    <p:extLst>
      <p:ext uri="{BB962C8B-B14F-4D97-AF65-F5344CB8AC3E}">
        <p14:creationId xmlns:p14="http://schemas.microsoft.com/office/powerpoint/2010/main" val="16353075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31F7DE-50D2-C94A-AF14-6ACEB45F68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69070" y="235133"/>
            <a:ext cx="9941169" cy="875210"/>
          </a:xfrm>
        </p:spPr>
        <p:txBody>
          <a:bodyPr anchor="ctr">
            <a:normAutofit fontScale="90000"/>
          </a:bodyPr>
          <a:lstStyle/>
          <a:p>
            <a:r>
              <a:rPr lang="en-FI" sz="3400" dirty="0">
                <a:solidFill>
                  <a:schemeClr val="tx2"/>
                </a:solidFill>
                <a:latin typeface="Canela Medium" pitchFamily="2" charset="77"/>
              </a:rPr>
              <a:t>Seurannassa olleet mediat (2</a:t>
            </a:r>
            <a:r>
              <a:rPr lang="fi-FI" sz="3400" dirty="0"/>
              <a:t>10</a:t>
            </a:r>
            <a:r>
              <a:rPr lang="en-FI" sz="3400" dirty="0">
                <a:solidFill>
                  <a:schemeClr val="tx2"/>
                </a:solidFill>
                <a:latin typeface="Canela Medium" pitchFamily="2" charset="77"/>
              </a:rPr>
              <a:t> kpl) /</a:t>
            </a:r>
            <a:r>
              <a:rPr lang="fi-FI" sz="3400" dirty="0"/>
              <a:t> maaliskuu 2023</a:t>
            </a:r>
            <a:endParaRPr lang="en-FI" sz="3400" dirty="0">
              <a:solidFill>
                <a:schemeClr val="tx2"/>
              </a:solidFill>
              <a:latin typeface="Canela Medium" pitchFamily="2" charset="77"/>
            </a:endParaRP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4D408246-F249-E64C-B4BD-AD0D1C184A7A}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759678" y="1110343"/>
            <a:ext cx="10614580" cy="5264331"/>
          </a:xfrm>
        </p:spPr>
        <p:txBody>
          <a:bodyPr anchor="ctr">
            <a:noAutofit/>
          </a:bodyPr>
          <a:lstStyle/>
          <a:p>
            <a:pPr marL="0" indent="0">
              <a:lnSpc>
                <a:spcPct val="150000"/>
              </a:lnSpc>
            </a:pPr>
            <a:r>
              <a:rPr lang="fi-FI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Aarre     Aku Ankka     Alibi     Allergia, Iho &amp; Astma     Anna     Antiikki &amp; Design     Apteekkarilehti     Apu     </a:t>
            </a:r>
            <a:r>
              <a:rPr lang="fi-FI" sz="16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Apu</a:t>
            </a:r>
            <a:r>
              <a:rPr lang="fi-FI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Juniori     Arkkitehti     Arkkitehtiuutiset     Aromi     Arvopaperi     Ase ja Erä     ASE-lehti     Askel     Auto Bild Suomi     Automaatioväylä     Avotakka     </a:t>
            </a:r>
            <a:r>
              <a:rPr lang="fi-FI" sz="16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Caravan</a:t>
            </a:r>
            <a:r>
              <a:rPr lang="fi-FI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</a:t>
            </a:r>
            <a:r>
              <a:rPr lang="fi-FI" sz="16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Deko</a:t>
            </a:r>
            <a:r>
              <a:rPr lang="fi-FI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Demokraatti     </a:t>
            </a:r>
            <a:r>
              <a:rPr lang="fi-FI" sz="16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DigiKuva</a:t>
            </a:r>
            <a:r>
              <a:rPr lang="fi-FI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Eeva     Elintarvike ja Terveys     Elämä     Erä     ET     </a:t>
            </a:r>
            <a:r>
              <a:rPr lang="fi-FI" sz="16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Evento</a:t>
            </a:r>
            <a:r>
              <a:rPr lang="fi-FI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</a:t>
            </a:r>
            <a:r>
              <a:rPr lang="fi-FI" sz="16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Fashion</a:t>
            </a:r>
            <a:r>
              <a:rPr lang="fi-FI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Finland     FIT     Gloria     Glorian Koti     Glorian </a:t>
            </a:r>
            <a:r>
              <a:rPr lang="fi-FI" sz="16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ruoka&amp;viini</a:t>
            </a:r>
            <a:r>
              <a:rPr lang="fi-FI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</a:t>
            </a:r>
            <a:r>
              <a:rPr lang="fi-FI" sz="16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Goal</a:t>
            </a:r>
            <a:r>
              <a:rPr lang="fi-FI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</a:t>
            </a:r>
            <a:r>
              <a:rPr lang="fi-FI" sz="16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GTi</a:t>
            </a:r>
            <a:r>
              <a:rPr lang="fi-FI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-Magazine     Hevoshullu     Hevosmaailma     Hifimaailma     Hiihto     HR Viesti     HS Meidän perhe     Hymy     Hyvä Terveys     Ihana     Image     Improbatur     Insinööri     Juoksija     Kaikkien aikojen Joulu     </a:t>
            </a:r>
            <a:r>
              <a:rPr lang="fi-FI" sz="16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Kaksplus</a:t>
            </a:r>
            <a:r>
              <a:rPr lang="fi-FI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Kamera-lehti     Katso     Kauneimmat Käsityöt     Kauneus &amp; Terveys     Kauppalehti Fakta     Kehittyvä kauppa     Kello &amp; Kulta     Kiinteistö &amp; energia     Kiinteistöposti     Kippari     Kissafani     Kodin Kuvalehti     Kodin Pellervo     Koiramme     </a:t>
            </a:r>
            <a:r>
              <a:rPr lang="fi-FI" sz="16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Kommuntorget</a:t>
            </a:r>
            <a:r>
              <a:rPr lang="fi-FI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– </a:t>
            </a:r>
            <a:r>
              <a:rPr lang="fi-FI" sz="16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Finlands</a:t>
            </a:r>
            <a:r>
              <a:rPr lang="fi-FI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i-FI" sz="16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kommuntidning</a:t>
            </a:r>
            <a:r>
              <a:rPr lang="fi-FI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Konekuriiri     Konepörssi     Koneviesti     Koti ja keittiö     Koti ja maaseutu     Kotiliesi     </a:t>
            </a:r>
            <a:r>
              <a:rPr lang="fi-FI" sz="16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Kotiliesi</a:t>
            </a:r>
            <a:r>
              <a:rPr lang="fi-FI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Käsityö     Kotilääkäri     Kotimaa     </a:t>
            </a:r>
            <a:r>
              <a:rPr lang="fi-FI" sz="16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KotiMikro</a:t>
            </a:r>
            <a:r>
              <a:rPr lang="fi-FI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Kotipuutarha     Kotitalo     Kotivinkki     Koululainen     K-Ruoka     Kuluttaja     Kuntalehti     Kuntatekniikka     Kunto Plus     Käytännön Maamies     Lapsen Maailma     Lastenkirkko     Lastenmaa     Leivotaan     Linja     Luontaisterveys     </a:t>
            </a:r>
            <a:r>
              <a:rPr lang="fi-FI" sz="16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Lätta</a:t>
            </a:r>
            <a:r>
              <a:rPr lang="fi-FI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i-FI" sz="16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bladet</a:t>
            </a:r>
            <a:r>
              <a:rPr lang="fi-FI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Maailman Kuvalehti     Maalla     Maku     Matka     Me Naiset     </a:t>
            </a:r>
            <a:r>
              <a:rPr lang="fi-FI" sz="16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Mediuutiset</a:t>
            </a:r>
            <a:r>
              <a:rPr lang="fi-FI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Meidän Mökki     Meidän Talo     Meillä kotona      </a:t>
            </a:r>
            <a:r>
              <a:rPr lang="fi-FI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…</a:t>
            </a:r>
            <a:endParaRPr lang="fi-FI" sz="1600" dirty="0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7E26FECC-CBC7-7445-B83C-DA2B2DE6FDF7}"/>
              </a:ext>
            </a:extLst>
          </p:cNvPr>
          <p:cNvSpPr txBox="1">
            <a:spLocks/>
          </p:cNvSpPr>
          <p:nvPr/>
        </p:nvSpPr>
        <p:spPr>
          <a:xfrm>
            <a:off x="1219197" y="3054099"/>
            <a:ext cx="4847771" cy="286772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rgbClr val="002649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rgbClr val="002649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b="0" i="0" kern="1200">
                <a:solidFill>
                  <a:srgbClr val="002649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rgbClr val="002649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rgbClr val="002649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endParaRPr lang="fi-FI" i="1" dirty="0">
              <a:solidFill>
                <a:schemeClr val="accent1"/>
              </a:solidFill>
              <a:latin typeface="Neue Haas Unica W1G" panose="020B0504030206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3875215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31F7DE-50D2-C94A-AF14-6ACEB45F68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69070" y="235133"/>
            <a:ext cx="9941169" cy="875210"/>
          </a:xfrm>
        </p:spPr>
        <p:txBody>
          <a:bodyPr anchor="ctr">
            <a:normAutofit fontScale="90000"/>
          </a:bodyPr>
          <a:lstStyle/>
          <a:p>
            <a:r>
              <a:rPr lang="en-FI" sz="3400" dirty="0">
                <a:solidFill>
                  <a:schemeClr val="tx2"/>
                </a:solidFill>
                <a:latin typeface="Canela Medium" pitchFamily="2" charset="77"/>
              </a:rPr>
              <a:t>Seurannassa olleet mediat (2</a:t>
            </a:r>
            <a:r>
              <a:rPr lang="fi-FI" sz="3400" dirty="0">
                <a:solidFill>
                  <a:schemeClr val="tx2"/>
                </a:solidFill>
                <a:latin typeface="Canela Medium" pitchFamily="2" charset="77"/>
              </a:rPr>
              <a:t>10</a:t>
            </a:r>
            <a:r>
              <a:rPr lang="en-FI" sz="3400" dirty="0">
                <a:solidFill>
                  <a:schemeClr val="tx2"/>
                </a:solidFill>
                <a:latin typeface="Canela Medium" pitchFamily="2" charset="77"/>
              </a:rPr>
              <a:t> kpl) /</a:t>
            </a:r>
            <a:r>
              <a:rPr lang="fi-FI" sz="3400" dirty="0"/>
              <a:t> maaliskuu 2023</a:t>
            </a:r>
            <a:endParaRPr lang="en-FI" sz="3400" dirty="0">
              <a:solidFill>
                <a:schemeClr val="tx2"/>
              </a:solidFill>
              <a:latin typeface="Canela Medium" pitchFamily="2" charset="77"/>
            </a:endParaRP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4D408246-F249-E64C-B4BD-AD0D1C184A7A}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759678" y="1110343"/>
            <a:ext cx="10614580" cy="5264331"/>
          </a:xfrm>
        </p:spPr>
        <p:txBody>
          <a:bodyPr anchor="ctr">
            <a:noAutofit/>
          </a:bodyPr>
          <a:lstStyle/>
          <a:p>
            <a:pPr marL="0" indent="0">
              <a:lnSpc>
                <a:spcPct val="150000"/>
              </a:lnSpc>
            </a:pPr>
            <a:r>
              <a:rPr lang="fi-FI" sz="1600" dirty="0">
                <a:latin typeface="+mn-lt"/>
              </a:rPr>
              <a:t>…      </a:t>
            </a:r>
            <a:r>
              <a:rPr lang="fi-FI" sz="16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Metsälehti     Metsästys ja Kalastus     Metsästäjä     Mikrobitti     Mondo     Moottori     Motiivi     Museo     Nuotta     Nyyrikki     Oma PIHA     Opettaja     Osuustoiminta     Palokuntalainen     Parnasso     Pelastustieto     Pelit     Perusta     Pieni on Suurin     Pinni     Pirkka     Polemiikki     Poromies     Potilaan Lääkärilehti     </a:t>
            </a:r>
            <a:r>
              <a:rPr lang="fi-FI" sz="1600" dirty="0" err="1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Print&amp;Media</a:t>
            </a:r>
            <a:r>
              <a:rPr lang="fi-FI" sz="16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    </a:t>
            </a:r>
            <a:r>
              <a:rPr lang="fi-FI" sz="1600" dirty="0" err="1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prointerior</a:t>
            </a:r>
            <a:r>
              <a:rPr lang="fi-FI" sz="16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    </a:t>
            </a:r>
            <a:r>
              <a:rPr lang="fi-FI" sz="1600" dirty="0" err="1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Promaint</a:t>
            </a:r>
            <a:r>
              <a:rPr lang="fi-FI" sz="16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    </a:t>
            </a:r>
            <a:r>
              <a:rPr lang="fi-FI" sz="1600" dirty="0" err="1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PUUTARHA&amp;kauppa</a:t>
            </a:r>
            <a:r>
              <a:rPr lang="fi-FI" sz="16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    </a:t>
            </a:r>
            <a:r>
              <a:rPr lang="fi-FI" sz="1600" dirty="0" err="1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Pyöräily+Triathlon</a:t>
            </a:r>
            <a:r>
              <a:rPr lang="fi-FI" sz="16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    Rakennuslehti     Rakennustaito     Reserviläinen     Riffi     RONDO Classic     Sairaanhoitaja     Sana     Sanansaattaja     Seiska     Selkosanomat     Seura     </a:t>
            </a:r>
            <a:r>
              <a:rPr lang="fi-FI" sz="1600" dirty="0" err="1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Shaker</a:t>
            </a:r>
            <a:r>
              <a:rPr lang="fi-FI" sz="16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    Sielunpeili     Siivet     Soppa365     Sosiaalivakuutus     Sport     Suomen Autolehti     Suomen Hammaslääkärilehti     Suomen Kiinteistölehti     Suomen Kuvalehti     Suomen Luonto     Suomen Lääkärilehti     Suomen Sotilas     </a:t>
            </a:r>
            <a:r>
              <a:rPr lang="fi-FI" sz="1600" dirty="0" err="1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SuomiViihde</a:t>
            </a:r>
            <a:r>
              <a:rPr lang="fi-FI" sz="16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    Super     Suuri Käsityö     </a:t>
            </a:r>
            <a:r>
              <a:rPr lang="fi-FI" sz="1600" dirty="0" err="1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Systole</a:t>
            </a:r>
            <a:r>
              <a:rPr lang="fi-FI" sz="16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    Sähkömaailma     Taide     TAITO     Talentia     Talomestari     Talotekniikka     Talouselämä     Taloustaito     </a:t>
            </a:r>
            <a:r>
              <a:rPr lang="fi-FI" sz="1600" dirty="0" err="1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Teatteri&amp;Tanssi+Sirkus</a:t>
            </a:r>
            <a:r>
              <a:rPr lang="fi-FI" sz="16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    Tee Itse     Tehy-lehti     Tekniikan Maailma     Tekniikka &amp; Talous     Terassi-lehti     Tiede     </a:t>
            </a:r>
            <a:r>
              <a:rPr lang="fi-FI" sz="1600" dirty="0" err="1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Tiede</a:t>
            </a:r>
            <a:r>
              <a:rPr lang="fi-FI" sz="16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Luonto     Tieteen Kuvalehti     Tieteen Kuvalehti Historia     Tilisanomat     </a:t>
            </a:r>
            <a:r>
              <a:rPr lang="fi-FI" sz="1600" dirty="0" err="1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Tivi</a:t>
            </a:r>
            <a:r>
              <a:rPr lang="fi-FI" sz="16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    TM Rakennusmaailma     Tosi Elämää     Trendi     TTT-lehti     Tunne &amp; Mieli     Tuulilasi     TV-maailma     Ulkopolitiikka     Ultra     Unelmien </a:t>
            </a:r>
            <a:r>
              <a:rPr lang="fi-FI" sz="1600" dirty="0" err="1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Talo&amp;Koti</a:t>
            </a:r>
            <a:r>
              <a:rPr lang="fi-FI" sz="16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    Uusiouutiset     V8-Magazine     Valitut Palat - Reader's Digest     Vapaa-ajan Kalastaja     Vapaussoturi     Vauhdin Maailma     Vene     Verotus     Viherpiha     Viini     Viisas Raha     Vinkki     Vitriini     VIVA     Voi hyvin     X     Yhteishyvä     Yliopisto     Ylioppilaslehti     Ympäristö ja Terveys     Yrittäjä Plus</a:t>
            </a:r>
            <a:endParaRPr lang="fi-FI" sz="1600" dirty="0">
              <a:latin typeface="+mn-lt"/>
            </a:endParaRP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7E26FECC-CBC7-7445-B83C-DA2B2DE6FDF7}"/>
              </a:ext>
            </a:extLst>
          </p:cNvPr>
          <p:cNvSpPr txBox="1">
            <a:spLocks/>
          </p:cNvSpPr>
          <p:nvPr/>
        </p:nvSpPr>
        <p:spPr>
          <a:xfrm>
            <a:off x="1219197" y="3054099"/>
            <a:ext cx="4847771" cy="286772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rgbClr val="002649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rgbClr val="002649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b="0" i="0" kern="1200">
                <a:solidFill>
                  <a:srgbClr val="002649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rgbClr val="002649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rgbClr val="002649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endParaRPr lang="fi-FI" i="1" dirty="0">
              <a:solidFill>
                <a:schemeClr val="accent1"/>
              </a:solidFill>
              <a:latin typeface="Neue Haas Unica W1G" panose="020B0504030206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1392597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954211F1-BC6F-244E-990C-EA5DDCFFA3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732908"/>
            <a:ext cx="10515600" cy="3626644"/>
          </a:xfrm>
        </p:spPr>
        <p:txBody>
          <a:bodyPr/>
          <a:lstStyle/>
          <a:p>
            <a:r>
              <a:rPr lang="fi-FI" dirty="0"/>
              <a:t>Ajankohtaista </a:t>
            </a:r>
            <a:br>
              <a:rPr lang="fi-FI" dirty="0"/>
            </a:br>
            <a:r>
              <a:rPr lang="fi-FI" dirty="0"/>
              <a:t>aikakausmedioista</a:t>
            </a:r>
          </a:p>
        </p:txBody>
      </p:sp>
    </p:spTree>
    <p:extLst>
      <p:ext uri="{BB962C8B-B14F-4D97-AF65-F5344CB8AC3E}">
        <p14:creationId xmlns:p14="http://schemas.microsoft.com/office/powerpoint/2010/main" val="357173059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B7AD3B7E-093E-334C-8CA9-F9E7FF26DA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53202" y="808516"/>
            <a:ext cx="5112325" cy="2101785"/>
          </a:xfrm>
        </p:spPr>
        <p:txBody>
          <a:bodyPr>
            <a:noAutofit/>
          </a:bodyPr>
          <a:lstStyle/>
          <a:p>
            <a:r>
              <a:rPr lang="fi-FI" sz="3000" dirty="0" err="1"/>
              <a:t>Editkilpailun</a:t>
            </a:r>
            <a:r>
              <a:rPr lang="fi-FI" sz="3000" dirty="0"/>
              <a:t> </a:t>
            </a:r>
            <a:r>
              <a:rPr lang="fi-FI" sz="3000" dirty="0" err="1"/>
              <a:t>shortlistat</a:t>
            </a:r>
            <a:r>
              <a:rPr lang="fi-FI" sz="3000" dirty="0"/>
              <a:t> on julkistettu!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8B1FD3C0-7BE1-C341-9ED5-0FDAA7547416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6553202" y="2986873"/>
            <a:ext cx="4797425" cy="2806285"/>
          </a:xfrm>
        </p:spPr>
        <p:txBody>
          <a:bodyPr anchor="ctr">
            <a:noAutofit/>
          </a:bodyPr>
          <a:lstStyle/>
          <a:p>
            <a:pPr marL="0" indent="0">
              <a:buNone/>
            </a:pPr>
            <a:r>
              <a:rPr lang="fi-FI" sz="1600" dirty="0" err="1"/>
              <a:t>Editkilpailun</a:t>
            </a:r>
            <a:r>
              <a:rPr lang="fi-FI" sz="1600" dirty="0"/>
              <a:t> </a:t>
            </a:r>
            <a:r>
              <a:rPr lang="fi-FI" sz="1600" dirty="0" err="1"/>
              <a:t>shortlistat</a:t>
            </a:r>
            <a:r>
              <a:rPr lang="fi-FI" sz="1600" dirty="0"/>
              <a:t> on nyt julkistettu! Kilpailun 12 toimitukselliseen ja kahteen markkinoinnilliseen sarjaan saatiin yhteensä 371 ehdotusta. Niiden joukosta tuomaristot ovat valinneet </a:t>
            </a:r>
            <a:r>
              <a:rPr lang="fi-FI" sz="1600" dirty="0" err="1"/>
              <a:t>shortlistalle</a:t>
            </a:r>
            <a:r>
              <a:rPr lang="fi-FI" sz="1600" dirty="0"/>
              <a:t> kolme parasta kustakin sarjasta </a:t>
            </a:r>
          </a:p>
          <a:p>
            <a:pPr marL="0" indent="0">
              <a:buNone/>
            </a:pPr>
            <a:r>
              <a:rPr lang="fi-FI" sz="1600" b="1" dirty="0">
                <a:solidFill>
                  <a:schemeClr val="tx2"/>
                </a:solidFill>
                <a:latin typeface="Neue Haas Unica W1G" panose="020B0504030206020203" pitchFamily="34" charset="0"/>
                <a:cs typeface="Calibri" panose="020F0502020204030204" pitchFamily="34" charset="0"/>
                <a:hlinkClick r:id="rId2"/>
              </a:rPr>
              <a:t>Tutustu </a:t>
            </a:r>
            <a:r>
              <a:rPr lang="fi-FI" sz="1600" b="1" dirty="0" err="1">
                <a:solidFill>
                  <a:schemeClr val="tx2"/>
                </a:solidFill>
                <a:latin typeface="Neue Haas Unica W1G" panose="020B0504030206020203" pitchFamily="34" charset="0"/>
                <a:cs typeface="Calibri" panose="020F0502020204030204" pitchFamily="34" charset="0"/>
                <a:hlinkClick r:id="rId2"/>
              </a:rPr>
              <a:t>shortlistoihin</a:t>
            </a:r>
            <a:endParaRPr lang="fi-FI" sz="1600" b="1" dirty="0">
              <a:solidFill>
                <a:schemeClr val="tx2"/>
              </a:solidFill>
              <a:latin typeface="Neue Haas Unica W1G" panose="020B0504030206020203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endParaRPr lang="fi-FI" sz="1600" dirty="0">
              <a:solidFill>
                <a:schemeClr val="tx2"/>
              </a:solidFill>
              <a:latin typeface="Neue Haas Unica W1G" panose="020B0504030206020203" pitchFamily="34" charset="0"/>
            </a:endParaRPr>
          </a:p>
        </p:txBody>
      </p:sp>
      <p:pic>
        <p:nvPicPr>
          <p:cNvPr id="7" name="Picture Placeholder 6" descr="Background pattern&#10;&#10;Description automatically generated">
            <a:extLst>
              <a:ext uri="{FF2B5EF4-FFF2-40B4-BE49-F238E27FC236}">
                <a16:creationId xmlns:a16="http://schemas.microsoft.com/office/drawing/2014/main" id="{57F72F3C-4BA7-8743-03DA-3B79FC6B524C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 rotWithShape="1">
          <a:blip r:embed="rId3"/>
          <a:srcRect r="13993"/>
          <a:stretch/>
        </p:blipFill>
        <p:spPr>
          <a:xfrm>
            <a:off x="0" y="0"/>
            <a:ext cx="5898382" cy="6858000"/>
          </a:xfrm>
        </p:spPr>
      </p:pic>
    </p:spTree>
    <p:extLst>
      <p:ext uri="{BB962C8B-B14F-4D97-AF65-F5344CB8AC3E}">
        <p14:creationId xmlns:p14="http://schemas.microsoft.com/office/powerpoint/2010/main" val="12440535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50C8A5-1C16-874B-9C0B-7337948A63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29201"/>
            <a:ext cx="7599405" cy="1142400"/>
          </a:xfrm>
        </p:spPr>
        <p:txBody>
          <a:bodyPr/>
          <a:lstStyle/>
          <a:p>
            <a:r>
              <a:rPr lang="fi-FI" dirty="0"/>
              <a:t>Aikakausmedioiden someyleisö / maaliskuu 2023</a:t>
            </a:r>
            <a:endParaRPr lang="en-FI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E52D8CE-9D34-0543-A044-407DF67D69B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263559" y="800401"/>
            <a:ext cx="3425934" cy="5068664"/>
          </a:xfrm>
        </p:spPr>
        <p:txBody>
          <a:bodyPr anchor="ctr">
            <a:noAutofit/>
          </a:bodyPr>
          <a:lstStyle/>
          <a:p>
            <a:pPr algn="ctr"/>
            <a:r>
              <a:rPr lang="fi-FI" sz="2000" b="1" dirty="0">
                <a:solidFill>
                  <a:schemeClr val="bg2"/>
                </a:solidFill>
                <a:latin typeface="Neue Haas Unica W1G" panose="020B0504030206020203" pitchFamily="34" charset="0"/>
              </a:rPr>
              <a:t>Muutokset osuuksissa kokonaisyleisössä edellisvuoden vastaavaan ajankohtaan verrattuna (prosenttiyksikköä)</a:t>
            </a:r>
          </a:p>
          <a:p>
            <a:pPr algn="ctr"/>
            <a:br>
              <a:rPr lang="fi-FI" sz="2000" dirty="0">
                <a:solidFill>
                  <a:schemeClr val="bg2"/>
                </a:solidFill>
              </a:rPr>
            </a:br>
            <a:r>
              <a:rPr lang="fi-FI" sz="2000" i="1" dirty="0">
                <a:solidFill>
                  <a:schemeClr val="bg2"/>
                </a:solidFill>
                <a:latin typeface="Neue Haas Unica W1G" panose="020B0504030206020203" pitchFamily="34" charset="0"/>
              </a:rPr>
              <a:t>Facebook</a:t>
            </a:r>
            <a:r>
              <a:rPr lang="fi-FI" sz="2000" dirty="0">
                <a:solidFill>
                  <a:schemeClr val="bg2"/>
                </a:solidFill>
                <a:latin typeface="Neue Haas Unica W1G" panose="020B0504030206020203" pitchFamily="34" charset="0"/>
              </a:rPr>
              <a:t> –1,1</a:t>
            </a:r>
          </a:p>
          <a:p>
            <a:pPr algn="ctr"/>
            <a:r>
              <a:rPr lang="fi-FI" sz="2000" i="1" dirty="0">
                <a:solidFill>
                  <a:schemeClr val="bg2"/>
                </a:solidFill>
                <a:latin typeface="Neue Haas Unica W1G" panose="020B0504030206020203" pitchFamily="34" charset="0"/>
              </a:rPr>
              <a:t>Instagram</a:t>
            </a:r>
            <a:r>
              <a:rPr lang="fi-FI" sz="2000" dirty="0">
                <a:solidFill>
                  <a:schemeClr val="bg2"/>
                </a:solidFill>
                <a:latin typeface="Neue Haas Unica W1G" panose="020B0504030206020203" pitchFamily="34" charset="0"/>
              </a:rPr>
              <a:t> +0,4</a:t>
            </a:r>
          </a:p>
          <a:p>
            <a:pPr algn="ctr"/>
            <a:r>
              <a:rPr lang="fi-FI" sz="2000" i="1" dirty="0">
                <a:solidFill>
                  <a:schemeClr val="bg2"/>
                </a:solidFill>
                <a:latin typeface="Neue Haas Unica W1G" panose="020B0504030206020203" pitchFamily="34" charset="0"/>
              </a:rPr>
              <a:t>Twitter</a:t>
            </a:r>
            <a:r>
              <a:rPr lang="fi-FI" sz="2000" dirty="0">
                <a:solidFill>
                  <a:schemeClr val="bg2"/>
                </a:solidFill>
                <a:latin typeface="Neue Haas Unica W1G" panose="020B0504030206020203" pitchFamily="34" charset="0"/>
              </a:rPr>
              <a:t> –0,5</a:t>
            </a:r>
          </a:p>
          <a:p>
            <a:pPr algn="ctr"/>
            <a:r>
              <a:rPr lang="fi-FI" sz="2000" i="1" dirty="0">
                <a:solidFill>
                  <a:schemeClr val="bg2"/>
                </a:solidFill>
                <a:latin typeface="Neue Haas Unica W1G" panose="020B0504030206020203" pitchFamily="34" charset="0"/>
              </a:rPr>
              <a:t>YouTube +</a:t>
            </a:r>
            <a:r>
              <a:rPr lang="fi-FI" sz="2000" dirty="0">
                <a:solidFill>
                  <a:schemeClr val="bg2"/>
                </a:solidFill>
                <a:latin typeface="Neue Haas Unica W1G" panose="020B0504030206020203" pitchFamily="34" charset="0"/>
              </a:rPr>
              <a:t>0,5</a:t>
            </a:r>
          </a:p>
          <a:p>
            <a:pPr algn="ctr"/>
            <a:r>
              <a:rPr lang="fi-FI" sz="2000" i="1" dirty="0">
                <a:solidFill>
                  <a:schemeClr val="bg2"/>
                </a:solidFill>
                <a:latin typeface="Neue Haas Unica W1G" panose="020B0504030206020203" pitchFamily="34" charset="0"/>
              </a:rPr>
              <a:t>Pinterest</a:t>
            </a:r>
            <a:r>
              <a:rPr lang="fi-FI" sz="2000" dirty="0">
                <a:solidFill>
                  <a:schemeClr val="bg2"/>
                </a:solidFill>
                <a:latin typeface="Neue Haas Unica W1G" panose="020B0504030206020203" pitchFamily="34" charset="0"/>
              </a:rPr>
              <a:t> +0,0</a:t>
            </a:r>
          </a:p>
          <a:p>
            <a:pPr algn="ctr"/>
            <a:r>
              <a:rPr lang="fi-FI" sz="2000" i="1" dirty="0" err="1">
                <a:solidFill>
                  <a:schemeClr val="bg2"/>
                </a:solidFill>
                <a:latin typeface="Neue Haas Unica W1G" panose="020B0504030206020203" pitchFamily="34" charset="0"/>
              </a:rPr>
              <a:t>TikTok</a:t>
            </a:r>
            <a:r>
              <a:rPr lang="fi-FI" sz="2000" dirty="0">
                <a:solidFill>
                  <a:schemeClr val="bg2"/>
                </a:solidFill>
                <a:latin typeface="Neue Haas Unica W1G" panose="020B0504030206020203" pitchFamily="34" charset="0"/>
              </a:rPr>
              <a:t> +0,8</a:t>
            </a:r>
          </a:p>
        </p:txBody>
      </p:sp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id="{CA6624BC-0418-A54D-B0D4-A829800277B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057930324"/>
              </p:ext>
            </p:extLst>
          </p:nvPr>
        </p:nvGraphicFramePr>
        <p:xfrm>
          <a:off x="0" y="2067954"/>
          <a:ext cx="7599405" cy="41870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0" name="Text Placeholder 4">
            <a:extLst>
              <a:ext uri="{FF2B5EF4-FFF2-40B4-BE49-F238E27FC236}">
                <a16:creationId xmlns:a16="http://schemas.microsoft.com/office/drawing/2014/main" id="{5ABA7BFB-2EA2-514C-B721-5A905213B22E}"/>
              </a:ext>
            </a:extLst>
          </p:cNvPr>
          <p:cNvSpPr txBox="1">
            <a:spLocks/>
          </p:cNvSpPr>
          <p:nvPr/>
        </p:nvSpPr>
        <p:spPr>
          <a:xfrm>
            <a:off x="590843" y="1413805"/>
            <a:ext cx="6316394" cy="6119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b="0" i="0" kern="1200">
                <a:solidFill>
                  <a:schemeClr val="bg1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b="0" i="0" kern="1200">
                <a:solidFill>
                  <a:schemeClr val="tx2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b="0" i="0" kern="1200">
                <a:solidFill>
                  <a:schemeClr val="tx2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b="0" i="0" kern="1200">
                <a:solidFill>
                  <a:schemeClr val="tx2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b="0" i="0" kern="1200">
                <a:solidFill>
                  <a:schemeClr val="tx2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fi-FI" sz="1200" dirty="0">
                <a:solidFill>
                  <a:schemeClr val="accent1"/>
                </a:solidFill>
              </a:rPr>
              <a:t>Kaikkien seurattujen medioiden tykkääjät, seuraajat ja tilaajat Facebookissa, Instagramissa, Twitterissä, YouTubessa, </a:t>
            </a:r>
            <a:r>
              <a:rPr lang="fi-FI" sz="1200" dirty="0" err="1">
                <a:solidFill>
                  <a:schemeClr val="accent1"/>
                </a:solidFill>
              </a:rPr>
              <a:t>Pinterestissä</a:t>
            </a:r>
            <a:r>
              <a:rPr lang="fi-FI" sz="1200" dirty="0">
                <a:solidFill>
                  <a:schemeClr val="accent1"/>
                </a:solidFill>
              </a:rPr>
              <a:t> ja </a:t>
            </a:r>
            <a:r>
              <a:rPr lang="fi-FI" sz="1200" dirty="0" err="1">
                <a:solidFill>
                  <a:schemeClr val="accent1"/>
                </a:solidFill>
              </a:rPr>
              <a:t>TikTokissa</a:t>
            </a:r>
            <a:r>
              <a:rPr lang="fi-FI" sz="1200" dirty="0">
                <a:solidFill>
                  <a:schemeClr val="accent1"/>
                </a:solidFill>
              </a:rPr>
              <a:t>. Päällekkäisyyksiä ei ole huomioitu.</a:t>
            </a:r>
          </a:p>
        </p:txBody>
      </p:sp>
    </p:spTree>
    <p:extLst>
      <p:ext uri="{BB962C8B-B14F-4D97-AF65-F5344CB8AC3E}">
        <p14:creationId xmlns:p14="http://schemas.microsoft.com/office/powerpoint/2010/main" val="343646169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8B1FD3C0-7BE1-C341-9ED5-0FDAA7547416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741219" y="2763829"/>
            <a:ext cx="4473876" cy="2258291"/>
          </a:xfrm>
        </p:spPr>
        <p:txBody>
          <a:bodyPr anchor="ctr">
            <a:noAutofit/>
          </a:bodyPr>
          <a:lstStyle/>
          <a:p>
            <a:pPr marL="0" indent="0">
              <a:buNone/>
            </a:pPr>
            <a:r>
              <a:rPr lang="fi-FI" sz="1600" dirty="0"/>
              <a:t>Vuoden 2022 Editkilpailu huipentuu </a:t>
            </a:r>
            <a:r>
              <a:rPr lang="fi-FI" sz="1600" dirty="0" err="1"/>
              <a:t>Editgaalaan</a:t>
            </a:r>
            <a:r>
              <a:rPr lang="fi-FI" sz="1600" dirty="0"/>
              <a:t> 25. toukokuuta. Vanhalla ylioppilastalolla järjestettävässä gaalassa palkitaan voittajia yhteensä 15 toimituksellisessa ja markkinoinnillisessa sarjassa. Gaalaliput ovat myynnissä ennakkohintaan 62 euroa 28.4. asti!</a:t>
            </a:r>
          </a:p>
          <a:p>
            <a:pPr marL="0" indent="0">
              <a:buNone/>
            </a:pPr>
            <a:r>
              <a:rPr lang="fi-FI" sz="1600" b="1" dirty="0">
                <a:solidFill>
                  <a:schemeClr val="tx2"/>
                </a:solidFill>
                <a:latin typeface="Neue Haas Unica W1G" panose="020B0504030206020203" pitchFamily="34" charset="0"/>
                <a:cs typeface="Calibri" panose="020F0502020204030204" pitchFamily="34" charset="0"/>
                <a:hlinkClick r:id="rId2"/>
              </a:rPr>
              <a:t>Lue lisää ja osta liput</a:t>
            </a:r>
            <a:endParaRPr lang="fi-FI" sz="1600" dirty="0">
              <a:solidFill>
                <a:schemeClr val="tx2"/>
              </a:solidFill>
              <a:latin typeface="Neue Haas Unica W1G" panose="020B0504030206020203" pitchFamily="34" charset="0"/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B7AD3B7E-093E-334C-8CA9-F9E7FF26DA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2804" y="706518"/>
            <a:ext cx="4572773" cy="1862283"/>
          </a:xfrm>
        </p:spPr>
        <p:txBody>
          <a:bodyPr>
            <a:noAutofit/>
          </a:bodyPr>
          <a:lstStyle/>
          <a:p>
            <a:r>
              <a:rPr lang="fi-FI" sz="3000" dirty="0" err="1">
                <a:solidFill>
                  <a:schemeClr val="accent1"/>
                </a:solidFill>
              </a:rPr>
              <a:t>Editgaalan</a:t>
            </a:r>
            <a:r>
              <a:rPr lang="fi-FI" sz="3000" dirty="0">
                <a:solidFill>
                  <a:schemeClr val="accent1"/>
                </a:solidFill>
              </a:rPr>
              <a:t> liput myynnissä ennakkohintaan nyt!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381052F1-6733-5249-B51C-B71FB01F7BD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64074" y="6389170"/>
            <a:ext cx="1845645" cy="139055"/>
          </a:xfrm>
          <a:prstGeom prst="rect">
            <a:avLst/>
          </a:prstGeom>
        </p:spPr>
      </p:pic>
      <p:pic>
        <p:nvPicPr>
          <p:cNvPr id="8" name="Picture Placeholder 7" descr="Background pattern&#10;&#10;Description automatically generated">
            <a:extLst>
              <a:ext uri="{FF2B5EF4-FFF2-40B4-BE49-F238E27FC236}">
                <a16:creationId xmlns:a16="http://schemas.microsoft.com/office/drawing/2014/main" id="{0D00AE47-9855-9443-F015-8F368C8DAE58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 rotWithShape="1">
          <a:blip r:embed="rId4"/>
          <a:srcRect l="610" r="1319"/>
          <a:stretch/>
        </p:blipFill>
        <p:spPr>
          <a:xfrm>
            <a:off x="5466303" y="0"/>
            <a:ext cx="6725697" cy="6858000"/>
          </a:xfrm>
        </p:spPr>
      </p:pic>
    </p:spTree>
    <p:extLst>
      <p:ext uri="{BB962C8B-B14F-4D97-AF65-F5344CB8AC3E}">
        <p14:creationId xmlns:p14="http://schemas.microsoft.com/office/powerpoint/2010/main" val="254633305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B7AD3B7E-093E-334C-8CA9-F9E7FF26DA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53202" y="1109966"/>
            <a:ext cx="5112325" cy="2101785"/>
          </a:xfrm>
        </p:spPr>
        <p:txBody>
          <a:bodyPr>
            <a:noAutofit/>
          </a:bodyPr>
          <a:lstStyle/>
          <a:p>
            <a:r>
              <a:rPr lang="fi-FI" sz="3000" dirty="0"/>
              <a:t>Mikä on sinun juttusi? Aikakauslehtiviikolla </a:t>
            </a:r>
            <a:br>
              <a:rPr lang="fi-FI" sz="3000" dirty="0"/>
            </a:br>
            <a:r>
              <a:rPr lang="fi-FI" sz="3000" dirty="0"/>
              <a:t>17.–23.4. lähes sata lehteä </a:t>
            </a:r>
            <a:br>
              <a:rPr lang="fi-FI" sz="3000" dirty="0"/>
            </a:br>
            <a:r>
              <a:rPr lang="fi-FI" sz="3000" dirty="0"/>
              <a:t>on luettavissa maksutta!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8B1FD3C0-7BE1-C341-9ED5-0FDAA7547416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6553202" y="3429000"/>
            <a:ext cx="4797425" cy="2806285"/>
          </a:xfrm>
        </p:spPr>
        <p:txBody>
          <a:bodyPr anchor="ctr">
            <a:noAutofit/>
          </a:bodyPr>
          <a:lstStyle/>
          <a:p>
            <a:pPr marL="0" indent="0">
              <a:buNone/>
            </a:pPr>
            <a:r>
              <a:rPr lang="fi-FI" sz="1600" dirty="0"/>
              <a:t>Lähes sata aikakauslehteä avaa jälleen digilehtensä Aikakauslehtiviikon kunniaksi maksutta kaikkien luettaviksi. Teemaviikko nostaa esiin aikakauslehtien monipuolisia sisältöjä, inspiroi löytämään uutta luettavaa sekä tukee lasten ja nuorten lukutaidon kehittymistä.</a:t>
            </a:r>
          </a:p>
          <a:p>
            <a:pPr marL="0" indent="0">
              <a:buNone/>
            </a:pPr>
            <a:r>
              <a:rPr lang="fi-FI" sz="1600" b="1" dirty="0">
                <a:solidFill>
                  <a:schemeClr val="tx2"/>
                </a:solidFill>
                <a:latin typeface="Neue Haas Unica W1G" panose="020B0504030206020203" pitchFamily="34" charset="0"/>
                <a:cs typeface="Calibri" panose="020F0502020204030204" pitchFamily="34" charset="0"/>
                <a:hlinkClick r:id="rId2"/>
              </a:rPr>
              <a:t>Lue lisää</a:t>
            </a:r>
            <a:endParaRPr lang="fi-FI" sz="1600" b="1" dirty="0">
              <a:solidFill>
                <a:schemeClr val="tx2"/>
              </a:solidFill>
              <a:latin typeface="Neue Haas Unica W1G" panose="020B0504030206020203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endParaRPr lang="fi-FI" sz="1600" dirty="0">
              <a:solidFill>
                <a:schemeClr val="tx2"/>
              </a:solidFill>
              <a:latin typeface="Neue Haas Unica W1G" panose="020B0504030206020203" pitchFamily="34" charset="0"/>
            </a:endParaRPr>
          </a:p>
        </p:txBody>
      </p:sp>
      <p:pic>
        <p:nvPicPr>
          <p:cNvPr id="7" name="Picture Placeholder 6" descr="Text&#10;&#10;Description automatically generated with medium confidence">
            <a:extLst>
              <a:ext uri="{FF2B5EF4-FFF2-40B4-BE49-F238E27FC236}">
                <a16:creationId xmlns:a16="http://schemas.microsoft.com/office/drawing/2014/main" id="{EBDD3FE0-EA41-ED87-E0F0-5F2C0D04F2CE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 rotWithShape="1">
          <a:blip r:embed="rId3"/>
          <a:srcRect l="7864" r="9914"/>
          <a:stretch/>
        </p:blipFill>
        <p:spPr>
          <a:xfrm>
            <a:off x="0" y="0"/>
            <a:ext cx="5638798" cy="6858000"/>
          </a:xfrm>
        </p:spPr>
      </p:pic>
    </p:spTree>
    <p:extLst>
      <p:ext uri="{BB962C8B-B14F-4D97-AF65-F5344CB8AC3E}">
        <p14:creationId xmlns:p14="http://schemas.microsoft.com/office/powerpoint/2010/main" val="182519422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1518876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50C8A5-1C16-874B-9C0B-7337948A63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29201"/>
            <a:ext cx="7599405" cy="1142400"/>
          </a:xfrm>
        </p:spPr>
        <p:txBody>
          <a:bodyPr>
            <a:normAutofit/>
          </a:bodyPr>
          <a:lstStyle/>
          <a:p>
            <a:r>
              <a:rPr lang="fi-FI" sz="3200" dirty="0"/>
              <a:t>Aikakausmedioiden seuraajamäärä / maaliskuu 2023</a:t>
            </a:r>
            <a:endParaRPr lang="en-FI" sz="3200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E52D8CE-9D34-0543-A044-407DF67D69B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263559" y="1371601"/>
            <a:ext cx="3425934" cy="4663438"/>
          </a:xfrm>
        </p:spPr>
        <p:txBody>
          <a:bodyPr anchor="ctr">
            <a:normAutofit lnSpcReduction="10000"/>
          </a:bodyPr>
          <a:lstStyle/>
          <a:p>
            <a:pPr algn="ctr"/>
            <a:r>
              <a:rPr lang="fi-FI" sz="2000" b="1" dirty="0">
                <a:solidFill>
                  <a:schemeClr val="bg2"/>
                </a:solidFill>
                <a:latin typeface="Neue Haas Unica W1G" panose="020B0504030206020203" pitchFamily="34" charset="0"/>
              </a:rPr>
              <a:t>Muutokset yleisön määrässä maaliskuussa</a:t>
            </a:r>
          </a:p>
          <a:p>
            <a:pPr algn="ctr"/>
            <a:br>
              <a:rPr lang="fi-FI" sz="1000" dirty="0">
                <a:solidFill>
                  <a:schemeClr val="bg2"/>
                </a:solidFill>
              </a:rPr>
            </a:br>
            <a:r>
              <a:rPr lang="fi-FI" sz="2000" i="1" dirty="0">
                <a:solidFill>
                  <a:schemeClr val="bg2"/>
                </a:solidFill>
                <a:latin typeface="Neue Haas Unica W1G" panose="020B0504030206020203" pitchFamily="34" charset="0"/>
              </a:rPr>
              <a:t>Kaikki kanavat yhteensä</a:t>
            </a:r>
            <a:br>
              <a:rPr lang="fi-FI" sz="2000" i="1" dirty="0">
                <a:solidFill>
                  <a:schemeClr val="bg2"/>
                </a:solidFill>
                <a:latin typeface="Neue Haas Unica W1G" panose="020B0504030206020203" pitchFamily="34" charset="0"/>
              </a:rPr>
            </a:br>
            <a:r>
              <a:rPr lang="fi-FI" sz="2000" i="1" dirty="0">
                <a:solidFill>
                  <a:schemeClr val="bg2"/>
                </a:solidFill>
                <a:latin typeface="Neue Haas Unica W1G" panose="020B0504030206020203" pitchFamily="34" charset="0"/>
              </a:rPr>
              <a:t>+</a:t>
            </a:r>
            <a:r>
              <a:rPr lang="fi-FI" sz="2000" dirty="0">
                <a:solidFill>
                  <a:schemeClr val="bg2"/>
                </a:solidFill>
                <a:latin typeface="Neue Haas Unica W1G" panose="020B0504030206020203" pitchFamily="34" charset="0"/>
              </a:rPr>
              <a:t>16 521</a:t>
            </a:r>
          </a:p>
          <a:p>
            <a:pPr algn="ctr"/>
            <a:r>
              <a:rPr lang="fi-FI" sz="2000" i="1" dirty="0">
                <a:solidFill>
                  <a:schemeClr val="bg2"/>
                </a:solidFill>
                <a:latin typeface="Neue Haas Unica W1G" panose="020B0504030206020203" pitchFamily="34" charset="0"/>
              </a:rPr>
              <a:t>Facebook</a:t>
            </a:r>
            <a:r>
              <a:rPr lang="fi-FI" sz="2000" dirty="0">
                <a:solidFill>
                  <a:schemeClr val="bg2"/>
                </a:solidFill>
                <a:latin typeface="Neue Haas Unica W1G" panose="020B0504030206020203" pitchFamily="34" charset="0"/>
              </a:rPr>
              <a:t> +2 953</a:t>
            </a:r>
          </a:p>
          <a:p>
            <a:pPr algn="ctr"/>
            <a:r>
              <a:rPr lang="fi-FI" sz="2000" i="1" dirty="0">
                <a:solidFill>
                  <a:schemeClr val="bg2"/>
                </a:solidFill>
                <a:latin typeface="Neue Haas Unica W1G" panose="020B0504030206020203" pitchFamily="34" charset="0"/>
              </a:rPr>
              <a:t>Instagram</a:t>
            </a:r>
            <a:r>
              <a:rPr lang="fi-FI" sz="2000" dirty="0">
                <a:solidFill>
                  <a:schemeClr val="bg2"/>
                </a:solidFill>
                <a:latin typeface="Neue Haas Unica W1G" panose="020B0504030206020203" pitchFamily="34" charset="0"/>
              </a:rPr>
              <a:t> +8 946</a:t>
            </a:r>
          </a:p>
          <a:p>
            <a:pPr algn="ctr"/>
            <a:r>
              <a:rPr lang="fi-FI" sz="2000" i="1" dirty="0">
                <a:solidFill>
                  <a:schemeClr val="bg2"/>
                </a:solidFill>
                <a:latin typeface="Neue Haas Unica W1G" panose="020B0504030206020203" pitchFamily="34" charset="0"/>
              </a:rPr>
              <a:t>Twitter</a:t>
            </a:r>
            <a:r>
              <a:rPr lang="fi-FI" sz="2000" dirty="0">
                <a:solidFill>
                  <a:schemeClr val="bg2"/>
                </a:solidFill>
                <a:latin typeface="Neue Haas Unica W1G" panose="020B0504030206020203" pitchFamily="34" charset="0"/>
              </a:rPr>
              <a:t> +551</a:t>
            </a:r>
          </a:p>
          <a:p>
            <a:pPr algn="ctr"/>
            <a:r>
              <a:rPr lang="fi-FI" sz="2000" i="1" dirty="0">
                <a:solidFill>
                  <a:schemeClr val="bg2"/>
                </a:solidFill>
                <a:latin typeface="Neue Haas Unica W1G" panose="020B0504030206020203" pitchFamily="34" charset="0"/>
              </a:rPr>
              <a:t>YouTube +</a:t>
            </a:r>
            <a:r>
              <a:rPr lang="fi-FI" sz="2000" dirty="0">
                <a:solidFill>
                  <a:schemeClr val="bg2"/>
                </a:solidFill>
                <a:latin typeface="Neue Haas Unica W1G" panose="020B0504030206020203" pitchFamily="34" charset="0"/>
              </a:rPr>
              <a:t>1 374</a:t>
            </a:r>
          </a:p>
          <a:p>
            <a:pPr algn="ctr"/>
            <a:r>
              <a:rPr lang="fi-FI" sz="2000" i="1" dirty="0">
                <a:solidFill>
                  <a:schemeClr val="bg2"/>
                </a:solidFill>
                <a:latin typeface="Neue Haas Unica W1G" panose="020B0504030206020203" pitchFamily="34" charset="0"/>
              </a:rPr>
              <a:t>Pinterest </a:t>
            </a:r>
            <a:r>
              <a:rPr lang="fi-FI" sz="2000" dirty="0">
                <a:solidFill>
                  <a:schemeClr val="bg2"/>
                </a:solidFill>
                <a:latin typeface="Neue Haas Unica W1G" panose="020B0504030206020203" pitchFamily="34" charset="0"/>
              </a:rPr>
              <a:t>+436</a:t>
            </a:r>
          </a:p>
          <a:p>
            <a:pPr algn="ctr"/>
            <a:r>
              <a:rPr lang="fi-FI" sz="2000" i="1" dirty="0" err="1">
                <a:solidFill>
                  <a:schemeClr val="bg2"/>
                </a:solidFill>
                <a:latin typeface="Neue Haas Unica W1G" panose="020B0504030206020203" pitchFamily="34" charset="0"/>
              </a:rPr>
              <a:t>TikTok</a:t>
            </a:r>
            <a:r>
              <a:rPr lang="fi-FI" sz="2000" i="1" dirty="0">
                <a:solidFill>
                  <a:schemeClr val="bg2"/>
                </a:solidFill>
                <a:latin typeface="Neue Haas Unica W1G" panose="020B0504030206020203" pitchFamily="34" charset="0"/>
              </a:rPr>
              <a:t> </a:t>
            </a:r>
            <a:r>
              <a:rPr lang="fi-FI" sz="2000" dirty="0">
                <a:solidFill>
                  <a:schemeClr val="bg2"/>
                </a:solidFill>
                <a:latin typeface="Neue Haas Unica W1G" panose="020B0504030206020203" pitchFamily="34" charset="0"/>
              </a:rPr>
              <a:t>+2 261</a:t>
            </a:r>
          </a:p>
        </p:txBody>
      </p:sp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id="{CA6624BC-0418-A54D-B0D4-A829800277B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72913542"/>
              </p:ext>
            </p:extLst>
          </p:nvPr>
        </p:nvGraphicFramePr>
        <p:xfrm>
          <a:off x="502507" y="2067953"/>
          <a:ext cx="7096898" cy="421431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0" name="Text Placeholder 4">
            <a:extLst>
              <a:ext uri="{FF2B5EF4-FFF2-40B4-BE49-F238E27FC236}">
                <a16:creationId xmlns:a16="http://schemas.microsoft.com/office/drawing/2014/main" id="{5ABA7BFB-2EA2-514C-B721-5A905213B22E}"/>
              </a:ext>
            </a:extLst>
          </p:cNvPr>
          <p:cNvSpPr txBox="1">
            <a:spLocks/>
          </p:cNvSpPr>
          <p:nvPr/>
        </p:nvSpPr>
        <p:spPr>
          <a:xfrm>
            <a:off x="590843" y="1413805"/>
            <a:ext cx="6316394" cy="6119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b="0" i="0" kern="1200">
                <a:solidFill>
                  <a:schemeClr val="bg1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b="0" i="0" kern="1200">
                <a:solidFill>
                  <a:schemeClr val="tx2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b="0" i="0" kern="1200">
                <a:solidFill>
                  <a:schemeClr val="tx2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b="0" i="0" kern="1200">
                <a:solidFill>
                  <a:schemeClr val="tx2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b="0" i="0" kern="1200">
                <a:solidFill>
                  <a:schemeClr val="tx2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fi-FI" sz="1200" dirty="0">
                <a:solidFill>
                  <a:schemeClr val="accent1"/>
                </a:solidFill>
              </a:rPr>
              <a:t>Kaikkien seurattujen medioiden tykkääjät, seuraajat ja tilaajat Facebookissa, Instagramissa, Twitterissä, YouTubessa, </a:t>
            </a:r>
            <a:r>
              <a:rPr lang="fi-FI" sz="1200" dirty="0" err="1">
                <a:solidFill>
                  <a:schemeClr val="accent1"/>
                </a:solidFill>
              </a:rPr>
              <a:t>Pinterestissä</a:t>
            </a:r>
            <a:r>
              <a:rPr lang="fi-FI" sz="1200" dirty="0">
                <a:solidFill>
                  <a:schemeClr val="accent1"/>
                </a:solidFill>
              </a:rPr>
              <a:t> ja </a:t>
            </a:r>
            <a:r>
              <a:rPr lang="fi-FI" sz="1200" dirty="0" err="1">
                <a:solidFill>
                  <a:schemeClr val="accent1"/>
                </a:solidFill>
              </a:rPr>
              <a:t>TikTokissa</a:t>
            </a:r>
            <a:r>
              <a:rPr lang="fi-FI" sz="1200" dirty="0">
                <a:solidFill>
                  <a:schemeClr val="accent1"/>
                </a:solidFill>
              </a:rPr>
              <a:t>. Päällekkäisyyksiä ei ole huomioitu.</a:t>
            </a:r>
          </a:p>
        </p:txBody>
      </p:sp>
    </p:spTree>
    <p:extLst>
      <p:ext uri="{BB962C8B-B14F-4D97-AF65-F5344CB8AC3E}">
        <p14:creationId xmlns:p14="http://schemas.microsoft.com/office/powerpoint/2010/main" val="174325121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50C8A5-1C16-874B-9C0B-7337948A63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3503" y="229201"/>
            <a:ext cx="6355081" cy="1142400"/>
          </a:xfrm>
        </p:spPr>
        <p:txBody>
          <a:bodyPr>
            <a:normAutofit fontScale="90000"/>
          </a:bodyPr>
          <a:lstStyle/>
          <a:p>
            <a:r>
              <a:rPr lang="fi-FI" dirty="0"/>
              <a:t>Aikakausmedioiden somekanavien määrä / maaliskuu 2023</a:t>
            </a:r>
            <a:endParaRPr lang="en-FI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E52D8CE-9D34-0543-A044-407DF67D69B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263559" y="1371601"/>
            <a:ext cx="3425934" cy="4663438"/>
          </a:xfrm>
        </p:spPr>
        <p:txBody>
          <a:bodyPr anchor="ctr">
            <a:normAutofit/>
          </a:bodyPr>
          <a:lstStyle/>
          <a:p>
            <a:pPr algn="ctr"/>
            <a:r>
              <a:rPr lang="fi-FI" sz="2000" b="1" dirty="0">
                <a:solidFill>
                  <a:schemeClr val="bg2"/>
                </a:solidFill>
                <a:latin typeface="Neue Haas Unica W1G" panose="020B0504030206020203" pitchFamily="34" charset="0"/>
              </a:rPr>
              <a:t>Seurannassa oli mukana 210 aikakausmediaa, joilla oli käytössään yhteensä 576 somekanavaa.</a:t>
            </a:r>
            <a:br>
              <a:rPr lang="fi-FI" sz="2000" b="1" dirty="0">
                <a:solidFill>
                  <a:schemeClr val="bg2"/>
                </a:solidFill>
                <a:latin typeface="Neue Haas Unica W1G" panose="020B0504030206020203" pitchFamily="34" charset="0"/>
              </a:rPr>
            </a:br>
            <a:endParaRPr lang="fi-FI" sz="2000" b="1" dirty="0">
              <a:solidFill>
                <a:schemeClr val="bg2"/>
              </a:solidFill>
              <a:latin typeface="Neue Haas Unica W1G" panose="020B0504030206020203" pitchFamily="34" charset="0"/>
            </a:endParaRPr>
          </a:p>
          <a:p>
            <a:pPr algn="ctr"/>
            <a:r>
              <a:rPr lang="fi-FI" sz="2000" b="1" dirty="0">
                <a:solidFill>
                  <a:schemeClr val="bg2"/>
                </a:solidFill>
                <a:latin typeface="Neue Haas Unica W1G" panose="020B0504030206020203" pitchFamily="34" charset="0"/>
              </a:rPr>
              <a:t>Yhdellä aikakausmedialla on keskimäärin käytössään </a:t>
            </a:r>
          </a:p>
          <a:p>
            <a:pPr algn="ctr"/>
            <a:r>
              <a:rPr lang="fi-FI" sz="4000" b="1" dirty="0">
                <a:solidFill>
                  <a:schemeClr val="bg2"/>
                </a:solidFill>
                <a:latin typeface="Neue Haas Unica W1G" panose="020B0504030206020203" pitchFamily="34" charset="0"/>
              </a:rPr>
              <a:t>2,7</a:t>
            </a:r>
            <a:r>
              <a:rPr lang="fi-FI" sz="2000" b="1" dirty="0">
                <a:solidFill>
                  <a:schemeClr val="bg2"/>
                </a:solidFill>
                <a:latin typeface="Neue Haas Unica W1G" panose="020B0504030206020203" pitchFamily="34" charset="0"/>
              </a:rPr>
              <a:t> </a:t>
            </a:r>
            <a:br>
              <a:rPr lang="fi-FI" sz="2000" b="1" dirty="0">
                <a:solidFill>
                  <a:schemeClr val="bg2"/>
                </a:solidFill>
                <a:latin typeface="Neue Haas Unica W1G" panose="020B0504030206020203" pitchFamily="34" charset="0"/>
              </a:rPr>
            </a:br>
            <a:r>
              <a:rPr lang="fi-FI" sz="2000" b="1" dirty="0">
                <a:solidFill>
                  <a:schemeClr val="bg2"/>
                </a:solidFill>
                <a:latin typeface="Neue Haas Unica W1G" panose="020B0504030206020203" pitchFamily="34" charset="0"/>
              </a:rPr>
              <a:t>somekanavaa.</a:t>
            </a:r>
          </a:p>
        </p:txBody>
      </p:sp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id="{CA6624BC-0418-A54D-B0D4-A829800277B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51456571"/>
              </p:ext>
            </p:extLst>
          </p:nvPr>
        </p:nvGraphicFramePr>
        <p:xfrm>
          <a:off x="-1" y="1719777"/>
          <a:ext cx="7599405" cy="396708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17188025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50C8A5-1C16-874B-9C0B-7337948A63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29201"/>
            <a:ext cx="7599405" cy="1142400"/>
          </a:xfrm>
        </p:spPr>
        <p:txBody>
          <a:bodyPr>
            <a:normAutofit/>
          </a:bodyPr>
          <a:lstStyle/>
          <a:p>
            <a:r>
              <a:rPr lang="fi-FI" dirty="0"/>
              <a:t>Yleisön keskimääräinen koko / </a:t>
            </a:r>
            <a:br>
              <a:rPr lang="fi-FI" dirty="0"/>
            </a:br>
            <a:r>
              <a:rPr lang="fi-FI" dirty="0"/>
              <a:t>maaliskuu 2023</a:t>
            </a:r>
            <a:endParaRPr lang="en-FI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E52D8CE-9D34-0543-A044-407DF67D69B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263559" y="1371601"/>
            <a:ext cx="3425934" cy="4663438"/>
          </a:xfrm>
        </p:spPr>
        <p:txBody>
          <a:bodyPr anchor="ctr">
            <a:normAutofit/>
          </a:bodyPr>
          <a:lstStyle/>
          <a:p>
            <a:pPr algn="ctr"/>
            <a:r>
              <a:rPr lang="fi-FI" sz="2000" b="1" dirty="0">
                <a:solidFill>
                  <a:schemeClr val="bg2"/>
                </a:solidFill>
                <a:latin typeface="Neue Haas Unica W1G" panose="020B0504030206020203" pitchFamily="34" charset="0"/>
              </a:rPr>
              <a:t>Yhdellä aikakausmedialla on eri somekanavissa yhteensä keskimäärin</a:t>
            </a:r>
            <a:br>
              <a:rPr lang="fi-FI" sz="2000" b="1" dirty="0">
                <a:solidFill>
                  <a:schemeClr val="bg2"/>
                </a:solidFill>
                <a:latin typeface="Neue Haas Unica W1G" panose="020B0504030206020203" pitchFamily="34" charset="0"/>
              </a:rPr>
            </a:br>
            <a:r>
              <a:rPr lang="fi-FI" sz="4000" b="1" dirty="0">
                <a:solidFill>
                  <a:schemeClr val="bg2"/>
                </a:solidFill>
                <a:latin typeface="Neue Haas Unica W1G" panose="020B0504030206020203" pitchFamily="34" charset="0"/>
              </a:rPr>
              <a:t>23 287</a:t>
            </a:r>
          </a:p>
          <a:p>
            <a:pPr algn="ctr"/>
            <a:r>
              <a:rPr lang="fi-FI" sz="2000" b="1" dirty="0">
                <a:solidFill>
                  <a:schemeClr val="bg2"/>
                </a:solidFill>
                <a:latin typeface="Neue Haas Unica W1G" panose="020B0504030206020203" pitchFamily="34" charset="0"/>
              </a:rPr>
              <a:t>seuraajaa.</a:t>
            </a:r>
          </a:p>
        </p:txBody>
      </p:sp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id="{CA6624BC-0418-A54D-B0D4-A829800277B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01896538"/>
              </p:ext>
            </p:extLst>
          </p:nvPr>
        </p:nvGraphicFramePr>
        <p:xfrm>
          <a:off x="0" y="1719777"/>
          <a:ext cx="7599405" cy="396708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5562902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>
            <a:extLst>
              <a:ext uri="{FF2B5EF4-FFF2-40B4-BE49-F238E27FC236}">
                <a16:creationId xmlns:a16="http://schemas.microsoft.com/office/drawing/2014/main" id="{98307963-3506-264D-953E-CD1B0289DD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3856" y="229201"/>
            <a:ext cx="9957816" cy="1115506"/>
          </a:xfrm>
        </p:spPr>
        <p:txBody>
          <a:bodyPr>
            <a:normAutofit/>
          </a:bodyPr>
          <a:lstStyle/>
          <a:p>
            <a:r>
              <a:rPr lang="fi-FI" sz="3200" dirty="0"/>
              <a:t>Yleisömäärän kehitys kaikissa seuratuissa kanavissa 3/2022 – 3/2023</a:t>
            </a:r>
          </a:p>
        </p:txBody>
      </p:sp>
      <p:graphicFrame>
        <p:nvGraphicFramePr>
          <p:cNvPr id="8" name="Chart 7">
            <a:extLst>
              <a:ext uri="{FF2B5EF4-FFF2-40B4-BE49-F238E27FC236}">
                <a16:creationId xmlns:a16="http://schemas.microsoft.com/office/drawing/2014/main" id="{262C4979-C8EC-4CE5-A731-010E69EB7C1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916166097"/>
              </p:ext>
            </p:extLst>
          </p:nvPr>
        </p:nvGraphicFramePr>
        <p:xfrm>
          <a:off x="712694" y="1924556"/>
          <a:ext cx="10515600" cy="43127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193E1093-2567-014F-B4D0-9A5995FB34C9}"/>
              </a:ext>
            </a:extLst>
          </p:cNvPr>
          <p:cNvSpPr txBox="1"/>
          <p:nvPr/>
        </p:nvSpPr>
        <p:spPr>
          <a:xfrm>
            <a:off x="1169894" y="1524446"/>
            <a:ext cx="10058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sz="1200" dirty="0">
                <a:solidFill>
                  <a:schemeClr val="accent1"/>
                </a:solidFill>
                <a:latin typeface="Neue Haas Unica W1G" panose="020B0504030206020203" pitchFamily="34" charset="0"/>
              </a:rPr>
              <a:t>Kaikkien seurattujen medioiden tykkääjät, seuraajat ja tilaajat Facebookissa, Instagramissa, Twitterissä, YouTubessa, </a:t>
            </a:r>
            <a:r>
              <a:rPr lang="fi-FI" sz="1200" dirty="0" err="1">
                <a:solidFill>
                  <a:schemeClr val="accent1"/>
                </a:solidFill>
                <a:latin typeface="Neue Haas Unica W1G" panose="020B0504030206020203" pitchFamily="34" charset="0"/>
              </a:rPr>
              <a:t>Pinterestissä</a:t>
            </a:r>
            <a:r>
              <a:rPr lang="fi-FI" sz="1200" dirty="0">
                <a:solidFill>
                  <a:schemeClr val="accent1"/>
                </a:solidFill>
                <a:latin typeface="Neue Haas Unica W1G" panose="020B0504030206020203" pitchFamily="34" charset="0"/>
              </a:rPr>
              <a:t> ja </a:t>
            </a:r>
            <a:r>
              <a:rPr lang="fi-FI" sz="1200" dirty="0" err="1">
                <a:solidFill>
                  <a:schemeClr val="accent1"/>
                </a:solidFill>
                <a:latin typeface="Neue Haas Unica W1G" panose="020B0504030206020203" pitchFamily="34" charset="0"/>
              </a:rPr>
              <a:t>TikTokissa</a:t>
            </a:r>
            <a:r>
              <a:rPr lang="fi-FI" sz="1200" dirty="0">
                <a:solidFill>
                  <a:schemeClr val="accent1"/>
                </a:solidFill>
                <a:latin typeface="Neue Haas Unica W1G" panose="020B0504030206020203" pitchFamily="34" charset="0"/>
              </a:rPr>
              <a:t>. Päällekkäisyyksiä ei ole huomioitu.</a:t>
            </a:r>
          </a:p>
        </p:txBody>
      </p:sp>
    </p:spTree>
    <p:extLst>
      <p:ext uri="{BB962C8B-B14F-4D97-AF65-F5344CB8AC3E}">
        <p14:creationId xmlns:p14="http://schemas.microsoft.com/office/powerpoint/2010/main" val="84813045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>
            <a:extLst>
              <a:ext uri="{FF2B5EF4-FFF2-40B4-BE49-F238E27FC236}">
                <a16:creationId xmlns:a16="http://schemas.microsoft.com/office/drawing/2014/main" id="{98307963-3506-264D-953E-CD1B0289DD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29201"/>
            <a:ext cx="10515600" cy="1115506"/>
          </a:xfrm>
        </p:spPr>
        <p:txBody>
          <a:bodyPr>
            <a:normAutofit/>
          </a:bodyPr>
          <a:lstStyle/>
          <a:p>
            <a:r>
              <a:rPr lang="fi-FI" sz="3200" dirty="0"/>
              <a:t>Yleisömäärän kehitys Facebookissa</a:t>
            </a:r>
            <a:br>
              <a:rPr lang="fi-FI" sz="3200" dirty="0"/>
            </a:br>
            <a:r>
              <a:rPr lang="fi-FI" sz="3200" dirty="0"/>
              <a:t>3/2022 – 3/2023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0850169-5D2D-7F48-820B-3EDB48E744F2}"/>
              </a:ext>
            </a:extLst>
          </p:cNvPr>
          <p:cNvSpPr txBox="1"/>
          <p:nvPr/>
        </p:nvSpPr>
        <p:spPr>
          <a:xfrm>
            <a:off x="1169894" y="1524446"/>
            <a:ext cx="10058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sz="1200" dirty="0">
                <a:solidFill>
                  <a:schemeClr val="accent1"/>
                </a:solidFill>
                <a:latin typeface="Neue Haas Unica W1G" panose="020B0504030206020203" pitchFamily="34" charset="0"/>
              </a:rPr>
              <a:t>Kaikkien seurattujen medioiden Facebook-sivujen tykkääjät.</a:t>
            </a:r>
          </a:p>
        </p:txBody>
      </p:sp>
      <p:graphicFrame>
        <p:nvGraphicFramePr>
          <p:cNvPr id="8" name="Chart 7">
            <a:extLst>
              <a:ext uri="{FF2B5EF4-FFF2-40B4-BE49-F238E27FC236}">
                <a16:creationId xmlns:a16="http://schemas.microsoft.com/office/drawing/2014/main" id="{262C4979-C8EC-4CE5-A731-010E69EB7C1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488378072"/>
              </p:ext>
            </p:extLst>
          </p:nvPr>
        </p:nvGraphicFramePr>
        <p:xfrm>
          <a:off x="712694" y="1801445"/>
          <a:ext cx="10515600" cy="43475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08726965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>
            <a:extLst>
              <a:ext uri="{FF2B5EF4-FFF2-40B4-BE49-F238E27FC236}">
                <a16:creationId xmlns:a16="http://schemas.microsoft.com/office/drawing/2014/main" id="{98307963-3506-264D-953E-CD1B0289DD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29201"/>
            <a:ext cx="10515600" cy="1115506"/>
          </a:xfrm>
        </p:spPr>
        <p:txBody>
          <a:bodyPr>
            <a:normAutofit/>
          </a:bodyPr>
          <a:lstStyle/>
          <a:p>
            <a:r>
              <a:rPr lang="fi-FI" sz="3200" dirty="0"/>
              <a:t>Yleisömäärän kehitys Instagramissa</a:t>
            </a:r>
            <a:br>
              <a:rPr lang="fi-FI" sz="3200" dirty="0"/>
            </a:br>
            <a:r>
              <a:rPr lang="fi-FI" sz="3200" dirty="0"/>
              <a:t>3/2022 – 3/2023</a:t>
            </a:r>
          </a:p>
        </p:txBody>
      </p:sp>
      <p:graphicFrame>
        <p:nvGraphicFramePr>
          <p:cNvPr id="8" name="Chart 7">
            <a:extLst>
              <a:ext uri="{FF2B5EF4-FFF2-40B4-BE49-F238E27FC236}">
                <a16:creationId xmlns:a16="http://schemas.microsoft.com/office/drawing/2014/main" id="{262C4979-C8EC-4CE5-A731-010E69EB7C1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280215779"/>
              </p:ext>
            </p:extLst>
          </p:nvPr>
        </p:nvGraphicFramePr>
        <p:xfrm>
          <a:off x="712694" y="1875985"/>
          <a:ext cx="10515600" cy="43127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DC2DB9D6-6CD7-1A4A-B036-911179A4AD7F}"/>
              </a:ext>
            </a:extLst>
          </p:cNvPr>
          <p:cNvSpPr txBox="1"/>
          <p:nvPr/>
        </p:nvSpPr>
        <p:spPr>
          <a:xfrm>
            <a:off x="1169894" y="1524446"/>
            <a:ext cx="10058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sz="1200" dirty="0">
                <a:solidFill>
                  <a:schemeClr val="accent1"/>
                </a:solidFill>
                <a:latin typeface="Neue Haas Unica W1G" panose="020B0504030206020203" pitchFamily="34" charset="0"/>
              </a:rPr>
              <a:t>Kaikkien seurattujen medioiden Instagram-tilien seuraajat.</a:t>
            </a:r>
          </a:p>
        </p:txBody>
      </p:sp>
    </p:spTree>
    <p:extLst>
      <p:ext uri="{BB962C8B-B14F-4D97-AF65-F5344CB8AC3E}">
        <p14:creationId xmlns:p14="http://schemas.microsoft.com/office/powerpoint/2010/main" val="101908766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Aikakausmedia värit">
      <a:dk1>
        <a:srgbClr val="000000"/>
      </a:dk1>
      <a:lt1>
        <a:srgbClr val="FFFFFF"/>
      </a:lt1>
      <a:dk2>
        <a:srgbClr val="002649"/>
      </a:dk2>
      <a:lt2>
        <a:srgbClr val="FEFCFF"/>
      </a:lt2>
      <a:accent1>
        <a:srgbClr val="002649"/>
      </a:accent1>
      <a:accent2>
        <a:srgbClr val="FF6464"/>
      </a:accent2>
      <a:accent3>
        <a:srgbClr val="F3CF67"/>
      </a:accent3>
      <a:accent4>
        <a:srgbClr val="43FFED"/>
      </a:accent4>
      <a:accent5>
        <a:srgbClr val="00599E"/>
      </a:accent5>
      <a:accent6>
        <a:srgbClr val="B2B2B2"/>
      </a:accent6>
      <a:hlink>
        <a:srgbClr val="FF6464"/>
      </a:hlink>
      <a:folHlink>
        <a:srgbClr val="FF6464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 algn="l">
          <a:defRPr sz="2000" dirty="0" smtClean="0">
            <a:latin typeface="Neue Haas Unica W1G" panose="020B0504030206020203" pitchFamily="34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Aikakausmedia-presepohja" id="{27F49DBD-B064-444B-96FB-3C48DEE958D5}" vid="{92DBE8E4-D1B9-4240-B326-D810776610C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Asiakirja" ma:contentTypeID="0x0101003F551B6AE0A94F47AE516944E2F00FE5" ma:contentTypeVersion="6" ma:contentTypeDescription="Luo uusi asiakirja." ma:contentTypeScope="" ma:versionID="58d92077bb786e85d9685819b8fde436">
  <xsd:schema xmlns:xsd="http://www.w3.org/2001/XMLSchema" xmlns:xs="http://www.w3.org/2001/XMLSchema" xmlns:p="http://schemas.microsoft.com/office/2006/metadata/properties" xmlns:ns2="b8458977-e6f2-40e9-9621-96f4298c6bbe" targetNamespace="http://schemas.microsoft.com/office/2006/metadata/properties" ma:root="true" ma:fieldsID="ad6839f9971e1d0cae6cdac384c98978" ns2:_="">
    <xsd:import namespace="b8458977-e6f2-40e9-9621-96f4298c6bb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8458977-e6f2-40e9-9621-96f4298c6bb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Sisältölaji"/>
        <xsd:element ref="dc:title" minOccurs="0" maxOccurs="1" ma:index="4" ma:displayName="Otsikk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76BD3844-D0FB-414D-A452-15FC55E58783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0E83D5C7-E101-49C3-9DAE-DF471BE7BEC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b8458977-e6f2-40e9-9621-96f4298c6bb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95B21824-3573-4170-BB97-352BE88B69B2}">
  <ds:schemaRefs>
    <ds:schemaRef ds:uri="http://purl.org/dc/terms/"/>
    <ds:schemaRef ds:uri="http://schemas.microsoft.com/office/2006/metadata/properties"/>
    <ds:schemaRef ds:uri="http://purl.org/dc/dcmitype/"/>
    <ds:schemaRef ds:uri="http://www.w3.org/XML/1998/namespace"/>
    <ds:schemaRef ds:uri="http://purl.org/dc/elements/1.1/"/>
    <ds:schemaRef ds:uri="http://schemas.microsoft.com/office/2006/documentManagement/types"/>
    <ds:schemaRef ds:uri="b8458977-e6f2-40e9-9621-96f4298c6bbe"/>
    <ds:schemaRef ds:uri="http://schemas.microsoft.com/office/infopath/2007/PartnerControls"/>
    <ds:schemaRef ds:uri="http://schemas.openxmlformats.org/package/2006/metadata/core-propertie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5692</TotalTime>
  <Words>2169</Words>
  <Application>Microsoft Macintosh PowerPoint</Application>
  <PresentationFormat>Widescreen</PresentationFormat>
  <Paragraphs>678</Paragraphs>
  <Slides>32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40" baseType="lpstr">
      <vt:lpstr>Neue Haas Unica W1G Light</vt:lpstr>
      <vt:lpstr>Calibri</vt:lpstr>
      <vt:lpstr>Canela Medium</vt:lpstr>
      <vt:lpstr>Neue Haas Unica W1G</vt:lpstr>
      <vt:lpstr>Neue Haas Unica W1G Medium</vt:lpstr>
      <vt:lpstr>Clattering</vt:lpstr>
      <vt:lpstr>Arial</vt:lpstr>
      <vt:lpstr>Office Theme</vt:lpstr>
      <vt:lpstr>Aikakausmediat somessa</vt:lpstr>
      <vt:lpstr>Maaliskuun oleelliset</vt:lpstr>
      <vt:lpstr>Aikakausmedioiden someyleisö / maaliskuu 2023</vt:lpstr>
      <vt:lpstr>Aikakausmedioiden seuraajamäärä / maaliskuu 2023</vt:lpstr>
      <vt:lpstr>Aikakausmedioiden somekanavien määrä / maaliskuu 2023</vt:lpstr>
      <vt:lpstr>Yleisön keskimääräinen koko /  maaliskuu 2023</vt:lpstr>
      <vt:lpstr>Yleisömäärän kehitys kaikissa seuratuissa kanavissa 3/2022 – 3/2023</vt:lpstr>
      <vt:lpstr>Yleisömäärän kehitys Facebookissa 3/2022 – 3/2023</vt:lpstr>
      <vt:lpstr>Yleisömäärän kehitys Instagramissa 3/2022 – 3/2023</vt:lpstr>
      <vt:lpstr>Yleisömäärän kehitys Twitterissä 3/2022 – 3/2023</vt:lpstr>
      <vt:lpstr>Yleisömäärän kehitys YouTubessa 3/2022 – 3/2023</vt:lpstr>
      <vt:lpstr>Yleisömäärän kehitys Pinterestissä 3/2022 – 3/2023</vt:lpstr>
      <vt:lpstr>Yleisömäärän kehitys Tiktokissa 3/2022 – 3/2023</vt:lpstr>
      <vt:lpstr>Somen suurimmat</vt:lpstr>
      <vt:lpstr>Eniten seuraajia kaikissa kanavissa TOP 20 / maaliskuu 2023</vt:lpstr>
      <vt:lpstr>Eniten seuraajia Facebookissa TOP 20 / maaliskuu 2023</vt:lpstr>
      <vt:lpstr>Eniten seuraajia Instagramissa TOP 20 / maaliskuu 2023</vt:lpstr>
      <vt:lpstr>Eniten seuraajia Twitterissä TOP 20 / maaliskuu 2023</vt:lpstr>
      <vt:lpstr>Eniten seuraajia YouTubessa ja Pinterestissä TOP 10 /  maaliskuu 2023</vt:lpstr>
      <vt:lpstr>Eniten yleisöään  kasvattaneet</vt:lpstr>
      <vt:lpstr>Eniten uusia seuraajia kaikissa kanavissa TOP 20 / maaliskuu 2023</vt:lpstr>
      <vt:lpstr>Eniten uusia seuraajia Facebookissa TOP 10 / maaliskuu 2023</vt:lpstr>
      <vt:lpstr>Eniten uusia seuraajia Instagramissa TOP 10 / maaliskuu 2023</vt:lpstr>
      <vt:lpstr>Eniten uusia seuraajia Twitterissä TOP 10 / maaliskuu 2023</vt:lpstr>
      <vt:lpstr>Seuratut mediat</vt:lpstr>
      <vt:lpstr>Seurannassa olleet mediat (210 kpl) / maaliskuu 2023</vt:lpstr>
      <vt:lpstr>Seurannassa olleet mediat (210 kpl) / maaliskuu 2023</vt:lpstr>
      <vt:lpstr>Ajankohtaista  aikakausmedioista</vt:lpstr>
      <vt:lpstr>Editkilpailun shortlistat on julkistettu!</vt:lpstr>
      <vt:lpstr>Editgaalan liput myynnissä ennakkohintaan nyt!</vt:lpstr>
      <vt:lpstr>Mikä on sinun juttusi? Aikakauslehtiviikolla  17.–23.4. lähes sata lehteä  on luettavissa maksutta!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Otsikko tulee tähän</dc:title>
  <dc:creator>Katja Pietilä-Seppä</dc:creator>
  <cp:lastModifiedBy>Outi Itävuo</cp:lastModifiedBy>
  <cp:revision>360</cp:revision>
  <dcterms:created xsi:type="dcterms:W3CDTF">2021-01-05T09:04:45Z</dcterms:created>
  <dcterms:modified xsi:type="dcterms:W3CDTF">2023-04-19T09:47:52Z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0x0101003F551B6AE0A94F47AE516944E2F00FE5</vt:lpwstr>
  </property>
</Properties>
</file>