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1"/>
  </p:notesMasterIdLst>
  <p:handoutMasterIdLst>
    <p:handoutMasterId r:id="rId42"/>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8" r:id="rId16"/>
    <p:sldId id="1269" r:id="rId17"/>
    <p:sldId id="1270" r:id="rId18"/>
    <p:sldId id="1203" r:id="rId19"/>
    <p:sldId id="1204" r:id="rId20"/>
    <p:sldId id="1205" r:id="rId21"/>
    <p:sldId id="1206" r:id="rId22"/>
    <p:sldId id="1207" r:id="rId23"/>
    <p:sldId id="1236" r:id="rId24"/>
    <p:sldId id="1271" r:id="rId25"/>
    <p:sldId id="1272" r:id="rId26"/>
    <p:sldId id="1273" r:id="rId27"/>
    <p:sldId id="1274" r:id="rId28"/>
    <p:sldId id="1275" r:id="rId29"/>
    <p:sldId id="1276" r:id="rId30"/>
    <p:sldId id="1277" r:id="rId31"/>
    <p:sldId id="1278" r:id="rId32"/>
    <p:sldId id="1279" r:id="rId33"/>
    <p:sldId id="1280" r:id="rId34"/>
    <p:sldId id="1284" r:id="rId35"/>
    <p:sldId id="1283" r:id="rId36"/>
    <p:sldId id="1282" r:id="rId37"/>
    <p:sldId id="1281" r:id="rId38"/>
    <p:sldId id="1285" r:id="rId39"/>
    <p:sldId id="1286" r:id="rId40"/>
  </p:sldIdLst>
  <p:sldSz cx="12192000" cy="6858000"/>
  <p:notesSz cx="6858000" cy="9144000"/>
  <p:embeddedFontLst>
    <p:embeddedFont>
      <p:font typeface="Canela Medium" pitchFamily="2" charset="77"/>
      <p:regular r:id="rId43"/>
    </p:embeddedFont>
    <p:embeddedFont>
      <p:font typeface="Clattering" pitchFamily="2" charset="0"/>
      <p:regular r:id="rId44"/>
    </p:embeddedFont>
    <p:embeddedFont>
      <p:font typeface="Neue Haas Unica Pro" panose="020B0504030206020203" pitchFamily="34" charset="77"/>
      <p:regular r:id="rId45"/>
      <p:bold r:id="rId46"/>
      <p:italic r:id="rId47"/>
      <p:boldItalic r:id="rId48"/>
    </p:embeddedFont>
    <p:embeddedFont>
      <p:font typeface="Neue Haas Unica W1G" panose="020B0404030206020203" pitchFamily="34" charset="0"/>
      <p:regular r:id="rId49"/>
      <p:bold r:id="rId50"/>
      <p:italic r:id="rId51"/>
      <p:boldItalic r:id="rId52"/>
    </p:embeddedFont>
    <p:embeddedFont>
      <p:font typeface="Neue Haas Unica W1G Light" panose="020B0404030206020203" pitchFamily="34" charset="0"/>
      <p:regular r:id="rId53"/>
      <p:italic r:id="rId54"/>
    </p:embeddedFont>
    <p:embeddedFont>
      <p:font typeface="Neue Haas Unica W1G Medium" panose="020B0404030206020203" pitchFamily="34" charset="0"/>
      <p:regular r:id="rId55"/>
      <p:italic r:id="rId56"/>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F4CF67"/>
    <a:srgbClr val="FFF6FA"/>
    <a:srgbClr val="9CFFF8"/>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5" autoAdjust="0"/>
    <p:restoredTop sz="92789" autoAdjust="0"/>
  </p:normalViewPr>
  <p:slideViewPr>
    <p:cSldViewPr snapToGrid="0" snapToObjects="1">
      <p:cViewPr varScale="1">
        <p:scale>
          <a:sx n="99" d="100"/>
          <a:sy n="99" d="100"/>
        </p:scale>
        <p:origin x="184" y="6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2 244 610</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2244610</c:v>
                </c:pt>
                <c:pt idx="1">
                  <c:v>1687340</c:v>
                </c:pt>
                <c:pt idx="2">
                  <c:v>631038</c:v>
                </c:pt>
                <c:pt idx="3">
                  <c:v>191586</c:v>
                </c:pt>
                <c:pt idx="4">
                  <c:v>105571</c:v>
                </c:pt>
                <c:pt idx="5">
                  <c:v>85212</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numCache>
            </c:numRef>
          </c:cat>
          <c:val>
            <c:numRef>
              <c:f>Sheet1!$B$2:$B$14</c:f>
              <c:numCache>
                <c:formatCode>#,##0</c:formatCode>
                <c:ptCount val="13"/>
                <c:pt idx="0">
                  <c:v>93992</c:v>
                </c:pt>
                <c:pt idx="1">
                  <c:v>95546</c:v>
                </c:pt>
                <c:pt idx="2">
                  <c:v>96878</c:v>
                </c:pt>
                <c:pt idx="3">
                  <c:v>97999</c:v>
                </c:pt>
                <c:pt idx="4">
                  <c:v>99331</c:v>
                </c:pt>
                <c:pt idx="5">
                  <c:v>100749</c:v>
                </c:pt>
                <c:pt idx="6">
                  <c:v>101803</c:v>
                </c:pt>
                <c:pt idx="7">
                  <c:v>102895</c:v>
                </c:pt>
                <c:pt idx="8">
                  <c:v>103928</c:v>
                </c:pt>
                <c:pt idx="9">
                  <c:v>105136</c:v>
                </c:pt>
                <c:pt idx="10">
                  <c:v>106312</c:v>
                </c:pt>
                <c:pt idx="11">
                  <c:v>107344</c:v>
                </c:pt>
                <c:pt idx="12">
                  <c:v>105571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numCache>
            </c:numRef>
          </c:cat>
          <c:val>
            <c:numRef>
              <c:f>Sheet1!$B$2:$B$14</c:f>
              <c:numCache>
                <c:formatCode>#,##0</c:formatCode>
                <c:ptCount val="13"/>
                <c:pt idx="0">
                  <c:v>61642</c:v>
                </c:pt>
                <c:pt idx="1">
                  <c:v>63231</c:v>
                </c:pt>
                <c:pt idx="2">
                  <c:v>66137</c:v>
                </c:pt>
                <c:pt idx="3">
                  <c:v>67930</c:v>
                </c:pt>
                <c:pt idx="4">
                  <c:v>69159</c:v>
                </c:pt>
                <c:pt idx="5">
                  <c:v>71069</c:v>
                </c:pt>
                <c:pt idx="6">
                  <c:v>72583</c:v>
                </c:pt>
                <c:pt idx="7">
                  <c:v>74486</c:v>
                </c:pt>
                <c:pt idx="8">
                  <c:v>75552</c:v>
                </c:pt>
                <c:pt idx="9">
                  <c:v>76813</c:v>
                </c:pt>
                <c:pt idx="10">
                  <c:v>78830</c:v>
                </c:pt>
                <c:pt idx="11">
                  <c:v>81063</c:v>
                </c:pt>
                <c:pt idx="12">
                  <c:v>85212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2 244 610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020646485267223"/>
                      <c:h val="7.0338612642532078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4945357</c:v>
                </c:pt>
                <c:pt idx="1">
                  <c:v>2244610</c:v>
                </c:pt>
                <c:pt idx="2">
                  <c:v>1687340</c:v>
                </c:pt>
                <c:pt idx="3">
                  <c:v>631038</c:v>
                </c:pt>
                <c:pt idx="4">
                  <c:v>191586</c:v>
                </c:pt>
                <c:pt idx="5">
                  <c:v>105571</c:v>
                </c:pt>
                <c:pt idx="6">
                  <c:v>85212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483</c:v>
                </c:pt>
                <c:pt idx="1">
                  <c:v>171</c:v>
                </c:pt>
                <c:pt idx="2">
                  <c:v>130</c:v>
                </c:pt>
                <c:pt idx="3">
                  <c:v>70</c:v>
                </c:pt>
                <c:pt idx="4">
                  <c:v>63</c:v>
                </c:pt>
                <c:pt idx="5">
                  <c:v>30</c:v>
                </c:pt>
                <c:pt idx="6">
                  <c:v>19</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13 126</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c:v>
                </c:pt>
                <c:pt idx="4">
                  <c:v>TikTok</c:v>
                </c:pt>
                <c:pt idx="5">
                  <c:v>Pinterest</c:v>
                </c:pt>
                <c:pt idx="6">
                  <c:v>YouTube</c:v>
                </c:pt>
              </c:strCache>
            </c:strRef>
          </c:cat>
          <c:val>
            <c:numRef>
              <c:f>Sheet1!$B$2:$B$8</c:f>
              <c:numCache>
                <c:formatCode>#,##0</c:formatCode>
                <c:ptCount val="7"/>
                <c:pt idx="0">
                  <c:v>25891.921465968586</c:v>
                </c:pt>
                <c:pt idx="1">
                  <c:v>13126.374269005848</c:v>
                </c:pt>
                <c:pt idx="2">
                  <c:v>12979.538461538461</c:v>
                </c:pt>
                <c:pt idx="3">
                  <c:v>9014.8285714285721</c:v>
                </c:pt>
                <c:pt idx="4">
                  <c:v>4484.8421052631575</c:v>
                </c:pt>
                <c:pt idx="5">
                  <c:v>3519.0333333333333</c:v>
                </c:pt>
                <c:pt idx="6">
                  <c:v>3041.0476190476193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numCache>
            </c:numRef>
          </c:cat>
          <c:val>
            <c:numRef>
              <c:f>Sheet1!$B$2:$B$14</c:f>
              <c:numCache>
                <c:formatCode>#,##0</c:formatCode>
                <c:ptCount val="13"/>
                <c:pt idx="0">
                  <c:v>4975330</c:v>
                </c:pt>
                <c:pt idx="1">
                  <c:v>4986221</c:v>
                </c:pt>
                <c:pt idx="2">
                  <c:v>4924350</c:v>
                </c:pt>
                <c:pt idx="3">
                  <c:v>4944081</c:v>
                </c:pt>
                <c:pt idx="4">
                  <c:v>4946429</c:v>
                </c:pt>
                <c:pt idx="5">
                  <c:v>4962178</c:v>
                </c:pt>
                <c:pt idx="6">
                  <c:v>4923969</c:v>
                </c:pt>
                <c:pt idx="7">
                  <c:v>4936026</c:v>
                </c:pt>
                <c:pt idx="8">
                  <c:v>4944545</c:v>
                </c:pt>
                <c:pt idx="9">
                  <c:v>4950452</c:v>
                </c:pt>
                <c:pt idx="10">
                  <c:v>4952803</c:v>
                </c:pt>
                <c:pt idx="11">
                  <c:v>4959140</c:v>
                </c:pt>
                <c:pt idx="12">
                  <c:v>4945357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numCache>
            </c:numRef>
          </c:cat>
          <c:val>
            <c:numRef>
              <c:f>Sheet1!$B$2:$B$14</c:f>
              <c:numCache>
                <c:formatCode>#,##0</c:formatCode>
                <c:ptCount val="13"/>
                <c:pt idx="0">
                  <c:v>2279429</c:v>
                </c:pt>
                <c:pt idx="1">
                  <c:v>2281592</c:v>
                </c:pt>
                <c:pt idx="2">
                  <c:v>2272438</c:v>
                </c:pt>
                <c:pt idx="3">
                  <c:v>2280304</c:v>
                </c:pt>
                <c:pt idx="4">
                  <c:v>2274132</c:v>
                </c:pt>
                <c:pt idx="5">
                  <c:v>2278121</c:v>
                </c:pt>
                <c:pt idx="6">
                  <c:v>2246384</c:v>
                </c:pt>
                <c:pt idx="7">
                  <c:v>2248330</c:v>
                </c:pt>
                <c:pt idx="8">
                  <c:v>2250452</c:v>
                </c:pt>
                <c:pt idx="9">
                  <c:v>2252180</c:v>
                </c:pt>
                <c:pt idx="10">
                  <c:v>2253623</c:v>
                </c:pt>
                <c:pt idx="11">
                  <c:v>2247970</c:v>
                </c:pt>
                <c:pt idx="12">
                  <c:v>2244610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numCache>
            </c:numRef>
          </c:cat>
          <c:val>
            <c:numRef>
              <c:f>Sheet1!$B$2:$B$14</c:f>
              <c:numCache>
                <c:formatCode>#,##0</c:formatCode>
                <c:ptCount val="13"/>
                <c:pt idx="0">
                  <c:v>1659714</c:v>
                </c:pt>
                <c:pt idx="1">
                  <c:v>1664781</c:v>
                </c:pt>
                <c:pt idx="2">
                  <c:v>1664345</c:v>
                </c:pt>
                <c:pt idx="3">
                  <c:v>1671450</c:v>
                </c:pt>
                <c:pt idx="4">
                  <c:v>1675979</c:v>
                </c:pt>
                <c:pt idx="5">
                  <c:v>1682724</c:v>
                </c:pt>
                <c:pt idx="6">
                  <c:v>1675249</c:v>
                </c:pt>
                <c:pt idx="7">
                  <c:v>1680902</c:v>
                </c:pt>
                <c:pt idx="8">
                  <c:v>1684013</c:v>
                </c:pt>
                <c:pt idx="9">
                  <c:v>1685749</c:v>
                </c:pt>
                <c:pt idx="10">
                  <c:v>1682314</c:v>
                </c:pt>
                <c:pt idx="11">
                  <c:v>1691731</c:v>
                </c:pt>
                <c:pt idx="12">
                  <c:v>1687340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numCache>
            </c:numRef>
          </c:cat>
          <c:val>
            <c:numRef>
              <c:f>Sheet1!$B$2:$B$14</c:f>
              <c:numCache>
                <c:formatCode>#,##0</c:formatCode>
                <c:ptCount val="13"/>
                <c:pt idx="0">
                  <c:v>684499</c:v>
                </c:pt>
                <c:pt idx="1">
                  <c:v>684334</c:v>
                </c:pt>
                <c:pt idx="2">
                  <c:v>642332</c:v>
                </c:pt>
                <c:pt idx="3">
                  <c:v>643474</c:v>
                </c:pt>
                <c:pt idx="4">
                  <c:v>643789</c:v>
                </c:pt>
                <c:pt idx="5">
                  <c:v>644643</c:v>
                </c:pt>
                <c:pt idx="6">
                  <c:v>642043</c:v>
                </c:pt>
                <c:pt idx="7">
                  <c:v>642077</c:v>
                </c:pt>
                <c:pt idx="8">
                  <c:v>641970</c:v>
                </c:pt>
                <c:pt idx="9">
                  <c:v>641397</c:v>
                </c:pt>
                <c:pt idx="10">
                  <c:v>641737</c:v>
                </c:pt>
                <c:pt idx="11">
                  <c:v>640414</c:v>
                </c:pt>
                <c:pt idx="12">
                  <c:v>631038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numCache>
            </c:numRef>
          </c:cat>
          <c:val>
            <c:numRef>
              <c:f>Sheet1!$B$2:$B$14</c:f>
              <c:numCache>
                <c:formatCode>#,##0</c:formatCode>
                <c:ptCount val="13"/>
                <c:pt idx="0">
                  <c:v>196054</c:v>
                </c:pt>
                <c:pt idx="1">
                  <c:v>196737</c:v>
                </c:pt>
                <c:pt idx="2">
                  <c:v>182220</c:v>
                </c:pt>
                <c:pt idx="3">
                  <c:v>182924</c:v>
                </c:pt>
                <c:pt idx="4">
                  <c:v>184039</c:v>
                </c:pt>
                <c:pt idx="5">
                  <c:v>184872</c:v>
                </c:pt>
                <c:pt idx="6">
                  <c:v>185907</c:v>
                </c:pt>
                <c:pt idx="7">
                  <c:v>187336</c:v>
                </c:pt>
                <c:pt idx="8">
                  <c:v>188630</c:v>
                </c:pt>
                <c:pt idx="9">
                  <c:v>189177</c:v>
                </c:pt>
                <c:pt idx="10">
                  <c:v>189987</c:v>
                </c:pt>
                <c:pt idx="11">
                  <c:v>190618</c:v>
                </c:pt>
                <c:pt idx="12">
                  <c:v>191586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4 945 357</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5.12.2024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5.12.2024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30</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32</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33</a:t>
            </a:fld>
            <a:endParaRPr lang="en-FI" dirty="0"/>
          </a:p>
        </p:txBody>
      </p:sp>
    </p:spTree>
    <p:extLst>
      <p:ext uri="{BB962C8B-B14F-4D97-AF65-F5344CB8AC3E}">
        <p14:creationId xmlns:p14="http://schemas.microsoft.com/office/powerpoint/2010/main" val="2793924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29</a:t>
            </a:fld>
            <a:endParaRPr lang="en-FI" dirty="0"/>
          </a:p>
        </p:txBody>
      </p:sp>
    </p:spTree>
    <p:extLst>
      <p:ext uri="{BB962C8B-B14F-4D97-AF65-F5344CB8AC3E}">
        <p14:creationId xmlns:p14="http://schemas.microsoft.com/office/powerpoint/2010/main" val="275909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9.e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2.emf"/><Relationship Id="rId9" Type="http://schemas.openxmlformats.org/officeDocument/2006/relationships/image" Target="../media/image2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93" r:id="rId4"/>
    <p:sldLayoutId id="2147483691" r:id="rId5"/>
    <p:sldLayoutId id="2147483697" r:id="rId6"/>
    <p:sldLayoutId id="2147483696" r:id="rId7"/>
    <p:sldLayoutId id="2147483692" r:id="rId8"/>
    <p:sldLayoutId id="2147483689" r:id="rId9"/>
    <p:sldLayoutId id="2147483660" r:id="rId10"/>
    <p:sldLayoutId id="2147483654" r:id="rId11"/>
    <p:sldLayoutId id="2147483677" r:id="rId12"/>
    <p:sldLayoutId id="2147483679" r:id="rId13"/>
    <p:sldLayoutId id="2147483663" r:id="rId14"/>
    <p:sldLayoutId id="2147483686" r:id="rId15"/>
    <p:sldLayoutId id="2147483687" r:id="rId16"/>
    <p:sldLayoutId id="2147483667" r:id="rId17"/>
    <p:sldLayoutId id="2147483676" r:id="rId18"/>
    <p:sldLayoutId id="2147483664" r:id="rId19"/>
    <p:sldLayoutId id="2147483680" r:id="rId20"/>
    <p:sldLayoutId id="2147483678" r:id="rId21"/>
    <p:sldLayoutId id="2147483684" r:id="rId22"/>
    <p:sldLayoutId id="2147483661" r:id="rId23"/>
    <p:sldLayoutId id="2147483681" r:id="rId24"/>
    <p:sldLayoutId id="2147483683" r:id="rId25"/>
    <p:sldLayoutId id="2147483682" r:id="rId26"/>
    <p:sldLayoutId id="2147483662" r:id="rId27"/>
    <p:sldLayoutId id="2147483665" r:id="rId28"/>
    <p:sldLayoutId id="2147483657" r:id="rId29"/>
    <p:sldLayoutId id="2147483674" r:id="rId30"/>
    <p:sldLayoutId id="2147483666" r:id="rId31"/>
    <p:sldLayoutId id="2147483675" r:id="rId32"/>
    <p:sldLayoutId id="2147483670" r:id="rId33"/>
    <p:sldLayoutId id="2147483668" r:id="rId34"/>
    <p:sldLayoutId id="2147483669" r:id="rId35"/>
    <p:sldLayoutId id="2147483672" r:id="rId36"/>
    <p:sldLayoutId id="2147483673" r:id="rId37"/>
    <p:sldLayoutId id="2147483655" r:id="rId38"/>
    <p:sldLayoutId id="2147483671" r:id="rId39"/>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27.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editkilpailu.fi/" TargetMode="Externa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tassa-ovat-kaikkien-aikojen-parhaat-aikakauslehtimainokset/"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digimainonnan-paastoja-laskeva-hiilimittari-ja-optimoidut-mainospaikat-nain-kustantajat-kannustavat-mainostajia-paastojen-vahentamiseen/" TargetMode="External"/><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hyperlink" Target="https://www.aikakausmedia.fi/ajankohtaista/ajankohtaista-aikakausmedioista/2024/suomen-kuvalehden-uusi-podcast-ampaisi-listojen-karkeen-robert-sundman-kertoo-miten-saadaan-podcast-menestymaa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2.jpeg"/><Relationship Id="rId1" Type="http://schemas.openxmlformats.org/officeDocument/2006/relationships/slideLayout" Target="../slideLayouts/slideLayout30.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Marraskuu 2024</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66899359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11/2023 – 11/2024</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11/2023 – 11/2024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09985362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01824371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F480B1C8-003C-32D3-2E7C-A65BF048E465}"/>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Pinterestissä</a:t>
            </a:r>
            <a:r>
              <a:rPr lang="fi-FI" sz="3400" dirty="0"/>
              <a:t> </a:t>
            </a:r>
            <a:br>
              <a:rPr lang="fi-FI" sz="3200" dirty="0"/>
            </a:br>
            <a:r>
              <a:rPr lang="fi-FI" sz="2600" b="1" dirty="0">
                <a:solidFill>
                  <a:schemeClr val="accent2"/>
                </a:solidFill>
                <a:latin typeface="Neue Haas Unica W1G" panose="020B0504030206020203" pitchFamily="34" charset="0"/>
              </a:rPr>
              <a:t>11/2023 – 11/2024</a:t>
            </a:r>
          </a:p>
        </p:txBody>
      </p:sp>
      <p:sp>
        <p:nvSpPr>
          <p:cNvPr id="6" name="TextBox 5">
            <a:extLst>
              <a:ext uri="{FF2B5EF4-FFF2-40B4-BE49-F238E27FC236}">
                <a16:creationId xmlns:a16="http://schemas.microsoft.com/office/drawing/2014/main" id="{8FD304CD-3874-A5DE-57BE-765E5B7E5E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Pinterest-tilien seuraajat. Päällekkäisyyksiä ei ole huomioitu.</a:t>
            </a:r>
          </a:p>
        </p:txBody>
      </p:sp>
    </p:spTree>
    <p:extLst>
      <p:ext uri="{BB962C8B-B14F-4D97-AF65-F5344CB8AC3E}">
        <p14:creationId xmlns:p14="http://schemas.microsoft.com/office/powerpoint/2010/main" val="399329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75131458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11/2023 – 11/2024</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23491464"/>
              </p:ext>
            </p:extLst>
          </p:nvPr>
        </p:nvGraphicFramePr>
        <p:xfrm>
          <a:off x="1158466" y="1410790"/>
          <a:ext cx="4785132" cy="452853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248 687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241 629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209 410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196 506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194 958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191 150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188 166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150 817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126 925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119 787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335415057"/>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103 865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94 039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87 809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80 243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73 821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73 028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69 211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68 503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66 149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63 207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9402028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531972217"/>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194107396"/>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123 620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88 444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74 061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67 697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65 643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62 560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57 764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53 211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46 736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42 713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936750367"/>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42 509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42 274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41 085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38 634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36 386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35 341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32 477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31 186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30 756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29 956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377215767"/>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186 857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142 217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49 863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18 403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16 527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14 215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12 989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11 611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10 931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9 456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664325002"/>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9 441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9 300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8 390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7 638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6 980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6 515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5 992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5 412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4 796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46393242"/>
              </p:ext>
            </p:extLst>
          </p:nvPr>
        </p:nvGraphicFramePr>
        <p:xfrm>
          <a:off x="1208162" y="1410789"/>
          <a:ext cx="4785132" cy="45629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5 120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380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4 690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460598772"/>
              </p:ext>
            </p:extLst>
          </p:nvPr>
        </p:nvGraphicFramePr>
        <p:xfrm>
          <a:off x="6298100" y="1410789"/>
          <a:ext cx="4785132" cy="455469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38 545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15 253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11 534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8 724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8 275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7 502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5 301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1 790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845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1 783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Ihana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1 448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sitting on the floor looking at his phone&#10;&#10;Description automatically generated">
            <a:extLst>
              <a:ext uri="{FF2B5EF4-FFF2-40B4-BE49-F238E27FC236}">
                <a16:creationId xmlns:a16="http://schemas.microsoft.com/office/drawing/2014/main" id="{E7B11F0F-F91C-2A29-E491-A1CC1FE0A076}"/>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p:blipFill>
        <p:spPr>
          <a:xfrm>
            <a:off x="6553202" y="0"/>
            <a:ext cx="5638798" cy="6858000"/>
          </a:xfr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825500"/>
            <a:ext cx="4799012" cy="1231900"/>
          </a:xfrm>
        </p:spPr>
        <p:txBody>
          <a:bodyPr>
            <a:noAutofit/>
          </a:bodyPr>
          <a:lstStyle/>
          <a:p>
            <a:r>
              <a:rPr lang="fi-FI" sz="3200" dirty="0"/>
              <a:t>X:n seuraajamäärä romahti marraskuussa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423923"/>
            <a:ext cx="5350566" cy="3451603"/>
          </a:xfrm>
        </p:spPr>
        <p:txBody>
          <a:bodyPr anchor="ctr">
            <a:noAutofit/>
          </a:bodyPr>
          <a:lstStyle/>
          <a:p>
            <a:pPr fontAlgn="b"/>
            <a:r>
              <a:rPr lang="fi-FI" sz="1400" dirty="0" err="1"/>
              <a:t>Aikakausmedioilla</a:t>
            </a:r>
            <a:r>
              <a:rPr lang="fi-FI" sz="1400" dirty="0"/>
              <a:t> oli yhteensä 4 945 357 seuraajaa.</a:t>
            </a:r>
          </a:p>
          <a:p>
            <a:pPr fontAlgn="b"/>
            <a:r>
              <a:rPr lang="fi-FI" sz="1400" dirty="0"/>
              <a:t>Eniten yleisöään kasvattivat Kotiliesi (+2 086) ja Kaikkien aikojen Joulu (+1 208).</a:t>
            </a:r>
          </a:p>
          <a:p>
            <a:pPr fontAlgn="b"/>
            <a:r>
              <a:rPr lang="fi-FI" sz="1400" dirty="0"/>
              <a:t>Kokonaisseuraajamäärä laski 13 783:lla. Siihen vaikutti ennen kaikkea X, josta poistui yli yhdeksän tuhatta seuraajaa (tästä seitsemän tuhatta johtui seuraajien vähenemisestä, kaksi tuhatta Annan poistumisesta seurannasta). X:ssä seuraajamäärä laski yhtä lukuun ottamatta kaikilla lehdillä.</a:t>
            </a:r>
          </a:p>
          <a:p>
            <a:pPr fontAlgn="b"/>
            <a:r>
              <a:rPr lang="fi-FI" sz="1400" dirty="0"/>
              <a:t>Seurannasta poistettiin useita medioita erityisesti Instagramista, mikä veti sen seuraajamäärän miinusmerkkiseksi. Poistetuilla kanavilla oli hieman alle 25 000 seuraajaa.</a:t>
            </a:r>
          </a:p>
          <a:p>
            <a:pPr fontAlgn="b"/>
            <a:r>
              <a:rPr lang="fi-FI" sz="1400" dirty="0"/>
              <a:t>Seurantaan lisättiin Yhteishyvän </a:t>
            </a:r>
            <a:r>
              <a:rPr lang="fi-FI" sz="1400" dirty="0" err="1"/>
              <a:t>Tiktok</a:t>
            </a:r>
            <a:r>
              <a:rPr lang="fi-FI" sz="1400" dirty="0"/>
              <a:t>-kanava.</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651703718"/>
              </p:ext>
            </p:extLst>
          </p:nvPr>
        </p:nvGraphicFramePr>
        <p:xfrm>
          <a:off x="3703434" y="1410789"/>
          <a:ext cx="4785132" cy="455469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7 037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457">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4 445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4 290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3 139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2 828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2 828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360617384"/>
              </p:ext>
            </p:extLst>
          </p:nvPr>
        </p:nvGraphicFramePr>
        <p:xfrm>
          <a:off x="1815289" y="1410789"/>
          <a:ext cx="4134751" cy="4583326"/>
        </p:xfrm>
        <a:graphic>
          <a:graphicData uri="http://schemas.openxmlformats.org/drawingml/2006/table">
            <a:tbl>
              <a:tblPr firstRow="1" bandRow="1">
                <a:tableStyleId>{72833802-FEF1-4C79-8D5D-14CF1EAF98D9}</a:tableStyleId>
              </a:tblPr>
              <a:tblGrid>
                <a:gridCol w="776919">
                  <a:extLst>
                    <a:ext uri="{9D8B030D-6E8A-4147-A177-3AD203B41FA5}">
                      <a16:colId xmlns:a16="http://schemas.microsoft.com/office/drawing/2014/main" val="3436780004"/>
                    </a:ext>
                  </a:extLst>
                </a:gridCol>
                <a:gridCol w="2674255">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2 086</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1 208</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Kodin Pellervo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1 001</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984</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972</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883</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826</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459</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451</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442</a:t>
                      </a:r>
                    </a:p>
                  </a:txBody>
                  <a:tcPr marL="9525" marR="72000"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671427234"/>
              </p:ext>
            </p:extLst>
          </p:nvPr>
        </p:nvGraphicFramePr>
        <p:xfrm>
          <a:off x="6346899" y="1410789"/>
          <a:ext cx="4134751" cy="4583326"/>
        </p:xfrm>
        <a:graphic>
          <a:graphicData uri="http://schemas.openxmlformats.org/drawingml/2006/table">
            <a:tbl>
              <a:tblPr firstRow="1" bandRow="1">
                <a:tableStyleId>{72833802-FEF1-4C79-8D5D-14CF1EAF98D9}</a:tableStyleId>
              </a:tblPr>
              <a:tblGrid>
                <a:gridCol w="776919">
                  <a:extLst>
                    <a:ext uri="{9D8B030D-6E8A-4147-A177-3AD203B41FA5}">
                      <a16:colId xmlns:a16="http://schemas.microsoft.com/office/drawing/2014/main" val="3436780004"/>
                    </a:ext>
                  </a:extLst>
                </a:gridCol>
                <a:gridCol w="2093728">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300</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267</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238</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228</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215</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Kauneimmat Käsityöt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199</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197</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196</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181</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174</a:t>
                      </a:r>
                    </a:p>
                  </a:txBody>
                  <a:tcPr marL="9525" marR="72000"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C35AE834-23BE-C54A-0BA7-59A4985DFC61}"/>
              </a:ext>
            </a:extLst>
          </p:cNvPr>
          <p:cNvSpPr txBox="1"/>
          <p:nvPr/>
        </p:nvSpPr>
        <p:spPr>
          <a:xfrm>
            <a:off x="185746" y="5132341"/>
            <a:ext cx="1524603" cy="861774"/>
          </a:xfrm>
          <a:prstGeom prst="rect">
            <a:avLst/>
          </a:prstGeom>
          <a:noFill/>
        </p:spPr>
        <p:txBody>
          <a:bodyPr wrap="square" rtlCol="0">
            <a:spAutoFit/>
          </a:bodyPr>
          <a:lstStyle/>
          <a:p>
            <a:r>
              <a:rPr lang="fi-FI" sz="1000" dirty="0">
                <a:solidFill>
                  <a:schemeClr val="accent1"/>
                </a:solidFill>
                <a:latin typeface="Neue Haas Unica W1G" panose="020B0504030206020203" pitchFamily="34" charset="0"/>
              </a:rPr>
              <a:t>*) Yhteishyvän </a:t>
            </a:r>
            <a:r>
              <a:rPr lang="fi-FI" sz="1000" dirty="0" err="1">
                <a:solidFill>
                  <a:schemeClr val="accent1"/>
                </a:solidFill>
                <a:latin typeface="Neue Haas Unica W1G" panose="020B0504030206020203" pitchFamily="34" charset="0"/>
              </a:rPr>
              <a:t>Tiktok</a:t>
            </a:r>
            <a:r>
              <a:rPr lang="fi-FI" sz="1000" dirty="0">
                <a:solidFill>
                  <a:schemeClr val="accent1"/>
                </a:solidFill>
                <a:latin typeface="Neue Haas Unica W1G" panose="020B0504030206020203" pitchFamily="34" charset="0"/>
              </a:rPr>
              <a:t>-yleisöä ei ole huomioitu uusissa seuraajissa, sillä kanava lisättiin uutena mukaan.</a:t>
            </a:r>
          </a:p>
        </p:txBody>
      </p:sp>
    </p:spTree>
    <p:extLst>
      <p:ext uri="{BB962C8B-B14F-4D97-AF65-F5344CB8AC3E}">
        <p14:creationId xmlns:p14="http://schemas.microsoft.com/office/powerpoint/2010/main" val="163357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marraskuu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tykkääjien tarkan määrän vain, jos heitä on alle tuhat. </a:t>
            </a:r>
          </a:p>
          <a:p>
            <a:pPr fontAlgn="b"/>
            <a:r>
              <a:rPr lang="fi-FI" sz="1200" noProof="0" dirty="0"/>
              <a:t>Jos tykkääjiä on 1 000–10 000, määrä pyöristetään sadan tarkkuudella.</a:t>
            </a:r>
          </a:p>
          <a:p>
            <a:pPr fontAlgn="b"/>
            <a:r>
              <a:rPr lang="fi-FI" sz="1200" noProof="0" dirty="0"/>
              <a:t> Jos tykkääjiä on yli 10 000, määrä pyöristetään tuhannen tarkkuudella. </a:t>
            </a:r>
          </a:p>
          <a:p>
            <a:pPr marL="0" indent="0" fontAlgn="b">
              <a:buNone/>
            </a:pPr>
            <a:r>
              <a:rPr lang="fi-FI" sz="1200" noProof="0" dirty="0"/>
              <a:t>Tästä syystä someseurannassa muutokset ovat usein tasan sata tai tasan tuhat.</a:t>
            </a:r>
          </a:p>
          <a:p>
            <a:pPr marL="0" indent="0" fontAlgn="b">
              <a:buNone/>
            </a:pPr>
            <a:r>
              <a:rPr lang="fi-FI" sz="1200" b="1" noProof="0" dirty="0">
                <a:latin typeface="Neue Haas Unica Pro" panose="020B0504030206020203" pitchFamily="34" charset="77"/>
                <a:hlinkClick r:id="rId2"/>
              </a:rPr>
              <a:t>Lue lisää täältä</a:t>
            </a:r>
            <a:endParaRPr lang="fi-FI" sz="1200" b="1" noProof="0"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276882228"/>
              </p:ext>
            </p:extLst>
          </p:nvPr>
        </p:nvGraphicFramePr>
        <p:xfrm>
          <a:off x="3194541" y="1410790"/>
          <a:ext cx="4785132" cy="32538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7382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72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Kodin Pellervo, 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180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Erä, Kauneimmat Käsityöt, Koneviesti, Lastenkirkko, Sana, Suomen Lääkärilehti, Vapaa-ajan Kalastaja, 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119872192"/>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marraskuu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092027767"/>
              </p:ext>
            </p:extLst>
          </p:nvPr>
        </p:nvGraphicFramePr>
        <p:xfrm>
          <a:off x="3703434" y="1410788"/>
          <a:ext cx="4785132" cy="286956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49563">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b="0" i="0" u="none" strike="noStrike">
                          <a:solidFill>
                            <a:srgbClr val="0E2649"/>
                          </a:solidFill>
                          <a:effectLst/>
                          <a:latin typeface="Neue Haas Unica W1G" panose="020B0504030206020203" pitchFamily="34" charset="0"/>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Kuntatekniikka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b="0" i="0" u="none" strike="noStrike">
                          <a:solidFill>
                            <a:srgbClr val="0E2649"/>
                          </a:solidFill>
                          <a:effectLst/>
                          <a:latin typeface="Neue Haas Unica W1G" panose="020B0504030206020203" pitchFamily="34" charset="0"/>
                        </a:rPr>
                        <a:t>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Caravan</a:t>
                      </a:r>
                      <a:r>
                        <a:rPr lang="fi-FI" sz="1500" b="0" i="0" u="none" strike="noStrike" dirty="0">
                          <a:solidFill>
                            <a:srgbClr val="0E2649"/>
                          </a:solidFill>
                          <a:effectLst/>
                          <a:latin typeface="Neue Haas Unica W1G" panose="020B0504030206020203" pitchFamily="34" charset="0"/>
                        </a:rPr>
                        <a:t>, </a:t>
                      </a:r>
                      <a:r>
                        <a:rPr lang="fi-FI" sz="1500" b="0" i="0" u="none" strike="noStrike" dirty="0" err="1">
                          <a:solidFill>
                            <a:srgbClr val="0E2649"/>
                          </a:solidFill>
                          <a:effectLst/>
                          <a:latin typeface="Neue Haas Unica W1G" panose="020B0504030206020203" pitchFamily="34" charset="0"/>
                        </a:rPr>
                        <a:t>Promaint</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720000">
                <a:tc>
                  <a:txBody>
                    <a:bodyPr/>
                    <a:lstStyle/>
                    <a:p>
                      <a:pPr algn="ctr" fontAlgn="b"/>
                      <a:r>
                        <a:rPr lang="fi-FI" sz="1500" b="0" i="0" u="none" strike="noStrike" dirty="0">
                          <a:solidFill>
                            <a:srgbClr val="0E2649"/>
                          </a:solidFill>
                          <a:effectLst/>
                          <a:latin typeface="Neue Haas Unica W1G" panose="020B0504030206020203" pitchFamily="34" charset="0"/>
                        </a:rPr>
                        <a:t>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Print&amp;Media</a:t>
                      </a:r>
                      <a:r>
                        <a:rPr lang="fi-FI" sz="1500" b="0" i="0" u="none" strike="noStrike" dirty="0">
                          <a:solidFill>
                            <a:srgbClr val="0E2649"/>
                          </a:solidFill>
                          <a:effectLst/>
                          <a:latin typeface="Neue Haas Unica W1G" panose="020B0504030206020203" pitchFamily="34" charset="0"/>
                        </a:rPr>
                        <a:t>, 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7.</a:t>
                      </a:r>
                      <a:r>
                        <a:rPr lang="fi-FI" sz="1500" u="none" strike="noStrike" kern="1200" noProof="0" dirty="0">
                          <a:solidFill>
                            <a:schemeClr val="accent1"/>
                          </a:solidFill>
                          <a:effectLst/>
                          <a:latin typeface="Neue Haas Unica W1G" panose="020B0504030206020203" pitchFamily="34" charset="0"/>
                          <a:ea typeface="+mn-ea"/>
                          <a:cs typeface="+mn-cs"/>
                        </a:rPr>
                        <a:t> –8.</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Siivet, Vitriini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9.</a:t>
                      </a:r>
                      <a:r>
                        <a:rPr lang="fi-FI" sz="1500" u="none" strike="noStrike" kern="1200" noProof="0" dirty="0">
                          <a:solidFill>
                            <a:schemeClr val="accent1"/>
                          </a:solidFill>
                          <a:effectLst/>
                          <a:latin typeface="Neue Haas Unica W1G" panose="020B0504030206020203" pitchFamily="34" charset="0"/>
                          <a:ea typeface="+mn-ea"/>
                          <a:cs typeface="+mn-cs"/>
                        </a:rPr>
                        <a:t> –10.</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Prointerior</a:t>
                      </a:r>
                      <a:r>
                        <a:rPr lang="fi-FI" sz="1500" b="0" i="0" u="none" strike="noStrike" dirty="0">
                          <a:solidFill>
                            <a:srgbClr val="0E2649"/>
                          </a:solidFill>
                          <a:effectLst/>
                          <a:latin typeface="Neue Haas Unica W1G" panose="020B0504030206020203" pitchFamily="34" charset="0"/>
                        </a:rPr>
                        <a:t>, Verotus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bl>
          </a:graphicData>
        </a:graphic>
      </p:graphicFrame>
      <p:sp>
        <p:nvSpPr>
          <p:cNvPr id="2" name="Content Placeholder 3">
            <a:extLst>
              <a:ext uri="{FF2B5EF4-FFF2-40B4-BE49-F238E27FC236}">
                <a16:creationId xmlns:a16="http://schemas.microsoft.com/office/drawing/2014/main" id="{87AED568-C6EE-4B34-6B23-83F055756318}"/>
              </a:ext>
            </a:extLst>
          </p:cNvPr>
          <p:cNvSpPr txBox="1">
            <a:spLocks/>
          </p:cNvSpPr>
          <p:nvPr/>
        </p:nvSpPr>
        <p:spPr>
          <a:xfrm>
            <a:off x="8915401" y="1410788"/>
            <a:ext cx="2199068" cy="2246812"/>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a:latin typeface="Neue Haas Unica Pro" panose="020B0504030206020203" pitchFamily="34" charset="77"/>
              </a:rPr>
              <a:t>Yhtä lehteä </a:t>
            </a:r>
            <a:r>
              <a:rPr lang="fi-FI" sz="1400" b="1" dirty="0">
                <a:latin typeface="Neue Haas Unica Pro" panose="020B0504030206020203" pitchFamily="34" charset="77"/>
              </a:rPr>
              <a:t>l</a:t>
            </a:r>
            <a:r>
              <a:rPr lang="fi-FI" sz="1400" b="1" noProof="0" dirty="0" err="1">
                <a:latin typeface="Neue Haas Unica Pro" panose="020B0504030206020203" pitchFamily="34" charset="77"/>
              </a:rPr>
              <a:t>ukuun</a:t>
            </a:r>
            <a:r>
              <a:rPr lang="fi-FI" sz="1400" b="1" noProof="0" dirty="0">
                <a:latin typeface="Neue Haas Unica Pro" panose="020B0504030206020203" pitchFamily="34" charset="77"/>
              </a:rPr>
              <a:t> ottamatta kaikki menettivät seuraajia X:ssä marraskuussa</a:t>
            </a:r>
          </a:p>
          <a:p>
            <a:pPr marL="0" indent="0" fontAlgn="b">
              <a:buNone/>
            </a:pPr>
            <a:r>
              <a:rPr lang="fi-FI" sz="1200" noProof="0" dirty="0"/>
              <a:t>Syynä lienee Donald Trumpin valinta Yhdysvaltojen presidentiksi ja sen aiheuttama joukkopako X:stä.</a:t>
            </a:r>
          </a:p>
        </p:txBody>
      </p:sp>
    </p:spTree>
    <p:extLst>
      <p:ext uri="{BB962C8B-B14F-4D97-AF65-F5344CB8AC3E}">
        <p14:creationId xmlns:p14="http://schemas.microsoft.com/office/powerpoint/2010/main" val="47957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191 </a:t>
            </a:r>
            <a:r>
              <a:rPr lang="en-FI" sz="3400" dirty="0">
                <a:solidFill>
                  <a:schemeClr val="tx2"/>
                </a:solidFill>
                <a:latin typeface="Canela Medium" pitchFamily="2" charset="77"/>
              </a:rPr>
              <a:t>kpl) /</a:t>
            </a:r>
            <a:r>
              <a:rPr lang="fi-FI" sz="3400" dirty="0"/>
              <a:t> marraskuu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Evento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Hymy     Hyvä Elämä     Hyvä terveys     Ihana     Image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Kotiliesi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Luontaisterveys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a:t>
            </a:r>
            <a:r>
              <a:rPr lang="fi-FI" sz="1600" dirty="0">
                <a:effectLst/>
                <a:latin typeface="+mn-lt"/>
                <a:ea typeface="Calibri" panose="020F0502020204030204" pitchFamily="34" charset="0"/>
                <a:cs typeface="Times New Roman" panose="02020603050405020304" pitchFamily="18" charset="0"/>
              </a:rPr>
              <a:t>     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t>191 </a:t>
            </a:r>
            <a:r>
              <a:rPr lang="en-FI" sz="3400" dirty="0">
                <a:solidFill>
                  <a:schemeClr val="tx2"/>
                </a:solidFill>
                <a:latin typeface="Canela Medium" pitchFamily="2" charset="77"/>
              </a:rPr>
              <a:t>kpl) /</a:t>
            </a:r>
            <a:r>
              <a:rPr lang="fi-FI" sz="3400" dirty="0"/>
              <a:t> marraskuu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Tekniikka&amp;Talous     Tiede     Tiede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a:t>
            </a:r>
            <a:r>
              <a:rPr lang="fi-FI" sz="3400" dirty="0" err="1">
                <a:solidFill>
                  <a:schemeClr val="tx2"/>
                </a:solidFill>
                <a:latin typeface="Canela Medium" pitchFamily="2" charset="77"/>
              </a:rPr>
              <a:t>taan</a:t>
            </a:r>
            <a:r>
              <a:rPr lang="fi-FI" sz="3400" dirty="0">
                <a:solidFill>
                  <a:schemeClr val="tx2"/>
                </a:solidFill>
                <a:latin typeface="Canela Medium" pitchFamily="2" charset="77"/>
              </a:rPr>
              <a:t> lisätyt ja siitä poistuneet </a:t>
            </a:r>
            <a:r>
              <a:rPr lang="en-FI" sz="3400" dirty="0">
                <a:solidFill>
                  <a:schemeClr val="tx2"/>
                </a:solidFill>
                <a:latin typeface="Canela Medium" pitchFamily="2" charset="77"/>
              </a:rPr>
              <a:t>kanavat / </a:t>
            </a:r>
            <a:r>
              <a:rPr lang="fi-FI" sz="3400" dirty="0"/>
              <a:t>marraskuu 2024</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3" name="Content Placeholder 6">
            <a:extLst>
              <a:ext uri="{FF2B5EF4-FFF2-40B4-BE49-F238E27FC236}">
                <a16:creationId xmlns:a16="http://schemas.microsoft.com/office/drawing/2014/main" id="{56C86A19-C43E-9954-CC65-BDFC085EBCC4}"/>
              </a:ext>
            </a:extLst>
          </p:cNvPr>
          <p:cNvSpPr txBox="1">
            <a:spLocks/>
          </p:cNvSpPr>
          <p:nvPr/>
        </p:nvSpPr>
        <p:spPr>
          <a:xfrm>
            <a:off x="6183309" y="1971617"/>
            <a:ext cx="4926930" cy="3835238"/>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r>
              <a:rPr lang="fi-FI" sz="2000" b="1" u="sng" dirty="0">
                <a:latin typeface="Neue Haas Unica W1G" panose="020B0504030206020203" pitchFamily="34" charset="0"/>
              </a:rPr>
              <a:t>Poistetut</a:t>
            </a:r>
            <a:r>
              <a:rPr lang="fi-FI" sz="2000" dirty="0">
                <a:latin typeface="Neue Haas Unica W1G" panose="020B0504030206020203" pitchFamily="34" charset="0"/>
              </a:rPr>
              <a:t> </a:t>
            </a:r>
            <a:r>
              <a:rPr lang="fi-FI" sz="1600" dirty="0">
                <a:latin typeface="Neue Haas Unica W1G" panose="020B0504030206020203" pitchFamily="34" charset="0"/>
              </a:rPr>
              <a:t> </a:t>
            </a:r>
            <a:r>
              <a:rPr lang="fi-FI" sz="1600" i="1" dirty="0">
                <a:latin typeface="Neue Haas Unica W1G" panose="020B0504030206020203" pitchFamily="34" charset="0"/>
              </a:rPr>
              <a:t>|  vaikutus – 24 796 seuraajaa</a:t>
            </a:r>
          </a:p>
          <a:p>
            <a:pPr marL="285750" indent="-285750">
              <a:lnSpc>
                <a:spcPct val="100000"/>
              </a:lnSpc>
              <a:buFont typeface="Arial" panose="020B0604020202020204" pitchFamily="34" charset="0"/>
              <a:buChar char="•"/>
            </a:pPr>
            <a:r>
              <a:rPr lang="en-GB" sz="1600" dirty="0"/>
              <a:t>Anna: X, Pinterest</a:t>
            </a:r>
          </a:p>
          <a:p>
            <a:pPr marL="285750" indent="-285750">
              <a:lnSpc>
                <a:spcPct val="100000"/>
              </a:lnSpc>
              <a:buFont typeface="Arial" panose="020B0604020202020204" pitchFamily="34" charset="0"/>
              <a:buChar char="•"/>
            </a:pPr>
            <a:r>
              <a:rPr lang="en-GB" sz="1600" dirty="0" err="1"/>
              <a:t>Improbatur</a:t>
            </a:r>
            <a:r>
              <a:rPr lang="en-GB" sz="1600" dirty="0"/>
              <a:t>: Instagram</a:t>
            </a:r>
          </a:p>
          <a:p>
            <a:pPr marL="285750" indent="-285750">
              <a:lnSpc>
                <a:spcPct val="100000"/>
              </a:lnSpc>
              <a:buFont typeface="Arial" panose="020B0604020202020204" pitchFamily="34" charset="0"/>
              <a:buChar char="•"/>
            </a:pPr>
            <a:r>
              <a:rPr lang="en-GB" sz="1600" dirty="0" err="1"/>
              <a:t>Kamera-lehti</a:t>
            </a:r>
            <a:r>
              <a:rPr lang="en-GB" sz="1600" dirty="0"/>
              <a:t>: Facebook, Instagram, </a:t>
            </a:r>
            <a:r>
              <a:rPr lang="en-GB" sz="1600" dirty="0" err="1"/>
              <a:t>Youtube</a:t>
            </a:r>
            <a:endParaRPr lang="en-GB" sz="1600" dirty="0"/>
          </a:p>
          <a:p>
            <a:pPr marL="285750" indent="-285750">
              <a:lnSpc>
                <a:spcPct val="100000"/>
              </a:lnSpc>
              <a:buFont typeface="Arial" panose="020B0604020202020204" pitchFamily="34" charset="0"/>
              <a:buChar char="•"/>
            </a:pPr>
            <a:r>
              <a:rPr lang="en-GB" sz="1600" dirty="0"/>
              <a:t>Museo: Facebook, Instagram</a:t>
            </a:r>
          </a:p>
          <a:p>
            <a:pPr marL="285750" indent="-285750">
              <a:lnSpc>
                <a:spcPct val="100000"/>
              </a:lnSpc>
              <a:buFont typeface="Arial" panose="020B0604020202020204" pitchFamily="34" charset="0"/>
              <a:buChar char="•"/>
            </a:pPr>
            <a:r>
              <a:rPr lang="en-GB" sz="1600" dirty="0"/>
              <a:t>Sport: Instagram</a:t>
            </a:r>
          </a:p>
        </p:txBody>
      </p:sp>
      <p:sp>
        <p:nvSpPr>
          <p:cNvPr id="7" name="Content Placeholder 6">
            <a:extLst>
              <a:ext uri="{FF2B5EF4-FFF2-40B4-BE49-F238E27FC236}">
                <a16:creationId xmlns:a16="http://schemas.microsoft.com/office/drawing/2014/main" id="{79D83390-D25F-09AA-8911-E2C9661C3291}"/>
              </a:ext>
            </a:extLst>
          </p:cNvPr>
          <p:cNvSpPr>
            <a:spLocks noGrp="1"/>
          </p:cNvSpPr>
          <p:nvPr>
            <p:ph idx="11"/>
          </p:nvPr>
        </p:nvSpPr>
        <p:spPr>
          <a:xfrm>
            <a:off x="1256379" y="1997078"/>
            <a:ext cx="4926930" cy="4396312"/>
          </a:xfrm>
        </p:spPr>
        <p:txBody>
          <a:bodyPr anchor="t">
            <a:no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Lisätyt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+ 1 264 seuraajaa</a:t>
            </a:r>
          </a:p>
          <a:p>
            <a:pPr marL="285750" marR="0" lvl="0" indent="-28575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Yhteishyvä: </a:t>
            </a:r>
            <a:r>
              <a:rPr kumimoji="0" lang="fi-FI" sz="1600" b="0" i="0" u="none" strike="noStrike" kern="1200" cap="none" spc="0" normalizeH="0" baseline="0" noProof="0" dirty="0" err="1">
                <a:ln>
                  <a:noFill/>
                </a:ln>
                <a:solidFill>
                  <a:srgbClr val="002649"/>
                </a:solidFill>
                <a:effectLst/>
                <a:uLnTx/>
                <a:uFillTx/>
                <a:latin typeface="Neue Haas Unica W1G Light" panose="020B0404030206020203" pitchFamily="34" charset="0"/>
                <a:ea typeface="+mn-ea"/>
                <a:cs typeface="+mn-cs"/>
              </a:rPr>
              <a:t>TikTok</a:t>
            </a:r>
            <a:endPar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50246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marraskuu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 0,4</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+ 0,8</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 1,0</a:t>
            </a:r>
          </a:p>
          <a:p>
            <a:pPr algn="ctr"/>
            <a:r>
              <a:rPr lang="fi-FI" sz="2000" i="1" dirty="0">
                <a:solidFill>
                  <a:schemeClr val="bg2"/>
                </a:solidFill>
                <a:latin typeface="Neue Haas Unica W1G" panose="020B0504030206020203" pitchFamily="34" charset="0"/>
              </a:rPr>
              <a:t>YouTube – </a:t>
            </a:r>
            <a:r>
              <a:rPr lang="fi-FI" sz="2000" dirty="0">
                <a:solidFill>
                  <a:schemeClr val="bg2"/>
                </a:solidFill>
                <a:latin typeface="Neue Haas Unica W1G" panose="020B0504030206020203" pitchFamily="34" charset="0"/>
              </a:rPr>
              <a:t>0,1</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+ 0,2</a:t>
            </a:r>
          </a:p>
          <a:p>
            <a:pPr algn="ctr"/>
            <a:r>
              <a:rPr lang="fi-FI" sz="2000" i="1" dirty="0">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+ 0,5</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610045426"/>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177491"/>
            <a:ext cx="4473876" cy="2115226"/>
          </a:xfrm>
        </p:spPr>
        <p:txBody>
          <a:bodyPr anchor="ctr">
            <a:noAutofit/>
          </a:bodyPr>
          <a:lstStyle/>
          <a:p>
            <a:pPr marL="0" indent="0">
              <a:buNone/>
            </a:pPr>
            <a:r>
              <a:rPr lang="fi-FI" noProof="0" dirty="0"/>
              <a:t>Aikakausmedia-alan tärkein kilpailu on täällä taas! Tänä vuonna Editkilpailussa on yhteensä 16 toimituksellista ja markkinoinnillista sarjaa, joihin ilmoittautuminen on nyt käynnissä.</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2"/>
              </a:rPr>
              <a:t>Ilmoittaudu tästä</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565283"/>
            <a:ext cx="4895995" cy="1635117"/>
          </a:xfrm>
        </p:spPr>
        <p:txBody>
          <a:bodyPr>
            <a:noAutofit/>
          </a:bodyPr>
          <a:lstStyle/>
          <a:p>
            <a:r>
              <a:rPr lang="fi-FI" dirty="0"/>
              <a:t>Ilmoittautuminen Editkilpailuun 2024 </a:t>
            </a:r>
            <a:br>
              <a:rPr lang="fi-FI" dirty="0"/>
            </a:br>
            <a:r>
              <a:rPr lang="fi-FI" dirty="0"/>
              <a:t>on alkanut!</a:t>
            </a:r>
          </a:p>
        </p:txBody>
      </p:sp>
      <p:pic>
        <p:nvPicPr>
          <p:cNvPr id="3" name="Picture Placeholder 2">
            <a:extLst>
              <a:ext uri="{FF2B5EF4-FFF2-40B4-BE49-F238E27FC236}">
                <a16:creationId xmlns:a16="http://schemas.microsoft.com/office/drawing/2014/main" id="{02FC3B26-D50F-5C1E-C542-FD2E9634AD4B}"/>
              </a:ext>
            </a:extLst>
          </p:cNvPr>
          <p:cNvPicPr>
            <a:picLocks noGrp="1" noChangeAspect="1" noChangeArrowheads="1"/>
          </p:cNvPicPr>
          <p:nvPr>
            <p:ph type="pic" idx="1"/>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092358"/>
            <a:ext cx="5112325" cy="1992086"/>
          </a:xfrm>
        </p:spPr>
        <p:txBody>
          <a:bodyPr>
            <a:noAutofit/>
          </a:bodyPr>
          <a:lstStyle/>
          <a:p>
            <a:r>
              <a:rPr lang="fi-FI" sz="3000" noProof="0" dirty="0">
                <a:solidFill>
                  <a:schemeClr val="accent1"/>
                </a:solidFill>
              </a:rPr>
              <a:t>Tässä ovat kaikkien </a:t>
            </a:r>
            <a:br>
              <a:rPr lang="fi-FI" sz="3000" noProof="0" dirty="0">
                <a:solidFill>
                  <a:schemeClr val="accent1"/>
                </a:solidFill>
              </a:rPr>
            </a:br>
            <a:r>
              <a:rPr lang="fi-FI" sz="3000" noProof="0" dirty="0">
                <a:solidFill>
                  <a:schemeClr val="accent1"/>
                </a:solidFill>
              </a:rPr>
              <a:t>aikojen parhaat aikakauslehtimainokset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312097"/>
            <a:ext cx="4797425" cy="2164319"/>
          </a:xfrm>
        </p:spPr>
        <p:txBody>
          <a:bodyPr anchor="ctr">
            <a:noAutofit/>
          </a:bodyPr>
          <a:lstStyle/>
          <a:p>
            <a:pPr marL="0" indent="0">
              <a:buNone/>
            </a:pPr>
            <a:r>
              <a:rPr lang="fi-FI" sz="1600" dirty="0" err="1"/>
              <a:t>Editkilpailun</a:t>
            </a:r>
            <a:r>
              <a:rPr lang="fi-FI" sz="1600" dirty="0"/>
              <a:t> voittajamainoksissa on 18 vuoden aikana nähty muun muassa tunteisiin vetoavat käsineet, vaikuttavat roskakalat ja halaus, joka kannattelee. Tutustu alta kaikkien aikojen </a:t>
            </a:r>
            <a:br>
              <a:rPr lang="fi-FI" sz="1600" dirty="0"/>
            </a:br>
            <a:r>
              <a:rPr lang="fi-FI" sz="1600" dirty="0"/>
              <a:t>parhaisiin aikakauslehtimainoksiin!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t>
            </a:r>
            <a:r>
              <a:rPr lang="en-US" sz="1000" b="0" i="0" dirty="0" err="1">
                <a:solidFill>
                  <a:schemeClr val="bg1"/>
                </a:solidFill>
                <a:latin typeface="Neue Haas Unica W1G Light" panose="020B0404030206020203" pitchFamily="34" charset="0"/>
              </a:rPr>
              <a:t>Unsplash</a:t>
            </a:r>
            <a:endParaRPr lang="fi-FI" sz="1000" b="0" i="0" dirty="0">
              <a:solidFill>
                <a:schemeClr val="bg1"/>
              </a:solidFill>
              <a:latin typeface="Neue Haas Unica W1G Light" panose="020B0404030206020203" pitchFamily="34" charset="0"/>
            </a:endParaRPr>
          </a:p>
        </p:txBody>
      </p:sp>
      <p:pic>
        <p:nvPicPr>
          <p:cNvPr id="2050" name="Picture 2">
            <a:extLst>
              <a:ext uri="{FF2B5EF4-FFF2-40B4-BE49-F238E27FC236}">
                <a16:creationId xmlns:a16="http://schemas.microsoft.com/office/drawing/2014/main" id="{346EF01A-9E08-B216-A349-594B5F5C236D}"/>
              </a:ext>
            </a:extLst>
          </p:cNvPr>
          <p:cNvPicPr>
            <a:picLocks noGrp="1" noChangeAspect="1" noChangeArrowheads="1"/>
          </p:cNvPicPr>
          <p:nvPr>
            <p:ph type="pic" idx="1"/>
          </p:nvPr>
        </p:nvPicPr>
        <p:blipFill rotWithShape="1">
          <a:blip r:embed="rId4"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84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839788" y="2355167"/>
            <a:ext cx="4450669" cy="1231900"/>
          </a:xfrm>
        </p:spPr>
        <p:txBody>
          <a:bodyPr>
            <a:noAutofit/>
          </a:bodyPr>
          <a:lstStyle/>
          <a:p>
            <a:r>
              <a:rPr lang="fi-FI" noProof="0" dirty="0">
                <a:solidFill>
                  <a:srgbClr val="002649"/>
                </a:solidFill>
                <a:latin typeface="Canela Medium" pitchFamily="50" charset="0"/>
              </a:rPr>
              <a:t>Digimainonnan päästöjä laskeva Hiilimittari ja optimoidut mainospaikat – näin kustantajat kannustavat mainostajia päästöjen vähentämiseen</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838200" y="3587067"/>
            <a:ext cx="4450669" cy="2492829"/>
          </a:xfrm>
        </p:spPr>
        <p:txBody>
          <a:bodyPr anchor="ctr">
            <a:noAutofit/>
          </a:bodyPr>
          <a:lstStyle/>
          <a:p>
            <a:pPr marL="0" indent="0">
              <a:buNone/>
            </a:pPr>
            <a:r>
              <a:rPr lang="fi-FI" noProof="0" dirty="0"/>
              <a:t>Mainostaja voi pienentää digimainonnan hiilijalanjälkeään ohjaamalla investoinnit vähäpäästöisiin ratkaisuihin, suosimalla kotimaisia medioita ja ostamalla kampanjan suoraan julkaisijalta ilman välikäsiä. </a:t>
            </a:r>
            <a:r>
              <a:rPr lang="fi-FI" noProof="0" dirty="0">
                <a:hlinkClick r:id="rId3"/>
              </a:rPr>
              <a:t>’</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3"/>
              </a:rPr>
              <a:t>Lue lisää</a:t>
            </a:r>
            <a:endParaRPr lang="fi-FI" sz="1600" b="1" noProof="0" dirty="0">
              <a:solidFill>
                <a:schemeClr val="tx2"/>
              </a:solidFill>
              <a:latin typeface="Neue Haas Unica W1G" panose="020B0504030206020203" pitchFamily="34" charset="0"/>
              <a:cs typeface="Calibri" panose="020F0502020204030204" pitchFamily="34" charset="0"/>
            </a:endParaRPr>
          </a:p>
        </p:txBody>
      </p:sp>
      <p:sp>
        <p:nvSpPr>
          <p:cNvPr id="9" name="Content Placeholder 4">
            <a:extLst>
              <a:ext uri="{FF2B5EF4-FFF2-40B4-BE49-F238E27FC236}">
                <a16:creationId xmlns:a16="http://schemas.microsoft.com/office/drawing/2014/main" id="{17AA2D06-25A7-8422-2028-13475444AA4A}"/>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Mirella Penttilä</a:t>
            </a:r>
          </a:p>
        </p:txBody>
      </p:sp>
      <p:pic>
        <p:nvPicPr>
          <p:cNvPr id="3074" name="Picture 2">
            <a:extLst>
              <a:ext uri="{FF2B5EF4-FFF2-40B4-BE49-F238E27FC236}">
                <a16:creationId xmlns:a16="http://schemas.microsoft.com/office/drawing/2014/main" id="{2D94C8D8-2FBF-2E4F-405D-3E4253BA4032}"/>
              </a:ext>
            </a:extLst>
          </p:cNvPr>
          <p:cNvPicPr>
            <a:picLocks noGrp="1" noChangeAspect="1" noChangeArrowheads="1"/>
          </p:cNvPicPr>
          <p:nvPr>
            <p:ph type="pic" idx="1"/>
          </p:nvPr>
        </p:nvPicPr>
        <p:blipFill rotWithShape="1">
          <a:blip r:embed="rId4"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B179CF-624D-46E6-9A8F-D6EC124E7B66}"/>
              </a:ext>
            </a:extLst>
          </p:cNvPr>
          <p:cNvSpPr txBox="1"/>
          <p:nvPr/>
        </p:nvSpPr>
        <p:spPr>
          <a:xfrm rot="16200000">
            <a:off x="11057011" y="5820832"/>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t>
            </a:r>
            <a:r>
              <a:rPr lang="en-US" sz="1000" b="0" i="0" dirty="0" err="1">
                <a:solidFill>
                  <a:schemeClr val="bg1"/>
                </a:solidFill>
                <a:latin typeface="Neue Haas Unica W1G Light" panose="020B0404030206020203" pitchFamily="34" charset="0"/>
              </a:rPr>
              <a:t>Unsplash</a:t>
            </a:r>
            <a:endParaRPr lang="fi-FI" sz="1000" b="0" i="0" dirty="0">
              <a:solidFill>
                <a:schemeClr val="bg1"/>
              </a:solidFill>
              <a:latin typeface="Neue Haas Unica W1G Light" panose="020B0404030206020203" pitchFamily="34" charset="0"/>
            </a:endParaRPr>
          </a:p>
        </p:txBody>
      </p:sp>
    </p:spTree>
    <p:extLst>
      <p:ext uri="{BB962C8B-B14F-4D97-AF65-F5344CB8AC3E}">
        <p14:creationId xmlns:p14="http://schemas.microsoft.com/office/powerpoint/2010/main" val="179813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76C10DD-3E21-516B-A8F2-90413BE23A6C}"/>
              </a:ext>
            </a:extLst>
          </p:cNvPr>
          <p:cNvPicPr>
            <a:picLocks noGrp="1" noChangeAspect="1" noChangeArrowheads="1"/>
          </p:cNvPicPr>
          <p:nvPr>
            <p:ph type="pic" idx="1"/>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327215"/>
            <a:ext cx="5112325" cy="2101785"/>
          </a:xfrm>
        </p:spPr>
        <p:txBody>
          <a:bodyPr>
            <a:noAutofit/>
          </a:bodyPr>
          <a:lstStyle/>
          <a:p>
            <a:r>
              <a:rPr lang="fi-FI" sz="3000" noProof="0" dirty="0"/>
              <a:t>Suomen Kuvalehden uusi podcast ampaisi listojen kärkeen – Robert Sundman kertoo, miten saadaan podcast menestymään</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218896"/>
            <a:ext cx="4797425" cy="2806285"/>
          </a:xfrm>
        </p:spPr>
        <p:txBody>
          <a:bodyPr anchor="ctr">
            <a:noAutofit/>
          </a:bodyPr>
          <a:lstStyle/>
          <a:p>
            <a:pPr marL="0" indent="0">
              <a:buNone/>
            </a:pPr>
            <a:r>
              <a:rPr lang="fi-FI" sz="1600" noProof="0" dirty="0"/>
              <a:t>Suomen Kuvalehden Politiikan viikko -podcast ampaisi heti ensimmäisellä jaksollaan Suomen suosituimpien podcastien joukkoon. Podcastia luotsaava Robert Sundman jakaa vinkkinsä menestyvän podcastin tekemiseen.</a:t>
            </a:r>
            <a:r>
              <a:rPr lang="fi-FI" sz="1400" noProof="0" dirty="0"/>
              <a:t> </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4"/>
              </a:rPr>
              <a:t>Lue lisää</a:t>
            </a:r>
            <a:endParaRPr lang="fi-FI" sz="1600" b="1" noProof="0" dirty="0">
              <a:solidFill>
                <a:schemeClr val="tx2"/>
              </a:solidFill>
              <a:latin typeface="Neue Haas Unica W1G" panose="020B0504030206020203" pitchFamily="34" charset="0"/>
              <a:cs typeface="Calibri" panose="020F0502020204030204" pitchFamily="34" charset="0"/>
            </a:endParaRPr>
          </a:p>
        </p:txBody>
      </p:sp>
      <p:sp>
        <p:nvSpPr>
          <p:cNvPr id="3" name="TextBox 2">
            <a:extLst>
              <a:ext uri="{FF2B5EF4-FFF2-40B4-BE49-F238E27FC236}">
                <a16:creationId xmlns:a16="http://schemas.microsoft.com/office/drawing/2014/main" id="{91DD2E0E-DC5A-3B99-7BA1-1C6EB20AD6EB}"/>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lumMod val="75000"/>
                  </a:schemeClr>
                </a:solidFill>
                <a:latin typeface="Neue Haas Unica W1G Light" panose="020B0404030206020203" pitchFamily="34" charset="0"/>
              </a:rPr>
              <a:t>Kuva: </a:t>
            </a:r>
            <a:r>
              <a:rPr lang="en-US" sz="1000" b="0" i="0" dirty="0" err="1">
                <a:solidFill>
                  <a:schemeClr val="accent6">
                    <a:lumMod val="75000"/>
                  </a:schemeClr>
                </a:solidFill>
                <a:latin typeface="Neue Haas Unica W1G Light" panose="020B0404030206020203" pitchFamily="34" charset="0"/>
              </a:rPr>
              <a:t>Suomen</a:t>
            </a:r>
            <a:r>
              <a:rPr lang="en-US" sz="1000" b="0" i="0" dirty="0">
                <a:solidFill>
                  <a:schemeClr val="accent6">
                    <a:lumMod val="75000"/>
                  </a:schemeClr>
                </a:solidFill>
                <a:latin typeface="Neue Haas Unica W1G Light" panose="020B0404030206020203" pitchFamily="34" charset="0"/>
              </a:rPr>
              <a:t> </a:t>
            </a:r>
            <a:r>
              <a:rPr lang="en-US" sz="1000" b="0" i="0" dirty="0" err="1">
                <a:solidFill>
                  <a:schemeClr val="accent6">
                    <a:lumMod val="75000"/>
                  </a:schemeClr>
                </a:solidFill>
                <a:latin typeface="Neue Haas Unica W1G Light" panose="020B0404030206020203" pitchFamily="34" charset="0"/>
              </a:rPr>
              <a:t>Kuvalehti</a:t>
            </a:r>
            <a:endParaRPr lang="fi-FI" sz="1000" b="0" i="0" dirty="0">
              <a:solidFill>
                <a:schemeClr val="accent6">
                  <a:lumMod val="75000"/>
                </a:schemeClr>
              </a:solidFill>
              <a:latin typeface="Neue Haas Unica W1G Light" panose="020B0404030206020203" pitchFamily="34" charset="0"/>
            </a:endParaRPr>
          </a:p>
        </p:txBody>
      </p:sp>
    </p:spTree>
    <p:extLst>
      <p:ext uri="{BB962C8B-B14F-4D97-AF65-F5344CB8AC3E}">
        <p14:creationId xmlns:p14="http://schemas.microsoft.com/office/powerpoint/2010/main" val="369464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marraskuu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marraskuussa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13 783</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 3 360</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 4 391</a:t>
            </a:r>
          </a:p>
          <a:p>
            <a:pPr algn="ctr"/>
            <a:r>
              <a:rPr lang="fi-FI" sz="2000" i="1" dirty="0">
                <a:solidFill>
                  <a:schemeClr val="bg2"/>
                </a:solidFill>
                <a:latin typeface="Neue Haas Unica W1G" panose="020B0504030206020203" pitchFamily="34" charset="0"/>
              </a:rPr>
              <a:t>X  – 9 376</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+ 968</a:t>
            </a:r>
          </a:p>
          <a:p>
            <a:pPr algn="ctr"/>
            <a:r>
              <a:rPr lang="fi-FI" sz="2000" i="1" dirty="0">
                <a:solidFill>
                  <a:schemeClr val="bg2"/>
                </a:solidFill>
                <a:latin typeface="Neue Haas Unica W1G" panose="020B0504030206020203" pitchFamily="34" charset="0"/>
              </a:rPr>
              <a:t>Pinterest  – </a:t>
            </a:r>
            <a:r>
              <a:rPr lang="fi-FI" sz="2000" dirty="0">
                <a:solidFill>
                  <a:schemeClr val="bg2"/>
                </a:solidFill>
                <a:latin typeface="Neue Haas Unica W1G" panose="020B0504030206020203" pitchFamily="34" charset="0"/>
              </a:rPr>
              <a:t>1 773</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+ 4 149</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745709516"/>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marraskuu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191 aikakausmediaa, joilla oli käytössään yhteensä 483 somekanavaa.</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065454725"/>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marraskuu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25 892</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403054702"/>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959892960"/>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11/2023 – 11/2024</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tykkääjät, seuraajat ja kanavan tilaajat Facebookissa, Instagramissa, X:ssä, YouTubessa, Pinterestissä ja TikTokissa.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539891779"/>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11/2023 – 11/2024</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tykkääjät.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93637888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11/2023 – 11/2024</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3.xml><?xml version="1.0" encoding="utf-8"?>
<ds:datastoreItem xmlns:ds="http://schemas.openxmlformats.org/officeDocument/2006/customXml" ds:itemID="{95B21824-3573-4170-BB97-352BE88B69B2}">
  <ds:schemaRefs>
    <ds:schemaRef ds:uri="http://www.w3.org/XML/1998/namespace"/>
    <ds:schemaRef ds:uri="http://purl.org/dc/dcmitype/"/>
    <ds:schemaRef ds:uri="http://schemas.microsoft.com/office/infopath/2007/PartnerControls"/>
    <ds:schemaRef ds:uri="b8458977-e6f2-40e9-9621-96f4298c6bbe"/>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15465</TotalTime>
  <Words>2444</Words>
  <Application>Microsoft Macintosh PowerPoint</Application>
  <PresentationFormat>Widescreen</PresentationFormat>
  <Paragraphs>705</Paragraphs>
  <Slides>36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Calibri</vt:lpstr>
      <vt:lpstr>Neue Haas Unica Pro</vt:lpstr>
      <vt:lpstr>Clattering</vt:lpstr>
      <vt:lpstr>Neue Haas Unica W1G</vt:lpstr>
      <vt:lpstr>Canela Medium</vt:lpstr>
      <vt:lpstr>Arial</vt:lpstr>
      <vt:lpstr>Neue Haas Unica W1G Medium</vt:lpstr>
      <vt:lpstr>Neue Haas Unica W1G Light</vt:lpstr>
      <vt:lpstr>Office Theme</vt:lpstr>
      <vt:lpstr>PowerPoint Presentation</vt:lpstr>
      <vt:lpstr>X:n seuraajamäärä romahti marraskuussa</vt:lpstr>
      <vt:lpstr>Aikakausmedioiden someyleisö / marraskuu 2024</vt:lpstr>
      <vt:lpstr>Aikakausmedioiden seuraajamäärä / marraskuu 2024</vt:lpstr>
      <vt:lpstr>Aikakausmedioiden somekanavien määrä / marraskuu 2024</vt:lpstr>
      <vt:lpstr>Yleisön keskimääräinen koko /  marraskuu 2024</vt:lpstr>
      <vt:lpstr>Yleisömäärä kaikissa somekanavissa  11/2023 – 11/2024</vt:lpstr>
      <vt:lpstr>Yleisömäärä Facebookissa  11/2023 – 11/2024</vt:lpstr>
      <vt:lpstr>Yleisömäärä Instagramissa  11/2023 – 11/2024</vt:lpstr>
      <vt:lpstr>Yleisömäärä X:ssä  11/2023 – 11/2024</vt:lpstr>
      <vt:lpstr>Yleisömäärä YouTubessa  11/2023 – 11/2024</vt:lpstr>
      <vt:lpstr>Yleisömäärä Pinterestissä  11/2023 – 11/2024</vt:lpstr>
      <vt:lpstr>Yleisömäärä TikTokissa  11/2023 – 11/2024</vt:lpstr>
      <vt:lpstr>Somen suurimmat</vt:lpstr>
      <vt:lpstr>Eniten seuraajia kaikissa kanavissa TOP 20 / marraskuu 2024</vt:lpstr>
      <vt:lpstr>Eniten tykkääjiä Facebookissa TOP 20 / marraskuu 2024</vt:lpstr>
      <vt:lpstr>Eniten seuraajia Instagramissa TOP 20 / marraskuu 2024</vt:lpstr>
      <vt:lpstr>Eniten seuraajia X:ssä TOP 20 / marraskuu 2024</vt:lpstr>
      <vt:lpstr>Eniten seuraajia YouTubessa ja Pinterestissä TOP 10 /  marraskuu 2024</vt:lpstr>
      <vt:lpstr>Eniten seuraajia TikTokissa TOP 10 /  marraskuu 2024</vt:lpstr>
      <vt:lpstr>Eniten yleisöään  kasvattaneet</vt:lpstr>
      <vt:lpstr>Eniten uusia seuraajia kaikissa kanavissa TOP 20 / marraskuu 2024</vt:lpstr>
      <vt:lpstr>Eniten uusia seuraajia Facebookissa TOP 10 / marraskuu 2024</vt:lpstr>
      <vt:lpstr>Eniten uusia seuraajia Instagramissa TOP 10 / marraskuu 2024</vt:lpstr>
      <vt:lpstr>Eniten uusia seuraajia X:ssä TOP 10 / marraskuu 2024</vt:lpstr>
      <vt:lpstr>Seuratut mediat</vt:lpstr>
      <vt:lpstr>Seurannassa olleet mediat (191 kpl) / marraskuu 2024</vt:lpstr>
      <vt:lpstr>Seurannassa olleet mediat (191 kpl) / marraskuu 2024</vt:lpstr>
      <vt:lpstr>Seurantaan lisätyt ja siitä poistuneet kanavat / marraskuu 2024</vt:lpstr>
      <vt:lpstr>Ajankohtaista  aikakausmedioista</vt:lpstr>
      <vt:lpstr>Ilmoittautuminen Editkilpailuun 2024  on alkanut!</vt:lpstr>
      <vt:lpstr>Tässä ovat kaikkien  aikojen parhaat aikakauslehtimainokset</vt:lpstr>
      <vt:lpstr>Digimainonnan päästöjä laskeva Hiilimittari ja optimoidut mainospaikat – näin kustantajat kannustavat mainostajia päästöjen vähentämiseen</vt:lpstr>
      <vt:lpstr>Suomen Kuvalehden uusi podcast ampaisi listojen kärkeen – Robert Sundman kertoo, miten saadaan podcast menestymään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646</cp:revision>
  <dcterms:created xsi:type="dcterms:W3CDTF">2021-01-05T09:04:45Z</dcterms:created>
  <dcterms:modified xsi:type="dcterms:W3CDTF">2024-12-05T12:58:14Z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