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22" r:id="rId32"/>
    <p:sldId id="1224" r:id="rId33"/>
    <p:sldId id="1229" r:id="rId34"/>
    <p:sldId id="1228" r:id="rId35"/>
    <p:sldId id="1230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  <p:embeddedFont>
      <p:font typeface="Neue Haas Unica W1G Medium" panose="020B0504030206020203" pitchFamily="34" charset="0"/>
      <p:regular r:id="rId52"/>
      <p: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1C42A-5C4C-A949-AC64-5A3398126EAD}" v="44" dt="2022-09-07T17:10:19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5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2 258 273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2258273</c:v>
                </c:pt>
                <c:pt idx="1">
                  <c:v>1537142</c:v>
                </c:pt>
                <c:pt idx="2">
                  <c:v>693032</c:v>
                </c:pt>
                <c:pt idx="3">
                  <c:v>175509</c:v>
                </c:pt>
                <c:pt idx="4">
                  <c:v>86818</c:v>
                </c:pt>
                <c:pt idx="5">
                  <c:v>21316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79180</c:v>
                </c:pt>
                <c:pt idx="1">
                  <c:v>79880</c:v>
                </c:pt>
                <c:pt idx="2">
                  <c:v>80620</c:v>
                </c:pt>
                <c:pt idx="3">
                  <c:v>81754</c:v>
                </c:pt>
                <c:pt idx="4">
                  <c:v>82617</c:v>
                </c:pt>
                <c:pt idx="5">
                  <c:v>83291</c:v>
                </c:pt>
                <c:pt idx="6">
                  <c:v>83746</c:v>
                </c:pt>
                <c:pt idx="7">
                  <c:v>84210</c:v>
                </c:pt>
                <c:pt idx="8">
                  <c:v>84759</c:v>
                </c:pt>
                <c:pt idx="9">
                  <c:v>85394</c:v>
                </c:pt>
                <c:pt idx="10">
                  <c:v>85923</c:v>
                </c:pt>
                <c:pt idx="11">
                  <c:v>86302</c:v>
                </c:pt>
                <c:pt idx="12">
                  <c:v>86818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4960</c:v>
                </c:pt>
                <c:pt idx="1">
                  <c:v>4973</c:v>
                </c:pt>
                <c:pt idx="2">
                  <c:v>5264</c:v>
                </c:pt>
                <c:pt idx="3">
                  <c:v>7406</c:v>
                </c:pt>
                <c:pt idx="4">
                  <c:v>9011</c:v>
                </c:pt>
                <c:pt idx="5">
                  <c:v>10236</c:v>
                </c:pt>
                <c:pt idx="6">
                  <c:v>11704</c:v>
                </c:pt>
                <c:pt idx="7">
                  <c:v>12250</c:v>
                </c:pt>
                <c:pt idx="8">
                  <c:v>12823</c:v>
                </c:pt>
                <c:pt idx="9">
                  <c:v>13205</c:v>
                </c:pt>
                <c:pt idx="10">
                  <c:v>18423</c:v>
                </c:pt>
                <c:pt idx="11">
                  <c:v>20288</c:v>
                </c:pt>
                <c:pt idx="12">
                  <c:v>21316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2 258 273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4772090</c:v>
                </c:pt>
                <c:pt idx="1">
                  <c:v>2258273</c:v>
                </c:pt>
                <c:pt idx="2">
                  <c:v>1537142</c:v>
                </c:pt>
                <c:pt idx="3">
                  <c:v>693032</c:v>
                </c:pt>
                <c:pt idx="4">
                  <c:v>175509</c:v>
                </c:pt>
                <c:pt idx="5">
                  <c:v>86818</c:v>
                </c:pt>
                <c:pt idx="6">
                  <c:v>21316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564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88</c:v>
                </c:pt>
                <c:pt idx="5">
                  <c:v>32</c:v>
                </c:pt>
                <c:pt idx="6" formatCode="#,##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12 076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22299.485981308411</c:v>
                </c:pt>
                <c:pt idx="1">
                  <c:v>12076.326203208557</c:v>
                </c:pt>
                <c:pt idx="2">
                  <c:v>11302.514705882353</c:v>
                </c:pt>
                <c:pt idx="3">
                  <c:v>6358.0917431192656</c:v>
                </c:pt>
                <c:pt idx="4">
                  <c:v>2713.0625</c:v>
                </c:pt>
                <c:pt idx="5">
                  <c:v>1994.4204545454545</c:v>
                </c:pt>
                <c:pt idx="6">
                  <c:v>1776.3333333333333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4392223</c:v>
                </c:pt>
                <c:pt idx="1">
                  <c:v>4411380</c:v>
                </c:pt>
                <c:pt idx="2">
                  <c:v>4436519</c:v>
                </c:pt>
                <c:pt idx="3">
                  <c:v>4469030</c:v>
                </c:pt>
                <c:pt idx="4">
                  <c:v>4497902</c:v>
                </c:pt>
                <c:pt idx="5">
                  <c:v>4618230</c:v>
                </c:pt>
                <c:pt idx="6">
                  <c:v>4635035</c:v>
                </c:pt>
                <c:pt idx="7">
                  <c:v>4666729</c:v>
                </c:pt>
                <c:pt idx="8">
                  <c:v>4687098</c:v>
                </c:pt>
                <c:pt idx="9">
                  <c:v>4703740</c:v>
                </c:pt>
                <c:pt idx="10">
                  <c:v>4724300</c:v>
                </c:pt>
                <c:pt idx="11">
                  <c:v>4735560</c:v>
                </c:pt>
                <c:pt idx="12">
                  <c:v>4772090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2180120</c:v>
                </c:pt>
                <c:pt idx="1">
                  <c:v>2186971</c:v>
                </c:pt>
                <c:pt idx="2">
                  <c:v>2197430</c:v>
                </c:pt>
                <c:pt idx="3">
                  <c:v>2203880</c:v>
                </c:pt>
                <c:pt idx="4">
                  <c:v>2209489</c:v>
                </c:pt>
                <c:pt idx="5">
                  <c:v>2216578</c:v>
                </c:pt>
                <c:pt idx="6">
                  <c:v>2216945</c:v>
                </c:pt>
                <c:pt idx="7">
                  <c:v>2227786</c:v>
                </c:pt>
                <c:pt idx="8">
                  <c:v>2232703</c:v>
                </c:pt>
                <c:pt idx="9">
                  <c:v>2239493</c:v>
                </c:pt>
                <c:pt idx="10">
                  <c:v>2245242</c:v>
                </c:pt>
                <c:pt idx="11">
                  <c:v>2249569</c:v>
                </c:pt>
                <c:pt idx="12">
                  <c:v>2258273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1349709</c:v>
                </c:pt>
                <c:pt idx="1">
                  <c:v>1358389</c:v>
                </c:pt>
                <c:pt idx="2">
                  <c:v>1370500</c:v>
                </c:pt>
                <c:pt idx="3">
                  <c:v>1385603</c:v>
                </c:pt>
                <c:pt idx="4">
                  <c:v>1401602</c:v>
                </c:pt>
                <c:pt idx="5">
                  <c:v>1489532</c:v>
                </c:pt>
                <c:pt idx="6">
                  <c:v>1496759</c:v>
                </c:pt>
                <c:pt idx="7">
                  <c:v>1507824</c:v>
                </c:pt>
                <c:pt idx="8">
                  <c:v>1517164</c:v>
                </c:pt>
                <c:pt idx="9">
                  <c:v>1522984</c:v>
                </c:pt>
                <c:pt idx="10">
                  <c:v>1529886</c:v>
                </c:pt>
                <c:pt idx="11">
                  <c:v>1532642</c:v>
                </c:pt>
                <c:pt idx="12">
                  <c:v>1537142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653198</c:v>
                </c:pt>
                <c:pt idx="1">
                  <c:v>655051</c:v>
                </c:pt>
                <c:pt idx="2">
                  <c:v>655511</c:v>
                </c:pt>
                <c:pt idx="3">
                  <c:v>657362</c:v>
                </c:pt>
                <c:pt idx="4">
                  <c:v>661174</c:v>
                </c:pt>
                <c:pt idx="5">
                  <c:v>668652</c:v>
                </c:pt>
                <c:pt idx="6">
                  <c:v>674628</c:v>
                </c:pt>
                <c:pt idx="7">
                  <c:v>681737</c:v>
                </c:pt>
                <c:pt idx="8">
                  <c:v>685521</c:v>
                </c:pt>
                <c:pt idx="9">
                  <c:v>687403</c:v>
                </c:pt>
                <c:pt idx="10">
                  <c:v>688822</c:v>
                </c:pt>
                <c:pt idx="11">
                  <c:v>690161</c:v>
                </c:pt>
                <c:pt idx="12">
                  <c:v>693032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125056</c:v>
                </c:pt>
                <c:pt idx="1">
                  <c:v>126116</c:v>
                </c:pt>
                <c:pt idx="2">
                  <c:v>127194</c:v>
                </c:pt>
                <c:pt idx="3">
                  <c:v>133025</c:v>
                </c:pt>
                <c:pt idx="4">
                  <c:v>134009</c:v>
                </c:pt>
                <c:pt idx="5">
                  <c:v>149941</c:v>
                </c:pt>
                <c:pt idx="6">
                  <c:v>151253</c:v>
                </c:pt>
                <c:pt idx="7">
                  <c:v>152922</c:v>
                </c:pt>
                <c:pt idx="8">
                  <c:v>154128</c:v>
                </c:pt>
                <c:pt idx="9">
                  <c:v>155261</c:v>
                </c:pt>
                <c:pt idx="10">
                  <c:v>156004</c:v>
                </c:pt>
                <c:pt idx="11">
                  <c:v>156598</c:v>
                </c:pt>
                <c:pt idx="12">
                  <c:v>175509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4 772 090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8.9.2022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8.9.2022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toimittaja-virpi-salmi-toi-huumorin-naistenlehtiin-se-lahti-hillittomasta-halusta-kirjoittaa-jotakin-hauska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rtikkelit/2022/elokuussa-lyotiin-ennatyksia-aikakausmedioiden-sivuja-ladattiin-32-3-miljoonaa-kertaa-viikossa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tunne-tekijat/ida-levanen-ekonomeilla-on-vaikutusvaltaa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Elokuu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8/2021 – 8/2022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02200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8/2021 – 8/2022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12866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8/2021 – 8/2022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74293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8/2021 – 8/2022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36585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11950971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238 173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230 492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212 549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190 850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180 810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176 248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169 979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123 843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122 085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111 784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443152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104 412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95 329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83 715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76 589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72 503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71 471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70 731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68 328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61 795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6229364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142 695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104 753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99 999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89 896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82 945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67 220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55 947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51 836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70804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41 155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41 151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40 202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34 998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32 026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1361264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106 738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81 723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66 370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66 332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58 831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52 703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45 301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11943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39 734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38 460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38 420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35 581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29 400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29 072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28 029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5749726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187 569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140 945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49 696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15 102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12 641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3734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9 785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9 354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7 023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2110824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6469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28 866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Autofit/>
          </a:bodyPr>
          <a:lstStyle/>
          <a:p>
            <a:pPr fontAlgn="b"/>
            <a:r>
              <a:rPr lang="fi-FI" sz="1400" dirty="0" err="1"/>
              <a:t>Aikakausmedioilla</a:t>
            </a:r>
            <a:r>
              <a:rPr lang="fi-FI" sz="1400" dirty="0"/>
              <a:t> oli yhteensä 4 772 090 seuraajaa.</a:t>
            </a:r>
          </a:p>
          <a:p>
            <a:pPr fontAlgn="b"/>
            <a:r>
              <a:rPr lang="fi-FI" sz="1400" dirty="0"/>
              <a:t>Uusia seuraajia saatiin kuukauden aikana 47 790 kpl.</a:t>
            </a:r>
          </a:p>
          <a:p>
            <a:pPr fontAlgn="b"/>
            <a:r>
              <a:rPr lang="fi-FI" sz="1400" dirty="0"/>
              <a:t>Eniten yleisöään kasvattivat Kotiliesi (+1 454), Suomen Kuvalehti (+1 423) ja Reserviläinen (+1 085).</a:t>
            </a:r>
          </a:p>
          <a:p>
            <a:pPr lvl="1" fontAlgn="b"/>
            <a:r>
              <a:rPr lang="fi-FI" sz="1400" dirty="0"/>
              <a:t>Kotilieden uusista seuraajista 64 % tuli </a:t>
            </a:r>
            <a:r>
              <a:rPr lang="fi-FI" sz="1400" dirty="0" err="1"/>
              <a:t>Tiktokista</a:t>
            </a:r>
            <a:r>
              <a:rPr lang="fi-FI" sz="1400" dirty="0"/>
              <a:t>.</a:t>
            </a:r>
          </a:p>
          <a:p>
            <a:pPr fontAlgn="b"/>
            <a:r>
              <a:rPr lang="fi-FI" sz="1400" dirty="0"/>
              <a:t>Seurantaan lisättiin Apteekkarilehden, Seiskan ja Viinilehden YouTube-kanavat.</a:t>
            </a:r>
          </a:p>
          <a:p>
            <a:pPr lvl="1" fontAlgn="b"/>
            <a:r>
              <a:rPr lang="fi-FI" sz="1400" dirty="0"/>
              <a:t>Seiska nousi </a:t>
            </a:r>
            <a:r>
              <a:rPr lang="fi-FI" sz="1400" dirty="0" err="1"/>
              <a:t>Youtuben</a:t>
            </a:r>
            <a:r>
              <a:rPr lang="fi-FI" sz="1400" dirty="0"/>
              <a:t> kolmanneksi suurimmaksi.</a:t>
            </a:r>
          </a:p>
          <a:p>
            <a:pPr fontAlgn="b"/>
            <a:r>
              <a:rPr lang="fi-FI" sz="1400" dirty="0"/>
              <a:t>Seurantaan lisättiin </a:t>
            </a:r>
            <a:r>
              <a:rPr lang="fi-FI" sz="1400" dirty="0" err="1"/>
              <a:t>aikakausmedioiden</a:t>
            </a:r>
            <a:r>
              <a:rPr lang="fi-FI" sz="1400" dirty="0"/>
              <a:t> </a:t>
            </a:r>
            <a:r>
              <a:rPr lang="fi-FI" sz="1400" dirty="0" err="1"/>
              <a:t>Tiktok</a:t>
            </a:r>
            <a:r>
              <a:rPr lang="fi-FI" sz="1400" dirty="0"/>
              <a:t>-seuraajamäärä viimeisen vuoden ajalta. </a:t>
            </a:r>
          </a:p>
          <a:p>
            <a:pPr lvl="1" fontAlgn="b"/>
            <a:r>
              <a:rPr lang="fi-FI" sz="1400" dirty="0"/>
              <a:t>Tällä hetkellä seuraajia on 21 316 kpl.</a:t>
            </a:r>
          </a:p>
          <a:p>
            <a:pPr lvl="1" fontAlgn="b"/>
            <a:r>
              <a:rPr lang="fi-FI" sz="1400" dirty="0" err="1"/>
              <a:t>Tiktokin</a:t>
            </a:r>
            <a:r>
              <a:rPr lang="fi-FI" sz="1400" dirty="0"/>
              <a:t> osuus koko someyleisöstä on 0,4 %.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500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Elokuun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418045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665359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8053993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53040801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elokuu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77203127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elokuu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elokuu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elokuu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+18 205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Apteekkarilehti: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Seiska: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Viinilehti: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aikakausmedioista</a:t>
            </a:r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elokuu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429786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429000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Hersyvästä ja sarkastisesta huumoristaan tunnettu freelancer-toimittaja Virpi Salmi virnuilee Me Naisten Epäolennaiset-palstalla ajankohtaisille asioille, ilmiöille ja välillä vähän ihmisillekin. Teräväkynäinen kirjoittaja nauttii yhteiskunnallisten aiheiden ruotimisesta ja harrastaa Instagramia, mutta ei ikinä osannut edes haaveilla toimittajan ammatista.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178790"/>
            <a:ext cx="5131522" cy="1862283"/>
          </a:xfrm>
        </p:spPr>
        <p:txBody>
          <a:bodyPr>
            <a:noAutofit/>
          </a:bodyPr>
          <a:lstStyle/>
          <a:p>
            <a:r>
              <a:rPr lang="fi-FI" sz="3000" b="1" dirty="0">
                <a:solidFill>
                  <a:schemeClr val="accent1"/>
                </a:solidFill>
              </a:rPr>
              <a:t>Toimittaja Virpi Salmi toi huumorin naistenlehtiin – ”Se lähti hillittömästä halusta kirjoittaa jotakin hauskaa”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7" name="Picture Placeholder 6" descr="A person smiling with her eyes closed&#10;&#10;Description automatically generated with medium confidence">
            <a:extLst>
              <a:ext uri="{FF2B5EF4-FFF2-40B4-BE49-F238E27FC236}">
                <a16:creationId xmlns:a16="http://schemas.microsoft.com/office/drawing/2014/main" id="{AA3F1D06-3811-22B9-8CE4-515D337561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889" r="8889"/>
          <a:stretch>
            <a:fillRect/>
          </a:stretch>
        </p:blipFill>
        <p:spPr/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81658F-C464-BD39-0C4B-A0FE14ECF08A}"/>
              </a:ext>
            </a:extLst>
          </p:cNvPr>
          <p:cNvSpPr txBox="1">
            <a:spLocks/>
          </p:cNvSpPr>
          <p:nvPr/>
        </p:nvSpPr>
        <p:spPr>
          <a:xfrm rot="16200000">
            <a:off x="4874451" y="5077204"/>
            <a:ext cx="3035651" cy="32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000" dirty="0"/>
              <a:t>Kuva: Hanna-Kaisa Hämäläinen</a:t>
            </a:r>
            <a:endParaRPr lang="fi-FI" sz="10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327215"/>
            <a:ext cx="5112325" cy="2101785"/>
          </a:xfrm>
        </p:spPr>
        <p:txBody>
          <a:bodyPr>
            <a:noAutofit/>
          </a:bodyPr>
          <a:lstStyle/>
          <a:p>
            <a:r>
              <a:rPr lang="fi-FI" sz="3200" b="1" dirty="0"/>
              <a:t>Elokuussa lyötiin ennätyksiä – </a:t>
            </a:r>
            <a:r>
              <a:rPr lang="fi-FI" sz="3200" b="1" dirty="0" err="1"/>
              <a:t>aikakausmedioiden</a:t>
            </a:r>
            <a:r>
              <a:rPr lang="fi-FI" sz="3200" b="1" dirty="0"/>
              <a:t> sivuja ladattiin 32,3 miljoonaa kertaa viikossa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429000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Elokuu oli vilkas digitaalisissa </a:t>
            </a:r>
            <a:r>
              <a:rPr lang="fi-FI" sz="1600" dirty="0" err="1"/>
              <a:t>aikakausmedioissa</a:t>
            </a:r>
            <a:r>
              <a:rPr lang="fi-FI" sz="1600" dirty="0"/>
              <a:t>, jotka tavoittivat keskimääräisen viikon aikana 2,45 miljoonaa lukijaa. Sivulatausten määrässä kuukausi oli kaikkien aikojen paras.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A dog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C706CCA-2EA4-BA1F-4A99-E7CAB36D43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889" r="8889"/>
          <a:stretch>
            <a:fillRect/>
          </a:stretch>
        </p:blipFill>
        <p:spPr/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13E93F8-3D99-7EFC-90AD-60486934CBAD}"/>
              </a:ext>
            </a:extLst>
          </p:cNvPr>
          <p:cNvSpPr txBox="1">
            <a:spLocks/>
          </p:cNvSpPr>
          <p:nvPr/>
        </p:nvSpPr>
        <p:spPr>
          <a:xfrm rot="16200000">
            <a:off x="4291677" y="5077204"/>
            <a:ext cx="3035651" cy="32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000" dirty="0"/>
              <a:t>Kuva: </a:t>
            </a:r>
            <a:r>
              <a:rPr lang="fi-FI" sz="1000" dirty="0" err="1"/>
              <a:t>Shutterstock</a:t>
            </a:r>
            <a:endParaRPr lang="fi-FI" sz="10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3991F0-5B62-458E-DBAA-81D65B0D120C}"/>
              </a:ext>
            </a:extLst>
          </p:cNvPr>
          <p:cNvSpPr txBox="1">
            <a:spLocks/>
          </p:cNvSpPr>
          <p:nvPr/>
        </p:nvSpPr>
        <p:spPr>
          <a:xfrm>
            <a:off x="692726" y="3236422"/>
            <a:ext cx="4577339" cy="2258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/>
              <a:t>Ekonomi-lehti ei halua vahvistaa mielikuvaa siitä, että ekonomi on rahanhimoinen salkkutyyppi. Sen sijaan lehti muistuttaa, että raha liikuttaa maailmaa myös hyvässä, ja kestävästä kehityksestä syntyy kannattavaa liiketoimintaa.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dirty="0"/>
              <a:t>Palkkatasa-arvo on jatkuvasti ajankohtainen ja myös herkkä aihe, koska ekonominainen tienaa samasta työstä yhdeksän prosenttia vähemmän kuin ekonomimies.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4423B06-9FEE-7283-E3FE-C91BC7211AF7}"/>
              </a:ext>
            </a:extLst>
          </p:cNvPr>
          <p:cNvSpPr txBox="1">
            <a:spLocks/>
          </p:cNvSpPr>
          <p:nvPr/>
        </p:nvSpPr>
        <p:spPr>
          <a:xfrm>
            <a:off x="694313" y="595694"/>
            <a:ext cx="4575752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6464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chemeClr val="accent1"/>
                </a:solidFill>
              </a:rPr>
              <a:t>Päätoimittaja Ida Levänen: ”Palkkatasa-arvo kiinnostaa jatkuvasti”</a:t>
            </a:r>
          </a:p>
        </p:txBody>
      </p:sp>
      <p:pic>
        <p:nvPicPr>
          <p:cNvPr id="5" name="Picture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06ED6D18-C519-6D4A-35B3-9A5211BB5C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5614" b="13150"/>
          <a:stretch/>
        </p:blipFill>
        <p:spPr>
          <a:xfrm>
            <a:off x="6553202" y="0"/>
            <a:ext cx="5638798" cy="6858000"/>
          </a:xfr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94A34DD-37D2-900E-AF44-CE61F041B9D0}"/>
              </a:ext>
            </a:extLst>
          </p:cNvPr>
          <p:cNvSpPr txBox="1">
            <a:spLocks/>
          </p:cNvSpPr>
          <p:nvPr/>
        </p:nvSpPr>
        <p:spPr>
          <a:xfrm rot="16200000">
            <a:off x="4874451" y="5077204"/>
            <a:ext cx="3035651" cy="32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000" dirty="0"/>
              <a:t>Kuva: Antti Raatikainen</a:t>
            </a:r>
            <a:endParaRPr lang="fi-FI" sz="10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2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elokuu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elokuussa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47 790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+8 704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+4 500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+2 871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18 911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+516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+1 028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728474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elokuu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564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259109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elokuu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22 299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370744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8/2021 – 8/2022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589418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8/2021 – 8/2022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941290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8/2021 – 8/2022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03767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b8458977-e6f2-40e9-9621-96f4298c6bb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4723</TotalTime>
  <Words>2241</Words>
  <Application>Microsoft Macintosh PowerPoint</Application>
  <PresentationFormat>Widescreen</PresentationFormat>
  <Paragraphs>686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Clattering</vt:lpstr>
      <vt:lpstr>Neue Haas Unica W1G</vt:lpstr>
      <vt:lpstr>Neue Haas Unica W1G Light</vt:lpstr>
      <vt:lpstr>Neue Haas Unica W1G Medium</vt:lpstr>
      <vt:lpstr>Canela Medium</vt:lpstr>
      <vt:lpstr>Calibri</vt:lpstr>
      <vt:lpstr>Arial</vt:lpstr>
      <vt:lpstr>Office Theme</vt:lpstr>
      <vt:lpstr>Aikakausmediat somessa</vt:lpstr>
      <vt:lpstr>Elokuun oleelliset</vt:lpstr>
      <vt:lpstr>Aikakausmedioiden someyleisö / elokuu 2022</vt:lpstr>
      <vt:lpstr>Aikakausmedioiden seuraajamäärä / elokuu 2022</vt:lpstr>
      <vt:lpstr>Aikakausmedioiden somekanavien määrä / elokuu 2022</vt:lpstr>
      <vt:lpstr>Yleisön keskimääräinen koko /  elokuu 2022</vt:lpstr>
      <vt:lpstr>Yleisömäärän kehitys kaikissa seuratuissa kanavissa 8/2021 – 8/2022</vt:lpstr>
      <vt:lpstr>Yleisömäärän kehitys Facebookissa 8/2021 – 8/2022</vt:lpstr>
      <vt:lpstr>Yleisömäärän kehitys Instagramissa 8/2021 – 8/2022</vt:lpstr>
      <vt:lpstr>Yleisömäärän kehitys Twitterissä 8/2021 – 8/2022</vt:lpstr>
      <vt:lpstr>Yleisömäärän kehitys YouTubessa 8/2021 – 8/2022</vt:lpstr>
      <vt:lpstr>Yleisömäärän kehitys Pinterestissä 8/2021 – 8/2022</vt:lpstr>
      <vt:lpstr>Yleisömäärän kehitys Tiktokissa 8/2021 – 8/2022</vt:lpstr>
      <vt:lpstr>Somen suurimmat</vt:lpstr>
      <vt:lpstr>Eniten seuraajia kaikissa kanavissa TOP 20 / elokuu 2022</vt:lpstr>
      <vt:lpstr>Eniten seuraajia Facebookissa TOP 20 / elokuu 2022</vt:lpstr>
      <vt:lpstr>Eniten seuraajia Instagramissa TOP 20 / elokuu 2022</vt:lpstr>
      <vt:lpstr>Eniten seuraajia Twitterissä TOP 20 / elokuu 2022</vt:lpstr>
      <vt:lpstr>Eniten seuraajia YouTubessa ja Pinterestissä TOP 10 /  elokuu 2022</vt:lpstr>
      <vt:lpstr>Eniten yleisöään  kasvattaneet</vt:lpstr>
      <vt:lpstr>Eniten uusia seuraajia kaikissa kanavissa TOP 20 / elokuu 2022</vt:lpstr>
      <vt:lpstr>Eniten uusia seuraajia Facebookissa TOP 10 / elokuu 2022</vt:lpstr>
      <vt:lpstr>Eniten uusia seuraajia Instagramissa TOP 10 / elokuu 2022</vt:lpstr>
      <vt:lpstr>Eniten uusia seuraajia Twitterissä TOP 10 / elokuu 2022</vt:lpstr>
      <vt:lpstr>Seuratut mediat</vt:lpstr>
      <vt:lpstr>Seurannassa olleet mediat (214 kpl) / elokuu 2022</vt:lpstr>
      <vt:lpstr>Seurannassa olleet mediat (214 kpl) / elokuu 2022</vt:lpstr>
      <vt:lpstr>Seurantaan lisätyt ja siitä poistuneet kanavat /  elokuu 2022</vt:lpstr>
      <vt:lpstr>Ajankohtaista  aikakausmedioista</vt:lpstr>
      <vt:lpstr>Toimittaja Virpi Salmi toi huumorin naistenlehtiin – ”Se lähti hillittömästä halusta kirjoittaa jotakin hauskaa”</vt:lpstr>
      <vt:lpstr>Elokuussa lyötiin ennätyksiä – aikakausmedioiden sivuja ladattiin 32,3 miljoonaa kertaa viikossa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272</cp:revision>
  <dcterms:created xsi:type="dcterms:W3CDTF">2021-01-05T09:04:45Z</dcterms:created>
  <dcterms:modified xsi:type="dcterms:W3CDTF">2022-09-08T09:53:09Z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