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6.xml" ContentType="application/vnd.openxmlformats-officedocument.themeOverride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7.xml" ContentType="application/vnd.openxmlformats-officedocument.themeOverride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8.xml" ContentType="application/vnd.openxmlformats-officedocument.themeOverride+xml"/>
  <Override PartName="/ppt/notesSlides/notesSlide17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9.xml" ContentType="application/vnd.openxmlformats-officedocument.themeOverride+xml"/>
  <Override PartName="/ppt/notesSlides/notesSlide18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0.xml" ContentType="application/vnd.openxmlformats-officedocument.themeOverride+xml"/>
  <Override PartName="/ppt/notesSlides/notesSlide19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1.xml" ContentType="application/vnd.openxmlformats-officedocument.themeOverride+xml"/>
  <Override PartName="/ppt/notesSlides/notesSlide20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2.xml" ContentType="application/vnd.openxmlformats-officedocument.themeOverride+xml"/>
  <Override PartName="/ppt/notesSlides/notesSlide21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3.xml" ContentType="application/vnd.openxmlformats-officedocument.themeOverride+xml"/>
  <Override PartName="/ppt/notesSlides/notesSlide22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3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24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14.xml" ContentType="application/vnd.openxmlformats-officedocument.themeOverride+xml"/>
  <Override PartName="/ppt/notesSlides/notesSlide33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15.xml" ContentType="application/vnd.openxmlformats-officedocument.themeOverride+xml"/>
  <Override PartName="/ppt/notesSlides/notesSlide34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16.xml" ContentType="application/vnd.openxmlformats-officedocument.themeOverride+xml"/>
  <Override PartName="/ppt/notesSlides/notesSlide35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17.xml" ContentType="application/vnd.openxmlformats-officedocument.themeOverride+xml"/>
  <Override PartName="/ppt/notesSlides/notesSlide36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18.xml" ContentType="application/vnd.openxmlformats-officedocument.themeOverride+xml"/>
  <Override PartName="/ppt/notesSlides/notesSlide37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19.xml" ContentType="application/vnd.openxmlformats-officedocument.themeOverride+xml"/>
  <Override PartName="/ppt/notesSlides/notesSlide38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20.xml" ContentType="application/vnd.openxmlformats-officedocument.themeOverride+xml"/>
  <Override PartName="/ppt/notesSlides/notesSlide39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21.xml" ContentType="application/vnd.openxmlformats-officedocument.themeOverride+xml"/>
  <Override PartName="/ppt/notesSlides/notesSlide40.xml" ContentType="application/vnd.openxmlformats-officedocument.presentationml.notesSl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22.xml" ContentType="application/vnd.openxmlformats-officedocument.themeOverride+xml"/>
  <Override PartName="/ppt/notesSlides/notesSlide41.xml" ContentType="application/vnd.openxmlformats-officedocument.presentationml.notesSl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23.xml" ContentType="application/vnd.openxmlformats-officedocument.themeOverr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theme/themeOverride24.xml" ContentType="application/vnd.openxmlformats-officedocument.themeOverride+xml"/>
  <Override PartName="/ppt/notesSlides/notesSlide44.xml" ContentType="application/vnd.openxmlformats-officedocument.presentationml.notesSl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45.xml" ContentType="application/vnd.openxmlformats-officedocument.presentationml.notesSl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theme/themeOverride25.xml" ContentType="application/vnd.openxmlformats-officedocument.themeOverr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theme/themeOverride26.xml" ContentType="application/vnd.openxmlformats-officedocument.themeOverride+xml"/>
  <Override PartName="/ppt/notesSlides/notesSlide48.xml" ContentType="application/vnd.openxmlformats-officedocument.presentationml.notesSlid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theme/themeOverride27.xml" ContentType="application/vnd.openxmlformats-officedocument.themeOverride+xml"/>
  <Override PartName="/ppt/notesSlides/notesSlide49.xml" ContentType="application/vnd.openxmlformats-officedocument.presentationml.notesSlid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theme/themeOverride28.xml" ContentType="application/vnd.openxmlformats-officedocument.themeOverride+xml"/>
  <Override PartName="/ppt/notesSlides/notesSlide50.xml" ContentType="application/vnd.openxmlformats-officedocument.presentationml.notesSlid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theme/themeOverride29.xml" ContentType="application/vnd.openxmlformats-officedocument.themeOverride+xml"/>
  <Override PartName="/ppt/notesSlides/notesSlide51.xml" ContentType="application/vnd.openxmlformats-officedocument.presentationml.notesSlid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theme/themeOverride30.xml" ContentType="application/vnd.openxmlformats-officedocument.themeOverride+xml"/>
  <Override PartName="/ppt/notesSlides/notesSlide52.xml" ContentType="application/vnd.openxmlformats-officedocument.presentationml.notesSlid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theme/themeOverride31.xml" ContentType="application/vnd.openxmlformats-officedocument.themeOverrid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theme/themeOverride32.xml" ContentType="application/vnd.openxmlformats-officedocument.themeOverrid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theme/themeOverride33.xml" ContentType="application/vnd.openxmlformats-officedocument.themeOverrid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theme/themeOverride3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93" r:id="rId4"/>
  </p:sldMasterIdLst>
  <p:notesMasterIdLst>
    <p:notesMasterId r:id="rId107"/>
  </p:notesMasterIdLst>
  <p:handoutMasterIdLst>
    <p:handoutMasterId r:id="rId108"/>
  </p:handoutMasterIdLst>
  <p:sldIdLst>
    <p:sldId id="299" r:id="rId5"/>
    <p:sldId id="1134" r:id="rId6"/>
    <p:sldId id="1268" r:id="rId7"/>
    <p:sldId id="1265" r:id="rId8"/>
    <p:sldId id="1266" r:id="rId9"/>
    <p:sldId id="1269" r:id="rId10"/>
    <p:sldId id="1270" r:id="rId11"/>
    <p:sldId id="1191" r:id="rId12"/>
    <p:sldId id="312" r:id="rId13"/>
    <p:sldId id="1113" r:id="rId14"/>
    <p:sldId id="1194" r:id="rId15"/>
    <p:sldId id="1195" r:id="rId16"/>
    <p:sldId id="1196" r:id="rId17"/>
    <p:sldId id="1198" r:id="rId18"/>
    <p:sldId id="1197" r:id="rId19"/>
    <p:sldId id="1199" r:id="rId20"/>
    <p:sldId id="1200" r:id="rId21"/>
    <p:sldId id="1117" r:id="rId22"/>
    <p:sldId id="1208" r:id="rId23"/>
    <p:sldId id="1209" r:id="rId24"/>
    <p:sldId id="1212" r:id="rId25"/>
    <p:sldId id="1211" r:id="rId26"/>
    <p:sldId id="1202" r:id="rId27"/>
    <p:sldId id="308" r:id="rId28"/>
    <p:sldId id="1213" r:id="rId29"/>
    <p:sldId id="316" r:id="rId30"/>
    <p:sldId id="314" r:id="rId31"/>
    <p:sldId id="321" r:id="rId32"/>
    <p:sldId id="1123" r:id="rId33"/>
    <p:sldId id="322" r:id="rId34"/>
    <p:sldId id="323" r:id="rId35"/>
    <p:sldId id="1190" r:id="rId36"/>
    <p:sldId id="1206" r:id="rId37"/>
    <p:sldId id="1207" r:id="rId38"/>
    <p:sldId id="1192" r:id="rId39"/>
    <p:sldId id="1193" r:id="rId40"/>
    <p:sldId id="1203" r:id="rId41"/>
    <p:sldId id="1204" r:id="rId42"/>
    <p:sldId id="1205" r:id="rId43"/>
    <p:sldId id="324" r:id="rId44"/>
    <p:sldId id="325" r:id="rId45"/>
    <p:sldId id="326" r:id="rId46"/>
    <p:sldId id="256" r:id="rId47"/>
    <p:sldId id="1237" r:id="rId48"/>
    <p:sldId id="1240" r:id="rId49"/>
    <p:sldId id="1239" r:id="rId50"/>
    <p:sldId id="1216" r:id="rId51"/>
    <p:sldId id="721" r:id="rId52"/>
    <p:sldId id="719" r:id="rId53"/>
    <p:sldId id="1244" r:id="rId54"/>
    <p:sldId id="723" r:id="rId55"/>
    <p:sldId id="1249" r:id="rId56"/>
    <p:sldId id="1146" r:id="rId57"/>
    <p:sldId id="1241" r:id="rId58"/>
    <p:sldId id="1242" r:id="rId59"/>
    <p:sldId id="1243" r:id="rId60"/>
    <p:sldId id="725" r:id="rId61"/>
    <p:sldId id="1232" r:id="rId62"/>
    <p:sldId id="1233" r:id="rId63"/>
    <p:sldId id="1234" r:id="rId64"/>
    <p:sldId id="1235" r:id="rId65"/>
    <p:sldId id="1236" r:id="rId66"/>
    <p:sldId id="727" r:id="rId67"/>
    <p:sldId id="1107" r:id="rId68"/>
    <p:sldId id="1179" r:id="rId69"/>
    <p:sldId id="1180" r:id="rId70"/>
    <p:sldId id="1153" r:id="rId71"/>
    <p:sldId id="335" r:id="rId72"/>
    <p:sldId id="1245" r:id="rId73"/>
    <p:sldId id="1154" r:id="rId74"/>
    <p:sldId id="738" r:id="rId75"/>
    <p:sldId id="749" r:id="rId76"/>
    <p:sldId id="1246" r:id="rId77"/>
    <p:sldId id="1247" r:id="rId78"/>
    <p:sldId id="336" r:id="rId79"/>
    <p:sldId id="761" r:id="rId80"/>
    <p:sldId id="1250" r:id="rId81"/>
    <p:sldId id="1111" r:id="rId82"/>
    <p:sldId id="763" r:id="rId83"/>
    <p:sldId id="765" r:id="rId84"/>
    <p:sldId id="1105" r:id="rId85"/>
    <p:sldId id="1162" r:id="rId86"/>
    <p:sldId id="1251" r:id="rId87"/>
    <p:sldId id="1252" r:id="rId88"/>
    <p:sldId id="1260" r:id="rId89"/>
    <p:sldId id="1253" r:id="rId90"/>
    <p:sldId id="1254" r:id="rId91"/>
    <p:sldId id="1255" r:id="rId92"/>
    <p:sldId id="1256" r:id="rId93"/>
    <p:sldId id="1257" r:id="rId94"/>
    <p:sldId id="1262" r:id="rId95"/>
    <p:sldId id="1258" r:id="rId96"/>
    <p:sldId id="1259" r:id="rId97"/>
    <p:sldId id="1248" r:id="rId98"/>
    <p:sldId id="772" r:id="rId99"/>
    <p:sldId id="773" r:id="rId100"/>
    <p:sldId id="807" r:id="rId101"/>
    <p:sldId id="1272" r:id="rId102"/>
    <p:sldId id="1263" r:id="rId103"/>
    <p:sldId id="1271" r:id="rId104"/>
    <p:sldId id="1181" r:id="rId105"/>
    <p:sldId id="275" r:id="rId106"/>
  </p:sldIdLst>
  <p:sldSz cx="12192000" cy="6858000"/>
  <p:notesSz cx="6858000" cy="9144000"/>
  <p:embeddedFontLst>
    <p:embeddedFont>
      <p:font typeface="Calibri" panose="020F0502020204030204" pitchFamily="34" charset="0"/>
      <p:regular r:id="rId109"/>
      <p:bold r:id="rId110"/>
      <p:italic r:id="rId111"/>
      <p:boldItalic r:id="rId112"/>
    </p:embeddedFont>
    <p:embeddedFont>
      <p:font typeface="Canela Medium" pitchFamily="2" charset="77"/>
      <p:regular r:id="rId113"/>
    </p:embeddedFont>
    <p:embeddedFont>
      <p:font typeface="Clattering" pitchFamily="2" charset="0"/>
      <p:regular r:id="rId114"/>
    </p:embeddedFont>
    <p:embeddedFont>
      <p:font typeface="Neue Haas Unica W1G" panose="020B0504030206020203" pitchFamily="34" charset="0"/>
      <p:regular r:id="rId115"/>
      <p:bold r:id="rId116"/>
      <p:italic r:id="rId117"/>
      <p:boldItalic r:id="rId118"/>
    </p:embeddedFont>
    <p:embeddedFont>
      <p:font typeface="Neue Haas Unica W1G Light" panose="020B0404030206020203" pitchFamily="34" charset="0"/>
      <p:regular r:id="rId119"/>
      <p:italic r:id="rId120"/>
    </p:embeddedFont>
    <p:embeddedFont>
      <p:font typeface="Neue Haas Unica W1G Medium" panose="020B0504030206020203" pitchFamily="34" charset="0"/>
      <p:regular r:id="rId121"/>
      <p:italic r:id="rId122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49"/>
    <a:srgbClr val="F5F5F5"/>
    <a:srgbClr val="FFE0E0"/>
    <a:srgbClr val="FF6464"/>
    <a:srgbClr val="F4CF67"/>
    <a:srgbClr val="F5F4F7"/>
    <a:srgbClr val="9CFFF8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69" autoAdjust="0"/>
    <p:restoredTop sz="95714" autoAdjust="0"/>
  </p:normalViewPr>
  <p:slideViewPr>
    <p:cSldViewPr snapToGrid="0" snapToObjects="1">
      <p:cViewPr varScale="1">
        <p:scale>
          <a:sx n="121" d="100"/>
          <a:sy n="121" d="100"/>
        </p:scale>
        <p:origin x="1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304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font" Target="fonts/font9.fntdata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font" Target="fonts/font4.fntdata"/><Relationship Id="rId16" Type="http://schemas.openxmlformats.org/officeDocument/2006/relationships/slide" Target="slides/slide12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presProps" Target="presProps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font" Target="fonts/font5.fntdata"/><Relationship Id="rId118" Type="http://schemas.openxmlformats.org/officeDocument/2006/relationships/font" Target="fonts/font10.fntdata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handoutMaster" Target="handoutMasters/handoutMaster1.xml"/><Relationship Id="rId124" Type="http://schemas.openxmlformats.org/officeDocument/2006/relationships/viewProps" Target="viewProps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font" Target="fonts/font6.fntdata"/><Relationship Id="rId119" Type="http://schemas.openxmlformats.org/officeDocument/2006/relationships/font" Target="fonts/font11.fntdata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font" Target="fonts/font1.fntdata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font" Target="fonts/font12.fntdata"/><Relationship Id="rId125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font" Target="fonts/font2.fntdata"/><Relationship Id="rId115" Type="http://schemas.openxmlformats.org/officeDocument/2006/relationships/font" Target="fonts/font7.fntdata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font" Target="fonts/font13.fntdata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font" Target="fonts/font8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font" Target="fonts/font3.fntdata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40.xml"/><Relationship Id="rId1" Type="http://schemas.microsoft.com/office/2011/relationships/chartStyle" Target="style40.xml"/><Relationship Id="rId4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43.xml"/><Relationship Id="rId1" Type="http://schemas.microsoft.com/office/2011/relationships/chartStyle" Target="style43.xml"/><Relationship Id="rId4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44.xml"/><Relationship Id="rId1" Type="http://schemas.microsoft.com/office/2011/relationships/chartStyle" Target="style44.xml"/><Relationship Id="rId4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45.xml"/><Relationship Id="rId1" Type="http://schemas.microsoft.com/office/2011/relationships/chartStyle" Target="style45.xml"/><Relationship Id="rId4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46.xml"/><Relationship Id="rId1" Type="http://schemas.microsoft.com/office/2011/relationships/chartStyle" Target="style46.xml"/><Relationship Id="rId4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48.xml"/><Relationship Id="rId1" Type="http://schemas.microsoft.com/office/2011/relationships/chartStyle" Target="style48.xml"/><Relationship Id="rId4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49.xml"/><Relationship Id="rId1" Type="http://schemas.microsoft.com/office/2011/relationships/chartStyle" Target="style49.xml"/><Relationship Id="rId4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51.xml"/><Relationship Id="rId1" Type="http://schemas.microsoft.com/office/2011/relationships/chartStyle" Target="style51.xml"/><Relationship Id="rId4" Type="http://schemas.openxmlformats.org/officeDocument/2006/relationships/package" Target="../embeddings/Microsoft_Excel_Worksheet50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07840400426973"/>
          <c:y val="7.9140165368103033E-2"/>
          <c:w val="0.49035847051453069"/>
          <c:h val="0.778049222849419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7 ASSI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53-F647-A03A-3598FFE6282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53-F647-A03A-3598FFE6282E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53-F647-A03A-3598FFE6282E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53-F647-A03A-3598FFE6282E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DC53-F647-A03A-3598FFE6282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5FD8-43C8-8F32-C582ECCC1027}"/>
              </c:ext>
            </c:extLst>
          </c:dPt>
          <c:dLbls>
            <c:dLbl>
              <c:idx val="0"/>
              <c:layout>
                <c:manualLayout>
                  <c:x val="0.14963717377466582"/>
                  <c:y val="4.7288047583081569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t" anchorCtr="0">
                    <a:spAutoFit/>
                  </a:bodyPr>
                  <a:lstStyle/>
                  <a:p>
                    <a:pPr algn="ctr">
                      <a:defRPr lang="fi-FI" sz="1600" b="0" i="0" u="none" strike="noStrike" kern="1200" baseline="0" noProof="0">
                        <a:solidFill>
                          <a:schemeClr val="accent2"/>
                        </a:solidFill>
                        <a:latin typeface="Neue Haas Unica W1G Medium" panose="020B0404030206020203" pitchFamily="34" charset="0"/>
                        <a:ea typeface="+mn-ea"/>
                        <a:cs typeface="+mn-cs"/>
                      </a:defRPr>
                    </a:pPr>
                    <a:fld id="{AA9C9BC9-CB34-334F-8575-94A8B6E23191}" type="CATEGORYNAME">
                      <a:rPr lang="en-US" sz="1600" noProof="0"/>
                      <a:pPr algn="ctr">
                        <a:defRPr lang="fi-FI" sz="1600" noProof="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[CATEGORY NAME]</a:t>
                    </a:fld>
                    <a:r>
                      <a:rPr lang="en-US" sz="1600" baseline="0" noProof="0" dirty="0"/>
                      <a:t>, </a:t>
                    </a:r>
                    <a:br>
                      <a:rPr lang="en-US" sz="1600" baseline="0" noProof="0" dirty="0"/>
                    </a:br>
                    <a:fld id="{18228FC7-F198-DF4A-9CB4-325B732745BC}" type="PERCENTAGE">
                      <a:rPr lang="en-US" sz="1600" baseline="0" noProof="0" smtClean="0"/>
                      <a:pPr algn="ctr">
                        <a:defRPr lang="fi-FI" sz="1600" noProof="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[PERCENTAGE]</a:t>
                    </a:fld>
                    <a:endParaRPr lang="en-US" sz="1600" baseline="0" noProof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0">
                  <a:spAutoFit/>
                </a:bodyPr>
                <a:lstStyle/>
                <a:p>
                  <a:pPr algn="ctr">
                    <a:defRPr lang="fi-FI" sz="1600" b="0" i="0" u="none" strike="noStrike" kern="1200" baseline="0" noProof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940454834789654"/>
                      <c:h val="0.209007791381777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C53-F647-A03A-3598FFE6282E}"/>
                </c:ext>
              </c:extLst>
            </c:dLbl>
            <c:dLbl>
              <c:idx val="1"/>
              <c:layout>
                <c:manualLayout>
                  <c:x val="-0.20203213548598653"/>
                  <c:y val="4.9009182699952299E-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t" anchorCtr="0">
                    <a:spAutoFit/>
                  </a:bodyPr>
                  <a:lstStyle/>
                  <a:p>
                    <a:pPr algn="ctr">
                      <a:defRPr lang="fi-FI" sz="1600" b="0" i="0" u="none" strike="noStrike" kern="1200" baseline="0" noProof="0">
                        <a:solidFill>
                          <a:schemeClr val="accent2"/>
                        </a:solidFill>
                        <a:latin typeface="Neue Haas Unica W1G Medium" panose="020B0404030206020203" pitchFamily="34" charset="0"/>
                        <a:ea typeface="+mn-ea"/>
                        <a:cs typeface="+mn-cs"/>
                      </a:defRPr>
                    </a:pPr>
                    <a:fld id="{4E2E6599-B6A5-D341-B8BF-F04968B32172}" type="CATEGORYNAME">
                      <a:rPr lang="en-US" sz="1600" noProof="0"/>
                      <a:pPr algn="ctr">
                        <a:defRPr lang="fi-FI" sz="1600" noProof="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[CATEGORY NAME]</a:t>
                    </a:fld>
                    <a:r>
                      <a:rPr lang="en-US" sz="1600" baseline="0" noProof="0" dirty="0"/>
                      <a:t>, </a:t>
                    </a:r>
                    <a:br>
                      <a:rPr lang="en-US" sz="1600" baseline="0" noProof="0" dirty="0"/>
                    </a:br>
                    <a:fld id="{58C7DE48-D36A-C144-A551-1E832F12EE65}" type="PERCENTAGE">
                      <a:rPr lang="en-US" sz="1600" baseline="0" noProof="0" smtClean="0"/>
                      <a:pPr algn="ctr">
                        <a:defRPr lang="fi-FI" sz="1600" noProof="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[PERCENTAGE]</a:t>
                    </a:fld>
                    <a:endParaRPr lang="en-US" sz="1600" baseline="0" noProof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0">
                  <a:spAutoFit/>
                </a:bodyPr>
                <a:lstStyle/>
                <a:p>
                  <a:pPr algn="ctr">
                    <a:defRPr lang="fi-FI" sz="1600" b="0" i="0" u="none" strike="noStrike" kern="1200" baseline="0" noProof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395483014407368"/>
                      <c:h val="0.16485679360788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C53-F647-A03A-3598FFE6282E}"/>
                </c:ext>
              </c:extLst>
            </c:dLbl>
            <c:dLbl>
              <c:idx val="2"/>
              <c:layout>
                <c:manualLayout>
                  <c:x val="-0.27469283606624656"/>
                  <c:y val="3.69769353091734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0">
                  <a:spAutoFit/>
                </a:bodyPr>
                <a:lstStyle/>
                <a:p>
                  <a:pPr algn="ctr">
                    <a:defRPr lang="fi-FI" sz="1600" b="0" i="0" u="none" strike="noStrike" kern="1200" baseline="0" noProof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DC53-F647-A03A-3598FFE6282E}"/>
                </c:ext>
              </c:extLst>
            </c:dLbl>
            <c:dLbl>
              <c:idx val="3"/>
              <c:layout>
                <c:manualLayout>
                  <c:x val="-0.28018188306429853"/>
                  <c:y val="6.3691782050486027E-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t" anchorCtr="0">
                    <a:spAutoFit/>
                  </a:bodyPr>
                  <a:lstStyle/>
                  <a:p>
                    <a:pPr algn="ctr">
                      <a:defRPr lang="fi-FI" sz="1600" b="0" i="0" u="none" strike="noStrike" kern="1200" baseline="0" noProof="0">
                        <a:solidFill>
                          <a:schemeClr val="accent2"/>
                        </a:solidFill>
                        <a:latin typeface="Neue Haas Unica W1G Medium" panose="020B0404030206020203" pitchFamily="34" charset="0"/>
                        <a:ea typeface="+mn-ea"/>
                        <a:cs typeface="+mn-cs"/>
                      </a:defRPr>
                    </a:pPr>
                    <a:fld id="{32EF5A3A-9C4D-3444-9925-DA65E05B6B13}" type="CATEGORYNAME">
                      <a:rPr lang="en-US" sz="1600" noProof="0"/>
                      <a:pPr algn="ctr">
                        <a:defRPr lang="fi-FI" sz="1600" noProof="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[CATEGORY NAME]</a:t>
                    </a:fld>
                    <a:r>
                      <a:rPr lang="en-US" sz="1600" baseline="0" noProof="0"/>
                      <a:t>, </a:t>
                    </a:r>
                    <a:fld id="{A2A20B56-63E7-0B40-BDF8-63B4FB5C88BC}" type="PERCENTAGE">
                      <a:rPr lang="en-US" sz="1600" baseline="0" noProof="0" smtClean="0"/>
                      <a:pPr algn="ctr">
                        <a:defRPr lang="fi-FI" sz="1600" noProof="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[PERCENTAGE]</a:t>
                    </a:fld>
                    <a:endParaRPr lang="en-US" sz="1600" baseline="0" noProof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0">
                  <a:spAutoFit/>
                </a:bodyPr>
                <a:lstStyle/>
                <a:p>
                  <a:pPr algn="ctr">
                    <a:defRPr lang="fi-FI" sz="1600" b="0" i="0" u="none" strike="noStrike" kern="1200" baseline="0" noProof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619174160576588"/>
                      <c:h val="0.125476885292271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C53-F647-A03A-3598FFE6282E}"/>
                </c:ext>
              </c:extLst>
            </c:dLbl>
            <c:dLbl>
              <c:idx val="4"/>
              <c:layout>
                <c:manualLayout>
                  <c:x val="-0.25965668712024675"/>
                  <c:y val="-9.5647731819718418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t" anchorCtr="0">
                    <a:spAutoFit/>
                  </a:bodyPr>
                  <a:lstStyle/>
                  <a:p>
                    <a:pPr algn="ctr">
                      <a:defRPr lang="fi-FI" sz="1600" b="0" i="0" u="none" strike="noStrike" kern="1200" baseline="0" noProof="0">
                        <a:solidFill>
                          <a:schemeClr val="accent2"/>
                        </a:solidFill>
                        <a:latin typeface="Neue Haas Unica W1G Medium" panose="020B0404030206020203" pitchFamily="34" charset="0"/>
                        <a:ea typeface="+mn-ea"/>
                        <a:cs typeface="+mn-cs"/>
                      </a:defRPr>
                    </a:pPr>
                    <a:fld id="{5178C4C3-2EEA-DB4B-AC99-B5649958244B}" type="CATEGORYNAME">
                      <a:rPr lang="en-US" sz="1600" noProof="0"/>
                      <a:pPr algn="ctr">
                        <a:defRPr lang="fi-FI" sz="1600" noProof="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[CATEGORY NAME]</a:t>
                    </a:fld>
                    <a:r>
                      <a:rPr lang="en-US" sz="1600" baseline="0" noProof="0"/>
                      <a:t>, </a:t>
                    </a:r>
                    <a:fld id="{C14621A0-3CD5-D141-B020-A1BEEC1BB6EA}" type="PERCENTAGE">
                      <a:rPr lang="en-US" sz="1600" baseline="0" noProof="0" smtClean="0"/>
                      <a:pPr algn="ctr">
                        <a:defRPr lang="fi-FI" sz="1600" noProof="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[PERCENTAGE]</a:t>
                    </a:fld>
                    <a:endParaRPr lang="en-US" sz="1600" baseline="0" noProof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0">
                  <a:spAutoFit/>
                </a:bodyPr>
                <a:lstStyle/>
                <a:p>
                  <a:pPr algn="ctr">
                    <a:defRPr lang="fi-FI" sz="1600" b="0" i="0" u="none" strike="noStrike" kern="1200" baseline="0" noProof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816318655694271"/>
                      <c:h val="8.965745320832556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DC53-F647-A03A-3598FFE6282E}"/>
                </c:ext>
              </c:extLst>
            </c:dLbl>
            <c:dLbl>
              <c:idx val="5"/>
              <c:layout>
                <c:manualLayout>
                  <c:x val="-0.2259078327834117"/>
                  <c:y val="-0.2085464441431932"/>
                </c:manualLayout>
              </c:layout>
              <c:tx>
                <c:rich>
                  <a:bodyPr/>
                  <a:lstStyle/>
                  <a:p>
                    <a:fld id="{DD09F95B-B187-EB40-A00B-2794F247C6AE}" type="CATEGORYNAME">
                      <a:rPr lang="en-US" sz="1400" noProof="0" smtClean="0"/>
                      <a:pPr/>
                      <a:t>[CATEGORY NAME]</a:t>
                    </a:fld>
                    <a:r>
                      <a:rPr lang="en-US" sz="1400" baseline="0" noProof="0" dirty="0"/>
                      <a:t>, </a:t>
                    </a:r>
                    <a:fld id="{A87B7E9B-2F66-E143-8F3E-01226E1A9D22}" type="PERCENTAGE">
                      <a:rPr lang="en-US" sz="1400" baseline="0" noProof="0" smtClean="0"/>
                      <a:pPr/>
                      <a:t>[PERCENTAGE]</a:t>
                    </a:fld>
                    <a:r>
                      <a:rPr lang="en-US" sz="1400" baseline="0" noProof="0" dirty="0"/>
                      <a:t> </a:t>
                    </a:r>
                    <a:br>
                      <a:rPr lang="en-US" sz="1400" baseline="0" noProof="0" dirty="0"/>
                    </a:br>
                    <a:r>
                      <a:rPr lang="en-US" sz="1200" b="0" i="1" u="none" strike="noStrike" kern="1200" baseline="0" noProof="0" dirty="0">
                        <a:solidFill>
                          <a:srgbClr val="002548"/>
                        </a:solidFill>
                        <a:latin typeface="Neue Haas Unica W1G Medium" panose="020B0404030206020203" pitchFamily="34" charset="0"/>
                      </a:rPr>
                      <a:t>(kysely päättyi näiltä vastaajilta tähän)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569567628733885"/>
                      <c:h val="0.189285732764865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5FD8-43C8-8F32-C582ECCC10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fi-FI" sz="1600" b="0" i="0" u="none" strike="noStrike" kern="1200" baseline="0" noProof="0">
                    <a:solidFill>
                      <a:schemeClr val="accent2"/>
                    </a:solidFill>
                    <a:latin typeface="Neue Haas Unica W1G Medium" panose="020B04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 cap="rnd" cmpd="sng" algn="ctr">
                  <a:solidFill>
                    <a:schemeClr val="tx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Luki painettuna</c:v>
                </c:pt>
                <c:pt idx="1">
                  <c:v>Luki digissä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3638</c:v>
                </c:pt>
                <c:pt idx="1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53-F647-A03A-3598FFE62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3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9360863741723457"/>
          <c:y val="8.4325364325834248E-3"/>
          <c:w val="0.35314916881916814"/>
          <c:h val="0.895537221749907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 ASSI</c:v>
                </c:pt>
              </c:strCache>
            </c:strRef>
          </c:tx>
          <c:spPr>
            <a:solidFill>
              <a:srgbClr val="FF636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98-4C38-A01F-E31D77C39ABF}"/>
              </c:ext>
            </c:extLst>
          </c:dPt>
          <c:dPt>
            <c:idx val="1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98-4C38-A01F-E31D77C39ABF}"/>
              </c:ext>
            </c:extLst>
          </c:dPt>
          <c:dPt>
            <c:idx val="2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798-4C38-A01F-E31D77C39ABF}"/>
              </c:ext>
            </c:extLst>
          </c:dPt>
          <c:dPt>
            <c:idx val="4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798-4C38-A01F-E31D77C39AB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 Medium" panose="020B04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Painetusta lehdestä</c:v>
                </c:pt>
                <c:pt idx="1">
                  <c:v>Painetusta lehdestä pääasiassa, mutta täydentävä tieto sähköisenä</c:v>
                </c:pt>
                <c:pt idx="2">
                  <c:v>Sähköpostiin saatavasta uutiskirjeestä</c:v>
                </c:pt>
                <c:pt idx="3">
                  <c:v>Lehden/yrityksen nettisivuilta</c:v>
                </c:pt>
                <c:pt idx="4">
                  <c:v>Lehden/yrityksen sometileiltä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56.999999999999993</c:v>
                </c:pt>
                <c:pt idx="1">
                  <c:v>29.799999999999997</c:v>
                </c:pt>
                <c:pt idx="2">
                  <c:v>9.1999999999999993</c:v>
                </c:pt>
                <c:pt idx="3">
                  <c:v>2.5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798-4C38-A01F-E31D77C39A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axMin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649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0"/>
        </c:scaling>
        <c:delete val="1"/>
        <c:axPos val="t"/>
        <c:majorGridlines>
          <c:spPr>
            <a:ln w="9525" cap="flat" cmpd="sng" algn="ctr">
              <a:solidFill>
                <a:srgbClr val="FFFFFF">
                  <a:lumMod val="85000"/>
                </a:srgb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high"/>
        <c:crossAx val="834619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26335069177908"/>
          <c:y val="5.633252070149395E-2"/>
          <c:w val="0.61745364199363695"/>
          <c:h val="0.7628343099107965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Painetusta lehdestä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Kaikki</c:v>
                </c:pt>
                <c:pt idx="1">
                  <c:v>alle 30-vuotiaat</c:v>
                </c:pt>
                <c:pt idx="2">
                  <c:v>30–39
-vuotiaat</c:v>
                </c:pt>
                <c:pt idx="3">
                  <c:v>40–49
-vuotiaat</c:v>
                </c:pt>
                <c:pt idx="4">
                  <c:v>50–65
-vuotiaat</c:v>
                </c:pt>
                <c:pt idx="5">
                  <c:v>yli 65
-vuotiaat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57</c:v>
                </c:pt>
                <c:pt idx="1">
                  <c:v>49.5</c:v>
                </c:pt>
                <c:pt idx="2">
                  <c:v>55.400000000000006</c:v>
                </c:pt>
                <c:pt idx="3">
                  <c:v>52.400000000000006</c:v>
                </c:pt>
                <c:pt idx="4">
                  <c:v>57.099999999999994</c:v>
                </c:pt>
                <c:pt idx="5">
                  <c:v>58.8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Painetusta lehdestä pääasiassa, täydentävä tieto sähköisenä</c:v>
                </c:pt>
              </c:strCache>
            </c:strRef>
          </c:tx>
          <c:spPr>
            <a:ln w="3492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Kaikki</c:v>
                </c:pt>
                <c:pt idx="1">
                  <c:v>alle 30-vuotiaat</c:v>
                </c:pt>
                <c:pt idx="2">
                  <c:v>30–39
-vuotiaat</c:v>
                </c:pt>
                <c:pt idx="3">
                  <c:v>40–49
-vuotiaat</c:v>
                </c:pt>
                <c:pt idx="4">
                  <c:v>50–65
-vuotiaat</c:v>
                </c:pt>
                <c:pt idx="5">
                  <c:v>yli 65
-vuotiaat</c:v>
                </c:pt>
              </c:strCache>
            </c:strRef>
          </c:cat>
          <c:val>
            <c:numRef>
              <c:f>Sheet1!$B$3:$G$3</c:f>
              <c:numCache>
                <c:formatCode>0</c:formatCode>
                <c:ptCount val="6"/>
                <c:pt idx="0">
                  <c:v>29.8</c:v>
                </c:pt>
                <c:pt idx="1">
                  <c:v>26.3</c:v>
                </c:pt>
                <c:pt idx="2">
                  <c:v>21.2</c:v>
                </c:pt>
                <c:pt idx="3">
                  <c:v>28.299999999999997</c:v>
                </c:pt>
                <c:pt idx="4">
                  <c:v>30.2</c:v>
                </c:pt>
                <c:pt idx="5">
                  <c:v>31.4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75-5449-96BE-C70CF79F4F3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Uutiskirjeestä (sähköposti)</c:v>
                </c:pt>
              </c:strCache>
            </c:strRef>
          </c:tx>
          <c:spPr>
            <a:ln w="3492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Kaikki</c:v>
                </c:pt>
                <c:pt idx="1">
                  <c:v>alle 30-vuotiaat</c:v>
                </c:pt>
                <c:pt idx="2">
                  <c:v>30–39
-vuotiaat</c:v>
                </c:pt>
                <c:pt idx="3">
                  <c:v>40–49
-vuotiaat</c:v>
                </c:pt>
                <c:pt idx="4">
                  <c:v>50–65
-vuotiaat</c:v>
                </c:pt>
                <c:pt idx="5">
                  <c:v>yli 65
-vuotiaat</c:v>
                </c:pt>
              </c:strCache>
            </c:strRef>
          </c:cat>
          <c:val>
            <c:numRef>
              <c:f>Sheet1!$B$4:$G$4</c:f>
              <c:numCache>
                <c:formatCode>0</c:formatCode>
                <c:ptCount val="6"/>
                <c:pt idx="0">
                  <c:v>9.1999999999999993</c:v>
                </c:pt>
                <c:pt idx="1">
                  <c:v>12.1</c:v>
                </c:pt>
                <c:pt idx="2">
                  <c:v>12.3</c:v>
                </c:pt>
                <c:pt idx="3">
                  <c:v>11.700000000000001</c:v>
                </c:pt>
                <c:pt idx="4">
                  <c:v>9</c:v>
                </c:pt>
                <c:pt idx="5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475-5449-96BE-C70CF79F4F3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Lehden/yrityksen nettisivuilta</c:v>
                </c:pt>
              </c:strCache>
            </c:strRef>
          </c:tx>
          <c:spPr>
            <a:ln w="3810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Kaikki</c:v>
                </c:pt>
                <c:pt idx="1">
                  <c:v>alle 30-vuotiaat</c:v>
                </c:pt>
                <c:pt idx="2">
                  <c:v>30–39
-vuotiaat</c:v>
                </c:pt>
                <c:pt idx="3">
                  <c:v>40–49
-vuotiaat</c:v>
                </c:pt>
                <c:pt idx="4">
                  <c:v>50–65
-vuotiaat</c:v>
                </c:pt>
                <c:pt idx="5">
                  <c:v>yli 65
-vuotiaat</c:v>
                </c:pt>
              </c:strCache>
            </c:strRef>
          </c:cat>
          <c:val>
            <c:numRef>
              <c:f>Sheet1!$B$5:$G$5</c:f>
              <c:numCache>
                <c:formatCode>0</c:formatCode>
                <c:ptCount val="6"/>
                <c:pt idx="0">
                  <c:v>2.5</c:v>
                </c:pt>
                <c:pt idx="1">
                  <c:v>7.1</c:v>
                </c:pt>
                <c:pt idx="2">
                  <c:v>5.2</c:v>
                </c:pt>
                <c:pt idx="3">
                  <c:v>3.8</c:v>
                </c:pt>
                <c:pt idx="4">
                  <c:v>2.4</c:v>
                </c:pt>
                <c:pt idx="5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475-5449-96BE-C70CF79F4F3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Lehden/yrityksen sometileiltä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Kaikki</c:v>
                </c:pt>
                <c:pt idx="1">
                  <c:v>alle 30-vuotiaat</c:v>
                </c:pt>
                <c:pt idx="2">
                  <c:v>30–39
-vuotiaat</c:v>
                </c:pt>
                <c:pt idx="3">
                  <c:v>40–49
-vuotiaat</c:v>
                </c:pt>
                <c:pt idx="4">
                  <c:v>50–65
-vuotiaat</c:v>
                </c:pt>
                <c:pt idx="5">
                  <c:v>yli 65
-vuotiaat</c:v>
                </c:pt>
              </c:strCache>
            </c:strRef>
          </c:cat>
          <c:val>
            <c:numRef>
              <c:f>Sheet1!$B$6:$G$6</c:f>
              <c:numCache>
                <c:formatCode>0</c:formatCode>
                <c:ptCount val="6"/>
                <c:pt idx="0">
                  <c:v>1.5</c:v>
                </c:pt>
                <c:pt idx="1">
                  <c:v>5.0999999999999996</c:v>
                </c:pt>
                <c:pt idx="2">
                  <c:v>5.8999999999999995</c:v>
                </c:pt>
                <c:pt idx="3">
                  <c:v>3.8</c:v>
                </c:pt>
                <c:pt idx="4">
                  <c:v>1.3</c:v>
                </c:pt>
                <c:pt idx="5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0891712"/>
        <c:axId val="1869618640"/>
      </c:lineChart>
      <c:catAx>
        <c:axId val="189089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Algn val="ctr"/>
        <c:lblOffset val="100"/>
        <c:noMultiLvlLbl val="0"/>
      </c:cat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3000656289496742"/>
          <c:h val="0.67748427877027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9360863741723457"/>
          <c:y val="8.4325364325834248E-3"/>
          <c:w val="0.35314916881916814"/>
          <c:h val="0.895537221749907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 ASSI</c:v>
                </c:pt>
              </c:strCache>
            </c:strRef>
          </c:tx>
          <c:spPr>
            <a:solidFill>
              <a:srgbClr val="FF636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98-4C38-A01F-E31D77C39ABF}"/>
              </c:ext>
            </c:extLst>
          </c:dPt>
          <c:dPt>
            <c:idx val="1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98-4C38-A01F-E31D77C39ABF}"/>
              </c:ext>
            </c:extLst>
          </c:dPt>
          <c:dPt>
            <c:idx val="2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798-4C38-A01F-E31D77C39ABF}"/>
              </c:ext>
            </c:extLst>
          </c:dPt>
          <c:dPt>
            <c:idx val="4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798-4C38-A01F-E31D77C39AB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 Medium" panose="020B04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Painetusta lehdestä</c:v>
                </c:pt>
                <c:pt idx="1">
                  <c:v>Painetusta lehdestä pääasiassa, täydentävä tieto sähköisenä</c:v>
                </c:pt>
                <c:pt idx="2">
                  <c:v>Uutiskirjeestä (sähköposti)</c:v>
                </c:pt>
                <c:pt idx="3">
                  <c:v>Lehden/järjestön nettisivuilta</c:v>
                </c:pt>
                <c:pt idx="4">
                  <c:v>Lehden/järjestön sometileiltä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60.9</c:v>
                </c:pt>
                <c:pt idx="1">
                  <c:v>31.6</c:v>
                </c:pt>
                <c:pt idx="2">
                  <c:v>5.4</c:v>
                </c:pt>
                <c:pt idx="3">
                  <c:v>1.3</c:v>
                </c:pt>
                <c:pt idx="4">
                  <c:v>0.89999999999999991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798-4C38-A01F-E31D77C39A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axMin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649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rgbClr val="FFFFFF">
                  <a:lumMod val="85000"/>
                </a:srgb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834619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9360863741723457"/>
          <c:y val="8.4325364325834248E-3"/>
          <c:w val="0.35314916881916814"/>
          <c:h val="0.895537221749907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 ASSI</c:v>
                </c:pt>
              </c:strCache>
            </c:strRef>
          </c:tx>
          <c:spPr>
            <a:solidFill>
              <a:srgbClr val="FF636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98-4C38-A01F-E31D77C39ABF}"/>
              </c:ext>
            </c:extLst>
          </c:dPt>
          <c:dPt>
            <c:idx val="1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98-4C38-A01F-E31D77C39ABF}"/>
              </c:ext>
            </c:extLst>
          </c:dPt>
          <c:dPt>
            <c:idx val="2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798-4C38-A01F-E31D77C39ABF}"/>
              </c:ext>
            </c:extLst>
          </c:dPt>
          <c:dPt>
            <c:idx val="4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798-4C38-A01F-E31D77C39AB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 Medium" panose="020B04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Painetusta lehdestä</c:v>
                </c:pt>
                <c:pt idx="1">
                  <c:v>Uutiskirjeestä (sähköposti)</c:v>
                </c:pt>
                <c:pt idx="2">
                  <c:v>Painetusta lehdestä pääasiassa, täydentävä tieto sähköisenä</c:v>
                </c:pt>
                <c:pt idx="3">
                  <c:v>Lehden/järjestön nettisivuilta</c:v>
                </c:pt>
                <c:pt idx="4">
                  <c:v>Lehden/järjestön sometileiltä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30.5</c:v>
                </c:pt>
                <c:pt idx="1">
                  <c:v>30.5</c:v>
                </c:pt>
                <c:pt idx="2">
                  <c:v>25.7</c:v>
                </c:pt>
                <c:pt idx="3">
                  <c:v>9.5</c:v>
                </c:pt>
                <c:pt idx="4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798-4C38-A01F-E31D77C39A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axMin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649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rgbClr val="FFFFFF">
                  <a:lumMod val="85000"/>
                </a:srgb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834619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9360863741723457"/>
          <c:y val="8.4325364325834248E-3"/>
          <c:w val="0.35314916881916814"/>
          <c:h val="0.895537221749907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 ASSI</c:v>
                </c:pt>
              </c:strCache>
            </c:strRef>
          </c:tx>
          <c:spPr>
            <a:solidFill>
              <a:srgbClr val="FF636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98-4C38-A01F-E31D77C39ABF}"/>
              </c:ext>
            </c:extLst>
          </c:dPt>
          <c:dPt>
            <c:idx val="1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98-4C38-A01F-E31D77C39ABF}"/>
              </c:ext>
            </c:extLst>
          </c:dPt>
          <c:dPt>
            <c:idx val="2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798-4C38-A01F-E31D77C39ABF}"/>
              </c:ext>
            </c:extLst>
          </c:dPt>
          <c:dPt>
            <c:idx val="4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798-4C38-A01F-E31D77C39AB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 Medium" panose="020B04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Painetusta lehdestä</c:v>
                </c:pt>
                <c:pt idx="1">
                  <c:v>Painetusta lehdestä pääasiassa, täydentävä tieto sähköisenä</c:v>
                </c:pt>
                <c:pt idx="2">
                  <c:v>Uutiskirjeestä (sähköposti)</c:v>
                </c:pt>
                <c:pt idx="3">
                  <c:v>Lehden/yrityksen nettisivuilta</c:v>
                </c:pt>
                <c:pt idx="4">
                  <c:v>Lehden/yrityksen sometileiltä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49.5</c:v>
                </c:pt>
                <c:pt idx="1">
                  <c:v>26.3</c:v>
                </c:pt>
                <c:pt idx="2">
                  <c:v>12.1</c:v>
                </c:pt>
                <c:pt idx="3">
                  <c:v>7.1</c:v>
                </c:pt>
                <c:pt idx="4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798-4C38-A01F-E31D77C39A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axMin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649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rgbClr val="FFFFFF">
                  <a:lumMod val="85000"/>
                </a:srgb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834619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9360863741723457"/>
          <c:y val="8.4325364325834248E-3"/>
          <c:w val="0.35314916881916814"/>
          <c:h val="0.895537221749907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 ASSI</c:v>
                </c:pt>
              </c:strCache>
            </c:strRef>
          </c:tx>
          <c:spPr>
            <a:solidFill>
              <a:srgbClr val="FF636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98-4C38-A01F-E31D77C39ABF}"/>
              </c:ext>
            </c:extLst>
          </c:dPt>
          <c:dPt>
            <c:idx val="1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98-4C38-A01F-E31D77C39ABF}"/>
              </c:ext>
            </c:extLst>
          </c:dPt>
          <c:dPt>
            <c:idx val="2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798-4C38-A01F-E31D77C39ABF}"/>
              </c:ext>
            </c:extLst>
          </c:dPt>
          <c:dPt>
            <c:idx val="4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798-4C38-A01F-E31D77C39AB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 Medium" panose="020B04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Painetusta lehdestä</c:v>
                </c:pt>
                <c:pt idx="1">
                  <c:v>Painetusta lehdestä pääasiassa, täydentävä tieto sähköisenä</c:v>
                </c:pt>
                <c:pt idx="2">
                  <c:v>Uutiskirjeestä (sähköposti)</c:v>
                </c:pt>
                <c:pt idx="3">
                  <c:v>Lehden/yrityksen sometileiltä</c:v>
                </c:pt>
                <c:pt idx="4">
                  <c:v>Lehden/yrityksen nettisivuilta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55.400000000000006</c:v>
                </c:pt>
                <c:pt idx="1">
                  <c:v>21.2</c:v>
                </c:pt>
                <c:pt idx="2">
                  <c:v>12.3</c:v>
                </c:pt>
                <c:pt idx="3">
                  <c:v>5.8999999999999995</c:v>
                </c:pt>
                <c:pt idx="4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798-4C38-A01F-E31D77C39A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axMin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649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rgbClr val="FFFFFF">
                  <a:lumMod val="85000"/>
                </a:srgb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834619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9360863741723457"/>
          <c:y val="8.4325364325834248E-3"/>
          <c:w val="0.35314916881916814"/>
          <c:h val="0.895537221749907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 ASSI</c:v>
                </c:pt>
              </c:strCache>
            </c:strRef>
          </c:tx>
          <c:spPr>
            <a:solidFill>
              <a:srgbClr val="FF636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98-4C38-A01F-E31D77C39ABF}"/>
              </c:ext>
            </c:extLst>
          </c:dPt>
          <c:dPt>
            <c:idx val="1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98-4C38-A01F-E31D77C39ABF}"/>
              </c:ext>
            </c:extLst>
          </c:dPt>
          <c:dPt>
            <c:idx val="2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798-4C38-A01F-E31D77C39ABF}"/>
              </c:ext>
            </c:extLst>
          </c:dPt>
          <c:dPt>
            <c:idx val="4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798-4C38-A01F-E31D77C39AB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 Medium" panose="020B04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Painetusta lehdestä</c:v>
                </c:pt>
                <c:pt idx="1">
                  <c:v>Painetusta lehdestä pääasiassa, täydentävä tieto sähköisenä</c:v>
                </c:pt>
                <c:pt idx="2">
                  <c:v>Uutiskirjeestä (sähköposti)</c:v>
                </c:pt>
                <c:pt idx="3">
                  <c:v>Lehden/yrityksen sometileiltä</c:v>
                </c:pt>
                <c:pt idx="4">
                  <c:v>Lehden/yrityksen nettisivuilta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52.400000000000006</c:v>
                </c:pt>
                <c:pt idx="1">
                  <c:v>28.299999999999997</c:v>
                </c:pt>
                <c:pt idx="2">
                  <c:v>11.700000000000001</c:v>
                </c:pt>
                <c:pt idx="3">
                  <c:v>3.8</c:v>
                </c:pt>
                <c:pt idx="4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798-4C38-A01F-E31D77C39A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axMin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649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rgbClr val="FFFFFF">
                  <a:lumMod val="85000"/>
                </a:srgb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834619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60255204977342092"/>
          <c:y val="0"/>
          <c:w val="0.35314916881916814"/>
          <c:h val="0.895537221749907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 ASSI</c:v>
                </c:pt>
              </c:strCache>
            </c:strRef>
          </c:tx>
          <c:spPr>
            <a:solidFill>
              <a:srgbClr val="FF636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98-4C38-A01F-E31D77C39ABF}"/>
              </c:ext>
            </c:extLst>
          </c:dPt>
          <c:dPt>
            <c:idx val="1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98-4C38-A01F-E31D77C39ABF}"/>
              </c:ext>
            </c:extLst>
          </c:dPt>
          <c:dPt>
            <c:idx val="2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798-4C38-A01F-E31D77C39ABF}"/>
              </c:ext>
            </c:extLst>
          </c:dPt>
          <c:dPt>
            <c:idx val="4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798-4C38-A01F-E31D77C39AB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 Medium" panose="020B04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Painetusta lehdestä</c:v>
                </c:pt>
                <c:pt idx="1">
                  <c:v>Painetusta lehdestä pääasiassa, täydentävä tieto sähköisenä</c:v>
                </c:pt>
                <c:pt idx="2">
                  <c:v>Uutiskirjeestä (sähköposti)</c:v>
                </c:pt>
                <c:pt idx="3">
                  <c:v>Lehden/yrityksen nettisivuilta</c:v>
                </c:pt>
                <c:pt idx="4">
                  <c:v>Lehden/yrityksen sometileiltä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57.099999999999994</c:v>
                </c:pt>
                <c:pt idx="1">
                  <c:v>30.2</c:v>
                </c:pt>
                <c:pt idx="2">
                  <c:v>9</c:v>
                </c:pt>
                <c:pt idx="3">
                  <c:v>2.4</c:v>
                </c:pt>
                <c:pt idx="4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798-4C38-A01F-E31D77C39A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axMin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649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rgbClr val="FFFFFF">
                  <a:lumMod val="85000"/>
                </a:srgb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834619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9360863741723457"/>
          <c:y val="8.4325364325834248E-3"/>
          <c:w val="0.35314916881916814"/>
          <c:h val="0.895537221749907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 ASSI</c:v>
                </c:pt>
              </c:strCache>
            </c:strRef>
          </c:tx>
          <c:spPr>
            <a:solidFill>
              <a:srgbClr val="FF636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98-4C38-A01F-E31D77C39ABF}"/>
              </c:ext>
            </c:extLst>
          </c:dPt>
          <c:dPt>
            <c:idx val="1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98-4C38-A01F-E31D77C39ABF}"/>
              </c:ext>
            </c:extLst>
          </c:dPt>
          <c:dPt>
            <c:idx val="2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798-4C38-A01F-E31D77C39ABF}"/>
              </c:ext>
            </c:extLst>
          </c:dPt>
          <c:dPt>
            <c:idx val="4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798-4C38-A01F-E31D77C39AB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 Medium" panose="020B04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Painetusta lehdestä</c:v>
                </c:pt>
                <c:pt idx="1">
                  <c:v>Painetusta lehdestä pääasiassa, täydentävä tieto sähköisenä</c:v>
                </c:pt>
                <c:pt idx="2">
                  <c:v>Uutiskirjeestä (sähköposti)</c:v>
                </c:pt>
                <c:pt idx="3">
                  <c:v>Lehden/yrityksen nettisivuilta</c:v>
                </c:pt>
                <c:pt idx="4">
                  <c:v>Lehden/yrityksen sometileiltä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58.8</c:v>
                </c:pt>
                <c:pt idx="1">
                  <c:v>31.4</c:v>
                </c:pt>
                <c:pt idx="2">
                  <c:v>8</c:v>
                </c:pt>
                <c:pt idx="3">
                  <c:v>1.6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798-4C38-A01F-E31D77C39A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axMin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649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rgbClr val="FFFFFF">
                  <a:lumMod val="85000"/>
                </a:srgb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834619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310325209210705"/>
          <c:y val="6.4998189727150185E-2"/>
          <c:w val="0.43365459498991049"/>
          <c:h val="0.76979552071166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 ASSI</c:v>
                </c:pt>
              </c:strCache>
            </c:strRef>
          </c:tx>
          <c:spPr>
            <a:solidFill>
              <a:srgbClr val="FF636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E0-7E45-891D-1E213FEE8669}"/>
              </c:ext>
            </c:extLst>
          </c:dPt>
          <c:dPt>
            <c:idx val="1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E0-7E45-891D-1E213FEE8669}"/>
              </c:ext>
            </c:extLst>
          </c:dPt>
          <c:dPt>
            <c:idx val="2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E0-7E45-891D-1E213FEE866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 Medium" panose="020B04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Liian harvoin </c:v>
                </c:pt>
                <c:pt idx="1">
                  <c:v>Sopivan usein</c:v>
                </c:pt>
                <c:pt idx="2">
                  <c:v>Liian usein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13.600000000000001</c:v>
                </c:pt>
                <c:pt idx="1">
                  <c:v>85</c:v>
                </c:pt>
                <c:pt idx="2">
                  <c:v>1.4000000000000001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E0-7E45-891D-1E213FEE866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axMin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649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rgbClr val="FFFFFF">
                  <a:lumMod val="8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834619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43921069382558"/>
          <c:y val="0.13909107171251392"/>
          <c:w val="0.49035847051453069"/>
          <c:h val="0.778049222849419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7 ASSI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53-F647-A03A-3598FFE6282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53-F647-A03A-3598FFE6282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53-F647-A03A-3598FFE6282E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53-F647-A03A-3598FFE6282E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DC53-F647-A03A-3598FFE6282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5FD8-43C8-8F32-C582ECCC1027}"/>
              </c:ext>
            </c:extLst>
          </c:dPt>
          <c:dLbls>
            <c:dLbl>
              <c:idx val="0"/>
              <c:layout>
                <c:manualLayout>
                  <c:x val="0.1809520282391065"/>
                  <c:y val="5.4239048338368002E-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t" anchorCtr="0">
                    <a:spAutoFit/>
                  </a:bodyPr>
                  <a:lstStyle/>
                  <a:p>
                    <a:pPr algn="ctr">
                      <a:defRPr lang="fi-FI" sz="1600" b="0" i="0" u="none" strike="noStrike" kern="1200" baseline="0" noProof="0">
                        <a:solidFill>
                          <a:schemeClr val="accent2"/>
                        </a:solidFill>
                        <a:latin typeface="Neue Haas Unica W1G Medium" panose="020B0404030206020203" pitchFamily="34" charset="0"/>
                        <a:ea typeface="+mn-ea"/>
                        <a:cs typeface="+mn-cs"/>
                      </a:defRPr>
                    </a:pPr>
                    <a:fld id="{D709C2BC-F6BC-8E4E-A7D6-7BFBC01234F9}" type="CATEGORYNAME">
                      <a:rPr lang="en-US"/>
                      <a:pPr algn="ctr">
                        <a:defRPr lang="fi-FI" sz="1600" noProof="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br>
                      <a:rPr lang="en-US" baseline="0" dirty="0"/>
                    </a:br>
                    <a:fld id="{B4E373A9-756B-CC4C-8D2C-BD8BDE63BE9A}" type="PERCENTAGE">
                      <a:rPr lang="en-US" baseline="0" smtClean="0"/>
                      <a:pPr algn="ctr">
                        <a:defRPr lang="fi-FI" sz="1600" noProof="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0">
                  <a:spAutoFit/>
                </a:bodyPr>
                <a:lstStyle/>
                <a:p>
                  <a:pPr algn="ctr">
                    <a:defRPr lang="fi-FI" sz="1600" b="0" i="0" u="none" strike="noStrike" kern="1200" baseline="0" noProof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748899562139533"/>
                      <c:h val="0.1615203629352838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C53-F647-A03A-3598FFE6282E}"/>
                </c:ext>
              </c:extLst>
            </c:dLbl>
            <c:dLbl>
              <c:idx val="1"/>
              <c:layout>
                <c:manualLayout>
                  <c:x val="-0.20899947919680575"/>
                  <c:y val="0.1545686168309747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t" anchorCtr="0">
                    <a:spAutoFit/>
                  </a:bodyPr>
                  <a:lstStyle/>
                  <a:p>
                    <a:pPr algn="ctr">
                      <a:defRPr lang="fi-FI" sz="1600" b="0" i="0" u="none" strike="noStrike" kern="1200" baseline="0" noProof="0">
                        <a:solidFill>
                          <a:schemeClr val="accent2"/>
                        </a:solidFill>
                        <a:latin typeface="Neue Haas Unica W1G Medium" panose="020B0404030206020203" pitchFamily="34" charset="0"/>
                        <a:ea typeface="+mn-ea"/>
                        <a:cs typeface="+mn-cs"/>
                      </a:defRPr>
                    </a:pPr>
                    <a:fld id="{AA9C9BC9-CB34-334F-8575-94A8B6E23191}" type="CATEGORYNAME">
                      <a:rPr lang="en-US" sz="1600" noProof="0"/>
                      <a:pPr algn="ctr">
                        <a:defRPr lang="fi-FI" sz="1600" noProof="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[CATEGORY NAME]</a:t>
                    </a:fld>
                    <a:r>
                      <a:rPr lang="en-US" sz="1600" baseline="0" noProof="0" dirty="0"/>
                      <a:t>, </a:t>
                    </a:r>
                    <a:br>
                      <a:rPr lang="en-US" sz="1600" baseline="0" noProof="0" dirty="0"/>
                    </a:br>
                    <a:fld id="{18228FC7-F198-DF4A-9CB4-325B732745BC}" type="PERCENTAGE">
                      <a:rPr lang="en-US" sz="1600" baseline="0" noProof="0" smtClean="0"/>
                      <a:pPr algn="ctr">
                        <a:defRPr lang="fi-FI" sz="1600" noProof="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[PERCENTAGE]</a:t>
                    </a:fld>
                    <a:endParaRPr lang="en-US" sz="1600" baseline="0" noProof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0">
                  <a:spAutoFit/>
                </a:bodyPr>
                <a:lstStyle/>
                <a:p>
                  <a:pPr algn="ctr">
                    <a:defRPr lang="fi-FI" sz="1600" b="0" i="0" u="none" strike="noStrike" kern="1200" baseline="0" noProof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940454834789654"/>
                      <c:h val="0.209007791381777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C53-F647-A03A-3598FFE6282E}"/>
                </c:ext>
              </c:extLst>
            </c:dLbl>
            <c:dLbl>
              <c:idx val="2"/>
              <c:layout>
                <c:manualLayout>
                  <c:x val="-0.23584298748143434"/>
                  <c:y val="-9.2913718397201459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t" anchorCtr="0">
                    <a:spAutoFit/>
                  </a:bodyPr>
                  <a:lstStyle/>
                  <a:p>
                    <a:pPr algn="ctr">
                      <a:defRPr lang="fi-FI" sz="1600" b="0" i="0" u="none" strike="noStrike" kern="1200" baseline="0" noProof="0">
                        <a:solidFill>
                          <a:schemeClr val="accent2"/>
                        </a:solidFill>
                        <a:latin typeface="Neue Haas Unica W1G Medium" panose="020B0404030206020203" pitchFamily="34" charset="0"/>
                        <a:ea typeface="+mn-ea"/>
                        <a:cs typeface="+mn-cs"/>
                      </a:defRPr>
                    </a:pPr>
                    <a:fld id="{4E2E6599-B6A5-D341-B8BF-F04968B32172}" type="CATEGORYNAME">
                      <a:rPr lang="en-US" sz="1600" noProof="0"/>
                      <a:pPr algn="ctr">
                        <a:defRPr lang="fi-FI" sz="1600" noProof="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[CATEGORY NAME]</a:t>
                    </a:fld>
                    <a:r>
                      <a:rPr lang="en-US" sz="1600" baseline="0" noProof="0" dirty="0"/>
                      <a:t>, </a:t>
                    </a:r>
                    <a:br>
                      <a:rPr lang="en-US" sz="1600" baseline="0" noProof="0" dirty="0"/>
                    </a:br>
                    <a:fld id="{58C7DE48-D36A-C144-A551-1E832F12EE65}" type="PERCENTAGE">
                      <a:rPr lang="en-US" sz="1600" baseline="0" noProof="0" smtClean="0"/>
                      <a:pPr algn="ctr">
                        <a:defRPr lang="fi-FI" sz="1600" noProof="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[PERCENTAGE]</a:t>
                    </a:fld>
                    <a:endParaRPr lang="en-US" sz="1600" baseline="0" noProof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0">
                  <a:spAutoFit/>
                </a:bodyPr>
                <a:lstStyle/>
                <a:p>
                  <a:pPr algn="ctr">
                    <a:defRPr lang="fi-FI" sz="1600" b="0" i="0" u="none" strike="noStrike" kern="1200" baseline="0" noProof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395483014407368"/>
                      <c:h val="0.16485679360788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C53-F647-A03A-3598FFE6282E}"/>
                </c:ext>
              </c:extLst>
            </c:dLbl>
            <c:dLbl>
              <c:idx val="3"/>
              <c:layout>
                <c:manualLayout>
                  <c:x val="-0.28018188306429853"/>
                  <c:y val="6.3691782050486027E-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t" anchorCtr="0">
                    <a:spAutoFit/>
                  </a:bodyPr>
                  <a:lstStyle/>
                  <a:p>
                    <a:pPr algn="ctr">
                      <a:defRPr lang="fi-FI" sz="1600" b="0" i="0" u="none" strike="noStrike" kern="1200" baseline="0" noProof="0">
                        <a:solidFill>
                          <a:schemeClr val="accent2"/>
                        </a:solidFill>
                        <a:latin typeface="Neue Haas Unica W1G Medium" panose="020B0404030206020203" pitchFamily="34" charset="0"/>
                        <a:ea typeface="+mn-ea"/>
                        <a:cs typeface="+mn-cs"/>
                      </a:defRPr>
                    </a:pPr>
                    <a:fld id="{32EF5A3A-9C4D-3444-9925-DA65E05B6B13}" type="CATEGORYNAME">
                      <a:rPr lang="en-US" sz="1600" noProof="0"/>
                      <a:pPr algn="ctr">
                        <a:defRPr lang="fi-FI" sz="1600" noProof="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[CATEGORY NAME]</a:t>
                    </a:fld>
                    <a:r>
                      <a:rPr lang="en-US" sz="1600" baseline="0" noProof="0"/>
                      <a:t>, </a:t>
                    </a:r>
                    <a:fld id="{A2A20B56-63E7-0B40-BDF8-63B4FB5C88BC}" type="PERCENTAGE">
                      <a:rPr lang="en-US" sz="1600" baseline="0" noProof="0" smtClean="0"/>
                      <a:pPr algn="ctr">
                        <a:defRPr lang="fi-FI" sz="1600" noProof="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[PERCENTAGE]</a:t>
                    </a:fld>
                    <a:endParaRPr lang="en-US" sz="1600" baseline="0" noProof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0">
                  <a:spAutoFit/>
                </a:bodyPr>
                <a:lstStyle/>
                <a:p>
                  <a:pPr algn="ctr">
                    <a:defRPr lang="fi-FI" sz="1600" b="0" i="0" u="none" strike="noStrike" kern="1200" baseline="0" noProof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619174160576588"/>
                      <c:h val="0.125476885292271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C53-F647-A03A-3598FFE6282E}"/>
                </c:ext>
              </c:extLst>
            </c:dLbl>
            <c:dLbl>
              <c:idx val="4"/>
              <c:layout>
                <c:manualLayout>
                  <c:x val="-0.25965668712024675"/>
                  <c:y val="-9.5647731819718418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t" anchorCtr="0">
                    <a:spAutoFit/>
                  </a:bodyPr>
                  <a:lstStyle/>
                  <a:p>
                    <a:pPr algn="ctr">
                      <a:defRPr lang="fi-FI" sz="1600" b="0" i="0" u="none" strike="noStrike" kern="1200" baseline="0" noProof="0">
                        <a:solidFill>
                          <a:schemeClr val="accent2"/>
                        </a:solidFill>
                        <a:latin typeface="Neue Haas Unica W1G Medium" panose="020B0404030206020203" pitchFamily="34" charset="0"/>
                        <a:ea typeface="+mn-ea"/>
                        <a:cs typeface="+mn-cs"/>
                      </a:defRPr>
                    </a:pPr>
                    <a:fld id="{5178C4C3-2EEA-DB4B-AC99-B5649958244B}" type="CATEGORYNAME">
                      <a:rPr lang="en-US" sz="1600" noProof="0"/>
                      <a:pPr algn="ctr">
                        <a:defRPr lang="fi-FI" sz="1600" noProof="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[CATEGORY NAME]</a:t>
                    </a:fld>
                    <a:r>
                      <a:rPr lang="en-US" sz="1600" baseline="0" noProof="0"/>
                      <a:t>, </a:t>
                    </a:r>
                    <a:fld id="{C14621A0-3CD5-D141-B020-A1BEEC1BB6EA}" type="PERCENTAGE">
                      <a:rPr lang="en-US" sz="1600" baseline="0" noProof="0" smtClean="0"/>
                      <a:pPr algn="ctr">
                        <a:defRPr lang="fi-FI" sz="1600" noProof="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[PERCENTAGE]</a:t>
                    </a:fld>
                    <a:endParaRPr lang="en-US" sz="1600" baseline="0" noProof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0">
                  <a:spAutoFit/>
                </a:bodyPr>
                <a:lstStyle/>
                <a:p>
                  <a:pPr algn="ctr">
                    <a:defRPr lang="fi-FI" sz="1600" b="0" i="0" u="none" strike="noStrike" kern="1200" baseline="0" noProof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816318655694271"/>
                      <c:h val="8.965745320832556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DC53-F647-A03A-3598FFE6282E}"/>
                </c:ext>
              </c:extLst>
            </c:dLbl>
            <c:dLbl>
              <c:idx val="5"/>
              <c:layout>
                <c:manualLayout>
                  <c:x val="-0.2259078327834117"/>
                  <c:y val="-0.2085464441431932"/>
                </c:manualLayout>
              </c:layout>
              <c:tx>
                <c:rich>
                  <a:bodyPr/>
                  <a:lstStyle/>
                  <a:p>
                    <a:fld id="{DD09F95B-B187-EB40-A00B-2794F247C6AE}" type="CATEGORYNAME">
                      <a:rPr lang="en-US" sz="1400" noProof="0" smtClean="0"/>
                      <a:pPr/>
                      <a:t>[CATEGORY NAME]</a:t>
                    </a:fld>
                    <a:r>
                      <a:rPr lang="en-US" sz="1400" baseline="0" noProof="0" dirty="0"/>
                      <a:t>, </a:t>
                    </a:r>
                    <a:fld id="{A87B7E9B-2F66-E143-8F3E-01226E1A9D22}" type="PERCENTAGE">
                      <a:rPr lang="en-US" sz="1400" baseline="0" noProof="0" smtClean="0"/>
                      <a:pPr/>
                      <a:t>[PERCENTAGE]</a:t>
                    </a:fld>
                    <a:r>
                      <a:rPr lang="en-US" sz="1400" baseline="0" noProof="0" dirty="0"/>
                      <a:t> </a:t>
                    </a:r>
                    <a:br>
                      <a:rPr lang="en-US" sz="1400" baseline="0" noProof="0" dirty="0"/>
                    </a:br>
                    <a:r>
                      <a:rPr lang="en-US" sz="1200" b="0" i="1" u="none" strike="noStrike" kern="1200" baseline="0" noProof="0" dirty="0">
                        <a:solidFill>
                          <a:srgbClr val="002548"/>
                        </a:solidFill>
                        <a:latin typeface="Neue Haas Unica W1G Medium" panose="020B0404030206020203" pitchFamily="34" charset="0"/>
                      </a:rPr>
                      <a:t>(kysely päättyi näiltä vastaajilta tähän)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569567628733885"/>
                      <c:h val="0.189285732764865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5FD8-43C8-8F32-C582ECCC10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fi-FI" sz="1600" b="0" i="0" u="none" strike="noStrike" kern="1200" baseline="0" noProof="0">
                    <a:solidFill>
                      <a:schemeClr val="accent2"/>
                    </a:solidFill>
                    <a:latin typeface="Neue Haas Unica W1G Medium" panose="020B04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 cap="rnd" cmpd="sng" algn="ctr">
                  <a:solidFill>
                    <a:schemeClr val="tx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Tietokoneella</c:v>
                </c:pt>
                <c:pt idx="1">
                  <c:v>Puhelimella</c:v>
                </c:pt>
                <c:pt idx="2">
                  <c:v>Tabletilla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54</c:v>
                </c:pt>
                <c:pt idx="1">
                  <c:v>34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53-F647-A03A-3598FFE62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310325209210705"/>
          <c:y val="6.4998189727150185E-2"/>
          <c:w val="0.43365459498991049"/>
          <c:h val="0.76979552071166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 ASSI</c:v>
                </c:pt>
              </c:strCache>
            </c:strRef>
          </c:tx>
          <c:spPr>
            <a:solidFill>
              <a:srgbClr val="FF636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E0-7E45-891D-1E213FEE8669}"/>
              </c:ext>
            </c:extLst>
          </c:dPt>
          <c:dPt>
            <c:idx val="1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E0-7E45-891D-1E213FEE8669}"/>
              </c:ext>
            </c:extLst>
          </c:dPt>
          <c:dPt>
            <c:idx val="2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E0-7E45-891D-1E213FEE8669}"/>
              </c:ext>
            </c:extLst>
          </c:dPt>
          <c:dPt>
            <c:idx val="3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EE0-7E45-891D-1E213FEE8669}"/>
              </c:ext>
            </c:extLst>
          </c:dPt>
          <c:dPt>
            <c:idx val="4"/>
            <c:invertIfNegative val="0"/>
            <c:bubble3D val="0"/>
            <c:spPr>
              <a:solidFill>
                <a:srgbClr val="00254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6CA-AB42-9C17-E42129FAD31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 Medium" panose="020B04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Päivittäin</c:v>
                </c:pt>
                <c:pt idx="1">
                  <c:v>Viikoittain</c:v>
                </c:pt>
                <c:pt idx="2">
                  <c:v>Kerran kuukaudessa</c:v>
                </c:pt>
                <c:pt idx="3">
                  <c:v>Harvemmin</c:v>
                </c:pt>
                <c:pt idx="4">
                  <c:v>En lainkaan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0.8</c:v>
                </c:pt>
                <c:pt idx="1">
                  <c:v>13.100000000000001</c:v>
                </c:pt>
                <c:pt idx="2">
                  <c:v>23.599999999999998</c:v>
                </c:pt>
                <c:pt idx="3">
                  <c:v>49.1</c:v>
                </c:pt>
                <c:pt idx="4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E0-7E45-891D-1E213FEE866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axMin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649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rgbClr val="FFFFFF">
                  <a:lumMod val="8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834619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310325209210705"/>
          <c:y val="6.4998189727150185E-2"/>
          <c:w val="0.43365459498991049"/>
          <c:h val="0.76979552071166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kaikista vastaajista</c:v>
                </c:pt>
              </c:strCache>
            </c:strRef>
          </c:tx>
          <c:spPr>
            <a:solidFill>
              <a:srgbClr val="FF636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E0-7E45-891D-1E213FEE8669}"/>
              </c:ext>
            </c:extLst>
          </c:dPt>
          <c:dPt>
            <c:idx val="1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E0-7E45-891D-1E213FEE8669}"/>
              </c:ext>
            </c:extLst>
          </c:dPt>
          <c:dPt>
            <c:idx val="2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E0-7E45-891D-1E213FEE8669}"/>
              </c:ext>
            </c:extLst>
          </c:dPt>
          <c:dPt>
            <c:idx val="3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EE0-7E45-891D-1E213FEE8669}"/>
              </c:ext>
            </c:extLst>
          </c:dPt>
          <c:dPt>
            <c:idx val="7"/>
            <c:invertIfNegative val="0"/>
            <c:bubble3D val="0"/>
            <c:spPr>
              <a:solidFill>
                <a:srgbClr val="00254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1A4-4C81-B83B-21575B8803F8}"/>
              </c:ext>
            </c:extLst>
          </c:dPt>
          <c:dLbls>
            <c:dLbl>
              <c:idx val="5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0D56-4414-BD7C-AC13D5A17676}"/>
                </c:ext>
              </c:extLst>
            </c:dLbl>
            <c:dLbl>
              <c:idx val="6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0D56-4414-BD7C-AC13D5A1767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 Medium" panose="020B04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Facebook  (7 lehteä)</c:v>
                </c:pt>
                <c:pt idx="1">
                  <c:v>Instagram (6)</c:v>
                </c:pt>
                <c:pt idx="2">
                  <c:v>YouTube (6)</c:v>
                </c:pt>
                <c:pt idx="3">
                  <c:v>Twitter (5)</c:v>
                </c:pt>
                <c:pt idx="4">
                  <c:v>LinkedIn (4)</c:v>
                </c:pt>
                <c:pt idx="5">
                  <c:v>Pinterest (1)</c:v>
                </c:pt>
                <c:pt idx="6">
                  <c:v>TikTok (1)</c:v>
                </c:pt>
                <c:pt idx="7">
                  <c:v>En mitään näistä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19.5</c:v>
                </c:pt>
                <c:pt idx="1">
                  <c:v>7.1999999999999993</c:v>
                </c:pt>
                <c:pt idx="2">
                  <c:v>2.5</c:v>
                </c:pt>
                <c:pt idx="3">
                  <c:v>1.0999999999999999</c:v>
                </c:pt>
                <c:pt idx="4">
                  <c:v>1</c:v>
                </c:pt>
                <c:pt idx="5" formatCode="0">
                  <c:v>0.1</c:v>
                </c:pt>
                <c:pt idx="6" formatCode="0">
                  <c:v>0.1</c:v>
                </c:pt>
                <c:pt idx="7">
                  <c:v>74.900000000000006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E0-7E45-891D-1E213FEE866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axMin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649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rgbClr val="FFFFFF">
                  <a:lumMod val="8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834619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914868993033005"/>
          <c:y val="0.23033900539565594"/>
          <c:w val="0.41794272051561931"/>
          <c:h val="0.75855299359552453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140 442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bubble3D val="0"/>
            <c:spPr>
              <a:solidFill>
                <a:srgbClr val="FFE0E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715-4D6D-A322-ED98AB6F2DBC}"/>
              </c:ext>
            </c:extLst>
          </c:dPt>
          <c:dLbls>
            <c:dLbl>
              <c:idx val="0"/>
              <c:layout>
                <c:manualLayout>
                  <c:x val="0.13369467741224478"/>
                  <c:y val="-6.2645447701878548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0B-734D-93E7-21C5B1CA5F1D}"/>
                </c:ext>
              </c:extLst>
            </c:dLbl>
            <c:dLbl>
              <c:idx val="1"/>
              <c:layout>
                <c:manualLayout>
                  <c:x val="-0.18048781450653048"/>
                  <c:y val="0.1048742414747107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0B-734D-93E7-21C5B1CA5F1D}"/>
                </c:ext>
              </c:extLst>
            </c:dLbl>
            <c:dLbl>
              <c:idx val="2"/>
              <c:layout>
                <c:manualLayout>
                  <c:x val="-0.20722674998897941"/>
                  <c:y val="-0.1074497883007505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0B-734D-93E7-21C5B1CA5F1D}"/>
                </c:ext>
              </c:extLst>
            </c:dLbl>
            <c:dLbl>
              <c:idx val="3"/>
              <c:layout>
                <c:manualLayout>
                  <c:x val="-0.12700994354163256"/>
                  <c:y val="-0.18490200311816946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0B-734D-93E7-21C5B1CA5F1D}"/>
                </c:ext>
              </c:extLst>
            </c:dLbl>
            <c:dLbl>
              <c:idx val="4"/>
              <c:layout>
                <c:manualLayout>
                  <c:x val="-7.5203256044387686E-3"/>
                  <c:y val="-0.23564509996484417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83984206658284"/>
                      <c:h val="0.15526673532244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dLbl>
              <c:idx val="5"/>
              <c:layout>
                <c:manualLayout>
                  <c:x val="0.14037941128285703"/>
                  <c:y val="-0.10074605834339605"/>
                </c:manualLayout>
              </c:layout>
              <c:tx>
                <c:rich>
                  <a:bodyPr/>
                  <a:lstStyle/>
                  <a:p>
                    <a:fld id="{B2CB8A64-7FC1-4D42-8AB3-6ACD9CD74D63}" type="CATEGORYNAME">
                      <a:rPr lang="en-US" smtClean="0"/>
                      <a:pPr/>
                      <a:t>[CATEGORY NAME]</a:t>
                    </a:fld>
                    <a:r>
                      <a:rPr lang="en-US" dirty="0"/>
                      <a:t> </a:t>
                    </a:r>
                  </a:p>
                  <a:p>
                    <a:fld id="{665B3256-7A1C-0441-BA28-CF7964418F55}" type="PERCENTAGE">
                      <a:rPr lang="en-US" baseline="0" smtClean="0"/>
                      <a:pPr/>
                      <a:t>[PERCENTAGE]</a:t>
                    </a:fld>
                    <a:endParaRPr lang="en-FI"/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79060926480429"/>
                      <c:h val="0.155266735322440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715-4D6D-A322-ED98AB6F2DBC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accent2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Instagram</c:v>
                </c:pt>
                <c:pt idx="1">
                  <c:v>Facebook</c:v>
                </c:pt>
                <c:pt idx="2">
                  <c:v>YouTube</c:v>
                </c:pt>
                <c:pt idx="3">
                  <c:v>TikTok</c:v>
                </c:pt>
                <c:pt idx="4">
                  <c:v>Pinterest</c:v>
                </c:pt>
                <c:pt idx="5">
                  <c:v>Twitter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140442</c:v>
                </c:pt>
                <c:pt idx="1">
                  <c:v>131222</c:v>
                </c:pt>
                <c:pt idx="2">
                  <c:v>17915</c:v>
                </c:pt>
                <c:pt idx="3">
                  <c:v>11700</c:v>
                </c:pt>
                <c:pt idx="4">
                  <c:v>5319</c:v>
                </c:pt>
                <c:pt idx="5">
                  <c:v>1286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997192294436243"/>
          <c:y val="8.6377024944008007E-2"/>
          <c:w val="0.44664838074324859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140 442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316-DD46-BB39-6FB38B06E09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483-8A48-8C68-DD7F33B20A5E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41009065841339"/>
                      <c:h val="7.03386519266924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316-DD46-BB39-6FB38B06E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 (14)</c:v>
                </c:pt>
                <c:pt idx="1">
                  <c:v>Instagram (4)</c:v>
                </c:pt>
                <c:pt idx="2">
                  <c:v>Facebook (3)</c:v>
                </c:pt>
                <c:pt idx="3">
                  <c:v>YouTube (3)</c:v>
                </c:pt>
                <c:pt idx="4">
                  <c:v>TikTok (1)</c:v>
                </c:pt>
                <c:pt idx="5">
                  <c:v>Pinterest (1)</c:v>
                </c:pt>
                <c:pt idx="6">
                  <c:v>Twitter (2)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307884</c:v>
                </c:pt>
                <c:pt idx="1">
                  <c:v>140442</c:v>
                </c:pt>
                <c:pt idx="2">
                  <c:v>131222</c:v>
                </c:pt>
                <c:pt idx="3">
                  <c:v>17915</c:v>
                </c:pt>
                <c:pt idx="4">
                  <c:v>11700</c:v>
                </c:pt>
                <c:pt idx="5">
                  <c:v>5319</c:v>
                </c:pt>
                <c:pt idx="6">
                  <c:v>1286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00308774173766"/>
          <c:y val="8.6377024944008007E-2"/>
          <c:w val="0.46961716081719557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43 741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9D50-CF44-83E7-438B8FE0F465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231132249611027"/>
                      <c:h val="6.71372052779307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F7F-464C-956E-4D032235FF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Kokonais-
seuraajamäärä</c:v>
                </c:pt>
                <c:pt idx="1">
                  <c:v>Facebook</c:v>
                </c:pt>
                <c:pt idx="2">
                  <c:v>Instagram</c:v>
                </c:pt>
                <c:pt idx="3">
                  <c:v>TikTok</c:v>
                </c:pt>
                <c:pt idx="4">
                  <c:v>YouTube</c:v>
                </c:pt>
                <c:pt idx="5">
                  <c:v>Pinterest</c:v>
                </c:pt>
                <c:pt idx="6">
                  <c:v>Twitter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51314</c:v>
                </c:pt>
                <c:pt idx="1">
                  <c:v>43740.666666666664</c:v>
                </c:pt>
                <c:pt idx="2">
                  <c:v>35110.5</c:v>
                </c:pt>
                <c:pt idx="3">
                  <c:v>11700</c:v>
                </c:pt>
                <c:pt idx="4">
                  <c:v>5971.666666666667</c:v>
                </c:pt>
                <c:pt idx="5">
                  <c:v>5319</c:v>
                </c:pt>
                <c:pt idx="6">
                  <c:v>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2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64705995359399"/>
          <c:y val="3.4812121695402654E-2"/>
          <c:w val="0.41701151705353573"/>
          <c:h val="0.9303757566091946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53-F647-A03A-3598FFE6282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53-F647-A03A-3598FFE6282E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53-F647-A03A-3598FFE6282E}"/>
              </c:ext>
            </c:extLst>
          </c:dPt>
          <c:dLbls>
            <c:dLbl>
              <c:idx val="0"/>
              <c:layout>
                <c:manualLayout>
                  <c:x val="0.17600635349475083"/>
                  <c:y val="-4.48845274868943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795671174347522"/>
                      <c:h val="9.08174633902718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C53-F647-A03A-3598FFE6282E}"/>
                </c:ext>
              </c:extLst>
            </c:dLbl>
            <c:dLbl>
              <c:idx val="1"/>
              <c:layout>
                <c:manualLayout>
                  <c:x val="-0.26400016921310476"/>
                  <c:y val="0.117846513955832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014792998350457"/>
                      <c:h val="0.206001696499768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C53-F647-A03A-3598FFE6282E}"/>
                </c:ext>
              </c:extLst>
            </c:dLbl>
            <c:dLbl>
              <c:idx val="2"/>
              <c:layout>
                <c:manualLayout>
                  <c:x val="-0.24083326592439661"/>
                  <c:y val="-1.61762136253880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582916279243926"/>
                      <c:h val="0.140070682463031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C53-F647-A03A-3598FFE628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2"/>
                    </a:solidFill>
                    <a:latin typeface="Neue Haas Unica W1G Medium" panose="020B04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 cap="rnd" cmpd="sng" algn="ctr">
                  <a:solidFill>
                    <a:schemeClr val="tx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Positiivinen</c:v>
                </c:pt>
                <c:pt idx="1">
                  <c:v>Neutraali</c:v>
                </c:pt>
                <c:pt idx="2">
                  <c:v>Negatiivinen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67.600000000000009</c:v>
                </c:pt>
                <c:pt idx="1">
                  <c:v>31.4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53-F647-A03A-3598FFE62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657184253920278"/>
          <c:y val="0.19739991921205155"/>
          <c:w val="0.41701151705353573"/>
          <c:h val="0.9303757566091946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53-F647-A03A-3598FFE6282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53-F647-A03A-3598FFE6282E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53-F647-A03A-3598FFE6282E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53-F647-A03A-3598FFE6282E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DC53-F647-A03A-3598FFE6282E}"/>
              </c:ext>
            </c:extLst>
          </c:dPt>
          <c:dLbls>
            <c:dLbl>
              <c:idx val="0"/>
              <c:layout>
                <c:manualLayout>
                  <c:x val="0.16693115742049472"/>
                  <c:y val="-9.0180399898071709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500" b="0" i="0" u="none" strike="noStrike" kern="1200" baseline="0">
                        <a:solidFill>
                          <a:schemeClr val="accent2"/>
                        </a:solidFill>
                        <a:latin typeface="Neue Haas Unica W1G Medium" panose="020B0404030206020203" pitchFamily="34" charset="0"/>
                        <a:ea typeface="+mn-ea"/>
                        <a:cs typeface="+mn-cs"/>
                      </a:defRPr>
                    </a:pPr>
                    <a:fld id="{C6E7E9E2-A086-3441-8C06-398FE0FDB5EF}" type="CATEGORYNAME">
                      <a:rPr lang="en-US" sz="1500"/>
                      <a:pPr>
                        <a:defRPr sz="150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[CATEGORY NAME]</a:t>
                    </a:fld>
                    <a:r>
                      <a:rPr lang="en-US" sz="1500" baseline="0" dirty="0"/>
                      <a:t>, </a:t>
                    </a:r>
                    <a:br>
                      <a:rPr lang="en-US" sz="1500" baseline="0" dirty="0"/>
                    </a:br>
                    <a:fld id="{013370D7-8002-724B-8492-30EDE0C9CE6E}" type="PERCENTAGE">
                      <a:rPr lang="en-US" sz="1500" baseline="0" smtClean="0"/>
                      <a:pPr>
                        <a:defRPr sz="150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[PERCENTAGE]</a:t>
                    </a:fld>
                    <a:endParaRPr lang="en-US" sz="15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860774487237127"/>
                      <c:h val="9.081736482079641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C53-F647-A03A-3598FFE6282E}"/>
                </c:ext>
              </c:extLst>
            </c:dLbl>
            <c:dLbl>
              <c:idx val="1"/>
              <c:layout>
                <c:manualLayout>
                  <c:x val="-0.22562245126333874"/>
                  <c:y val="0.10829995014969866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500" b="0" i="0" u="none" strike="noStrike" kern="1200" baseline="0">
                        <a:solidFill>
                          <a:schemeClr val="accent2"/>
                        </a:solidFill>
                        <a:latin typeface="Neue Haas Unica W1G Medium" panose="020B0404030206020203" pitchFamily="34" charset="0"/>
                        <a:ea typeface="+mn-ea"/>
                        <a:cs typeface="+mn-cs"/>
                      </a:defRPr>
                    </a:pPr>
                    <a:fld id="{CFAAFA43-4044-AF41-B23B-F6EC55D87DCC}" type="CATEGORYNAME">
                      <a:rPr lang="en-US" sz="1500"/>
                      <a:pPr>
                        <a:defRPr sz="150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[CATEGORY NAME]</a:t>
                    </a:fld>
                    <a:r>
                      <a:rPr lang="en-US" sz="1500" baseline="0" dirty="0"/>
                      <a:t>, </a:t>
                    </a:r>
                    <a:br>
                      <a:rPr lang="en-US" sz="1500" baseline="0" dirty="0"/>
                    </a:br>
                    <a:fld id="{D3B352B0-60C4-8D4B-B7DD-CD1A1B36F680}" type="PERCENTAGE">
                      <a:rPr lang="en-US" sz="1500" baseline="0" smtClean="0"/>
                      <a:pPr>
                        <a:defRPr sz="150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[PERCENTAGE]</a:t>
                    </a:fld>
                    <a:endParaRPr lang="en-US" sz="15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1446083188249291"/>
                      <c:h val="0.148263388715737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C53-F647-A03A-3598FFE6282E}"/>
                </c:ext>
              </c:extLst>
            </c:dLbl>
            <c:dLbl>
              <c:idx val="2"/>
              <c:layout>
                <c:manualLayout>
                  <c:x val="-0.24670956256983256"/>
                  <c:y val="-1.040575385435949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500" b="0" i="0" u="none" strike="noStrike" kern="1200" baseline="0">
                        <a:solidFill>
                          <a:schemeClr val="accent2"/>
                        </a:solidFill>
                        <a:latin typeface="Neue Haas Unica W1G Medium" panose="020B0404030206020203" pitchFamily="34" charset="0"/>
                        <a:ea typeface="+mn-ea"/>
                        <a:cs typeface="+mn-cs"/>
                      </a:defRPr>
                    </a:pPr>
                    <a:fld id="{7389F2A1-9213-294A-937C-D9E2C4A9661F}" type="CATEGORYNAME">
                      <a:rPr lang="en-US" sz="1500"/>
                      <a:pPr>
                        <a:defRPr sz="150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[CATEGORY NAME]</a:t>
                    </a:fld>
                    <a:r>
                      <a:rPr lang="en-US" sz="1500" baseline="0" dirty="0"/>
                      <a:t>,</a:t>
                    </a:r>
                    <a:br>
                      <a:rPr lang="en-US" sz="1500" baseline="0" dirty="0"/>
                    </a:br>
                    <a:r>
                      <a:rPr lang="en-US" sz="1500" baseline="0" dirty="0"/>
                      <a:t> </a:t>
                    </a:r>
                    <a:fld id="{81D17B92-18C8-D448-BBEF-A873AE52B9A8}" type="PERCENTAGE">
                      <a:rPr lang="en-US" sz="1500" baseline="0"/>
                      <a:pPr>
                        <a:defRPr sz="150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[PERCENTAGE]</a:t>
                    </a:fld>
                    <a:endParaRPr lang="en-US" sz="15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5302018237857032"/>
                      <c:h val="0.140070577414193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C53-F647-A03A-3598FFE6282E}"/>
                </c:ext>
              </c:extLst>
            </c:dLbl>
            <c:dLbl>
              <c:idx val="3"/>
              <c:layout>
                <c:manualLayout>
                  <c:x val="-0.20118816468665421"/>
                  <c:y val="-0.16681311319099376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500" b="0" i="0" u="none" strike="noStrike" kern="1200" baseline="0">
                        <a:solidFill>
                          <a:schemeClr val="accent2"/>
                        </a:solidFill>
                        <a:latin typeface="Neue Haas Unica W1G Medium" panose="020B0404030206020203" pitchFamily="34" charset="0"/>
                        <a:ea typeface="+mn-ea"/>
                        <a:cs typeface="+mn-cs"/>
                      </a:defRPr>
                    </a:pPr>
                    <a:fld id="{047F5420-1367-414B-B440-EDF1177F4B40}" type="CATEGORYNAME">
                      <a:rPr lang="en-US" sz="1500"/>
                      <a:pPr>
                        <a:defRPr sz="150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[CATEGORY NAME]</a:t>
                    </a:fld>
                    <a:r>
                      <a:rPr lang="en-US" sz="1500" baseline="0" dirty="0"/>
                      <a:t>, </a:t>
                    </a:r>
                    <a:br>
                      <a:rPr lang="en-US" sz="1500" baseline="0" dirty="0"/>
                    </a:br>
                    <a:fld id="{FE6C9944-654B-1544-A770-318A070DE3C4}" type="PERCENTAGE">
                      <a:rPr lang="en-US" sz="1500" baseline="0" smtClean="0"/>
                      <a:pPr>
                        <a:defRPr sz="150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[PERCENTAGE]</a:t>
                    </a:fld>
                    <a:endParaRPr lang="en-US" sz="15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619163326946872"/>
                      <c:h val="0.1482795210693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C53-F647-A03A-3598FFE6282E}"/>
                </c:ext>
              </c:extLst>
            </c:dLbl>
            <c:dLbl>
              <c:idx val="4"/>
              <c:layout>
                <c:manualLayout>
                  <c:x val="-3.6995644191717303E-2"/>
                  <c:y val="-0.21147370720528935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500" b="0" i="0" u="none" strike="noStrike" kern="1200" baseline="0">
                        <a:solidFill>
                          <a:schemeClr val="accent2"/>
                        </a:solidFill>
                        <a:latin typeface="Neue Haas Unica W1G Medium" panose="020B0404030206020203" pitchFamily="34" charset="0"/>
                        <a:ea typeface="+mn-ea"/>
                        <a:cs typeface="+mn-cs"/>
                      </a:defRPr>
                    </a:pPr>
                    <a:fld id="{944EDE9E-62D9-744B-AF7A-E6FC0472A745}" type="CATEGORYNAME">
                      <a:rPr lang="en-US" sz="1500"/>
                      <a:pPr>
                        <a:defRPr sz="150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[CATEGORY NAME]</a:t>
                    </a:fld>
                    <a:r>
                      <a:rPr lang="en-US" sz="1500" baseline="0" dirty="0"/>
                      <a:t>,</a:t>
                    </a:r>
                    <a:br>
                      <a:rPr lang="en-US" sz="1500" baseline="0" dirty="0"/>
                    </a:br>
                    <a:fld id="{995AF28B-6D55-6449-AEB8-E93537158FC8}" type="PERCENTAGE">
                      <a:rPr lang="en-US" sz="1500" baseline="0" smtClean="0"/>
                      <a:pPr>
                        <a:defRPr sz="150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[PERCENTAGE]</a:t>
                    </a:fld>
                    <a:endParaRPr lang="en-US" sz="15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479033724571941"/>
                      <c:h val="0.146082523275408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DC53-F647-A03A-3598FFE628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accent2"/>
                    </a:solidFill>
                    <a:latin typeface="Neue Haas Unica W1G Medium" panose="020B04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 cap="rnd" cmpd="sng" algn="ctr">
                  <a:solidFill>
                    <a:schemeClr val="tx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Hyvin myönteisesti</c:v>
                </c:pt>
                <c:pt idx="1">
                  <c:v>Melko myönteisesti</c:v>
                </c:pt>
                <c:pt idx="2">
                  <c:v>Melko kielteisesti</c:v>
                </c:pt>
                <c:pt idx="3">
                  <c:v>Hyvin kielteisesti</c:v>
                </c:pt>
                <c:pt idx="4">
                  <c:v>Ei ole vaikuttanut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32.200000000000003</c:v>
                </c:pt>
                <c:pt idx="1">
                  <c:v>51.9</c:v>
                </c:pt>
                <c:pt idx="2">
                  <c:v>0.4</c:v>
                </c:pt>
                <c:pt idx="3">
                  <c:v>0.2</c:v>
                </c:pt>
                <c:pt idx="4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53-F647-A03A-3598FFE62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58074669772353"/>
          <c:y val="0.21317448259438462"/>
          <c:w val="0.3798041388215907"/>
          <c:h val="0.628218151240647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7 ASSI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53-F647-A03A-3598FFE6282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53-F647-A03A-3598FFE6282E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53-F647-A03A-3598FFE6282E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53-F647-A03A-3598FFE6282E}"/>
              </c:ext>
            </c:extLst>
          </c:dPt>
          <c:dLbls>
            <c:dLbl>
              <c:idx val="0"/>
              <c:layout>
                <c:manualLayout>
                  <c:x val="0.18050487072007079"/>
                  <c:y val="-6.2291856272833505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accent2"/>
                        </a:solidFill>
                        <a:latin typeface="Neue Haas Unica W1G Medium" panose="020B0404030206020203" pitchFamily="34" charset="0"/>
                        <a:ea typeface="+mn-ea"/>
                        <a:cs typeface="+mn-cs"/>
                      </a:defRPr>
                    </a:pPr>
                    <a:fld id="{94D0C588-4396-C046-B8C1-BAA0689A5591}" type="CATEGORYNAME">
                      <a:rPr lang="en-US"/>
                      <a:pPr>
                        <a:defRPr sz="160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br>
                      <a:rPr lang="en-US" baseline="0" dirty="0"/>
                    </a:br>
                    <a:fld id="{BD17342B-B030-DD49-9A79-67277EFE711D}" type="PERCENTAGE">
                      <a:rPr lang="en-US" baseline="0" smtClean="0"/>
                      <a:pPr>
                        <a:defRPr sz="160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072831585781899"/>
                      <c:h val="0.2139505217900175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C53-F647-A03A-3598FFE6282E}"/>
                </c:ext>
              </c:extLst>
            </c:dLbl>
            <c:dLbl>
              <c:idx val="1"/>
              <c:layout>
                <c:manualLayout>
                  <c:x val="-3.7924805111207778E-2"/>
                  <c:y val="0.12486703677681409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accent2"/>
                        </a:solidFill>
                        <a:latin typeface="Neue Haas Unica W1G Medium" panose="020B0404030206020203" pitchFamily="34" charset="0"/>
                        <a:ea typeface="+mn-ea"/>
                        <a:cs typeface="+mn-cs"/>
                      </a:defRPr>
                    </a:pPr>
                    <a:fld id="{7EB12DD8-D898-8F4F-89BC-C5B55DF9FA2D}" type="CATEGORYNAME">
                      <a:rPr lang="en-US"/>
                      <a:pPr>
                        <a:defRPr sz="160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br>
                      <a:rPr lang="en-US" baseline="0" dirty="0"/>
                    </a:br>
                    <a:fld id="{9AD3FF43-56F8-E74E-B31C-FDB568C82B82}" type="PERCENTAGE">
                      <a:rPr lang="en-US" baseline="0" smtClean="0"/>
                      <a:pPr>
                        <a:defRPr sz="160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271168233412862"/>
                      <c:h val="0.112967838251222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C53-F647-A03A-3598FFE6282E}"/>
                </c:ext>
              </c:extLst>
            </c:dLbl>
            <c:dLbl>
              <c:idx val="2"/>
              <c:layout>
                <c:manualLayout>
                  <c:x val="-0.22819873899508561"/>
                  <c:y val="-0.113112270234247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582916279243926"/>
                      <c:h val="0.140070682463031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C53-F647-A03A-3598FFE6282E}"/>
                </c:ext>
              </c:extLst>
            </c:dLbl>
            <c:dLbl>
              <c:idx val="3"/>
              <c:layout>
                <c:manualLayout>
                  <c:x val="-6.7138592514942889E-3"/>
                  <c:y val="-0.20964434652099989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accent2"/>
                        </a:solidFill>
                        <a:latin typeface="Neue Haas Unica W1G Medium" panose="020B0404030206020203" pitchFamily="34" charset="0"/>
                        <a:ea typeface="+mn-ea"/>
                        <a:cs typeface="+mn-cs"/>
                      </a:defRPr>
                    </a:pPr>
                    <a:fld id="{D96D44B3-4489-2C4D-8078-599B49B8F444}" type="CATEGORYNAME">
                      <a:rPr lang="en-US"/>
                      <a:pPr>
                        <a:defRPr sz="160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br>
                      <a:rPr lang="en-US" baseline="0" dirty="0"/>
                    </a:br>
                    <a:fld id="{4260F6DE-7EA5-044E-9683-7FC7B837FB05}" type="PERCENTAGE">
                      <a:rPr lang="en-US" baseline="0" smtClean="0"/>
                      <a:pPr>
                        <a:defRPr sz="160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429005624214728"/>
                      <c:h val="9.630570267660833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C53-F647-A03A-3598FFE628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2"/>
                    </a:solidFill>
                    <a:latin typeface="Neue Haas Unica W1G Medium" panose="020B04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 cap="rnd" cmpd="sng" algn="ctr">
                  <a:solidFill>
                    <a:schemeClr val="tx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Erittäin tärkeä</c:v>
                </c:pt>
                <c:pt idx="1">
                  <c:v>Melko tärkeä</c:v>
                </c:pt>
                <c:pt idx="2">
                  <c:v>Ei kovin tärkeä</c:v>
                </c:pt>
                <c:pt idx="3">
                  <c:v>Merkityksetön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22.400000000000002</c:v>
                </c:pt>
                <c:pt idx="1">
                  <c:v>54.2</c:v>
                </c:pt>
                <c:pt idx="2">
                  <c:v>20.200000000000003</c:v>
                </c:pt>
                <c:pt idx="3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53-F647-A03A-3598FFE62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310327975081949"/>
          <c:y val="0.1309916951128838"/>
          <c:w val="0.31407178550295323"/>
          <c:h val="0.807096127164926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 ASSI</c:v>
                </c:pt>
              </c:strCache>
            </c:strRef>
          </c:tx>
          <c:spPr>
            <a:solidFill>
              <a:srgbClr val="FF636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3CF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0F-2E46-B540-9FBD941C2668}"/>
              </c:ext>
            </c:extLst>
          </c:dPt>
          <c:dPt>
            <c:idx val="1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0F-2E46-B540-9FBD941C2668}"/>
              </c:ext>
            </c:extLst>
          </c:dPt>
          <c:dPt>
            <c:idx val="2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0F-2E46-B540-9FBD941C2668}"/>
              </c:ext>
            </c:extLst>
          </c:dPt>
          <c:dPt>
            <c:idx val="3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0F-2E46-B540-9FBD941C2668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 Medium" panose="020B04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Saan lehdestä tietoa uusista tuotteista tai palveluista.</c:v>
                </c:pt>
                <c:pt idx="1">
                  <c:v>Luen lehdestä sellaisistakin aiheista, joista en muuten tulisi lukeneeksi.</c:v>
                </c:pt>
                <c:pt idx="2">
                  <c:v>Lehden lukeminen on mukavaa ajanvietettä.</c:v>
                </c:pt>
                <c:pt idx="3">
                  <c:v>Lehti on saanut minut harkitsemaan siinä näkemieni tuotteiden tai palveluiden hankkimista.</c:v>
                </c:pt>
                <c:pt idx="4">
                  <c:v>Olen hakenut lisätietoa lukemani jutun aiheesta tai lehdessä mainostetusta tuotteesta.</c:v>
                </c:pt>
                <c:pt idx="5">
                  <c:v>Lehti on saanut minut kertomaan siinä olleista jutuista tai tuotteista ystävilleni tai tuttavilleni.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66.8</c:v>
                </c:pt>
                <c:pt idx="1">
                  <c:v>65.2</c:v>
                </c:pt>
                <c:pt idx="2">
                  <c:v>47.9</c:v>
                </c:pt>
                <c:pt idx="3">
                  <c:v>35.9</c:v>
                </c:pt>
                <c:pt idx="4">
                  <c:v>22</c:v>
                </c:pt>
                <c:pt idx="5">
                  <c:v>18.899999999999999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70F-2E46-B540-9FBD941C26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axMin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649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0"/>
        </c:scaling>
        <c:delete val="1"/>
        <c:axPos val="t"/>
        <c:majorGridlines>
          <c:spPr>
            <a:ln w="9525" cap="flat" cmpd="sng" algn="ctr">
              <a:solidFill>
                <a:srgbClr val="FFFFFF">
                  <a:lumMod val="8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crossAx val="834619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310327975081949"/>
          <c:y val="0.1309916951128838"/>
          <c:w val="0.31407178550295323"/>
          <c:h val="0.807096127164926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 ASSI</c:v>
                </c:pt>
              </c:strCache>
            </c:strRef>
          </c:tx>
          <c:spPr>
            <a:solidFill>
              <a:srgbClr val="FF636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0F-2E46-B540-9FBD941C2668}"/>
              </c:ext>
            </c:extLst>
          </c:dPt>
          <c:dPt>
            <c:idx val="1"/>
            <c:invertIfNegative val="0"/>
            <c:bubble3D val="0"/>
            <c:spPr>
              <a:solidFill>
                <a:srgbClr val="F3CF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0F-2E46-B540-9FBD941C2668}"/>
              </c:ext>
            </c:extLst>
          </c:dPt>
          <c:dPt>
            <c:idx val="2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0F-2E46-B540-9FBD941C2668}"/>
              </c:ext>
            </c:extLst>
          </c:dPt>
          <c:dPt>
            <c:idx val="3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0F-2E46-B540-9FBD941C2668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 Medium" panose="020B04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Saan lehdestä tietoa uusista tuotteista tai palveluista.</c:v>
                </c:pt>
                <c:pt idx="1">
                  <c:v>Luen lehdestä sellaisistakin aiheista, joista en muuten tulisi lukeneeksi.</c:v>
                </c:pt>
                <c:pt idx="2">
                  <c:v>Lehden lukeminen on mukavaa ajanvietettä.</c:v>
                </c:pt>
                <c:pt idx="3">
                  <c:v>Lehti on saanut minut harkitsemaan siinä näkemieni tuotteiden tai palveluiden hankkimista.</c:v>
                </c:pt>
                <c:pt idx="4">
                  <c:v>Olen hakenut lisätietoa lukemani jutun aiheesta tai lehdessä mainostetusta tuotteesta.</c:v>
                </c:pt>
                <c:pt idx="5">
                  <c:v>Lehti on saanut minut kertomaan siinä olleista jutuista tai tuotteista ystävilleni tai tuttavilleni.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66.8</c:v>
                </c:pt>
                <c:pt idx="1">
                  <c:v>65.2</c:v>
                </c:pt>
                <c:pt idx="2">
                  <c:v>47.9</c:v>
                </c:pt>
                <c:pt idx="3">
                  <c:v>35.9</c:v>
                </c:pt>
                <c:pt idx="4">
                  <c:v>22</c:v>
                </c:pt>
                <c:pt idx="5">
                  <c:v>18.899999999999999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70F-2E46-B540-9FBD941C26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axMin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649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0"/>
        </c:scaling>
        <c:delete val="1"/>
        <c:axPos val="t"/>
        <c:majorGridlines>
          <c:spPr>
            <a:ln w="9525" cap="flat" cmpd="sng" algn="ctr">
              <a:solidFill>
                <a:srgbClr val="FFFFFF">
                  <a:lumMod val="8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crossAx val="834619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350869809635327"/>
          <c:y val="0.11147603328021193"/>
          <c:w val="0.36905344546613528"/>
          <c:h val="0.8006511683258481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7 ASSI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53-F647-A03A-3598FFE6282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53-F647-A03A-3598FFE6282E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53-F647-A03A-3598FFE6282E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53-F647-A03A-3598FFE6282E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DC53-F647-A03A-3598FFE6282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5FD8-43C8-8F32-C582ECCC1027}"/>
              </c:ext>
            </c:extLst>
          </c:dPt>
          <c:dLbls>
            <c:dLbl>
              <c:idx val="0"/>
              <c:layout>
                <c:manualLayout>
                  <c:x val="0.18444722317483672"/>
                  <c:y val="-0.145185916275155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0">
                  <a:spAutoFit/>
                </a:bodyPr>
                <a:lstStyle/>
                <a:p>
                  <a:pPr algn="ctr">
                    <a:defRPr lang="fi-FI" sz="1400" b="0" i="0" u="none" strike="noStrike" kern="1200" baseline="0" noProof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DC53-F647-A03A-3598FFE6282E}"/>
                </c:ext>
              </c:extLst>
            </c:dLbl>
            <c:dLbl>
              <c:idx val="1"/>
              <c:layout>
                <c:manualLayout>
                  <c:x val="-0.23509490110702141"/>
                  <c:y val="0.11849219736324688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t" anchorCtr="0">
                    <a:spAutoFit/>
                  </a:bodyPr>
                  <a:lstStyle/>
                  <a:p>
                    <a:pPr algn="ctr">
                      <a:defRPr lang="fi-FI" sz="1400" b="0" i="0" u="none" strike="noStrike" kern="1200" baseline="0" noProof="0">
                        <a:solidFill>
                          <a:schemeClr val="accent2"/>
                        </a:solidFill>
                        <a:latin typeface="Neue Haas Unica W1G Medium" panose="020B0404030206020203" pitchFamily="34" charset="0"/>
                        <a:ea typeface="+mn-ea"/>
                        <a:cs typeface="+mn-cs"/>
                      </a:defRPr>
                    </a:pPr>
                    <a:fld id="{4E2E6599-B6A5-D341-B8BF-F04968B32172}" type="CATEGORYNAME">
                      <a:rPr lang="en-US" sz="1400" noProof="0"/>
                      <a:pPr algn="ctr">
                        <a:defRPr lang="fi-FI" sz="1400" noProof="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[CATEGORY NAME]</a:t>
                    </a:fld>
                    <a:r>
                      <a:rPr lang="en-US" sz="1400" baseline="0" noProof="0"/>
                      <a:t>, </a:t>
                    </a:r>
                    <a:fld id="{58C7DE48-D36A-C144-A551-1E832F12EE65}" type="PERCENTAGE">
                      <a:rPr lang="en-US" sz="1400" baseline="0" noProof="0" smtClean="0"/>
                      <a:pPr algn="ctr">
                        <a:defRPr lang="fi-FI" sz="1400" noProof="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[PERCENTAGE]</a:t>
                    </a:fld>
                    <a:endParaRPr lang="en-US" sz="1400" baseline="0" noProof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0">
                  <a:spAutoFit/>
                </a:bodyPr>
                <a:lstStyle/>
                <a:p>
                  <a:pPr algn="ctr">
                    <a:defRPr lang="fi-FI" sz="1400" b="0" i="0" u="none" strike="noStrike" kern="1200" baseline="0" noProof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208012184102294"/>
                      <c:h val="0.16485678781105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C53-F647-A03A-3598FFE6282E}"/>
                </c:ext>
              </c:extLst>
            </c:dLbl>
            <c:dLbl>
              <c:idx val="2"/>
              <c:layout>
                <c:manualLayout>
                  <c:x val="-0.27469283606624656"/>
                  <c:y val="3.69769353091734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0">
                  <a:spAutoFit/>
                </a:bodyPr>
                <a:lstStyle/>
                <a:p>
                  <a:pPr algn="ctr">
                    <a:defRPr lang="fi-FI" sz="1400" b="0" i="0" u="none" strike="noStrike" kern="1200" baseline="0" noProof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DC53-F647-A03A-3598FFE6282E}"/>
                </c:ext>
              </c:extLst>
            </c:dLbl>
            <c:dLbl>
              <c:idx val="3"/>
              <c:layout>
                <c:manualLayout>
                  <c:x val="-0.28018188306429853"/>
                  <c:y val="6.3691782050486027E-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t" anchorCtr="0">
                    <a:spAutoFit/>
                  </a:bodyPr>
                  <a:lstStyle/>
                  <a:p>
                    <a:pPr algn="ctr">
                      <a:defRPr lang="fi-FI" sz="1400" b="0" i="0" u="none" strike="noStrike" kern="1200" baseline="0" noProof="0">
                        <a:solidFill>
                          <a:schemeClr val="accent2"/>
                        </a:solidFill>
                        <a:latin typeface="Neue Haas Unica W1G Medium" panose="020B0404030206020203" pitchFamily="34" charset="0"/>
                        <a:ea typeface="+mn-ea"/>
                        <a:cs typeface="+mn-cs"/>
                      </a:defRPr>
                    </a:pPr>
                    <a:fld id="{32EF5A3A-9C4D-3444-9925-DA65E05B6B13}" type="CATEGORYNAME">
                      <a:rPr lang="en-US" sz="1400" noProof="0"/>
                      <a:pPr algn="ctr">
                        <a:defRPr lang="fi-FI" sz="1400" noProof="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[CATEGORY NAME]</a:t>
                    </a:fld>
                    <a:r>
                      <a:rPr lang="en-US" sz="1400" baseline="0" noProof="0"/>
                      <a:t>, </a:t>
                    </a:r>
                    <a:fld id="{A2A20B56-63E7-0B40-BDF8-63B4FB5C88BC}" type="PERCENTAGE">
                      <a:rPr lang="en-US" sz="1400" baseline="0" noProof="0" smtClean="0"/>
                      <a:pPr algn="ctr">
                        <a:defRPr lang="fi-FI" sz="1400" noProof="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[PERCENTAGE]</a:t>
                    </a:fld>
                    <a:endParaRPr lang="en-US" sz="1400" baseline="0" noProof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0">
                  <a:spAutoFit/>
                </a:bodyPr>
                <a:lstStyle/>
                <a:p>
                  <a:pPr algn="ctr">
                    <a:defRPr lang="fi-FI" sz="1400" b="0" i="0" u="none" strike="noStrike" kern="1200" baseline="0" noProof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619174160576588"/>
                      <c:h val="0.125476885292271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C53-F647-A03A-3598FFE6282E}"/>
                </c:ext>
              </c:extLst>
            </c:dLbl>
            <c:dLbl>
              <c:idx val="4"/>
              <c:layout>
                <c:manualLayout>
                  <c:x val="-0.25965668712024675"/>
                  <c:y val="-9.5647731819718418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t" anchorCtr="0">
                    <a:spAutoFit/>
                  </a:bodyPr>
                  <a:lstStyle/>
                  <a:p>
                    <a:pPr algn="ctr">
                      <a:defRPr lang="fi-FI" sz="1400" b="0" i="0" u="none" strike="noStrike" kern="1200" baseline="0" noProof="0">
                        <a:solidFill>
                          <a:schemeClr val="accent2"/>
                        </a:solidFill>
                        <a:latin typeface="Neue Haas Unica W1G Medium" panose="020B0404030206020203" pitchFamily="34" charset="0"/>
                        <a:ea typeface="+mn-ea"/>
                        <a:cs typeface="+mn-cs"/>
                      </a:defRPr>
                    </a:pPr>
                    <a:fld id="{5178C4C3-2EEA-DB4B-AC99-B5649958244B}" type="CATEGORYNAME">
                      <a:rPr lang="en-US" sz="1400" noProof="0"/>
                      <a:pPr algn="ctr">
                        <a:defRPr lang="fi-FI" sz="1400" noProof="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[CATEGORY NAME]</a:t>
                    </a:fld>
                    <a:r>
                      <a:rPr lang="en-US" sz="1400" baseline="0" noProof="0"/>
                      <a:t>, </a:t>
                    </a:r>
                    <a:fld id="{C14621A0-3CD5-D141-B020-A1BEEC1BB6EA}" type="PERCENTAGE">
                      <a:rPr lang="en-US" sz="1400" baseline="0" noProof="0" smtClean="0"/>
                      <a:pPr algn="ctr">
                        <a:defRPr lang="fi-FI" sz="1400" noProof="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[PERCENTAGE]</a:t>
                    </a:fld>
                    <a:endParaRPr lang="en-US" sz="1400" baseline="0" noProof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0">
                  <a:spAutoFit/>
                </a:bodyPr>
                <a:lstStyle/>
                <a:p>
                  <a:pPr algn="ctr">
                    <a:defRPr lang="fi-FI" sz="1400" b="0" i="0" u="none" strike="noStrike" kern="1200" baseline="0" noProof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816318655694271"/>
                      <c:h val="8.965745320832556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DC53-F647-A03A-3598FFE6282E}"/>
                </c:ext>
              </c:extLst>
            </c:dLbl>
            <c:dLbl>
              <c:idx val="5"/>
              <c:layout>
                <c:manualLayout>
                  <c:x val="-0.2259078327834117"/>
                  <c:y val="-0.2085464441431932"/>
                </c:manualLayout>
              </c:layout>
              <c:tx>
                <c:rich>
                  <a:bodyPr/>
                  <a:lstStyle/>
                  <a:p>
                    <a:fld id="{DD09F95B-B187-EB40-A00B-2794F247C6AE}" type="CATEGORYNAME">
                      <a:rPr lang="en-US" sz="1400" noProof="0" smtClean="0"/>
                      <a:pPr/>
                      <a:t>[CATEGORY NAME]</a:t>
                    </a:fld>
                    <a:r>
                      <a:rPr lang="en-US" sz="1400" baseline="0" noProof="0" dirty="0"/>
                      <a:t>, </a:t>
                    </a:r>
                    <a:fld id="{A87B7E9B-2F66-E143-8F3E-01226E1A9D22}" type="PERCENTAGE">
                      <a:rPr lang="en-US" sz="1400" baseline="0" noProof="0" smtClean="0"/>
                      <a:pPr/>
                      <a:t>[PERCENTAGE]</a:t>
                    </a:fld>
                    <a:r>
                      <a:rPr lang="en-US" sz="1400" baseline="0" noProof="0" dirty="0"/>
                      <a:t> </a:t>
                    </a:r>
                    <a:br>
                      <a:rPr lang="en-US" sz="1400" baseline="0" noProof="0" dirty="0"/>
                    </a:br>
                    <a:r>
                      <a:rPr lang="en-US" sz="1200" b="0" i="1" u="none" strike="noStrike" kern="1200" baseline="0" noProof="0" dirty="0">
                        <a:solidFill>
                          <a:srgbClr val="002548"/>
                        </a:solidFill>
                        <a:latin typeface="Neue Haas Unica W1G Medium" panose="020B0404030206020203" pitchFamily="34" charset="0"/>
                      </a:rPr>
                      <a:t>(kysely päättyi näiltä vastaajilta tähän)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569567628733885"/>
                      <c:h val="0.189285732764865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5FD8-43C8-8F32-C582ECCC10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fi-FI" sz="1400" b="0" i="0" u="none" strike="noStrike" kern="1200" baseline="0" noProof="0">
                    <a:solidFill>
                      <a:schemeClr val="accent2"/>
                    </a:solidFill>
                    <a:latin typeface="Neue Haas Unica W1G Medium" panose="020B04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 cap="rnd" cmpd="sng" algn="ctr">
                  <a:solidFill>
                    <a:schemeClr val="tx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Luen lehden jokaisen numeron</c:v>
                </c:pt>
                <c:pt idx="1">
                  <c:v>Luen noin joka toisen numeron</c:v>
                </c:pt>
                <c:pt idx="2">
                  <c:v>Luen lehteä harvemmin</c:v>
                </c:pt>
                <c:pt idx="3">
                  <c:v>En lue lehteä juuri koskaan</c:v>
                </c:pt>
                <c:pt idx="4">
                  <c:v>Olen vasta tutustunut lehteen</c:v>
                </c:pt>
                <c:pt idx="5">
                  <c:v>En tunne tätä lehteä/en ole lukenut koskaan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70.3</c:v>
                </c:pt>
                <c:pt idx="1">
                  <c:v>10.299999999999999</c:v>
                </c:pt>
                <c:pt idx="2">
                  <c:v>9.8000000000000007</c:v>
                </c:pt>
                <c:pt idx="3">
                  <c:v>2.7</c:v>
                </c:pt>
                <c:pt idx="4">
                  <c:v>3.4000000000000004</c:v>
                </c:pt>
                <c:pt idx="5">
                  <c:v>3.5000000000000004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53-F647-A03A-3598FFE62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4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310327975081949"/>
          <c:y val="0.1309916951128838"/>
          <c:w val="0.31407178550295323"/>
          <c:h val="0.807096127164926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 ASSI</c:v>
                </c:pt>
              </c:strCache>
            </c:strRef>
          </c:tx>
          <c:spPr>
            <a:solidFill>
              <a:srgbClr val="FF636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0F-2E46-B540-9FBD941C2668}"/>
              </c:ext>
            </c:extLst>
          </c:dPt>
          <c:dPt>
            <c:idx val="1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0F-2E46-B540-9FBD941C2668}"/>
              </c:ext>
            </c:extLst>
          </c:dPt>
          <c:dPt>
            <c:idx val="2"/>
            <c:invertIfNegative val="0"/>
            <c:bubble3D val="0"/>
            <c:spPr>
              <a:solidFill>
                <a:srgbClr val="F3CF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0F-2E46-B540-9FBD941C2668}"/>
              </c:ext>
            </c:extLst>
          </c:dPt>
          <c:dPt>
            <c:idx val="3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0F-2E46-B540-9FBD941C2668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 Medium" panose="020B04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Saan lehdestä tietoa uusista tuotteista tai palveluista.</c:v>
                </c:pt>
                <c:pt idx="1">
                  <c:v>Luen lehdestä sellaisistakin aiheista, joista en muuten tulisi lukeneeksi.</c:v>
                </c:pt>
                <c:pt idx="2">
                  <c:v>Lehden lukeminen on mukavaa ajanvietettä.</c:v>
                </c:pt>
                <c:pt idx="3">
                  <c:v>Lehti on saanut minut harkitsemaan siinä näkemieni tuotteiden tai palveluiden hankkimista.</c:v>
                </c:pt>
                <c:pt idx="4">
                  <c:v>Olen hakenut lisätietoa lukemani jutun aiheesta tai lehdessä mainostetusta tuotteesta.</c:v>
                </c:pt>
                <c:pt idx="5">
                  <c:v>Lehti on saanut minut kertomaan siinä olleista jutuista tai tuotteista ystävilleni tai tuttavilleni.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66.8</c:v>
                </c:pt>
                <c:pt idx="1">
                  <c:v>65.2</c:v>
                </c:pt>
                <c:pt idx="2">
                  <c:v>47.9</c:v>
                </c:pt>
                <c:pt idx="3">
                  <c:v>35.9</c:v>
                </c:pt>
                <c:pt idx="4">
                  <c:v>22</c:v>
                </c:pt>
                <c:pt idx="5">
                  <c:v>18.899999999999999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70F-2E46-B540-9FBD941C26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axMin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649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0"/>
        </c:scaling>
        <c:delete val="1"/>
        <c:axPos val="t"/>
        <c:majorGridlines>
          <c:spPr>
            <a:ln w="9525" cap="flat" cmpd="sng" algn="ctr">
              <a:solidFill>
                <a:srgbClr val="FFFFFF">
                  <a:lumMod val="8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crossAx val="834619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310327975081949"/>
          <c:y val="0.1309916951128838"/>
          <c:w val="0.31407178550295323"/>
          <c:h val="0.807096127164926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 ASSI</c:v>
                </c:pt>
              </c:strCache>
            </c:strRef>
          </c:tx>
          <c:spPr>
            <a:solidFill>
              <a:srgbClr val="FF636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0F-2E46-B540-9FBD941C2668}"/>
              </c:ext>
            </c:extLst>
          </c:dPt>
          <c:dPt>
            <c:idx val="1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0F-2E46-B540-9FBD941C2668}"/>
              </c:ext>
            </c:extLst>
          </c:dPt>
          <c:dPt>
            <c:idx val="2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0F-2E46-B540-9FBD941C2668}"/>
              </c:ext>
            </c:extLst>
          </c:dPt>
          <c:dPt>
            <c:idx val="3"/>
            <c:invertIfNegative val="0"/>
            <c:bubble3D val="0"/>
            <c:spPr>
              <a:solidFill>
                <a:srgbClr val="F3CF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0F-2E46-B540-9FBD941C2668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 Medium" panose="020B04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Saan lehdestä tietoa uusista tuotteista tai palveluista.</c:v>
                </c:pt>
                <c:pt idx="1">
                  <c:v>Luen lehdestä sellaisistakin aiheista, joista en muuten tulisi lukeneeksi.</c:v>
                </c:pt>
                <c:pt idx="2">
                  <c:v>Lehden lukeminen on mukavaa ajanvietettä.</c:v>
                </c:pt>
                <c:pt idx="3">
                  <c:v>Lehti on saanut minut harkitsemaan siinä näkemieni tuotteiden tai palveluiden hankkimista.</c:v>
                </c:pt>
                <c:pt idx="4">
                  <c:v>Olen hakenut lisätietoa lukemani jutun aiheesta tai lehdessä mainostetusta tuotteesta.</c:v>
                </c:pt>
                <c:pt idx="5">
                  <c:v>Lehti on saanut minut kertomaan siinä olleista jutuista tai tuotteista ystävilleni tai tuttavilleni.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66.8</c:v>
                </c:pt>
                <c:pt idx="1">
                  <c:v>65.2</c:v>
                </c:pt>
                <c:pt idx="2">
                  <c:v>47.9</c:v>
                </c:pt>
                <c:pt idx="3">
                  <c:v>35.9</c:v>
                </c:pt>
                <c:pt idx="4">
                  <c:v>22</c:v>
                </c:pt>
                <c:pt idx="5">
                  <c:v>18.899999999999999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70F-2E46-B540-9FBD941C26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axMin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649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0"/>
        </c:scaling>
        <c:delete val="1"/>
        <c:axPos val="t"/>
        <c:majorGridlines>
          <c:spPr>
            <a:ln w="9525" cap="flat" cmpd="sng" algn="ctr">
              <a:solidFill>
                <a:srgbClr val="FFFFFF">
                  <a:lumMod val="8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crossAx val="834619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310327975081949"/>
          <c:y val="0.1309916951128838"/>
          <c:w val="0.31407178550295323"/>
          <c:h val="0.807096127164926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 ASSI</c:v>
                </c:pt>
              </c:strCache>
            </c:strRef>
          </c:tx>
          <c:spPr>
            <a:solidFill>
              <a:srgbClr val="FF636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0F-2E46-B540-9FBD941C2668}"/>
              </c:ext>
            </c:extLst>
          </c:dPt>
          <c:dPt>
            <c:idx val="1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0F-2E46-B540-9FBD941C2668}"/>
              </c:ext>
            </c:extLst>
          </c:dPt>
          <c:dPt>
            <c:idx val="2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0F-2E46-B540-9FBD941C2668}"/>
              </c:ext>
            </c:extLst>
          </c:dPt>
          <c:dPt>
            <c:idx val="3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0F-2E46-B540-9FBD941C2668}"/>
              </c:ext>
            </c:extLst>
          </c:dPt>
          <c:dPt>
            <c:idx val="4"/>
            <c:invertIfNegative val="0"/>
            <c:bubble3D val="0"/>
            <c:spPr>
              <a:solidFill>
                <a:srgbClr val="F3CF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99B-D24B-8BD7-531CE37C07B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 Medium" panose="020B04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Saan lehdestä tietoa uusista tuotteista tai palveluista.</c:v>
                </c:pt>
                <c:pt idx="1">
                  <c:v>Luen lehdestä sellaisistakin aiheista, joista en muuten tulisi lukeneeksi.</c:v>
                </c:pt>
                <c:pt idx="2">
                  <c:v>Lehden lukeminen on mukavaa ajanvietettä.</c:v>
                </c:pt>
                <c:pt idx="3">
                  <c:v>Lehti on saanut minut harkitsemaan siinä näkemieni tuotteiden tai palveluiden hankkimista.</c:v>
                </c:pt>
                <c:pt idx="4">
                  <c:v>Olen hakenut lisätietoa lukemani jutun aiheesta tai lehdessä mainostetusta tuotteesta.</c:v>
                </c:pt>
                <c:pt idx="5">
                  <c:v>Lehti on saanut minut kertomaan siinä olleista jutuista tai tuotteista ystävilleni tai tuttavilleni.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66.8</c:v>
                </c:pt>
                <c:pt idx="1">
                  <c:v>65.2</c:v>
                </c:pt>
                <c:pt idx="2">
                  <c:v>47.9</c:v>
                </c:pt>
                <c:pt idx="3">
                  <c:v>35.9</c:v>
                </c:pt>
                <c:pt idx="4">
                  <c:v>22</c:v>
                </c:pt>
                <c:pt idx="5">
                  <c:v>18.899999999999999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70F-2E46-B540-9FBD941C26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axMin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649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0"/>
        </c:scaling>
        <c:delete val="1"/>
        <c:axPos val="t"/>
        <c:majorGridlines>
          <c:spPr>
            <a:ln w="9525" cap="flat" cmpd="sng" algn="ctr">
              <a:solidFill>
                <a:srgbClr val="FFFFFF">
                  <a:lumMod val="8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crossAx val="834619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310327975081949"/>
          <c:y val="0.1309916951128838"/>
          <c:w val="0.31407178550295323"/>
          <c:h val="0.807096127164926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 ASSI</c:v>
                </c:pt>
              </c:strCache>
            </c:strRef>
          </c:tx>
          <c:spPr>
            <a:solidFill>
              <a:srgbClr val="FF636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0F-2E46-B540-9FBD941C2668}"/>
              </c:ext>
            </c:extLst>
          </c:dPt>
          <c:dPt>
            <c:idx val="1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0F-2E46-B540-9FBD941C2668}"/>
              </c:ext>
            </c:extLst>
          </c:dPt>
          <c:dPt>
            <c:idx val="2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0F-2E46-B540-9FBD941C2668}"/>
              </c:ext>
            </c:extLst>
          </c:dPt>
          <c:dPt>
            <c:idx val="3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0F-2E46-B540-9FBD941C2668}"/>
              </c:ext>
            </c:extLst>
          </c:dPt>
          <c:dPt>
            <c:idx val="5"/>
            <c:invertIfNegative val="0"/>
            <c:bubble3D val="0"/>
            <c:spPr>
              <a:solidFill>
                <a:srgbClr val="F3CF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4DE-FA47-968B-74633B0454E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 Medium" panose="020B04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Saan lehdestä tietoa uusista tuotteista tai palveluista.</c:v>
                </c:pt>
                <c:pt idx="1">
                  <c:v>Luen lehdestä sellaisistakin aiheista, joista en muuten tulisi lukeneeksi.</c:v>
                </c:pt>
                <c:pt idx="2">
                  <c:v>Lehden lukeminen on mukavaa ajanvietettä.</c:v>
                </c:pt>
                <c:pt idx="3">
                  <c:v>Lehti on saanut minut harkitsemaan siinä näkemieni tuotteiden tai palveluiden hankkimista.</c:v>
                </c:pt>
                <c:pt idx="4">
                  <c:v>Olen hakenut lisätietoa lukemani jutun aiheesta tai lehdessä mainostetusta tuotteesta.</c:v>
                </c:pt>
                <c:pt idx="5">
                  <c:v>Lehti on saanut minut kertomaan siinä olleista jutuista tai tuotteista ystävilleni tai tuttavilleni.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66.8</c:v>
                </c:pt>
                <c:pt idx="1">
                  <c:v>65.2</c:v>
                </c:pt>
                <c:pt idx="2">
                  <c:v>47.9</c:v>
                </c:pt>
                <c:pt idx="3">
                  <c:v>35.9</c:v>
                </c:pt>
                <c:pt idx="4">
                  <c:v>22</c:v>
                </c:pt>
                <c:pt idx="5">
                  <c:v>18.899999999999999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70F-2E46-B540-9FBD941C26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axMin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649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0"/>
        </c:scaling>
        <c:delete val="1"/>
        <c:axPos val="t"/>
        <c:majorGridlines>
          <c:spPr>
            <a:ln w="9525" cap="flat" cmpd="sng" algn="ctr">
              <a:solidFill>
                <a:srgbClr val="FFFFFF">
                  <a:lumMod val="8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crossAx val="834619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310325209210705"/>
          <c:y val="6.4998189727150185E-2"/>
          <c:w val="0.42953362004448237"/>
          <c:h val="0.76979552071166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 ASSI</c:v>
                </c:pt>
              </c:strCache>
            </c:strRef>
          </c:tx>
          <c:spPr>
            <a:solidFill>
              <a:srgbClr val="FF636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0F-2E46-B540-9FBD941C2668}"/>
              </c:ext>
            </c:extLst>
          </c:dPt>
          <c:dPt>
            <c:idx val="1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0F-2E46-B540-9FBD941C2668}"/>
              </c:ext>
            </c:extLst>
          </c:dPt>
          <c:dPt>
            <c:idx val="2"/>
            <c:invertIfNegative val="0"/>
            <c:bubble3D val="0"/>
            <c:spPr>
              <a:solidFill>
                <a:srgbClr val="F3CF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0F-2E46-B540-9FBD941C2668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 Medium" panose="020B04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Lehden ulkoasu ja visuaalisuus</c:v>
                </c:pt>
                <c:pt idx="1">
                  <c:v>Lehden sisällön kiinnostavuus</c:v>
                </c:pt>
                <c:pt idx="2">
                  <c:v>Kokonaisarvosana lehdelle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8.5640000000000001</c:v>
                </c:pt>
                <c:pt idx="1">
                  <c:v>8.3650000000000002</c:v>
                </c:pt>
                <c:pt idx="2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70F-2E46-B540-9FBD941C26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axMin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649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"/>
          <c:min val="4"/>
        </c:scaling>
        <c:delete val="0"/>
        <c:axPos val="t"/>
        <c:majorGridlines>
          <c:spPr>
            <a:ln w="9525" cap="flat" cmpd="sng" algn="ctr">
              <a:solidFill>
                <a:srgbClr val="FFFFFF">
                  <a:lumMod val="85000"/>
                </a:srgb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83461937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310325209210705"/>
          <c:y val="6.4998189727150185E-2"/>
          <c:w val="0.42953362004448237"/>
          <c:h val="0.76979552071166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 ASSI</c:v>
                </c:pt>
              </c:strCache>
            </c:strRef>
          </c:tx>
          <c:spPr>
            <a:solidFill>
              <a:srgbClr val="FF636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B45-0748-B95C-3EED184412AE}"/>
              </c:ext>
            </c:extLst>
          </c:dPt>
          <c:dPt>
            <c:idx val="1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B45-0748-B95C-3EED184412AE}"/>
              </c:ext>
            </c:extLst>
          </c:dPt>
          <c:dPt>
            <c:idx val="2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B45-0748-B95C-3EED184412AE}"/>
              </c:ext>
            </c:extLst>
          </c:dPt>
          <c:dPt>
            <c:idx val="3"/>
            <c:invertIfNegative val="0"/>
            <c:bubble3D val="0"/>
            <c:spPr>
              <a:solidFill>
                <a:srgbClr val="00254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B45-0748-B95C-3EED184412AE}"/>
              </c:ext>
            </c:extLst>
          </c:dPt>
          <c:dPt>
            <c:idx val="4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B45-0748-B95C-3EED184412AE}"/>
              </c:ext>
            </c:extLst>
          </c:dPt>
          <c:dPt>
            <c:idx val="6"/>
            <c:invertIfNegative val="0"/>
            <c:bubble3D val="0"/>
            <c:spPr>
              <a:solidFill>
                <a:srgbClr val="F3CF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FBB-4240-AAEE-F534E041E957}"/>
              </c:ext>
            </c:extLst>
          </c:dPt>
          <c:dPt>
            <c:idx val="7"/>
            <c:invertIfNegative val="0"/>
            <c:bubble3D val="0"/>
            <c:spPr>
              <a:solidFill>
                <a:srgbClr val="F3CF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9FBB-4240-AAEE-F534E041E957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 Medium" panose="020B04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Digilehden lukijat</c:v>
                </c:pt>
                <c:pt idx="1">
                  <c:v>Printtilehden lukijat</c:v>
                </c:pt>
                <c:pt idx="3">
                  <c:v>alle 30 vuotta</c:v>
                </c:pt>
                <c:pt idx="4">
                  <c:v>30 – 39 vuotta</c:v>
                </c:pt>
                <c:pt idx="5">
                  <c:v>40 – 49 vuotta</c:v>
                </c:pt>
                <c:pt idx="6">
                  <c:v>50 – 64 vuotta</c:v>
                </c:pt>
                <c:pt idx="7">
                  <c:v>65 + vuotta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8.5890000000000004</c:v>
                </c:pt>
                <c:pt idx="1">
                  <c:v>8.6669999999999998</c:v>
                </c:pt>
                <c:pt idx="3">
                  <c:v>8.3260000000000005</c:v>
                </c:pt>
                <c:pt idx="4">
                  <c:v>8.5120000000000005</c:v>
                </c:pt>
                <c:pt idx="5">
                  <c:v>8.5489999999999995</c:v>
                </c:pt>
                <c:pt idx="6">
                  <c:v>8.5630000000000006</c:v>
                </c:pt>
                <c:pt idx="7">
                  <c:v>8.5690000000000008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B45-0748-B95C-3EED184412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axMin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649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"/>
          <c:min val="4"/>
        </c:scaling>
        <c:delete val="0"/>
        <c:axPos val="t"/>
        <c:majorGridlines>
          <c:spPr>
            <a:ln w="9525" cap="flat" cmpd="sng" algn="ctr">
              <a:solidFill>
                <a:srgbClr val="FFFFFF">
                  <a:lumMod val="85000"/>
                </a:srgb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83461937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310325209210705"/>
          <c:y val="6.4998189727150185E-2"/>
          <c:w val="0.42953362004448237"/>
          <c:h val="0.76979552071166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 ASSI</c:v>
                </c:pt>
              </c:strCache>
            </c:strRef>
          </c:tx>
          <c:spPr>
            <a:solidFill>
              <a:srgbClr val="FF636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41-524F-AF27-283F1AB7986F}"/>
              </c:ext>
            </c:extLst>
          </c:dPt>
          <c:dPt>
            <c:idx val="1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41-524F-AF27-283F1AB7986F}"/>
              </c:ext>
            </c:extLst>
          </c:dPt>
          <c:dPt>
            <c:idx val="2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541-524F-AF27-283F1AB7986F}"/>
              </c:ext>
            </c:extLst>
          </c:dPt>
          <c:dPt>
            <c:idx val="3"/>
            <c:invertIfNegative val="0"/>
            <c:bubble3D val="0"/>
            <c:spPr>
              <a:solidFill>
                <a:srgbClr val="00254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75EE-D847-87EA-BD923D8FF459}"/>
              </c:ext>
            </c:extLst>
          </c:dPt>
          <c:dPt>
            <c:idx val="4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541-524F-AF27-283F1AB7986F}"/>
              </c:ext>
            </c:extLst>
          </c:dPt>
          <c:dPt>
            <c:idx val="5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541-524F-AF27-283F1AB7986F}"/>
              </c:ext>
            </c:extLst>
          </c:dPt>
          <c:dPt>
            <c:idx val="6"/>
            <c:invertIfNegative val="0"/>
            <c:bubble3D val="0"/>
            <c:spPr>
              <a:solidFill>
                <a:srgbClr val="F3CF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5EE-D847-87EA-BD923D8FF459}"/>
              </c:ext>
            </c:extLst>
          </c:dPt>
          <c:dPt>
            <c:idx val="7"/>
            <c:invertIfNegative val="0"/>
            <c:bubble3D val="0"/>
            <c:spPr>
              <a:solidFill>
                <a:srgbClr val="F3CF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75EE-D847-87EA-BD923D8FF459}"/>
              </c:ext>
            </c:extLst>
          </c:dPt>
          <c:dPt>
            <c:idx val="9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541-524F-AF27-283F1AB7986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 Medium" panose="020B04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Digilehden lukijat</c:v>
                </c:pt>
                <c:pt idx="1">
                  <c:v>Printtilehden lukijat</c:v>
                </c:pt>
                <c:pt idx="3">
                  <c:v>alle 30 vuotta</c:v>
                </c:pt>
                <c:pt idx="4">
                  <c:v>30 – 39 vuotta</c:v>
                </c:pt>
                <c:pt idx="5">
                  <c:v>40 – 49 vuotta</c:v>
                </c:pt>
                <c:pt idx="6">
                  <c:v>50 – 64 vuotta</c:v>
                </c:pt>
                <c:pt idx="7">
                  <c:v>65 + vuotta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8.5120000000000005</c:v>
                </c:pt>
                <c:pt idx="1">
                  <c:v>8.5249999999999986</c:v>
                </c:pt>
                <c:pt idx="3">
                  <c:v>8.093</c:v>
                </c:pt>
                <c:pt idx="4">
                  <c:v>8.2140000000000004</c:v>
                </c:pt>
                <c:pt idx="5">
                  <c:v>8.3059999999999992</c:v>
                </c:pt>
                <c:pt idx="6">
                  <c:v>8.4190000000000005</c:v>
                </c:pt>
                <c:pt idx="7">
                  <c:v>8.4300000000000015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541-524F-AF27-283F1AB798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axMin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649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"/>
          <c:min val="4"/>
        </c:scaling>
        <c:delete val="0"/>
        <c:axPos val="t"/>
        <c:majorGridlines>
          <c:spPr>
            <a:ln w="9525" cap="flat" cmpd="sng" algn="ctr">
              <a:solidFill>
                <a:srgbClr val="FFFFFF">
                  <a:lumMod val="85000"/>
                </a:srgb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83461937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310325209210705"/>
          <c:y val="6.4998189727150185E-2"/>
          <c:w val="0.42953362004448237"/>
          <c:h val="0.76979552071166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 ASSI</c:v>
                </c:pt>
              </c:strCache>
            </c:strRef>
          </c:tx>
          <c:spPr>
            <a:solidFill>
              <a:srgbClr val="FF636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21-A64E-820C-0394B427CE8A}"/>
              </c:ext>
            </c:extLst>
          </c:dPt>
          <c:dPt>
            <c:idx val="1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21-A64E-820C-0394B427CE8A}"/>
              </c:ext>
            </c:extLst>
          </c:dPt>
          <c:dPt>
            <c:idx val="2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2E21-A64E-820C-0394B427CE8A}"/>
              </c:ext>
            </c:extLst>
          </c:dPt>
          <c:dPt>
            <c:idx val="3"/>
            <c:invertIfNegative val="0"/>
            <c:bubble3D val="0"/>
            <c:spPr>
              <a:solidFill>
                <a:srgbClr val="00254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E21-A64E-820C-0394B427CE8A}"/>
              </c:ext>
            </c:extLst>
          </c:dPt>
          <c:dPt>
            <c:idx val="4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E21-A64E-820C-0394B427CE8A}"/>
              </c:ext>
            </c:extLst>
          </c:dPt>
          <c:dPt>
            <c:idx val="5"/>
            <c:invertIfNegative val="0"/>
            <c:bubble3D val="0"/>
            <c:spPr>
              <a:solidFill>
                <a:srgbClr val="F3CF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7E16-9743-AC5C-CD0F650A4CAB}"/>
              </c:ext>
            </c:extLst>
          </c:dPt>
          <c:dPt>
            <c:idx val="6"/>
            <c:invertIfNegative val="0"/>
            <c:bubble3D val="0"/>
            <c:spPr>
              <a:solidFill>
                <a:srgbClr val="F3CF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7E16-9743-AC5C-CD0F650A4CAB}"/>
              </c:ext>
            </c:extLst>
          </c:dPt>
          <c:dPt>
            <c:idx val="7"/>
            <c:invertIfNegative val="0"/>
            <c:bubble3D val="0"/>
            <c:spPr>
              <a:solidFill>
                <a:srgbClr val="F3CF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E16-9743-AC5C-CD0F650A4CAB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 Medium" panose="020B04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Digilehden lukijat</c:v>
                </c:pt>
                <c:pt idx="1">
                  <c:v>Printtilehden lukijat</c:v>
                </c:pt>
                <c:pt idx="3">
                  <c:v>alle 30 vuotta</c:v>
                </c:pt>
                <c:pt idx="4">
                  <c:v>30 – 39 vuotta</c:v>
                </c:pt>
                <c:pt idx="5">
                  <c:v>40 – 49 vuotta</c:v>
                </c:pt>
                <c:pt idx="6">
                  <c:v>50 – 64 vuotta</c:v>
                </c:pt>
                <c:pt idx="7">
                  <c:v>65 + vuotta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8.5139999999999993</c:v>
                </c:pt>
                <c:pt idx="1">
                  <c:v>8.6300000000000008</c:v>
                </c:pt>
                <c:pt idx="3">
                  <c:v>8.1959999999999997</c:v>
                </c:pt>
                <c:pt idx="4">
                  <c:v>8.2889999999999997</c:v>
                </c:pt>
                <c:pt idx="5">
                  <c:v>8.4670000000000005</c:v>
                </c:pt>
                <c:pt idx="6">
                  <c:v>8.5169999999999995</c:v>
                </c:pt>
                <c:pt idx="7">
                  <c:v>8.5489999999999995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21-A64E-820C-0394B427CE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axMin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649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"/>
          <c:min val="4"/>
        </c:scaling>
        <c:delete val="0"/>
        <c:axPos val="t"/>
        <c:majorGridlines>
          <c:spPr>
            <a:ln w="9525" cap="flat" cmpd="sng" algn="ctr">
              <a:solidFill>
                <a:srgbClr val="FFFFFF">
                  <a:lumMod val="85000"/>
                </a:srgb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83461937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788455887417421"/>
          <c:y val="6.4998189727150185E-2"/>
          <c:w val="0.41087860930221787"/>
          <c:h val="0.76979552071166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 ASSI</c:v>
                </c:pt>
              </c:strCache>
            </c:strRef>
          </c:tx>
          <c:spPr>
            <a:solidFill>
              <a:srgbClr val="FF636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E0-7E45-891D-1E213FEE8669}"/>
              </c:ext>
            </c:extLst>
          </c:dPt>
          <c:dPt>
            <c:idx val="1"/>
            <c:invertIfNegative val="0"/>
            <c:bubble3D val="0"/>
            <c:spPr>
              <a:solidFill>
                <a:srgbClr val="00264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E0-7E45-891D-1E213FEE866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 Medium" panose="020B04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Juttujen lukemisen keskiarvo</c:v>
                </c:pt>
                <c:pt idx="1">
                  <c:v>En edes silmäillyt juttuja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E0-7E45-891D-1E213FEE866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axMin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649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rgbClr val="FFFFFF">
                  <a:lumMod val="85000"/>
                </a:srgb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834619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016735233226824"/>
          <c:y val="0.18840024208625086"/>
          <c:w val="0.41701151705353573"/>
          <c:h val="0.9303757566091946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7 ASSI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53-F647-A03A-3598FFE6282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53-F647-A03A-3598FFE6282E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53-F647-A03A-3598FFE6282E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53-F647-A03A-3598FFE6282E}"/>
              </c:ext>
            </c:extLst>
          </c:dPt>
          <c:dLbls>
            <c:dLbl>
              <c:idx val="0"/>
              <c:layout>
                <c:manualLayout>
                  <c:x val="0.13876382109487168"/>
                  <c:y val="-8.4300568738943121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2"/>
                        </a:solidFill>
                        <a:latin typeface="Neue Haas Unica W1G Medium" panose="020B0404030206020203" pitchFamily="34" charset="0"/>
                        <a:ea typeface="+mn-ea"/>
                        <a:cs typeface="+mn-cs"/>
                      </a:defRPr>
                    </a:pPr>
                    <a:fld id="{0300BE44-F5AA-6647-B5C8-CC803DB7C7A3}" type="CATEGORYNAME">
                      <a:rPr lang="en-US" sz="1400"/>
                      <a:pPr>
                        <a:defRPr sz="140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br>
                      <a:rPr lang="en-US" sz="1400" baseline="0" dirty="0"/>
                    </a:br>
                    <a:fld id="{DD384B7A-EBB5-DA41-A064-D4D011F515BB}" type="PERCENTAGE">
                      <a:rPr lang="en-US" sz="1400" baseline="0" smtClean="0"/>
                      <a:pPr>
                        <a:defRPr sz="140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679270565752009"/>
                      <c:h val="0.1209166528236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C53-F647-A03A-3598FFE6282E}"/>
                </c:ext>
              </c:extLst>
            </c:dLbl>
            <c:dLbl>
              <c:idx val="1"/>
              <c:layout>
                <c:manualLayout>
                  <c:x val="-0.22462532302695948"/>
                  <c:y val="3.1216328282400634E-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2"/>
                        </a:solidFill>
                        <a:latin typeface="Neue Haas Unica W1G Medium" panose="020B0404030206020203" pitchFamily="34" charset="0"/>
                        <a:ea typeface="+mn-ea"/>
                        <a:cs typeface="+mn-cs"/>
                      </a:defRPr>
                    </a:pPr>
                    <a:fld id="{7EB12DD8-D898-8F4F-89BC-C5B55DF9FA2D}" type="CATEGORYNAME">
                      <a:rPr lang="en-US" sz="1400"/>
                      <a:pPr>
                        <a:defRPr sz="140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br>
                      <a:rPr lang="en-US" sz="1400" baseline="0" dirty="0"/>
                    </a:br>
                    <a:fld id="{9AD3FF43-56F8-E74E-B31C-FDB568C82B82}" type="PERCENTAGE">
                      <a:rPr lang="en-US" sz="1400" baseline="0" smtClean="0"/>
                      <a:pPr>
                        <a:defRPr sz="140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527494985775523"/>
                      <c:h val="0.126649287993655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C53-F647-A03A-3598FFE6282E}"/>
                </c:ext>
              </c:extLst>
            </c:dLbl>
            <c:dLbl>
              <c:idx val="2"/>
              <c:layout>
                <c:manualLayout>
                  <c:x val="-0.23359640445019031"/>
                  <c:y val="-3.2593953316308009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2"/>
                        </a:solidFill>
                        <a:latin typeface="Neue Haas Unica W1G Medium" panose="020B0404030206020203" pitchFamily="34" charset="0"/>
                        <a:ea typeface="+mn-ea"/>
                        <a:cs typeface="+mn-cs"/>
                      </a:defRPr>
                    </a:pPr>
                    <a:fld id="{D73F5F0F-88CE-454B-AF77-E6B183CCD7E0}" type="CATEGORYNAME">
                      <a:rPr lang="en-US" sz="1400"/>
                      <a:pPr>
                        <a:defRPr sz="140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F5C3A6A4-52B1-3C40-9E57-6E9F8F10D35A}" type="PERCENTAGE">
                      <a:rPr lang="en-US" sz="1400" baseline="0" smtClean="0"/>
                      <a:pPr>
                        <a:defRPr sz="140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754049609737984"/>
                      <c:h val="0.167433581947898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C53-F647-A03A-3598FFE6282E}"/>
                </c:ext>
              </c:extLst>
            </c:dLbl>
            <c:dLbl>
              <c:idx val="3"/>
              <c:layout>
                <c:manualLayout>
                  <c:x val="-0.20095492500172216"/>
                  <c:y val="-0.1889560105840557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2"/>
                        </a:solidFill>
                        <a:latin typeface="Neue Haas Unica W1G Medium" panose="020B0404030206020203" pitchFamily="34" charset="0"/>
                        <a:ea typeface="+mn-ea"/>
                        <a:cs typeface="+mn-cs"/>
                      </a:defRPr>
                    </a:pPr>
                    <a:fld id="{D96D44B3-4489-2C4D-8078-599B49B8F444}" type="CATEGORYNAME">
                      <a:rPr lang="en-US" sz="1400"/>
                      <a:pPr>
                        <a:defRPr sz="140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4260F6DE-7EA5-044E-9683-7FC7B837FB05}" type="PERCENTAGE">
                      <a:rPr lang="en-US" sz="1400" baseline="0" smtClean="0"/>
                      <a:pPr>
                        <a:defRPr sz="140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793753521104615"/>
                      <c:h val="0.131861812617571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C53-F647-A03A-3598FFE628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Neue Haas Unica W1G Medium" panose="020B04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 cap="rnd" cmpd="sng" algn="ctr">
                  <a:solidFill>
                    <a:schemeClr val="tx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Luin jutun kokonaan</c:v>
                </c:pt>
                <c:pt idx="1">
                  <c:v>Luin jutun osittain</c:v>
                </c:pt>
                <c:pt idx="2">
                  <c:v>Ohitin jutun, mutta aion tutustua siihen myöhemmin</c:v>
                </c:pt>
                <c:pt idx="3">
                  <c:v>Ohitin jutun siihen tutustumatta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77.582286935613155</c:v>
                </c:pt>
                <c:pt idx="1">
                  <c:v>21.288966069997333</c:v>
                </c:pt>
                <c:pt idx="2">
                  <c:v>0.98664173123163246</c:v>
                </c:pt>
                <c:pt idx="3">
                  <c:v>0.11998397007747796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53-F647-A03A-3598FFE62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310325209210705"/>
          <c:y val="6.4998189727150185E-2"/>
          <c:w val="0.42953362004448237"/>
          <c:h val="0.891861498768126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Jokaisen numeron lukevat</c:v>
                </c:pt>
              </c:strCache>
            </c:strRef>
          </c:tx>
          <c:spPr>
            <a:solidFill>
              <a:srgbClr val="FF636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40-4016-A854-8ED06A086A83}"/>
              </c:ext>
            </c:extLst>
          </c:dPt>
          <c:dPt>
            <c:idx val="1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40-4016-A854-8ED06A086A83}"/>
              </c:ext>
            </c:extLst>
          </c:dPt>
          <c:dPt>
            <c:idx val="2"/>
            <c:invertIfNegative val="0"/>
            <c:bubble3D val="0"/>
            <c:spPr>
              <a:solidFill>
                <a:srgbClr val="F3CF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13C-6C4D-AC4E-B2BDEF13A2B1}"/>
              </c:ext>
            </c:extLst>
          </c:dPt>
          <c:dPt>
            <c:idx val="3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840-4016-A854-8ED06A086A83}"/>
              </c:ext>
            </c:extLst>
          </c:dPt>
          <c:dPt>
            <c:idx val="4"/>
            <c:invertIfNegative val="0"/>
            <c:bubble3D val="0"/>
            <c:spPr>
              <a:solidFill>
                <a:srgbClr val="00254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1D60-B64E-B1A2-D05C59ACAD0B}"/>
              </c:ext>
            </c:extLst>
          </c:dPt>
          <c:dPt>
            <c:idx val="5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840-4016-A854-8ED06A086A83}"/>
              </c:ext>
            </c:extLst>
          </c:dPt>
          <c:dPt>
            <c:idx val="8"/>
            <c:invertIfNegative val="0"/>
            <c:bubble3D val="0"/>
            <c:spPr>
              <a:solidFill>
                <a:srgbClr val="F3CF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9CF-5347-8D92-51195C202A9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 Medium" panose="020B04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Kaikki</c:v>
                </c:pt>
                <c:pt idx="1">
                  <c:v>Digilehden lukijat</c:v>
                </c:pt>
                <c:pt idx="2">
                  <c:v>Printtilehden lukijat</c:v>
                </c:pt>
                <c:pt idx="4">
                  <c:v>alle 30 vuotta</c:v>
                </c:pt>
                <c:pt idx="5">
                  <c:v>30–39 vuotta</c:v>
                </c:pt>
                <c:pt idx="6">
                  <c:v>40–49 vuotta</c:v>
                </c:pt>
                <c:pt idx="7">
                  <c:v>50–64 vuotta</c:v>
                </c:pt>
                <c:pt idx="8">
                  <c:v>Yli 65-vuotiaat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 formatCode="General">
                  <c:v>70.3</c:v>
                </c:pt>
                <c:pt idx="1">
                  <c:v>56.2</c:v>
                </c:pt>
                <c:pt idx="2">
                  <c:v>84.2</c:v>
                </c:pt>
                <c:pt idx="4">
                  <c:v>51.5</c:v>
                </c:pt>
                <c:pt idx="5">
                  <c:v>56.1</c:v>
                </c:pt>
                <c:pt idx="6">
                  <c:v>64.3</c:v>
                </c:pt>
                <c:pt idx="7">
                  <c:v>73.2</c:v>
                </c:pt>
                <c:pt idx="8">
                  <c:v>78.599999999999994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840-4016-A854-8ED06A086A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axMin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649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0"/>
          <c:min val="0"/>
        </c:scaling>
        <c:delete val="1"/>
        <c:axPos val="t"/>
        <c:majorGridlines>
          <c:spPr>
            <a:ln w="9525" cap="flat" cmpd="sng" algn="ctr">
              <a:solidFill>
                <a:srgbClr val="FFFFFF">
                  <a:lumMod val="85000"/>
                </a:srgb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high"/>
        <c:crossAx val="83461937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4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3036819982763916"/>
          <c:y val="4.7790767704919919E-2"/>
          <c:w val="0.43839486044105908"/>
          <c:h val="0.7870030573788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 ASSI</c:v>
                </c:pt>
              </c:strCache>
            </c:strRef>
          </c:tx>
          <c:spPr>
            <a:solidFill>
              <a:srgbClr val="FF636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3CF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E0-7E45-891D-1E213FEE8669}"/>
              </c:ext>
            </c:extLst>
          </c:dPt>
          <c:dPt>
            <c:idx val="1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C9C-0948-A2B4-C0A33C8CDC44}"/>
              </c:ext>
            </c:extLst>
          </c:dPt>
          <c:dPt>
            <c:idx val="2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E0-7E45-891D-1E213FEE8669}"/>
              </c:ext>
            </c:extLst>
          </c:dPt>
          <c:dPt>
            <c:idx val="3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51A-DE4A-B9D4-FD3791CA0465}"/>
              </c:ext>
            </c:extLst>
          </c:dPt>
          <c:dPt>
            <c:idx val="4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295-C046-AE17-BCE7D1A5DE2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 Medium" panose="020B04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Kokonaisarvosana jutulle</c:v>
                </c:pt>
                <c:pt idx="1">
                  <c:v>On selkeä ja ymmärrettävä</c:v>
                </c:pt>
                <c:pt idx="2">
                  <c:v>On hyvin kirjoitettu</c:v>
                </c:pt>
                <c:pt idx="3">
                  <c:v>On luotettava</c:v>
                </c:pt>
                <c:pt idx="4">
                  <c:v>Sisältää hyödyllistä tietoa</c:v>
                </c:pt>
                <c:pt idx="5">
                  <c:v>Pidän jutun kuvista ja ulkoasusta</c:v>
                </c:pt>
                <c:pt idx="6">
                  <c:v>Tarjoaa uutta tietoa tai uutisen</c:v>
                </c:pt>
                <c:pt idx="7">
                  <c:v>Herättää tunteita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8.5967771840769451</c:v>
                </c:pt>
                <c:pt idx="1">
                  <c:v>8.8068164573871233</c:v>
                </c:pt>
                <c:pt idx="2">
                  <c:v>8.6519617953513208</c:v>
                </c:pt>
                <c:pt idx="3">
                  <c:v>8.60028079080951</c:v>
                </c:pt>
                <c:pt idx="4">
                  <c:v>8.5726083355597105</c:v>
                </c:pt>
                <c:pt idx="5">
                  <c:v>8.5235532994923862</c:v>
                </c:pt>
                <c:pt idx="6">
                  <c:v>8.3060913705583754</c:v>
                </c:pt>
                <c:pt idx="7">
                  <c:v>7.937226289072937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E0-7E45-891D-1E213FEE866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axMin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649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"/>
          <c:min val="4"/>
        </c:scaling>
        <c:delete val="0"/>
        <c:axPos val="t"/>
        <c:majorGridlines>
          <c:spPr>
            <a:ln w="9525" cap="flat" cmpd="sng" algn="ctr">
              <a:solidFill>
                <a:srgbClr val="FFFFFF">
                  <a:lumMod val="85000"/>
                </a:srgb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83461937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4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869718170368412"/>
          <c:y val="4.0868303719659237E-2"/>
          <c:w val="0.57294998737336722"/>
          <c:h val="0.833449229250705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 ASSI</c:v>
                </c:pt>
              </c:strCache>
            </c:strRef>
          </c:tx>
          <c:spPr>
            <a:solidFill>
              <a:srgbClr val="FF636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8B-416C-9BD6-B78345ECF006}"/>
              </c:ext>
            </c:extLst>
          </c:dPt>
          <c:dPt>
            <c:idx val="1"/>
            <c:invertIfNegative val="0"/>
            <c:bubble3D val="0"/>
            <c:spPr>
              <a:solidFill>
                <a:srgbClr val="00254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8B-416C-9BD6-B78345ECF006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 Medium" panose="020B04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Tutkittujen mainosten keskimääräinen huomioarvo 
(ilman takakannen mainoksia)</c:v>
                </c:pt>
                <c:pt idx="1">
                  <c:v>En huomannut näitä mainoksia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 formatCode="0.0">
                  <c:v>49</c:v>
                </c:pt>
                <c:pt idx="1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8B-416C-9BD6-B78345ECF0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axId val="834619376"/>
        <c:axId val="595507024"/>
      </c:barChart>
      <c:catAx>
        <c:axId val="834619376"/>
        <c:scaling>
          <c:orientation val="maxMin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649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rgbClr val="FFFFFF">
                  <a:lumMod val="85000"/>
                </a:srgb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834619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4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310325209210705"/>
          <c:y val="6.4998189727150185E-2"/>
          <c:w val="0.37232868435693595"/>
          <c:h val="0.807096127164926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 ASSI</c:v>
                </c:pt>
              </c:strCache>
            </c:strRef>
          </c:tx>
          <c:spPr>
            <a:solidFill>
              <a:srgbClr val="FF636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0F-2E46-B540-9FBD941C2668}"/>
              </c:ext>
            </c:extLst>
          </c:dPt>
          <c:dPt>
            <c:idx val="1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0F-2E46-B540-9FBD941C2668}"/>
              </c:ext>
            </c:extLst>
          </c:dPt>
          <c:dPt>
            <c:idx val="2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0F-2E46-B540-9FBD941C2668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 Medium" panose="020B04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Kokosivut ja aukeamat, 16 kpl </c:v>
                </c:pt>
                <c:pt idx="1">
                  <c:v>Puolen sivun mainokset, 3 kpl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70F-2E46-B540-9FBD941C26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axMin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649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rgbClr val="FFFFFF">
                  <a:lumMod val="8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834619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4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310325209210705"/>
          <c:y val="6.4998189727150185E-2"/>
          <c:w val="0.31407178550295323"/>
          <c:h val="0.807096127164926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 ASSI</c:v>
                </c:pt>
              </c:strCache>
            </c:strRef>
          </c:tx>
          <c:spPr>
            <a:solidFill>
              <a:srgbClr val="FF636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0F-2E46-B540-9FBD941C2668}"/>
              </c:ext>
            </c:extLst>
          </c:dPt>
          <c:dPt>
            <c:idx val="1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0F-2E46-B540-9FBD941C2668}"/>
              </c:ext>
            </c:extLst>
          </c:dPt>
          <c:dPt>
            <c:idx val="2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0F-2E46-B540-9FBD941C2668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 Medium" panose="020B04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Kokosivut, 1. kolmannes, 5 kpl </c:v>
                </c:pt>
                <c:pt idx="1">
                  <c:v>Kokosivut, 2. kolmannes, 4 kpl </c:v>
                </c:pt>
                <c:pt idx="2">
                  <c:v>Kokosivut, 3. kolmannes (ei sis. takakansia), 4 kpl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53</c:v>
                </c:pt>
                <c:pt idx="1">
                  <c:v>50</c:v>
                </c:pt>
                <c:pt idx="2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70F-2E46-B540-9FBD941C26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axMin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649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rgbClr val="FFFFFF">
                  <a:lumMod val="8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834619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4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5788455887417421"/>
          <c:y val="6.4998189727150185E-2"/>
          <c:w val="0.41087860930221787"/>
          <c:h val="0.76979552071166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 ASSI</c:v>
                </c:pt>
              </c:strCache>
            </c:strRef>
          </c:tx>
          <c:spPr>
            <a:solidFill>
              <a:srgbClr val="FF636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AF-4E4A-B006-D3F234C3FF33}"/>
              </c:ext>
            </c:extLst>
          </c:dPt>
          <c:dPt>
            <c:idx val="1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AF-4E4A-B006-D3F234C3FF33}"/>
              </c:ext>
            </c:extLst>
          </c:dPt>
          <c:dPt>
            <c:idx val="2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AF-4E4A-B006-D3F234C3FF33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 Medium" panose="020B04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Perehdyin mainokseen </c:v>
                </c:pt>
                <c:pt idx="1">
                  <c:v>Katselin mainosta ja luin osan teksteistä</c:v>
                </c:pt>
                <c:pt idx="2">
                  <c:v>Ohitin mainoksen, mutta aion tutustua siihen myöhemmin</c:v>
                </c:pt>
                <c:pt idx="3">
                  <c:v>Ohitin mainoksen siihen tutustumatta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30.099999999999998</c:v>
                </c:pt>
                <c:pt idx="1">
                  <c:v>59.599999999999994</c:v>
                </c:pt>
                <c:pt idx="2">
                  <c:v>4.2</c:v>
                </c:pt>
                <c:pt idx="3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FAF-4E4A-B006-D3F234C3FF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axMin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649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rgbClr val="FFFFFF">
                  <a:lumMod val="85000"/>
                </a:srgb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834619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4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62436179461942265"/>
          <c:y val="6.4998189727150185E-2"/>
          <c:w val="0.3444013287401575"/>
          <c:h val="0.76979552071166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 ASSI</c:v>
                </c:pt>
              </c:strCache>
            </c:strRef>
          </c:tx>
          <c:spPr>
            <a:solidFill>
              <a:srgbClr val="FF636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A4-1D43-9DF0-3DC6C7279D40}"/>
              </c:ext>
            </c:extLst>
          </c:dPt>
          <c:dPt>
            <c:idx val="1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A4-1D43-9DF0-3DC6C7279D40}"/>
              </c:ext>
            </c:extLst>
          </c:dPt>
          <c:dPt>
            <c:idx val="3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2BA-2C44-B0D5-2108C325457F}"/>
              </c:ext>
            </c:extLst>
          </c:dPt>
          <c:dPt>
            <c:idx val="4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4A4-1D43-9DF0-3DC6C7279D40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 Medium" panose="020B04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On selkeä ja ymmärrettävä.</c:v>
                </c:pt>
                <c:pt idx="1">
                  <c:v>Antaa myönteisen kuvan mainostajasta.</c:v>
                </c:pt>
                <c:pt idx="2">
                  <c:v>Mainostaja käy selvästi ilmi.</c:v>
                </c:pt>
                <c:pt idx="3">
                  <c:v>On hyvännäköinen.</c:v>
                </c:pt>
                <c:pt idx="4">
                  <c:v>Erottuu ja herättää huomiota lehden muun sisällön joukossa.</c:v>
                </c:pt>
                <c:pt idx="5">
                  <c:v>On minulle suunnattu.</c:v>
                </c:pt>
                <c:pt idx="6">
                  <c:v>Antaa uutta tietoa.</c:v>
                </c:pt>
                <c:pt idx="7">
                  <c:v>Vetoaa tunteisiin.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62.4</c:v>
                </c:pt>
                <c:pt idx="1">
                  <c:v>43.3</c:v>
                </c:pt>
                <c:pt idx="2">
                  <c:v>40.699999999999996</c:v>
                </c:pt>
                <c:pt idx="3">
                  <c:v>33.700000000000003</c:v>
                </c:pt>
                <c:pt idx="4">
                  <c:v>24.6</c:v>
                </c:pt>
                <c:pt idx="5">
                  <c:v>17.599999999999998</c:v>
                </c:pt>
                <c:pt idx="6">
                  <c:v>17.100000000000001</c:v>
                </c:pt>
                <c:pt idx="7">
                  <c:v>8.7999999999999989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4A4-1D43-9DF0-3DC6C7279D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axMin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649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0"/>
          <c:min val="0"/>
        </c:scaling>
        <c:delete val="0"/>
        <c:axPos val="t"/>
        <c:majorGridlines>
          <c:spPr>
            <a:ln w="9525" cap="flat" cmpd="sng" algn="ctr">
              <a:solidFill>
                <a:srgbClr val="FFFFFF">
                  <a:lumMod val="85000"/>
                </a:srgb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834619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4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62436179461942265"/>
          <c:y val="6.4998189727150185E-2"/>
          <c:w val="0.3444013287401575"/>
          <c:h val="0.76979552071166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 ASSI</c:v>
                </c:pt>
              </c:strCache>
            </c:strRef>
          </c:tx>
          <c:spPr>
            <a:solidFill>
              <a:srgbClr val="FF636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A4-1D43-9DF0-3DC6C7279D40}"/>
              </c:ext>
            </c:extLst>
          </c:dPt>
          <c:dPt>
            <c:idx val="1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A4-1D43-9DF0-3DC6C7279D40}"/>
              </c:ext>
            </c:extLst>
          </c:dPt>
          <c:dPt>
            <c:idx val="3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2BA-2C44-B0D5-2108C325457F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 Medium" panose="020B04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Saa minut harkitsemaan tuotteen tai palvelun hankkimista.</c:v>
                </c:pt>
                <c:pt idx="1">
                  <c:v>Saa hakemaan lisätietoa.</c:v>
                </c:pt>
                <c:pt idx="2">
                  <c:v>Houkuttaa kokeilemaan tuotetta/palvelua.</c:v>
                </c:pt>
                <c:pt idx="3">
                  <c:v>Saa minut kertomaan tuotteesta, palvelusta tai mainostajasta ystävilleni tai tuttavalleni.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49.1</c:v>
                </c:pt>
                <c:pt idx="1">
                  <c:v>34.300000000000004</c:v>
                </c:pt>
                <c:pt idx="2">
                  <c:v>34.200000000000003</c:v>
                </c:pt>
                <c:pt idx="3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4A4-1D43-9DF0-3DC6C7279D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axMin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649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0"/>
          <c:min val="0"/>
        </c:scaling>
        <c:delete val="0"/>
        <c:axPos val="t"/>
        <c:majorGridlines>
          <c:spPr>
            <a:ln w="9525" cap="flat" cmpd="sng" algn="ctr">
              <a:solidFill>
                <a:srgbClr val="FFFFFF">
                  <a:lumMod val="85000"/>
                </a:srgb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834619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4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69460067491563"/>
          <c:y val="0.17631122691147627"/>
          <c:w val="0.55986857892763409"/>
          <c:h val="0.643424361297139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10-6345-99B9-12AE469AD82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10-6345-99B9-12AE469AD825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D10-6345-99B9-12AE469AD825}"/>
              </c:ext>
            </c:extLst>
          </c:dPt>
          <c:dLbls>
            <c:dLbl>
              <c:idx val="0"/>
              <c:layout>
                <c:manualLayout>
                  <c:x val="0.1360841659498446"/>
                  <c:y val="-6.60273127004504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715807582875671"/>
                      <c:h val="9.0817468766634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D10-6345-99B9-12AE469AD825}"/>
                </c:ext>
              </c:extLst>
            </c:dLbl>
            <c:dLbl>
              <c:idx val="1"/>
              <c:layout>
                <c:manualLayout>
                  <c:x val="-0.20436302079887073"/>
                  <c:y val="9.5926438881905898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2"/>
                        </a:solidFill>
                        <a:latin typeface="Neue Haas Unica W1G Medium" panose="020B0404030206020203" pitchFamily="34" charset="0"/>
                        <a:ea typeface="+mn-ea"/>
                        <a:cs typeface="+mn-cs"/>
                      </a:defRPr>
                    </a:pPr>
                    <a:fld id="{395B4775-CC9A-C541-8B3B-28B22CC0C1A4}" type="CATEGORYNAME">
                      <a:rPr lang="en-US" sz="1400" dirty="0"/>
                      <a:pPr>
                        <a:defRPr sz="140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br>
                      <a:rPr lang="en-US" sz="1400" baseline="0" dirty="0"/>
                    </a:br>
                    <a:fld id="{A4F1206C-2BCC-3149-B4E7-4D895E139463}" type="PERCENTAGE">
                      <a:rPr lang="en-US" sz="1400" baseline="0" smtClean="0"/>
                      <a:pPr>
                        <a:defRPr sz="140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264099340523611"/>
                      <c:h val="0.1020225645131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D10-6345-99B9-12AE469AD825}"/>
                </c:ext>
              </c:extLst>
            </c:dLbl>
            <c:dLbl>
              <c:idx val="2"/>
              <c:layout>
                <c:manualLayout>
                  <c:x val="-0.24377439855142818"/>
                  <c:y val="-0.11017811638424851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2"/>
                        </a:solidFill>
                        <a:latin typeface="Neue Haas Unica W1G Medium" panose="020B0404030206020203" pitchFamily="34" charset="0"/>
                        <a:ea typeface="+mn-ea"/>
                        <a:cs typeface="+mn-cs"/>
                      </a:defRPr>
                    </a:pPr>
                    <a:fld id="{8DCBD1FF-3AA4-2A4D-A30A-270C46E789C2}" type="CATEGORYNAME">
                      <a:rPr lang="en-US" sz="1400"/>
                      <a:pPr>
                        <a:defRPr sz="140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br>
                      <a:rPr lang="en-US" sz="1400" baseline="0" dirty="0"/>
                    </a:br>
                    <a:fld id="{D7136434-C3AD-4D4D-816E-35085FC01EB7}" type="PERCENTAGE">
                      <a:rPr lang="en-US" sz="1400" baseline="0" smtClean="0"/>
                      <a:pPr>
                        <a:defRPr sz="140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661351154635082"/>
                      <c:h val="0.140070686038137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D10-6345-99B9-12AE469AD8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Neue Haas Unica W1G Medium" panose="020B04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 cap="rnd" cmpd="sng" algn="ctr">
                  <a:solidFill>
                    <a:schemeClr val="tx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Nainen</c:v>
                </c:pt>
                <c:pt idx="1">
                  <c:v>Mies</c:v>
                </c:pt>
                <c:pt idx="2">
                  <c:v>Muu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56.100000000000009</c:v>
                </c:pt>
                <c:pt idx="1">
                  <c:v>43.3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D10-6345-99B9-12AE469AD8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3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63616235470566174"/>
          <c:y val="1.2885529770938441E-2"/>
          <c:w val="0.28913123359580056"/>
          <c:h val="0.915828804862010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 ASSI</c:v>
                </c:pt>
              </c:strCache>
            </c:strRef>
          </c:tx>
          <c:spPr>
            <a:solidFill>
              <a:srgbClr val="FF636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A9-3A49-8913-767AB0053E78}"/>
              </c:ext>
            </c:extLst>
          </c:dPt>
          <c:dPt>
            <c:idx val="3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DA9-3A49-8913-767AB0053E78}"/>
              </c:ext>
            </c:extLst>
          </c:dPt>
          <c:dPt>
            <c:idx val="4"/>
            <c:invertIfNegative val="0"/>
            <c:bubble3D val="0"/>
            <c:spPr>
              <a:solidFill>
                <a:srgbClr val="F3CF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DA9-3A49-8913-767AB0053E78}"/>
              </c:ext>
            </c:extLst>
          </c:dPt>
          <c:dPt>
            <c:idx val="5"/>
            <c:invertIfNegative val="0"/>
            <c:bubble3D val="0"/>
            <c:spPr>
              <a:solidFill>
                <a:srgbClr val="F3CF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DA9-3A49-8913-767AB0053E78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2649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Kansakoulu, peruskoulun ala-aste</c:v>
                </c:pt>
                <c:pt idx="1">
                  <c:v>Keskikoulu, yläaste</c:v>
                </c:pt>
                <c:pt idx="2">
                  <c:v>Ammattikoulu, ammatillinen opisto</c:v>
                </c:pt>
                <c:pt idx="3">
                  <c:v>Lukio, ylioppilas</c:v>
                </c:pt>
                <c:pt idx="4">
                  <c:v>Ammattikorkeakoulu  </c:v>
                </c:pt>
                <c:pt idx="5">
                  <c:v>Yliopisto/korkeakoulu 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4.1000000000000005</c:v>
                </c:pt>
                <c:pt idx="1">
                  <c:v>4.1000000000000005</c:v>
                </c:pt>
                <c:pt idx="2">
                  <c:v>30.9</c:v>
                </c:pt>
                <c:pt idx="3">
                  <c:v>10</c:v>
                </c:pt>
                <c:pt idx="4">
                  <c:v>21.8</c:v>
                </c:pt>
                <c:pt idx="5">
                  <c:v>29.099999999999998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A9-3A49-8913-767AB0053E7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axMin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649"/>
                </a:solidFill>
                <a:latin typeface="Neue Haas Unica W1G" panose="020B0804030206020203" pitchFamily="34" charset="0"/>
                <a:ea typeface="+mn-ea"/>
                <a:cs typeface="+mn-cs"/>
              </a:defRPr>
            </a:pPr>
            <a:endParaRPr lang="en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35"/>
          <c:min val="0"/>
        </c:scaling>
        <c:delete val="1"/>
        <c:axPos val="t"/>
        <c:numFmt formatCode="General" sourceLinked="1"/>
        <c:majorTickMark val="none"/>
        <c:minorTickMark val="none"/>
        <c:tickLblPos val="high"/>
        <c:crossAx val="834619376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/>
      </a:pPr>
      <a:endParaRPr lang="en-FI"/>
    </a:p>
  </c:txPr>
  <c:externalData r:id="rId4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3223068930340123"/>
          <c:y val="1.2341723304572689E-3"/>
          <c:w val="0.41572854610895177"/>
          <c:h val="0.915828804862010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 ASSI</c:v>
                </c:pt>
              </c:strCache>
            </c:strRef>
          </c:tx>
          <c:spPr>
            <a:solidFill>
              <a:srgbClr val="FF636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3CF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55-D242-816E-6BE9CFC2BBE9}"/>
              </c:ext>
            </c:extLst>
          </c:dPt>
          <c:dPt>
            <c:idx val="1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55-D242-816E-6BE9CFC2BBE9}"/>
              </c:ext>
            </c:extLst>
          </c:dPt>
          <c:dPt>
            <c:idx val="2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55-D242-816E-6BE9CFC2BBE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2649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Yli 100 000 asukkaan kaupunki (esim. Helsinki, Tampere, Oulu, Turku)</c:v>
                </c:pt>
                <c:pt idx="1">
                  <c:v>Kaupunki tai kunta, jossa 30 000 - 100 000 asukasta </c:v>
                </c:pt>
                <c:pt idx="2">
                  <c:v>Kaupunki tai kunta, jossa 5 000 - 30 000 asukasta </c:v>
                </c:pt>
                <c:pt idx="3">
                  <c:v>Alle 5 000 asukkaan maaseututaajama/ maaseutumainen kunta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45.2</c:v>
                </c:pt>
                <c:pt idx="1">
                  <c:v>24</c:v>
                </c:pt>
                <c:pt idx="2">
                  <c:v>22.6</c:v>
                </c:pt>
                <c:pt idx="3">
                  <c:v>8.2000000000000011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55-D242-816E-6BE9CFC2BB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axMin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649"/>
                </a:solidFill>
                <a:latin typeface="Neue Haas Unica W1G" panose="020B0804030206020203" pitchFamily="34" charset="0"/>
                <a:ea typeface="+mn-ea"/>
                <a:cs typeface="+mn-cs"/>
              </a:defRPr>
            </a:pPr>
            <a:endParaRPr lang="en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50"/>
          <c:min val="0"/>
        </c:scaling>
        <c:delete val="1"/>
        <c:axPos val="t"/>
        <c:numFmt formatCode="General" sourceLinked="1"/>
        <c:majorTickMark val="none"/>
        <c:minorTickMark val="none"/>
        <c:tickLblPos val="high"/>
        <c:crossAx val="834619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/>
      </a:pPr>
      <a:endParaRPr lang="en-FI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71617588673242"/>
          <c:y val="0.1700377517187546"/>
          <c:w val="0.41701151705353573"/>
          <c:h val="0.9303757566091946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7 ASSI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53-F647-A03A-3598FFE6282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53-F647-A03A-3598FFE6282E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53-F647-A03A-3598FFE6282E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53-F647-A03A-3598FFE6282E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DC53-F647-A03A-3598FFE6282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47EC-4CDD-A79E-E3F81205550E}"/>
              </c:ext>
            </c:extLst>
          </c:dPt>
          <c:dLbls>
            <c:dLbl>
              <c:idx val="0"/>
              <c:layout>
                <c:manualLayout>
                  <c:x val="0.18417402996158119"/>
                  <c:y val="-9.59023376709686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48739605327583"/>
                      <c:h val="9.08174633902718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C53-F647-A03A-3598FFE6282E}"/>
                </c:ext>
              </c:extLst>
            </c:dLbl>
            <c:dLbl>
              <c:idx val="1"/>
              <c:layout>
                <c:manualLayout>
                  <c:x val="0.22825461541605688"/>
                  <c:y val="4.2325096733039941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accent2"/>
                        </a:solidFill>
                        <a:latin typeface="Neue Haas Unica W1G Medium" panose="020B0404030206020203" pitchFamily="34" charset="0"/>
                        <a:ea typeface="+mn-ea"/>
                        <a:cs typeface="+mn-cs"/>
                      </a:defRPr>
                    </a:pPr>
                    <a:fld id="{6A8382E6-79C0-2446-887A-071EBF76C3F2}" type="CATEGORYNAME">
                      <a:rPr lang="en-US"/>
                      <a:pPr>
                        <a:defRPr sz="160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br>
                      <a:rPr lang="en-US" baseline="0" dirty="0"/>
                    </a:br>
                    <a:fld id="{E61D3661-90E1-334F-B52F-4368C64B059A}" type="PERCENTAGE">
                      <a:rPr lang="en-US" baseline="0" smtClean="0"/>
                      <a:pPr>
                        <a:defRPr sz="160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730438093299875"/>
                      <c:h val="0.174248222238835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C53-F647-A03A-3598FFE6282E}"/>
                </c:ext>
              </c:extLst>
            </c:dLbl>
            <c:dLbl>
              <c:idx val="2"/>
              <c:layout>
                <c:manualLayout>
                  <c:x val="-0.24687891859106081"/>
                  <c:y val="-2.3675772070157821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038404514788569"/>
                      <c:h val="0.140070575030506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C53-F647-A03A-3598FFE6282E}"/>
                </c:ext>
              </c:extLst>
            </c:dLbl>
            <c:dLbl>
              <c:idx val="3"/>
              <c:layout>
                <c:manualLayout>
                  <c:x val="-0.30776962550453091"/>
                  <c:y val="-2.61192686632465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71855744684865"/>
                      <c:h val="0.13913023613005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C53-F647-A03A-3598FFE6282E}"/>
                </c:ext>
              </c:extLst>
            </c:dLbl>
            <c:dLbl>
              <c:idx val="4"/>
              <c:layout>
                <c:manualLayout>
                  <c:x val="-0.23700967858942582"/>
                  <c:y val="-0.16684176956774921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accent2"/>
                        </a:solidFill>
                        <a:latin typeface="Neue Haas Unica W1G Medium" panose="020B0404030206020203" pitchFamily="34" charset="0"/>
                        <a:ea typeface="+mn-ea"/>
                        <a:cs typeface="+mn-cs"/>
                      </a:defRPr>
                    </a:pPr>
                    <a:fld id="{F6910593-360D-E44D-8E59-681D6C680188}" type="CATEGORYNAME">
                      <a:rPr lang="en-US"/>
                      <a:pPr>
                        <a:defRPr sz="160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fld id="{89386AFD-A399-0B4F-A778-BAD9119F0963}" type="PERCENTAGE">
                      <a:rPr lang="en-US" baseline="0" smtClean="0"/>
                      <a:pPr>
                        <a:defRPr sz="160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489404315563004"/>
                      <c:h val="5.24983666924778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DC53-F647-A03A-3598FFE6282E}"/>
                </c:ext>
              </c:extLst>
            </c:dLbl>
            <c:dLbl>
              <c:idx val="5"/>
              <c:layout>
                <c:manualLayout>
                  <c:x val="-2.7224873640400524E-3"/>
                  <c:y val="-0.2128813045396562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964963168995582"/>
                      <c:h val="7.22621023347172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47EC-4CDD-A79E-E3F8120555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2"/>
                    </a:solidFill>
                    <a:latin typeface="Neue Haas Unica W1G Medium" panose="020B04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 cap="rnd" cmpd="sng" algn="ctr">
                  <a:solidFill>
                    <a:schemeClr val="tx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Alle 15 minuuttia</c:v>
                </c:pt>
                <c:pt idx="1">
                  <c:v>15–30 minuuttia</c:v>
                </c:pt>
                <c:pt idx="2">
                  <c:v>30–45 minuuttia</c:v>
                </c:pt>
                <c:pt idx="3">
                  <c:v>45 minuuttia – tunti</c:v>
                </c:pt>
                <c:pt idx="4">
                  <c:v>1–1,5 tuntia</c:v>
                </c:pt>
                <c:pt idx="5">
                  <c:v>Yli 1,5 tuntia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19.400000000000002</c:v>
                </c:pt>
                <c:pt idx="1">
                  <c:v>46.2</c:v>
                </c:pt>
                <c:pt idx="2">
                  <c:v>20.100000000000001</c:v>
                </c:pt>
                <c:pt idx="3">
                  <c:v>8.7999999999999989</c:v>
                </c:pt>
                <c:pt idx="4">
                  <c:v>3.9</c:v>
                </c:pt>
                <c:pt idx="5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53-F647-A03A-3598FFE62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72289962682574"/>
          <c:y val="0.27821335909412709"/>
          <c:w val="0.30970911055115175"/>
          <c:h val="0.5584270029544492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65-4373-B5CA-BD1C537A8D8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65-4373-B5CA-BD1C537A8D8F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65-4373-B5CA-BD1C537A8D8F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D81E-4668-8ADB-F5AED7D57077}"/>
              </c:ext>
            </c:extLst>
          </c:dPt>
          <c:dLbls>
            <c:dLbl>
              <c:idx val="0"/>
              <c:layout>
                <c:manualLayout>
                  <c:x val="0.16334091015028421"/>
                  <c:y val="-4.2486152254992367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2"/>
                        </a:solidFill>
                        <a:latin typeface="Neue Haas Unica W1G Medium" panose="020B0404030206020203" pitchFamily="34" charset="0"/>
                        <a:ea typeface="+mn-ea"/>
                        <a:cs typeface="+mn-cs"/>
                      </a:defRPr>
                    </a:pPr>
                    <a:fld id="{7EB148C5-F003-4DBE-B094-37D1B5F78842}" type="CATEGORYNAME">
                      <a:rPr lang="en-US" sz="1400" smtClean="0"/>
                      <a:pPr>
                        <a:defRPr sz="140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[CATEGORY NAME]</a:t>
                    </a:fld>
                    <a:br>
                      <a:rPr lang="en-US" sz="1400" dirty="0"/>
                    </a:br>
                    <a:fld id="{099C4DB2-6E98-4CC8-9E5F-F1246E46B834}" type="PERCENTAGE">
                      <a:rPr lang="en-US" sz="1400" baseline="0" smtClean="0"/>
                      <a:pPr>
                        <a:defRPr sz="140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[PERCENTAGE]</a:t>
                    </a:fld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244452426455065"/>
                      <c:h val="0.288596448728242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A65-4373-B5CA-BD1C537A8D8F}"/>
                </c:ext>
              </c:extLst>
            </c:dLbl>
            <c:dLbl>
              <c:idx val="1"/>
              <c:layout>
                <c:manualLayout>
                  <c:x val="-0.19785980055331784"/>
                  <c:y val="0.119192450531761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521136028998461"/>
                      <c:h val="0.206001645315793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A65-4373-B5CA-BD1C537A8D8F}"/>
                </c:ext>
              </c:extLst>
            </c:dLbl>
            <c:dLbl>
              <c:idx val="2"/>
              <c:layout>
                <c:manualLayout>
                  <c:x val="-0.18801537664274806"/>
                  <c:y val="-0.11011750560633446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accent2"/>
                        </a:solidFill>
                        <a:latin typeface="Neue Haas Unica W1G Medium" panose="020B0404030206020203" pitchFamily="34" charset="0"/>
                        <a:ea typeface="+mn-ea"/>
                        <a:cs typeface="+mn-cs"/>
                      </a:defRPr>
                    </a:pPr>
                    <a:fld id="{435DABFC-32CB-4BF8-92E2-EFA779720440}" type="CATEGORYNAME">
                      <a:rPr lang="en-US" sz="1400" smtClean="0"/>
                      <a:pPr>
                        <a:defRPr sz="140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[CATEGORY NAME]</a:t>
                    </a:fld>
                    <a:br>
                      <a:rPr lang="en-US" sz="1400" dirty="0"/>
                    </a:br>
                    <a:fld id="{FB06957C-6F86-4912-8F19-673900BD06FE}" type="PERCENTAGE">
                      <a:rPr lang="en-US" sz="1400" baseline="0" smtClean="0"/>
                      <a:pPr>
                        <a:defRPr sz="140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[PERCENTAGE]</a:t>
                    </a:fld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315426819738481"/>
                      <c:h val="0.140070608173580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A65-4373-B5CA-BD1C537A8D8F}"/>
                </c:ext>
              </c:extLst>
            </c:dLbl>
            <c:dLbl>
              <c:idx val="3"/>
              <c:layout>
                <c:manualLayout>
                  <c:x val="-1.723668733154381E-2"/>
                  <c:y val="-0.21681213143541939"/>
                </c:manualLayout>
              </c:layout>
              <c:tx>
                <c:rich>
                  <a:bodyPr/>
                  <a:lstStyle/>
                  <a:p>
                    <a:fld id="{6BF2492E-9E44-9544-B6F2-315F10B71D98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 </a:t>
                    </a:r>
                    <a:fld id="{F91981FA-7DF6-794D-A52B-1D9347C28B74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788985190933043"/>
                      <c:h val="0.136935955291707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81E-4668-8ADB-F5AED7D570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Neue Haas Unica W1G Medium" panose="020B04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 cap="rnd" cmpd="sng" algn="ctr">
                  <a:solidFill>
                    <a:schemeClr val="tx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Asuu kumppanin kanssa, ei kotona asuvia lapsia </c:v>
                </c:pt>
                <c:pt idx="1">
                  <c:v>Asuu yksin</c:v>
                </c:pt>
                <c:pt idx="2">
                  <c:v>Perheessä kotona asuvia lapsia</c:v>
                </c:pt>
                <c:pt idx="3">
                  <c:v>Asuu kimppakämpässä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53.300000000000004</c:v>
                </c:pt>
                <c:pt idx="1">
                  <c:v>28.199999999999996</c:v>
                </c:pt>
                <c:pt idx="2">
                  <c:v>18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65-4373-B5CA-BD1C537A8D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352052490408985"/>
          <c:y val="0"/>
          <c:w val="0.46479496637324819"/>
          <c:h val="0.915828804862010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 ASSI</c:v>
                </c:pt>
              </c:strCache>
            </c:strRef>
          </c:tx>
          <c:spPr>
            <a:solidFill>
              <a:srgbClr val="FF636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57-7D4C-9155-306899E054F4}"/>
              </c:ext>
            </c:extLst>
          </c:dPt>
          <c:dPt>
            <c:idx val="1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357-7D4C-9155-306899E054F4}"/>
              </c:ext>
            </c:extLst>
          </c:dPt>
          <c:dPt>
            <c:idx val="2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357-7D4C-9155-306899E054F4}"/>
              </c:ext>
            </c:extLst>
          </c:dPt>
          <c:dPt>
            <c:idx val="5"/>
            <c:invertIfNegative val="0"/>
            <c:bubble3D val="0"/>
            <c:spPr>
              <a:solidFill>
                <a:srgbClr val="00254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357-7D4C-9155-306899E054F4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649"/>
                    </a:solidFill>
                    <a:latin typeface="Neue Haas Unica W1G" panose="020B08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Alle 35 000 € / vuosi</c:v>
                </c:pt>
                <c:pt idx="1">
                  <c:v>35 000 – 75 000 € / vuosi</c:v>
                </c:pt>
                <c:pt idx="2">
                  <c:v>75 001 - 100 000 €/vuosi</c:v>
                </c:pt>
                <c:pt idx="3">
                  <c:v>100 001 – 150 000 € / vuosi</c:v>
                </c:pt>
                <c:pt idx="4">
                  <c:v>Yli 150 000 € / vuosi</c:v>
                </c:pt>
                <c:pt idx="5">
                  <c:v>En halua vastata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19.2</c:v>
                </c:pt>
                <c:pt idx="1">
                  <c:v>37.5</c:v>
                </c:pt>
                <c:pt idx="2">
                  <c:v>13.100000000000001</c:v>
                </c:pt>
                <c:pt idx="3">
                  <c:v>7.9</c:v>
                </c:pt>
                <c:pt idx="4">
                  <c:v>3.5000000000000004</c:v>
                </c:pt>
                <c:pt idx="5">
                  <c:v>18.899999999999999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57-7D4C-9155-306899E054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axMin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649"/>
                </a:solidFill>
                <a:latin typeface="Neue Haas Unica W1G" panose="020B0804030206020203" pitchFamily="34" charset="0"/>
                <a:ea typeface="+mn-ea"/>
                <a:cs typeface="+mn-cs"/>
              </a:defRPr>
            </a:pPr>
            <a:endParaRPr lang="en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100"/>
        </c:scaling>
        <c:delete val="1"/>
        <c:axPos val="t"/>
        <c:numFmt formatCode="General" sourceLinked="1"/>
        <c:majorTickMark val="none"/>
        <c:minorTickMark val="none"/>
        <c:tickLblPos val="high"/>
        <c:crossAx val="834619376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/>
      </a:pPr>
      <a:endParaRPr lang="en-FI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310325209210705"/>
          <c:y val="6.4998189727150185E-2"/>
          <c:w val="0.42953362004448237"/>
          <c:h val="0.82528207005779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Lukuminuuttia</c:v>
                </c:pt>
              </c:strCache>
            </c:strRef>
          </c:tx>
          <c:spPr>
            <a:solidFill>
              <a:srgbClr val="FF636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40-4016-A854-8ED06A086A83}"/>
              </c:ext>
            </c:extLst>
          </c:dPt>
          <c:dPt>
            <c:idx val="1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40-4016-A854-8ED06A086A83}"/>
              </c:ext>
            </c:extLst>
          </c:dPt>
          <c:dPt>
            <c:idx val="3"/>
            <c:invertIfNegative val="0"/>
            <c:bubble3D val="0"/>
            <c:spPr>
              <a:solidFill>
                <a:srgbClr val="FF63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840-4016-A854-8ED06A086A83}"/>
              </c:ext>
            </c:extLst>
          </c:dPt>
          <c:dPt>
            <c:idx val="5"/>
            <c:invertIfNegative val="0"/>
            <c:bubble3D val="0"/>
            <c:spPr>
              <a:solidFill>
                <a:srgbClr val="00254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840-4016-A854-8ED06A086A83}"/>
              </c:ext>
            </c:extLst>
          </c:dPt>
          <c:dPt>
            <c:idx val="8"/>
            <c:invertIfNegative val="0"/>
            <c:bubble3D val="0"/>
            <c:spPr>
              <a:solidFill>
                <a:srgbClr val="F3CF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9CF-5347-8D92-51195C202A9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Haas Unica W1G Medium" panose="020B04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Kaikki</c:v>
                </c:pt>
                <c:pt idx="1">
                  <c:v>Digilehden lukijat</c:v>
                </c:pt>
                <c:pt idx="2">
                  <c:v>Printtilehden lukijat</c:v>
                </c:pt>
                <c:pt idx="4">
                  <c:v>alle 30 vuotta</c:v>
                </c:pt>
                <c:pt idx="5">
                  <c:v>30–39 vuotta</c:v>
                </c:pt>
                <c:pt idx="6">
                  <c:v>40–49 vuotta</c:v>
                </c:pt>
                <c:pt idx="7">
                  <c:v>50–64 vuotta</c:v>
                </c:pt>
                <c:pt idx="8">
                  <c:v>65+ vuotta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 formatCode="General">
                  <c:v>29</c:v>
                </c:pt>
                <c:pt idx="1">
                  <c:v>25.4925</c:v>
                </c:pt>
                <c:pt idx="2">
                  <c:v>31.395</c:v>
                </c:pt>
                <c:pt idx="4">
                  <c:v>24.689999999999998</c:v>
                </c:pt>
                <c:pt idx="5">
                  <c:v>23.5275</c:v>
                </c:pt>
                <c:pt idx="6">
                  <c:v>25.305000000000003</c:v>
                </c:pt>
                <c:pt idx="7">
                  <c:v>28.185000000000002</c:v>
                </c:pt>
                <c:pt idx="8">
                  <c:v>31.462500000000002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840-4016-A854-8ED06A086A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834619376"/>
        <c:axId val="595507024"/>
      </c:barChart>
      <c:catAx>
        <c:axId val="834619376"/>
        <c:scaling>
          <c:orientation val="maxMin"/>
        </c:scaling>
        <c:delete val="0"/>
        <c:axPos val="l"/>
        <c:numFmt formatCode="0.0\ 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649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595507024"/>
        <c:crosses val="autoZero"/>
        <c:auto val="1"/>
        <c:lblAlgn val="ctr"/>
        <c:lblOffset val="100"/>
        <c:noMultiLvlLbl val="0"/>
      </c:catAx>
      <c:valAx>
        <c:axId val="595507024"/>
        <c:scaling>
          <c:orientation val="minMax"/>
          <c:max val="50"/>
          <c:min val="0"/>
        </c:scaling>
        <c:delete val="0"/>
        <c:axPos val="t"/>
        <c:majorGridlines>
          <c:spPr>
            <a:ln w="9525" cap="flat" cmpd="sng" algn="ctr">
              <a:solidFill>
                <a:srgbClr val="FFFFFF">
                  <a:lumMod val="85000"/>
                </a:srgb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83461937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3648907929318"/>
          <c:y val="0.2604661525352473"/>
          <c:w val="0.33829127223702909"/>
          <c:h val="0.6129104591617101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7 ASSI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53-F647-A03A-3598FFE6282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53-F647-A03A-3598FFE6282E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53-F647-A03A-3598FFE6282E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53-F647-A03A-3598FFE6282E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DC53-F647-A03A-3598FFE6282E}"/>
              </c:ext>
            </c:extLst>
          </c:dPt>
          <c:dLbls>
            <c:dLbl>
              <c:idx val="0"/>
              <c:layout>
                <c:manualLayout>
                  <c:x val="0.16624869203679571"/>
                  <c:y val="-8.56519969657660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22620201901204"/>
                      <c:h val="0.140330663720634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C53-F647-A03A-3598FFE6282E}"/>
                </c:ext>
              </c:extLst>
            </c:dLbl>
            <c:dLbl>
              <c:idx val="1"/>
              <c:layout>
                <c:manualLayout>
                  <c:x val="-0.22357371617744487"/>
                  <c:y val="9.9249451585958007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236393708010325"/>
                      <c:h val="0.206001696499768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C53-F647-A03A-3598FFE6282E}"/>
                </c:ext>
              </c:extLst>
            </c:dLbl>
            <c:dLbl>
              <c:idx val="2"/>
              <c:layout>
                <c:manualLayout>
                  <c:x val="-0.29833950720645536"/>
                  <c:y val="7.1660114143547296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604675112198588"/>
                      <c:h val="0.206001716228666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C53-F647-A03A-3598FFE6282E}"/>
                </c:ext>
              </c:extLst>
            </c:dLbl>
            <c:dLbl>
              <c:idx val="3"/>
              <c:layout>
                <c:manualLayout>
                  <c:x val="-0.29439367756564305"/>
                  <c:y val="-0.11476139864162815"/>
                </c:manualLayout>
              </c:layout>
              <c:tx>
                <c:rich>
                  <a:bodyPr/>
                  <a:lstStyle/>
                  <a:p>
                    <a:fld id="{2BFE4FDA-CBE6-4EC8-AB71-6517870AA847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2%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448335039779949"/>
                      <c:h val="0.153492292388309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C53-F647-A03A-3598FFE6282E}"/>
                </c:ext>
              </c:extLst>
            </c:dLbl>
            <c:dLbl>
              <c:idx val="4"/>
              <c:layout>
                <c:manualLayout>
                  <c:x val="-4.2867505395658458E-2"/>
                  <c:y val="-0.2629655823573158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264858164172291"/>
                      <c:h val="0.118440418148195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DC53-F647-A03A-3598FFE628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2"/>
                    </a:solidFill>
                    <a:latin typeface="Neue Haas Unica W1G Medium" panose="020B04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 cap="rnd" cmpd="sng" algn="ctr">
                  <a:solidFill>
                    <a:schemeClr val="tx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Ei kukaan muu</c:v>
                </c:pt>
                <c:pt idx="1">
                  <c:v>1 henkilö minun lisäkseni</c:v>
                </c:pt>
                <c:pt idx="2">
                  <c:v>2 henkilöä minun lisäkseni</c:v>
                </c:pt>
                <c:pt idx="3">
                  <c:v>3 henkilöä minun lisäkseni</c:v>
                </c:pt>
                <c:pt idx="4">
                  <c:v>4 tai enemmän minun lisäkseni 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43.7</c:v>
                </c:pt>
                <c:pt idx="1">
                  <c:v>46.5</c:v>
                </c:pt>
                <c:pt idx="2">
                  <c:v>7.7</c:v>
                </c:pt>
                <c:pt idx="3">
                  <c:v>1.5</c:v>
                </c:pt>
                <c:pt idx="4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53-F647-A03A-3598FFE62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8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90719547286351"/>
          <c:y val="0.19217224341109246"/>
          <c:w val="0.4061213126477935"/>
          <c:h val="0.6520344145393535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7 ASSI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53-F647-A03A-3598FFE6282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53-F647-A03A-3598FFE6282E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53-F647-A03A-3598FFE6282E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53-F647-A03A-3598FFE6282E}"/>
              </c:ext>
            </c:extLst>
          </c:dPt>
          <c:dLbls>
            <c:dLbl>
              <c:idx val="0"/>
              <c:layout>
                <c:manualLayout>
                  <c:x val="0.1016068956626851"/>
                  <c:y val="-5.85659772293275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422570570010922"/>
                      <c:h val="9.08174633902718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C53-F647-A03A-3598FFE6282E}"/>
                </c:ext>
              </c:extLst>
            </c:dLbl>
            <c:dLbl>
              <c:idx val="1"/>
              <c:layout>
                <c:manualLayout>
                  <c:x val="5.4334699519543398E-3"/>
                  <c:y val="0.15829256305072006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accent2"/>
                        </a:solidFill>
                        <a:latin typeface="Neue Haas Unica W1G Medium" panose="020B0404030206020203" pitchFamily="34" charset="0"/>
                        <a:ea typeface="+mn-ea"/>
                        <a:cs typeface="+mn-cs"/>
                      </a:defRPr>
                    </a:pPr>
                    <a:fld id="{7EB12DD8-D898-8F4F-89BC-C5B55DF9FA2D}" type="CATEGORYNAME">
                      <a:rPr lang="en-US"/>
                      <a:pPr>
                        <a:defRPr sz="160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br>
                      <a:rPr lang="en-US" baseline="0" dirty="0"/>
                    </a:br>
                    <a:fld id="{9AD3FF43-56F8-E74E-B31C-FDB568C82B82}" type="PERCENTAGE">
                      <a:rPr lang="en-US" baseline="0" smtClean="0"/>
                      <a:pPr>
                        <a:defRPr sz="160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915398878448678"/>
                      <c:h val="0.148539607581548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C53-F647-A03A-3598FFE6282E}"/>
                </c:ext>
              </c:extLst>
            </c:dLbl>
            <c:dLbl>
              <c:idx val="2"/>
              <c:layout>
                <c:manualLayout>
                  <c:x val="-0.20118380573420908"/>
                  <c:y val="-7.66945107254542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582916279243926"/>
                      <c:h val="0.140070682463031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C53-F647-A03A-3598FFE6282E}"/>
                </c:ext>
              </c:extLst>
            </c:dLbl>
            <c:dLbl>
              <c:idx val="3"/>
              <c:layout>
                <c:manualLayout>
                  <c:x val="-8.4184948780165018E-3"/>
                  <c:y val="-0.17426502205748393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accent2"/>
                        </a:solidFill>
                        <a:latin typeface="Neue Haas Unica W1G Medium" panose="020B0404030206020203" pitchFamily="34" charset="0"/>
                        <a:ea typeface="+mn-ea"/>
                        <a:cs typeface="+mn-cs"/>
                      </a:defRPr>
                    </a:pPr>
                    <a:fld id="{D96D44B3-4489-2C4D-8078-599B49B8F444}" type="CATEGORYNAME">
                      <a:rPr lang="en-US"/>
                      <a:pPr>
                        <a:defRPr sz="160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br>
                      <a:rPr lang="en-US" baseline="0" dirty="0"/>
                    </a:br>
                    <a:fld id="{4260F6DE-7EA5-044E-9683-7FC7B837FB05}" type="PERCENTAGE">
                      <a:rPr lang="en-US" baseline="0" smtClean="0"/>
                      <a:pPr>
                        <a:defRPr sz="160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7687445673875469"/>
                      <c:h val="0.145543262360004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C53-F647-A03A-3598FFE628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2"/>
                    </a:solidFill>
                    <a:latin typeface="Neue Haas Unica W1G Medium" panose="020B04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 cap="rnd" cmpd="sng" algn="ctr">
                  <a:solidFill>
                    <a:schemeClr val="tx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Kerran</c:v>
                </c:pt>
                <c:pt idx="1">
                  <c:v>Kaksi kertaa</c:v>
                </c:pt>
                <c:pt idx="2">
                  <c:v>Kolme kertaa</c:v>
                </c:pt>
                <c:pt idx="3">
                  <c:v>Neljä kertaa tai useammin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34.799999999999997</c:v>
                </c:pt>
                <c:pt idx="1">
                  <c:v>42.5</c:v>
                </c:pt>
                <c:pt idx="2">
                  <c:v>14.7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53-F647-A03A-3598FFE62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51072415408676"/>
          <c:y val="0.15438845639333204"/>
          <c:w val="0.38949849191131825"/>
          <c:h val="0.6227432108999677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25-684A-90E4-17AC5DC39F78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25-684A-90E4-17AC5DC39F78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925-684A-90E4-17AC5DC39F7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925-684A-90E4-17AC5DC39F78}"/>
              </c:ext>
            </c:extLst>
          </c:dPt>
          <c:dPt>
            <c:idx val="4"/>
            <c:bubble3D val="0"/>
            <c:spPr>
              <a:solidFill>
                <a:srgbClr val="FF64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CBE-4C42-82CD-275E39350CA4}"/>
              </c:ext>
            </c:extLst>
          </c:dPt>
          <c:dLbls>
            <c:dLbl>
              <c:idx val="0"/>
              <c:layout>
                <c:manualLayout>
                  <c:x val="-0.21054352140007013"/>
                  <c:y val="0.15280983962528125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accent2"/>
                        </a:solidFill>
                        <a:latin typeface="Neue Haas Unica W1G Medium" panose="020B0404030206020203" pitchFamily="34" charset="0"/>
                        <a:ea typeface="+mn-ea"/>
                        <a:cs typeface="+mn-cs"/>
                      </a:defRPr>
                    </a:pPr>
                    <a:fld id="{8CF7F00D-1088-324F-8E83-6FE76D00FE5E}" type="CATEGORYNAME">
                      <a:rPr lang="en-US"/>
                      <a:pPr>
                        <a:defRPr sz="160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br>
                      <a:rPr lang="en-US" baseline="0" dirty="0"/>
                    </a:br>
                    <a:fld id="{CE187DFB-CA8D-2447-8A60-B90FA01BAB94}" type="PERCENTAGE">
                      <a:rPr lang="en-US" baseline="0" smtClean="0"/>
                      <a:pPr>
                        <a:defRPr sz="160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999005198732058"/>
                      <c:h val="0.206001632547501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925-684A-90E4-17AC5DC39F78}"/>
                </c:ext>
              </c:extLst>
            </c:dLbl>
            <c:dLbl>
              <c:idx val="1"/>
              <c:layout>
                <c:manualLayout>
                  <c:x val="-0.23273858043823248"/>
                  <c:y val="-4.8447807305022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D925-684A-90E4-17AC5DC39F78}"/>
                </c:ext>
              </c:extLst>
            </c:dLbl>
            <c:dLbl>
              <c:idx val="2"/>
              <c:layout>
                <c:manualLayout>
                  <c:x val="-0.17866879183639042"/>
                  <c:y val="-0.202768826014128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89309179265846"/>
                      <c:h val="0.15011886192735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925-684A-90E4-17AC5DC39F78}"/>
                </c:ext>
              </c:extLst>
            </c:dLbl>
            <c:dLbl>
              <c:idx val="3"/>
              <c:layout>
                <c:manualLayout>
                  <c:x val="0.15570452380388436"/>
                  <c:y val="-0.18563510247653217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t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accent2"/>
                        </a:solidFill>
                        <a:latin typeface="Neue Haas Unica W1G Medium" panose="020B0404030206020203" pitchFamily="34" charset="0"/>
                        <a:ea typeface="+mn-ea"/>
                        <a:cs typeface="+mn-cs"/>
                      </a:defRPr>
                    </a:pPr>
                    <a:fld id="{564312E6-6FCB-C64D-9F0C-1D1E790922CE}" type="CATEGORYNAME">
                      <a:rPr lang="en-US" dirty="0"/>
                      <a:pPr>
                        <a:defRPr sz="160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br>
                      <a:rPr lang="en-US" baseline="0" dirty="0"/>
                    </a:br>
                    <a:fld id="{47C402F5-157E-D04D-A90D-DB553CECB9E8}" type="PERCENTAGE">
                      <a:rPr lang="en-US" baseline="0" smtClean="0"/>
                      <a:pPr>
                        <a:defRPr sz="1600">
                          <a:solidFill>
                            <a:schemeClr val="accent2"/>
                          </a:solidFill>
                          <a:latin typeface="Neue Haas Unica W1G Medium" panose="020B0404030206020203" pitchFamily="34" charset="0"/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2"/>
                      </a:solidFill>
                      <a:latin typeface="Neue Haas Unica W1G Medium" panose="020B04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023295218541429"/>
                      <c:h val="0.156147742085204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925-684A-90E4-17AC5DC39F78}"/>
                </c:ext>
              </c:extLst>
            </c:dLbl>
            <c:dLbl>
              <c:idx val="4"/>
              <c:layout>
                <c:manualLayout>
                  <c:x val="-1.3519649635846795E-3"/>
                  <c:y val="0.3161094568835430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CBE-4C42-82CD-275E39350C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2"/>
                    </a:solidFill>
                    <a:latin typeface="Neue Haas Unica W1G Medium" panose="020B04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eparator>, </c:separator>
            <c:showLeaderLines val="1"/>
            <c:leaderLines>
              <c:spPr>
                <a:ln w="9525" cap="rnd" cmpd="sng" algn="ctr">
                  <a:solidFill>
                    <a:schemeClr val="tx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Tämä on minulle uusi lehti</c:v>
                </c:pt>
                <c:pt idx="1">
                  <c:v>Alle vuoden</c:v>
                </c:pt>
                <c:pt idx="2">
                  <c:v>1–2 vuotta</c:v>
                </c:pt>
                <c:pt idx="3">
                  <c:v>3–5 vuotta</c:v>
                </c:pt>
                <c:pt idx="4">
                  <c:v>Yli 5 vuotta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3.5000000000000004</c:v>
                </c:pt>
                <c:pt idx="1">
                  <c:v>6.2</c:v>
                </c:pt>
                <c:pt idx="2">
                  <c:v>16.900000000000002</c:v>
                </c:pt>
                <c:pt idx="3">
                  <c:v>27.800000000000004</c:v>
                </c:pt>
                <c:pt idx="4">
                  <c:v>45.6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925-684A-90E4-17AC5DC39F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5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24.1.2023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24.1.2023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055974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31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608732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32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750754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33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217204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34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32343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35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59227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36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534520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37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39737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38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815275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39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813117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40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314255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3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40533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41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9635755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42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82551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44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6332435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46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9965030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48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331535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50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344777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51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547080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52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462501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53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522757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54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40192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8464302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55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075431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56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1487845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57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287594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58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679947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59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5904060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60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516891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61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607845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62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5636236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63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603692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64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37276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1974724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65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232374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66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235350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69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086045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808155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3277960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634039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74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124284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76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6481280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854658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62487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23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376373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79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529374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80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44463781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81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456876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25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98154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26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699170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27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601503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28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0486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1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emf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.emf"/><Relationship Id="rId7" Type="http://schemas.openxmlformats.org/officeDocument/2006/relationships/image" Target="../media/image29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10" Type="http://schemas.openxmlformats.org/officeDocument/2006/relationships/image" Target="../media/image3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85B4B8-873E-0F4D-9D77-8033075E11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02" t="54689" r="9393" b="5050"/>
          <a:stretch/>
        </p:blipFill>
        <p:spPr>
          <a:xfrm>
            <a:off x="0" y="-1036"/>
            <a:ext cx="12217400" cy="687228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2411864"/>
            <a:ext cx="12192000" cy="2619364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4000" b="0" i="0">
                <a:solidFill>
                  <a:schemeClr val="bg1"/>
                </a:solidFill>
                <a:latin typeface="Clattering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Lehden</a:t>
            </a:r>
            <a:r>
              <a:rPr lang="en-GB" dirty="0"/>
              <a:t> </a:t>
            </a:r>
            <a:r>
              <a:rPr lang="en-GB" dirty="0" err="1"/>
              <a:t>nimi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4219BBAB-C637-FC4E-952A-E23A67D1E6DB}"/>
              </a:ext>
            </a:extLst>
          </p:cNvPr>
          <p:cNvSpPr txBox="1">
            <a:spLocks/>
          </p:cNvSpPr>
          <p:nvPr/>
        </p:nvSpPr>
        <p:spPr>
          <a:xfrm>
            <a:off x="2169459" y="6044014"/>
            <a:ext cx="7853081" cy="760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600" dirty="0"/>
              <a:t>ADAM – Aikakausmedian tutkimus ammatti- ja järjestömedioille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0442EAC-0833-6741-BC3E-0C161C987107}"/>
              </a:ext>
            </a:extLst>
          </p:cNvPr>
          <p:cNvSpPr txBox="1">
            <a:spLocks/>
          </p:cNvSpPr>
          <p:nvPr/>
        </p:nvSpPr>
        <p:spPr>
          <a:xfrm>
            <a:off x="2169459" y="239562"/>
            <a:ext cx="7853081" cy="760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600" dirty="0"/>
              <a:t>Lukija- ja huomioarvotutkimus 2021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AB7A8A-194A-894E-AE44-2BD42E510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06" y="6383715"/>
            <a:ext cx="1467633" cy="1440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CD0CB9-7F6C-1446-89C5-46BCC806C2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02" t="54689" r="9393" b="5050"/>
          <a:stretch/>
        </p:blipFill>
        <p:spPr>
          <a:xfrm>
            <a:off x="0" y="-1036"/>
            <a:ext cx="12217400" cy="68722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7896B9-7572-5247-AB68-71B32FBB1B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C84A20A-4B42-D74A-8427-D67B9A14B9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8106" y="6383715"/>
            <a:ext cx="1467633" cy="1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1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73AF22-45CB-114B-BFC6-B2E8E29E3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06" y="6383715"/>
            <a:ext cx="1467633" cy="144062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ADC8A169-AC5C-FC4A-8F68-BA9D7FC89203}"/>
              </a:ext>
            </a:extLst>
          </p:cNvPr>
          <p:cNvSpPr txBox="1">
            <a:spLocks/>
          </p:cNvSpPr>
          <p:nvPr userDrawn="1"/>
        </p:nvSpPr>
        <p:spPr>
          <a:xfrm>
            <a:off x="25401" y="6361182"/>
            <a:ext cx="12192000" cy="166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noProof="0" dirty="0"/>
              <a:t>ASSI – asiakasmediatutkimus 2022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53A99C-DA27-C64C-8A9E-73A08717DE40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132729-A13F-604B-8C3D-C4B23686F6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5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7DFE61-9C82-874D-91B5-3D1F31183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06" y="6383715"/>
            <a:ext cx="1467633" cy="1440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03AA1F-E368-B543-88FE-1095BFDA8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1BDEF7-650B-D341-B362-16453A3141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EA2A7B-1A14-5240-B1A8-1065AED584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8106" y="6383715"/>
            <a:ext cx="1467633" cy="1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26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light&#10;&#10;Description automatically generated">
            <a:extLst>
              <a:ext uri="{FF2B5EF4-FFF2-40B4-BE49-F238E27FC236}">
                <a16:creationId xmlns:a16="http://schemas.microsoft.com/office/drawing/2014/main" id="{60454D8C-2BB1-9E44-AF4E-03E0D2A69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1199" y="1498600"/>
            <a:ext cx="3835400" cy="5359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0E3B5B-DA78-5F41-80F2-89FE98C82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81" y="6384907"/>
            <a:ext cx="1503458" cy="147579"/>
          </a:xfrm>
          <a:prstGeom prst="rect">
            <a:avLst/>
          </a:prstGeom>
        </p:spPr>
      </p:pic>
      <p:pic>
        <p:nvPicPr>
          <p:cNvPr id="3" name="Picture 2" descr="A picture containing light&#10;&#10;Description automatically generated">
            <a:extLst>
              <a:ext uri="{FF2B5EF4-FFF2-40B4-BE49-F238E27FC236}">
                <a16:creationId xmlns:a16="http://schemas.microsoft.com/office/drawing/2014/main" id="{12A292D3-F376-BC42-8199-EED512B83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199" y="1498600"/>
            <a:ext cx="3835400" cy="53594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D6964FFF-F03F-7347-A53C-ACC842D0497A}"/>
              </a:ext>
            </a:extLst>
          </p:cNvPr>
          <p:cNvSpPr txBox="1">
            <a:spLocks/>
          </p:cNvSpPr>
          <p:nvPr userDrawn="1"/>
        </p:nvSpPr>
        <p:spPr>
          <a:xfrm>
            <a:off x="25401" y="6375470"/>
            <a:ext cx="12192000" cy="166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221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red flower&#10;&#10;Description automatically generated with low confidence">
            <a:extLst>
              <a:ext uri="{FF2B5EF4-FFF2-40B4-BE49-F238E27FC236}">
                <a16:creationId xmlns:a16="http://schemas.microsoft.com/office/drawing/2014/main" id="{EE49C92E-A468-0A45-8B34-D258A97261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36900"/>
            <a:ext cx="5295900" cy="3721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EAB1E7-A7EE-E841-81D8-9DA00FC16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81" y="6385269"/>
            <a:ext cx="1503458" cy="147579"/>
          </a:xfrm>
          <a:prstGeom prst="rect">
            <a:avLst/>
          </a:prstGeom>
        </p:spPr>
      </p:pic>
      <p:pic>
        <p:nvPicPr>
          <p:cNvPr id="4" name="Picture 3" descr="A close up of a red flower&#10;&#10;Description automatically generated with low confidence">
            <a:extLst>
              <a:ext uri="{FF2B5EF4-FFF2-40B4-BE49-F238E27FC236}">
                <a16:creationId xmlns:a16="http://schemas.microsoft.com/office/drawing/2014/main" id="{3E2321CA-1CEE-C848-BF8A-B8C4D39C6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6900"/>
            <a:ext cx="52959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40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3049F04-7670-3A4C-861F-A424F1F694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7761"/>
          <a:stretch/>
        </p:blipFill>
        <p:spPr>
          <a:xfrm>
            <a:off x="511911" y="4451375"/>
            <a:ext cx="4001507" cy="2406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CA1D08-6572-334F-B6F2-83560CA37D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7761"/>
          <a:stretch/>
        </p:blipFill>
        <p:spPr>
          <a:xfrm>
            <a:off x="511911" y="4451375"/>
            <a:ext cx="4001507" cy="2406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62116D-E428-1542-8D91-02F803356A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22" r="-2" b="9528"/>
          <a:stretch/>
        </p:blipFill>
        <p:spPr>
          <a:xfrm rot="10800000">
            <a:off x="8585199" y="-1370"/>
            <a:ext cx="3632201" cy="46933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E727B2-1592-8F47-932B-EA3B02654F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177" t="3102" r="1" b="3435"/>
          <a:stretch/>
        </p:blipFill>
        <p:spPr>
          <a:xfrm rot="5400000">
            <a:off x="3389645" y="-3391020"/>
            <a:ext cx="5438107" cy="122174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EAB1E7-A7EE-E841-81D8-9DA00FC165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281" y="6385269"/>
            <a:ext cx="1503458" cy="1475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B7A15B-D8A5-8B44-A90A-23603F06CAB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462"/>
          <a:stretch/>
        </p:blipFill>
        <p:spPr>
          <a:xfrm>
            <a:off x="3256223" y="-1373"/>
            <a:ext cx="3183137" cy="15408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38BCEE-3A78-4F40-AA83-5706F07E7C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22" r="-2" b="9528"/>
          <a:stretch/>
        </p:blipFill>
        <p:spPr>
          <a:xfrm rot="10800000">
            <a:off x="8585199" y="-1370"/>
            <a:ext cx="3632201" cy="46933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9EB528-90B0-0043-9495-31031C9C28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177" t="3102" r="1" b="3435"/>
          <a:stretch/>
        </p:blipFill>
        <p:spPr>
          <a:xfrm rot="5400000">
            <a:off x="3389645" y="-3391020"/>
            <a:ext cx="5438107" cy="122174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126A7BF-DCA5-034E-9852-684FC817A8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462"/>
          <a:stretch/>
        </p:blipFill>
        <p:spPr>
          <a:xfrm>
            <a:off x="3256223" y="-1373"/>
            <a:ext cx="3183137" cy="154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05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äliotsikk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E4CDB7-CB48-F14C-B643-4823261F35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59" b="63423"/>
          <a:stretch/>
        </p:blipFill>
        <p:spPr>
          <a:xfrm>
            <a:off x="-25401" y="2311400"/>
            <a:ext cx="4578017" cy="4546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9F6BB2-C1B8-7740-A54C-80F05EC41B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59" b="63423"/>
          <a:stretch/>
        </p:blipFill>
        <p:spPr>
          <a:xfrm>
            <a:off x="-25401" y="2311400"/>
            <a:ext cx="4578017" cy="45466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FB02E8-0C9B-0840-BF76-40E7D4C4F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52F2BB-7355-E248-BA35-7ABA22401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06" y="6383715"/>
            <a:ext cx="1467633" cy="14406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AF00A4F-865C-3A42-A7BC-7DE9CDF997DE}"/>
              </a:ext>
            </a:extLst>
          </p:cNvPr>
          <p:cNvSpPr txBox="1">
            <a:spLocks/>
          </p:cNvSpPr>
          <p:nvPr userDrawn="1"/>
        </p:nvSpPr>
        <p:spPr>
          <a:xfrm>
            <a:off x="25401" y="6361182"/>
            <a:ext cx="12192000" cy="166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noProof="0" dirty="0"/>
              <a:t>ASSI – asiakasmediatutkimus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77EA4-FBA3-4D4F-B7C4-52EDB256EA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958"/>
          <a:stretch/>
        </p:blipFill>
        <p:spPr>
          <a:xfrm>
            <a:off x="7111999" y="-11205"/>
            <a:ext cx="5105401" cy="28101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054CBC-96B4-864B-AEFE-BCABA3ADDD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958"/>
          <a:stretch/>
        </p:blipFill>
        <p:spPr>
          <a:xfrm>
            <a:off x="7111999" y="-11205"/>
            <a:ext cx="5105401" cy="281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54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äliotsikk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FB02E8-0C9B-0840-BF76-40E7D4C4F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52F2BB-7355-E248-BA35-7ABA22401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06" y="6383715"/>
            <a:ext cx="1467633" cy="1440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572F6B-BE08-2D4B-937C-4E58EDC80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3" y="0"/>
            <a:ext cx="4152900" cy="4927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A9D8FE-23AB-8E4B-9D11-5650854F07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419"/>
          <a:stretch/>
        </p:blipFill>
        <p:spPr>
          <a:xfrm rot="5400000">
            <a:off x="9971464" y="3867282"/>
            <a:ext cx="3407833" cy="10840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29AD33-C9D9-F440-9290-7AA5752D5E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03" y="0"/>
            <a:ext cx="4152900" cy="4927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67BF4E-5F0E-B54F-8DF9-165B68678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419"/>
          <a:stretch/>
        </p:blipFill>
        <p:spPr>
          <a:xfrm rot="5400000">
            <a:off x="9971464" y="3867282"/>
            <a:ext cx="3407833" cy="108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58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äliotsikk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FB02E8-0C9B-0840-BF76-40E7D4C4F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572F6B-BE08-2D4B-937C-4E58EDC80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" y="0"/>
            <a:ext cx="4152900" cy="4927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A9D8FE-23AB-8E4B-9D11-5650854F07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419"/>
          <a:stretch/>
        </p:blipFill>
        <p:spPr>
          <a:xfrm rot="5400000">
            <a:off x="9971464" y="3867282"/>
            <a:ext cx="3407833" cy="10840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29AD33-C9D9-F440-9290-7AA5752D5E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3" y="0"/>
            <a:ext cx="4152900" cy="4927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67BF4E-5F0E-B54F-8DF9-165B68678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419"/>
          <a:stretch/>
        </p:blipFill>
        <p:spPr>
          <a:xfrm rot="5400000">
            <a:off x="9971464" y="3867282"/>
            <a:ext cx="3407833" cy="108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50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35ADD5D-2380-FD4F-B989-003BD17CCF76}"/>
              </a:ext>
            </a:extLst>
          </p:cNvPr>
          <p:cNvGrpSpPr/>
          <p:nvPr/>
        </p:nvGrpSpPr>
        <p:grpSpPr>
          <a:xfrm>
            <a:off x="10422697" y="0"/>
            <a:ext cx="1773462" cy="1333262"/>
            <a:chOff x="10422697" y="0"/>
            <a:chExt cx="1773462" cy="133326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8A43EF6-8C10-F142-8BD6-CF718FB7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6618" r="36215"/>
            <a:stretch/>
          </p:blipFill>
          <p:spPr>
            <a:xfrm>
              <a:off x="10422697" y="0"/>
              <a:ext cx="1487022" cy="133326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64222F8-F24A-9B4E-A1BE-271304EBB7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1380" t="26618" r="14046"/>
            <a:stretch/>
          </p:blipFill>
          <p:spPr>
            <a:xfrm>
              <a:off x="11623279" y="0"/>
              <a:ext cx="572880" cy="133326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CA3F99A-21A9-A644-9FCD-1A6939A4B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81" y="6385269"/>
            <a:ext cx="1503458" cy="14757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47459C2-7B15-6E45-B29B-8CE06D5D13DF}"/>
              </a:ext>
            </a:extLst>
          </p:cNvPr>
          <p:cNvGrpSpPr/>
          <p:nvPr userDrawn="1"/>
        </p:nvGrpSpPr>
        <p:grpSpPr>
          <a:xfrm>
            <a:off x="10422697" y="0"/>
            <a:ext cx="1773462" cy="1333262"/>
            <a:chOff x="10422697" y="0"/>
            <a:chExt cx="1773462" cy="133326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7BA95EF-47F3-C140-864F-4566CB13D16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6618" r="36215"/>
            <a:stretch/>
          </p:blipFill>
          <p:spPr>
            <a:xfrm>
              <a:off x="10422697" y="0"/>
              <a:ext cx="1487022" cy="133326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508FF52-E7C7-8F46-9F0E-DCD40891552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1380" t="26618" r="14046"/>
            <a:stretch/>
          </p:blipFill>
          <p:spPr>
            <a:xfrm>
              <a:off x="11623279" y="0"/>
              <a:ext cx="572880" cy="1333262"/>
            </a:xfrm>
            <a:prstGeom prst="rect">
              <a:avLst/>
            </a:prstGeom>
          </p:spPr>
        </p:pic>
      </p:grpSp>
      <p:sp>
        <p:nvSpPr>
          <p:cNvPr id="16" name="Subtitle 2">
            <a:extLst>
              <a:ext uri="{FF2B5EF4-FFF2-40B4-BE49-F238E27FC236}">
                <a16:creationId xmlns:a16="http://schemas.microsoft.com/office/drawing/2014/main" id="{4E731E50-ADF5-6849-90DA-26395F9C9A62}"/>
              </a:ext>
            </a:extLst>
          </p:cNvPr>
          <p:cNvSpPr txBox="1">
            <a:spLocks/>
          </p:cNvSpPr>
          <p:nvPr userDrawn="1"/>
        </p:nvSpPr>
        <p:spPr>
          <a:xfrm>
            <a:off x="25401" y="6394505"/>
            <a:ext cx="12192000" cy="166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noProof="0" dirty="0">
                <a:solidFill>
                  <a:schemeClr val="tx2"/>
                </a:solidFill>
              </a:rPr>
              <a:t>ASSI – asiakasmediatutkimus 2022</a:t>
            </a:r>
          </a:p>
        </p:txBody>
      </p:sp>
    </p:spTree>
    <p:extLst>
      <p:ext uri="{BB962C8B-B14F-4D97-AF65-F5344CB8AC3E}">
        <p14:creationId xmlns:p14="http://schemas.microsoft.com/office/powerpoint/2010/main" val="2958239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buNone/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buFont typeface="Arial" panose="020B0604020202020204" pitchFamily="34" charset="0"/>
              <a:buChar char="•"/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buFont typeface="Arial" panose="020B0604020202020204" pitchFamily="34" charset="0"/>
              <a:buChar char="•"/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buNone/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buFont typeface="Arial" panose="020B0604020202020204" pitchFamily="34" charset="0"/>
              <a:buChar char="•"/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buFont typeface="Arial" panose="020B0604020202020204" pitchFamily="34" charset="0"/>
              <a:buChar char="•"/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6AB6523-61F3-4A4F-9DAF-3C38EA5EAAEE}"/>
              </a:ext>
            </a:extLst>
          </p:cNvPr>
          <p:cNvGrpSpPr/>
          <p:nvPr/>
        </p:nvGrpSpPr>
        <p:grpSpPr>
          <a:xfrm>
            <a:off x="10422697" y="0"/>
            <a:ext cx="1773462" cy="1333262"/>
            <a:chOff x="10422697" y="0"/>
            <a:chExt cx="1773462" cy="13332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32F4FF-B802-0E4B-AF28-35AEA1D7BC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6618" r="36215"/>
            <a:stretch/>
          </p:blipFill>
          <p:spPr>
            <a:xfrm>
              <a:off x="10422697" y="0"/>
              <a:ext cx="1487022" cy="133326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8AAA9BA-67D4-BB43-8654-0CD93EEC6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1380" t="26618" r="14046"/>
            <a:stretch/>
          </p:blipFill>
          <p:spPr>
            <a:xfrm>
              <a:off x="11623279" y="0"/>
              <a:ext cx="572880" cy="133326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46A6227-C2EC-3042-B5D2-919AC5135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81" y="6385269"/>
            <a:ext cx="1503458" cy="1475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EFB6323-2B59-0643-A1BE-74A85B588A64}"/>
              </a:ext>
            </a:extLst>
          </p:cNvPr>
          <p:cNvGrpSpPr/>
          <p:nvPr userDrawn="1"/>
        </p:nvGrpSpPr>
        <p:grpSpPr>
          <a:xfrm>
            <a:off x="10422697" y="0"/>
            <a:ext cx="1773462" cy="1333262"/>
            <a:chOff x="10422697" y="0"/>
            <a:chExt cx="1773462" cy="133326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FF90030-108B-0541-9CC0-DB91BBBE18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6618" r="36215"/>
            <a:stretch/>
          </p:blipFill>
          <p:spPr>
            <a:xfrm>
              <a:off x="10422697" y="0"/>
              <a:ext cx="1487022" cy="133326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47E3051-EA67-9F4B-AFC9-B90D98C4CC8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1380" t="26618" r="14046"/>
            <a:stretch/>
          </p:blipFill>
          <p:spPr>
            <a:xfrm>
              <a:off x="11623279" y="0"/>
              <a:ext cx="572880" cy="1333262"/>
            </a:xfrm>
            <a:prstGeom prst="rect">
              <a:avLst/>
            </a:prstGeom>
          </p:spPr>
        </p:pic>
      </p:grpSp>
      <p:sp>
        <p:nvSpPr>
          <p:cNvPr id="14" name="Subtitle 2">
            <a:extLst>
              <a:ext uri="{FF2B5EF4-FFF2-40B4-BE49-F238E27FC236}">
                <a16:creationId xmlns:a16="http://schemas.microsoft.com/office/drawing/2014/main" id="{62E4C60E-E88E-B345-9658-4312221CF5ED}"/>
              </a:ext>
            </a:extLst>
          </p:cNvPr>
          <p:cNvSpPr txBox="1">
            <a:spLocks/>
          </p:cNvSpPr>
          <p:nvPr userDrawn="1"/>
        </p:nvSpPr>
        <p:spPr>
          <a:xfrm>
            <a:off x="25401" y="6394505"/>
            <a:ext cx="12192000" cy="166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noProof="0" dirty="0">
                <a:solidFill>
                  <a:schemeClr val="tx2"/>
                </a:solidFill>
              </a:rPr>
              <a:t>ASSI – asiakasmediatutkimus 2022</a:t>
            </a:r>
          </a:p>
        </p:txBody>
      </p:sp>
    </p:spTree>
    <p:extLst>
      <p:ext uri="{BB962C8B-B14F-4D97-AF65-F5344CB8AC3E}">
        <p14:creationId xmlns:p14="http://schemas.microsoft.com/office/powerpoint/2010/main" val="161287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132EAAD-9C58-D644-83D7-E24F50940C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106" y="6383715"/>
            <a:ext cx="1467633" cy="144062"/>
          </a:xfrm>
          <a:prstGeom prst="rect">
            <a:avLst/>
          </a:prstGeom>
        </p:spPr>
      </p:pic>
      <p:sp>
        <p:nvSpPr>
          <p:cNvPr id="23" name="Subtitle 2">
            <a:extLst>
              <a:ext uri="{FF2B5EF4-FFF2-40B4-BE49-F238E27FC236}">
                <a16:creationId xmlns:a16="http://schemas.microsoft.com/office/drawing/2014/main" id="{DC98AE60-476A-3B4E-AB40-D6FBF8766348}"/>
              </a:ext>
            </a:extLst>
          </p:cNvPr>
          <p:cNvSpPr txBox="1">
            <a:spLocks/>
          </p:cNvSpPr>
          <p:nvPr userDrawn="1"/>
        </p:nvSpPr>
        <p:spPr>
          <a:xfrm>
            <a:off x="25401" y="6361182"/>
            <a:ext cx="12192000" cy="166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noProof="0" dirty="0"/>
              <a:t>ASSI – asiakasmediatutkimus 2022</a:t>
            </a:r>
          </a:p>
        </p:txBody>
      </p:sp>
    </p:spTree>
    <p:extLst>
      <p:ext uri="{BB962C8B-B14F-4D97-AF65-F5344CB8AC3E}">
        <p14:creationId xmlns:p14="http://schemas.microsoft.com/office/powerpoint/2010/main" val="3627040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A2E815D-6D20-AF49-B68B-D5CD5D77E85D}"/>
              </a:ext>
            </a:extLst>
          </p:cNvPr>
          <p:cNvGrpSpPr/>
          <p:nvPr/>
        </p:nvGrpSpPr>
        <p:grpSpPr>
          <a:xfrm>
            <a:off x="10484812" y="0"/>
            <a:ext cx="1707188" cy="1358662"/>
            <a:chOff x="10484812" y="0"/>
            <a:chExt cx="1707188" cy="135866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32B6D43-EAE1-2C47-9566-14FA250190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434" t="27103" r="13753"/>
            <a:stretch/>
          </p:blipFill>
          <p:spPr>
            <a:xfrm>
              <a:off x="11688417" y="0"/>
              <a:ext cx="503583" cy="135866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EA91398-61B8-6947-8E02-9B73D9958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103" r="36959"/>
            <a:stretch/>
          </p:blipFill>
          <p:spPr>
            <a:xfrm>
              <a:off x="10484812" y="0"/>
              <a:ext cx="1455396" cy="135866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43CB91E-D0E4-654A-9AA5-1E77C69F5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81" y="6385269"/>
            <a:ext cx="1503458" cy="14757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D7652C0-9BF6-214F-823A-AF36423E2080}"/>
              </a:ext>
            </a:extLst>
          </p:cNvPr>
          <p:cNvGrpSpPr/>
          <p:nvPr userDrawn="1"/>
        </p:nvGrpSpPr>
        <p:grpSpPr>
          <a:xfrm>
            <a:off x="10484812" y="0"/>
            <a:ext cx="1707188" cy="1358662"/>
            <a:chOff x="10484812" y="0"/>
            <a:chExt cx="1707188" cy="135866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CA1E8E0-33D2-E542-B7A1-673DAA81962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434" t="27103" r="13753"/>
            <a:stretch/>
          </p:blipFill>
          <p:spPr>
            <a:xfrm>
              <a:off x="11688417" y="0"/>
              <a:ext cx="503583" cy="135866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9AB13C0-C3A7-D84F-95AC-675C9A125A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103" r="36959"/>
            <a:stretch/>
          </p:blipFill>
          <p:spPr>
            <a:xfrm>
              <a:off x="10484812" y="0"/>
              <a:ext cx="1455396" cy="1358662"/>
            </a:xfrm>
            <a:prstGeom prst="rect">
              <a:avLst/>
            </a:prstGeom>
          </p:spPr>
        </p:pic>
      </p:grpSp>
      <p:sp>
        <p:nvSpPr>
          <p:cNvPr id="14" name="Subtitle 2">
            <a:extLst>
              <a:ext uri="{FF2B5EF4-FFF2-40B4-BE49-F238E27FC236}">
                <a16:creationId xmlns:a16="http://schemas.microsoft.com/office/drawing/2014/main" id="{9B2A291E-2FBE-5148-878B-BC1388655289}"/>
              </a:ext>
            </a:extLst>
          </p:cNvPr>
          <p:cNvSpPr txBox="1">
            <a:spLocks/>
          </p:cNvSpPr>
          <p:nvPr userDrawn="1"/>
        </p:nvSpPr>
        <p:spPr>
          <a:xfrm>
            <a:off x="25401" y="6394505"/>
            <a:ext cx="12192000" cy="166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noProof="0" dirty="0">
                <a:solidFill>
                  <a:schemeClr val="tx2"/>
                </a:solidFill>
              </a:rPr>
              <a:t>ASSI – asiakasmediatutkimus 2022</a:t>
            </a:r>
          </a:p>
        </p:txBody>
      </p:sp>
    </p:spTree>
    <p:extLst>
      <p:ext uri="{BB962C8B-B14F-4D97-AF65-F5344CB8AC3E}">
        <p14:creationId xmlns:p14="http://schemas.microsoft.com/office/powerpoint/2010/main" val="57405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erustyyli 2 yksi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58282"/>
            <a:ext cx="10515599" cy="479918"/>
          </a:xfrm>
          <a:solidFill>
            <a:schemeClr val="accent1"/>
          </a:solidFill>
        </p:spPr>
        <p:txBody>
          <a:bodyPr/>
          <a:lstStyle>
            <a:lvl1pPr algn="ctr">
              <a:defRPr sz="2000">
                <a:solidFill>
                  <a:schemeClr val="bg1"/>
                </a:solidFill>
                <a:latin typeface="Canela Medium" pitchFamily="2" charset="77"/>
              </a:defRPr>
            </a:lvl1pPr>
          </a:lstStyle>
          <a:p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8605"/>
            <a:ext cx="10515600" cy="4821195"/>
          </a:xfrm>
        </p:spPr>
        <p:txBody>
          <a:bodyPr/>
          <a:lstStyle>
            <a:lvl1pPr>
              <a:lnSpc>
                <a:spcPct val="120000"/>
              </a:lnSpc>
              <a:defRPr sz="17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7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7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3CB91E-D0E4-654A-9AA5-1E77C69F5D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2281" y="6385269"/>
            <a:ext cx="1503458" cy="147579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5DE87669-B57C-A74B-8BF5-0C388BCB01BF}"/>
              </a:ext>
            </a:extLst>
          </p:cNvPr>
          <p:cNvSpPr txBox="1">
            <a:spLocks/>
          </p:cNvSpPr>
          <p:nvPr userDrawn="1"/>
        </p:nvSpPr>
        <p:spPr>
          <a:xfrm>
            <a:off x="25401" y="6394505"/>
            <a:ext cx="12192000" cy="166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noProof="0" dirty="0">
                <a:solidFill>
                  <a:schemeClr val="tx2"/>
                </a:solidFill>
              </a:rPr>
              <a:t>ASSI – asiakasmediatutkimus 2022</a:t>
            </a:r>
          </a:p>
        </p:txBody>
      </p:sp>
    </p:spTree>
    <p:extLst>
      <p:ext uri="{BB962C8B-B14F-4D97-AF65-F5344CB8AC3E}">
        <p14:creationId xmlns:p14="http://schemas.microsoft.com/office/powerpoint/2010/main" val="561913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erustyyli 2 juoksevaa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58281"/>
            <a:ext cx="10515599" cy="826483"/>
          </a:xfrm>
          <a:solidFill>
            <a:schemeClr val="accent1"/>
          </a:solidFill>
        </p:spPr>
        <p:txBody>
          <a:bodyPr/>
          <a:lstStyle>
            <a:lvl1pPr algn="ctr">
              <a:defRPr sz="2000">
                <a:solidFill>
                  <a:schemeClr val="bg1"/>
                </a:solidFill>
                <a:latin typeface="Canela Medium" pitchFamily="2" charset="77"/>
              </a:defRPr>
            </a:lvl1pPr>
          </a:lstStyle>
          <a:p>
            <a:r>
              <a:rPr lang="en-GB" dirty="0" err="1"/>
              <a:t>Otsikko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837"/>
            <a:ext cx="10515600" cy="4531963"/>
          </a:xfrm>
        </p:spPr>
        <p:txBody>
          <a:bodyPr numCol="2" spcCol="360000"/>
          <a:lstStyle>
            <a:lvl1pPr>
              <a:lnSpc>
                <a:spcPct val="120000"/>
              </a:lnSpc>
              <a:defRPr sz="17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7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7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3CB91E-D0E4-654A-9AA5-1E77C69F5D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2281" y="6385269"/>
            <a:ext cx="1503458" cy="147579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7252CEF0-E821-AA4F-AD92-F6592C0EB2A5}"/>
              </a:ext>
            </a:extLst>
          </p:cNvPr>
          <p:cNvSpPr txBox="1">
            <a:spLocks/>
          </p:cNvSpPr>
          <p:nvPr userDrawn="1"/>
        </p:nvSpPr>
        <p:spPr>
          <a:xfrm>
            <a:off x="25401" y="6394505"/>
            <a:ext cx="12192000" cy="166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noProof="0" dirty="0">
                <a:solidFill>
                  <a:schemeClr val="tx2"/>
                </a:solidFill>
              </a:rPr>
              <a:t>ASSI – asiakasmediatutkimus 2022</a:t>
            </a:r>
          </a:p>
        </p:txBody>
      </p:sp>
    </p:spTree>
    <p:extLst>
      <p:ext uri="{BB962C8B-B14F-4D97-AF65-F5344CB8AC3E}">
        <p14:creationId xmlns:p14="http://schemas.microsoft.com/office/powerpoint/2010/main" val="3958888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buNone/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buNone/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EDF2B15-CCEA-AE4B-A94B-A887FAD27BCA}"/>
              </a:ext>
            </a:extLst>
          </p:cNvPr>
          <p:cNvGrpSpPr/>
          <p:nvPr/>
        </p:nvGrpSpPr>
        <p:grpSpPr>
          <a:xfrm>
            <a:off x="10484812" y="0"/>
            <a:ext cx="1707188" cy="1358662"/>
            <a:chOff x="10484812" y="0"/>
            <a:chExt cx="1707188" cy="135866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F7BE1E7-6DA1-CA4A-970C-4D8F48D5FD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434" t="27103" r="13753"/>
            <a:stretch/>
          </p:blipFill>
          <p:spPr>
            <a:xfrm>
              <a:off x="11688417" y="0"/>
              <a:ext cx="503583" cy="135866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0590058-70C9-6444-95DC-D8ACB72BEC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103" r="36959"/>
            <a:stretch/>
          </p:blipFill>
          <p:spPr>
            <a:xfrm>
              <a:off x="10484812" y="0"/>
              <a:ext cx="1455396" cy="1358662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A8E0E311-D326-6141-A8CF-CAF516E6BC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2281" y="6385269"/>
            <a:ext cx="1503458" cy="14757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05D3D1F-ACF7-664C-AAFD-D2665CEDE116}"/>
              </a:ext>
            </a:extLst>
          </p:cNvPr>
          <p:cNvGrpSpPr/>
          <p:nvPr userDrawn="1"/>
        </p:nvGrpSpPr>
        <p:grpSpPr>
          <a:xfrm>
            <a:off x="10484812" y="0"/>
            <a:ext cx="1707188" cy="1358662"/>
            <a:chOff x="10484812" y="0"/>
            <a:chExt cx="1707188" cy="135866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FA6A8C2-86D4-F84D-A660-02F6BEE8B7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434" t="27103" r="13753"/>
            <a:stretch/>
          </p:blipFill>
          <p:spPr>
            <a:xfrm>
              <a:off x="11688417" y="0"/>
              <a:ext cx="503583" cy="135866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6B30A04-0D0C-174A-BA8E-BD64330A606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103" r="36959"/>
            <a:stretch/>
          </p:blipFill>
          <p:spPr>
            <a:xfrm>
              <a:off x="10484812" y="0"/>
              <a:ext cx="1455396" cy="1358662"/>
            </a:xfrm>
            <a:prstGeom prst="rect">
              <a:avLst/>
            </a:prstGeom>
          </p:spPr>
        </p:pic>
      </p:grpSp>
      <p:sp>
        <p:nvSpPr>
          <p:cNvPr id="20" name="Subtitle 2">
            <a:extLst>
              <a:ext uri="{FF2B5EF4-FFF2-40B4-BE49-F238E27FC236}">
                <a16:creationId xmlns:a16="http://schemas.microsoft.com/office/drawing/2014/main" id="{7AF95330-3594-7F43-9BEE-E3F8680F0995}"/>
              </a:ext>
            </a:extLst>
          </p:cNvPr>
          <p:cNvSpPr txBox="1">
            <a:spLocks/>
          </p:cNvSpPr>
          <p:nvPr userDrawn="1"/>
        </p:nvSpPr>
        <p:spPr>
          <a:xfrm>
            <a:off x="25401" y="6394505"/>
            <a:ext cx="12192000" cy="166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noProof="0" dirty="0">
                <a:solidFill>
                  <a:schemeClr val="tx2"/>
                </a:solidFill>
              </a:rPr>
              <a:t>ASSI – asiakasmediatutkimus 2022</a:t>
            </a:r>
          </a:p>
        </p:txBody>
      </p:sp>
    </p:spTree>
    <p:extLst>
      <p:ext uri="{BB962C8B-B14F-4D97-AF65-F5344CB8AC3E}">
        <p14:creationId xmlns:p14="http://schemas.microsoft.com/office/powerpoint/2010/main" val="2499555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56261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4A62F2-D5C7-FC46-AAEB-53C7A973E1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2281" y="6385269"/>
            <a:ext cx="1503458" cy="14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46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D412A1-AF24-0F40-B4BD-83E14FA32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1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AE8F90-944F-6749-BFD9-9F1BC66091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21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A781EB-246D-734E-8A8E-4085A657B66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2281" y="6385269"/>
            <a:ext cx="1503458" cy="1475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F2EC68-C36E-A44D-84B1-3A917E597C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242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F2EC68-C36E-A44D-84B1-3A917E597C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21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latin typeface="Canela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35A335-E75A-B64C-BAC3-E5B6C2473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81" y="6384907"/>
            <a:ext cx="1503458" cy="14757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F91565-860F-C742-B659-EB6A41EC3461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A49B53B1-438F-694D-8388-1611F197E2FE}"/>
              </a:ext>
            </a:extLst>
          </p:cNvPr>
          <p:cNvSpPr txBox="1">
            <a:spLocks/>
          </p:cNvSpPr>
          <p:nvPr userDrawn="1"/>
        </p:nvSpPr>
        <p:spPr>
          <a:xfrm>
            <a:off x="25401" y="6394505"/>
            <a:ext cx="12192000" cy="166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noProof="0" dirty="0">
                <a:solidFill>
                  <a:schemeClr val="tx2"/>
                </a:solidFill>
              </a:rPr>
              <a:t>ASSI – asiakasmediatutkimus 2022</a:t>
            </a:r>
          </a:p>
        </p:txBody>
      </p:sp>
    </p:spTree>
    <p:extLst>
      <p:ext uri="{BB962C8B-B14F-4D97-AF65-F5344CB8AC3E}">
        <p14:creationId xmlns:p14="http://schemas.microsoft.com/office/powerpoint/2010/main" val="40635480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2297D2B-70FB-C44F-B6F7-90D9BB2899F8}"/>
              </a:ext>
            </a:extLst>
          </p:cNvPr>
          <p:cNvSpPr txBox="1">
            <a:spLocks/>
          </p:cNvSpPr>
          <p:nvPr/>
        </p:nvSpPr>
        <p:spPr>
          <a:xfrm>
            <a:off x="0" y="315889"/>
            <a:ext cx="5637211" cy="346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bg1"/>
                </a:solidFill>
              </a:rPr>
              <a:t>ADAM-lukijatutkimus,</a:t>
            </a:r>
            <a:r>
              <a:rPr lang="en-US" sz="1400" dirty="0">
                <a:solidFill>
                  <a:schemeClr val="bg1"/>
                </a:solidFill>
              </a:rPr>
              <a:t>Tehy-lehti2/2021</a:t>
            </a:r>
            <a:endParaRPr lang="en-FI" sz="14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354BD40-A9F0-DA46-AFA3-A08D0C8FA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06" y="6383715"/>
            <a:ext cx="1467633" cy="1440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56C105F-4D36-E342-B30F-40872D54E4ED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70C16D8-388C-E042-A3D9-D1A1F2C14426}"/>
              </a:ext>
            </a:extLst>
          </p:cNvPr>
          <p:cNvSpPr txBox="1">
            <a:spLocks/>
          </p:cNvSpPr>
          <p:nvPr userDrawn="1"/>
        </p:nvSpPr>
        <p:spPr>
          <a:xfrm>
            <a:off x="0" y="315889"/>
            <a:ext cx="5637211" cy="346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noProof="0" dirty="0">
                <a:solidFill>
                  <a:schemeClr val="bg1"/>
                </a:solidFill>
              </a:rPr>
              <a:t>ASSI – asiakasmediatutkimus 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934E59-612B-7443-A41D-C360582604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106" y="6383715"/>
            <a:ext cx="1467633" cy="1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90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B1DF3D-FFF1-544C-9D09-EC9A99E369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5637213" cy="6858000"/>
          </a:xfrm>
        </p:spPr>
        <p:txBody>
          <a:bodyPr lIns="720000" tIns="720000" rIns="720000" bIns="720000" anchor="ctr"/>
          <a:lstStyle>
            <a:lvl1pPr algn="ctr">
              <a:buNone/>
              <a:defRPr sz="2000"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1pPr>
            <a:lvl2pPr>
              <a:buNone/>
              <a:defRPr sz="1600"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5pPr>
          </a:lstStyle>
          <a:p>
            <a:pPr lvl="0"/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tulee</a:t>
            </a:r>
            <a:r>
              <a:rPr lang="en-GB" dirty="0"/>
              <a:t> </a:t>
            </a:r>
            <a:r>
              <a:rPr lang="en-GB" dirty="0" err="1"/>
              <a:t>tekstiä</a:t>
            </a:r>
            <a:r>
              <a:rPr lang="en-GB" dirty="0"/>
              <a:t>. Kuvan </a:t>
            </a:r>
            <a:r>
              <a:rPr lang="en-GB" dirty="0" err="1"/>
              <a:t>paikka</a:t>
            </a:r>
            <a:r>
              <a:rPr lang="en-GB" dirty="0"/>
              <a:t> </a:t>
            </a:r>
            <a:r>
              <a:rPr lang="en-GB" dirty="0" err="1"/>
              <a:t>oikealla</a:t>
            </a:r>
            <a:r>
              <a:rPr lang="en-GB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D1CFA4-EDDE-694D-8513-0734361DED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048" r="39959"/>
          <a:stretch/>
        </p:blipFill>
        <p:spPr>
          <a:xfrm>
            <a:off x="10504168" y="0"/>
            <a:ext cx="1687831" cy="18325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246287-90C3-CB4F-A42A-0C9C43F1A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06" y="6383715"/>
            <a:ext cx="1467633" cy="144062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B2955371-8161-1A4C-939E-CE41C32115AB}"/>
              </a:ext>
            </a:extLst>
          </p:cNvPr>
          <p:cNvSpPr txBox="1">
            <a:spLocks/>
          </p:cNvSpPr>
          <p:nvPr/>
        </p:nvSpPr>
        <p:spPr>
          <a:xfrm>
            <a:off x="0" y="315889"/>
            <a:ext cx="5637211" cy="346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400" dirty="0">
                <a:solidFill>
                  <a:schemeClr val="bg1"/>
                </a:solidFill>
              </a:rPr>
              <a:t>ADAM-lukijatutkimus,</a:t>
            </a:r>
            <a:r>
              <a:rPr lang="en-US" sz="1400" dirty="0">
                <a:solidFill>
                  <a:schemeClr val="bg1"/>
                </a:solidFill>
              </a:rPr>
              <a:t>Tehy-lehti2/2021</a:t>
            </a:r>
            <a:endParaRPr lang="en-FI" sz="14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C3EE84-4B0B-DB4E-BE31-05FBFB522C32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BD63D1-B894-E440-99CA-30AA64AA2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048" r="39959"/>
          <a:stretch/>
        </p:blipFill>
        <p:spPr>
          <a:xfrm>
            <a:off x="10504168" y="0"/>
            <a:ext cx="1687831" cy="1832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07AA7E-2336-D842-936F-7CD0DDA5F3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8106" y="6383715"/>
            <a:ext cx="1467633" cy="14406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FBD4D1E8-41AA-B746-8FEA-5C9F092D2783}"/>
              </a:ext>
            </a:extLst>
          </p:cNvPr>
          <p:cNvSpPr txBox="1">
            <a:spLocks/>
          </p:cNvSpPr>
          <p:nvPr userDrawn="1"/>
        </p:nvSpPr>
        <p:spPr>
          <a:xfrm>
            <a:off x="0" y="315889"/>
            <a:ext cx="5637211" cy="346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noProof="0" dirty="0">
                <a:solidFill>
                  <a:schemeClr val="bg1"/>
                </a:solidFill>
              </a:rPr>
              <a:t>ASSI – asiakasmediatutkimus 2022</a:t>
            </a:r>
          </a:p>
        </p:txBody>
      </p:sp>
    </p:spTree>
    <p:extLst>
      <p:ext uri="{BB962C8B-B14F-4D97-AF65-F5344CB8AC3E}">
        <p14:creationId xmlns:p14="http://schemas.microsoft.com/office/powerpoint/2010/main" val="1897679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CD418292-9197-6C47-84C7-708C2F428EBA}"/>
              </a:ext>
            </a:extLst>
          </p:cNvPr>
          <p:cNvSpPr txBox="1">
            <a:spLocks/>
          </p:cNvSpPr>
          <p:nvPr/>
        </p:nvSpPr>
        <p:spPr>
          <a:xfrm>
            <a:off x="6554789" y="315889"/>
            <a:ext cx="5637211" cy="346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1600" dirty="0">
                <a:solidFill>
                  <a:schemeClr val="bg1"/>
                </a:solidFill>
              </a:rPr>
              <a:t>ADAM-lukijatutkimus,</a:t>
            </a:r>
            <a:r>
              <a:rPr lang="en-US" sz="1600" dirty="0">
                <a:solidFill>
                  <a:schemeClr val="bg1"/>
                </a:solidFill>
              </a:rPr>
              <a:t>Tehy-lehti2/2021</a:t>
            </a:r>
            <a:endParaRPr lang="en-FI" sz="16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5834DF-306A-1C40-A9B1-CFEAE4AB85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2281" y="6385269"/>
            <a:ext cx="1503458" cy="14757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1265247-AB99-AA44-9D2E-7FC75964748D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62E5F5-DF6B-BA4A-B788-17861E9922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F5020273-54CD-054A-9276-F939843F9D2F}"/>
              </a:ext>
            </a:extLst>
          </p:cNvPr>
          <p:cNvSpPr txBox="1">
            <a:spLocks/>
          </p:cNvSpPr>
          <p:nvPr userDrawn="1"/>
        </p:nvSpPr>
        <p:spPr>
          <a:xfrm>
            <a:off x="6554789" y="315889"/>
            <a:ext cx="5637211" cy="346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noProof="0" dirty="0">
                <a:solidFill>
                  <a:schemeClr val="bg1"/>
                </a:solidFill>
              </a:rPr>
              <a:t>ASSI – asiakasmediatutkimus 2022</a:t>
            </a:r>
          </a:p>
        </p:txBody>
      </p:sp>
    </p:spTree>
    <p:extLst>
      <p:ext uri="{BB962C8B-B14F-4D97-AF65-F5344CB8AC3E}">
        <p14:creationId xmlns:p14="http://schemas.microsoft.com/office/powerpoint/2010/main" val="20967694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C93556-6808-CF4D-9C3C-01F8D686B6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259" t="65667"/>
          <a:stretch/>
        </p:blipFill>
        <p:spPr>
          <a:xfrm flipH="1">
            <a:off x="9994839" y="4811"/>
            <a:ext cx="2197161" cy="1048027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0B9EC05-4D0B-224B-B696-FFAFD1F981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3200" y="0"/>
            <a:ext cx="5638800" cy="6858000"/>
          </a:xfrm>
        </p:spPr>
        <p:txBody>
          <a:bodyPr lIns="720000" tIns="720000" rIns="720000" bIns="720000" anchor="ctr"/>
          <a:lstStyle>
            <a:lvl1pPr algn="ctr">
              <a:buNone/>
              <a:defRPr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1pPr>
            <a:lvl2pPr>
              <a:buNone/>
              <a:defRPr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2pPr>
            <a:lvl3pPr>
              <a:buNone/>
              <a:defRPr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3pPr>
            <a:lvl4pPr>
              <a:buNone/>
              <a:defRPr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4pPr>
            <a:lvl5pPr>
              <a:buNone/>
              <a:defRPr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5pPr>
          </a:lstStyle>
          <a:p>
            <a:pPr lvl="0"/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tulee</a:t>
            </a:r>
            <a:r>
              <a:rPr lang="en-GB" dirty="0"/>
              <a:t> </a:t>
            </a:r>
            <a:r>
              <a:rPr lang="en-GB" dirty="0" err="1"/>
              <a:t>tekstiä</a:t>
            </a:r>
            <a:r>
              <a:rPr lang="en-GB" dirty="0"/>
              <a:t>. </a:t>
            </a:r>
            <a:r>
              <a:rPr lang="en-GB" dirty="0" err="1"/>
              <a:t>Korostukset</a:t>
            </a:r>
            <a:r>
              <a:rPr lang="en-GB" dirty="0"/>
              <a:t> </a:t>
            </a:r>
            <a:r>
              <a:rPr lang="en-GB" dirty="0" err="1"/>
              <a:t>tekstissä</a:t>
            </a:r>
            <a:r>
              <a:rPr lang="en-GB" dirty="0"/>
              <a:t> 100 % </a:t>
            </a:r>
            <a:r>
              <a:rPr lang="en-GB" dirty="0" err="1"/>
              <a:t>suuremmalla</a:t>
            </a:r>
            <a:r>
              <a:rPr lang="en-GB" dirty="0"/>
              <a:t> </a:t>
            </a:r>
            <a:r>
              <a:rPr lang="en-GB" dirty="0" err="1"/>
              <a:t>pistekoolla</a:t>
            </a:r>
            <a:r>
              <a:rPr lang="en-GB" dirty="0"/>
              <a:t>. Kuvan </a:t>
            </a:r>
            <a:r>
              <a:rPr lang="en-GB" dirty="0" err="1"/>
              <a:t>paikka</a:t>
            </a:r>
            <a:r>
              <a:rPr lang="en-GB" dirty="0"/>
              <a:t> </a:t>
            </a:r>
            <a:r>
              <a:rPr lang="en-GB" dirty="0" err="1"/>
              <a:t>vasemmalla</a:t>
            </a:r>
            <a:r>
              <a:rPr lang="en-GB" dirty="0"/>
              <a:t>.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B54250C-4BB0-0A49-A3D2-6B81567CEA3C}"/>
              </a:ext>
            </a:extLst>
          </p:cNvPr>
          <p:cNvSpPr txBox="1">
            <a:spLocks/>
          </p:cNvSpPr>
          <p:nvPr/>
        </p:nvSpPr>
        <p:spPr>
          <a:xfrm>
            <a:off x="0" y="182668"/>
            <a:ext cx="6551611" cy="346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noProof="0" dirty="0">
                <a:solidFill>
                  <a:schemeClr val="tx1"/>
                </a:solidFill>
              </a:rPr>
              <a:t>ASSI – asiakasmediatutkimus 2022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5549CC9-1554-7D40-8419-831D377E6E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2281" y="6385269"/>
            <a:ext cx="1503458" cy="1475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362437-199F-DC42-981C-CD6921AF93EF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3E3E3B-F57C-7144-9881-4A25B060C2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3B9825-CE93-0940-B1CF-9B18998E9C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259" t="65667"/>
          <a:stretch/>
        </p:blipFill>
        <p:spPr>
          <a:xfrm flipH="1">
            <a:off x="9994839" y="4811"/>
            <a:ext cx="2197161" cy="104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48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32D34A-F893-724A-BF28-4B62C7935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06" y="6383715"/>
            <a:ext cx="1467633" cy="1440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09CD57-9E79-7D4C-9BB9-D9E0A50907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0AB794-C767-184B-A085-5038D06B9B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8106" y="6383715"/>
            <a:ext cx="1467633" cy="1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532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CA9924-EA3B-FE45-828C-101BF9ABF65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2281" y="6385269"/>
            <a:ext cx="1503458" cy="1475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481E52-7338-AB4E-BF76-018F6A12A7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EEB798-23E7-AD4B-9106-9780B46A58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127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6C1489-A868-564A-9E10-8B701469F9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711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+ nostotek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35000"/>
            <a:ext cx="9144000" cy="1166368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A87F0F-7838-DDD7-64A6-867764E5E6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555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6C5B4B8-E971-DE4C-87F0-64091756B9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4517" y="5982271"/>
            <a:ext cx="1697189" cy="1665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1F66BC-4192-834A-8FC3-7D881C9FA4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0BF65F-D7AD-404E-B59A-19C0F7BA36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190C9A2-131F-6B48-A330-816B67558710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A4947F8-A51D-0C4D-A0A3-C3DFAA0AEA45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44426BB-C53F-8245-846D-EAEDB2CC14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198B69B-71EB-774E-A683-54F9F4D962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3E451A9-34CE-5A45-8FAB-420881220B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E01218C-8838-5448-9D3B-ABD419ED6C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B5981B8-3D22-9747-9574-A095FABD34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A097D27-E66B-644E-84F7-415FC9BF1D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69F7252-9543-094A-9667-CEE0D863CE0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7E59FC2-EC04-1049-B4EA-4075721CB4C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64517" y="5982271"/>
            <a:ext cx="1697189" cy="16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430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1/24/23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79367" y="6056108"/>
            <a:ext cx="1196196" cy="783686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A46B0F-E7D4-784C-A3D7-B0F5B3528ED4}"/>
              </a:ext>
            </a:extLst>
          </p:cNvPr>
          <p:cNvSpPr/>
          <p:nvPr userDrawn="1"/>
        </p:nvSpPr>
        <p:spPr>
          <a:xfrm>
            <a:off x="5279367" y="6056108"/>
            <a:ext cx="1196196" cy="783686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403927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C2F2250-BBA7-9D4E-96F6-52CDF50823E1}"/>
              </a:ext>
            </a:extLst>
          </p:cNvPr>
          <p:cNvSpPr txBox="1">
            <a:spLocks/>
          </p:cNvSpPr>
          <p:nvPr userDrawn="1"/>
        </p:nvSpPr>
        <p:spPr>
          <a:xfrm>
            <a:off x="25401" y="6390396"/>
            <a:ext cx="12192000" cy="166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noProof="0" dirty="0">
                <a:solidFill>
                  <a:schemeClr val="tx2"/>
                </a:solidFill>
              </a:rPr>
              <a:t>ASSI – asiakasmediatutkimus 2022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157E6D0-8F6E-284C-B034-EC7513B4B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81" y="6384907"/>
            <a:ext cx="1503458" cy="14757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67CBBCB-BDB5-E844-B891-0FB0461356A5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063A55-9558-194C-BFCE-FE46B6323888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4947E6E-E23B-124F-BDF7-6AC5F5BA0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578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268" y="2130426"/>
            <a:ext cx="10173464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1/24/23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39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latin typeface="Canela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9B0C2F5-B902-B044-AD46-A42A75C54620}"/>
              </a:ext>
            </a:extLst>
          </p:cNvPr>
          <p:cNvSpPr txBox="1">
            <a:spLocks/>
          </p:cNvSpPr>
          <p:nvPr userDrawn="1"/>
        </p:nvSpPr>
        <p:spPr>
          <a:xfrm>
            <a:off x="25401" y="6361182"/>
            <a:ext cx="12192000" cy="166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noProof="0" dirty="0">
                <a:solidFill>
                  <a:schemeClr val="tx2"/>
                </a:solidFill>
              </a:rPr>
              <a:t>ASSI – asiakasmediatutkimus 2022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35A335-E75A-B64C-BAC3-E5B6C24730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2281" y="6384907"/>
            <a:ext cx="1503458" cy="14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73AF22-45CB-114B-BFC6-B2E8E29E33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106" y="6383715"/>
            <a:ext cx="1467633" cy="144062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ADC8A169-AC5C-FC4A-8F68-BA9D7FC89203}"/>
              </a:ext>
            </a:extLst>
          </p:cNvPr>
          <p:cNvSpPr txBox="1">
            <a:spLocks/>
          </p:cNvSpPr>
          <p:nvPr userDrawn="1"/>
        </p:nvSpPr>
        <p:spPr>
          <a:xfrm>
            <a:off x="25401" y="6361182"/>
            <a:ext cx="12192000" cy="166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noProof="0" dirty="0"/>
              <a:t>ASSI – asiakasmediatutkimus 2022</a:t>
            </a:r>
          </a:p>
        </p:txBody>
      </p:sp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688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äliotsikk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FB02E8-0C9B-0840-BF76-40E7D4C4F6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52F2BB-7355-E248-BA35-7ABA224019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106" y="6383715"/>
            <a:ext cx="1467633" cy="14406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AF00A4F-865C-3A42-A7BC-7DE9CDF997DE}"/>
              </a:ext>
            </a:extLst>
          </p:cNvPr>
          <p:cNvSpPr txBox="1">
            <a:spLocks/>
          </p:cNvSpPr>
          <p:nvPr userDrawn="1"/>
        </p:nvSpPr>
        <p:spPr>
          <a:xfrm>
            <a:off x="25401" y="6361182"/>
            <a:ext cx="12192000" cy="166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noProof="0" dirty="0"/>
              <a:t>ASSI – asiakasmediatutkimus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572F6B-BE08-2D4B-937C-4E58EDC805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03" y="0"/>
            <a:ext cx="4152900" cy="4927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A9D8FE-23AB-8E4B-9D11-5650854F07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419"/>
          <a:stretch/>
        </p:blipFill>
        <p:spPr>
          <a:xfrm rot="5400000">
            <a:off x="9971464" y="3867282"/>
            <a:ext cx="3407833" cy="108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C2F2250-BBA7-9D4E-96F6-52CDF50823E1}"/>
              </a:ext>
            </a:extLst>
          </p:cNvPr>
          <p:cNvSpPr txBox="1">
            <a:spLocks/>
          </p:cNvSpPr>
          <p:nvPr userDrawn="1"/>
        </p:nvSpPr>
        <p:spPr>
          <a:xfrm>
            <a:off x="638900" y="6390396"/>
            <a:ext cx="6960505" cy="238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200" noProof="0" dirty="0">
                <a:solidFill>
                  <a:schemeClr val="tx2"/>
                </a:solidFill>
              </a:rPr>
              <a:t>Lähde: Aikakausmediat somessa -seuranta 12/2022  |  </a:t>
            </a:r>
            <a:r>
              <a:rPr lang="fi-FI" sz="1200" noProof="0" dirty="0" err="1">
                <a:solidFill>
                  <a:schemeClr val="tx2"/>
                </a:solidFill>
              </a:rPr>
              <a:t>www.aikakausmedia.fi</a:t>
            </a:r>
            <a:r>
              <a:rPr lang="fi-FI" sz="1200" noProof="0" dirty="0">
                <a:solidFill>
                  <a:schemeClr val="tx2"/>
                </a:solidFill>
              </a:rPr>
              <a:t>/some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7CBBCB-BDB5-E844-B891-0FB0461356A5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063A55-9558-194C-BFCE-FE46B6323888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4947E6E-E23B-124F-BDF7-6AC5F5BA0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2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311" y="0"/>
            <a:ext cx="6342187" cy="1554763"/>
          </a:xfrm>
        </p:spPr>
        <p:txBody>
          <a:bodyPr/>
          <a:lstStyle>
            <a:lvl1pPr algn="ctr">
              <a:defRPr sz="2500">
                <a:latin typeface="Canela Medium" pitchFamily="2" charset="77"/>
              </a:defRPr>
            </a:lvl1pPr>
          </a:lstStyle>
          <a:p>
            <a:r>
              <a:rPr lang="en-GB" dirty="0" err="1"/>
              <a:t>Kolmen</a:t>
            </a:r>
            <a:r>
              <a:rPr lang="en-GB" dirty="0"/>
              <a:t> </a:t>
            </a:r>
            <a:r>
              <a:rPr lang="en-GB" dirty="0" err="1"/>
              <a:t>rivin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pitkäpitkä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otsikko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554763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554763"/>
            <a:ext cx="3659703" cy="4169750"/>
          </a:xfrm>
        </p:spPr>
        <p:txBody>
          <a:bodyPr anchor="ctr"/>
          <a:lstStyle>
            <a:lvl1pPr marL="0" indent="0" algn="ctr">
              <a:lnSpc>
                <a:spcPct val="120000"/>
              </a:lnSpc>
              <a:buNone/>
              <a:defRPr sz="2500" b="0" i="0">
                <a:solidFill>
                  <a:schemeClr val="bg1"/>
                </a:solidFill>
                <a:latin typeface="Neue Haas Unica W1G Medium" panose="020B0404030206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C2F2250-BBA7-9D4E-96F6-52CDF50823E1}"/>
              </a:ext>
            </a:extLst>
          </p:cNvPr>
          <p:cNvSpPr txBox="1">
            <a:spLocks/>
          </p:cNvSpPr>
          <p:nvPr userDrawn="1"/>
        </p:nvSpPr>
        <p:spPr>
          <a:xfrm>
            <a:off x="25401" y="6390396"/>
            <a:ext cx="12192000" cy="166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noProof="0" dirty="0">
                <a:solidFill>
                  <a:schemeClr val="tx2"/>
                </a:solidFill>
              </a:rPr>
              <a:t>ASSI – asiakasmediatutkimus 2022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157E6D0-8F6E-284C-B034-EC7513B4BD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2281" y="6384907"/>
            <a:ext cx="1503458" cy="14757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F588536-9766-1E43-A706-711F018637EB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BDB65F-DC3E-C74D-9F28-E78757C25172}"/>
              </a:ext>
            </a:extLst>
          </p:cNvPr>
          <p:cNvCxnSpPr>
            <a:cxnSpLocks/>
          </p:cNvCxnSpPr>
          <p:nvPr userDrawn="1"/>
        </p:nvCxnSpPr>
        <p:spPr>
          <a:xfrm>
            <a:off x="602312" y="1554763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9C3767C-8500-EE4B-9612-99CDF4EF6C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0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248306-20CD-9745-A1FE-4E5BD119D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81" y="6384907"/>
            <a:ext cx="1503458" cy="1475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56948F-886D-F34E-A2E4-3D9DF87C1C1B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8495CF-B287-8A4E-822F-1879AFBE358B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C1CC8E7-D9D9-5F41-8C20-4794D1CCB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04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6FACA4-675F-2C43-9227-BCCC792E8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06" y="6383715"/>
            <a:ext cx="1467633" cy="144062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5BE251F2-BFC8-C741-B7B4-2612AC8730C2}"/>
              </a:ext>
            </a:extLst>
          </p:cNvPr>
          <p:cNvSpPr txBox="1">
            <a:spLocks/>
          </p:cNvSpPr>
          <p:nvPr userDrawn="1"/>
        </p:nvSpPr>
        <p:spPr>
          <a:xfrm>
            <a:off x="25401" y="6361182"/>
            <a:ext cx="12192000" cy="166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noProof="0" dirty="0"/>
              <a:t>ASSI – asiakasmediatutkimus 2022</a:t>
            </a:r>
          </a:p>
        </p:txBody>
      </p:sp>
    </p:spTree>
    <p:extLst>
      <p:ext uri="{BB962C8B-B14F-4D97-AF65-F5344CB8AC3E}">
        <p14:creationId xmlns:p14="http://schemas.microsoft.com/office/powerpoint/2010/main" val="125957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E210E6-2E4A-7A40-9569-915221E2D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81" y="6384907"/>
            <a:ext cx="1503458" cy="14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19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4227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732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31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34" r:id="rId29"/>
    <p:sldLayoutId id="2147483720" r:id="rId30"/>
    <p:sldLayoutId id="2147483721" r:id="rId31"/>
    <p:sldLayoutId id="2147483722" r:id="rId32"/>
    <p:sldLayoutId id="2147483723" r:id="rId33"/>
    <p:sldLayoutId id="2147483724" r:id="rId34"/>
    <p:sldLayoutId id="2147483725" r:id="rId35"/>
    <p:sldLayoutId id="2147483726" r:id="rId36"/>
    <p:sldLayoutId id="2147483730" r:id="rId37"/>
    <p:sldLayoutId id="2147483727" r:id="rId38"/>
    <p:sldLayoutId id="2147483728" r:id="rId39"/>
    <p:sldLayoutId id="2147483729" r:id="rId40"/>
    <p:sldLayoutId id="2147483654" r:id="rId41"/>
    <p:sldLayoutId id="2147483676" r:id="rId42"/>
    <p:sldLayoutId id="2147483733" r:id="rId43"/>
    <p:sldLayoutId id="2147483687" r:id="rId4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mailto:jukka.helske@gmail.com" TargetMode="External"/><Relationship Id="rId2" Type="http://schemas.openxmlformats.org/officeDocument/2006/relationships/hyperlink" Target="mailto:outi.itavuo@aikakausmedia.fi" TargetMode="External"/><Relationship Id="rId1" Type="http://schemas.openxmlformats.org/officeDocument/2006/relationships/slideLayout" Target="../slideLayouts/slideLayout1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8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8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1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8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8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5.jpg"/><Relationship Id="rId4" Type="http://schemas.openxmlformats.org/officeDocument/2006/relationships/image" Target="../media/image18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7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8.e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8.e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0.jp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9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>
            <a:extLst>
              <a:ext uri="{FF2B5EF4-FFF2-40B4-BE49-F238E27FC236}">
                <a16:creationId xmlns:a16="http://schemas.microsoft.com/office/drawing/2014/main" id="{D86DC50A-4196-A94F-B452-F51EC2127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119318"/>
            <a:ext cx="12192000" cy="2619364"/>
          </a:xfrm>
        </p:spPr>
        <p:txBody>
          <a:bodyPr>
            <a:normAutofit/>
          </a:bodyPr>
          <a:lstStyle/>
          <a:p>
            <a:r>
              <a:rPr lang="fi-FI" sz="15000" dirty="0"/>
              <a:t>ASSI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4C5832-EBDA-A744-B678-3B89C045A145}"/>
              </a:ext>
            </a:extLst>
          </p:cNvPr>
          <p:cNvSpPr txBox="1">
            <a:spLocks/>
          </p:cNvSpPr>
          <p:nvPr/>
        </p:nvSpPr>
        <p:spPr>
          <a:xfrm>
            <a:off x="1887512" y="4738682"/>
            <a:ext cx="8416975" cy="80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FI" sz="1700" dirty="0">
                <a:latin typeface="Neue Haas Unica W1G" panose="020B0504030206020203" pitchFamily="34" charset="0"/>
              </a:rPr>
              <a:t>Tutkimuskooste asiakasmedioiden lukemisesta ja mainonnasta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7809607-0026-314A-8D68-61117F8372F6}"/>
              </a:ext>
            </a:extLst>
          </p:cNvPr>
          <p:cNvSpPr txBox="1">
            <a:spLocks/>
          </p:cNvSpPr>
          <p:nvPr/>
        </p:nvSpPr>
        <p:spPr>
          <a:xfrm>
            <a:off x="0" y="6272012"/>
            <a:ext cx="12192000" cy="2962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FI" sz="1500" dirty="0">
                <a:latin typeface="Neue Haas Unica W1G" panose="020B0504030206020203" pitchFamily="34" charset="0"/>
              </a:rPr>
              <a:t>19.1.2023</a:t>
            </a:r>
          </a:p>
        </p:txBody>
      </p:sp>
    </p:spTree>
    <p:extLst>
      <p:ext uri="{BB962C8B-B14F-4D97-AF65-F5344CB8AC3E}">
        <p14:creationId xmlns:p14="http://schemas.microsoft.com/office/powerpoint/2010/main" val="794824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0ABA86-D74A-DA41-8BDB-67EDDBE9A1B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3979222"/>
            <a:ext cx="8824801" cy="1474505"/>
          </a:xfrm>
        </p:spPr>
        <p:txBody>
          <a:bodyPr anchor="ctr">
            <a:normAutofit/>
          </a:bodyPr>
          <a:lstStyle/>
          <a:p>
            <a:pPr marL="0" indent="0"/>
            <a:r>
              <a:rPr lang="fi-FI" sz="1800" dirty="0"/>
              <a:t>Tutkimukset toteutettiin kesä–joulukuussa 2022. </a:t>
            </a:r>
          </a:p>
          <a:p>
            <a:pPr marL="0" indent="0"/>
            <a:r>
              <a:rPr lang="fi-FI" sz="1800" dirty="0"/>
              <a:t>Tutkimustapa oli nettikysely kunkin yrityksen asiakkaille. </a:t>
            </a:r>
          </a:p>
          <a:p>
            <a:pPr marL="0" indent="0"/>
            <a:r>
              <a:rPr lang="fi-FI" sz="1800" dirty="0"/>
              <a:t>Toteuttaja: </a:t>
            </a:r>
            <a:r>
              <a:rPr lang="fi-FI" sz="1800" dirty="0">
                <a:latin typeface="Neue Haas Unica W1G Medium" panose="020B0504030206020203" pitchFamily="34" charset="0"/>
              </a:rPr>
              <a:t>JHelske Research  </a:t>
            </a:r>
            <a:r>
              <a:rPr lang="fi-FI" sz="1800" dirty="0"/>
              <a:t>|  tilaaja: </a:t>
            </a:r>
            <a:r>
              <a:rPr lang="fi-FI" sz="1800" dirty="0">
                <a:latin typeface="Neue Haas Unica W1G Medium" panose="020B0504030206020203" pitchFamily="34" charset="0"/>
              </a:rPr>
              <a:t>Aikakausmedia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478ADB49-D976-3349-AAD5-9A3B601DA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30212"/>
            <a:ext cx="12192000" cy="1292086"/>
          </a:xfrm>
        </p:spPr>
        <p:txBody>
          <a:bodyPr>
            <a:noAutofit/>
          </a:bodyPr>
          <a:lstStyle/>
          <a:p>
            <a:r>
              <a:rPr lang="fi-FI" sz="9000" dirty="0">
                <a:solidFill>
                  <a:schemeClr val="bg1"/>
                </a:solidFill>
                <a:latin typeface="Canela Medium" pitchFamily="2" charset="77"/>
              </a:rPr>
              <a:t>7</a:t>
            </a:r>
            <a:r>
              <a:rPr lang="fi-FI" sz="5000" dirty="0">
                <a:latin typeface="Canela Medium" pitchFamily="2" charset="77"/>
              </a:rPr>
              <a:t> </a:t>
            </a:r>
            <a:r>
              <a:rPr lang="fi-FI" sz="4500" dirty="0">
                <a:latin typeface="Canela Medium" pitchFamily="2" charset="77"/>
              </a:rPr>
              <a:t>tutkittua asiakasmediaa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B6900F04-572D-A941-B229-8EB719CE5DD4}"/>
              </a:ext>
            </a:extLst>
          </p:cNvPr>
          <p:cNvSpPr txBox="1">
            <a:spLocks/>
          </p:cNvSpPr>
          <p:nvPr/>
        </p:nvSpPr>
        <p:spPr>
          <a:xfrm>
            <a:off x="0" y="1948457"/>
            <a:ext cx="12192000" cy="1112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CFFF8"/>
                </a:solidFill>
                <a:latin typeface="Clattering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br>
              <a:rPr lang="fi-FI" sz="5000" dirty="0">
                <a:latin typeface="Canela Medium" pitchFamily="2" charset="77"/>
              </a:rPr>
            </a:br>
            <a:r>
              <a:rPr lang="fi-FI" sz="9000" dirty="0">
                <a:solidFill>
                  <a:schemeClr val="bg1"/>
                </a:solidFill>
                <a:latin typeface="Canela Medium" pitchFamily="2" charset="77"/>
              </a:rPr>
              <a:t>5 117</a:t>
            </a:r>
            <a:r>
              <a:rPr lang="fi-FI" sz="4500" dirty="0">
                <a:solidFill>
                  <a:schemeClr val="bg1"/>
                </a:solidFill>
                <a:latin typeface="Canela Medium" pitchFamily="2" charset="77"/>
              </a:rPr>
              <a:t> </a:t>
            </a:r>
            <a:r>
              <a:rPr lang="fi-FI" sz="4500" dirty="0">
                <a:latin typeface="Canela Medium" pitchFamily="2" charset="77"/>
              </a:rPr>
              <a:t>vastaajaa</a:t>
            </a:r>
          </a:p>
        </p:txBody>
      </p:sp>
    </p:spTree>
    <p:extLst>
      <p:ext uri="{BB962C8B-B14F-4D97-AF65-F5344CB8AC3E}">
        <p14:creationId xmlns:p14="http://schemas.microsoft.com/office/powerpoint/2010/main" val="236640767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F0BD70-BE53-054E-A9B0-A57BCA5B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066"/>
            <a:ext cx="10515600" cy="1292086"/>
          </a:xfrm>
        </p:spPr>
        <p:txBody>
          <a:bodyPr/>
          <a:lstStyle/>
          <a:p>
            <a:r>
              <a:rPr lang="fi-FI" dirty="0"/>
              <a:t>Yhteenveto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B9984-D4C7-8045-A58F-8A57AE413F0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95897" y="1227221"/>
            <a:ext cx="10000205" cy="5081113"/>
          </a:xfrm>
        </p:spPr>
        <p:txBody>
          <a:bodyPr anchor="ctr">
            <a:no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fi-FI" sz="1800" dirty="0">
                <a:effectLst/>
                <a:latin typeface="Neue Haas Unica W1G" panose="020B0504030206020203" pitchFamily="34" charset="0"/>
              </a:rPr>
              <a:t>Hyvä journalismi kiinnostaa, mutta raikasta kaupallisuutta ei kannata pelätä. Monelle uutuuksien ja tarjousten esiintuominen on tärkeä osa lukukokemusta.</a:t>
            </a:r>
            <a:br>
              <a:rPr lang="fi-FI" sz="1800" dirty="0">
                <a:effectLst/>
                <a:latin typeface="Neue Haas Unica W1G" panose="020B0504030206020203" pitchFamily="34" charset="0"/>
              </a:rPr>
            </a:br>
            <a:endParaRPr lang="fi-FI" sz="500" dirty="0">
              <a:effectLst/>
              <a:latin typeface="Neue Haas Unica W1G" panose="020B0504030206020203" pitchFamily="34" charset="0"/>
            </a:endParaRPr>
          </a:p>
          <a:p>
            <a:pPr>
              <a:buFont typeface="+mj-lt"/>
              <a:buAutoNum type="arabicPeriod" startAt="6"/>
            </a:pPr>
            <a:r>
              <a:rPr lang="fi-FI" sz="1800" dirty="0">
                <a:effectLst/>
                <a:latin typeface="Neue Haas Unica W1G" panose="020B0504030206020203" pitchFamily="34" charset="0"/>
              </a:rPr>
              <a:t> Omaan asiakaslehteen ollaan varsin tyytyväisiä – kouluarvosanaksi lukijat antoivat 8,5.</a:t>
            </a:r>
            <a:br>
              <a:rPr lang="fi-FI" sz="1800" dirty="0">
                <a:effectLst/>
                <a:latin typeface="Neue Haas Unica W1G" panose="020B0504030206020203" pitchFamily="34" charset="0"/>
              </a:rPr>
            </a:br>
            <a:endParaRPr lang="fi-FI" sz="500" dirty="0">
              <a:effectLst/>
              <a:latin typeface="Neue Haas Unica W1G" panose="020B0504030206020203" pitchFamily="34" charset="0"/>
            </a:endParaRPr>
          </a:p>
          <a:p>
            <a:pPr>
              <a:buFont typeface="+mj-lt"/>
              <a:buAutoNum type="arabicPeriod" startAt="6"/>
            </a:pPr>
            <a:r>
              <a:rPr lang="fi-FI" sz="1800" dirty="0">
                <a:effectLst/>
                <a:latin typeface="Neue Haas Unica W1G" panose="020B0504030206020203" pitchFamily="34" charset="0"/>
              </a:rPr>
              <a:t> 95 % lukijoista huomaa ainakin jonkin lehdessä olleen mainoksen. Mainosten huomioarvo oli keskimäärin 49 %.</a:t>
            </a:r>
            <a:br>
              <a:rPr lang="fi-FI" sz="1800" dirty="0">
                <a:effectLst/>
                <a:latin typeface="Neue Haas Unica W1G" panose="020B0504030206020203" pitchFamily="34" charset="0"/>
              </a:rPr>
            </a:br>
            <a:endParaRPr lang="fi-FI" sz="500" dirty="0">
              <a:effectLst/>
              <a:latin typeface="Neue Haas Unica W1G" panose="020B0504030206020203" pitchFamily="34" charset="0"/>
            </a:endParaRPr>
          </a:p>
          <a:p>
            <a:pPr>
              <a:buFont typeface="+mj-lt"/>
              <a:buAutoNum type="arabicPeriod" startAt="6"/>
            </a:pPr>
            <a:r>
              <a:rPr lang="fi-FI" sz="1800" dirty="0">
                <a:effectLst/>
                <a:latin typeface="Neue Haas Unica W1G" panose="020B0504030206020203" pitchFamily="34" charset="0"/>
              </a:rPr>
              <a:t> Jutuilla ja mainoksilla vahvimmaksi ominaisuudeksi nimettiin selkeys ja ymmärrettävyys. </a:t>
            </a:r>
            <a:br>
              <a:rPr lang="fi-FI" sz="1800" dirty="0">
                <a:effectLst/>
                <a:latin typeface="Neue Haas Unica W1G" panose="020B0504030206020203" pitchFamily="34" charset="0"/>
              </a:rPr>
            </a:br>
            <a:endParaRPr lang="fi-FI" sz="500" dirty="0">
              <a:effectLst/>
              <a:latin typeface="Neue Haas Unica W1G" panose="020B0504030206020203" pitchFamily="34" charset="0"/>
            </a:endParaRPr>
          </a:p>
          <a:p>
            <a:pPr>
              <a:buFont typeface="+mj-lt"/>
              <a:buAutoNum type="arabicPeriod" startAt="6"/>
            </a:pPr>
            <a:r>
              <a:rPr lang="fi-FI" sz="1800" dirty="0">
                <a:effectLst/>
                <a:latin typeface="Neue Haas Unica W1G" panose="020B0504030206020203" pitchFamily="34" charset="0"/>
              </a:rPr>
              <a:t> Parannettavaa on erityisesti tunteiden herättämisessä – erityisesti mainostajan kannattaa kiinnittää huomiota tähän. </a:t>
            </a:r>
          </a:p>
        </p:txBody>
      </p:sp>
    </p:spTree>
    <p:extLst>
      <p:ext uri="{BB962C8B-B14F-4D97-AF65-F5344CB8AC3E}">
        <p14:creationId xmlns:p14="http://schemas.microsoft.com/office/powerpoint/2010/main" val="409850320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52388E-E55F-894E-9963-27BF5DB56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9335"/>
            <a:ext cx="10515600" cy="1399665"/>
          </a:xfrm>
        </p:spPr>
        <p:txBody>
          <a:bodyPr>
            <a:noAutofit/>
          </a:bodyPr>
          <a:lstStyle/>
          <a:p>
            <a:r>
              <a:rPr lang="fi-FI" sz="10000" dirty="0"/>
              <a:t>Kiitos!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0D8AC36F-42FC-C149-80DD-FBB48A83E5AE}"/>
              </a:ext>
            </a:extLst>
          </p:cNvPr>
          <p:cNvSpPr txBox="1">
            <a:spLocks/>
          </p:cNvSpPr>
          <p:nvPr/>
        </p:nvSpPr>
        <p:spPr>
          <a:xfrm>
            <a:off x="2445611" y="3429000"/>
            <a:ext cx="3345589" cy="25278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i-FI" sz="1800" dirty="0">
                <a:solidFill>
                  <a:schemeClr val="bg1"/>
                </a:solidFill>
              </a:rPr>
              <a:t>Outi Itävuo</a:t>
            </a:r>
            <a:br>
              <a:rPr lang="fi-FI" sz="1800" dirty="0">
                <a:solidFill>
                  <a:schemeClr val="bg1"/>
                </a:solidFill>
              </a:rPr>
            </a:br>
            <a:r>
              <a:rPr lang="fi-FI" sz="1800" dirty="0">
                <a:solidFill>
                  <a:schemeClr val="bg1"/>
                </a:solidFill>
              </a:rPr>
              <a:t>Aikakausmedia</a:t>
            </a:r>
            <a:br>
              <a:rPr lang="fi-FI" sz="1800" dirty="0">
                <a:solidFill>
                  <a:schemeClr val="bg1"/>
                </a:solidFill>
              </a:rPr>
            </a:br>
            <a:r>
              <a:rPr lang="fi-FI" sz="1800" dirty="0">
                <a:solidFill>
                  <a:schemeClr val="bg1"/>
                </a:solidFill>
                <a:hlinkClick r:id="rId2"/>
              </a:rPr>
              <a:t>outi.itavuo@aikakausmedia.fi</a:t>
            </a:r>
            <a:endParaRPr lang="fi-FI" sz="1800" dirty="0">
              <a:solidFill>
                <a:schemeClr val="bg1"/>
              </a:solidFill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3E9FE5D7-FEC7-194E-952D-62F573F8A21A}"/>
              </a:ext>
            </a:extLst>
          </p:cNvPr>
          <p:cNvSpPr txBox="1">
            <a:spLocks/>
          </p:cNvSpPr>
          <p:nvPr/>
        </p:nvSpPr>
        <p:spPr>
          <a:xfrm>
            <a:off x="6230112" y="3429000"/>
            <a:ext cx="3345589" cy="25278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i-FI" sz="1800" dirty="0">
                <a:solidFill>
                  <a:schemeClr val="bg1"/>
                </a:solidFill>
              </a:rPr>
              <a:t>Jukka Helske</a:t>
            </a:r>
            <a:br>
              <a:rPr lang="fi-FI" sz="1800" dirty="0">
                <a:solidFill>
                  <a:schemeClr val="bg1"/>
                </a:solidFill>
              </a:rPr>
            </a:br>
            <a:r>
              <a:rPr lang="fi-FI" sz="1800" dirty="0">
                <a:solidFill>
                  <a:schemeClr val="bg1"/>
                </a:solidFill>
              </a:rPr>
              <a:t>JHelske Research</a:t>
            </a:r>
            <a:br>
              <a:rPr lang="fi-FI" sz="1800" dirty="0">
                <a:solidFill>
                  <a:schemeClr val="bg1"/>
                </a:solidFill>
              </a:rPr>
            </a:br>
            <a:r>
              <a:rPr lang="fi-FI" sz="1800" dirty="0">
                <a:solidFill>
                  <a:schemeClr val="bg1"/>
                </a:solidFill>
                <a:hlinkClick r:id="rId3"/>
              </a:rPr>
              <a:t>jukka.helske@gmail.com</a:t>
            </a:r>
            <a:endParaRPr lang="fi-FI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1151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88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4">
            <a:extLst>
              <a:ext uri="{FF2B5EF4-FFF2-40B4-BE49-F238E27FC236}">
                <a16:creationId xmlns:a16="http://schemas.microsoft.com/office/drawing/2014/main" id="{CD8208BA-6652-D259-860F-89AEC150E3D3}"/>
              </a:ext>
            </a:extLst>
          </p:cNvPr>
          <p:cNvSpPr txBox="1">
            <a:spLocks/>
          </p:cNvSpPr>
          <p:nvPr/>
        </p:nvSpPr>
        <p:spPr>
          <a:xfrm>
            <a:off x="7589519" y="2138789"/>
            <a:ext cx="4132577" cy="36798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800" b="1" dirty="0">
                <a:latin typeface="Neue Haas Unica W1G" panose="020B0504030206020203" pitchFamily="34" charset="0"/>
              </a:rPr>
              <a:t>Avainapteekit</a:t>
            </a:r>
            <a:endParaRPr lang="fi-FI" sz="1800" dirty="0"/>
          </a:p>
          <a:p>
            <a:r>
              <a:rPr lang="fi-FI" sz="1600" dirty="0"/>
              <a:t>Julkaisija: Avainapteekit Oy</a:t>
            </a:r>
          </a:p>
          <a:p>
            <a:r>
              <a:rPr lang="fi-FI" sz="1600" dirty="0"/>
              <a:t>Ilmestyy kuusi kertaa vuodessa</a:t>
            </a:r>
          </a:p>
          <a:p>
            <a:r>
              <a:rPr lang="fi-FI" sz="1600" dirty="0"/>
              <a:t>Lehdessä käsitellään terveyteen ja hyvinvointiin liittyviä asioita ja esitellään kuukausittain vaihtuvat tarjoukset.</a:t>
            </a:r>
          </a:p>
          <a:p>
            <a:r>
              <a:rPr lang="fi-FI" sz="1600" dirty="0"/>
              <a:t>Painettu lehti on saatavilla Avainapteekeista ja jaetaan toimipisteiden lähistöllä asuville. Näköislehti on luettavissa verkossa.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00B4E6E6-A589-10EB-165F-B9B5D9B7BD3C}"/>
              </a:ext>
            </a:extLst>
          </p:cNvPr>
          <p:cNvSpPr txBox="1">
            <a:spLocks/>
          </p:cNvSpPr>
          <p:nvPr/>
        </p:nvSpPr>
        <p:spPr>
          <a:xfrm>
            <a:off x="1676400" y="705104"/>
            <a:ext cx="9144000" cy="11663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2"/>
                </a:solidFill>
                <a:latin typeface="Clattering" pitchFamily="2" charset="0"/>
                <a:ea typeface="+mj-ea"/>
                <a:cs typeface="+mj-cs"/>
              </a:defRPr>
            </a:lvl1pPr>
          </a:lstStyle>
          <a:p>
            <a:r>
              <a:rPr lang="en-FI" sz="4400" dirty="0">
                <a:latin typeface="Canela Medium" pitchFamily="2" charset="77"/>
              </a:rPr>
              <a:t>Tutkimuksessa mukana olleet asiakasmediat</a:t>
            </a:r>
          </a:p>
        </p:txBody>
      </p:sp>
    </p:spTree>
    <p:extLst>
      <p:ext uri="{BB962C8B-B14F-4D97-AF65-F5344CB8AC3E}">
        <p14:creationId xmlns:p14="http://schemas.microsoft.com/office/powerpoint/2010/main" val="844085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4">
            <a:extLst>
              <a:ext uri="{FF2B5EF4-FFF2-40B4-BE49-F238E27FC236}">
                <a16:creationId xmlns:a16="http://schemas.microsoft.com/office/drawing/2014/main" id="{A231BA32-B0B6-7E57-7D3B-9F596B71A0A1}"/>
              </a:ext>
            </a:extLst>
          </p:cNvPr>
          <p:cNvSpPr txBox="1">
            <a:spLocks/>
          </p:cNvSpPr>
          <p:nvPr/>
        </p:nvSpPr>
        <p:spPr>
          <a:xfrm>
            <a:off x="7673447" y="2296731"/>
            <a:ext cx="4048650" cy="36798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800" b="1" dirty="0">
                <a:latin typeface="Neue Haas Unica W1G" panose="020B0504030206020203" pitchFamily="34" charset="0"/>
              </a:rPr>
              <a:t>Etiketti/</a:t>
            </a:r>
            <a:r>
              <a:rPr lang="sv-SE" sz="1800" b="1" dirty="0">
                <a:latin typeface="Neue Haas Unica W1G" panose="020B0504030206020203" pitchFamily="34" charset="0"/>
              </a:rPr>
              <a:t>Etiketten</a:t>
            </a:r>
            <a:endParaRPr lang="sv-SE" sz="1800" dirty="0"/>
          </a:p>
          <a:p>
            <a:r>
              <a:rPr lang="fi-FI" sz="1600" dirty="0"/>
              <a:t>Julkaisija: Alko Oy</a:t>
            </a:r>
          </a:p>
          <a:p>
            <a:r>
              <a:rPr lang="fi-FI" sz="1600" dirty="0"/>
              <a:t>Ilmestyy neljästi vuodessa.</a:t>
            </a:r>
          </a:p>
          <a:p>
            <a:r>
              <a:rPr lang="fi-FI" sz="1600" dirty="0"/>
              <a:t>Julkaistaan suomeksi ja ruotsiksi (tässä tutkimuksessa tutkittiin molemmat kieliversiot).</a:t>
            </a:r>
          </a:p>
          <a:p>
            <a:r>
              <a:rPr lang="fi-FI" sz="1600" dirty="0"/>
              <a:t>Etiketti palvelee ruokatrendeistä kiinnostunutta hyvän ruoan ja juoman ystävää. Lehdessä on ajankohtaisia reseptejä, lukujuttuja ja viinitietoutta. Etiketti opastaa ruoka-juomayhdistelmien valinnassa ja antaa vinkkejä vastuulliseen nautiskeluun. </a:t>
            </a:r>
          </a:p>
          <a:p>
            <a:r>
              <a:rPr lang="fi-FI" sz="1600" dirty="0"/>
              <a:t>Painettu lehti on saatavilla Alkon myymälöissä, näköislehti verkossa.</a:t>
            </a:r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B204C3EA-E94B-73EF-E37B-82DD5A2D67E5}"/>
              </a:ext>
            </a:extLst>
          </p:cNvPr>
          <p:cNvSpPr txBox="1">
            <a:spLocks/>
          </p:cNvSpPr>
          <p:nvPr/>
        </p:nvSpPr>
        <p:spPr>
          <a:xfrm>
            <a:off x="1676400" y="705104"/>
            <a:ext cx="9144000" cy="11663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2"/>
                </a:solidFill>
                <a:latin typeface="Clattering" pitchFamily="2" charset="0"/>
                <a:ea typeface="+mj-ea"/>
                <a:cs typeface="+mj-cs"/>
              </a:defRPr>
            </a:lvl1pPr>
          </a:lstStyle>
          <a:p>
            <a:r>
              <a:rPr lang="en-FI" sz="4400" dirty="0">
                <a:latin typeface="Canela Medium" pitchFamily="2" charset="77"/>
              </a:rPr>
              <a:t>Tutkimuksessa mukana olleet asiakasmediat</a:t>
            </a:r>
          </a:p>
        </p:txBody>
      </p:sp>
    </p:spTree>
    <p:extLst>
      <p:ext uri="{BB962C8B-B14F-4D97-AF65-F5344CB8AC3E}">
        <p14:creationId xmlns:p14="http://schemas.microsoft.com/office/powerpoint/2010/main" val="495115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4">
            <a:extLst>
              <a:ext uri="{FF2B5EF4-FFF2-40B4-BE49-F238E27FC236}">
                <a16:creationId xmlns:a16="http://schemas.microsoft.com/office/drawing/2014/main" id="{A231BA32-B0B6-7E57-7D3B-9F596B71A0A1}"/>
              </a:ext>
            </a:extLst>
          </p:cNvPr>
          <p:cNvSpPr txBox="1">
            <a:spLocks/>
          </p:cNvSpPr>
          <p:nvPr/>
        </p:nvSpPr>
        <p:spPr>
          <a:xfrm>
            <a:off x="7673447" y="2388171"/>
            <a:ext cx="4048650" cy="36798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800" b="1" dirty="0">
                <a:latin typeface="Neue Haas Unica W1G" panose="020B0504030206020203" pitchFamily="34" charset="0"/>
              </a:rPr>
              <a:t>Helen</a:t>
            </a:r>
            <a:endParaRPr lang="fi-FI" sz="1800" dirty="0"/>
          </a:p>
          <a:p>
            <a:r>
              <a:rPr lang="fi-FI" sz="1600" dirty="0"/>
              <a:t>Julkaisija: Helen Oy</a:t>
            </a:r>
          </a:p>
          <a:p>
            <a:r>
              <a:rPr lang="fi-FI" sz="1600" dirty="0"/>
              <a:t>Ilmestyy kahdesti vuodessa.</a:t>
            </a:r>
          </a:p>
          <a:p>
            <a:r>
              <a:rPr lang="fi-FI" sz="1600" dirty="0"/>
              <a:t>Julkaistaan suomeksi, ruotsiksi ja englanniksi (tässä tutkimuksessa mukana suomenkielinen lehti).</a:t>
            </a:r>
          </a:p>
          <a:p>
            <a:r>
              <a:rPr lang="fi-FI" sz="1600" dirty="0"/>
              <a:t>Lehdessä käsitellään energiaan liittyviä asioita.</a:t>
            </a:r>
          </a:p>
          <a:p>
            <a:r>
              <a:rPr lang="fi-FI" sz="1600" dirty="0"/>
              <a:t>Painettu lehti tulee asiakkaille kotiin, näköislehti on luettavissa verkossa (ladattava pdf).</a:t>
            </a:r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B204C3EA-E94B-73EF-E37B-82DD5A2D67E5}"/>
              </a:ext>
            </a:extLst>
          </p:cNvPr>
          <p:cNvSpPr txBox="1">
            <a:spLocks/>
          </p:cNvSpPr>
          <p:nvPr/>
        </p:nvSpPr>
        <p:spPr>
          <a:xfrm>
            <a:off x="1676400" y="705104"/>
            <a:ext cx="9144000" cy="11663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2"/>
                </a:solidFill>
                <a:latin typeface="Clattering" pitchFamily="2" charset="0"/>
                <a:ea typeface="+mj-ea"/>
                <a:cs typeface="+mj-cs"/>
              </a:defRPr>
            </a:lvl1pPr>
          </a:lstStyle>
          <a:p>
            <a:r>
              <a:rPr lang="en-FI" sz="4400" dirty="0">
                <a:latin typeface="Canela Medium" pitchFamily="2" charset="77"/>
              </a:rPr>
              <a:t>Tutkimuksessa mukana olleet asiakasmediat</a:t>
            </a:r>
          </a:p>
        </p:txBody>
      </p:sp>
    </p:spTree>
    <p:extLst>
      <p:ext uri="{BB962C8B-B14F-4D97-AF65-F5344CB8AC3E}">
        <p14:creationId xmlns:p14="http://schemas.microsoft.com/office/powerpoint/2010/main" val="3897755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4">
            <a:extLst>
              <a:ext uri="{FF2B5EF4-FFF2-40B4-BE49-F238E27FC236}">
                <a16:creationId xmlns:a16="http://schemas.microsoft.com/office/drawing/2014/main" id="{A231BA32-B0B6-7E57-7D3B-9F596B71A0A1}"/>
              </a:ext>
            </a:extLst>
          </p:cNvPr>
          <p:cNvSpPr txBox="1">
            <a:spLocks/>
          </p:cNvSpPr>
          <p:nvPr/>
        </p:nvSpPr>
        <p:spPr>
          <a:xfrm>
            <a:off x="7673447" y="2296731"/>
            <a:ext cx="4048650" cy="36798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800" b="1" dirty="0">
                <a:latin typeface="Neue Haas Unica W1G" panose="020B0504030206020203" pitchFamily="34" charset="0"/>
              </a:rPr>
              <a:t>Sisustamo </a:t>
            </a:r>
            <a:endParaRPr lang="fi-FI" sz="1800" dirty="0"/>
          </a:p>
          <a:p>
            <a:r>
              <a:rPr lang="fi-FI" sz="1600" dirty="0"/>
              <a:t>Julkaisija: Vepsäläinen Oy</a:t>
            </a:r>
          </a:p>
          <a:p>
            <a:r>
              <a:rPr lang="fi-FI" sz="1600" dirty="0"/>
              <a:t>Ilmestyy kahdesti vuodessa.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600" dirty="0"/>
              <a:t>Huonekaluliike Vepsäläisen Sisustamo tarjoaa ideoita ja inspiraatiota kotiin, esittelee ajankohtaisia suunnittelijoita sekä kertoo mielenkiintoisia tarinoita tuotteiden takaa.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600" dirty="0"/>
              <a:t>Painettu lehti on saatavilla liikkeistä ja ennakkotilattavissa maksutta kotiin numeroittain.</a:t>
            </a:r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B204C3EA-E94B-73EF-E37B-82DD5A2D67E5}"/>
              </a:ext>
            </a:extLst>
          </p:cNvPr>
          <p:cNvSpPr txBox="1">
            <a:spLocks/>
          </p:cNvSpPr>
          <p:nvPr/>
        </p:nvSpPr>
        <p:spPr>
          <a:xfrm>
            <a:off x="1676400" y="705104"/>
            <a:ext cx="9144000" cy="11663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2"/>
                </a:solidFill>
                <a:latin typeface="Clattering" pitchFamily="2" charset="0"/>
                <a:ea typeface="+mj-ea"/>
                <a:cs typeface="+mj-cs"/>
              </a:defRPr>
            </a:lvl1pPr>
          </a:lstStyle>
          <a:p>
            <a:r>
              <a:rPr lang="en-FI" sz="4400" dirty="0">
                <a:latin typeface="Canela Medium" pitchFamily="2" charset="77"/>
              </a:rPr>
              <a:t>Tutkimuksessa mukana olleet asiakasmediat</a:t>
            </a:r>
          </a:p>
        </p:txBody>
      </p:sp>
    </p:spTree>
    <p:extLst>
      <p:ext uri="{BB962C8B-B14F-4D97-AF65-F5344CB8AC3E}">
        <p14:creationId xmlns:p14="http://schemas.microsoft.com/office/powerpoint/2010/main" val="3645956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4">
            <a:extLst>
              <a:ext uri="{FF2B5EF4-FFF2-40B4-BE49-F238E27FC236}">
                <a16:creationId xmlns:a16="http://schemas.microsoft.com/office/drawing/2014/main" id="{A231BA32-B0B6-7E57-7D3B-9F596B71A0A1}"/>
              </a:ext>
            </a:extLst>
          </p:cNvPr>
          <p:cNvSpPr txBox="1">
            <a:spLocks/>
          </p:cNvSpPr>
          <p:nvPr/>
        </p:nvSpPr>
        <p:spPr>
          <a:xfrm>
            <a:off x="7673447" y="2296731"/>
            <a:ext cx="4048650" cy="36798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800" b="1" dirty="0">
                <a:latin typeface="Neue Haas Unica W1G" panose="020B0504030206020203" pitchFamily="34" charset="0"/>
              </a:rPr>
              <a:t>Terve Metsä</a:t>
            </a:r>
            <a:endParaRPr lang="fi-FI" sz="1800" dirty="0"/>
          </a:p>
          <a:p>
            <a:r>
              <a:rPr lang="fi-FI" sz="1600" dirty="0"/>
              <a:t>Julkaisija: Stora Enso Metsä</a:t>
            </a:r>
          </a:p>
          <a:p>
            <a:r>
              <a:rPr lang="fi-FI" sz="1600" dirty="0"/>
              <a:t>Ilmestyy neljästi vuodessa ja on maksutta tilattavissa.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600" dirty="0"/>
              <a:t>Lehti on suunnattu metsänomistajille, ja se sisältää sekä kepeitä juttuja metsästä että asiaa metsänomistamisesta.</a:t>
            </a:r>
          </a:p>
          <a:p>
            <a:r>
              <a:rPr lang="fi-FI" sz="1600" dirty="0"/>
              <a:t>Painettu lehti tulee kotiin, näköislehti on luettavissa verkossa.</a:t>
            </a:r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B204C3EA-E94B-73EF-E37B-82DD5A2D67E5}"/>
              </a:ext>
            </a:extLst>
          </p:cNvPr>
          <p:cNvSpPr txBox="1">
            <a:spLocks/>
          </p:cNvSpPr>
          <p:nvPr/>
        </p:nvSpPr>
        <p:spPr>
          <a:xfrm>
            <a:off x="1676400" y="705104"/>
            <a:ext cx="9144000" cy="11663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2"/>
                </a:solidFill>
                <a:latin typeface="Clattering" pitchFamily="2" charset="0"/>
                <a:ea typeface="+mj-ea"/>
                <a:cs typeface="+mj-cs"/>
              </a:defRPr>
            </a:lvl1pPr>
          </a:lstStyle>
          <a:p>
            <a:r>
              <a:rPr lang="en-FI" sz="4400" dirty="0">
                <a:latin typeface="Canela Medium" pitchFamily="2" charset="77"/>
              </a:rPr>
              <a:t>Tutkimuksessa mukana olleet asiakasmediat</a:t>
            </a:r>
          </a:p>
        </p:txBody>
      </p:sp>
    </p:spTree>
    <p:extLst>
      <p:ext uri="{BB962C8B-B14F-4D97-AF65-F5344CB8AC3E}">
        <p14:creationId xmlns:p14="http://schemas.microsoft.com/office/powerpoint/2010/main" val="3946269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4">
            <a:extLst>
              <a:ext uri="{FF2B5EF4-FFF2-40B4-BE49-F238E27FC236}">
                <a16:creationId xmlns:a16="http://schemas.microsoft.com/office/drawing/2014/main" id="{A231BA32-B0B6-7E57-7D3B-9F596B71A0A1}"/>
              </a:ext>
            </a:extLst>
          </p:cNvPr>
          <p:cNvSpPr txBox="1">
            <a:spLocks/>
          </p:cNvSpPr>
          <p:nvPr/>
        </p:nvSpPr>
        <p:spPr>
          <a:xfrm>
            <a:off x="7673447" y="2296731"/>
            <a:ext cx="4048650" cy="36798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800" b="1" dirty="0">
                <a:latin typeface="Neue Haas Unica W1G" panose="020B0504030206020203" pitchFamily="34" charset="0"/>
              </a:rPr>
              <a:t>Uniikki </a:t>
            </a:r>
            <a:endParaRPr lang="fi-FI" sz="1800" dirty="0"/>
          </a:p>
          <a:p>
            <a:r>
              <a:rPr lang="fi-FI" sz="1600" dirty="0"/>
              <a:t>Julkaisija: Yliopiston Apteekki</a:t>
            </a:r>
          </a:p>
          <a:p>
            <a:r>
              <a:rPr lang="fi-FI" sz="1600" dirty="0"/>
              <a:t>Ilmestyy kolmesti vuodessa.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600" dirty="0"/>
              <a:t>Uniikki-lehti tarjoaa tietoa terveydestä, hyvinvoinnista ja kauneudesta. Se sisältää asiantuntijoiden vinkkejä esimerkiksi hyvään ravitsemukseen ja ihonhoitoon.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600" dirty="0"/>
              <a:t>Painettu lehti on saatavilla liikkeistä ja se postitetaan kotiin asiakkaille, jotka ovat asioineet Yliopiston Apteekissa viimeisen puolen vuoden aikana. Näköislehti on luettavissa verkossa.</a:t>
            </a:r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B204C3EA-E94B-73EF-E37B-82DD5A2D67E5}"/>
              </a:ext>
            </a:extLst>
          </p:cNvPr>
          <p:cNvSpPr txBox="1">
            <a:spLocks/>
          </p:cNvSpPr>
          <p:nvPr/>
        </p:nvSpPr>
        <p:spPr>
          <a:xfrm>
            <a:off x="1676400" y="705104"/>
            <a:ext cx="9144000" cy="11663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2"/>
                </a:solidFill>
                <a:latin typeface="Clattering" pitchFamily="2" charset="0"/>
                <a:ea typeface="+mj-ea"/>
                <a:cs typeface="+mj-cs"/>
              </a:defRPr>
            </a:lvl1pPr>
          </a:lstStyle>
          <a:p>
            <a:r>
              <a:rPr lang="en-FI" sz="4400" dirty="0">
                <a:latin typeface="Canela Medium" pitchFamily="2" charset="77"/>
              </a:rPr>
              <a:t>Tutkimuksessa mukana olleet asiakasmediat</a:t>
            </a:r>
          </a:p>
        </p:txBody>
      </p:sp>
    </p:spTree>
    <p:extLst>
      <p:ext uri="{BB962C8B-B14F-4D97-AF65-F5344CB8AC3E}">
        <p14:creationId xmlns:p14="http://schemas.microsoft.com/office/powerpoint/2010/main" val="546501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4">
            <a:extLst>
              <a:ext uri="{FF2B5EF4-FFF2-40B4-BE49-F238E27FC236}">
                <a16:creationId xmlns:a16="http://schemas.microsoft.com/office/drawing/2014/main" id="{A231BA32-B0B6-7E57-7D3B-9F596B71A0A1}"/>
              </a:ext>
            </a:extLst>
          </p:cNvPr>
          <p:cNvSpPr txBox="1">
            <a:spLocks/>
          </p:cNvSpPr>
          <p:nvPr/>
        </p:nvSpPr>
        <p:spPr>
          <a:xfrm>
            <a:off x="7673447" y="2296731"/>
            <a:ext cx="4048650" cy="36798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800" b="1" dirty="0">
                <a:latin typeface="Neue Haas Unica W1G" panose="020B0504030206020203" pitchFamily="34" charset="0"/>
              </a:rPr>
              <a:t>Vinkkari </a:t>
            </a:r>
            <a:endParaRPr lang="fi-FI" sz="1800" dirty="0"/>
          </a:p>
          <a:p>
            <a:r>
              <a:rPr lang="fi-FI" sz="1600" dirty="0"/>
              <a:t>Julkaisija: Braleva Kiinteistöpalvelut Oy</a:t>
            </a:r>
          </a:p>
          <a:p>
            <a:r>
              <a:rPr lang="fi-FI" sz="1600" dirty="0"/>
              <a:t>Ilmestyy neljästi vuodessa.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600" dirty="0"/>
              <a:t>Vinkkari on suunnattu taloyhtiöasujille ja </a:t>
            </a:r>
            <a:br>
              <a:rPr lang="fi-FI" sz="1600" dirty="0"/>
            </a:br>
            <a:r>
              <a:rPr lang="fi-FI" sz="1600" dirty="0"/>
              <a:t>-osakkaille. Lehti sisältää hyötytietoa asumista.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600" dirty="0"/>
              <a:t>Lehti jaetaan jokaiseen </a:t>
            </a:r>
            <a:r>
              <a:rPr lang="fi-FI" sz="1600" dirty="0" err="1"/>
              <a:t>Bralevan</a:t>
            </a:r>
            <a:r>
              <a:rPr lang="fi-FI" sz="1600" dirty="0"/>
              <a:t> asiakasyhtiön huoneistoon sekä isännöintikohteiden muualla asuville osakkaille. Lehden voi tilata maksutta, vaikka ei olisikaan asiakas.</a:t>
            </a:r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B204C3EA-E94B-73EF-E37B-82DD5A2D67E5}"/>
              </a:ext>
            </a:extLst>
          </p:cNvPr>
          <p:cNvSpPr txBox="1">
            <a:spLocks/>
          </p:cNvSpPr>
          <p:nvPr/>
        </p:nvSpPr>
        <p:spPr>
          <a:xfrm>
            <a:off x="1676400" y="705104"/>
            <a:ext cx="9144000" cy="11663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2"/>
                </a:solidFill>
                <a:latin typeface="Clattering" pitchFamily="2" charset="0"/>
                <a:ea typeface="+mj-ea"/>
                <a:cs typeface="+mj-cs"/>
              </a:defRPr>
            </a:lvl1pPr>
          </a:lstStyle>
          <a:p>
            <a:r>
              <a:rPr lang="en-FI" sz="4400" dirty="0">
                <a:latin typeface="Canela Medium" pitchFamily="2" charset="77"/>
              </a:rPr>
              <a:t>Tutkimuksessa mukana olleet asiakasmediat</a:t>
            </a:r>
          </a:p>
        </p:txBody>
      </p:sp>
    </p:spTree>
    <p:extLst>
      <p:ext uri="{BB962C8B-B14F-4D97-AF65-F5344CB8AC3E}">
        <p14:creationId xmlns:p14="http://schemas.microsoft.com/office/powerpoint/2010/main" val="3317649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BE7FD80-4C77-0E4A-9600-A1D77F702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301" y="643863"/>
            <a:ext cx="9981398" cy="1292086"/>
          </a:xfrm>
        </p:spPr>
        <p:txBody>
          <a:bodyPr>
            <a:noAutofit/>
          </a:bodyPr>
          <a:lstStyle/>
          <a:p>
            <a:r>
              <a:rPr lang="fi-FI" sz="5000" dirty="0">
                <a:latin typeface="Canela Medium" pitchFamily="2" charset="77"/>
              </a:rPr>
              <a:t>Tutkitut asiakasmediat…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0ABA86-D74A-DA41-8BDB-67EDDBE9A1B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405962" y="1935949"/>
            <a:ext cx="9380076" cy="3837800"/>
          </a:xfrm>
        </p:spPr>
        <p:txBody>
          <a:bodyPr anchor="ctr">
            <a:normAutofit fontScale="85000" lnSpcReduction="10000"/>
          </a:bodyPr>
          <a:lstStyle/>
          <a:p>
            <a:r>
              <a:rPr lang="fi-FI" sz="2000" dirty="0">
                <a:solidFill>
                  <a:schemeClr val="bg1"/>
                </a:solidFill>
                <a:latin typeface="Neue Haas Unica W1G Light" panose="020B0404030206020203" pitchFamily="34" charset="0"/>
              </a:rPr>
              <a:t>…olivat </a:t>
            </a:r>
            <a:r>
              <a:rPr lang="fi-FI" sz="2000" dirty="0"/>
              <a:t>kuluttaja-asiakkaille</a:t>
            </a:r>
            <a:r>
              <a:rPr lang="fi-FI" sz="2000" dirty="0">
                <a:solidFill>
                  <a:schemeClr val="bg1"/>
                </a:solidFill>
                <a:latin typeface="Neue Haas Unica W1G Light" panose="020B0404030206020203" pitchFamily="34" charset="0"/>
              </a:rPr>
              <a:t> suunnattuja maksuttomia julkaisuja.</a:t>
            </a:r>
          </a:p>
          <a:p>
            <a:endParaRPr lang="fi-FI" sz="500" dirty="0">
              <a:solidFill>
                <a:schemeClr val="bg1"/>
              </a:solidFill>
              <a:latin typeface="Neue Haas Unica W1G Light" panose="020B0404030206020203" pitchFamily="34" charset="0"/>
            </a:endParaRPr>
          </a:p>
          <a:p>
            <a:r>
              <a:rPr lang="fi-FI" sz="2000" dirty="0">
                <a:solidFill>
                  <a:schemeClr val="bg1"/>
                </a:solidFill>
                <a:latin typeface="Neue Haas Unica W1G Light" panose="020B0404030206020203" pitchFamily="34" charset="0"/>
              </a:rPr>
              <a:t>…ilmestyivät 2–6 kertaa vuodessa. Kaksi lehteä ilmestyi useampana kieliversiona.</a:t>
            </a:r>
          </a:p>
          <a:p>
            <a:endParaRPr lang="fi-FI" sz="500" dirty="0">
              <a:solidFill>
                <a:schemeClr val="bg1"/>
              </a:solidFill>
              <a:latin typeface="Neue Haas Unica W1G Light" panose="020B0404030206020203" pitchFamily="34" charset="0"/>
            </a:endParaRPr>
          </a:p>
          <a:p>
            <a:r>
              <a:rPr lang="fi-FI" sz="2000" dirty="0"/>
              <a:t>…</a:t>
            </a:r>
            <a:r>
              <a:rPr lang="fi-FI" sz="2000" dirty="0">
                <a:solidFill>
                  <a:schemeClr val="bg1"/>
                </a:solidFill>
                <a:latin typeface="Neue Haas Unica W1G Light" panose="020B0404030206020203" pitchFamily="34" charset="0"/>
              </a:rPr>
              <a:t>olivat joko liikkeestä mukaan napattavia lehtiä (1 kpl), kotiin postitettavia (3 kpl) tai saatavilla molemmilla tavoilla (3 kpl). Yhtä lukuun ottamatta kaikki olivat luettavissa näköislehtenä.</a:t>
            </a:r>
          </a:p>
          <a:p>
            <a:endParaRPr lang="fi-FI" sz="500" dirty="0"/>
          </a:p>
          <a:p>
            <a:r>
              <a:rPr lang="fi-FI" sz="2000" dirty="0">
                <a:solidFill>
                  <a:schemeClr val="bg1"/>
                </a:solidFill>
                <a:latin typeface="Neue Haas Unica W1G Light" panose="020B0404030206020203" pitchFamily="34" charset="0"/>
              </a:rPr>
              <a:t>…keskittyivät sisällöissään terveyteen, hyvinvointiin, ruokaan ja juomaan, energiaan, sisustamiseen, metsään ja asumiseen.</a:t>
            </a:r>
            <a:br>
              <a:rPr lang="fi-FI" sz="2000" dirty="0">
                <a:solidFill>
                  <a:schemeClr val="bg1"/>
                </a:solidFill>
                <a:latin typeface="Neue Haas Unica W1G Light" panose="020B0404030206020203" pitchFamily="34" charset="0"/>
              </a:rPr>
            </a:br>
            <a:br>
              <a:rPr lang="fi-FI" sz="2000" dirty="0">
                <a:solidFill>
                  <a:schemeClr val="bg1"/>
                </a:solidFill>
                <a:latin typeface="Neue Haas Unica W1G Light" panose="020B0404030206020203" pitchFamily="34" charset="0"/>
              </a:rPr>
            </a:br>
            <a:endParaRPr lang="fi-FI" sz="1000" dirty="0">
              <a:solidFill>
                <a:schemeClr val="bg1"/>
              </a:solidFill>
              <a:latin typeface="Neue Haas Unica W1G Light" panose="020B0404030206020203" pitchFamily="34" charset="0"/>
            </a:endParaRPr>
          </a:p>
          <a:p>
            <a:pPr marL="0" indent="0">
              <a:buNone/>
            </a:pPr>
            <a:r>
              <a:rPr lang="fi-FI" sz="1400" i="1" dirty="0"/>
              <a:t>Lehtiä julkaisevien y</a:t>
            </a:r>
            <a:r>
              <a:rPr lang="fi-FI" sz="1400" i="1" dirty="0">
                <a:solidFill>
                  <a:schemeClr val="bg1"/>
                </a:solidFill>
              </a:rPr>
              <a:t>ritysten toimialat: apteekit, alkoholi ja muut juomat, energiateollisuus, huonekaluteollisuus, metsäteollisuus sekä kiinteistö- ja isännöintiala.</a:t>
            </a:r>
          </a:p>
        </p:txBody>
      </p:sp>
    </p:spTree>
    <p:extLst>
      <p:ext uri="{BB962C8B-B14F-4D97-AF65-F5344CB8AC3E}">
        <p14:creationId xmlns:p14="http://schemas.microsoft.com/office/powerpoint/2010/main" val="2620264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8F981B-734C-404D-BF40-6B2A4D141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2. </a:t>
            </a:r>
            <a:br>
              <a:rPr lang="fi-FI" dirty="0"/>
            </a:br>
            <a:r>
              <a:rPr lang="fi-FI" dirty="0"/>
              <a:t>Näin asiakasmedioita luetaan</a:t>
            </a:r>
          </a:p>
        </p:txBody>
      </p:sp>
    </p:spTree>
    <p:extLst>
      <p:ext uri="{BB962C8B-B14F-4D97-AF65-F5344CB8AC3E}">
        <p14:creationId xmlns:p14="http://schemas.microsoft.com/office/powerpoint/2010/main" val="2593777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A05F5A-DE02-1347-8C85-9FF828FC2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Asiakasmediat Suomessa </a:t>
            </a:r>
            <a:br>
              <a:rPr lang="fi-FI" dirty="0"/>
            </a:br>
            <a:r>
              <a:rPr lang="fi-FI" dirty="0"/>
              <a:t>ja maailmalla</a:t>
            </a:r>
            <a:endParaRPr lang="fi-FI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67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560439" y="1557652"/>
            <a:ext cx="638638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400" dirty="0">
                <a:latin typeface="Neue Haas Unica W1G" panose="020B0504030206020203" pitchFamily="34" charset="0"/>
              </a:rPr>
              <a:t>% tutkitun numeron lukeneista vastaajista, N = 3 872</a:t>
            </a:r>
            <a:br>
              <a:rPr lang="fi-FI" sz="1400" dirty="0">
                <a:latin typeface="Neue Haas Unica W1G" panose="020B0504030206020203" pitchFamily="34" charset="0"/>
              </a:rPr>
            </a:br>
            <a:br>
              <a:rPr lang="fi-FI" sz="500" dirty="0">
                <a:latin typeface="Neue Haas Unica W1G" panose="020B0504030206020203" pitchFamily="34" charset="0"/>
              </a:rPr>
            </a:br>
            <a:r>
              <a:rPr lang="fi-FI" sz="1000" i="1" dirty="0">
                <a:latin typeface="Neue Haas Unica W1G" panose="020B0504030206020203" pitchFamily="34" charset="0"/>
              </a:rPr>
              <a:t>(Kysytty kuuden lehden lukijoilta.)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D4AF689-172D-BA41-8DFB-EACCA9AD43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6363406"/>
              </p:ext>
            </p:extLst>
          </p:nvPr>
        </p:nvGraphicFramePr>
        <p:xfrm>
          <a:off x="466447" y="2031711"/>
          <a:ext cx="6480375" cy="402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9FF2CB7F-2580-EB4F-B8A9-53DA87E3D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62170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chemeClr val="tx2"/>
                </a:solidFill>
              </a:rPr>
              <a:t>Asiakaslehtiä luetaan pääsääntöisesti printissä </a:t>
            </a:r>
            <a:endParaRPr lang="en-FI" sz="18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E5468DA-EFEE-F11A-A7CE-CED35BC6A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554763"/>
            <a:ext cx="3659703" cy="4169750"/>
          </a:xfrm>
        </p:spPr>
        <p:txBody>
          <a:bodyPr anchor="ctr">
            <a:normAutofit/>
          </a:bodyPr>
          <a:lstStyle/>
          <a:p>
            <a:pPr algn="ctr"/>
            <a:r>
              <a:rPr lang="fi-FI" sz="2500" dirty="0">
                <a:latin typeface="Neue Haas Unica W1G Medium" panose="020B0404030206020203" pitchFamily="34" charset="0"/>
              </a:rPr>
              <a:t>Tutkitun numeron lukeneista</a:t>
            </a:r>
          </a:p>
          <a:p>
            <a:pPr algn="ctr"/>
            <a:r>
              <a:rPr lang="fi-FI" sz="5400" b="1" dirty="0">
                <a:latin typeface="Neue Haas Unica W1G" panose="020B0504030206020203" pitchFamily="34" charset="0"/>
              </a:rPr>
              <a:t>97</a:t>
            </a:r>
            <a:r>
              <a:rPr lang="fi-FI" sz="2700" b="1" dirty="0">
                <a:latin typeface="Neue Haas Unica W1G" panose="020B0504030206020203" pitchFamily="34" charset="0"/>
              </a:rPr>
              <a:t> </a:t>
            </a:r>
            <a:r>
              <a:rPr lang="fi-FI" sz="5400" b="1" dirty="0">
                <a:latin typeface="Neue Haas Unica W1G" panose="020B0504030206020203" pitchFamily="34" charset="0"/>
              </a:rPr>
              <a:t>%</a:t>
            </a:r>
          </a:p>
          <a:p>
            <a:pPr algn="ctr"/>
            <a:r>
              <a:rPr lang="fi-FI" sz="2500" dirty="0">
                <a:latin typeface="Neue Haas Unica W1G Medium" panose="020B0404030206020203" pitchFamily="34" charset="0"/>
              </a:rPr>
              <a:t>luki lehden printissä.</a:t>
            </a:r>
          </a:p>
          <a:p>
            <a:pPr algn="ctr"/>
            <a:endParaRPr lang="fi-FI" sz="2500" dirty="0">
              <a:latin typeface="Neue Haas Unica W1G Medium" panose="020B0404030206020203" pitchFamily="34" charset="0"/>
            </a:endParaRPr>
          </a:p>
          <a:p>
            <a:pPr algn="ctr"/>
            <a:r>
              <a:rPr lang="fi-FI" sz="1500" i="1" dirty="0">
                <a:latin typeface="Neue Haas Unica W1G Medium" panose="020B0404030206020203" pitchFamily="34" charset="0"/>
              </a:rPr>
              <a:t>Printin lukijoiden osuus vaihteli eri lehdillä välillä 95 % – 99 %.</a:t>
            </a:r>
          </a:p>
        </p:txBody>
      </p:sp>
    </p:spTree>
    <p:extLst>
      <p:ext uri="{BB962C8B-B14F-4D97-AF65-F5344CB8AC3E}">
        <p14:creationId xmlns:p14="http://schemas.microsoft.com/office/powerpoint/2010/main" val="146247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D4AF689-172D-BA41-8DFB-EACCA9AD43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6936924"/>
              </p:ext>
            </p:extLst>
          </p:nvPr>
        </p:nvGraphicFramePr>
        <p:xfrm>
          <a:off x="466447" y="2031711"/>
          <a:ext cx="6480375" cy="402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9FF2CB7F-2580-EB4F-B8A9-53DA87E3D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62170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chemeClr val="tx2"/>
                </a:solidFill>
              </a:rPr>
              <a:t>Digilehden lukijat lukivat lehteä eniten tietokoneella</a:t>
            </a:r>
            <a:endParaRPr lang="en-FI" sz="18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E5468DA-EFEE-F11A-A7CE-CED35BC6A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554763"/>
            <a:ext cx="3659703" cy="4169750"/>
          </a:xfrm>
        </p:spPr>
        <p:txBody>
          <a:bodyPr anchor="ctr">
            <a:noAutofit/>
          </a:bodyPr>
          <a:lstStyle/>
          <a:p>
            <a:pPr algn="ctr"/>
            <a:r>
              <a:rPr lang="fi-FI" sz="2500" dirty="0">
                <a:latin typeface="Neue Haas Unica W1G Medium" panose="020B0404030206020203" pitchFamily="34" charset="0"/>
              </a:rPr>
              <a:t>Tutkitun numeron digissä lukeneista</a:t>
            </a:r>
          </a:p>
          <a:p>
            <a:pPr algn="ctr"/>
            <a:r>
              <a:rPr lang="fi-FI" sz="5000" b="1" dirty="0">
                <a:latin typeface="Neue Haas Unica W1G" panose="020B0504030206020203" pitchFamily="34" charset="0"/>
              </a:rPr>
              <a:t>51</a:t>
            </a:r>
            <a:r>
              <a:rPr lang="fi-FI" sz="2500" b="1" dirty="0">
                <a:latin typeface="Neue Haas Unica W1G" panose="020B0504030206020203" pitchFamily="34" charset="0"/>
              </a:rPr>
              <a:t> </a:t>
            </a:r>
            <a:r>
              <a:rPr lang="fi-FI" sz="5000" b="1" dirty="0">
                <a:latin typeface="Neue Haas Unica W1G" panose="020B0504030206020203" pitchFamily="34" charset="0"/>
              </a:rPr>
              <a:t>%</a:t>
            </a:r>
          </a:p>
          <a:p>
            <a:pPr algn="ctr"/>
            <a:r>
              <a:rPr lang="fi-FI" sz="2500" dirty="0">
                <a:latin typeface="Neue Haas Unica W1G Medium" panose="020B0404030206020203" pitchFamily="34" charset="0"/>
              </a:rPr>
              <a:t>luki lehden pöytäkoneella tai läppärillä.</a:t>
            </a:r>
          </a:p>
          <a:p>
            <a:pPr algn="ctr"/>
            <a:br>
              <a:rPr lang="fi-FI" sz="1400" dirty="0">
                <a:latin typeface="Neue Haas Unica W1G Medium" panose="020B0404030206020203" pitchFamily="34" charset="0"/>
              </a:rPr>
            </a:br>
            <a:r>
              <a:rPr lang="fi-FI" sz="1400" dirty="0">
                <a:latin typeface="Neue Haas Unica W1G Medium" panose="020B0404030206020203" pitchFamily="34" charset="0"/>
              </a:rPr>
              <a:t>Laitejakaumaan vaikuttaa se, että tutkimuksessa kysyttiin yhden numeron eli </a:t>
            </a:r>
            <a:r>
              <a:rPr lang="fi-FI" sz="1400" i="1" dirty="0">
                <a:latin typeface="Neue Haas Unica W1G Medium" panose="020B0404030206020203" pitchFamily="34" charset="0"/>
              </a:rPr>
              <a:t>näköislehden</a:t>
            </a:r>
            <a:r>
              <a:rPr lang="fi-FI" sz="1400" dirty="0">
                <a:latin typeface="Neue Haas Unica W1G Medium" panose="020B0404030206020203" pitchFamily="34" charset="0"/>
              </a:rPr>
              <a:t> lukemista.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560439" y="1557652"/>
            <a:ext cx="638638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400" dirty="0">
                <a:latin typeface="Neue Haas Unica W1G" panose="020B0504030206020203" pitchFamily="34" charset="0"/>
              </a:rPr>
              <a:t>Millä laitteella luit lehteä? </a:t>
            </a:r>
            <a:br>
              <a:rPr lang="fi-FI" sz="1400" dirty="0">
                <a:latin typeface="Neue Haas Unica W1G" panose="020B0504030206020203" pitchFamily="34" charset="0"/>
              </a:rPr>
            </a:br>
            <a:r>
              <a:rPr lang="fi-FI" sz="1400" dirty="0">
                <a:latin typeface="Neue Haas Unica W1G" panose="020B0504030206020203" pitchFamily="34" charset="0"/>
              </a:rPr>
              <a:t>% heistä, jotka lukivat tutkitun numeron digissä N = 105</a:t>
            </a:r>
            <a:br>
              <a:rPr lang="fi-FI" sz="1400" dirty="0">
                <a:latin typeface="Neue Haas Unica W1G" panose="020B0504030206020203" pitchFamily="34" charset="0"/>
              </a:rPr>
            </a:br>
            <a:br>
              <a:rPr lang="fi-FI" sz="500" dirty="0">
                <a:latin typeface="Neue Haas Unica W1G" panose="020B0504030206020203" pitchFamily="34" charset="0"/>
              </a:rPr>
            </a:br>
            <a:r>
              <a:rPr lang="fi-FI" sz="1000" i="1" dirty="0">
                <a:latin typeface="Neue Haas Unica W1G" panose="020B0504030206020203" pitchFamily="34" charset="0"/>
              </a:rPr>
              <a:t>(Kysytty kuuden lehden lukijoilta.)</a:t>
            </a:r>
          </a:p>
        </p:txBody>
      </p:sp>
    </p:spTree>
    <p:extLst>
      <p:ext uri="{BB962C8B-B14F-4D97-AF65-F5344CB8AC3E}">
        <p14:creationId xmlns:p14="http://schemas.microsoft.com/office/powerpoint/2010/main" val="3453166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7301553" y="1557652"/>
            <a:ext cx="3825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FI" sz="1400" dirty="0">
                <a:latin typeface="Neue Haas Unica W1G" panose="020B0504030206020203" pitchFamily="34" charset="0"/>
              </a:rPr>
              <a:t>Miten säännöllisesti yleensä luet</a:t>
            </a:r>
            <a:r>
              <a:rPr lang="fi-FI" sz="1400" dirty="0">
                <a:latin typeface="Neue Haas Unica W1G" panose="020B0504030206020203" pitchFamily="34" charset="0"/>
              </a:rPr>
              <a:t> </a:t>
            </a:r>
            <a:r>
              <a:rPr lang="en-US" sz="1400" dirty="0">
                <a:latin typeface="Neue Haas Unica W1G" panose="020B0504030206020203" pitchFamily="34" charset="0"/>
              </a:rPr>
              <a:t>tätä lehteä</a:t>
            </a:r>
            <a:r>
              <a:rPr lang="en-FI" sz="1400" dirty="0">
                <a:latin typeface="Neue Haas Unica W1G" panose="020B0504030206020203" pitchFamily="34" charset="0"/>
              </a:rPr>
              <a:t>?</a:t>
            </a:r>
          </a:p>
          <a:p>
            <a:pPr algn="r"/>
            <a:r>
              <a:rPr lang="fi-FI" sz="1400" dirty="0">
                <a:latin typeface="Neue Haas Unica W1G" panose="020B0504030206020203" pitchFamily="34" charset="0"/>
              </a:rPr>
              <a:t>% vastaajista, N = 5 177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D4AF689-172D-BA41-8DFB-EACCA9AD4366}"/>
              </a:ext>
            </a:extLst>
          </p:cNvPr>
          <p:cNvGraphicFramePr/>
          <p:nvPr/>
        </p:nvGraphicFramePr>
        <p:xfrm>
          <a:off x="1064525" y="1688281"/>
          <a:ext cx="10062949" cy="463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9FF2CB7F-2580-EB4F-B8A9-53DA87E3D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040296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chemeClr val="tx2"/>
                </a:solidFill>
              </a:rPr>
              <a:t>Lukemisen säännöllisyys: valtaosa lukee jokaisen ilmestyvän numeron</a:t>
            </a:r>
            <a:endParaRPr lang="en-FI" sz="18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A7EED8-56D3-7AEA-0FDC-ABD1E0983C52}"/>
              </a:ext>
            </a:extLst>
          </p:cNvPr>
          <p:cNvSpPr txBox="1"/>
          <p:nvPr/>
        </p:nvSpPr>
        <p:spPr>
          <a:xfrm>
            <a:off x="8838430" y="3622967"/>
            <a:ext cx="2515370" cy="2185214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3200" b="1" dirty="0">
                <a:solidFill>
                  <a:schemeClr val="tx2"/>
                </a:solidFill>
                <a:latin typeface="Neue Haas Unica W1G" panose="020B0504030206020203" pitchFamily="34" charset="0"/>
              </a:rPr>
              <a:t>70</a:t>
            </a: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r>
              <a:rPr lang="fi-FI" sz="3200" b="1" dirty="0">
                <a:solidFill>
                  <a:schemeClr val="tx2"/>
                </a:solidFill>
                <a:latin typeface="Neue Haas Unica W1G" panose="020B0504030206020203" pitchFamily="34" charset="0"/>
              </a:rPr>
              <a:t>% </a:t>
            </a:r>
            <a:br>
              <a:rPr lang="fi-FI" sz="1600" dirty="0">
                <a:solidFill>
                  <a:schemeClr val="tx2"/>
                </a:solidFill>
                <a:latin typeface="Neue Haas Unica W1G" panose="020B0504030206020203" pitchFamily="34" charset="0"/>
              </a:rPr>
            </a:br>
            <a:r>
              <a:rPr lang="fi-FI" sz="1400" dirty="0">
                <a:solidFill>
                  <a:schemeClr val="tx2"/>
                </a:solidFill>
                <a:latin typeface="Neue Haas Unica W1G" panose="020B0504030206020203" pitchFamily="34" charset="0"/>
              </a:rPr>
              <a:t>lukee jokaisen </a:t>
            </a:r>
            <a:br>
              <a:rPr lang="fi-FI" sz="1400" dirty="0">
                <a:solidFill>
                  <a:schemeClr val="tx2"/>
                </a:solidFill>
                <a:latin typeface="Neue Haas Unica W1G" panose="020B0504030206020203" pitchFamily="34" charset="0"/>
              </a:rPr>
            </a:br>
            <a:r>
              <a:rPr lang="fi-FI" sz="1400" dirty="0">
                <a:solidFill>
                  <a:schemeClr val="tx2"/>
                </a:solidFill>
                <a:latin typeface="Neue Haas Unica W1G" panose="020B0504030206020203" pitchFamily="34" charset="0"/>
              </a:rPr>
              <a:t>ilmestyvän numeron.</a:t>
            </a:r>
            <a:br>
              <a:rPr lang="fi-FI" sz="1400" dirty="0">
                <a:solidFill>
                  <a:schemeClr val="tx2"/>
                </a:solidFill>
                <a:latin typeface="Neue Haas Unica W1G" panose="020B0504030206020203" pitchFamily="34" charset="0"/>
              </a:rPr>
            </a:br>
            <a:r>
              <a:rPr lang="fi-FI" sz="1400" dirty="0">
                <a:solidFill>
                  <a:schemeClr val="tx2"/>
                </a:solidFill>
                <a:latin typeface="Neue Haas Unica W1G" panose="020B0504030206020203" pitchFamily="34" charset="0"/>
              </a:rPr>
              <a:t> </a:t>
            </a:r>
            <a:br>
              <a:rPr lang="fi-FI" sz="1400" dirty="0">
                <a:solidFill>
                  <a:schemeClr val="tx2"/>
                </a:solidFill>
                <a:latin typeface="Neue Haas Unica W1G" panose="020B0504030206020203" pitchFamily="34" charset="0"/>
              </a:rPr>
            </a:br>
            <a:r>
              <a:rPr lang="fi-FI" sz="1400" dirty="0">
                <a:solidFill>
                  <a:schemeClr val="tx2"/>
                </a:solidFill>
                <a:latin typeface="Neue Haas Unica W1G" panose="020B0504030206020203" pitchFamily="34" charset="0"/>
              </a:rPr>
              <a:t>80 % vähintään joka toisen numeron.</a:t>
            </a:r>
          </a:p>
          <a:p>
            <a:pPr algn="ctr"/>
            <a:endParaRPr lang="fi-FI" sz="14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  <a:p>
            <a:pPr algn="ctr"/>
            <a:r>
              <a:rPr lang="fi-FI" sz="1000" i="1" dirty="0">
                <a:solidFill>
                  <a:schemeClr val="tx2"/>
                </a:solidFill>
                <a:latin typeface="Neue Haas Unica W1G" panose="020B0504030206020203" pitchFamily="34" charset="0"/>
              </a:rPr>
              <a:t>Vaihteluväli lehdillä oli </a:t>
            </a:r>
            <a:br>
              <a:rPr lang="fi-FI" sz="1000" i="1" dirty="0">
                <a:solidFill>
                  <a:schemeClr val="tx2"/>
                </a:solidFill>
                <a:latin typeface="Neue Haas Unica W1G" panose="020B0504030206020203" pitchFamily="34" charset="0"/>
              </a:rPr>
            </a:br>
            <a:r>
              <a:rPr lang="fi-FI" sz="1000" i="1" dirty="0">
                <a:solidFill>
                  <a:schemeClr val="tx2"/>
                </a:solidFill>
                <a:latin typeface="Neue Haas Unica W1G" panose="020B0504030206020203" pitchFamily="34" charset="0"/>
              </a:rPr>
              <a:t>50 %–84 % (jokaisen numeron lukevat).</a:t>
            </a:r>
            <a:endParaRPr lang="en-FI" sz="1000" i="1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043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11" y="56325"/>
            <a:ext cx="6342187" cy="1498438"/>
          </a:xfrm>
        </p:spPr>
        <p:txBody>
          <a:bodyPr anchor="ctr">
            <a:normAutofit/>
          </a:bodyPr>
          <a:lstStyle/>
          <a:p>
            <a:r>
              <a:rPr lang="fi-FI" sz="2800" dirty="0">
                <a:solidFill>
                  <a:schemeClr val="tx2"/>
                </a:solidFill>
              </a:rPr>
              <a:t>Printtilehden lukijoista 84 % lukee jokaisen numeron – digilehteä lukevistakin yli puolet</a:t>
            </a:r>
            <a:endParaRPr lang="en-FI" sz="1600" dirty="0">
              <a:solidFill>
                <a:schemeClr val="tx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12C0B-E674-834F-BE02-32979997B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r>
              <a:rPr lang="fi-FI" sz="2200" dirty="0"/>
              <a:t>Säännöllisten lukijoiden osuus on suurinta vanhimmissa ikäluokissa.</a:t>
            </a:r>
          </a:p>
          <a:p>
            <a:endParaRPr lang="fi-FI" sz="2200" dirty="0"/>
          </a:p>
          <a:p>
            <a:r>
              <a:rPr lang="fi-FI" sz="2200" dirty="0"/>
              <a:t>Lehden saantitavalla on on merkitystä – lukijasuhde on säännöllisin printissä, joka postitetaan kotiin.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5485A9-8C9B-8928-646C-2AFDDBAAF034}"/>
              </a:ext>
            </a:extLst>
          </p:cNvPr>
          <p:cNvSpPr txBox="1"/>
          <p:nvPr/>
        </p:nvSpPr>
        <p:spPr>
          <a:xfrm>
            <a:off x="602311" y="1676400"/>
            <a:ext cx="6371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200" dirty="0">
                <a:latin typeface="Neue Haas Unica W1G" panose="020B0504030206020203" pitchFamily="34" charset="0"/>
              </a:rPr>
              <a:t>Jokaisen numeron lukevat, % vastaajista | N = 4 992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EE35B9A-A2B8-1DCB-F8E6-A97EE29705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5323633"/>
              </p:ext>
            </p:extLst>
          </p:nvPr>
        </p:nvGraphicFramePr>
        <p:xfrm>
          <a:off x="199292" y="1953400"/>
          <a:ext cx="5896708" cy="4057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7749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D4AF689-172D-BA41-8DFB-EACCA9AD43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0755067"/>
              </p:ext>
            </p:extLst>
          </p:nvPr>
        </p:nvGraphicFramePr>
        <p:xfrm>
          <a:off x="274857" y="2376632"/>
          <a:ext cx="6997094" cy="3999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FI" sz="3200" dirty="0">
                <a:solidFill>
                  <a:schemeClr val="tx2"/>
                </a:solidFill>
              </a:rPr>
              <a:t>Yhden asiakaslehden numeron parissa viihdytään puoli tuntia.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12C0B-E674-834F-BE02-32979997B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 fontScale="85000" lnSpcReduction="10000"/>
          </a:bodyPr>
          <a:lstStyle/>
          <a:p>
            <a:pPr algn="ctr"/>
            <a:r>
              <a:rPr lang="fi-FI" sz="2500" dirty="0">
                <a:latin typeface="Neue Haas Unica W1G Medium" panose="020B0404030206020203" pitchFamily="34" charset="0"/>
              </a:rPr>
              <a:t>Yhden </a:t>
            </a:r>
            <a:r>
              <a:rPr lang="fi-FI" dirty="0"/>
              <a:t>numeron </a:t>
            </a:r>
            <a:r>
              <a:rPr lang="fi-FI" sz="2500" dirty="0">
                <a:latin typeface="Neue Haas Unica W1G Medium" panose="020B0404030206020203" pitchFamily="34" charset="0"/>
              </a:rPr>
              <a:t> keskimääräinen lukuaika on </a:t>
            </a:r>
          </a:p>
          <a:p>
            <a:pPr algn="ctr"/>
            <a:r>
              <a:rPr lang="fi-FI" sz="5000" dirty="0"/>
              <a:t>29 </a:t>
            </a:r>
            <a:r>
              <a:rPr lang="fi-FI" sz="2500" dirty="0">
                <a:latin typeface="Neue Haas Unica W1G Medium" panose="020B0404030206020203" pitchFamily="34" charset="0"/>
              </a:rPr>
              <a:t>minuuttia.</a:t>
            </a:r>
          </a:p>
          <a:p>
            <a:pPr algn="ctr"/>
            <a:endParaRPr lang="fi-FI" dirty="0"/>
          </a:p>
          <a:p>
            <a:pPr algn="ctr"/>
            <a:r>
              <a:rPr lang="fi-FI" sz="2500" dirty="0">
                <a:latin typeface="Neue Haas Unica W1G Medium" panose="020B0404030206020203" pitchFamily="34" charset="0"/>
              </a:rPr>
              <a:t>Lukuajat vaihtelivat 20 minuutista 35 minuuttiin. Lehden sivumäärällä vahva korrelaatio lukuminuutteihin.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602311" y="1734865"/>
            <a:ext cx="637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FI" sz="1200" dirty="0">
                <a:latin typeface="Neue Haas Unica W1G" panose="020B0504030206020203" pitchFamily="34" charset="0"/>
              </a:rPr>
              <a:t>Kuinka kauan yleensä luet tai selailet tämän lehden yhtä numeroa? </a:t>
            </a:r>
            <a:br>
              <a:rPr lang="en-FI" sz="1200" dirty="0">
                <a:latin typeface="Neue Haas Unica W1G" panose="020B0504030206020203" pitchFamily="34" charset="0"/>
              </a:rPr>
            </a:br>
            <a:r>
              <a:rPr lang="en-FI" sz="1200" dirty="0">
                <a:latin typeface="Neue Haas Unica W1G" panose="020B0504030206020203" pitchFamily="34" charset="0"/>
              </a:rPr>
              <a:t>Laske mukaan yhden numeron kaikki lukukerrat. | </a:t>
            </a:r>
            <a:r>
              <a:rPr lang="fi-FI" sz="1200" dirty="0">
                <a:latin typeface="Neue Haas Unica W1G" panose="020B0504030206020203" pitchFamily="34" charset="0"/>
              </a:rPr>
              <a:t>% vastaajista, N = 4 992</a:t>
            </a:r>
          </a:p>
        </p:txBody>
      </p:sp>
    </p:spTree>
    <p:extLst>
      <p:ext uri="{BB962C8B-B14F-4D97-AF65-F5344CB8AC3E}">
        <p14:creationId xmlns:p14="http://schemas.microsoft.com/office/powerpoint/2010/main" val="789178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11" y="56325"/>
            <a:ext cx="6342187" cy="1498438"/>
          </a:xfrm>
        </p:spPr>
        <p:txBody>
          <a:bodyPr anchor="ctr">
            <a:normAutofit/>
          </a:bodyPr>
          <a:lstStyle/>
          <a:p>
            <a:r>
              <a:rPr lang="fi-FI" sz="2800" dirty="0">
                <a:solidFill>
                  <a:schemeClr val="tx2"/>
                </a:solidFill>
              </a:rPr>
              <a:t>Lukuminuutit lukuvälineen ja iän mukaan</a:t>
            </a:r>
            <a:br>
              <a:rPr lang="fi-FI" sz="2800" dirty="0">
                <a:solidFill>
                  <a:schemeClr val="tx2"/>
                </a:solidFill>
              </a:rPr>
            </a:br>
            <a:br>
              <a:rPr lang="fi-FI" sz="1000" dirty="0">
                <a:solidFill>
                  <a:schemeClr val="tx2"/>
                </a:solidFill>
              </a:rPr>
            </a:br>
            <a:r>
              <a:rPr lang="fi-FI" sz="1600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(Keskimääräinen yhden numeron lukuaika, minuuttia</a:t>
            </a:r>
            <a:r>
              <a:rPr lang="en-FI" sz="1600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12C0B-E674-834F-BE02-32979997B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r>
              <a:rPr lang="fi-FI" sz="2200" dirty="0"/>
              <a:t>Lukuaika on on korkeimmillaan vanhimmalla ikäryhmällä.</a:t>
            </a:r>
          </a:p>
          <a:p>
            <a:br>
              <a:rPr lang="fi-FI" sz="2200" dirty="0"/>
            </a:br>
            <a:r>
              <a:rPr lang="fi-FI" sz="2200" dirty="0"/>
              <a:t>Printtilehtien lukijat viettävät pidemmän aikaa asiakaslehtien parissa kuin digilehtien lukijat.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5485A9-8C9B-8928-646C-2AFDDBAAF034}"/>
              </a:ext>
            </a:extLst>
          </p:cNvPr>
          <p:cNvSpPr txBox="1"/>
          <p:nvPr/>
        </p:nvSpPr>
        <p:spPr>
          <a:xfrm>
            <a:off x="602311" y="1676400"/>
            <a:ext cx="637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200" dirty="0">
                <a:latin typeface="Neue Haas Unica W1G" panose="020B0504030206020203" pitchFamily="34" charset="0"/>
              </a:rPr>
              <a:t>Kuinka kauan yleensä luet tai selailet tämän lehden yhtä numeroa? </a:t>
            </a:r>
            <a:br>
              <a:rPr lang="fi-FI" sz="1200" dirty="0">
                <a:latin typeface="Neue Haas Unica W1G" panose="020B0504030206020203" pitchFamily="34" charset="0"/>
              </a:rPr>
            </a:br>
            <a:r>
              <a:rPr lang="fi-FI" sz="1200" dirty="0">
                <a:latin typeface="Neue Haas Unica W1G" panose="020B0504030206020203" pitchFamily="34" charset="0"/>
              </a:rPr>
              <a:t>Laske mukaan yhden numeron kaikki lukukerrat  | N = 4 992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ED2B15A-E894-4094-50EF-3C4425FF2FCA}"/>
              </a:ext>
            </a:extLst>
          </p:cNvPr>
          <p:cNvGrpSpPr/>
          <p:nvPr/>
        </p:nvGrpSpPr>
        <p:grpSpPr>
          <a:xfrm>
            <a:off x="199292" y="2138065"/>
            <a:ext cx="5896708" cy="3872974"/>
            <a:chOff x="-832715" y="2011552"/>
            <a:chExt cx="7223760" cy="4030244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AEE35B9A-A2B8-1DCB-F8E6-A97EE297055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69458637"/>
                </p:ext>
              </p:extLst>
            </p:nvPr>
          </p:nvGraphicFramePr>
          <p:xfrm>
            <a:off x="-832715" y="2011552"/>
            <a:ext cx="7223760" cy="40302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307F5D9-4824-C8D1-A46D-516597131B01}"/>
                </a:ext>
              </a:extLst>
            </p:cNvPr>
            <p:cNvSpPr txBox="1"/>
            <p:nvPr/>
          </p:nvSpPr>
          <p:spPr>
            <a:xfrm>
              <a:off x="1393296" y="5734019"/>
              <a:ext cx="13016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i-FI" sz="1400" dirty="0">
                  <a:solidFill>
                    <a:schemeClr val="bg1">
                      <a:lumMod val="50000"/>
                    </a:schemeClr>
                  </a:solidFill>
                  <a:latin typeface="Neue Haas Unica W1G" panose="020B0504030206020203" pitchFamily="34" charset="0"/>
                </a:rPr>
                <a:t>minuuttia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6116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D4AF689-172D-BA41-8DFB-EACCA9AD43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3073869"/>
              </p:ext>
            </p:extLst>
          </p:nvPr>
        </p:nvGraphicFramePr>
        <p:xfrm>
          <a:off x="104937" y="2185376"/>
          <a:ext cx="7554685" cy="4169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11" y="310584"/>
            <a:ext cx="6342187" cy="1230086"/>
          </a:xfrm>
        </p:spPr>
        <p:txBody>
          <a:bodyPr anchor="b">
            <a:normAutofit fontScale="90000"/>
          </a:bodyPr>
          <a:lstStyle/>
          <a:p>
            <a:r>
              <a:rPr lang="en-FI" sz="3200" dirty="0">
                <a:solidFill>
                  <a:schemeClr val="tx2"/>
                </a:solidFill>
              </a:rPr>
              <a:t>Tyypillisesti asiakaslehteä lukee kaksi henkilöä – 56 % jakaa lehden jonkun toisen kanssa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12C0B-E674-834F-BE02-32979997B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fi-FI" sz="2500" dirty="0">
                <a:latin typeface="Neue Haas Unica W1G Medium" panose="020B0404030206020203" pitchFamily="34" charset="0"/>
              </a:rPr>
              <a:t>Tutkittujen lehtien kutakin numeroa lukee keskimäärin</a:t>
            </a:r>
          </a:p>
          <a:p>
            <a:pPr algn="ctr"/>
            <a:r>
              <a:rPr lang="fi-FI" sz="5000" dirty="0"/>
              <a:t>1</a:t>
            </a:r>
            <a:r>
              <a:rPr lang="fi-FI" sz="5000" dirty="0">
                <a:latin typeface="Neue Haas Unica W1G Medium" panose="020B0404030206020203" pitchFamily="34" charset="0"/>
              </a:rPr>
              <a:t>,7</a:t>
            </a:r>
            <a:endParaRPr lang="fi-FI" sz="2500" dirty="0">
              <a:latin typeface="Neue Haas Unica W1G Medium" panose="020B0404030206020203" pitchFamily="34" charset="0"/>
            </a:endParaRPr>
          </a:p>
          <a:p>
            <a:pPr algn="ctr"/>
            <a:r>
              <a:rPr lang="fi-FI" dirty="0"/>
              <a:t>h</a:t>
            </a:r>
            <a:r>
              <a:rPr lang="fi-FI" sz="2500" dirty="0">
                <a:latin typeface="Neue Haas Unica W1G Medium" panose="020B0404030206020203" pitchFamily="34" charset="0"/>
              </a:rPr>
              <a:t>enkilöä.</a:t>
            </a:r>
            <a:endParaRPr lang="fi-FI" sz="1600" dirty="0"/>
          </a:p>
          <a:p>
            <a:pPr algn="ctr"/>
            <a:r>
              <a:rPr lang="fi-FI" sz="1700" dirty="0">
                <a:latin typeface="Neue Haas Unica W1G Medium" panose="020B0404030206020203" pitchFamily="34" charset="0"/>
              </a:rPr>
              <a:t>Printti- ja digilukijat eivät eroa tässä suhteessa toisistaan.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602311" y="1602829"/>
            <a:ext cx="655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FI" sz="1400" dirty="0">
                <a:latin typeface="Neue Haas Unica W1G" panose="020B0504030206020203" pitchFamily="34" charset="0"/>
              </a:rPr>
              <a:t>Kuinka moni muu sinun lisäksesi lukee lehden kutakin numeroa?</a:t>
            </a:r>
            <a:br>
              <a:rPr lang="en-FI" sz="1400" dirty="0">
                <a:latin typeface="Neue Haas Unica W1G" panose="020B0504030206020203" pitchFamily="34" charset="0"/>
              </a:rPr>
            </a:br>
            <a:r>
              <a:rPr lang="fi-FI" sz="1400" dirty="0">
                <a:latin typeface="Neue Haas Unica W1G" panose="020B0504030206020203" pitchFamily="34" charset="0"/>
              </a:rPr>
              <a:t>% vastaajista, N = 4 992</a:t>
            </a:r>
          </a:p>
        </p:txBody>
      </p:sp>
    </p:spTree>
    <p:extLst>
      <p:ext uri="{BB962C8B-B14F-4D97-AF65-F5344CB8AC3E}">
        <p14:creationId xmlns:p14="http://schemas.microsoft.com/office/powerpoint/2010/main" val="3202494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D4AF689-172D-BA41-8DFB-EACCA9AD43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894844"/>
              </p:ext>
            </p:extLst>
          </p:nvPr>
        </p:nvGraphicFramePr>
        <p:xfrm>
          <a:off x="-52596" y="2258084"/>
          <a:ext cx="6997094" cy="414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11" y="56325"/>
            <a:ext cx="6342187" cy="1271734"/>
          </a:xfrm>
        </p:spPr>
        <p:txBody>
          <a:bodyPr anchor="b">
            <a:normAutofit/>
          </a:bodyPr>
          <a:lstStyle/>
          <a:p>
            <a:r>
              <a:rPr lang="en-FI" sz="3000" dirty="0">
                <a:solidFill>
                  <a:schemeClr val="tx2"/>
                </a:solidFill>
              </a:rPr>
              <a:t>Asiakaslehden yhteen numeroon tartutaan tyypillisesti kahdesti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12C0B-E674-834F-BE02-32979997B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 lnSpcReduction="10000"/>
          </a:bodyPr>
          <a:lstStyle/>
          <a:p>
            <a:pPr algn="ctr"/>
            <a:r>
              <a:rPr lang="fi-FI" sz="2500" dirty="0">
                <a:latin typeface="Neue Haas Unica W1G Medium" panose="020B0404030206020203" pitchFamily="34" charset="0"/>
              </a:rPr>
              <a:t>Tutkittujen lehtien </a:t>
            </a:r>
            <a:r>
              <a:rPr lang="fi-FI" dirty="0"/>
              <a:t>yhtä</a:t>
            </a:r>
            <a:r>
              <a:rPr lang="fi-FI" sz="2500" dirty="0">
                <a:latin typeface="Neue Haas Unica W1G Medium" panose="020B0404030206020203" pitchFamily="34" charset="0"/>
              </a:rPr>
              <a:t> </a:t>
            </a:r>
            <a:r>
              <a:rPr lang="fi-FI" dirty="0"/>
              <a:t>numeroa luetaan </a:t>
            </a:r>
            <a:r>
              <a:rPr lang="fi-FI" sz="2500" dirty="0">
                <a:latin typeface="Neue Haas Unica W1G Medium" panose="020B0404030206020203" pitchFamily="34" charset="0"/>
              </a:rPr>
              <a:t>keskimäärin </a:t>
            </a:r>
            <a:br>
              <a:rPr lang="fi-FI" sz="2500" dirty="0">
                <a:latin typeface="Neue Haas Unica W1G Medium" panose="020B0404030206020203" pitchFamily="34" charset="0"/>
              </a:rPr>
            </a:br>
            <a:r>
              <a:rPr lang="fi-FI" sz="5000" dirty="0">
                <a:latin typeface="Neue Haas Unica W1G Medium" panose="020B0404030206020203" pitchFamily="34" charset="0"/>
              </a:rPr>
              <a:t>2,0</a:t>
            </a:r>
            <a:r>
              <a:rPr lang="fi-FI" sz="5000" dirty="0"/>
              <a:t> </a:t>
            </a:r>
            <a:r>
              <a:rPr lang="fi-FI" dirty="0">
                <a:latin typeface="Neue Haas Unica W1G Medium" panose="020B0404030206020203" pitchFamily="34" charset="0"/>
              </a:rPr>
              <a:t>kertaa.</a:t>
            </a:r>
          </a:p>
          <a:p>
            <a:br>
              <a:rPr lang="fi-FI" sz="1600" dirty="0">
                <a:latin typeface="Neue Haas Unica W1G Medium" panose="020B0404030206020203" pitchFamily="34" charset="0"/>
              </a:rPr>
            </a:br>
            <a:r>
              <a:rPr lang="fi-FI" sz="1600" dirty="0">
                <a:latin typeface="Neue Haas Unica W1G Medium" panose="020B0404030206020203" pitchFamily="34" charset="0"/>
              </a:rPr>
              <a:t>Printtilehden lukijat tarttuvat </a:t>
            </a:r>
            <a:br>
              <a:rPr lang="fi-FI" sz="1600" dirty="0">
                <a:latin typeface="Neue Haas Unica W1G Medium" panose="020B0404030206020203" pitchFamily="34" charset="0"/>
              </a:rPr>
            </a:br>
            <a:r>
              <a:rPr lang="fi-FI" sz="1600" dirty="0">
                <a:latin typeface="Neue Haas Unica W1G Medium" panose="020B0404030206020203" pitchFamily="34" charset="0"/>
              </a:rPr>
              <a:t>lehteen 2,2 kertaa.</a:t>
            </a:r>
            <a:br>
              <a:rPr lang="fi-FI" sz="1600" dirty="0">
                <a:latin typeface="Neue Haas Unica W1G Medium" panose="020B0404030206020203" pitchFamily="34" charset="0"/>
              </a:rPr>
            </a:br>
            <a:br>
              <a:rPr lang="fi-FI" sz="1600" dirty="0">
                <a:latin typeface="Neue Haas Unica W1G Medium" panose="020B0404030206020203" pitchFamily="34" charset="0"/>
              </a:rPr>
            </a:br>
            <a:r>
              <a:rPr lang="fi-FI" sz="1600" dirty="0">
                <a:latin typeface="Neue Haas Unica W1G Medium" panose="020B0404030206020203" pitchFamily="34" charset="0"/>
              </a:rPr>
              <a:t>Digilehden lukijoilla </a:t>
            </a:r>
            <a:br>
              <a:rPr lang="fi-FI" sz="1600" dirty="0">
                <a:latin typeface="Neue Haas Unica W1G Medium" panose="020B0404030206020203" pitchFamily="34" charset="0"/>
              </a:rPr>
            </a:br>
            <a:r>
              <a:rPr lang="fi-FI" sz="1600" dirty="0">
                <a:latin typeface="Neue Haas Unica W1G Medium" panose="020B0404030206020203" pitchFamily="34" charset="0"/>
              </a:rPr>
              <a:t>lukukertoja on 1,8.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602311" y="1734865"/>
            <a:ext cx="638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FI" sz="1400" dirty="0">
                <a:latin typeface="Neue Haas Unica W1G" panose="020B0504030206020203" pitchFamily="34" charset="0"/>
              </a:rPr>
              <a:t>Kuinka monta kertaa luet tai selailet yhtä lehden numeroa? </a:t>
            </a:r>
            <a:br>
              <a:rPr lang="en-FI" sz="1400" dirty="0">
                <a:latin typeface="Neue Haas Unica W1G" panose="020B0504030206020203" pitchFamily="34" charset="0"/>
              </a:rPr>
            </a:br>
            <a:r>
              <a:rPr lang="fi-FI" sz="1400" dirty="0">
                <a:latin typeface="Neue Haas Unica W1G" panose="020B0504030206020203" pitchFamily="34" charset="0"/>
              </a:rPr>
              <a:t>% vastaajista, N = 4 992</a:t>
            </a:r>
          </a:p>
        </p:txBody>
      </p:sp>
    </p:spTree>
    <p:extLst>
      <p:ext uri="{BB962C8B-B14F-4D97-AF65-F5344CB8AC3E}">
        <p14:creationId xmlns:p14="http://schemas.microsoft.com/office/powerpoint/2010/main" val="1657370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11" y="56325"/>
            <a:ext cx="6342187" cy="1271734"/>
          </a:xfrm>
        </p:spPr>
        <p:txBody>
          <a:bodyPr anchor="b">
            <a:normAutofit/>
          </a:bodyPr>
          <a:lstStyle/>
          <a:p>
            <a:r>
              <a:rPr lang="fi-FI" sz="3000" dirty="0">
                <a:solidFill>
                  <a:schemeClr val="tx2"/>
                </a:solidFill>
              </a:rPr>
              <a:t>Tyypillinen asiakaslehden lukijasuhde on pitkäkestoinen</a:t>
            </a:r>
            <a:endParaRPr lang="en-FI" sz="3000" dirty="0">
              <a:solidFill>
                <a:schemeClr val="tx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12C0B-E674-834F-BE02-32979997B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 lnSpcReduction="10000"/>
          </a:bodyPr>
          <a:lstStyle/>
          <a:p>
            <a:pPr algn="ctr"/>
            <a:r>
              <a:rPr lang="fi-FI" sz="5000" dirty="0"/>
              <a:t>73</a:t>
            </a:r>
            <a:r>
              <a:rPr lang="fi-FI" dirty="0"/>
              <a:t> </a:t>
            </a:r>
            <a:r>
              <a:rPr lang="fi-FI" sz="5000" dirty="0"/>
              <a:t>% </a:t>
            </a:r>
            <a:br>
              <a:rPr lang="fi-FI" sz="5000" dirty="0"/>
            </a:br>
            <a:r>
              <a:rPr lang="fi-FI" dirty="0">
                <a:latin typeface="Neue Haas Unica W1G Medium" panose="020B0404030206020203" pitchFamily="34" charset="0"/>
              </a:rPr>
              <a:t>on seurannut lehteä </a:t>
            </a:r>
            <a:br>
              <a:rPr lang="fi-FI" dirty="0">
                <a:latin typeface="Neue Haas Unica W1G Medium" panose="020B0404030206020203" pitchFamily="34" charset="0"/>
              </a:rPr>
            </a:br>
            <a:r>
              <a:rPr lang="fi-FI" dirty="0">
                <a:latin typeface="Neue Haas Unica W1G Medium" panose="020B0404030206020203" pitchFamily="34" charset="0"/>
              </a:rPr>
              <a:t>yli 3 vuotta. </a:t>
            </a:r>
          </a:p>
          <a:p>
            <a:pPr algn="ctr"/>
            <a:r>
              <a:rPr lang="fi-FI" dirty="0">
                <a:latin typeface="Neue Haas Unica W1G Medium" panose="020B0404030206020203" pitchFamily="34" charset="0"/>
              </a:rPr>
              <a:t>Lähes puolet on seurannut lehteä yli </a:t>
            </a:r>
            <a:br>
              <a:rPr lang="fi-FI" dirty="0">
                <a:latin typeface="Neue Haas Unica W1G Medium" panose="020B0404030206020203" pitchFamily="34" charset="0"/>
              </a:rPr>
            </a:br>
            <a:r>
              <a:rPr lang="fi-FI" dirty="0">
                <a:latin typeface="Neue Haas Unica W1G Medium" panose="020B0404030206020203" pitchFamily="34" charset="0"/>
              </a:rPr>
              <a:t>5 vuotta.</a:t>
            </a:r>
          </a:p>
          <a:p>
            <a:br>
              <a:rPr lang="fi-FI" sz="1600" dirty="0"/>
            </a:br>
            <a:r>
              <a:rPr lang="fi-FI" sz="1600" dirty="0">
                <a:latin typeface="Neue Haas Unica W1G Medium" panose="020B0404030206020203" pitchFamily="34" charset="0"/>
              </a:rPr>
              <a:t>Digilehden lukijoissa uusia lukijoita on hieman enemmän.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631819" y="1734865"/>
            <a:ext cx="6342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FI" sz="1400" dirty="0">
                <a:latin typeface="Neue Haas Unica W1G" panose="020B0504030206020203" pitchFamily="34" charset="0"/>
              </a:rPr>
              <a:t>Kuinka pitkään olet seurannut </a:t>
            </a:r>
            <a:r>
              <a:rPr lang="en-US" sz="1400" dirty="0">
                <a:latin typeface="Neue Haas Unica W1G" panose="020B0504030206020203" pitchFamily="34" charset="0"/>
              </a:rPr>
              <a:t>tätä </a:t>
            </a:r>
            <a:r>
              <a:rPr lang="en-FI" sz="1400" dirty="0">
                <a:latin typeface="Neue Haas Unica W1G" panose="020B0504030206020203" pitchFamily="34" charset="0"/>
              </a:rPr>
              <a:t>lehteä?  |  </a:t>
            </a:r>
            <a:r>
              <a:rPr lang="fi-FI" sz="1400" dirty="0">
                <a:latin typeface="Neue Haas Unica W1G" panose="020B0504030206020203" pitchFamily="34" charset="0"/>
              </a:rPr>
              <a:t>% vastaajista, N = 4 992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D64CE25-478A-0F48-AA3F-F23D61C990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4600267"/>
              </p:ext>
            </p:extLst>
          </p:nvPr>
        </p:nvGraphicFramePr>
        <p:xfrm>
          <a:off x="311406" y="2258804"/>
          <a:ext cx="6923996" cy="4174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25849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F0BD70-BE53-054E-A9B0-A57BCA5B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066"/>
            <a:ext cx="10515600" cy="1292086"/>
          </a:xfrm>
        </p:spPr>
        <p:txBody>
          <a:bodyPr/>
          <a:lstStyle/>
          <a:p>
            <a:r>
              <a:rPr lang="fi-FI" dirty="0"/>
              <a:t>Lukemisen tunnusluvut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B9984-D4C7-8045-A58F-8A57AE413F0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211379" y="1400783"/>
            <a:ext cx="9769241" cy="4907551"/>
          </a:xfrm>
        </p:spPr>
        <p:txBody>
          <a:bodyPr anchor="ctr">
            <a:noAutofit/>
          </a:bodyPr>
          <a:lstStyle/>
          <a:p>
            <a:pPr>
              <a:spcBef>
                <a:spcPts val="800"/>
              </a:spcBef>
            </a:pPr>
            <a:r>
              <a:rPr lang="fi-FI" sz="1800" b="1" dirty="0">
                <a:latin typeface="Neue Haas Unica W1G" panose="020B0504030206020203" pitchFamily="34" charset="0"/>
              </a:rPr>
              <a:t>97 % lukee asiakaslehtiä printtinä</a:t>
            </a:r>
            <a:r>
              <a:rPr lang="fi-FI" sz="1800" dirty="0">
                <a:latin typeface="Neue Haas Unica W1G" panose="020B0504030206020203" pitchFamily="34" charset="0"/>
              </a:rPr>
              <a:t>. Digissä tietokone on suosituin lukuväline.</a:t>
            </a:r>
            <a:endParaRPr lang="fi-FI" sz="1800" dirty="0"/>
          </a:p>
          <a:p>
            <a:pPr>
              <a:spcBef>
                <a:spcPts val="800"/>
              </a:spcBef>
            </a:pPr>
            <a:endParaRPr lang="fi-FI" sz="800" dirty="0">
              <a:latin typeface="Neue Haas Unica W1G" panose="020B0504030206020203" pitchFamily="34" charset="0"/>
            </a:endParaRPr>
          </a:p>
          <a:p>
            <a:pPr>
              <a:spcBef>
                <a:spcPts val="800"/>
              </a:spcBef>
            </a:pPr>
            <a:r>
              <a:rPr lang="fi-FI" sz="1800" dirty="0">
                <a:latin typeface="Neue Haas Unica W1G" panose="020B0504030206020203" pitchFamily="34" charset="0"/>
              </a:rPr>
              <a:t>Lukeminen on säännöllistä –</a:t>
            </a:r>
            <a:r>
              <a:rPr lang="fi-FI" sz="1800" dirty="0"/>
              <a:t> </a:t>
            </a:r>
            <a:r>
              <a:rPr lang="fi-FI" sz="1800" b="1" dirty="0">
                <a:latin typeface="Neue Haas Unica W1G" panose="020B0504030206020203" pitchFamily="34" charset="0"/>
              </a:rPr>
              <a:t>70 % lukee jokaisen numeron</a:t>
            </a:r>
            <a:r>
              <a:rPr lang="fi-FI" sz="1800" dirty="0"/>
              <a:t>. </a:t>
            </a:r>
            <a:r>
              <a:rPr lang="fi-FI" sz="1800" dirty="0">
                <a:latin typeface="Neue Haas Unica W1G" panose="020B0504030206020203" pitchFamily="34" charset="0"/>
              </a:rPr>
              <a:t>Kotiin postitettu printtilehti tavoittaa lukijat säännöllisemmin kuin toimipisteessä saatavilla oleva tai digilehti.</a:t>
            </a:r>
          </a:p>
          <a:p>
            <a:pPr>
              <a:spcBef>
                <a:spcPts val="800"/>
              </a:spcBef>
            </a:pPr>
            <a:endParaRPr lang="fi-FI" sz="800" dirty="0">
              <a:latin typeface="Neue Haas Unica W1G" panose="020B0504030206020203" pitchFamily="34" charset="0"/>
            </a:endParaRPr>
          </a:p>
          <a:p>
            <a:pPr>
              <a:spcBef>
                <a:spcPts val="800"/>
              </a:spcBef>
            </a:pPr>
            <a:r>
              <a:rPr lang="fi-FI" sz="1800" dirty="0">
                <a:latin typeface="Neue Haas Unica W1G" panose="020B0504030206020203" pitchFamily="34" charset="0"/>
              </a:rPr>
              <a:t>Yhden numeron keskimääräinen lukuaika on </a:t>
            </a:r>
            <a:r>
              <a:rPr lang="fi-FI" sz="1800" b="1" dirty="0">
                <a:latin typeface="Neue Haas Unica W1G" panose="020B0504030206020203" pitchFamily="34" charset="0"/>
              </a:rPr>
              <a:t>29 minuuttia</a:t>
            </a:r>
            <a:r>
              <a:rPr lang="fi-FI" sz="1800" dirty="0"/>
              <a:t>. </a:t>
            </a:r>
            <a:r>
              <a:rPr lang="fi-FI" sz="1800" dirty="0">
                <a:latin typeface="Neue Haas Unica W1G" panose="020B0504030206020203" pitchFamily="34" charset="0"/>
              </a:rPr>
              <a:t>Lukuaika kasvaa lukijan iän myötä. Printtilehteä luetaan digiä pidempään. </a:t>
            </a:r>
          </a:p>
          <a:p>
            <a:pPr>
              <a:spcBef>
                <a:spcPts val="800"/>
              </a:spcBef>
            </a:pPr>
            <a:endParaRPr lang="fi-FI" sz="800" dirty="0">
              <a:latin typeface="Neue Haas Unica W1G" panose="020B0504030206020203" pitchFamily="34" charset="0"/>
            </a:endParaRPr>
          </a:p>
          <a:p>
            <a:pPr>
              <a:spcBef>
                <a:spcPts val="800"/>
              </a:spcBef>
            </a:pPr>
            <a:r>
              <a:rPr lang="fi-FI" sz="1800" dirty="0">
                <a:latin typeface="Neue Haas Unica W1G" panose="020B0504030206020203" pitchFamily="34" charset="0"/>
              </a:rPr>
              <a:t>Puolet vastaajista kertoo, että lehteä lukee joku muukin kuin hän itse – yhdellä numerolla on keskimäärin</a:t>
            </a:r>
            <a:r>
              <a:rPr lang="fi-FI" sz="1800" dirty="0"/>
              <a:t> </a:t>
            </a:r>
            <a:r>
              <a:rPr lang="fi-FI" sz="1800" b="1" dirty="0">
                <a:latin typeface="Neue Haas Unica W1G" panose="020B0504030206020203" pitchFamily="34" charset="0"/>
              </a:rPr>
              <a:t>1,7 lukijaa</a:t>
            </a:r>
            <a:r>
              <a:rPr lang="fi-FI" sz="1800" dirty="0"/>
              <a:t>. </a:t>
            </a:r>
          </a:p>
          <a:p>
            <a:pPr>
              <a:spcBef>
                <a:spcPts val="800"/>
              </a:spcBef>
            </a:pPr>
            <a:br>
              <a:rPr lang="fi-FI" sz="800" dirty="0"/>
            </a:br>
            <a:r>
              <a:rPr lang="fi-FI" sz="1800" dirty="0">
                <a:latin typeface="Neue Haas Unica W1G" panose="020B0504030206020203" pitchFamily="34" charset="0"/>
              </a:rPr>
              <a:t>Lehteä luetaan keskimäärin </a:t>
            </a:r>
            <a:r>
              <a:rPr lang="fi-FI" sz="1800" b="1" dirty="0">
                <a:latin typeface="Neue Haas Unica W1G" panose="020B0504030206020203" pitchFamily="34" charset="0"/>
              </a:rPr>
              <a:t>2,0 kertaa</a:t>
            </a:r>
            <a:r>
              <a:rPr lang="fi-FI" sz="1800" dirty="0"/>
              <a:t>.</a:t>
            </a:r>
            <a:br>
              <a:rPr lang="fi-FI" sz="1800" dirty="0"/>
            </a:br>
            <a:endParaRPr lang="fi-FI" sz="800" dirty="0"/>
          </a:p>
          <a:p>
            <a:pPr>
              <a:spcBef>
                <a:spcPts val="800"/>
              </a:spcBef>
            </a:pPr>
            <a:r>
              <a:rPr lang="fi-FI" sz="1800" dirty="0">
                <a:latin typeface="Neue Haas Unica W1G" panose="020B0504030206020203" pitchFamily="34" charset="0"/>
              </a:rPr>
              <a:t>Lukijasuhteet ovat pitkiä – </a:t>
            </a:r>
            <a:r>
              <a:rPr lang="fi-FI" sz="1800" b="1" dirty="0">
                <a:latin typeface="Neue Haas Unica W1G" panose="020B0504030206020203" pitchFamily="34" charset="0"/>
              </a:rPr>
              <a:t>73 % on seurannut lehteä yli 3 vuotta</a:t>
            </a:r>
            <a:r>
              <a:rPr lang="fi-FI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0659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94857-4B3B-0EF1-3695-38A535022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785524"/>
            <a:ext cx="4799012" cy="1231900"/>
          </a:xfrm>
        </p:spPr>
        <p:txBody>
          <a:bodyPr>
            <a:normAutofit/>
          </a:bodyPr>
          <a:lstStyle/>
          <a:p>
            <a:r>
              <a:rPr lang="en-FI" sz="3200" dirty="0"/>
              <a:t>Asiakasmediat tavoittavat kaksi kolmesta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57385-AED9-D040-A60D-56F08AE5F16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214130"/>
            <a:ext cx="4799012" cy="367982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>
                <a:effectLst/>
                <a:latin typeface="Neue Haas Unica W1G" panose="020B0504030206020203" pitchFamily="34" charset="0"/>
              </a:rPr>
              <a:t>Asiakasmediat ovat aikakausmedioista suurimpia – massamedioita pirstaloituneen mediankulutuksen aikakaudella. Keskimäärin suomalainen lukee 1,2 asiakaslehteä printtinä.</a:t>
            </a:r>
          </a:p>
          <a:p>
            <a:endParaRPr lang="fi-FI" sz="500" dirty="0">
              <a:effectLst/>
              <a:latin typeface="Neue Haas Unica W1G" panose="020B0504030206020203" pitchFamily="34" charset="0"/>
            </a:endParaRPr>
          </a:p>
          <a:p>
            <a:pPr marL="0" indent="0">
              <a:buNone/>
            </a:pPr>
            <a:r>
              <a:rPr lang="fi-FI" sz="1600" dirty="0">
                <a:effectLst/>
                <a:latin typeface="Neue Haas Unica W1G" panose="020B0504030206020203" pitchFamily="34" charset="0"/>
              </a:rPr>
              <a:t>Pelkästään Kansallisessa Mediatutkimuksessa (KMT 2022) mukana olevat asiakasmediat (5 kpl) tavoittavat </a:t>
            </a:r>
            <a:r>
              <a:rPr lang="fi-FI" sz="1600" b="1" dirty="0">
                <a:latin typeface="Neue Haas Unica W1G" panose="020B0504030206020203" pitchFamily="34" charset="0"/>
              </a:rPr>
              <a:t>2</a:t>
            </a:r>
            <a:r>
              <a:rPr lang="fi-FI" sz="1600" b="1" dirty="0">
                <a:effectLst/>
                <a:latin typeface="Neue Haas Unica W1G" panose="020B0504030206020203" pitchFamily="34" charset="0"/>
              </a:rPr>
              <a:t> 858 000</a:t>
            </a:r>
            <a:r>
              <a:rPr lang="fi-FI" sz="1600" dirty="0">
                <a:effectLst/>
                <a:latin typeface="Neue Haas Unica W1G" panose="020B0504030206020203" pitchFamily="34" charset="0"/>
              </a:rPr>
              <a:t> yli 15-vuotiasta suomalaisista. Se tarkoittaa </a:t>
            </a:r>
            <a:r>
              <a:rPr lang="fi-FI" sz="1600" dirty="0">
                <a:latin typeface="Neue Haas Unica W1G" panose="020B0504030206020203" pitchFamily="34" charset="0"/>
              </a:rPr>
              <a:t>67</a:t>
            </a:r>
            <a:r>
              <a:rPr lang="fi-FI" sz="1600" dirty="0">
                <a:effectLst/>
                <a:latin typeface="Neue Haas Unica W1G" panose="020B0504030206020203" pitchFamily="34" charset="0"/>
              </a:rPr>
              <a:t> % väestöstä.</a:t>
            </a:r>
            <a:endParaRPr lang="fi-FI" sz="1600" dirty="0">
              <a:latin typeface="Neue Haas Unica W1G" panose="020B0504030206020203" pitchFamily="34" charset="0"/>
            </a:endParaRPr>
          </a:p>
          <a:p>
            <a:pPr marL="0" indent="0">
              <a:buNone/>
            </a:pPr>
            <a:endParaRPr lang="fi-FI" sz="500" dirty="0">
              <a:latin typeface="Neue Haas Unica W1G" panose="020B0504030206020203" pitchFamily="34" charset="0"/>
            </a:endParaRPr>
          </a:p>
          <a:p>
            <a:pPr marL="0" indent="0">
              <a:buNone/>
            </a:pPr>
            <a:r>
              <a:rPr lang="fi-FI" sz="1600" dirty="0">
                <a:latin typeface="Neue Haas Unica W1G" panose="020B0504030206020203" pitchFamily="34" charset="0"/>
              </a:rPr>
              <a:t>Suurin asiakasmedia Yhteishyvä tavoittaa 2,2 miljoonaa suomalaista.</a:t>
            </a:r>
          </a:p>
        </p:txBody>
      </p:sp>
      <p:pic>
        <p:nvPicPr>
          <p:cNvPr id="10" name="Picture Placeholder 9" descr="Text, whiteboard&#10;&#10;Description automatically generated">
            <a:extLst>
              <a:ext uri="{FF2B5EF4-FFF2-40B4-BE49-F238E27FC236}">
                <a16:creationId xmlns:a16="http://schemas.microsoft.com/office/drawing/2014/main" id="{2296E6CF-0528-F138-E75A-A83E59A9A14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638798" cy="6858000"/>
          </a:xfr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EF5E180-E1B9-5D54-04C8-70A6DB3D593A}"/>
              </a:ext>
            </a:extLst>
          </p:cNvPr>
          <p:cNvSpPr txBox="1">
            <a:spLocks/>
          </p:cNvSpPr>
          <p:nvPr/>
        </p:nvSpPr>
        <p:spPr>
          <a:xfrm>
            <a:off x="6551616" y="6287367"/>
            <a:ext cx="4799012" cy="2554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200" i="1" dirty="0">
                <a:latin typeface="Neue Haas Unica W1G" panose="020B0504030206020203" pitchFamily="34" charset="0"/>
              </a:rPr>
              <a:t>Lähde: KMT 2022</a:t>
            </a:r>
          </a:p>
        </p:txBody>
      </p:sp>
    </p:spTree>
    <p:extLst>
      <p:ext uri="{BB962C8B-B14F-4D97-AF65-F5344CB8AC3E}">
        <p14:creationId xmlns:p14="http://schemas.microsoft.com/office/powerpoint/2010/main" val="1370673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6BC72B-7C7E-0F4F-BC4F-2025E8C5E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7500" dirty="0">
                <a:solidFill>
                  <a:schemeClr val="tx1"/>
                </a:solidFill>
              </a:rPr>
              <a:t>3.</a:t>
            </a:r>
            <a:br>
              <a:rPr lang="fi-FI" sz="7500" dirty="0">
                <a:solidFill>
                  <a:schemeClr val="tx1"/>
                </a:solidFill>
              </a:rPr>
            </a:br>
            <a:r>
              <a:rPr lang="fi-FI" sz="7500" dirty="0">
                <a:solidFill>
                  <a:schemeClr val="tx1"/>
                </a:solidFill>
              </a:rPr>
              <a:t>Lukijasuhde</a:t>
            </a:r>
          </a:p>
        </p:txBody>
      </p:sp>
    </p:spTree>
    <p:extLst>
      <p:ext uri="{BB962C8B-B14F-4D97-AF65-F5344CB8AC3E}">
        <p14:creationId xmlns:p14="http://schemas.microsoft.com/office/powerpoint/2010/main" val="5032047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Mistä lukisit mieluiten tämän lehden tai sitä kustantavan yrityksen uutisia ja juttuja (valitse tärkein)?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12C0B-E674-834F-BE02-32979997B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653677"/>
            <a:ext cx="3659703" cy="5550645"/>
          </a:xfrm>
        </p:spPr>
        <p:txBody>
          <a:bodyPr anchor="ctr">
            <a:normAutofit fontScale="85000" lnSpcReduction="20000"/>
          </a:bodyPr>
          <a:lstStyle/>
          <a:p>
            <a:pPr algn="ctr"/>
            <a:r>
              <a:rPr lang="fi-FI" sz="5000" b="1" dirty="0">
                <a:latin typeface="Neue Haas Unica W1G" panose="020B0504030206020203" pitchFamily="34" charset="0"/>
              </a:rPr>
              <a:t>57 % </a:t>
            </a:r>
            <a:br>
              <a:rPr lang="fi-FI" sz="5000" dirty="0"/>
            </a:br>
            <a:r>
              <a:rPr lang="fi-FI" dirty="0">
                <a:latin typeface="Neue Haas Unica W1G Medium" panose="020B0404030206020203" pitchFamily="34" charset="0"/>
              </a:rPr>
              <a:t>seuraisi lehden tai sitä kustantavan yrityksen aiheita mieluiten painetusta lehdestä.</a:t>
            </a:r>
          </a:p>
          <a:p>
            <a:pPr algn="ctr"/>
            <a:endParaRPr lang="fi-FI" sz="1300" dirty="0"/>
          </a:p>
          <a:p>
            <a:pPr algn="ctr"/>
            <a:r>
              <a:rPr lang="fi-FI" sz="1900" dirty="0">
                <a:latin typeface="Neue Haas Unica W1G Medium" panose="020B0404030206020203" pitchFamily="34" charset="0"/>
              </a:rPr>
              <a:t>Asiakasmedioiden lukijoilla on voimakas preferenssi printtilehteen esimerkiksi ammatti- ja järjestömedioiden lukijoihin verrattuna </a:t>
            </a:r>
            <a:br>
              <a:rPr lang="fi-FI" sz="1900" dirty="0">
                <a:latin typeface="Neue Haas Unica W1G Medium" panose="020B0404030206020203" pitchFamily="34" charset="0"/>
              </a:rPr>
            </a:br>
            <a:r>
              <a:rPr lang="fi-FI" sz="1900" dirty="0">
                <a:latin typeface="Neue Haas Unica W1G Medium" panose="020B0404030206020203" pitchFamily="34" charset="0"/>
              </a:rPr>
              <a:t>(57 % vs. 47 %).</a:t>
            </a:r>
            <a:br>
              <a:rPr lang="fi-FI" sz="1900" dirty="0">
                <a:latin typeface="Neue Haas Unica W1G Medium" panose="020B0404030206020203" pitchFamily="34" charset="0"/>
              </a:rPr>
            </a:br>
            <a:br>
              <a:rPr lang="fi-FI" sz="1900" dirty="0">
                <a:latin typeface="Neue Haas Unica W1G Medium" panose="020B0404030206020203" pitchFamily="34" charset="0"/>
              </a:rPr>
            </a:br>
            <a:r>
              <a:rPr lang="fi-FI" sz="1900" dirty="0">
                <a:latin typeface="Neue Haas Unica W1G Medium" panose="020B0404030206020203" pitchFamily="34" charset="0"/>
              </a:rPr>
              <a:t>Digikanavista asiakasmedioiden lukijat suosivat uutiskirjettä ammatti- ja järjestömedioiden lukijoita </a:t>
            </a:r>
            <a:br>
              <a:rPr lang="fi-FI" sz="1900" dirty="0">
                <a:latin typeface="Neue Haas Unica W1G Medium" panose="020B0404030206020203" pitchFamily="34" charset="0"/>
              </a:rPr>
            </a:br>
            <a:r>
              <a:rPr lang="fi-FI" sz="1900" dirty="0">
                <a:latin typeface="Neue Haas Unica W1G Medium" panose="020B0404030206020203" pitchFamily="34" charset="0"/>
              </a:rPr>
              <a:t>enemmän (9 % vs</a:t>
            </a:r>
            <a:r>
              <a:rPr lang="fi-FI" sz="1900" dirty="0"/>
              <a:t>. </a:t>
            </a:r>
            <a:r>
              <a:rPr lang="fi-FI" sz="1900" dirty="0">
                <a:latin typeface="Neue Haas Unica W1G Medium" panose="020B0404030206020203" pitchFamily="34" charset="0"/>
              </a:rPr>
              <a:t>2 %).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3148084" y="1613228"/>
            <a:ext cx="3825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400" dirty="0">
                <a:latin typeface="Neue Haas Unica W1G" panose="020B0504030206020203" pitchFamily="34" charset="0"/>
              </a:rPr>
              <a:t>% vastaajista, N = 4 992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0304628"/>
              </p:ext>
            </p:extLst>
          </p:nvPr>
        </p:nvGraphicFramePr>
        <p:xfrm>
          <a:off x="-159026" y="1979470"/>
          <a:ext cx="7100175" cy="4378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233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2800" dirty="0"/>
              <a:t>Painettu lehti on kaikissa ikäryhmissä mieluisin kanava ottaa vastaan tietoa yrityksestä. Digikanavista uutiskirje on mieluisin.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1169894" y="1524446"/>
            <a:ext cx="1005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latin typeface="Neue Haas Unica W1G" panose="020B0504030206020203" pitchFamily="34" charset="0"/>
              </a:rPr>
              <a:t>Mistä lukisit mieluiten tämän lehden tai sitä julkaisevan yrityksen uutisia ja juttuja (valitse tärkein)?  | % vastaajista, N = 4 992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2084873"/>
              </p:ext>
            </p:extLst>
          </p:nvPr>
        </p:nvGraphicFramePr>
        <p:xfrm>
          <a:off x="963706" y="1875987"/>
          <a:ext cx="10167769" cy="4249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03416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Mistä lukisit mieluiten tämän lehden tai sitä kustantavan yrityksen uutisia ja juttuja (valitse tärkein)? </a:t>
            </a:r>
            <a:r>
              <a:rPr lang="fi-FI" dirty="0">
                <a:solidFill>
                  <a:schemeClr val="accent1"/>
                </a:solidFill>
              </a:rPr>
              <a:t>Printtilehden lukijat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12C0B-E674-834F-BE02-32979997B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fi-FI" sz="5000" dirty="0"/>
              <a:t>61 % </a:t>
            </a:r>
            <a:br>
              <a:rPr lang="fi-FI" sz="5000" dirty="0"/>
            </a:br>
            <a:r>
              <a:rPr lang="fi-FI" dirty="0">
                <a:latin typeface="Neue Haas Unica W1G Medium" panose="020B0404030206020203" pitchFamily="34" charset="0"/>
              </a:rPr>
              <a:t>printtilehden lukijoista seuraisi lehden tai sitä kustantavan yrityksen aiheita mieluiten painetusta lehdestä.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3148084" y="1613228"/>
            <a:ext cx="3825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400" dirty="0">
                <a:latin typeface="Neue Haas Unica W1G" panose="020B0504030206020203" pitchFamily="34" charset="0"/>
              </a:rPr>
              <a:t>% vastaajista, N = 3 638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/>
        </p:nvGraphicFramePr>
        <p:xfrm>
          <a:off x="-159026" y="1932104"/>
          <a:ext cx="7100175" cy="442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82186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Mistä lukisit mieluiten tämän lehden tai sitä kustantavan yrityksen uutisia ja juttuja (valitse tärkein)? </a:t>
            </a:r>
            <a:r>
              <a:rPr lang="fi-FI" dirty="0">
                <a:solidFill>
                  <a:schemeClr val="accent1"/>
                </a:solidFill>
              </a:rPr>
              <a:t>Digilehden lukijat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12C0B-E674-834F-BE02-32979997B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 fontScale="92500" lnSpcReduction="20000"/>
          </a:bodyPr>
          <a:lstStyle/>
          <a:p>
            <a:pPr algn="ctr"/>
            <a:r>
              <a:rPr lang="fi-FI" sz="5000" dirty="0"/>
              <a:t>31 % </a:t>
            </a:r>
            <a:br>
              <a:rPr lang="fi-FI" sz="5000" dirty="0"/>
            </a:br>
            <a:r>
              <a:rPr lang="fi-FI" dirty="0"/>
              <a:t>digi</a:t>
            </a:r>
            <a:r>
              <a:rPr lang="fi-FI" dirty="0">
                <a:latin typeface="Neue Haas Unica W1G Medium" panose="020B0404030206020203" pitchFamily="34" charset="0"/>
              </a:rPr>
              <a:t>lehden lukijoista seuraisi lehden tai sitä kustantavan yrityksen aiheita mieluiten painetusta lehdestä. </a:t>
            </a:r>
          </a:p>
          <a:p>
            <a:pPr algn="ctr"/>
            <a:endParaRPr lang="fi-FI" sz="1400" dirty="0"/>
          </a:p>
          <a:p>
            <a:pPr algn="ctr"/>
            <a:r>
              <a:rPr lang="fi-FI" dirty="0" err="1">
                <a:latin typeface="Neue Haas Unica W1G Medium" panose="020B0404030206020203" pitchFamily="34" charset="0"/>
              </a:rPr>
              <a:t>Huom</a:t>
            </a:r>
            <a:r>
              <a:rPr lang="fi-FI" dirty="0">
                <a:latin typeface="Neue Haas Unica W1G Medium" panose="020B0404030206020203" pitchFamily="34" charset="0"/>
              </a:rPr>
              <a:t>! Heille uutiskirje on yhtä mieluisa tapa ohjata juttujen pariin.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3148084" y="1613228"/>
            <a:ext cx="3825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400" dirty="0">
                <a:latin typeface="Neue Haas Unica W1G" panose="020B0504030206020203" pitchFamily="34" charset="0"/>
              </a:rPr>
              <a:t>% vastaajista, N = 105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/>
        </p:nvGraphicFramePr>
        <p:xfrm>
          <a:off x="-159026" y="1932104"/>
          <a:ext cx="7100175" cy="442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19739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Mistä lukisit mieluiten tämän lehden tai sitä kustantavan yrityksen uutisia ja juttuja (valitse tärkein)? Alle 30-vuotiaat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12C0B-E674-834F-BE02-32979997B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fi-FI" sz="5000" dirty="0"/>
              <a:t>50 % </a:t>
            </a:r>
            <a:br>
              <a:rPr lang="fi-FI" sz="5000" dirty="0"/>
            </a:br>
            <a:r>
              <a:rPr lang="fi-FI" dirty="0">
                <a:latin typeface="Neue Haas Unica W1G Medium" panose="020B0404030206020203" pitchFamily="34" charset="0"/>
              </a:rPr>
              <a:t>alle 30-vuotiaista seuraisi lehden tai sitä kustantavan yrityksen aiheita mieluiten painetusta lehdestä.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3148084" y="1613228"/>
            <a:ext cx="3825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400" dirty="0">
                <a:latin typeface="Neue Haas Unica W1G" panose="020B0504030206020203" pitchFamily="34" charset="0"/>
              </a:rPr>
              <a:t>% vastaajista, N = 99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2872279"/>
              </p:ext>
            </p:extLst>
          </p:nvPr>
        </p:nvGraphicFramePr>
        <p:xfrm>
          <a:off x="-159026" y="1932104"/>
          <a:ext cx="7100175" cy="442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9776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Mistä lukisit mieluiten tämän lehden tai sitä kustantavan yrityksen uutisia ja juttuja (valitse tärkein)? 30–39-vuotiaat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12C0B-E674-834F-BE02-32979997B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fi-FI" sz="5000" dirty="0"/>
              <a:t>55 % </a:t>
            </a:r>
            <a:br>
              <a:rPr lang="fi-FI" sz="5000" dirty="0"/>
            </a:br>
            <a:r>
              <a:rPr lang="fi-FI" dirty="0">
                <a:latin typeface="Neue Haas Unica W1G Medium" panose="020B0404030206020203" pitchFamily="34" charset="0"/>
              </a:rPr>
              <a:t>30–39-vuotiaista seuraisi lehden tai sitä kustantavan yrityksen aiheita mieluiten painetusta lehdestä.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3148084" y="1613228"/>
            <a:ext cx="3825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400" dirty="0">
                <a:latin typeface="Neue Haas Unica W1G" panose="020B0504030206020203" pitchFamily="34" charset="0"/>
              </a:rPr>
              <a:t>% vastaajista, N = 269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1677431"/>
              </p:ext>
            </p:extLst>
          </p:nvPr>
        </p:nvGraphicFramePr>
        <p:xfrm>
          <a:off x="-159026" y="1932104"/>
          <a:ext cx="7100175" cy="442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11880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Mistä lukisit mieluiten tämän lehden tai sitä kustantavan yrityksen uutisia ja juttuja (valitse tärkein)? 40–49-vuotiaat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12C0B-E674-834F-BE02-32979997B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fi-FI" sz="5000" dirty="0"/>
              <a:t>52 % </a:t>
            </a:r>
            <a:br>
              <a:rPr lang="fi-FI" sz="5000" dirty="0"/>
            </a:br>
            <a:r>
              <a:rPr lang="fi-FI" dirty="0">
                <a:latin typeface="Neue Haas Unica W1G Medium" panose="020B0404030206020203" pitchFamily="34" charset="0"/>
              </a:rPr>
              <a:t>40–49-vuoitaista seuraisi lehden tai sitä kustantavan yrityksen aiheita mieluiten painetusta lehdestä.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3148084" y="1613228"/>
            <a:ext cx="3825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400" dirty="0">
                <a:latin typeface="Neue Haas Unica W1G" panose="020B0504030206020203" pitchFamily="34" charset="0"/>
              </a:rPr>
              <a:t>% vastaajista, N = 605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9100638"/>
              </p:ext>
            </p:extLst>
          </p:nvPr>
        </p:nvGraphicFramePr>
        <p:xfrm>
          <a:off x="-159026" y="1932104"/>
          <a:ext cx="7100175" cy="442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29013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Mistä lukisit mieluiten tämän lehden tai sitä kustantavan yrityksen uutisia ja juttuja (valitse tärkein)? 50–64-vuotiaat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12C0B-E674-834F-BE02-32979997B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fi-FI" sz="5000" dirty="0"/>
              <a:t>57 % </a:t>
            </a:r>
            <a:br>
              <a:rPr lang="fi-FI" sz="5000" dirty="0"/>
            </a:br>
            <a:r>
              <a:rPr lang="fi-FI" dirty="0">
                <a:latin typeface="Neue Haas Unica W1G Medium" panose="020B0404030206020203" pitchFamily="34" charset="0"/>
              </a:rPr>
              <a:t>50–64-vuotiaista seuraisi lehden tai sitä kustantavan yrityksen aiheita mieluiten painetusta lehdestä.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3148084" y="1613228"/>
            <a:ext cx="3825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400" dirty="0">
                <a:latin typeface="Neue Haas Unica W1G" panose="020B0504030206020203" pitchFamily="34" charset="0"/>
              </a:rPr>
              <a:t>% vastaajista, N = 2 012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0630043"/>
              </p:ext>
            </p:extLst>
          </p:nvPr>
        </p:nvGraphicFramePr>
        <p:xfrm>
          <a:off x="-159026" y="1932104"/>
          <a:ext cx="7100175" cy="442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74173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Mistä lukisit mieluiten tämän lehden tai sitä kustantavan yrityksen uutisia ja juttuja (valitse tärkein)? Yli 65-vuotiaat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12C0B-E674-834F-BE02-32979997B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fi-FI" sz="5000" dirty="0"/>
              <a:t>59 % </a:t>
            </a:r>
            <a:br>
              <a:rPr lang="fi-FI" sz="5000" dirty="0"/>
            </a:br>
            <a:r>
              <a:rPr lang="fi-FI" dirty="0">
                <a:latin typeface="Neue Haas Unica W1G Medium" panose="020B0404030206020203" pitchFamily="34" charset="0"/>
              </a:rPr>
              <a:t>yli 65-vuotiaista seuraisi lehden tai sitä kustantavan yrityksen aiheita mieluiten painetusta lehdestä.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3148084" y="1613228"/>
            <a:ext cx="3825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400" dirty="0">
                <a:latin typeface="Neue Haas Unica W1G" panose="020B0504030206020203" pitchFamily="34" charset="0"/>
              </a:rPr>
              <a:t>% vastaajista, N = 2 006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805178"/>
              </p:ext>
            </p:extLst>
          </p:nvPr>
        </p:nvGraphicFramePr>
        <p:xfrm>
          <a:off x="-159026" y="1932104"/>
          <a:ext cx="7100175" cy="442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9092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t set for 2023 with our fantastic January issue ">
            <a:extLst>
              <a:ext uri="{FF2B5EF4-FFF2-40B4-BE49-F238E27FC236}">
                <a16:creationId xmlns:a16="http://schemas.microsoft.com/office/drawing/2014/main" id="{058FB56A-7142-35BC-73E2-6789F2F9D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7806" y="1519841"/>
            <a:ext cx="2852136" cy="357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4E67D3B-5FF2-9C89-95B5-740E0C339C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3156" y="1519841"/>
            <a:ext cx="2852136" cy="357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7EA4235-B107-4C2E-73EF-0B09D1CF3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4121" y="1515843"/>
            <a:ext cx="2606789" cy="354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7E9831-5749-52F4-DF18-B8E9F3D88636}"/>
              </a:ext>
            </a:extLst>
          </p:cNvPr>
          <p:cNvSpPr txBox="1"/>
          <p:nvPr/>
        </p:nvSpPr>
        <p:spPr>
          <a:xfrm>
            <a:off x="565310" y="5275347"/>
            <a:ext cx="317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latin typeface="Neue Haas Unica W1G Medium" panose="020B0504030206020203" pitchFamily="34" charset="0"/>
              </a:rPr>
              <a:t>Japanilaisen, maailmanlaajuisesti toimivan </a:t>
            </a:r>
            <a:r>
              <a:rPr lang="fi-FI" sz="1400" dirty="0" err="1">
                <a:latin typeface="Neue Haas Unica W1G Medium" panose="020B0504030206020203" pitchFamily="34" charset="0"/>
              </a:rPr>
              <a:t>Uniqlo</a:t>
            </a:r>
            <a:r>
              <a:rPr lang="fi-FI" sz="1400" dirty="0">
                <a:latin typeface="Neue Haas Unica W1G Medium" panose="020B0504030206020203" pitchFamily="34" charset="0"/>
              </a:rPr>
              <a:t>-vaatebrändin </a:t>
            </a:r>
            <a:br>
              <a:rPr lang="fi-FI" sz="1400" dirty="0">
                <a:latin typeface="Neue Haas Unica W1G Medium" panose="020B0504030206020203" pitchFamily="34" charset="0"/>
              </a:rPr>
            </a:br>
            <a:r>
              <a:rPr lang="fi-FI" sz="1400" dirty="0" err="1">
                <a:latin typeface="Neue Haas Unica W1G Medium" panose="020B0504030206020203" pitchFamily="34" charset="0"/>
              </a:rPr>
              <a:t>LifeWear</a:t>
            </a:r>
            <a:r>
              <a:rPr lang="fi-FI" sz="1400" dirty="0">
                <a:latin typeface="Neue Haas Unica W1G Medium" panose="020B0504030206020203" pitchFamily="34" charset="0"/>
              </a:rPr>
              <a:t> Magazine</a:t>
            </a:r>
            <a:endParaRPr lang="en-FI" sz="1400" dirty="0">
              <a:latin typeface="Neue Haas Unica W1G Medium" panose="020B0504030206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0E9DFD-6545-FF20-4D5F-2138FA0744C6}"/>
              </a:ext>
            </a:extLst>
          </p:cNvPr>
          <p:cNvSpPr txBox="1"/>
          <p:nvPr/>
        </p:nvSpPr>
        <p:spPr>
          <a:xfrm>
            <a:off x="4249240" y="5275347"/>
            <a:ext cx="3693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 err="1">
                <a:latin typeface="Neue Haas Unica W1G Medium" panose="020B0504030206020203" pitchFamily="34" charset="0"/>
              </a:rPr>
              <a:t>Sainsbury’s</a:t>
            </a:r>
            <a:r>
              <a:rPr lang="fi-FI" sz="1400" dirty="0">
                <a:latin typeface="Neue Haas Unica W1G Medium" panose="020B0504030206020203" pitchFamily="34" charset="0"/>
              </a:rPr>
              <a:t> on Iso-Britannian toiseksi suurin kauppaketju. Sen ruokaan keskittyvä asiakaslehti on maksullinen.</a:t>
            </a:r>
            <a:endParaRPr lang="en-FI" sz="1400" dirty="0">
              <a:latin typeface="Neue Haas Unica W1G Medium" panose="020B0504030206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C01AF8-0F91-15E9-0CA7-7EC06DAEDDEC}"/>
              </a:ext>
            </a:extLst>
          </p:cNvPr>
          <p:cNvSpPr txBox="1"/>
          <p:nvPr/>
        </p:nvSpPr>
        <p:spPr>
          <a:xfrm>
            <a:off x="8130556" y="5275347"/>
            <a:ext cx="35431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latin typeface="Neue Haas Unica W1G Medium" panose="020B0504030206020203" pitchFamily="34" charset="0"/>
              </a:rPr>
              <a:t>Red Bullin asiakaslehti </a:t>
            </a:r>
            <a:r>
              <a:rPr lang="fi-FI" sz="1400" dirty="0" err="1">
                <a:latin typeface="Neue Haas Unica W1G Medium" panose="020B0504030206020203" pitchFamily="34" charset="0"/>
              </a:rPr>
              <a:t>The</a:t>
            </a:r>
            <a:r>
              <a:rPr lang="fi-FI" sz="1400" dirty="0">
                <a:latin typeface="Neue Haas Unica W1G Medium" panose="020B0504030206020203" pitchFamily="34" charset="0"/>
              </a:rPr>
              <a:t> Red Bulletin on maksullinen. Laadukasta </a:t>
            </a:r>
            <a:r>
              <a:rPr lang="fi-FI" sz="1400" dirty="0" err="1">
                <a:latin typeface="Neue Haas Unica W1G Medium" panose="020B0504030206020203" pitchFamily="34" charset="0"/>
              </a:rPr>
              <a:t>lifestyle</a:t>
            </a:r>
            <a:r>
              <a:rPr lang="fi-FI" sz="1400" dirty="0">
                <a:latin typeface="Neue Haas Unica W1G Medium" panose="020B0504030206020203" pitchFamily="34" charset="0"/>
              </a:rPr>
              <a:t>-lehteä julkaistaan kolmella kielellä. </a:t>
            </a:r>
            <a:endParaRPr lang="en-FI" sz="1400" dirty="0">
              <a:latin typeface="Neue Haas Unica W1G Medium" panose="020B05040302060202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41F999-036F-98C8-7848-6B5DDB437744}"/>
              </a:ext>
            </a:extLst>
          </p:cNvPr>
          <p:cNvSpPr txBox="1">
            <a:spLocks/>
          </p:cNvSpPr>
          <p:nvPr/>
        </p:nvSpPr>
        <p:spPr>
          <a:xfrm>
            <a:off x="838200" y="40340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FI" sz="5500" dirty="0">
                <a:latin typeface="Clattering" pitchFamily="2" charset="0"/>
              </a:rPr>
              <a:t>Ilmiö: lifestyle-luksuslehdet</a:t>
            </a:r>
          </a:p>
        </p:txBody>
      </p:sp>
    </p:spTree>
    <p:extLst>
      <p:ext uri="{BB962C8B-B14F-4D97-AF65-F5344CB8AC3E}">
        <p14:creationId xmlns:p14="http://schemas.microsoft.com/office/powerpoint/2010/main" val="37416923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8950374-49E7-3B4D-8CA3-D975957E7457}"/>
              </a:ext>
            </a:extLst>
          </p:cNvPr>
          <p:cNvGraphicFramePr/>
          <p:nvPr/>
        </p:nvGraphicFramePr>
        <p:xfrm>
          <a:off x="0" y="1865429"/>
          <a:ext cx="5881511" cy="442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11" y="179294"/>
            <a:ext cx="6342187" cy="1375469"/>
          </a:xfrm>
        </p:spPr>
        <p:txBody>
          <a:bodyPr>
            <a:normAutofit/>
          </a:bodyPr>
          <a:lstStyle/>
          <a:p>
            <a:r>
              <a:rPr lang="en-FI" sz="2800" dirty="0">
                <a:solidFill>
                  <a:schemeClr val="tx2"/>
                </a:solidFill>
              </a:rPr>
              <a:t>Lehti ilmestyy suurimman osan mielestä sopivan usein – 14 % kuitenkin toivoisi useampia numeroita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12C0B-E674-834F-BE02-32979997B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823417"/>
            <a:ext cx="3659703" cy="5211166"/>
          </a:xfrm>
        </p:spPr>
        <p:txBody>
          <a:bodyPr anchor="ctr">
            <a:normAutofit fontScale="77500" lnSpcReduction="20000"/>
          </a:bodyPr>
          <a:lstStyle/>
          <a:p>
            <a:r>
              <a:rPr lang="fi-FI" sz="6500" b="1" dirty="0">
                <a:latin typeface="Neue Haas Unica W1G" panose="020B0504030206020203" pitchFamily="34" charset="0"/>
              </a:rPr>
              <a:t>85 % </a:t>
            </a:r>
            <a:br>
              <a:rPr lang="fi-FI" sz="5000" dirty="0"/>
            </a:br>
            <a:r>
              <a:rPr lang="fi-FI" dirty="0"/>
              <a:t>mielestä lehden ilmestymistiheys on sopiva. Lähes kukaan ei toivo lehden ilmestyvän harvemmin.</a:t>
            </a:r>
          </a:p>
          <a:p>
            <a:pPr algn="ctr"/>
            <a:r>
              <a:rPr lang="fi-FI" sz="600" dirty="0"/>
              <a:t> </a:t>
            </a:r>
          </a:p>
          <a:p>
            <a:pPr algn="ctr"/>
            <a:r>
              <a:rPr lang="fi-FI" dirty="0"/>
              <a:t>Harvoin ilmestyvien lehtien lukijoissa oli enemmän heitä, jotka toivoivat lehden ilmestyvän useammin.</a:t>
            </a:r>
          </a:p>
          <a:p>
            <a:pPr algn="ctr"/>
            <a:endParaRPr lang="fi-FI" sz="2000" dirty="0"/>
          </a:p>
          <a:p>
            <a:pPr algn="ctr"/>
            <a:r>
              <a:rPr lang="fi-FI" sz="2000" i="1" dirty="0"/>
              <a:t>”Lehti ilmestyy liian harvoin”, vastausten v</a:t>
            </a:r>
            <a:r>
              <a:rPr lang="fi-FI" sz="2000" i="1" dirty="0">
                <a:latin typeface="Neue Haas Unica W1G Medium" panose="020B0404030206020203" pitchFamily="34" charset="0"/>
              </a:rPr>
              <a:t>aihteluväli eri lehdillä </a:t>
            </a:r>
            <a:br>
              <a:rPr lang="fi-FI" sz="2000" i="1" dirty="0">
                <a:latin typeface="Neue Haas Unica W1G Medium" panose="020B0404030206020203" pitchFamily="34" charset="0"/>
              </a:rPr>
            </a:br>
            <a:r>
              <a:rPr lang="fi-FI" sz="2000" i="1" dirty="0">
                <a:latin typeface="Neue Haas Unica W1G Medium" panose="020B0404030206020203" pitchFamily="34" charset="0"/>
              </a:rPr>
              <a:t>3 %–25 %.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631819" y="1734865"/>
            <a:ext cx="6342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400" dirty="0">
                <a:latin typeface="Neue Haas Unica W1G" panose="020B0504030206020203" pitchFamily="34" charset="0"/>
              </a:rPr>
              <a:t>Ilmestyykö lehti mielestäsi…  |  % vastaajista, N = 4 992</a:t>
            </a:r>
          </a:p>
        </p:txBody>
      </p:sp>
    </p:spTree>
    <p:extLst>
      <p:ext uri="{BB962C8B-B14F-4D97-AF65-F5344CB8AC3E}">
        <p14:creationId xmlns:p14="http://schemas.microsoft.com/office/powerpoint/2010/main" val="16062085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8950374-49E7-3B4D-8CA3-D975957E74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1504513"/>
              </p:ext>
            </p:extLst>
          </p:nvPr>
        </p:nvGraphicFramePr>
        <p:xfrm>
          <a:off x="-644982" y="2258085"/>
          <a:ext cx="7586132" cy="4033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>
                <a:solidFill>
                  <a:schemeClr val="tx2"/>
                </a:solidFill>
              </a:rPr>
              <a:t>Kuinka usein käyt lehden/yrityksen nettisivuilla tai verkkokaupassa?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12C0B-E674-834F-BE02-32979997B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 fontScale="70000" lnSpcReduction="20000"/>
          </a:bodyPr>
          <a:lstStyle/>
          <a:p>
            <a:r>
              <a:rPr lang="fi-FI" sz="5000" dirty="0"/>
              <a:t>38 % </a:t>
            </a:r>
          </a:p>
          <a:p>
            <a:r>
              <a:rPr lang="fi-FI" dirty="0"/>
              <a:t>käyttää tutkittujen lehtien/yritysten nettisivuja tai verkkokauppaa vähintään kerran kuukaudessa, </a:t>
            </a:r>
          </a:p>
          <a:p>
            <a:r>
              <a:rPr lang="fi-FI" sz="5000" dirty="0"/>
              <a:t>87 %</a:t>
            </a:r>
            <a:br>
              <a:rPr lang="fi-FI" sz="5000" dirty="0"/>
            </a:br>
            <a:r>
              <a:rPr lang="fi-FI" dirty="0"/>
              <a:t>ainakin joskus. </a:t>
            </a:r>
          </a:p>
          <a:p>
            <a:endParaRPr lang="fi-FI" dirty="0"/>
          </a:p>
          <a:p>
            <a:r>
              <a:rPr lang="fi-FI" dirty="0"/>
              <a:t>Vaihteluväli 17 %–58 % </a:t>
            </a:r>
          </a:p>
          <a:p>
            <a:r>
              <a:rPr lang="fi-FI" dirty="0"/>
              <a:t>(kerran kuussa)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631819" y="1734865"/>
            <a:ext cx="6342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400" dirty="0" err="1">
                <a:latin typeface="Neue Haas Unica W1G" panose="020B0504030206020203" pitchFamily="34" charset="0"/>
              </a:rPr>
              <a:t>Huom</a:t>
            </a:r>
            <a:r>
              <a:rPr lang="fi-FI" sz="1400" dirty="0">
                <a:latin typeface="Neue Haas Unica W1G" panose="020B0504030206020203" pitchFamily="34" charset="0"/>
              </a:rPr>
              <a:t>! Kysymys muotoiltu eri tavalla sen mukaan, millainen verkkopresenssi lehdellä/yrityksellä on.  |   % vastaajista, N = 4 992</a:t>
            </a:r>
          </a:p>
        </p:txBody>
      </p:sp>
    </p:spTree>
    <p:extLst>
      <p:ext uri="{BB962C8B-B14F-4D97-AF65-F5344CB8AC3E}">
        <p14:creationId xmlns:p14="http://schemas.microsoft.com/office/powerpoint/2010/main" val="11566257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8950374-49E7-3B4D-8CA3-D975957E74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0885089"/>
              </p:ext>
            </p:extLst>
          </p:nvPr>
        </p:nvGraphicFramePr>
        <p:xfrm>
          <a:off x="280117" y="1865429"/>
          <a:ext cx="6342188" cy="442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Facebook on sekä lehtien eniten käyttämä että seuratuin somekanava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12C0B-E674-834F-BE02-32979997B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r>
              <a:rPr lang="fi-FI" sz="5000" dirty="0"/>
              <a:t>25</a:t>
            </a:r>
            <a:r>
              <a:rPr lang="fi-FI" dirty="0"/>
              <a:t> </a:t>
            </a:r>
            <a:r>
              <a:rPr lang="fi-FI" sz="5000" dirty="0"/>
              <a:t>% </a:t>
            </a:r>
          </a:p>
          <a:p>
            <a:r>
              <a:rPr lang="fi-FI" dirty="0"/>
              <a:t>seuraa vähintään yhtä lukemansa asiakasmedian somekanavaa.</a:t>
            </a:r>
          </a:p>
          <a:p>
            <a:endParaRPr lang="fi-FI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3148084" y="1734865"/>
            <a:ext cx="3825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400" dirty="0">
                <a:latin typeface="Neue Haas Unica W1G" panose="020B0504030206020203" pitchFamily="34" charset="0"/>
              </a:rPr>
              <a:t>% vastaajista, N = 4 992</a:t>
            </a:r>
          </a:p>
        </p:txBody>
      </p:sp>
    </p:spTree>
    <p:extLst>
      <p:ext uri="{BB962C8B-B14F-4D97-AF65-F5344CB8AC3E}">
        <p14:creationId xmlns:p14="http://schemas.microsoft.com/office/powerpoint/2010/main" val="36663112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Asiakasmediat</a:t>
            </a:r>
            <a:r>
              <a:rPr lang="en-FI" dirty="0"/>
              <a:t> somessa</a:t>
            </a:r>
            <a:endParaRPr lang="en-FI" dirty="0">
              <a:highlight>
                <a:srgbClr val="FFFF00"/>
              </a:highlight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3DCC913-45B9-3BDA-5613-9BAE5537A973}"/>
              </a:ext>
            </a:extLst>
          </p:cNvPr>
          <p:cNvSpPr txBox="1">
            <a:spLocks/>
          </p:cNvSpPr>
          <p:nvPr/>
        </p:nvSpPr>
        <p:spPr>
          <a:xfrm>
            <a:off x="1524000" y="3973582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br>
              <a:rPr lang="fi-FI" dirty="0">
                <a:solidFill>
                  <a:schemeClr val="bg1"/>
                </a:solidFill>
              </a:rPr>
            </a:br>
            <a:r>
              <a:rPr lang="fi-FI" dirty="0" err="1">
                <a:solidFill>
                  <a:schemeClr val="bg1"/>
                </a:solidFill>
              </a:rPr>
              <a:t>Aikakausmedian</a:t>
            </a:r>
            <a:r>
              <a:rPr lang="fi-FI" dirty="0">
                <a:solidFill>
                  <a:schemeClr val="bg1"/>
                </a:solidFill>
              </a:rPr>
              <a:t> someseuranta, joulukuu 2022</a:t>
            </a:r>
            <a:endParaRPr lang="en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026163"/>
          </a:xfrm>
        </p:spPr>
        <p:txBody>
          <a:bodyPr>
            <a:normAutofit fontScale="90000"/>
          </a:bodyPr>
          <a:lstStyle/>
          <a:p>
            <a:r>
              <a:rPr lang="fi-FI" u="sng" dirty="0"/>
              <a:t>Asiakasmedioilla</a:t>
            </a:r>
            <a:r>
              <a:rPr lang="fi-FI" dirty="0"/>
              <a:t> on somessa yhteensä 307 884 seuraajaa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514764"/>
            <a:ext cx="3659703" cy="4580024"/>
          </a:xfrm>
        </p:spPr>
        <p:txBody>
          <a:bodyPr anchor="ctr">
            <a:noAutofit/>
          </a:bodyPr>
          <a:lstStyle/>
          <a:p>
            <a:pPr algn="ctr"/>
            <a:r>
              <a:rPr lang="fi-FI" sz="2000" dirty="0">
                <a:solidFill>
                  <a:schemeClr val="bg2"/>
                </a:solidFill>
                <a:latin typeface="Neue Haas Unica W1G Medium" panose="020B0504030206020203" pitchFamily="34" charset="0"/>
              </a:rPr>
              <a:t>Asiakasmedioilla oli vuoden 2022 lopussa lähes </a:t>
            </a:r>
            <a:br>
              <a:rPr lang="fi-FI" sz="2000" dirty="0">
                <a:solidFill>
                  <a:schemeClr val="bg2"/>
                </a:solidFill>
                <a:latin typeface="Neue Haas Unica W1G Medium" panose="020B0504030206020203" pitchFamily="34" charset="0"/>
              </a:rPr>
            </a:br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308 000 </a:t>
            </a:r>
            <a:br>
              <a:rPr lang="fi-FI" sz="4000" dirty="0">
                <a:solidFill>
                  <a:schemeClr val="bg2"/>
                </a:solidFill>
                <a:latin typeface="Neue Haas Unica W1G Medium" panose="020B0504030206020203" pitchFamily="34" charset="0"/>
              </a:rPr>
            </a:br>
            <a:r>
              <a:rPr lang="fi-FI" sz="2000" dirty="0">
                <a:solidFill>
                  <a:schemeClr val="bg2"/>
                </a:solidFill>
                <a:latin typeface="Neue Haas Unica W1G Medium" panose="020B0504030206020203" pitchFamily="34" charset="0"/>
              </a:rPr>
              <a:t>seuraajaa. </a:t>
            </a:r>
            <a:br>
              <a:rPr lang="fi-FI" sz="2000" dirty="0">
                <a:solidFill>
                  <a:schemeClr val="bg2"/>
                </a:solidFill>
                <a:latin typeface="Neue Haas Unica W1G Medium" panose="020B0504030206020203" pitchFamily="34" charset="0"/>
              </a:rPr>
            </a:br>
            <a:endParaRPr lang="fi-FI" sz="2000" dirty="0">
              <a:solidFill>
                <a:schemeClr val="bg2"/>
              </a:solidFill>
              <a:latin typeface="Neue Haas Unica W1G Medium" panose="020B0504030206020203" pitchFamily="34" charset="0"/>
            </a:endParaRPr>
          </a:p>
          <a:p>
            <a:pPr algn="ctr"/>
            <a:r>
              <a:rPr lang="fi-FI" sz="2000" dirty="0">
                <a:solidFill>
                  <a:schemeClr val="bg2"/>
                </a:solidFill>
                <a:latin typeface="Neue Haas Unica W1G Medium" panose="020B0504030206020203" pitchFamily="34" charset="0"/>
              </a:rPr>
              <a:t>Niitä seurataan eniten Instagramissa ja Facebookissa.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4215566"/>
              </p:ext>
            </p:extLst>
          </p:nvPr>
        </p:nvGraphicFramePr>
        <p:xfrm>
          <a:off x="-112862" y="1907716"/>
          <a:ext cx="7599405" cy="418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1200" dirty="0">
                <a:solidFill>
                  <a:schemeClr val="tx2"/>
                </a:solidFill>
              </a:rPr>
              <a:t>Seurannassa oli mukana 6 asiakasmediaa.</a:t>
            </a:r>
          </a:p>
        </p:txBody>
      </p:sp>
    </p:spTree>
    <p:extLst>
      <p:ext uri="{BB962C8B-B14F-4D97-AF65-F5344CB8AC3E}">
        <p14:creationId xmlns:p14="http://schemas.microsoft.com/office/powerpoint/2010/main" val="32063786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sz="3200" dirty="0"/>
              <a:t>Asiakasmedioiden seuraajamäärä / joulukuu 2022</a:t>
            </a:r>
            <a:endParaRPr lang="en-FI" sz="32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7233369"/>
              </p:ext>
            </p:extLst>
          </p:nvPr>
        </p:nvGraphicFramePr>
        <p:xfrm>
          <a:off x="502507" y="2067953"/>
          <a:ext cx="7096898" cy="4214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tx2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tx2"/>
                </a:solidFill>
              </a:rPr>
              <a:t>Pinterestissä</a:t>
            </a:r>
            <a:r>
              <a:rPr lang="fi-FI" sz="1200" dirty="0">
                <a:solidFill>
                  <a:schemeClr val="tx2"/>
                </a:solidFill>
              </a:rPr>
              <a:t> ja </a:t>
            </a:r>
            <a:r>
              <a:rPr lang="fi-FI" sz="1200" dirty="0" err="1">
                <a:solidFill>
                  <a:schemeClr val="tx2"/>
                </a:solidFill>
              </a:rPr>
              <a:t>TikTokissa</a:t>
            </a:r>
            <a:r>
              <a:rPr lang="fi-FI" sz="1200" dirty="0">
                <a:solidFill>
                  <a:schemeClr val="tx2"/>
                </a:solidFill>
              </a:rPr>
              <a:t>. Päällekkäisyyksiä ei ole huomioitu.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484496D-1342-30BA-E8EE-F71FDD989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 lnSpcReduction="10000"/>
          </a:bodyPr>
          <a:lstStyle/>
          <a:p>
            <a:pPr algn="ctr"/>
            <a:r>
              <a:rPr lang="fi-FI" sz="2000" dirty="0">
                <a:solidFill>
                  <a:schemeClr val="bg2"/>
                </a:solidFill>
                <a:latin typeface="Neue Haas Unica W1G Medium" panose="020B0504030206020203" pitchFamily="34" charset="0"/>
              </a:rPr>
              <a:t>Seurannassa oli mukana 6 asiakasmediaa, joilla oli käytössään yhteensä 14 somekanavaa.</a:t>
            </a:r>
            <a:br>
              <a:rPr lang="fi-FI" sz="2000" dirty="0">
                <a:solidFill>
                  <a:schemeClr val="bg2"/>
                </a:solidFill>
                <a:latin typeface="Neue Haas Unica W1G Medium" panose="020B0504030206020203" pitchFamily="34" charset="0"/>
              </a:rPr>
            </a:br>
            <a:endParaRPr lang="fi-FI" sz="2000" dirty="0">
              <a:solidFill>
                <a:schemeClr val="bg2"/>
              </a:solidFill>
              <a:latin typeface="Neue Haas Unica W1G Medium" panose="020B0504030206020203" pitchFamily="34" charset="0"/>
            </a:endParaRPr>
          </a:p>
          <a:p>
            <a:pPr algn="ctr"/>
            <a:r>
              <a:rPr lang="fi-FI" sz="2000" dirty="0">
                <a:solidFill>
                  <a:schemeClr val="bg2"/>
                </a:solidFill>
                <a:latin typeface="Neue Haas Unica W1G Medium" panose="020B0504030206020203" pitchFamily="34" charset="0"/>
              </a:rPr>
              <a:t>Yhdellä asiakasmedialla oli keskimäärin käytössään </a:t>
            </a:r>
          </a:p>
          <a:p>
            <a:pPr algn="ctr"/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2,3</a:t>
            </a: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dirty="0">
                <a:solidFill>
                  <a:schemeClr val="bg2"/>
                </a:solidFill>
                <a:latin typeface="Neue Haas Unica W1G Medium" panose="020B0504030206020203" pitchFamily="34" charset="0"/>
              </a:rPr>
              <a:t>somekanavaa.</a:t>
            </a:r>
          </a:p>
        </p:txBody>
      </p:sp>
    </p:spTree>
    <p:extLst>
      <p:ext uri="{BB962C8B-B14F-4D97-AF65-F5344CB8AC3E}">
        <p14:creationId xmlns:p14="http://schemas.microsoft.com/office/powerpoint/2010/main" val="39286332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814676C-E4DE-4BFC-ABB6-01D569CAE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11" y="64721"/>
            <a:ext cx="6342187" cy="1302327"/>
          </a:xfrm>
        </p:spPr>
        <p:txBody>
          <a:bodyPr anchor="ctr">
            <a:normAutofit/>
          </a:bodyPr>
          <a:lstStyle/>
          <a:p>
            <a:r>
              <a:rPr lang="en-FI" sz="3200" dirty="0">
                <a:solidFill>
                  <a:schemeClr val="tx2"/>
                </a:solidFill>
              </a:rPr>
              <a:t>Suurimmat asiakasmediat somessa / joulukuu 2022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9E9813F-2477-2812-DA48-4FFC9B67D534}"/>
              </a:ext>
            </a:extLst>
          </p:cNvPr>
          <p:cNvSpPr txBox="1">
            <a:spLocks/>
          </p:cNvSpPr>
          <p:nvPr/>
        </p:nvSpPr>
        <p:spPr>
          <a:xfrm>
            <a:off x="1277593" y="2137226"/>
            <a:ext cx="5495166" cy="3974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0" i="0" kern="1200">
                <a:solidFill>
                  <a:schemeClr val="bg1"/>
                </a:solidFill>
                <a:latin typeface="Neue Haas Unica W1G Medium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800" dirty="0">
              <a:solidFill>
                <a:schemeClr val="tx2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6FF62D8-0C8A-0965-20B3-F40188732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021841"/>
              </p:ext>
            </p:extLst>
          </p:nvPr>
        </p:nvGraphicFramePr>
        <p:xfrm>
          <a:off x="1277593" y="2464221"/>
          <a:ext cx="4667172" cy="31328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8942">
                  <a:extLst>
                    <a:ext uri="{9D8B030D-6E8A-4147-A177-3AD203B41FA5}">
                      <a16:colId xmlns:a16="http://schemas.microsoft.com/office/drawing/2014/main" val="831402715"/>
                    </a:ext>
                  </a:extLst>
                </a:gridCol>
                <a:gridCol w="2897289">
                  <a:extLst>
                    <a:ext uri="{9D8B030D-6E8A-4147-A177-3AD203B41FA5}">
                      <a16:colId xmlns:a16="http://schemas.microsoft.com/office/drawing/2014/main" val="2847968599"/>
                    </a:ext>
                  </a:extLst>
                </a:gridCol>
                <a:gridCol w="1190941">
                  <a:extLst>
                    <a:ext uri="{9D8B030D-6E8A-4147-A177-3AD203B41FA5}">
                      <a16:colId xmlns:a16="http://schemas.microsoft.com/office/drawing/2014/main" val="3399852014"/>
                    </a:ext>
                  </a:extLst>
                </a:gridCol>
              </a:tblGrid>
              <a:tr h="404530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fi-FI" sz="1600" b="0" i="0" u="none" strike="noStrike" noProof="0">
                        <a:solidFill>
                          <a:srgbClr val="E24426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fi-FI" sz="1600" b="0" i="0" u="none" strike="noStrike" noProof="0" dirty="0">
                          <a:solidFill>
                            <a:schemeClr val="accent2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Seuraajia kaikissa </a:t>
                      </a:r>
                      <a:br>
                        <a:rPr lang="fi-FI" sz="1600" b="0" i="0" u="none" strike="noStrike" noProof="0" dirty="0">
                          <a:solidFill>
                            <a:schemeClr val="accent2"/>
                          </a:solidFill>
                          <a:effectLst/>
                          <a:latin typeface="Neue Haas Unica W1G Medium" panose="020B0504030206020203" pitchFamily="34" charset="0"/>
                        </a:rPr>
                      </a:br>
                      <a:r>
                        <a:rPr lang="fi-FI" sz="1600" b="0" i="0" u="none" strike="noStrike" noProof="0" dirty="0">
                          <a:solidFill>
                            <a:schemeClr val="accent2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kanavissa yhteensä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FI" sz="2000" b="0" i="0" u="none" strike="noStrike" dirty="0">
                          <a:solidFill>
                            <a:srgbClr val="E24426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Seuraajamäärä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5504609"/>
                  </a:ext>
                </a:extLst>
              </a:tr>
              <a:tr h="3765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600" b="0" i="0" u="none" strike="noStrike" noProof="0"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600" b="0" i="0" u="none" strike="noStrike" noProof="0">
                        <a:solidFill>
                          <a:srgbClr val="E24426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600" b="0" i="0" u="none" strike="noStrike" noProof="0" dirty="0"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  <a:endParaRPr lang="fi-FI" sz="1600" b="0" i="0" u="none" strike="noStrike" noProof="0" dirty="0">
                        <a:solidFill>
                          <a:srgbClr val="E24426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fi-FI" sz="1600" b="0" i="0" u="none" strike="noStrike" noProof="0" dirty="0">
                          <a:effectLst/>
                          <a:latin typeface="Neue Haas Unica W1G" panose="020B0504030206020203" pitchFamily="34" charset="0"/>
                        </a:rPr>
                        <a:t>227 061</a:t>
                      </a:r>
                      <a:endParaRPr lang="fi-FI" sz="1600" b="0" i="0" u="none" strike="noStrike" noProof="0" dirty="0">
                        <a:solidFill>
                          <a:srgbClr val="E24426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75751"/>
                  </a:ext>
                </a:extLst>
              </a:tr>
              <a:tr h="3765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600" b="0" i="0" u="none" strike="noStrike" noProof="0"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600" b="0" i="0" u="none" strike="noStrike" noProof="0">
                        <a:solidFill>
                          <a:srgbClr val="E24426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600" b="0" i="0" u="none" strike="noStrike" noProof="0" dirty="0"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  <a:endParaRPr lang="fi-FI" sz="1600" b="0" i="0" u="none" strike="noStrike" noProof="0" dirty="0">
                        <a:solidFill>
                          <a:srgbClr val="E24426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fi-FI" sz="1600" b="0" i="0" u="none" strike="noStrike" noProof="0" dirty="0">
                          <a:effectLst/>
                          <a:latin typeface="Neue Haas Unica W1G" panose="020B0504030206020203" pitchFamily="34" charset="0"/>
                        </a:rPr>
                        <a:t>51 359</a:t>
                      </a:r>
                      <a:endParaRPr lang="fi-FI" sz="1600" b="0" i="0" u="none" strike="noStrike" noProof="0" dirty="0">
                        <a:solidFill>
                          <a:srgbClr val="E24426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271400"/>
                  </a:ext>
                </a:extLst>
              </a:tr>
              <a:tr h="3765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600" b="0" i="0" u="none" strike="noStrike" noProof="0" dirty="0"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600" b="0" i="0" u="none" strike="noStrike" noProof="0" dirty="0">
                        <a:solidFill>
                          <a:srgbClr val="E24426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600" b="0" i="0" u="none" strike="noStrike" noProof="0" dirty="0">
                          <a:effectLst/>
                          <a:latin typeface="Neue Haas Unica W1G" panose="020B0504030206020203" pitchFamily="34" charset="0"/>
                        </a:rPr>
                        <a:t>X (Veikkauksen asiakasmedia)</a:t>
                      </a:r>
                      <a:endParaRPr lang="fi-FI" sz="1600" b="0" i="0" u="none" strike="noStrike" noProof="0" dirty="0">
                        <a:solidFill>
                          <a:srgbClr val="E24426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fi-FI" sz="1600" b="0" i="0" u="none" strike="noStrike" noProof="0" dirty="0">
                          <a:effectLst/>
                          <a:latin typeface="Neue Haas Unica W1G" panose="020B0504030206020203" pitchFamily="34" charset="0"/>
                        </a:rPr>
                        <a:t>38 195</a:t>
                      </a:r>
                      <a:endParaRPr lang="fi-FI" sz="1600" b="0" i="0" u="none" strike="noStrike" noProof="0" dirty="0">
                        <a:solidFill>
                          <a:srgbClr val="E24426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34512"/>
                  </a:ext>
                </a:extLst>
              </a:tr>
              <a:tr h="3765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600" b="0" i="0" u="none" strike="noStrike" noProof="0"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600" b="0" i="0" u="none" strike="noStrike" noProof="0">
                        <a:solidFill>
                          <a:srgbClr val="E24426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6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Pirkka</a:t>
                      </a: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fi-FI" sz="1600" b="0" i="0" u="none" strike="noStrike" noProof="0" dirty="0">
                          <a:effectLst/>
                          <a:latin typeface="Neue Haas Unica W1G" panose="020B0504030206020203" pitchFamily="34" charset="0"/>
                        </a:rPr>
                        <a:t>26 814</a:t>
                      </a:r>
                      <a:endParaRPr lang="fi-FI" sz="1600" b="0" i="0" u="none" strike="noStrike" noProof="0" dirty="0">
                        <a:solidFill>
                          <a:srgbClr val="E24426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2611463"/>
                  </a:ext>
                </a:extLst>
              </a:tr>
              <a:tr h="3765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600" b="0" i="0" u="none" strike="noStrike" noProof="0" dirty="0"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600" b="0" i="0" u="none" strike="noStrike" noProof="0" dirty="0">
                        <a:solidFill>
                          <a:srgbClr val="E24426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6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Polemiikki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fi-FI" sz="1600" b="0" i="0" u="none" strike="noStrike" noProof="0" dirty="0">
                          <a:effectLst/>
                          <a:latin typeface="Neue Haas Unica W1G" panose="020B0504030206020203" pitchFamily="34" charset="0"/>
                        </a:rPr>
                        <a:t>25 480</a:t>
                      </a:r>
                      <a:endParaRPr lang="fi-FI" sz="1600" b="0" i="0" u="none" strike="noStrike" noProof="0" dirty="0">
                        <a:solidFill>
                          <a:srgbClr val="E24426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030708"/>
                  </a:ext>
                </a:extLst>
              </a:tr>
              <a:tr h="3765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600" b="0" i="0" u="none" strike="noStrike" noProof="0"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600" b="0" i="0" u="none" strike="noStrike" noProof="0">
                        <a:solidFill>
                          <a:srgbClr val="E24426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6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Sosiaalivakuutus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fi-FI" sz="1600" b="0" i="0" u="none" strike="noStrike" noProof="0" dirty="0">
                          <a:effectLst/>
                          <a:latin typeface="Neue Haas Unica W1G" panose="020B0504030206020203" pitchFamily="34" charset="0"/>
                        </a:rPr>
                        <a:t>24 273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39411"/>
                  </a:ext>
                </a:extLst>
              </a:tr>
              <a:tr h="3765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fi-FI" sz="1600" b="0" i="0" u="none" strike="noStrike" noProof="0">
                        <a:solidFill>
                          <a:srgbClr val="E24426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6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Yhteensä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fi-FI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307 884 </a:t>
                      </a:r>
                      <a:endParaRPr lang="fi-FI" sz="1600" b="0" i="0" u="none" strike="noStrike" kern="1200" noProof="0" dirty="0">
                        <a:solidFill>
                          <a:schemeClr val="dk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135359"/>
                  </a:ext>
                </a:extLst>
              </a:tr>
            </a:tbl>
          </a:graphicData>
        </a:graphic>
      </p:graphicFrame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D77CBF-3484-9E9B-34F3-0B2B50E29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9986" y="1367047"/>
            <a:ext cx="3899365" cy="4574243"/>
          </a:xfrm>
        </p:spPr>
        <p:txBody>
          <a:bodyPr anchor="ctr">
            <a:normAutofit fontScale="62500" lnSpcReduction="20000"/>
          </a:bodyPr>
          <a:lstStyle/>
          <a:p>
            <a:pPr algn="ctr"/>
            <a:r>
              <a:rPr lang="fi-FI" sz="3300" b="1" dirty="0">
                <a:latin typeface="Neue Haas Unica W1G" panose="020B0504030206020203" pitchFamily="34" charset="0"/>
              </a:rPr>
              <a:t>Suurimmat</a:t>
            </a:r>
          </a:p>
          <a:p>
            <a:pPr algn="ctr"/>
            <a:r>
              <a:rPr lang="fi-FI" sz="2400" u="sng" dirty="0">
                <a:latin typeface="Neue Haas Unica W1G Medium" panose="020B0504030206020203" pitchFamily="34" charset="0"/>
              </a:rPr>
              <a:t>Instagram</a:t>
            </a:r>
            <a:br>
              <a:rPr lang="fi-FI" sz="2400" dirty="0">
                <a:latin typeface="Neue Haas Unica W1G Medium" panose="020B0504030206020203" pitchFamily="34" charset="0"/>
              </a:rPr>
            </a:br>
            <a:r>
              <a:rPr lang="fi-FI" sz="2400" dirty="0">
                <a:latin typeface="Neue Haas Unica W1G Medium" panose="020B0504030206020203" pitchFamily="34" charset="0"/>
              </a:rPr>
              <a:t>Yhteishyvä</a:t>
            </a:r>
            <a:br>
              <a:rPr lang="fi-FI" sz="2400" dirty="0">
                <a:latin typeface="Neue Haas Unica W1G Medium" panose="020B0504030206020203" pitchFamily="34" charset="0"/>
              </a:rPr>
            </a:br>
            <a:r>
              <a:rPr lang="fi-FI" sz="2400" dirty="0">
                <a:latin typeface="Neue Haas Unica W1G Medium" panose="020B0504030206020203" pitchFamily="34" charset="0"/>
              </a:rPr>
              <a:t>K-Ruoka</a:t>
            </a:r>
            <a:br>
              <a:rPr lang="fi-FI" sz="2400" dirty="0">
                <a:latin typeface="Neue Haas Unica W1G Medium" panose="020B0504030206020203" pitchFamily="34" charset="0"/>
              </a:rPr>
            </a:br>
            <a:r>
              <a:rPr lang="fi-FI" sz="2400" dirty="0">
                <a:latin typeface="Neue Haas Unica W1G Medium" panose="020B0504030206020203" pitchFamily="34" charset="0"/>
              </a:rPr>
              <a:t>Pirkka</a:t>
            </a:r>
            <a:br>
              <a:rPr lang="fi-FI" sz="2400" dirty="0">
                <a:latin typeface="Neue Haas Unica W1G Medium" panose="020B0504030206020203" pitchFamily="34" charset="0"/>
              </a:rPr>
            </a:br>
            <a:endParaRPr lang="fi-FI" sz="500" dirty="0">
              <a:latin typeface="Neue Haas Unica W1G Medium" panose="020B0504030206020203" pitchFamily="34" charset="0"/>
            </a:endParaRPr>
          </a:p>
          <a:p>
            <a:pPr algn="ctr"/>
            <a:r>
              <a:rPr lang="fi-FI" sz="2400" u="sng" dirty="0">
                <a:latin typeface="Neue Haas Unica W1G Medium" panose="020B0504030206020203" pitchFamily="34" charset="0"/>
              </a:rPr>
              <a:t>Facebook</a:t>
            </a:r>
            <a:br>
              <a:rPr lang="fi-FI" sz="2400" dirty="0">
                <a:latin typeface="Neue Haas Unica W1G Medium" panose="020B0504030206020203" pitchFamily="34" charset="0"/>
              </a:rPr>
            </a:br>
            <a:r>
              <a:rPr lang="fi-FI" sz="2400" dirty="0">
                <a:latin typeface="Neue Haas Unica W1G Medium" panose="020B0504030206020203" pitchFamily="34" charset="0"/>
              </a:rPr>
              <a:t>Yhteishyvä</a:t>
            </a:r>
            <a:br>
              <a:rPr lang="fi-FI" sz="2400" dirty="0">
                <a:latin typeface="Neue Haas Unica W1G Medium" panose="020B0504030206020203" pitchFamily="34" charset="0"/>
              </a:rPr>
            </a:br>
            <a:r>
              <a:rPr lang="fi-FI" sz="2400" dirty="0">
                <a:latin typeface="Neue Haas Unica W1G Medium" panose="020B0504030206020203" pitchFamily="34" charset="0"/>
              </a:rPr>
              <a:t>X</a:t>
            </a:r>
            <a:br>
              <a:rPr lang="fi-FI" sz="2400" dirty="0">
                <a:latin typeface="Neue Haas Unica W1G Medium" panose="020B0504030206020203" pitchFamily="34" charset="0"/>
              </a:rPr>
            </a:br>
            <a:r>
              <a:rPr lang="fi-FI" sz="2400" dirty="0">
                <a:latin typeface="Neue Haas Unica W1G Medium" panose="020B0504030206020203" pitchFamily="34" charset="0"/>
              </a:rPr>
              <a:t>Polemiikki</a:t>
            </a:r>
          </a:p>
          <a:p>
            <a:pPr algn="ctr"/>
            <a:endParaRPr lang="fi-FI" sz="500" dirty="0">
              <a:latin typeface="Neue Haas Unica W1G Medium" panose="020B0504030206020203" pitchFamily="34" charset="0"/>
            </a:endParaRPr>
          </a:p>
          <a:p>
            <a:pPr algn="ctr"/>
            <a:r>
              <a:rPr lang="fi-FI" sz="2400" u="sng" dirty="0">
                <a:latin typeface="Neue Haas Unica W1G Medium" panose="020B0504030206020203" pitchFamily="34" charset="0"/>
              </a:rPr>
              <a:t>YouTube</a:t>
            </a:r>
            <a:br>
              <a:rPr lang="fi-FI" sz="2400" dirty="0">
                <a:latin typeface="Neue Haas Unica W1G Medium" panose="020B0504030206020203" pitchFamily="34" charset="0"/>
              </a:rPr>
            </a:br>
            <a:r>
              <a:rPr lang="fi-FI" sz="2400" dirty="0">
                <a:latin typeface="Neue Haas Unica W1G Medium" panose="020B0504030206020203" pitchFamily="34" charset="0"/>
              </a:rPr>
              <a:t>K-Ruoka</a:t>
            </a:r>
            <a:br>
              <a:rPr lang="fi-FI" sz="2400" dirty="0">
                <a:latin typeface="Neue Haas Unica W1G Medium" panose="020B0504030206020203" pitchFamily="34" charset="0"/>
              </a:rPr>
            </a:br>
            <a:r>
              <a:rPr lang="fi-FI" sz="2400" dirty="0">
                <a:latin typeface="Neue Haas Unica W1G Medium" panose="020B0504030206020203" pitchFamily="34" charset="0"/>
              </a:rPr>
              <a:t>Yhteishyvä</a:t>
            </a:r>
            <a:br>
              <a:rPr lang="fi-FI" sz="2400" dirty="0">
                <a:latin typeface="Neue Haas Unica W1G Medium" panose="020B0504030206020203" pitchFamily="34" charset="0"/>
              </a:rPr>
            </a:br>
            <a:r>
              <a:rPr lang="fi-FI" sz="2400" dirty="0">
                <a:latin typeface="Neue Haas Unica W1G Medium" panose="020B0504030206020203" pitchFamily="34" charset="0"/>
              </a:rPr>
              <a:t>Pirkka</a:t>
            </a:r>
          </a:p>
          <a:p>
            <a:pPr algn="ctr"/>
            <a:endParaRPr lang="fi-FI" sz="500" dirty="0">
              <a:latin typeface="Neue Haas Unica W1G Medium" panose="020B0504030206020203" pitchFamily="34" charset="0"/>
            </a:endParaRPr>
          </a:p>
          <a:p>
            <a:pPr algn="ctr"/>
            <a:r>
              <a:rPr lang="fi-FI" sz="2400" u="sng" dirty="0" err="1">
                <a:latin typeface="Neue Haas Unica W1G Medium" panose="020B0504030206020203" pitchFamily="34" charset="0"/>
              </a:rPr>
              <a:t>TikTok</a:t>
            </a:r>
            <a:br>
              <a:rPr lang="fi-FI" sz="2400" dirty="0">
                <a:latin typeface="Neue Haas Unica W1G Medium" panose="020B0504030206020203" pitchFamily="34" charset="0"/>
              </a:rPr>
            </a:br>
            <a:r>
              <a:rPr lang="fi-FI" sz="2400" dirty="0">
                <a:latin typeface="Neue Haas Unica W1G Medium" panose="020B0504030206020203" pitchFamily="34" charset="0"/>
              </a:rPr>
              <a:t>Pirkka</a:t>
            </a:r>
          </a:p>
          <a:p>
            <a:pPr algn="ctr"/>
            <a:endParaRPr lang="fi-FI" sz="500" dirty="0">
              <a:latin typeface="Neue Haas Unica W1G Medium" panose="020B0504030206020203" pitchFamily="34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D487143-FD90-76F6-08D6-E561BDA32A3E}"/>
              </a:ext>
            </a:extLst>
          </p:cNvPr>
          <p:cNvSpPr txBox="1">
            <a:spLocks/>
          </p:cNvSpPr>
          <p:nvPr/>
        </p:nvSpPr>
        <p:spPr>
          <a:xfrm>
            <a:off x="590843" y="1577302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tx2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tx2"/>
                </a:solidFill>
              </a:rPr>
              <a:t>Pinterestissä</a:t>
            </a:r>
            <a:r>
              <a:rPr lang="fi-FI" sz="1200" dirty="0">
                <a:solidFill>
                  <a:schemeClr val="tx2"/>
                </a:solidFill>
              </a:rPr>
              <a:t> ja </a:t>
            </a:r>
            <a:r>
              <a:rPr lang="fi-FI" sz="1200" dirty="0" err="1">
                <a:solidFill>
                  <a:schemeClr val="tx2"/>
                </a:solidFill>
              </a:rPr>
              <a:t>TikTokissa</a:t>
            </a:r>
            <a:r>
              <a:rPr lang="fi-FI" sz="1200" dirty="0">
                <a:solidFill>
                  <a:schemeClr val="tx2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24055375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sz="3200" dirty="0"/>
              <a:t>Yleisön keskimääräinen koko / </a:t>
            </a:r>
            <a:br>
              <a:rPr lang="fi-FI" sz="3200" dirty="0"/>
            </a:br>
            <a:r>
              <a:rPr lang="fi-FI" sz="3200" dirty="0"/>
              <a:t>joulukuu 2022</a:t>
            </a:r>
            <a:endParaRPr lang="en-FI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asiakasmedialla on eri somekanavissa yhteensä keskimäärin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51 314</a:t>
            </a: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seuraajaa.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4423136"/>
              </p:ext>
            </p:extLst>
          </p:nvPr>
        </p:nvGraphicFramePr>
        <p:xfrm>
          <a:off x="0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6290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D4AF689-172D-BA41-8DFB-EACCA9AD4366}"/>
              </a:ext>
            </a:extLst>
          </p:cNvPr>
          <p:cNvGraphicFramePr/>
          <p:nvPr/>
        </p:nvGraphicFramePr>
        <p:xfrm>
          <a:off x="466447" y="1734865"/>
          <a:ext cx="6997094" cy="4641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11" y="56325"/>
            <a:ext cx="6342187" cy="1271734"/>
          </a:xfrm>
        </p:spPr>
        <p:txBody>
          <a:bodyPr anchor="b">
            <a:normAutofit/>
          </a:bodyPr>
          <a:lstStyle/>
          <a:p>
            <a:r>
              <a:rPr lang="fi-FI" sz="3000" dirty="0">
                <a:solidFill>
                  <a:schemeClr val="tx2"/>
                </a:solidFill>
              </a:rPr>
              <a:t>Asiakasmedioihin suhtaudutaan erittäin positiivisesti</a:t>
            </a:r>
            <a:endParaRPr lang="en-FI" sz="3000" dirty="0">
              <a:solidFill>
                <a:schemeClr val="tx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12C0B-E674-834F-BE02-32979997B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 fontScale="92500"/>
          </a:bodyPr>
          <a:lstStyle/>
          <a:p>
            <a:pPr algn="ctr"/>
            <a:r>
              <a:rPr lang="fi-FI" sz="5000" dirty="0"/>
              <a:t>68 % </a:t>
            </a:r>
            <a:br>
              <a:rPr lang="fi-FI" sz="5000" dirty="0"/>
            </a:br>
            <a:r>
              <a:rPr lang="fi-FI" dirty="0">
                <a:latin typeface="Neue Haas Unica W1G Medium" panose="020B0404030206020203" pitchFamily="34" charset="0"/>
              </a:rPr>
              <a:t>suhtautuu asiakaslehtiin positiivisesti.</a:t>
            </a:r>
          </a:p>
          <a:p>
            <a:pPr algn="ctr"/>
            <a:endParaRPr lang="fi-FI" dirty="0"/>
          </a:p>
          <a:p>
            <a:r>
              <a:rPr lang="fi-FI" sz="5000" dirty="0"/>
              <a:t>1 % </a:t>
            </a:r>
            <a:br>
              <a:rPr lang="fi-FI" sz="5000" dirty="0"/>
            </a:br>
            <a:r>
              <a:rPr lang="fi-FI" dirty="0"/>
              <a:t>suhtautuu </a:t>
            </a:r>
            <a:br>
              <a:rPr lang="fi-FI" dirty="0"/>
            </a:br>
            <a:r>
              <a:rPr lang="fi-FI" dirty="0"/>
              <a:t>negatiivisesti.</a:t>
            </a:r>
            <a:endParaRPr lang="fi-FI" dirty="0">
              <a:latin typeface="Neue Haas Unica W1G Medium" panose="020B0404030206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631819" y="1734865"/>
            <a:ext cx="6342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400" dirty="0">
                <a:latin typeface="Neue Haas Unica W1G" panose="020B0504030206020203" pitchFamily="34" charset="0"/>
              </a:rPr>
              <a:t>Miten kuvailisit suhtautumistasi asiakaslehtiin yleisesti?</a:t>
            </a:r>
            <a:br>
              <a:rPr lang="fi-FI" sz="1400" dirty="0">
                <a:latin typeface="Neue Haas Unica W1G" panose="020B0504030206020203" pitchFamily="34" charset="0"/>
              </a:rPr>
            </a:br>
            <a:r>
              <a:rPr lang="fi-FI" sz="1400" dirty="0">
                <a:latin typeface="Neue Haas Unica W1G" panose="020B0504030206020203" pitchFamily="34" charset="0"/>
              </a:rPr>
              <a:t>% vastaajista, N = 4 992</a:t>
            </a:r>
          </a:p>
        </p:txBody>
      </p:sp>
    </p:spTree>
    <p:extLst>
      <p:ext uri="{BB962C8B-B14F-4D97-AF65-F5344CB8AC3E}">
        <p14:creationId xmlns:p14="http://schemas.microsoft.com/office/powerpoint/2010/main" val="33321695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D4AF689-172D-BA41-8DFB-EACCA9AD43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3961001"/>
              </p:ext>
            </p:extLst>
          </p:nvPr>
        </p:nvGraphicFramePr>
        <p:xfrm>
          <a:off x="299056" y="2258085"/>
          <a:ext cx="6997094" cy="4183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11" y="101600"/>
            <a:ext cx="6693839" cy="1453163"/>
          </a:xfrm>
        </p:spPr>
        <p:txBody>
          <a:bodyPr anchor="ctr">
            <a:noAutofit/>
          </a:bodyPr>
          <a:lstStyle/>
          <a:p>
            <a:r>
              <a:rPr lang="en-FI" sz="3000" dirty="0">
                <a:solidFill>
                  <a:schemeClr val="tx2"/>
                </a:solidFill>
              </a:rPr>
              <a:t>Asiakaslehti vaikuttaa yritysmielikuvaan erittäin myönteisesti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12C0B-E674-834F-BE02-32979997B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fi-FI" sz="2100" dirty="0">
                <a:latin typeface="Neue Haas Unica W1G Medium" panose="020B0404030206020203" pitchFamily="34" charset="0"/>
              </a:rPr>
              <a:t>Asiakasmedia on julkaisevalle yritykselle imagotekijä.</a:t>
            </a:r>
            <a:endParaRPr lang="fi-FI" sz="1900" dirty="0"/>
          </a:p>
          <a:p>
            <a:pPr algn="ctr"/>
            <a:r>
              <a:rPr lang="fi-FI" sz="5000" dirty="0"/>
              <a:t>84</a:t>
            </a:r>
            <a:r>
              <a:rPr lang="fi-FI" dirty="0">
                <a:latin typeface="Neue Haas Unica W1G Medium" panose="020B0404030206020203" pitchFamily="34" charset="0"/>
              </a:rPr>
              <a:t> </a:t>
            </a:r>
            <a:r>
              <a:rPr lang="fi-FI" sz="5000" dirty="0">
                <a:latin typeface="Neue Haas Unica W1G Medium" panose="020B0404030206020203" pitchFamily="34" charset="0"/>
              </a:rPr>
              <a:t>%</a:t>
            </a:r>
            <a:r>
              <a:rPr lang="fi-FI" sz="2500" dirty="0">
                <a:latin typeface="Neue Haas Unica W1G Medium" panose="020B0404030206020203" pitchFamily="34" charset="0"/>
              </a:rPr>
              <a:t> </a:t>
            </a:r>
          </a:p>
          <a:p>
            <a:pPr algn="ctr"/>
            <a:r>
              <a:rPr lang="fi-FI" sz="1900" dirty="0"/>
              <a:t>k</a:t>
            </a:r>
            <a:r>
              <a:rPr lang="fi-FI" sz="1900" dirty="0">
                <a:latin typeface="Neue Haas Unica W1G Medium" panose="020B0404030206020203" pitchFamily="34" charset="0"/>
              </a:rPr>
              <a:t>ertoo vaikutuksen olevan hyvin tai melko myönteinen.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602311" y="1734865"/>
            <a:ext cx="6371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400" dirty="0">
                <a:latin typeface="Neue Haas Unica W1G" panose="020B0504030206020203" pitchFamily="34" charset="0"/>
              </a:rPr>
              <a:t>Miten tämä lehti on mielestäsi vaikuttanut käsitykseesi sitä julkaisevasta yrityksestä?  |  % vastaajista, N = 4 992</a:t>
            </a:r>
          </a:p>
        </p:txBody>
      </p:sp>
    </p:spTree>
    <p:extLst>
      <p:ext uri="{BB962C8B-B14F-4D97-AF65-F5344CB8AC3E}">
        <p14:creationId xmlns:p14="http://schemas.microsoft.com/office/powerpoint/2010/main" val="3568807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589B8CEC-C1E6-5109-BE3F-950B04052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4C7534-2494-10A1-62CD-F57498F111B2}"/>
              </a:ext>
            </a:extLst>
          </p:cNvPr>
          <p:cNvSpPr txBox="1"/>
          <p:nvPr/>
        </p:nvSpPr>
        <p:spPr>
          <a:xfrm>
            <a:off x="443345" y="279876"/>
            <a:ext cx="3408218" cy="3785652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b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</a:br>
            <a: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Suomessa </a:t>
            </a:r>
            <a:r>
              <a:rPr lang="fi-FI" sz="2000" dirty="0" err="1">
                <a:solidFill>
                  <a:schemeClr val="tx2"/>
                </a:solidFill>
                <a:latin typeface="Neue Haas Unica W1G Medium" panose="020B0504030206020203" pitchFamily="34" charset="0"/>
              </a:rPr>
              <a:t>Novitan</a:t>
            </a:r>
            <a: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 tunnettujen brändien kanssa tehdyt teemalehdet rikkoivat </a:t>
            </a:r>
            <a:r>
              <a:rPr lang="en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vuonna 2022 irtonumeromyynti-ennätyksiä.</a:t>
            </a:r>
            <a:br>
              <a:rPr lang="en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</a:br>
            <a:b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</a:br>
            <a: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Muhkeaa </a:t>
            </a:r>
            <a:r>
              <a:rPr lang="fi-FI" sz="2000" i="1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Fazer </a:t>
            </a:r>
            <a:r>
              <a:rPr lang="en-FI" sz="2000" i="1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× Novita Sukkalehteä</a:t>
            </a:r>
            <a:r>
              <a:rPr lang="en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 myytiin hintaan18,90 €.</a:t>
            </a:r>
            <a:endParaRPr lang="fi-FI" sz="2000" dirty="0">
              <a:solidFill>
                <a:schemeClr val="tx2"/>
              </a:solidFill>
              <a:latin typeface="Neue Haas Unica W1G Medium" panose="020B0504030206020203" pitchFamily="34" charset="0"/>
            </a:endParaRPr>
          </a:p>
          <a:p>
            <a:pPr algn="ctr"/>
            <a: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86663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F0BD70-BE53-054E-A9B0-A57BCA5B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066"/>
            <a:ext cx="10515600" cy="1292086"/>
          </a:xfrm>
        </p:spPr>
        <p:txBody>
          <a:bodyPr>
            <a:normAutofit fontScale="90000"/>
          </a:bodyPr>
          <a:lstStyle/>
          <a:p>
            <a:r>
              <a:rPr lang="fi-FI" dirty="0"/>
              <a:t>Asiakasmedia vaikuttaa mielikuvaan yrityksestä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B9984-D4C7-8045-A58F-8A57AE413F0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421763" y="1537854"/>
            <a:ext cx="9348474" cy="4421345"/>
          </a:xfrm>
        </p:spPr>
        <p:txBody>
          <a:bodyPr anchor="ctr">
            <a:noAutofit/>
          </a:bodyPr>
          <a:lstStyle/>
          <a:p>
            <a:pPr>
              <a:spcBef>
                <a:spcPts val="800"/>
              </a:spcBef>
            </a:pPr>
            <a:r>
              <a:rPr lang="fi-FI" sz="2000" b="1" dirty="0">
                <a:latin typeface="Neue Haas Unica W1G" panose="020B0504030206020203" pitchFamily="34" charset="0"/>
              </a:rPr>
              <a:t>Monipuolisempi näkymä julkaisijan maailmaan – lehdestä tarttuu mukaan tietoa ja näkökulmia, joita ei olisi osannut kysyä</a:t>
            </a:r>
          </a:p>
          <a:p>
            <a:pPr>
              <a:spcBef>
                <a:spcPts val="800"/>
              </a:spcBef>
            </a:pPr>
            <a:endParaRPr lang="fi-FI" sz="200" b="1" dirty="0">
              <a:latin typeface="Neue Haas Unica W1G" panose="020B0504030206020203" pitchFamily="34" charset="0"/>
            </a:endParaRPr>
          </a:p>
          <a:p>
            <a:pPr>
              <a:spcBef>
                <a:spcPts val="800"/>
              </a:spcBef>
            </a:pPr>
            <a:endParaRPr lang="fi-FI" sz="200" dirty="0">
              <a:latin typeface="Neue Haas Unica W1G" panose="020B0504030206020203" pitchFamily="34" charset="0"/>
            </a:endParaRPr>
          </a:p>
          <a:p>
            <a:pPr>
              <a:spcBef>
                <a:spcPts val="800"/>
              </a:spcBef>
            </a:pPr>
            <a:r>
              <a:rPr lang="fi-FI" sz="1500" dirty="0">
                <a:latin typeface="Neue Haas Unica W1G" panose="020B0504030206020203" pitchFamily="34" charset="0"/>
              </a:rPr>
              <a:t>”Aiemmin pidin Vepsäläistä omalle budjetille täysin saavuttamattomana. Nyt olen huomannut, että sieltä löytyy myös edullisempia tuotteita. Kaikki ei ole "sika kallista".</a:t>
            </a:r>
          </a:p>
          <a:p>
            <a:pPr>
              <a:spcBef>
                <a:spcPts val="800"/>
              </a:spcBef>
            </a:pPr>
            <a:endParaRPr lang="fi-FI" sz="200" dirty="0">
              <a:latin typeface="Neue Haas Unica W1G" panose="020B0504030206020203" pitchFamily="34" charset="0"/>
            </a:endParaRPr>
          </a:p>
          <a:p>
            <a:pPr>
              <a:spcBef>
                <a:spcPts val="800"/>
              </a:spcBef>
            </a:pPr>
            <a:r>
              <a:rPr lang="fi-FI" sz="1500" dirty="0">
                <a:latin typeface="Neue Haas Unica W1G" panose="020B0504030206020203" pitchFamily="34" charset="0"/>
              </a:rPr>
              <a:t>”Ei ole ollut ennen juuri lainkaan  tietoa </a:t>
            </a:r>
            <a:r>
              <a:rPr lang="fi-FI" sz="1500" dirty="0" err="1">
                <a:latin typeface="Neue Haas Unica W1G" panose="020B0504030206020203" pitchFamily="34" charset="0"/>
              </a:rPr>
              <a:t>Bralevasta</a:t>
            </a:r>
            <a:r>
              <a:rPr lang="fi-FI" sz="1500" dirty="0">
                <a:latin typeface="Neue Haas Unica W1G" panose="020B0504030206020203" pitchFamily="34" charset="0"/>
              </a:rPr>
              <a:t>. Monipuolista toimintaa.”</a:t>
            </a:r>
          </a:p>
          <a:p>
            <a:pPr>
              <a:spcBef>
                <a:spcPts val="800"/>
              </a:spcBef>
            </a:pPr>
            <a:endParaRPr lang="fi-FI" sz="200" dirty="0">
              <a:latin typeface="Neue Haas Unica W1G" panose="020B0504030206020203" pitchFamily="34" charset="0"/>
            </a:endParaRPr>
          </a:p>
          <a:p>
            <a:pPr>
              <a:spcBef>
                <a:spcPts val="800"/>
              </a:spcBef>
            </a:pPr>
            <a:r>
              <a:rPr lang="fi-FI" sz="1500" dirty="0">
                <a:latin typeface="Neue Haas Unica W1G" panose="020B0504030206020203" pitchFamily="34" charset="0"/>
              </a:rPr>
              <a:t>“Ennestään en tiennyt firmasta juuri muuta kuin puukauppa-asiat. Lehdestä olen lukenut historiasta, tuotekehityksestä, ympäristöasioiden huomioimisesta yms. Eli ole saanut laajemman kuvan toimialasta.” </a:t>
            </a:r>
          </a:p>
          <a:p>
            <a:pPr>
              <a:spcBef>
                <a:spcPts val="800"/>
              </a:spcBef>
            </a:pPr>
            <a:endParaRPr lang="fi-FI" sz="300" dirty="0">
              <a:latin typeface="Neue Haas Unica W1G" panose="020B0504030206020203" pitchFamily="34" charset="0"/>
            </a:endParaRPr>
          </a:p>
          <a:p>
            <a:pPr>
              <a:spcBef>
                <a:spcPts val="800"/>
              </a:spcBef>
            </a:pPr>
            <a:r>
              <a:rPr lang="fi-FI" sz="1500" dirty="0">
                <a:latin typeface="Neue Haas Unica W1G" panose="020B0504030206020203" pitchFamily="34" charset="0"/>
              </a:rPr>
              <a:t>“Monipuolistanut käsitystäni yhtiöstä.”</a:t>
            </a:r>
          </a:p>
          <a:p>
            <a:pPr>
              <a:spcBef>
                <a:spcPts val="800"/>
              </a:spcBef>
            </a:pPr>
            <a:endParaRPr lang="fi-FI" sz="200" dirty="0">
              <a:latin typeface="Neue Haas Unica W1G" panose="020B0504030206020203" pitchFamily="34" charset="0"/>
            </a:endParaRPr>
          </a:p>
          <a:p>
            <a:pPr>
              <a:spcBef>
                <a:spcPts val="800"/>
              </a:spcBef>
            </a:pPr>
            <a:r>
              <a:rPr lang="fi-FI" sz="1500" dirty="0">
                <a:latin typeface="Neue Haas Unica W1G" panose="020B0504030206020203" pitchFamily="34" charset="0"/>
              </a:rPr>
              <a:t>”Artikkelit Alkosta kirjoitettu asiallisesti ja mielestäni perusteltu hyvin Alkon tarpeellisuus.”</a:t>
            </a:r>
          </a:p>
        </p:txBody>
      </p:sp>
    </p:spTree>
    <p:extLst>
      <p:ext uri="{BB962C8B-B14F-4D97-AF65-F5344CB8AC3E}">
        <p14:creationId xmlns:p14="http://schemas.microsoft.com/office/powerpoint/2010/main" val="41973250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D4AF689-172D-BA41-8DFB-EACCA9AD43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3030094"/>
              </p:ext>
            </p:extLst>
          </p:nvPr>
        </p:nvGraphicFramePr>
        <p:xfrm>
          <a:off x="274857" y="2042642"/>
          <a:ext cx="7167934" cy="4333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11" y="56325"/>
            <a:ext cx="6342187" cy="1271734"/>
          </a:xfrm>
        </p:spPr>
        <p:txBody>
          <a:bodyPr anchor="b">
            <a:normAutofit/>
          </a:bodyPr>
          <a:lstStyle/>
          <a:p>
            <a:r>
              <a:rPr lang="fi-FI" sz="2800" dirty="0">
                <a:solidFill>
                  <a:schemeClr val="tx2"/>
                </a:solidFill>
              </a:rPr>
              <a:t>Kuinka tärkeäksi asiakaseduksi koet tämän lehden?</a:t>
            </a:r>
            <a:endParaRPr lang="en-FI" sz="3000" dirty="0">
              <a:solidFill>
                <a:schemeClr val="tx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12C0B-E674-834F-BE02-32979997B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fi-FI" sz="5000" dirty="0"/>
              <a:t>77 % </a:t>
            </a:r>
            <a:br>
              <a:rPr lang="fi-FI" sz="5000" dirty="0"/>
            </a:br>
            <a:r>
              <a:rPr lang="fi-FI" dirty="0">
                <a:latin typeface="Neue Haas Unica W1G Medium" panose="020B0404030206020203" pitchFamily="34" charset="0"/>
              </a:rPr>
              <a:t>kertoo tutkittujen lehtien olevan melko tai erittäin tärkeä asiakasetu.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3148084" y="1734865"/>
            <a:ext cx="3825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400" dirty="0">
                <a:latin typeface="Neue Haas Unica W1G" panose="020B0504030206020203" pitchFamily="34" charset="0"/>
              </a:rPr>
              <a:t>% vastaajista, N = 4 992</a:t>
            </a:r>
          </a:p>
        </p:txBody>
      </p:sp>
    </p:spTree>
    <p:extLst>
      <p:ext uri="{BB962C8B-B14F-4D97-AF65-F5344CB8AC3E}">
        <p14:creationId xmlns:p14="http://schemas.microsoft.com/office/powerpoint/2010/main" val="19169106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F0BD70-BE53-054E-A9B0-A57BCA5B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066"/>
            <a:ext cx="10515600" cy="1292086"/>
          </a:xfrm>
        </p:spPr>
        <p:txBody>
          <a:bodyPr>
            <a:normAutofit/>
          </a:bodyPr>
          <a:lstStyle/>
          <a:p>
            <a:r>
              <a:rPr lang="fi-FI" dirty="0"/>
              <a:t>Lehden tärkeydestä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B9984-D4C7-8045-A58F-8A57AE413F0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421763" y="1537854"/>
            <a:ext cx="9348474" cy="4421345"/>
          </a:xfrm>
        </p:spPr>
        <p:txBody>
          <a:bodyPr anchor="ctr">
            <a:noAutofit/>
          </a:bodyPr>
          <a:lstStyle/>
          <a:p>
            <a:pPr>
              <a:spcBef>
                <a:spcPts val="800"/>
              </a:spcBef>
            </a:pPr>
            <a:r>
              <a:rPr lang="fi-FI" sz="2000" b="1" dirty="0">
                <a:latin typeface="Neue Haas Unica W1G" panose="020B0504030206020203" pitchFamily="34" charset="0"/>
              </a:rPr>
              <a:t>Muistuttaa asiakkuudesta</a:t>
            </a:r>
          </a:p>
          <a:p>
            <a:pPr>
              <a:spcBef>
                <a:spcPts val="800"/>
              </a:spcBef>
            </a:pPr>
            <a:endParaRPr lang="fi-FI" sz="200" b="1" dirty="0">
              <a:latin typeface="Neue Haas Unica W1G" panose="020B0504030206020203" pitchFamily="34" charset="0"/>
            </a:endParaRPr>
          </a:p>
          <a:p>
            <a:pPr>
              <a:spcBef>
                <a:spcPts val="800"/>
              </a:spcBef>
            </a:pPr>
            <a:endParaRPr lang="fi-FI" sz="200" dirty="0">
              <a:latin typeface="Neue Haas Unica W1G" panose="020B0504030206020203" pitchFamily="34" charset="0"/>
            </a:endParaRPr>
          </a:p>
          <a:p>
            <a:pPr>
              <a:spcBef>
                <a:spcPts val="800"/>
              </a:spcBef>
            </a:pPr>
            <a:r>
              <a:rPr lang="fi-FI" sz="1500" dirty="0">
                <a:latin typeface="Neue Haas Unica W1G" panose="020B0504030206020203" pitchFamily="34" charset="0"/>
              </a:rPr>
              <a:t>”Metsäasiat eivät pääse unohtumaan kun Terve Metsä tulee postilaatikkoon.”</a:t>
            </a:r>
          </a:p>
          <a:p>
            <a:pPr>
              <a:spcBef>
                <a:spcPts val="800"/>
              </a:spcBef>
            </a:pPr>
            <a:endParaRPr lang="fi-FI" sz="200" dirty="0">
              <a:latin typeface="Neue Haas Unica W1G" panose="020B0504030206020203" pitchFamily="34" charset="0"/>
            </a:endParaRPr>
          </a:p>
          <a:p>
            <a:pPr>
              <a:spcBef>
                <a:spcPts val="800"/>
              </a:spcBef>
            </a:pPr>
            <a:r>
              <a:rPr lang="fi-FI" sz="1500" dirty="0">
                <a:latin typeface="Neue Haas Unica W1G" panose="020B0504030206020203" pitchFamily="34" charset="0"/>
              </a:rPr>
              <a:t>”Aina on hyvä että asiakkuudesta muistetaan, samalla saa tietoa uusista tuotteista”</a:t>
            </a:r>
          </a:p>
          <a:p>
            <a:pPr>
              <a:spcBef>
                <a:spcPts val="800"/>
              </a:spcBef>
            </a:pPr>
            <a:endParaRPr lang="fi-FI" sz="200" dirty="0">
              <a:latin typeface="Neue Haas Unica W1G" panose="020B0504030206020203" pitchFamily="34" charset="0"/>
            </a:endParaRPr>
          </a:p>
          <a:p>
            <a:pPr>
              <a:spcBef>
                <a:spcPts val="800"/>
              </a:spcBef>
            </a:pPr>
            <a:r>
              <a:rPr lang="fi-FI" sz="1500" dirty="0">
                <a:latin typeface="Neue Haas Unica W1G" panose="020B0504030206020203" pitchFamily="34" charset="0"/>
              </a:rPr>
              <a:t>“Muuten jäsenkortti voisi hyvin unohtua vain lompakkoon!” </a:t>
            </a:r>
          </a:p>
          <a:p>
            <a:pPr>
              <a:spcBef>
                <a:spcPts val="800"/>
              </a:spcBef>
            </a:pPr>
            <a:endParaRPr lang="fi-FI" sz="300" dirty="0">
              <a:latin typeface="Neue Haas Unica W1G" panose="020B0504030206020203" pitchFamily="34" charset="0"/>
            </a:endParaRPr>
          </a:p>
          <a:p>
            <a:pPr>
              <a:spcBef>
                <a:spcPts val="800"/>
              </a:spcBef>
            </a:pPr>
            <a:r>
              <a:rPr lang="fi-FI" sz="1500" dirty="0">
                <a:latin typeface="Neue Haas Unica W1G" panose="020B0504030206020203" pitchFamily="34" charset="0"/>
              </a:rPr>
              <a:t>“Kivasti tehty lehti. Hyödyllistä tietoa. Netistä ei muista/viitsi sitä hakea.”</a:t>
            </a:r>
          </a:p>
        </p:txBody>
      </p:sp>
    </p:spTree>
    <p:extLst>
      <p:ext uri="{BB962C8B-B14F-4D97-AF65-F5344CB8AC3E}">
        <p14:creationId xmlns:p14="http://schemas.microsoft.com/office/powerpoint/2010/main" val="17648707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F0BD70-BE53-054E-A9B0-A57BCA5B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066"/>
            <a:ext cx="10515600" cy="1292086"/>
          </a:xfrm>
        </p:spPr>
        <p:txBody>
          <a:bodyPr>
            <a:normAutofit/>
          </a:bodyPr>
          <a:lstStyle/>
          <a:p>
            <a:r>
              <a:rPr lang="fi-FI" dirty="0"/>
              <a:t>Lehden tärkeydestä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B9984-D4C7-8045-A58F-8A57AE413F0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421763" y="1537854"/>
            <a:ext cx="9348474" cy="4421345"/>
          </a:xfrm>
        </p:spPr>
        <p:txBody>
          <a:bodyPr anchor="ctr">
            <a:noAutofit/>
          </a:bodyPr>
          <a:lstStyle/>
          <a:p>
            <a:pPr>
              <a:spcBef>
                <a:spcPts val="800"/>
              </a:spcBef>
            </a:pPr>
            <a:r>
              <a:rPr lang="fi-FI" sz="2000" b="1" dirty="0">
                <a:latin typeface="Neue Haas Unica W1G" panose="020B0504030206020203" pitchFamily="34" charset="0"/>
              </a:rPr>
              <a:t>Tutustuttaa ja tuo yrityksen lähemmäs</a:t>
            </a:r>
          </a:p>
          <a:p>
            <a:pPr>
              <a:spcBef>
                <a:spcPts val="800"/>
              </a:spcBef>
            </a:pPr>
            <a:endParaRPr lang="fi-FI" sz="200" b="1" dirty="0">
              <a:latin typeface="Neue Haas Unica W1G" panose="020B0504030206020203" pitchFamily="34" charset="0"/>
            </a:endParaRPr>
          </a:p>
          <a:p>
            <a:pPr>
              <a:spcBef>
                <a:spcPts val="800"/>
              </a:spcBef>
            </a:pPr>
            <a:endParaRPr lang="fi-FI" sz="200" dirty="0">
              <a:latin typeface="Neue Haas Unica W1G" panose="020B0504030206020203" pitchFamily="34" charset="0"/>
            </a:endParaRPr>
          </a:p>
          <a:p>
            <a:pPr>
              <a:spcBef>
                <a:spcPts val="800"/>
              </a:spcBef>
            </a:pPr>
            <a:r>
              <a:rPr lang="fi-FI" sz="1500" dirty="0">
                <a:latin typeface="Neue Haas Unica W1G" panose="020B0504030206020203" pitchFamily="34" charset="0"/>
              </a:rPr>
              <a:t>”Muuten yhtiö jäisi kovin </a:t>
            </a:r>
            <a:r>
              <a:rPr lang="fi-FI" sz="1500" dirty="0" err="1">
                <a:latin typeface="Neue Haas Unica W1G" panose="020B0504030206020203" pitchFamily="34" charset="0"/>
              </a:rPr>
              <a:t>etääksi</a:t>
            </a:r>
            <a:r>
              <a:rPr lang="fi-FI" sz="1500" dirty="0">
                <a:latin typeface="Neue Haas Unica W1G" panose="020B0504030206020203" pitchFamily="34" charset="0"/>
              </a:rPr>
              <a:t> ja tietoa ei tulisi muuten haetuksi.”</a:t>
            </a:r>
          </a:p>
          <a:p>
            <a:pPr>
              <a:spcBef>
                <a:spcPts val="800"/>
              </a:spcBef>
            </a:pPr>
            <a:endParaRPr lang="fi-FI" sz="200" dirty="0">
              <a:latin typeface="Neue Haas Unica W1G" panose="020B0504030206020203" pitchFamily="34" charset="0"/>
            </a:endParaRPr>
          </a:p>
          <a:p>
            <a:pPr>
              <a:spcBef>
                <a:spcPts val="800"/>
              </a:spcBef>
            </a:pPr>
            <a:r>
              <a:rPr lang="fi-FI" sz="1500" dirty="0">
                <a:latin typeface="Neue Haas Unica W1G" panose="020B0504030206020203" pitchFamily="34" charset="0"/>
              </a:rPr>
              <a:t>”Jotenkin tuntuu mukavalta saada lehti Vepsäläiseltä, kuin postikortti ystävältä, joka muistaa”</a:t>
            </a:r>
          </a:p>
          <a:p>
            <a:pPr>
              <a:spcBef>
                <a:spcPts val="800"/>
              </a:spcBef>
            </a:pPr>
            <a:endParaRPr lang="fi-FI" sz="200" dirty="0">
              <a:latin typeface="Neue Haas Unica W1G" panose="020B0504030206020203" pitchFamily="34" charset="0"/>
            </a:endParaRPr>
          </a:p>
          <a:p>
            <a:pPr>
              <a:spcBef>
                <a:spcPts val="800"/>
              </a:spcBef>
            </a:pPr>
            <a:r>
              <a:rPr lang="fi-FI" sz="1500" dirty="0">
                <a:latin typeface="Neue Haas Unica W1G" panose="020B0504030206020203" pitchFamily="34" charset="0"/>
              </a:rPr>
              <a:t>“Lehti tuo suuren yrityksen lähemmäs tavallista kansalaista ja näin pehmentää kuvaa muuten etäiseksi jäävästä yrityksestä.”</a:t>
            </a:r>
          </a:p>
          <a:p>
            <a:pPr>
              <a:spcBef>
                <a:spcPts val="800"/>
              </a:spcBef>
            </a:pPr>
            <a:endParaRPr lang="fi-FI" sz="300" dirty="0">
              <a:latin typeface="Neue Haas Unica W1G" panose="020B0504030206020203" pitchFamily="34" charset="0"/>
            </a:endParaRPr>
          </a:p>
          <a:p>
            <a:pPr>
              <a:spcBef>
                <a:spcPts val="800"/>
              </a:spcBef>
            </a:pPr>
            <a:r>
              <a:rPr lang="fi-FI" sz="1500" dirty="0">
                <a:latin typeface="Neue Haas Unica W1G" panose="020B0504030206020203" pitchFamily="34" charset="0"/>
              </a:rPr>
              <a:t>”Tiedän yhtiöstä enemmän.”</a:t>
            </a:r>
          </a:p>
          <a:p>
            <a:pPr>
              <a:spcBef>
                <a:spcPts val="800"/>
              </a:spcBef>
            </a:pPr>
            <a:endParaRPr lang="fi-FI" sz="300" dirty="0">
              <a:latin typeface="Neue Haas Unica W1G" panose="020B0504030206020203" pitchFamily="34" charset="0"/>
            </a:endParaRPr>
          </a:p>
          <a:p>
            <a:pPr>
              <a:spcBef>
                <a:spcPts val="800"/>
              </a:spcBef>
            </a:pPr>
            <a:r>
              <a:rPr lang="fi-FI" sz="1500" dirty="0">
                <a:latin typeface="Neue Haas Unica W1G" panose="020B0504030206020203" pitchFamily="34" charset="0"/>
              </a:rPr>
              <a:t>“Siinä jollain lailla tulee tuntemus, että asiakkaista välitetään, kun lähetetään tuoretta tietoa yhtiöstä, eikä tule tunnetta, että keskitytään vain perimään rahat pois mahdollisimman "vähin äänin”</a:t>
            </a:r>
          </a:p>
        </p:txBody>
      </p:sp>
    </p:spTree>
    <p:extLst>
      <p:ext uri="{BB962C8B-B14F-4D97-AF65-F5344CB8AC3E}">
        <p14:creationId xmlns:p14="http://schemas.microsoft.com/office/powerpoint/2010/main" val="23075800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F0BD70-BE53-054E-A9B0-A57BCA5B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066"/>
            <a:ext cx="10515600" cy="1292086"/>
          </a:xfrm>
        </p:spPr>
        <p:txBody>
          <a:bodyPr>
            <a:normAutofit/>
          </a:bodyPr>
          <a:lstStyle/>
          <a:p>
            <a:r>
              <a:rPr lang="fi-FI" dirty="0"/>
              <a:t>Lehden tärkeydestä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B9984-D4C7-8045-A58F-8A57AE413F0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421763" y="1537854"/>
            <a:ext cx="9348474" cy="4421345"/>
          </a:xfrm>
        </p:spPr>
        <p:txBody>
          <a:bodyPr anchor="ctr">
            <a:noAutofit/>
          </a:bodyPr>
          <a:lstStyle/>
          <a:p>
            <a:pPr>
              <a:spcBef>
                <a:spcPts val="800"/>
              </a:spcBef>
            </a:pPr>
            <a:r>
              <a:rPr lang="fi-FI" sz="2000" b="1" dirty="0">
                <a:latin typeface="Neue Haas Unica W1G" panose="020B0504030206020203" pitchFamily="34" charset="0"/>
              </a:rPr>
              <a:t>On monelle ainoa kotiin tuleva printtilehti – erottuu massasta</a:t>
            </a:r>
          </a:p>
          <a:p>
            <a:pPr>
              <a:spcBef>
                <a:spcPts val="800"/>
              </a:spcBef>
            </a:pPr>
            <a:endParaRPr lang="fi-FI" sz="200" b="1" dirty="0">
              <a:latin typeface="Neue Haas Unica W1G" panose="020B0504030206020203" pitchFamily="34" charset="0"/>
            </a:endParaRPr>
          </a:p>
          <a:p>
            <a:pPr>
              <a:spcBef>
                <a:spcPts val="800"/>
              </a:spcBef>
            </a:pPr>
            <a:r>
              <a:rPr lang="fi-FI" sz="1500" dirty="0">
                <a:latin typeface="Neue Haas Unica W1G" panose="020B0504030206020203" pitchFamily="34" charset="0"/>
              </a:rPr>
              <a:t>“En tilaa mitään aikakausilehteä tällä hetkellä, joten on mukavaa lukea muutakin kuin </a:t>
            </a:r>
            <a:r>
              <a:rPr lang="fi-FI" sz="1500" dirty="0" err="1">
                <a:latin typeface="Neue Haas Unica W1G" panose="020B0504030206020203" pitchFamily="34" charset="0"/>
              </a:rPr>
              <a:t>hesaria</a:t>
            </a:r>
            <a:r>
              <a:rPr lang="fi-FI" sz="1500" dirty="0">
                <a:latin typeface="Neue Haas Unica W1G" panose="020B0504030206020203" pitchFamily="34" charset="0"/>
              </a:rPr>
              <a:t>.”</a:t>
            </a:r>
          </a:p>
          <a:p>
            <a:pPr>
              <a:spcBef>
                <a:spcPts val="800"/>
              </a:spcBef>
            </a:pPr>
            <a:endParaRPr lang="fi-FI" sz="300" dirty="0">
              <a:latin typeface="Neue Haas Unica W1G" panose="020B0504030206020203" pitchFamily="34" charset="0"/>
            </a:endParaRPr>
          </a:p>
          <a:p>
            <a:pPr>
              <a:spcBef>
                <a:spcPts val="800"/>
              </a:spcBef>
            </a:pPr>
            <a:r>
              <a:rPr lang="fi-FI" sz="1500" dirty="0">
                <a:latin typeface="Neue Haas Unica W1G" panose="020B0504030206020203" pitchFamily="34" charset="0"/>
              </a:rPr>
              <a:t>”Erilaisten somekanavien </a:t>
            </a:r>
            <a:r>
              <a:rPr lang="fi-FI" sz="1500" dirty="0" err="1">
                <a:latin typeface="Neue Haas Unica W1G" panose="020B0504030206020203" pitchFamily="34" charset="0"/>
              </a:rPr>
              <a:t>yms</a:t>
            </a:r>
            <a:r>
              <a:rPr lang="fi-FI" sz="1500" dirty="0">
                <a:latin typeface="Neue Haas Unica W1G" panose="020B0504030206020203" pitchFamily="34" charset="0"/>
              </a:rPr>
              <a:t> kautta tulee niin paljon viestiä, että mielenkiintoisetkin asiat hukkuvat sinne koska kymmeniä kanavia ei jaksa seurata. Painettu lehti on virkistävä poikkeus ja tulee selattua hyvinkin tarkasti välillä.”</a:t>
            </a:r>
          </a:p>
          <a:p>
            <a:pPr>
              <a:spcBef>
                <a:spcPts val="800"/>
              </a:spcBef>
            </a:pPr>
            <a:endParaRPr lang="fi-FI" sz="300" dirty="0">
              <a:latin typeface="Neue Haas Unica W1G" panose="020B0504030206020203" pitchFamily="34" charset="0"/>
            </a:endParaRPr>
          </a:p>
          <a:p>
            <a:r>
              <a:rPr lang="fi-FI" sz="1500" dirty="0">
                <a:latin typeface="Neue Haas Unica W1G" panose="020B0504030206020203" pitchFamily="34" charset="0"/>
              </a:rPr>
              <a:t>”Tänä päivänä niin harvoin tulee mitään postia ja kun tämä lehti on tullut, tuntuu se enemmän ”oikealta postilta” kuin mainokselta.”</a:t>
            </a:r>
          </a:p>
          <a:p>
            <a:endParaRPr lang="fi-FI" sz="300" dirty="0">
              <a:latin typeface="Neue Haas Unica W1G" panose="020B0504030206020203" pitchFamily="34" charset="0"/>
            </a:endParaRPr>
          </a:p>
          <a:p>
            <a:r>
              <a:rPr lang="fi-FI" sz="1500" dirty="0">
                <a:latin typeface="Neue Haas Unica W1G" panose="020B0504030206020203" pitchFamily="34" charset="0"/>
              </a:rPr>
              <a:t>“Lehti on ainoa minulle tuleva terveys-aiheinen lehti, ja sen tuotemainosten soveltuvuus-vinkit (esim. ihonhoitotuotteiden osalta) antavat enemmän tietoa kuin pakkausten merkinnät. Lisäksi luen harvemmin sähköpostiin tulevia mainoskirjeitä, joten näen tuotemainokset lähinnä lehden kautta.”</a:t>
            </a:r>
          </a:p>
        </p:txBody>
      </p:sp>
    </p:spTree>
    <p:extLst>
      <p:ext uri="{BB962C8B-B14F-4D97-AF65-F5344CB8AC3E}">
        <p14:creationId xmlns:p14="http://schemas.microsoft.com/office/powerpoint/2010/main" val="20860376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F0BD70-BE53-054E-A9B0-A57BCA5B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066"/>
            <a:ext cx="10515600" cy="1292086"/>
          </a:xfrm>
        </p:spPr>
        <p:txBody>
          <a:bodyPr>
            <a:normAutofit/>
          </a:bodyPr>
          <a:lstStyle/>
          <a:p>
            <a:r>
              <a:rPr lang="fi-FI" dirty="0"/>
              <a:t>Lehden tärkeydestä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B9984-D4C7-8045-A58F-8A57AE413F0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421763" y="1537854"/>
            <a:ext cx="9348474" cy="4421345"/>
          </a:xfrm>
        </p:spPr>
        <p:txBody>
          <a:bodyPr anchor="ctr">
            <a:noAutofit/>
          </a:bodyPr>
          <a:lstStyle/>
          <a:p>
            <a:pPr>
              <a:spcBef>
                <a:spcPts val="800"/>
              </a:spcBef>
            </a:pPr>
            <a:r>
              <a:rPr lang="fi-FI" sz="2000" b="1" dirty="0">
                <a:latin typeface="Neue Haas Unica W1G" panose="020B0504030206020203" pitchFamily="34" charset="0"/>
              </a:rPr>
              <a:t>Inspiroi ja tekee uutuudet tutuksi – myös tarjoukset ovat monelle tärkeitä</a:t>
            </a:r>
          </a:p>
          <a:p>
            <a:pPr>
              <a:spcBef>
                <a:spcPts val="800"/>
              </a:spcBef>
            </a:pPr>
            <a:endParaRPr lang="fi-FI" sz="200" b="1" dirty="0">
              <a:latin typeface="Neue Haas Unica W1G" panose="020B0504030206020203" pitchFamily="34" charset="0"/>
            </a:endParaRPr>
          </a:p>
          <a:p>
            <a:pPr>
              <a:spcBef>
                <a:spcPts val="800"/>
              </a:spcBef>
            </a:pPr>
            <a:r>
              <a:rPr lang="fi-FI" sz="1500" dirty="0">
                <a:latin typeface="Neue Haas Unica W1G" panose="020B0504030206020203" pitchFamily="34" charset="0"/>
              </a:rPr>
              <a:t>“Luen lehden saadakseni inspiraatioita ja tutustun uusiin tuotteisiin.”</a:t>
            </a:r>
          </a:p>
          <a:p>
            <a:pPr>
              <a:spcBef>
                <a:spcPts val="800"/>
              </a:spcBef>
            </a:pPr>
            <a:endParaRPr lang="fi-FI" sz="300" dirty="0">
              <a:latin typeface="Neue Haas Unica W1G" panose="020B0504030206020203" pitchFamily="34" charset="0"/>
            </a:endParaRPr>
          </a:p>
          <a:p>
            <a:pPr>
              <a:spcBef>
                <a:spcPts val="800"/>
              </a:spcBef>
            </a:pPr>
            <a:r>
              <a:rPr lang="fi-FI" sz="1500" dirty="0">
                <a:latin typeface="Neue Haas Unica W1G" panose="020B0504030206020203" pitchFamily="34" charset="0"/>
              </a:rPr>
              <a:t>“Lehden artikkelien, mainoksien ym. tuotteisiin on helppo kotona rauhassa tutustua, minkä jälkeen on helpompi tehdä päätöksiä mitä ostaa. Myös hinnat ovat tärkeitä, kuten myös tuoteselosteet ja mihin tuote vaikuttaa.”</a:t>
            </a:r>
          </a:p>
          <a:p>
            <a:pPr>
              <a:spcBef>
                <a:spcPts val="800"/>
              </a:spcBef>
            </a:pPr>
            <a:endParaRPr lang="fi-FI" sz="300" dirty="0">
              <a:latin typeface="Neue Haas Unica W1G" panose="020B0504030206020203" pitchFamily="34" charset="0"/>
            </a:endParaRPr>
          </a:p>
          <a:p>
            <a:pPr>
              <a:spcBef>
                <a:spcPts val="800"/>
              </a:spcBef>
            </a:pPr>
            <a:r>
              <a:rPr lang="fi-FI" sz="1500" dirty="0">
                <a:latin typeface="Neue Haas Unica W1G" panose="020B0504030206020203" pitchFamily="34" charset="0"/>
              </a:rPr>
              <a:t>”Lehdestä saa hyviä vinkkejä moneen asiaan ja lisäksi näkee esim. kuukausittaiset tarjoukset.” </a:t>
            </a:r>
          </a:p>
          <a:p>
            <a:pPr>
              <a:spcBef>
                <a:spcPts val="800"/>
              </a:spcBef>
            </a:pPr>
            <a:endParaRPr lang="fi-FI" sz="200" dirty="0">
              <a:latin typeface="Neue Haas Unica W1G" panose="020B0504030206020203" pitchFamily="34" charset="0"/>
            </a:endParaRPr>
          </a:p>
          <a:p>
            <a:r>
              <a:rPr lang="fi-FI" sz="1500" dirty="0">
                <a:latin typeface="Neue Haas Unica W1G" panose="020B0504030206020203" pitchFamily="34" charset="0"/>
              </a:rPr>
              <a:t>“Lehti houkuttelee ostamaan ja antaa uusia ideoita sisutukseen.” </a:t>
            </a:r>
          </a:p>
          <a:p>
            <a:endParaRPr lang="fi-FI" sz="200" dirty="0">
              <a:latin typeface="Neue Haas Unica W1G" panose="020B0504030206020203" pitchFamily="34" charset="0"/>
            </a:endParaRPr>
          </a:p>
          <a:p>
            <a:r>
              <a:rPr lang="fi-FI" sz="1500" dirty="0">
                <a:latin typeface="Neue Haas Unica W1G" panose="020B0504030206020203" pitchFamily="34" charset="0"/>
              </a:rPr>
              <a:t>”</a:t>
            </a:r>
            <a:r>
              <a:rPr lang="fi-FI" sz="1500" dirty="0" err="1">
                <a:latin typeface="Neue Haas Unica W1G" panose="020B0504030206020203" pitchFamily="34" charset="0"/>
              </a:rPr>
              <a:t>Esim</a:t>
            </a:r>
            <a:r>
              <a:rPr lang="fi-FI" sz="1500" dirty="0">
                <a:latin typeface="Neue Haas Unica W1G" panose="020B0504030206020203" pitchFamily="34" charset="0"/>
              </a:rPr>
              <a:t> kuukauden avaintarjoukset tulee pistettyä mieleen”</a:t>
            </a:r>
          </a:p>
        </p:txBody>
      </p:sp>
    </p:spTree>
    <p:extLst>
      <p:ext uri="{BB962C8B-B14F-4D97-AF65-F5344CB8AC3E}">
        <p14:creationId xmlns:p14="http://schemas.microsoft.com/office/powerpoint/2010/main" val="21784746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F0BD70-BE53-054E-A9B0-A57BCA5B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066"/>
            <a:ext cx="10515600" cy="1292086"/>
          </a:xfrm>
        </p:spPr>
        <p:txBody>
          <a:bodyPr>
            <a:normAutofit/>
          </a:bodyPr>
          <a:lstStyle/>
          <a:p>
            <a:r>
              <a:rPr lang="fi-FI" dirty="0"/>
              <a:t>Lehden tärkeydestä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B9984-D4C7-8045-A58F-8A57AE413F0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421763" y="1537854"/>
            <a:ext cx="9348474" cy="4421345"/>
          </a:xfrm>
        </p:spPr>
        <p:txBody>
          <a:bodyPr anchor="ctr">
            <a:noAutofit/>
          </a:bodyPr>
          <a:lstStyle/>
          <a:p>
            <a:pPr>
              <a:spcBef>
                <a:spcPts val="800"/>
              </a:spcBef>
            </a:pPr>
            <a:r>
              <a:rPr lang="fi-FI" sz="2000" b="1" dirty="0">
                <a:latin typeface="Neue Haas Unica W1G" panose="020B0504030206020203" pitchFamily="34" charset="0"/>
              </a:rPr>
              <a:t>Laadukas maksuton lehti kertoo asiakkaan arvostamisesta</a:t>
            </a:r>
          </a:p>
          <a:p>
            <a:pPr>
              <a:spcBef>
                <a:spcPts val="800"/>
              </a:spcBef>
            </a:pPr>
            <a:endParaRPr lang="fi-FI" sz="200" b="1" dirty="0">
              <a:latin typeface="Neue Haas Unica W1G" panose="020B0504030206020203" pitchFamily="34" charset="0"/>
            </a:endParaRPr>
          </a:p>
          <a:p>
            <a:pPr>
              <a:spcBef>
                <a:spcPts val="800"/>
              </a:spcBef>
            </a:pPr>
            <a:r>
              <a:rPr lang="fi-FI" sz="1500" dirty="0">
                <a:latin typeface="Neue Haas Unica W1G" panose="020B0504030206020203" pitchFamily="34" charset="0"/>
              </a:rPr>
              <a:t>“Kiva kun ilmainen ja innostaa lukemaan. Hyviä ruokaohjeita !”</a:t>
            </a:r>
          </a:p>
          <a:p>
            <a:pPr>
              <a:spcBef>
                <a:spcPts val="800"/>
              </a:spcBef>
            </a:pPr>
            <a:endParaRPr lang="fi-FI" sz="300" dirty="0">
              <a:latin typeface="Neue Haas Unica W1G" panose="020B0504030206020203" pitchFamily="34" charset="0"/>
            </a:endParaRPr>
          </a:p>
          <a:p>
            <a:pPr>
              <a:spcBef>
                <a:spcPts val="800"/>
              </a:spcBef>
            </a:pPr>
            <a:r>
              <a:rPr lang="fi-FI" sz="1500" dirty="0">
                <a:latin typeface="Neue Haas Unica W1G" panose="020B0504030206020203" pitchFamily="34" charset="0"/>
              </a:rPr>
              <a:t>”Lehden tulo kertoo, että asiakasta arvostetaan ja hänen terveyttä halutaan tukea.” </a:t>
            </a:r>
          </a:p>
          <a:p>
            <a:pPr>
              <a:spcBef>
                <a:spcPts val="800"/>
              </a:spcBef>
            </a:pPr>
            <a:endParaRPr lang="fi-FI" sz="300" dirty="0">
              <a:latin typeface="Neue Haas Unica W1G" panose="020B0504030206020203" pitchFamily="34" charset="0"/>
            </a:endParaRPr>
          </a:p>
          <a:p>
            <a:pPr>
              <a:spcBef>
                <a:spcPts val="800"/>
              </a:spcBef>
            </a:pPr>
            <a:r>
              <a:rPr lang="fi-FI" sz="1500" dirty="0">
                <a:latin typeface="Neue Haas Unica W1G" panose="020B0504030206020203" pitchFamily="34" charset="0"/>
              </a:rPr>
              <a:t>“Ilmaiseksi saatava korkeatasoinen asiakaslehti on hyvä asia”</a:t>
            </a:r>
          </a:p>
          <a:p>
            <a:pPr>
              <a:spcBef>
                <a:spcPts val="800"/>
              </a:spcBef>
            </a:pPr>
            <a:endParaRPr lang="fi-FI" sz="300" dirty="0">
              <a:latin typeface="Neue Haas Unica W1G" panose="020B0504030206020203" pitchFamily="34" charset="0"/>
            </a:endParaRPr>
          </a:p>
          <a:p>
            <a:r>
              <a:rPr lang="fi-FI" sz="1500" dirty="0">
                <a:latin typeface="Neue Haas Unica W1G" panose="020B0504030206020203" pitchFamily="34" charset="0"/>
              </a:rPr>
              <a:t>“Lehti on mielestäni osoitus asiakkaan arvostamisesta näinä energian hinnan suhteen vaikeina aikoina. </a:t>
            </a:r>
            <a:br>
              <a:rPr lang="fi-FI" sz="1500" dirty="0">
                <a:latin typeface="Neue Haas Unica W1G" panose="020B0504030206020203" pitchFamily="34" charset="0"/>
              </a:rPr>
            </a:br>
            <a:r>
              <a:rPr lang="fi-FI" sz="1500" dirty="0">
                <a:latin typeface="Neue Haas Unica W1G" panose="020B0504030206020203" pitchFamily="34" charset="0"/>
              </a:rPr>
              <a:t>Hyvä informaatio vähentää harmitusta.”</a:t>
            </a:r>
          </a:p>
          <a:p>
            <a:pPr>
              <a:spcBef>
                <a:spcPts val="800"/>
              </a:spcBef>
            </a:pPr>
            <a:endParaRPr lang="fi-FI" sz="300" dirty="0">
              <a:latin typeface="Neue Haas Unica W1G" panose="020B0504030206020203" pitchFamily="34" charset="0"/>
            </a:endParaRPr>
          </a:p>
          <a:p>
            <a:r>
              <a:rPr lang="fi-FI" sz="1500" dirty="0">
                <a:latin typeface="Neue Haas Unica W1G" panose="020B0504030206020203" pitchFamily="34" charset="0"/>
              </a:rPr>
              <a:t>“Muut ruoka- ja viinilehdet aika kalliita. Tuntuu, että lehden jaolla Alko arvostaa asiakastaan.” </a:t>
            </a:r>
          </a:p>
          <a:p>
            <a:endParaRPr lang="fi-FI" sz="200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4752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11" y="56325"/>
            <a:ext cx="6342187" cy="1498438"/>
          </a:xfrm>
        </p:spPr>
        <p:txBody>
          <a:bodyPr anchor="ctr">
            <a:normAutofit/>
          </a:bodyPr>
          <a:lstStyle/>
          <a:p>
            <a:r>
              <a:rPr lang="fi-FI" sz="2800" dirty="0">
                <a:solidFill>
                  <a:schemeClr val="tx2"/>
                </a:solidFill>
              </a:rPr>
              <a:t>Mitä lehti saa aikaan?</a:t>
            </a:r>
            <a:endParaRPr lang="en-FI" sz="3000" dirty="0">
              <a:solidFill>
                <a:schemeClr val="tx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12C0B-E674-834F-BE02-32979997B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 fontScale="85000" lnSpcReduction="10000"/>
          </a:bodyPr>
          <a:lstStyle/>
          <a:p>
            <a:pPr algn="ctr"/>
            <a:r>
              <a:rPr lang="fi-FI" sz="2000" dirty="0"/>
              <a:t>”Ihana seurata uusia huonekalutrendejä lehdestänne ja saada niistä inspiraatioita.”</a:t>
            </a:r>
          </a:p>
          <a:p>
            <a:pPr algn="ctr"/>
            <a:endParaRPr lang="fi-FI" sz="2000" dirty="0"/>
          </a:p>
          <a:p>
            <a:pPr algn="ctr"/>
            <a:r>
              <a:rPr lang="fi-FI" sz="2000" dirty="0"/>
              <a:t>”Lehti sisältää tärkeää tietoa uusista tuotteista. Uniikki tarjouksista jne...”</a:t>
            </a:r>
          </a:p>
          <a:p>
            <a:pPr algn="ctr"/>
            <a:endParaRPr lang="fi-FI" sz="2000" dirty="0"/>
          </a:p>
          <a:p>
            <a:pPr algn="ctr"/>
            <a:r>
              <a:rPr lang="fi-FI" sz="2000" dirty="0"/>
              <a:t>”Paljon uutta tietoa, uusista viineistä, uusista viinimaista, sekä viiniarvosteluja, hyviä reseptejä.”</a:t>
            </a:r>
          </a:p>
          <a:p>
            <a:pPr algn="ctr"/>
            <a:endParaRPr lang="fi-FI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631819" y="1734865"/>
            <a:ext cx="6342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400" dirty="0">
                <a:latin typeface="Neue Haas Unica W1G" panose="020B0504030206020203" pitchFamily="34" charset="0"/>
              </a:rPr>
              <a:t>Mitkä väittämistä kuvaavat parhaiten tämän lehden sinussa aikaansaamaa toimintaa tai suhtautumista? | % vastaajista, N = 4 992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7DF110D-651B-2F44-B559-94D93DEABF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2401499"/>
              </p:ext>
            </p:extLst>
          </p:nvPr>
        </p:nvGraphicFramePr>
        <p:xfrm>
          <a:off x="0" y="1865429"/>
          <a:ext cx="8814816" cy="442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3055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11" y="56325"/>
            <a:ext cx="6342187" cy="1498438"/>
          </a:xfrm>
        </p:spPr>
        <p:txBody>
          <a:bodyPr anchor="ctr">
            <a:normAutofit/>
          </a:bodyPr>
          <a:lstStyle/>
          <a:p>
            <a:r>
              <a:rPr lang="fi-FI" sz="2800" dirty="0">
                <a:solidFill>
                  <a:schemeClr val="tx2"/>
                </a:solidFill>
              </a:rPr>
              <a:t>Mitä lehti saa aikaan?</a:t>
            </a:r>
            <a:endParaRPr lang="en-FI" sz="3000" dirty="0">
              <a:solidFill>
                <a:schemeClr val="tx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12C0B-E674-834F-BE02-32979997B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 fontScale="92500" lnSpcReduction="20000"/>
          </a:bodyPr>
          <a:lstStyle/>
          <a:p>
            <a:pPr algn="ctr"/>
            <a:r>
              <a:rPr lang="fi-FI" sz="1800" dirty="0"/>
              <a:t>”Lehdessä on mielenkiintoisia asioita, mitä ei muuten tule mietittyä. Varsinkin kaupunkilaiselle.”</a:t>
            </a:r>
          </a:p>
          <a:p>
            <a:pPr algn="ctr"/>
            <a:endParaRPr lang="fi-FI" sz="1800" dirty="0"/>
          </a:p>
          <a:p>
            <a:pPr algn="ctr"/>
            <a:r>
              <a:rPr lang="fi-FI" sz="1800" dirty="0"/>
              <a:t>”Saa tietoa jota ei muuten saisi. Kun aina ei älyä edes kysyä, eli osoittaa tietämättömyyttään.” </a:t>
            </a:r>
          </a:p>
          <a:p>
            <a:pPr algn="ctr"/>
            <a:endParaRPr lang="fi-FI" sz="1800" dirty="0"/>
          </a:p>
          <a:p>
            <a:pPr algn="ctr"/>
            <a:r>
              <a:rPr lang="fi-FI" sz="1800" dirty="0"/>
              <a:t>”Lehti kertoo metsäasioiden lisäksi myös uutisia ja faktatietoja yhtiöstä itsestään, mikä muuten jäisi pimentoon.”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631819" y="1734865"/>
            <a:ext cx="6342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400" dirty="0">
                <a:latin typeface="Neue Haas Unica W1G" panose="020B0504030206020203" pitchFamily="34" charset="0"/>
              </a:rPr>
              <a:t>Mitkä väittämistä kuvaavat parhaiten tämän lehden sinussa aikaansaamaa toimintaa tai suhtautumista? | % vastaajista, N = 4 992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7DF110D-651B-2F44-B559-94D93DEABF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6317850"/>
              </p:ext>
            </p:extLst>
          </p:nvPr>
        </p:nvGraphicFramePr>
        <p:xfrm>
          <a:off x="0" y="1865429"/>
          <a:ext cx="8814816" cy="442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04765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11" y="56325"/>
            <a:ext cx="6342187" cy="1498438"/>
          </a:xfrm>
        </p:spPr>
        <p:txBody>
          <a:bodyPr anchor="ctr">
            <a:normAutofit/>
          </a:bodyPr>
          <a:lstStyle/>
          <a:p>
            <a:r>
              <a:rPr lang="fi-FI" sz="2800" dirty="0">
                <a:solidFill>
                  <a:schemeClr val="tx2"/>
                </a:solidFill>
              </a:rPr>
              <a:t>Mitä lehti saa aikaan?</a:t>
            </a:r>
            <a:endParaRPr lang="en-FI" sz="3000" dirty="0">
              <a:solidFill>
                <a:schemeClr val="tx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12C0B-E674-834F-BE02-32979997B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>
            <a:noAutofit/>
          </a:bodyPr>
          <a:lstStyle/>
          <a:p>
            <a:r>
              <a:rPr lang="fi-FI" sz="1700" dirty="0">
                <a:solidFill>
                  <a:schemeClr val="bg2"/>
                </a:solidFill>
              </a:rPr>
              <a:t>”Kiva on käpertyä sohvan nurkkaan ja lukea lehteänne samalla rentoutuen.”</a:t>
            </a:r>
            <a:br>
              <a:rPr lang="fi-FI" sz="1700" dirty="0">
                <a:solidFill>
                  <a:schemeClr val="bg2"/>
                </a:solidFill>
              </a:rPr>
            </a:br>
            <a:endParaRPr lang="fi-FI" sz="1700" dirty="0">
              <a:solidFill>
                <a:schemeClr val="bg2"/>
              </a:solidFill>
            </a:endParaRPr>
          </a:p>
          <a:p>
            <a:pPr algn="ctr"/>
            <a:r>
              <a:rPr lang="fi-FI" sz="1700" dirty="0">
                <a:solidFill>
                  <a:schemeClr val="bg2"/>
                </a:solidFill>
              </a:rPr>
              <a:t>”Lehdessä on mielenkiintoisia ja monipuolisia juttuja, joita luen mielelläni, kun aikaa on.”</a:t>
            </a:r>
            <a:br>
              <a:rPr lang="fi-FI" sz="1700" dirty="0">
                <a:solidFill>
                  <a:schemeClr val="bg2"/>
                </a:solidFill>
              </a:rPr>
            </a:br>
            <a:endParaRPr lang="fi-FI" sz="1700" dirty="0">
              <a:solidFill>
                <a:schemeClr val="bg2"/>
              </a:solidFill>
            </a:endParaRPr>
          </a:p>
          <a:p>
            <a:pPr algn="ctr"/>
            <a:r>
              <a:rPr lang="fi-FI" sz="1700" dirty="0">
                <a:solidFill>
                  <a:schemeClr val="bg2"/>
                </a:solidFill>
              </a:rPr>
              <a:t>”Lehdessä on mukavia juttuja, jotka oikeasti kiinnostavat. Myös lopussa oleva ristikko on mahtava idea!”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631819" y="1734865"/>
            <a:ext cx="6342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400" dirty="0">
                <a:latin typeface="Neue Haas Unica W1G" panose="020B0504030206020203" pitchFamily="34" charset="0"/>
              </a:rPr>
              <a:t>Mitkä väittämistä kuvaavat parhaiten tämän lehden sinussa aikaansaamaa toimintaa tai suhtautumista? | % vastaajista, N = 4 992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7DF110D-651B-2F44-B559-94D93DEABF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692644"/>
              </p:ext>
            </p:extLst>
          </p:nvPr>
        </p:nvGraphicFramePr>
        <p:xfrm>
          <a:off x="0" y="1865429"/>
          <a:ext cx="8814816" cy="442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4124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ok on a table&#10;&#10;Description automatically generated with medium confidence">
            <a:extLst>
              <a:ext uri="{FF2B5EF4-FFF2-40B4-BE49-F238E27FC236}">
                <a16:creationId xmlns:a16="http://schemas.microsoft.com/office/drawing/2014/main" id="{221078B8-75DE-966B-EB85-556535636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4C7534-2494-10A1-62CD-F57498F111B2}"/>
              </a:ext>
            </a:extLst>
          </p:cNvPr>
          <p:cNvSpPr txBox="1"/>
          <p:nvPr/>
        </p:nvSpPr>
        <p:spPr>
          <a:xfrm>
            <a:off x="1427018" y="1097294"/>
            <a:ext cx="3408218" cy="4524315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br>
              <a:rPr lang="fi-FI" dirty="0">
                <a:solidFill>
                  <a:schemeClr val="tx2"/>
                </a:solidFill>
                <a:latin typeface="Neue Haas Unica W1G Medium" panose="020B0504030206020203" pitchFamily="34" charset="0"/>
              </a:rPr>
            </a:br>
            <a:r>
              <a:rPr lang="fi-FI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Monelle asiakaslehti saattaa olla ainoa kotiin tuleva printtilehti. Ajassa, jossa myös muu paperinen posti on vähentynyt, painettu asiakasmedia erottuu positiivisesti </a:t>
            </a:r>
            <a:br>
              <a:rPr lang="fi-FI" dirty="0">
                <a:solidFill>
                  <a:schemeClr val="tx2"/>
                </a:solidFill>
                <a:latin typeface="Neue Haas Unica W1G Medium" panose="020B0504030206020203" pitchFamily="34" charset="0"/>
              </a:rPr>
            </a:br>
            <a:r>
              <a:rPr lang="fi-FI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muista viesteistä.</a:t>
            </a:r>
          </a:p>
          <a:p>
            <a:pPr algn="ctr"/>
            <a:endParaRPr lang="fi-FI" dirty="0">
              <a:solidFill>
                <a:schemeClr val="tx2"/>
              </a:solidFill>
              <a:latin typeface="Neue Haas Unica W1G Medium" panose="020B0504030206020203" pitchFamily="34" charset="0"/>
            </a:endParaRPr>
          </a:p>
          <a:p>
            <a:pPr algn="ctr"/>
            <a:r>
              <a:rPr lang="fi-FI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Useissa tutkimuksissa lukijat fiilistelevät printin taktiilisuutta, hahmotettavuutta ja rentouttavuutta.</a:t>
            </a:r>
          </a:p>
          <a:p>
            <a:pPr algn="ctr"/>
            <a:endParaRPr lang="fi-FI" dirty="0">
              <a:solidFill>
                <a:schemeClr val="tx2"/>
              </a:solidFill>
              <a:latin typeface="Neue Haas Unica W1G Medium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011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11" y="56325"/>
            <a:ext cx="6342187" cy="1498438"/>
          </a:xfrm>
        </p:spPr>
        <p:txBody>
          <a:bodyPr anchor="ctr">
            <a:normAutofit/>
          </a:bodyPr>
          <a:lstStyle/>
          <a:p>
            <a:r>
              <a:rPr lang="fi-FI" sz="2800" dirty="0">
                <a:solidFill>
                  <a:schemeClr val="tx2"/>
                </a:solidFill>
              </a:rPr>
              <a:t>Mitä lehti saa aikaan?</a:t>
            </a:r>
            <a:endParaRPr lang="en-FI" sz="3000" dirty="0">
              <a:solidFill>
                <a:schemeClr val="tx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12C0B-E674-834F-BE02-32979997B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58840" y="1554762"/>
            <a:ext cx="3659703" cy="4427583"/>
          </a:xfrm>
        </p:spPr>
        <p:txBody>
          <a:bodyPr anchor="ctr">
            <a:normAutofit/>
          </a:bodyPr>
          <a:lstStyle/>
          <a:p>
            <a:pPr algn="ctr"/>
            <a:r>
              <a:rPr lang="fi-FI" sz="1700" dirty="0">
                <a:solidFill>
                  <a:schemeClr val="bg2"/>
                </a:solidFill>
              </a:rPr>
              <a:t>”Sisustamo lehti esittelee monipuolisesti designia. Lehden avulla on hyvä harkita arvokkaita päätöksiä tai löytää uusia unelmia.”</a:t>
            </a:r>
          </a:p>
          <a:p>
            <a:pPr algn="ctr"/>
            <a:endParaRPr lang="fi-FI" sz="1700" dirty="0">
              <a:solidFill>
                <a:schemeClr val="bg2"/>
              </a:solidFill>
            </a:endParaRPr>
          </a:p>
          <a:p>
            <a:pPr algn="ctr"/>
            <a:r>
              <a:rPr lang="fi-FI" sz="1700" dirty="0">
                <a:solidFill>
                  <a:schemeClr val="bg2"/>
                </a:solidFill>
              </a:rPr>
              <a:t>”Se [juttu] sai minut hankkimaan laitteen, johon olen tyytyväinen.”</a:t>
            </a:r>
          </a:p>
          <a:p>
            <a:pPr algn="ctr"/>
            <a:endParaRPr lang="fi-FI" sz="1700" dirty="0">
              <a:solidFill>
                <a:schemeClr val="bg2"/>
              </a:solidFill>
            </a:endParaRPr>
          </a:p>
          <a:p>
            <a:pPr algn="ctr"/>
            <a:r>
              <a:rPr lang="fi-FI" sz="1700" dirty="0">
                <a:solidFill>
                  <a:schemeClr val="bg2"/>
                </a:solidFill>
              </a:rPr>
              <a:t>”Saan ideoita lehdestä ja usein lehden luettuani suuntaan Alkoon hakemaan makupareja ruoalle.”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631819" y="1734865"/>
            <a:ext cx="6342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400" dirty="0">
                <a:latin typeface="Neue Haas Unica W1G" panose="020B0504030206020203" pitchFamily="34" charset="0"/>
              </a:rPr>
              <a:t>Mitkä väittämistä kuvaavat parhaiten tämän lehden sinussa aikaansaamaa toimintaa tai suhtautumista? | % vastaajista, N = 4 992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7DF110D-651B-2F44-B559-94D93DEABF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6439006"/>
              </p:ext>
            </p:extLst>
          </p:nvPr>
        </p:nvGraphicFramePr>
        <p:xfrm>
          <a:off x="0" y="1865429"/>
          <a:ext cx="8814816" cy="442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75822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11" y="56325"/>
            <a:ext cx="6342187" cy="1498438"/>
          </a:xfrm>
        </p:spPr>
        <p:txBody>
          <a:bodyPr anchor="ctr">
            <a:normAutofit/>
          </a:bodyPr>
          <a:lstStyle/>
          <a:p>
            <a:r>
              <a:rPr lang="fi-FI" sz="2800" dirty="0">
                <a:solidFill>
                  <a:schemeClr val="tx2"/>
                </a:solidFill>
              </a:rPr>
              <a:t>Mitä lehti saa aikaan?</a:t>
            </a:r>
            <a:endParaRPr lang="en-FI" sz="3000" dirty="0">
              <a:solidFill>
                <a:schemeClr val="tx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12C0B-E674-834F-BE02-32979997B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647127"/>
            <a:ext cx="3659703" cy="4169750"/>
          </a:xfrm>
        </p:spPr>
        <p:txBody>
          <a:bodyPr anchor="ctr">
            <a:noAutofit/>
          </a:bodyPr>
          <a:lstStyle/>
          <a:p>
            <a:pPr algn="ctr"/>
            <a:r>
              <a:rPr lang="fi-FI" sz="1600" dirty="0">
                <a:solidFill>
                  <a:schemeClr val="bg2"/>
                </a:solidFill>
              </a:rPr>
              <a:t>”Ruoka kiinnostaa. Etsin </a:t>
            </a:r>
            <a:r>
              <a:rPr lang="fi-FI" sz="1600" dirty="0" err="1">
                <a:solidFill>
                  <a:schemeClr val="bg2"/>
                </a:solidFill>
              </a:rPr>
              <a:t>Iman</a:t>
            </a:r>
            <a:r>
              <a:rPr lang="fi-FI" sz="1600" dirty="0">
                <a:solidFill>
                  <a:schemeClr val="bg2"/>
                </a:solidFill>
              </a:rPr>
              <a:t> ja Leenan [jutussa haastatellut henkilöt] myös Instagramista ja YouTubesta.”</a:t>
            </a:r>
          </a:p>
          <a:p>
            <a:pPr algn="ctr"/>
            <a:endParaRPr lang="fi-FI" sz="1600" dirty="0">
              <a:solidFill>
                <a:schemeClr val="bg2"/>
              </a:solidFill>
            </a:endParaRPr>
          </a:p>
          <a:p>
            <a:pPr algn="ctr"/>
            <a:r>
              <a:rPr lang="fi-FI" sz="1600" dirty="0">
                <a:solidFill>
                  <a:schemeClr val="bg2"/>
                </a:solidFill>
              </a:rPr>
              <a:t>”Jos ei olisi lehteä, ei aina tulisi etsittyä tietoa verkosta.”</a:t>
            </a:r>
            <a:br>
              <a:rPr lang="fi-FI" sz="1600" dirty="0">
                <a:solidFill>
                  <a:schemeClr val="bg2"/>
                </a:solidFill>
              </a:rPr>
            </a:br>
            <a:endParaRPr lang="fi-FI" sz="1600" dirty="0">
              <a:solidFill>
                <a:schemeClr val="bg2"/>
              </a:solidFill>
            </a:endParaRPr>
          </a:p>
          <a:p>
            <a:pPr algn="ctr"/>
            <a:r>
              <a:rPr lang="fi-FI" sz="1600" dirty="0">
                <a:solidFill>
                  <a:schemeClr val="bg2"/>
                </a:solidFill>
              </a:rPr>
              <a:t>”Lehdessä on tietoa jo mitä voi ostaa lähin on 26 km päässä, joten ei tarvitse ostaa sikaa säkissä ja voi kysyä lisää paikanpäältä”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631819" y="1734865"/>
            <a:ext cx="6342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400" dirty="0">
                <a:latin typeface="Neue Haas Unica W1G" panose="020B0504030206020203" pitchFamily="34" charset="0"/>
              </a:rPr>
              <a:t>Mitkä väittämistä kuvaavat parhaiten tämän lehden sinussa aikaansaamaa toimintaa tai suhtautumista? | % vastaajista, N = 4 992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7DF110D-651B-2F44-B559-94D93DEABF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6734366"/>
              </p:ext>
            </p:extLst>
          </p:nvPr>
        </p:nvGraphicFramePr>
        <p:xfrm>
          <a:off x="0" y="1865429"/>
          <a:ext cx="8814816" cy="442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97188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11" y="56325"/>
            <a:ext cx="6342187" cy="1498438"/>
          </a:xfrm>
        </p:spPr>
        <p:txBody>
          <a:bodyPr anchor="ctr">
            <a:normAutofit/>
          </a:bodyPr>
          <a:lstStyle/>
          <a:p>
            <a:r>
              <a:rPr lang="fi-FI" sz="2800" dirty="0">
                <a:solidFill>
                  <a:schemeClr val="tx2"/>
                </a:solidFill>
              </a:rPr>
              <a:t>Mitä lehti saa aikaan?</a:t>
            </a:r>
            <a:endParaRPr lang="en-FI" sz="3000" dirty="0">
              <a:solidFill>
                <a:schemeClr val="tx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12C0B-E674-834F-BE02-32979997B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 fontScale="32500" lnSpcReduction="20000"/>
          </a:bodyPr>
          <a:lstStyle/>
          <a:p>
            <a:pPr algn="ctr"/>
            <a:r>
              <a:rPr lang="fi-FI" sz="5000" dirty="0"/>
              <a:t>”Olen itse kasvissyöjä ja suvussani on anemiaa sekä jaoin jutun ystävälleni jolla on raudan puutosta.”</a:t>
            </a:r>
          </a:p>
          <a:p>
            <a:pPr algn="ctr"/>
            <a:endParaRPr lang="fi-FI" sz="5000" dirty="0"/>
          </a:p>
          <a:p>
            <a:pPr algn="ctr"/>
            <a:r>
              <a:rPr lang="fi-FI" sz="5000" dirty="0"/>
              <a:t>”[Juttu kiinnosti, koska aihe on] ajankohtainen itselle ja hyödyksi myös kaverille”</a:t>
            </a:r>
          </a:p>
          <a:p>
            <a:pPr algn="ctr"/>
            <a:endParaRPr lang="fi-FI" sz="5000" dirty="0"/>
          </a:p>
          <a:p>
            <a:pPr algn="ctr"/>
            <a:r>
              <a:rPr lang="fi-FI" sz="5000" dirty="0"/>
              <a:t>”Tämähän tulee suoraan omaan postilaatikkoon.. koska aina löydän jotain kiinnostavaa ..ja jaan sen naapurille kun olen mielestäni lukenut kaiken useaan kertaan”</a:t>
            </a:r>
            <a:endParaRPr lang="fi-FI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631819" y="1734865"/>
            <a:ext cx="6342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400" dirty="0">
                <a:latin typeface="Neue Haas Unica W1G" panose="020B0504030206020203" pitchFamily="34" charset="0"/>
              </a:rPr>
              <a:t>Mitkä väittämistä kuvaavat parhaiten tämän lehden sinussa aikaansaamaa toimintaa tai suhtautumista? | % vastaajista, N = 4 992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7DF110D-651B-2F44-B559-94D93DEABF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0326018"/>
              </p:ext>
            </p:extLst>
          </p:nvPr>
        </p:nvGraphicFramePr>
        <p:xfrm>
          <a:off x="0" y="1865429"/>
          <a:ext cx="8814816" cy="442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46634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11" y="56325"/>
            <a:ext cx="6342187" cy="1498438"/>
          </a:xfrm>
        </p:spPr>
        <p:txBody>
          <a:bodyPr anchor="ctr">
            <a:normAutofit/>
          </a:bodyPr>
          <a:lstStyle/>
          <a:p>
            <a:r>
              <a:rPr lang="fi-FI" sz="2800" dirty="0">
                <a:solidFill>
                  <a:schemeClr val="tx2"/>
                </a:solidFill>
              </a:rPr>
              <a:t>Asiakasmedioiden lukijat ovat varsin tyytyväisiä lukemaansa lehteen</a:t>
            </a:r>
            <a:br>
              <a:rPr lang="fi-FI" sz="2800" dirty="0">
                <a:solidFill>
                  <a:schemeClr val="tx2"/>
                </a:solidFill>
              </a:rPr>
            </a:br>
            <a:br>
              <a:rPr lang="fi-FI" sz="1000" dirty="0">
                <a:solidFill>
                  <a:schemeClr val="tx2"/>
                </a:solidFill>
              </a:rPr>
            </a:br>
            <a:r>
              <a:rPr lang="fi-FI" sz="1600" dirty="0">
                <a:solidFill>
                  <a:schemeClr val="tx2"/>
                </a:solidFill>
              </a:rPr>
              <a:t>(A</a:t>
            </a:r>
            <a:r>
              <a:rPr lang="en-FI" sz="1600" dirty="0">
                <a:solidFill>
                  <a:schemeClr val="tx2"/>
                </a:solidFill>
              </a:rPr>
              <a:t>rviointi asteikolla </a:t>
            </a:r>
            <a:r>
              <a:rPr lang="fi-FI" sz="1600" dirty="0">
                <a:solidFill>
                  <a:schemeClr val="tx2"/>
                </a:solidFill>
              </a:rPr>
              <a:t>4</a:t>
            </a:r>
            <a:r>
              <a:rPr lang="en-FI" sz="1600" dirty="0">
                <a:solidFill>
                  <a:schemeClr val="tx2"/>
                </a:solidFill>
              </a:rPr>
              <a:t> – 10)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12C0B-E674-834F-BE02-32979997B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fi-FI" sz="5000" dirty="0"/>
              <a:t>8,5</a:t>
            </a:r>
          </a:p>
          <a:p>
            <a:r>
              <a:rPr lang="fi-FI" dirty="0"/>
              <a:t>lukijoiden </a:t>
            </a:r>
            <a:br>
              <a:rPr lang="fi-FI" dirty="0"/>
            </a:br>
            <a:r>
              <a:rPr lang="fi-FI" dirty="0"/>
              <a:t>lehdille antama kouluarvosana.</a:t>
            </a:r>
            <a:endParaRPr lang="fi-FI" dirty="0">
              <a:latin typeface="Neue Haas Unica W1G Medium" panose="020B0404030206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3148084" y="1734865"/>
            <a:ext cx="3825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400" dirty="0">
                <a:latin typeface="Neue Haas Unica W1G" panose="020B0504030206020203" pitchFamily="34" charset="0"/>
              </a:rPr>
              <a:t>% vastaajista, N = 4 992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7DF110D-651B-2F44-B559-94D93DEABF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9442581"/>
              </p:ext>
            </p:extLst>
          </p:nvPr>
        </p:nvGraphicFramePr>
        <p:xfrm>
          <a:off x="0" y="1888753"/>
          <a:ext cx="7223760" cy="442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39872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11" y="56325"/>
            <a:ext cx="6342187" cy="1498438"/>
          </a:xfrm>
        </p:spPr>
        <p:txBody>
          <a:bodyPr anchor="ctr">
            <a:normAutofit/>
          </a:bodyPr>
          <a:lstStyle/>
          <a:p>
            <a:r>
              <a:rPr lang="fi-FI" sz="2800" dirty="0">
                <a:solidFill>
                  <a:schemeClr val="tx2"/>
                </a:solidFill>
              </a:rPr>
              <a:t>Ulkoasu ja visuaalisuus lehden lukutavan ja lukijan iän mukaan</a:t>
            </a:r>
            <a:br>
              <a:rPr lang="fi-FI" sz="2800" dirty="0">
                <a:solidFill>
                  <a:schemeClr val="tx2"/>
                </a:solidFill>
              </a:rPr>
            </a:br>
            <a:br>
              <a:rPr lang="fi-FI" sz="1000" dirty="0">
                <a:solidFill>
                  <a:schemeClr val="tx2"/>
                </a:solidFill>
              </a:rPr>
            </a:br>
            <a:r>
              <a:rPr lang="fi-FI" sz="1600" dirty="0">
                <a:solidFill>
                  <a:schemeClr val="tx2"/>
                </a:solidFill>
              </a:rPr>
              <a:t>(A</a:t>
            </a:r>
            <a:r>
              <a:rPr lang="en-FI" sz="1600" dirty="0">
                <a:solidFill>
                  <a:schemeClr val="tx2"/>
                </a:solidFill>
              </a:rPr>
              <a:t>rviointi asteikolla </a:t>
            </a:r>
            <a:r>
              <a:rPr lang="fi-FI" sz="1600" dirty="0">
                <a:solidFill>
                  <a:schemeClr val="tx2"/>
                </a:solidFill>
              </a:rPr>
              <a:t>4</a:t>
            </a:r>
            <a:r>
              <a:rPr lang="en-FI" sz="1600" dirty="0">
                <a:solidFill>
                  <a:schemeClr val="tx2"/>
                </a:solidFill>
              </a:rPr>
              <a:t> – 10)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12C0B-E674-834F-BE02-32979997B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r>
              <a:rPr lang="fi-FI" sz="2200" dirty="0"/>
              <a:t>Kaiken ikäiset lukijat ovat tyytyväisiä lehden ulkoasuun.</a:t>
            </a:r>
          </a:p>
          <a:p>
            <a:endParaRPr lang="fi-FI" sz="500" dirty="0"/>
          </a:p>
          <a:p>
            <a:r>
              <a:rPr lang="fi-FI" sz="2200" dirty="0"/>
              <a:t>Nuorimmat lukijat ovat kriittisimpiä ulkoasun suhteen.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0FFF8AE-EC4B-BC4E-9425-74DC339205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9866941"/>
              </p:ext>
            </p:extLst>
          </p:nvPr>
        </p:nvGraphicFramePr>
        <p:xfrm>
          <a:off x="-642256" y="1888753"/>
          <a:ext cx="7223760" cy="442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67403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11" y="56325"/>
            <a:ext cx="6342187" cy="1498438"/>
          </a:xfrm>
        </p:spPr>
        <p:txBody>
          <a:bodyPr anchor="ctr">
            <a:normAutofit/>
          </a:bodyPr>
          <a:lstStyle/>
          <a:p>
            <a:r>
              <a:rPr lang="fi-FI" sz="2800" dirty="0">
                <a:solidFill>
                  <a:schemeClr val="tx2"/>
                </a:solidFill>
              </a:rPr>
              <a:t>Sisällön kiinnostavuus lehden lukutavan ja lukijan iän mukaan</a:t>
            </a:r>
            <a:br>
              <a:rPr lang="fi-FI" sz="2800" dirty="0">
                <a:solidFill>
                  <a:schemeClr val="tx2"/>
                </a:solidFill>
              </a:rPr>
            </a:br>
            <a:br>
              <a:rPr lang="fi-FI" sz="1000" dirty="0">
                <a:solidFill>
                  <a:schemeClr val="tx2"/>
                </a:solidFill>
              </a:rPr>
            </a:br>
            <a:r>
              <a:rPr lang="fi-FI" sz="1600" dirty="0">
                <a:solidFill>
                  <a:schemeClr val="tx2"/>
                </a:solidFill>
              </a:rPr>
              <a:t>(A</a:t>
            </a:r>
            <a:r>
              <a:rPr lang="en-FI" sz="1600" dirty="0">
                <a:solidFill>
                  <a:schemeClr val="tx2"/>
                </a:solidFill>
              </a:rPr>
              <a:t>rviointi asteikolla </a:t>
            </a:r>
            <a:r>
              <a:rPr lang="fi-FI" sz="1600" dirty="0">
                <a:solidFill>
                  <a:schemeClr val="tx2"/>
                </a:solidFill>
              </a:rPr>
              <a:t>4</a:t>
            </a:r>
            <a:r>
              <a:rPr lang="en-FI" sz="1600" dirty="0">
                <a:solidFill>
                  <a:schemeClr val="tx2"/>
                </a:solidFill>
              </a:rPr>
              <a:t> – 10)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12C0B-E674-834F-BE02-32979997B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r>
              <a:rPr lang="fi-FI" sz="2200" dirty="0"/>
              <a:t>Nuorimmat lukijat ovat kriittisimpiä myös sisällön kiinnostavuuden suhteen.</a:t>
            </a:r>
          </a:p>
          <a:p>
            <a:endParaRPr lang="fi-FI" sz="500" dirty="0"/>
          </a:p>
          <a:p>
            <a:r>
              <a:rPr lang="fi-FI" sz="2200" dirty="0"/>
              <a:t>Printti- ja digilehden lukijoiden välillä ei ole eroa.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ECAB5EE-C45C-C94E-AD43-F6A7CE436C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7298840"/>
              </p:ext>
            </p:extLst>
          </p:nvPr>
        </p:nvGraphicFramePr>
        <p:xfrm>
          <a:off x="-642256" y="1932296"/>
          <a:ext cx="7223760" cy="442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64014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11" y="56325"/>
            <a:ext cx="6342187" cy="1498438"/>
          </a:xfrm>
        </p:spPr>
        <p:txBody>
          <a:bodyPr anchor="ctr">
            <a:normAutofit/>
          </a:bodyPr>
          <a:lstStyle/>
          <a:p>
            <a:r>
              <a:rPr lang="fi-FI" sz="2800" dirty="0">
                <a:solidFill>
                  <a:schemeClr val="tx2"/>
                </a:solidFill>
              </a:rPr>
              <a:t>Kokonaisarvosana lehdelle </a:t>
            </a:r>
            <a:br>
              <a:rPr lang="fi-FI" sz="2800" dirty="0">
                <a:solidFill>
                  <a:schemeClr val="tx2"/>
                </a:solidFill>
              </a:rPr>
            </a:br>
            <a:r>
              <a:rPr lang="fi-FI" sz="2800" dirty="0">
                <a:solidFill>
                  <a:schemeClr val="tx2"/>
                </a:solidFill>
              </a:rPr>
              <a:t>lehden lukutavan ja lukijan iän mukaan</a:t>
            </a:r>
            <a:br>
              <a:rPr lang="fi-FI" sz="2800" dirty="0">
                <a:solidFill>
                  <a:schemeClr val="tx2"/>
                </a:solidFill>
              </a:rPr>
            </a:br>
            <a:br>
              <a:rPr lang="fi-FI" sz="1000" dirty="0">
                <a:solidFill>
                  <a:schemeClr val="tx2"/>
                </a:solidFill>
              </a:rPr>
            </a:br>
            <a:r>
              <a:rPr lang="fi-FI" sz="1600" dirty="0">
                <a:solidFill>
                  <a:schemeClr val="tx2"/>
                </a:solidFill>
              </a:rPr>
              <a:t>(A</a:t>
            </a:r>
            <a:r>
              <a:rPr lang="en-FI" sz="1600" dirty="0">
                <a:solidFill>
                  <a:schemeClr val="tx2"/>
                </a:solidFill>
              </a:rPr>
              <a:t>rviointi asteikolla </a:t>
            </a:r>
            <a:r>
              <a:rPr lang="fi-FI" sz="1600" dirty="0">
                <a:solidFill>
                  <a:schemeClr val="tx2"/>
                </a:solidFill>
              </a:rPr>
              <a:t>4</a:t>
            </a:r>
            <a:r>
              <a:rPr lang="en-FI" sz="1600" dirty="0">
                <a:solidFill>
                  <a:schemeClr val="tx2"/>
                </a:solidFill>
              </a:rPr>
              <a:t> – 10)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12C0B-E674-834F-BE02-32979997B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r>
              <a:rPr lang="fi-FI" sz="2200" dirty="0"/>
              <a:t>Tyytyväisyys asiakaslehtiin kasvaa iän myötä myös kokonaisarvosanan muodossa.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67AF4CF-BCF3-AA4D-9F83-FFEA7C4DCB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1230157"/>
              </p:ext>
            </p:extLst>
          </p:nvPr>
        </p:nvGraphicFramePr>
        <p:xfrm>
          <a:off x="-576943" y="1888753"/>
          <a:ext cx="7223760" cy="442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39186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F0BD70-BE53-054E-A9B0-A57BCA5B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066"/>
            <a:ext cx="10515600" cy="1292086"/>
          </a:xfrm>
        </p:spPr>
        <p:txBody>
          <a:bodyPr/>
          <a:lstStyle/>
          <a:p>
            <a:r>
              <a:rPr lang="fi-FI" dirty="0"/>
              <a:t>Lukijasuhteen olennaiset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B9984-D4C7-8045-A58F-8A57AE413F0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323365" y="1328821"/>
            <a:ext cx="9689776" cy="5081113"/>
          </a:xfrm>
        </p:spPr>
        <p:txBody>
          <a:bodyPr anchor="ctr">
            <a:noAutofit/>
          </a:bodyPr>
          <a:lstStyle/>
          <a:p>
            <a:pPr>
              <a:spcBef>
                <a:spcPts val="800"/>
              </a:spcBef>
            </a:pPr>
            <a:r>
              <a:rPr lang="fi-FI" sz="1700" dirty="0">
                <a:latin typeface="Neue Haas Unica W1G" panose="020B0504030206020203" pitchFamily="34" charset="0"/>
              </a:rPr>
              <a:t>Printtilehti on mieluisin tapa vastaanottaa tietoa yrityksestä kaikissa ikäryhmissä. Digikanavista uutiskirje on suosituin, ja digilehden lukijoille jopa yhtä toivottu tapa kuin painettu lehti.</a:t>
            </a:r>
            <a:endParaRPr lang="fi-FI" sz="1700" dirty="0"/>
          </a:p>
          <a:p>
            <a:pPr>
              <a:spcBef>
                <a:spcPts val="800"/>
              </a:spcBef>
            </a:pPr>
            <a:endParaRPr lang="fi-FI" sz="1700" dirty="0"/>
          </a:p>
          <a:p>
            <a:pPr>
              <a:spcBef>
                <a:spcPts val="800"/>
              </a:spcBef>
            </a:pPr>
            <a:r>
              <a:rPr lang="fi-FI" sz="1700" dirty="0">
                <a:latin typeface="Neue Haas Unica W1G" panose="020B0504030206020203" pitchFamily="34" charset="0"/>
              </a:rPr>
              <a:t>Lehti vaikuttaa positiivisesti mielikuvaan yrityksestä, sanoo </a:t>
            </a:r>
            <a:r>
              <a:rPr lang="fi-FI" sz="1700" b="1" dirty="0">
                <a:latin typeface="Neue Haas Unica W1G" panose="020B0504030206020203" pitchFamily="34" charset="0"/>
              </a:rPr>
              <a:t>84 % vastaajista</a:t>
            </a:r>
            <a:r>
              <a:rPr lang="fi-FI" sz="1700" dirty="0"/>
              <a:t>. </a:t>
            </a:r>
            <a:r>
              <a:rPr lang="fi-FI" sz="1700" dirty="0">
                <a:latin typeface="Neue Haas Unica W1G" panose="020B0504030206020203" pitchFamily="34" charset="0"/>
              </a:rPr>
              <a:t>Se monipuolistaa käsitystä yrityksestä ja lujittaa asiakassuhdetta.</a:t>
            </a:r>
          </a:p>
          <a:p>
            <a:pPr>
              <a:spcBef>
                <a:spcPts val="800"/>
              </a:spcBef>
            </a:pPr>
            <a:endParaRPr lang="fi-FI" sz="1700" dirty="0"/>
          </a:p>
          <a:p>
            <a:pPr>
              <a:spcBef>
                <a:spcPts val="800"/>
              </a:spcBef>
            </a:pPr>
            <a:r>
              <a:rPr lang="fi-FI" sz="1700" b="1" dirty="0">
                <a:latin typeface="Neue Haas Unica W1G" panose="020B0504030206020203" pitchFamily="34" charset="0"/>
              </a:rPr>
              <a:t>67 % saa lehdestä tietoa uusista tuotteista tai palveluista </a:t>
            </a:r>
            <a:r>
              <a:rPr lang="fi-FI" sz="1700" dirty="0">
                <a:latin typeface="Neue Haas Unica W1G" panose="020B0504030206020203" pitchFamily="34" charset="0"/>
              </a:rPr>
              <a:t>– joka viides on kertonut lehden jutuista tai tuotteista ystävälleen.</a:t>
            </a:r>
          </a:p>
          <a:p>
            <a:pPr>
              <a:spcBef>
                <a:spcPts val="800"/>
              </a:spcBef>
            </a:pPr>
            <a:endParaRPr lang="fi-FI" sz="1700" dirty="0"/>
          </a:p>
          <a:p>
            <a:pPr>
              <a:spcBef>
                <a:spcPts val="800"/>
              </a:spcBef>
            </a:pPr>
            <a:r>
              <a:rPr lang="fi-FI" sz="1700" dirty="0">
                <a:latin typeface="Neue Haas Unica W1G" panose="020B0504030206020203" pitchFamily="34" charset="0"/>
              </a:rPr>
              <a:t>Tyytyväisyys omaan lehteen on korkeaa – kouluarvosanaksi lehdet saavat lähes kiitettävän </a:t>
            </a:r>
            <a:r>
              <a:rPr lang="fi-FI" sz="1700" b="1" dirty="0">
                <a:latin typeface="Neue Haas Unica W1G" panose="020B0504030206020203" pitchFamily="34" charset="0"/>
              </a:rPr>
              <a:t>8,5</a:t>
            </a:r>
            <a:r>
              <a:rPr lang="fi-FI" sz="1700" dirty="0">
                <a:latin typeface="Neue Haas Unica W1G" panose="020B0504030206020203" pitchFamily="34" charset="0"/>
              </a:rPr>
              <a:t>.</a:t>
            </a:r>
            <a:endParaRPr lang="fi-FI" sz="1700" dirty="0"/>
          </a:p>
        </p:txBody>
      </p:sp>
    </p:spTree>
    <p:extLst>
      <p:ext uri="{BB962C8B-B14F-4D97-AF65-F5344CB8AC3E}">
        <p14:creationId xmlns:p14="http://schemas.microsoft.com/office/powerpoint/2010/main" val="13805779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85E04A-BBD6-C04C-9B67-C0959A39B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2"/>
                </a:solidFill>
              </a:rPr>
              <a:t>4.</a:t>
            </a:r>
            <a:br>
              <a:rPr lang="fi-FI" dirty="0">
                <a:solidFill>
                  <a:schemeClr val="bg2"/>
                </a:solidFill>
              </a:rPr>
            </a:br>
            <a:r>
              <a:rPr lang="fi-FI" dirty="0">
                <a:solidFill>
                  <a:schemeClr val="bg2"/>
                </a:solidFill>
              </a:rPr>
              <a:t>Tutkitut jutut</a:t>
            </a:r>
          </a:p>
        </p:txBody>
      </p:sp>
    </p:spTree>
    <p:extLst>
      <p:ext uri="{BB962C8B-B14F-4D97-AF65-F5344CB8AC3E}">
        <p14:creationId xmlns:p14="http://schemas.microsoft.com/office/powerpoint/2010/main" val="29280764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EA9EBE-99C9-CD42-9CD4-0DD3F0867AF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1670810"/>
            <a:ext cx="8824801" cy="3131997"/>
          </a:xfrm>
        </p:spPr>
        <p:txBody>
          <a:bodyPr anchor="ctr"/>
          <a:lstStyle/>
          <a:p>
            <a:pPr marL="0" indent="0" algn="ctr">
              <a:buNone/>
            </a:pPr>
            <a:r>
              <a:rPr lang="fi-FI" dirty="0"/>
              <a:t>Tutkimuksissa pyydettiin lukijoita arvioimaan tutkittavan lehden numeron juttuja. Juttukohtaiset arviot on kysytty vain heiltä, jotka ovat kertoneet lukeneensa kyseisen jutun.</a:t>
            </a:r>
            <a:br>
              <a:rPr lang="fi-FI" dirty="0"/>
            </a:br>
            <a:endParaRPr lang="fi-FI" dirty="0"/>
          </a:p>
          <a:p>
            <a:pPr marL="0" indent="0" algn="ctr">
              <a:buNone/>
            </a:pPr>
            <a:r>
              <a:rPr lang="fi-FI" dirty="0"/>
              <a:t>97 % luki jutut printistä, 3 % digissä.</a:t>
            </a:r>
          </a:p>
        </p:txBody>
      </p:sp>
    </p:spTree>
    <p:extLst>
      <p:ext uri="{BB962C8B-B14F-4D97-AF65-F5344CB8AC3E}">
        <p14:creationId xmlns:p14="http://schemas.microsoft.com/office/powerpoint/2010/main" val="399446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48B47D7-2039-2B23-383F-632D0067D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4C7534-2494-10A1-62CD-F57498F111B2}"/>
              </a:ext>
            </a:extLst>
          </p:cNvPr>
          <p:cNvSpPr txBox="1"/>
          <p:nvPr/>
        </p:nvSpPr>
        <p:spPr>
          <a:xfrm>
            <a:off x="734291" y="2773694"/>
            <a:ext cx="3408218" cy="3416320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endParaRPr lang="fi-FI" dirty="0">
              <a:solidFill>
                <a:schemeClr val="tx2"/>
              </a:solidFill>
              <a:latin typeface="Neue Haas Unica W1G Medium" panose="020B0504030206020203" pitchFamily="34" charset="0"/>
            </a:endParaRPr>
          </a:p>
          <a:p>
            <a:pPr algn="ctr"/>
            <a:r>
              <a:rPr lang="fi-FI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Printtituotteilta vaaditaan nykyään entistä laadukkaampaa sisältöä. Painettu lehti itsessään on arvokas esine, ja myös organisaatiolehdissä painopiste siirtyy koko ajan entistä enemmän laadukkaaseen journalismiin tiedottamisen sijaan.</a:t>
            </a:r>
          </a:p>
          <a:p>
            <a:pPr algn="ctr"/>
            <a:endParaRPr lang="fi-FI" dirty="0">
              <a:solidFill>
                <a:schemeClr val="tx2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37817-90C3-C08C-F38A-FACA1B03E343}"/>
              </a:ext>
            </a:extLst>
          </p:cNvPr>
          <p:cNvSpPr txBox="1"/>
          <p:nvPr/>
        </p:nvSpPr>
        <p:spPr>
          <a:xfrm>
            <a:off x="8298873" y="459985"/>
            <a:ext cx="3408218" cy="646331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Esimerkiksi </a:t>
            </a:r>
            <a:r>
              <a:rPr lang="fi-FI" dirty="0" err="1">
                <a:solidFill>
                  <a:schemeClr val="tx2"/>
                </a:solidFill>
                <a:latin typeface="Neue Haas Unica W1G Medium" panose="020B0504030206020203" pitchFamily="34" charset="0"/>
              </a:rPr>
              <a:t>bookazinet</a:t>
            </a:r>
            <a:r>
              <a:rPr lang="fi-FI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 ovat yleistyneet viime vuosina.</a:t>
            </a:r>
          </a:p>
        </p:txBody>
      </p:sp>
    </p:spTree>
    <p:extLst>
      <p:ext uri="{BB962C8B-B14F-4D97-AF65-F5344CB8AC3E}">
        <p14:creationId xmlns:p14="http://schemas.microsoft.com/office/powerpoint/2010/main" val="62693967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8950374-49E7-3B4D-8CA3-D975957E74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4090731"/>
              </p:ext>
            </p:extLst>
          </p:nvPr>
        </p:nvGraphicFramePr>
        <p:xfrm>
          <a:off x="258629" y="2440254"/>
          <a:ext cx="6423949" cy="3600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13DC515-41C1-FD4F-A955-305D2941C128}"/>
              </a:ext>
            </a:extLst>
          </p:cNvPr>
          <p:cNvSpPr txBox="1"/>
          <p:nvPr/>
        </p:nvSpPr>
        <p:spPr>
          <a:xfrm>
            <a:off x="602311" y="1734873"/>
            <a:ext cx="634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400" dirty="0">
                <a:latin typeface="Neue Haas Unica W1G" panose="020B0504030206020203" pitchFamily="34" charset="0"/>
              </a:rPr>
              <a:t>”Mitkä seuraavista jutuista luit?”</a:t>
            </a:r>
            <a:br>
              <a:rPr lang="fi-FI" sz="1400" dirty="0">
                <a:latin typeface="Neue Haas Unica W1G" panose="020B0504030206020203" pitchFamily="34" charset="0"/>
              </a:rPr>
            </a:br>
            <a:r>
              <a:rPr lang="fi-FI" sz="1400" dirty="0">
                <a:latin typeface="Neue Haas Unica W1G" panose="020B0504030206020203" pitchFamily="34" charset="0"/>
              </a:rPr>
              <a:t>% vastaajista, N = 3 743 (vain lehden lukeneet)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F1BCC9-D79F-1D4A-A567-7A02AB7C7309}"/>
              </a:ext>
            </a:extLst>
          </p:cNvPr>
          <p:cNvSpPr txBox="1">
            <a:spLocks/>
          </p:cNvSpPr>
          <p:nvPr/>
        </p:nvSpPr>
        <p:spPr>
          <a:xfrm>
            <a:off x="8065850" y="1554763"/>
            <a:ext cx="3659703" cy="4169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5400" dirty="0">
                <a:latin typeface="Neue Haas Unica W1G Medium" panose="020B0504030206020203" pitchFamily="34" charset="0"/>
              </a:rPr>
              <a:t>58</a:t>
            </a:r>
            <a:r>
              <a:rPr lang="fi-FI" sz="2700" dirty="0">
                <a:latin typeface="Neue Haas Unica W1G Medium" panose="020B0504030206020203" pitchFamily="34" charset="0"/>
              </a:rPr>
              <a:t> </a:t>
            </a:r>
            <a:r>
              <a:rPr lang="fi-FI" sz="5400" dirty="0">
                <a:latin typeface="Neue Haas Unica W1G Medium" panose="020B0504030206020203" pitchFamily="34" charset="0"/>
              </a:rPr>
              <a:t>% </a:t>
            </a:r>
          </a:p>
          <a:p>
            <a:pPr algn="ctr"/>
            <a:r>
              <a:rPr lang="fi-FI" sz="2700" dirty="0">
                <a:latin typeface="Neue Haas Unica W1G Medium" panose="020B0504030206020203" pitchFamily="34" charset="0"/>
              </a:rPr>
              <a:t>= tutkittujen lehtien juttujen keskimääräinen lukemisprosentti.</a:t>
            </a:r>
          </a:p>
          <a:p>
            <a:pPr algn="ctr"/>
            <a:endParaRPr lang="fi-FI" sz="2700" dirty="0">
              <a:latin typeface="Neue Haas Unica W1G Medium" panose="020B0504030206020203" pitchFamily="34" charset="0"/>
            </a:endParaRPr>
          </a:p>
          <a:p>
            <a:pPr algn="ctr"/>
            <a:r>
              <a:rPr lang="fi-FI" sz="1900" dirty="0" err="1">
                <a:latin typeface="Neue Haas Unica W1G Medium" panose="020B0504030206020203" pitchFamily="34" charset="0"/>
              </a:rPr>
              <a:t>Huom</a:t>
            </a:r>
            <a:r>
              <a:rPr lang="fi-FI" sz="1900" dirty="0">
                <a:latin typeface="Neue Haas Unica W1G Medium" panose="020B0504030206020203" pitchFamily="34" charset="0"/>
              </a:rPr>
              <a:t>! Kaikkia lehden juttuja </a:t>
            </a:r>
            <a:br>
              <a:rPr lang="fi-FI" sz="1900" dirty="0">
                <a:latin typeface="Neue Haas Unica W1G Medium" panose="020B0504030206020203" pitchFamily="34" charset="0"/>
              </a:rPr>
            </a:br>
            <a:r>
              <a:rPr lang="fi-FI" sz="1900" dirty="0">
                <a:latin typeface="Neue Haas Unica W1G Medium" panose="020B0504030206020203" pitchFamily="34" charset="0"/>
              </a:rPr>
              <a:t>ei tutkittu.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9B8F609-0F5C-5F41-97C5-C4354D4B60AC}"/>
              </a:ext>
            </a:extLst>
          </p:cNvPr>
          <p:cNvSpPr txBox="1">
            <a:spLocks/>
          </p:cNvSpPr>
          <p:nvPr/>
        </p:nvSpPr>
        <p:spPr>
          <a:xfrm>
            <a:off x="602311" y="148604"/>
            <a:ext cx="6342187" cy="11361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0" i="0" kern="1200">
                <a:solidFill>
                  <a:schemeClr val="tx1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r>
              <a:rPr lang="fi-FI" sz="2800" dirty="0">
                <a:solidFill>
                  <a:schemeClr val="tx2"/>
                </a:solidFill>
              </a:rPr>
              <a:t>Vastaajista 98 % luki ainakin jonkin tutkituista jutuista</a:t>
            </a:r>
            <a:endParaRPr lang="en-FI" sz="3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5008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D4AF689-172D-BA41-8DFB-EACCA9AD43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6960507"/>
              </p:ext>
            </p:extLst>
          </p:nvPr>
        </p:nvGraphicFramePr>
        <p:xfrm>
          <a:off x="274857" y="2040147"/>
          <a:ext cx="6997094" cy="4641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11" y="56325"/>
            <a:ext cx="6342187" cy="1271734"/>
          </a:xfrm>
        </p:spPr>
        <p:txBody>
          <a:bodyPr anchor="b">
            <a:normAutofit/>
          </a:bodyPr>
          <a:lstStyle/>
          <a:p>
            <a:r>
              <a:rPr lang="en-FI" sz="2800" dirty="0">
                <a:solidFill>
                  <a:schemeClr val="tx2"/>
                </a:solidFill>
              </a:rPr>
              <a:t>Kuinka tarkasti luit </a:t>
            </a:r>
            <a:r>
              <a:rPr lang="fi-FI" sz="2800" dirty="0">
                <a:solidFill>
                  <a:schemeClr val="tx2"/>
                </a:solidFill>
              </a:rPr>
              <a:t>parhaaksi </a:t>
            </a:r>
            <a:r>
              <a:rPr lang="en-FI" sz="2800" dirty="0">
                <a:solidFill>
                  <a:schemeClr val="tx2"/>
                </a:solidFill>
              </a:rPr>
              <a:t>valitsemasi jutun? </a:t>
            </a:r>
            <a:endParaRPr lang="en-FI" sz="3000" dirty="0">
              <a:solidFill>
                <a:schemeClr val="tx2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12C0B-E674-834F-BE02-32979997B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fi-FI" sz="2000" dirty="0">
                <a:latin typeface="Neue Haas Unica W1G Medium" panose="020B0404030206020203" pitchFamily="34" charset="0"/>
              </a:rPr>
              <a:t>Parhaaksi valittu juttu on luettu hyvin tarkkaan.</a:t>
            </a:r>
            <a:br>
              <a:rPr lang="fi-FI" dirty="0">
                <a:latin typeface="Neue Haas Unica W1G Medium" panose="020B0404030206020203" pitchFamily="34" charset="0"/>
              </a:rPr>
            </a:br>
            <a:endParaRPr lang="fi-FI" sz="1000" dirty="0">
              <a:latin typeface="Neue Haas Unica W1G Medium" panose="020B0404030206020203" pitchFamily="34" charset="0"/>
            </a:endParaRPr>
          </a:p>
          <a:p>
            <a:pPr algn="ctr"/>
            <a:r>
              <a:rPr lang="fi-FI" sz="4400" b="1" dirty="0">
                <a:latin typeface="Neue Haas Unica W1G" panose="020B0504030206020203" pitchFamily="34" charset="0"/>
              </a:rPr>
              <a:t>78</a:t>
            </a:r>
            <a:r>
              <a:rPr lang="fi-FI" sz="2200" b="1" dirty="0">
                <a:latin typeface="Neue Haas Unica W1G" panose="020B0504030206020203" pitchFamily="34" charset="0"/>
              </a:rPr>
              <a:t> </a:t>
            </a:r>
            <a:r>
              <a:rPr lang="fi-FI" sz="4400" b="1" dirty="0">
                <a:latin typeface="Neue Haas Unica W1G" panose="020B0504030206020203" pitchFamily="34" charset="0"/>
              </a:rPr>
              <a:t>% </a:t>
            </a:r>
            <a:br>
              <a:rPr lang="fi-FI" sz="2200" dirty="0"/>
            </a:br>
            <a:r>
              <a:rPr lang="fi-FI" sz="2200" dirty="0"/>
              <a:t>luki jutun kokonaan, </a:t>
            </a:r>
            <a:br>
              <a:rPr lang="fi-FI" sz="2200" dirty="0"/>
            </a:br>
            <a:r>
              <a:rPr lang="fi-FI" sz="2200" dirty="0"/>
              <a:t>99 % vähintään osittain.</a:t>
            </a:r>
            <a:endParaRPr lang="fi-FI" sz="2200" dirty="0">
              <a:latin typeface="Neue Haas Unica W1G Medium" panose="020B0404030206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2926080" y="1809549"/>
            <a:ext cx="404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400" dirty="0">
                <a:latin typeface="Neue Haas Unica W1G" panose="020B0504030206020203" pitchFamily="34" charset="0"/>
              </a:rPr>
              <a:t>% vastaajista, N = 3 663 (vain juttuja lukeneet)</a:t>
            </a:r>
          </a:p>
        </p:txBody>
      </p:sp>
    </p:spTree>
    <p:extLst>
      <p:ext uri="{BB962C8B-B14F-4D97-AF65-F5344CB8AC3E}">
        <p14:creationId xmlns:p14="http://schemas.microsoft.com/office/powerpoint/2010/main" val="38016918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8950374-49E7-3B4D-8CA3-D975957E74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8812044"/>
              </p:ext>
            </p:extLst>
          </p:nvPr>
        </p:nvGraphicFramePr>
        <p:xfrm>
          <a:off x="-1163571" y="1828800"/>
          <a:ext cx="12255682" cy="4808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294"/>
            <a:ext cx="10515600" cy="853057"/>
          </a:xfrm>
        </p:spPr>
        <p:txBody>
          <a:bodyPr>
            <a:normAutofit/>
          </a:bodyPr>
          <a:lstStyle/>
          <a:p>
            <a:pPr algn="ctr">
              <a:lnSpc>
                <a:spcPts val="3000"/>
              </a:lnSpc>
            </a:pPr>
            <a:r>
              <a:rPr lang="en-FI" sz="3200" dirty="0">
                <a:solidFill>
                  <a:schemeClr val="tx2"/>
                </a:solidFill>
              </a:rPr>
              <a:t>Juttujen arvosanat</a:t>
            </a:r>
            <a:br>
              <a:rPr lang="en-FI" sz="3200" dirty="0">
                <a:solidFill>
                  <a:schemeClr val="tx2"/>
                </a:solidFill>
              </a:rPr>
            </a:br>
            <a:r>
              <a:rPr lang="en-FI" sz="2000" dirty="0">
                <a:solidFill>
                  <a:schemeClr val="tx2"/>
                </a:solidFill>
              </a:rPr>
              <a:t>(arviointi asteikolla 4–10)</a:t>
            </a:r>
            <a:endParaRPr lang="fi-FI" sz="20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041FFE-0500-4640-9F09-5368A6FDD083}"/>
              </a:ext>
            </a:extLst>
          </p:cNvPr>
          <p:cNvCxnSpPr>
            <a:cxnSpLocks/>
          </p:cNvCxnSpPr>
          <p:nvPr/>
        </p:nvCxnSpPr>
        <p:spPr>
          <a:xfrm>
            <a:off x="1563266" y="1094430"/>
            <a:ext cx="86750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6B08FFD-8E73-0F49-BFDF-5C4985A90430}"/>
              </a:ext>
            </a:extLst>
          </p:cNvPr>
          <p:cNvSpPr txBox="1"/>
          <p:nvPr/>
        </p:nvSpPr>
        <p:spPr>
          <a:xfrm>
            <a:off x="2926079" y="1368913"/>
            <a:ext cx="6129081" cy="307777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r"/>
            <a:r>
              <a:rPr lang="fi-FI" sz="1400" dirty="0">
                <a:latin typeface="Neue Haas Unica W1G" panose="020B0504030206020203" pitchFamily="34" charset="0"/>
              </a:rPr>
              <a:t>Arvosana ominaisuudesta valitulle jutulle, N = 3 663 (vain juttuja lukeneet)</a:t>
            </a:r>
          </a:p>
        </p:txBody>
      </p:sp>
    </p:spTree>
    <p:extLst>
      <p:ext uri="{BB962C8B-B14F-4D97-AF65-F5344CB8AC3E}">
        <p14:creationId xmlns:p14="http://schemas.microsoft.com/office/powerpoint/2010/main" val="24455248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F0BD70-BE53-054E-A9B0-A57BCA5B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066"/>
            <a:ext cx="10515600" cy="1292086"/>
          </a:xfrm>
        </p:spPr>
        <p:txBody>
          <a:bodyPr/>
          <a:lstStyle/>
          <a:p>
            <a:r>
              <a:rPr lang="fi-FI" dirty="0"/>
              <a:t>Syyt lukea juttuja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B9984-D4C7-8045-A58F-8A57AE413F0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323365" y="1328821"/>
            <a:ext cx="9689776" cy="5081113"/>
          </a:xfrm>
        </p:spPr>
        <p:txBody>
          <a:bodyPr anchor="ctr">
            <a:noAutofit/>
          </a:bodyPr>
          <a:lstStyle/>
          <a:p>
            <a:pPr>
              <a:buFont typeface="+mj-lt"/>
              <a:buAutoNum type="arabicPeriod"/>
            </a:pPr>
            <a:r>
              <a:rPr lang="fi-FI" sz="1500" b="1" dirty="0">
                <a:effectLst/>
                <a:latin typeface="Neue Haas Unica W1G" panose="020B0504030206020203" pitchFamily="34" charset="0"/>
              </a:rPr>
              <a:t>Itselle tai läheiselle tärkeä aihe. </a:t>
            </a:r>
            <a:r>
              <a:rPr lang="fi-FI" sz="1500" dirty="0">
                <a:effectLst/>
                <a:latin typeface="Neue Haas Unica W1G" panose="020B0504030206020203" pitchFamily="34" charset="0"/>
              </a:rPr>
              <a:t>“Historia kiinnostaa minua”, “Läheisellä masennusta ja ahdistusta”</a:t>
            </a:r>
            <a:br>
              <a:rPr lang="fi-FI" sz="1500" dirty="0">
                <a:effectLst/>
                <a:latin typeface="Neue Haas Unica W1G" panose="020B0504030206020203" pitchFamily="34" charset="0"/>
              </a:rPr>
            </a:br>
            <a:endParaRPr lang="fi-FI" sz="500" dirty="0">
              <a:effectLst/>
              <a:latin typeface="Neue Haas Unica W1G" panose="020B0504030206020203" pitchFamily="34" charset="0"/>
            </a:endParaRPr>
          </a:p>
          <a:p>
            <a:pPr>
              <a:buFont typeface="+mj-lt"/>
              <a:buAutoNum type="arabicPeriod"/>
            </a:pPr>
            <a:r>
              <a:rPr lang="fi-FI" sz="1500" b="1" dirty="0">
                <a:latin typeface="Neue Haas Unica W1G" panose="020B0504030206020203" pitchFamily="34" charset="0"/>
              </a:rPr>
              <a:t>Ajankohtaisuus. </a:t>
            </a:r>
            <a:r>
              <a:rPr lang="fi-FI" sz="1500" dirty="0">
                <a:effectLst/>
                <a:latin typeface="Neue Haas Unica W1G" panose="020B0504030206020203" pitchFamily="34" charset="0"/>
              </a:rPr>
              <a:t>“koska poltan ihoni joka kesä“, “Hyvin ajoitetut jutut taloyhtiön asioiden suhteen. Yhtiökokoukset – kevät - syksy ja talvi omine toimenpiteineen.”</a:t>
            </a:r>
            <a:br>
              <a:rPr lang="fi-FI" sz="1500" dirty="0">
                <a:effectLst/>
                <a:latin typeface="Neue Haas Unica W1G" panose="020B0504030206020203" pitchFamily="34" charset="0"/>
              </a:rPr>
            </a:br>
            <a:endParaRPr lang="fi-FI" sz="500" dirty="0">
              <a:effectLst/>
              <a:latin typeface="Neue Haas Unica W1G" panose="020B0504030206020203" pitchFamily="34" charset="0"/>
            </a:endParaRPr>
          </a:p>
          <a:p>
            <a:pPr>
              <a:buFont typeface="+mj-lt"/>
              <a:buAutoNum type="arabicPeriod"/>
            </a:pPr>
            <a:r>
              <a:rPr lang="fi-FI" sz="1500" b="1" dirty="0">
                <a:latin typeface="Neue Haas Unica W1G" panose="020B0504030206020203" pitchFamily="34" charset="0"/>
              </a:rPr>
              <a:t>Uutta tietoa. </a:t>
            </a:r>
            <a:r>
              <a:rPr lang="fi-FI" sz="1500" dirty="0">
                <a:effectLst/>
                <a:latin typeface="Neue Haas Unica W1G" panose="020B0504030206020203" pitchFamily="34" charset="0"/>
              </a:rPr>
              <a:t>“Joukossa oli tuotteita, joita en aikaisemmin tiennyt kotimaisiksi.”, “Uutta ja tärkeää tietoa, en ole aiemmin tajunnut miten tärkeää juurikäävän torjunta on.”</a:t>
            </a:r>
            <a:br>
              <a:rPr lang="fi-FI" sz="1500" dirty="0">
                <a:effectLst/>
                <a:latin typeface="Neue Haas Unica W1G" panose="020B0504030206020203" pitchFamily="34" charset="0"/>
              </a:rPr>
            </a:br>
            <a:endParaRPr lang="fi-FI" sz="500" dirty="0">
              <a:effectLst/>
              <a:latin typeface="Neue Haas Unica W1G" panose="020B0504030206020203" pitchFamily="34" charset="0"/>
            </a:endParaRPr>
          </a:p>
          <a:p>
            <a:pPr>
              <a:buFont typeface="+mj-lt"/>
              <a:buAutoNum type="arabicPeriod"/>
            </a:pPr>
            <a:r>
              <a:rPr lang="fi-FI" sz="1500" b="1" dirty="0">
                <a:latin typeface="Neue Haas Unica W1G" panose="020B0504030206020203" pitchFamily="34" charset="0"/>
              </a:rPr>
              <a:t>Jotain erikoista tai harvoin nähtyä. </a:t>
            </a:r>
            <a:r>
              <a:rPr lang="fi-FI" sz="1500" dirty="0">
                <a:effectLst/>
                <a:latin typeface="Neue Haas Unica W1G" panose="020B0504030206020203" pitchFamily="34" charset="0"/>
              </a:rPr>
              <a:t>“Erilaiset ruokajutut kiinnostavat, vaikken niitä kokeilisikaan.”, “harvemmin vanhoista laivoista juttua”</a:t>
            </a:r>
            <a:br>
              <a:rPr lang="fi-FI" sz="1500" dirty="0">
                <a:effectLst/>
                <a:latin typeface="Neue Haas Unica W1G" panose="020B0504030206020203" pitchFamily="34" charset="0"/>
              </a:rPr>
            </a:br>
            <a:endParaRPr lang="fi-FI" sz="500" dirty="0">
              <a:effectLst/>
              <a:latin typeface="Neue Haas Unica W1G" panose="020B0504030206020203" pitchFamily="34" charset="0"/>
            </a:endParaRPr>
          </a:p>
          <a:p>
            <a:pPr>
              <a:buFont typeface="+mj-lt"/>
              <a:buAutoNum type="arabicPeriod"/>
            </a:pPr>
            <a:r>
              <a:rPr lang="fi-FI" sz="1500" b="1" dirty="0">
                <a:latin typeface="Neue Haas Unica W1G" panose="020B0504030206020203" pitchFamily="34" charset="0"/>
              </a:rPr>
              <a:t>Tunnettu tai kiinnostava henkilö. </a:t>
            </a:r>
            <a:r>
              <a:rPr lang="fi-FI" sz="1500" dirty="0">
                <a:effectLst/>
                <a:latin typeface="Neue Haas Unica W1G" panose="020B0504030206020203" pitchFamily="34" charset="0"/>
              </a:rPr>
              <a:t>“Erikoinen parivaljakko”, “Julkisuudesta tuttu henkilö.”</a:t>
            </a:r>
            <a:br>
              <a:rPr lang="fi-FI" sz="1500" dirty="0">
                <a:effectLst/>
                <a:latin typeface="Neue Haas Unica W1G" panose="020B0504030206020203" pitchFamily="34" charset="0"/>
              </a:rPr>
            </a:br>
            <a:endParaRPr lang="fi-FI" sz="500" dirty="0">
              <a:effectLst/>
              <a:latin typeface="Neue Haas Unica W1G" panose="020B0504030206020203" pitchFamily="34" charset="0"/>
            </a:endParaRPr>
          </a:p>
          <a:p>
            <a:pPr>
              <a:buFont typeface="+mj-lt"/>
              <a:buAutoNum type="arabicPeriod"/>
            </a:pPr>
            <a:r>
              <a:rPr lang="fi-FI" sz="1500" b="1" dirty="0">
                <a:latin typeface="Neue Haas Unica W1G" panose="020B0504030206020203" pitchFamily="34" charset="0"/>
              </a:rPr>
              <a:t>Houkutteleva kuva tai ulkoasu. </a:t>
            </a:r>
            <a:r>
              <a:rPr lang="fi-FI" sz="1500" dirty="0">
                <a:effectLst/>
                <a:latin typeface="Neue Haas Unica W1G" panose="020B0504030206020203" pitchFamily="34" charset="0"/>
              </a:rPr>
              <a:t>”En oikeastaan ole oluen ystävä, mutta kuvitus ja ingressit kiinnosti.”</a:t>
            </a:r>
          </a:p>
        </p:txBody>
      </p:sp>
    </p:spTree>
    <p:extLst>
      <p:ext uri="{BB962C8B-B14F-4D97-AF65-F5344CB8AC3E}">
        <p14:creationId xmlns:p14="http://schemas.microsoft.com/office/powerpoint/2010/main" val="4992216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F0BD70-BE53-054E-A9B0-A57BCA5B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066"/>
            <a:ext cx="10515600" cy="1292086"/>
          </a:xfrm>
        </p:spPr>
        <p:txBody>
          <a:bodyPr/>
          <a:lstStyle/>
          <a:p>
            <a:r>
              <a:rPr lang="fi-FI" dirty="0"/>
              <a:t>Tutkitut jutut lukuina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B9984-D4C7-8045-A58F-8A57AE413F0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323365" y="1328821"/>
            <a:ext cx="9689776" cy="5081113"/>
          </a:xfrm>
        </p:spPr>
        <p:txBody>
          <a:bodyPr anchor="ctr">
            <a:noAutofit/>
          </a:bodyPr>
          <a:lstStyle/>
          <a:p>
            <a:pPr>
              <a:spcBef>
                <a:spcPts val="800"/>
              </a:spcBef>
            </a:pPr>
            <a:r>
              <a:rPr lang="fi-FI" sz="1500" b="1" dirty="0">
                <a:latin typeface="Neue Haas Unica W1G" panose="020B0504030206020203" pitchFamily="34" charset="0"/>
              </a:rPr>
              <a:t>Tutkituista jutuista luettiin 58 %. </a:t>
            </a:r>
            <a:r>
              <a:rPr lang="fi-FI" sz="1500" dirty="0">
                <a:latin typeface="Neue Haas Unica W1G" panose="020B0504030206020203" pitchFamily="34" charset="0"/>
              </a:rPr>
              <a:t>Lehden lukeneista vastaajista 99 % luki vähintään yhden tutkituista jutuista (juttuja tutkittiin 5 kpl per lehti).</a:t>
            </a:r>
          </a:p>
          <a:p>
            <a:pPr>
              <a:spcBef>
                <a:spcPts val="800"/>
              </a:spcBef>
            </a:pPr>
            <a:endParaRPr lang="fi-FI" sz="800" dirty="0"/>
          </a:p>
          <a:p>
            <a:pPr>
              <a:spcBef>
                <a:spcPts val="800"/>
              </a:spcBef>
            </a:pPr>
            <a:r>
              <a:rPr lang="fi-FI" sz="1500" dirty="0">
                <a:latin typeface="Neue Haas Unica W1G" panose="020B0504030206020203" pitchFamily="34" charset="0"/>
              </a:rPr>
              <a:t>Suosikkijuttu luettiin tarkkaan –  </a:t>
            </a:r>
            <a:r>
              <a:rPr lang="fi-FI" sz="1500" b="1" dirty="0">
                <a:latin typeface="Neue Haas Unica W1G" panose="020B0504030206020203" pitchFamily="34" charset="0"/>
              </a:rPr>
              <a:t>78 % luki jutun kokonaan</a:t>
            </a:r>
            <a:r>
              <a:rPr lang="fi-FI" sz="1500" dirty="0">
                <a:latin typeface="Neue Haas Unica W1G" panose="020B0504030206020203" pitchFamily="34" charset="0"/>
              </a:rPr>
              <a:t>, 99 % vähintään osittain. </a:t>
            </a:r>
          </a:p>
          <a:p>
            <a:pPr>
              <a:spcBef>
                <a:spcPts val="800"/>
              </a:spcBef>
            </a:pPr>
            <a:endParaRPr lang="fi-FI" sz="800" dirty="0"/>
          </a:p>
          <a:p>
            <a:pPr>
              <a:spcBef>
                <a:spcPts val="800"/>
              </a:spcBef>
            </a:pPr>
            <a:r>
              <a:rPr lang="fi-FI" sz="1500" dirty="0">
                <a:latin typeface="Neue Haas Unica W1G" panose="020B0504030206020203" pitchFamily="34" charset="0"/>
              </a:rPr>
              <a:t>Lukijat antoivat jutuille </a:t>
            </a:r>
            <a:r>
              <a:rPr lang="fi-FI" sz="1500" b="1" dirty="0">
                <a:latin typeface="Neue Haas Unica W1G" panose="020B0504030206020203" pitchFamily="34" charset="0"/>
              </a:rPr>
              <a:t>kokonaisarvosanan 8,6</a:t>
            </a:r>
            <a:r>
              <a:rPr lang="fi-FI" sz="1500" dirty="0">
                <a:latin typeface="Neue Haas Unica W1G" panose="020B0504030206020203" pitchFamily="34" charset="0"/>
              </a:rPr>
              <a:t>. Jutut saivat kiitettävän arvosanan selkeydestä ja ymmärrettävyydestä (8,8). Heikoimmaksi ominaisuudeksi arvioitiin tunteiden herättäminen (7,9).</a:t>
            </a:r>
          </a:p>
          <a:p>
            <a:pPr>
              <a:spcBef>
                <a:spcPts val="800"/>
              </a:spcBef>
            </a:pPr>
            <a:endParaRPr lang="fi-FI" sz="800" dirty="0"/>
          </a:p>
          <a:p>
            <a:pPr>
              <a:spcBef>
                <a:spcPts val="800"/>
              </a:spcBef>
            </a:pPr>
            <a:r>
              <a:rPr lang="fi-FI" sz="1500" b="1" dirty="0">
                <a:latin typeface="Neue Haas Unica W1G" panose="020B0504030206020203" pitchFamily="34" charset="0"/>
              </a:rPr>
              <a:t>Syyt lukea juttuja vaihtelivat lehtikohtaisesti</a:t>
            </a:r>
            <a:r>
              <a:rPr lang="fi-FI" sz="1500" dirty="0">
                <a:latin typeface="Neue Haas Unica W1G" panose="020B0504030206020203" pitchFamily="34" charset="0"/>
              </a:rPr>
              <a:t>, mutta nämä teemat toistuivat: itselle tai läheiselle tärkeä aihe, ajankohtaisuus, uusi tieto, harvoin käsitelty tai erikoinen aihe, tunnettu tai kiinnostava henkilö (myös </a:t>
            </a:r>
            <a:r>
              <a:rPr lang="fi-FI" sz="1500" dirty="0" err="1">
                <a:latin typeface="Neue Haas Unica W1G" panose="020B0504030206020203" pitchFamily="34" charset="0"/>
              </a:rPr>
              <a:t>tavikset</a:t>
            </a:r>
            <a:r>
              <a:rPr lang="fi-FI" sz="1500" dirty="0">
                <a:latin typeface="Neue Haas Unica W1G" panose="020B0504030206020203" pitchFamily="34" charset="0"/>
              </a:rPr>
              <a:t> kiinnostivat) sekä houkutteleva kuva tai jutun ulkoasu.</a:t>
            </a:r>
          </a:p>
        </p:txBody>
      </p:sp>
    </p:spTree>
    <p:extLst>
      <p:ext uri="{BB962C8B-B14F-4D97-AF65-F5344CB8AC3E}">
        <p14:creationId xmlns:p14="http://schemas.microsoft.com/office/powerpoint/2010/main" val="9280121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85E04A-BBD6-C04C-9B67-C0959A39B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2"/>
                </a:solidFill>
              </a:rPr>
              <a:t>5.</a:t>
            </a:r>
            <a:br>
              <a:rPr lang="fi-FI" dirty="0">
                <a:solidFill>
                  <a:schemeClr val="bg2"/>
                </a:solidFill>
              </a:rPr>
            </a:br>
            <a:r>
              <a:rPr lang="fi-FI" dirty="0">
                <a:solidFill>
                  <a:schemeClr val="bg2"/>
                </a:solidFill>
              </a:rPr>
              <a:t>Mainonta</a:t>
            </a:r>
          </a:p>
        </p:txBody>
      </p:sp>
    </p:spTree>
    <p:extLst>
      <p:ext uri="{BB962C8B-B14F-4D97-AF65-F5344CB8AC3E}">
        <p14:creationId xmlns:p14="http://schemas.microsoft.com/office/powerpoint/2010/main" val="427767397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294"/>
            <a:ext cx="10515600" cy="853057"/>
          </a:xfrm>
        </p:spPr>
        <p:txBody>
          <a:bodyPr>
            <a:noAutofit/>
          </a:bodyPr>
          <a:lstStyle/>
          <a:p>
            <a:pPr algn="ctr"/>
            <a:r>
              <a:rPr lang="en-FI" sz="3200" dirty="0">
                <a:solidFill>
                  <a:schemeClr val="tx2"/>
                </a:solidFill>
              </a:rPr>
              <a:t>95 % huomasi ainakin jonkin lehdessä </a:t>
            </a:r>
            <a:br>
              <a:rPr lang="en-FI" sz="3200" dirty="0">
                <a:solidFill>
                  <a:schemeClr val="tx2"/>
                </a:solidFill>
              </a:rPr>
            </a:br>
            <a:r>
              <a:rPr lang="en-FI" sz="3200" dirty="0">
                <a:solidFill>
                  <a:schemeClr val="tx2"/>
                </a:solidFill>
              </a:rPr>
              <a:t>olleen mainoksen</a:t>
            </a:r>
            <a:endParaRPr lang="fi-FI" sz="32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041FFE-0500-4640-9F09-5368A6FDD083}"/>
              </a:ext>
            </a:extLst>
          </p:cNvPr>
          <p:cNvCxnSpPr>
            <a:cxnSpLocks/>
          </p:cNvCxnSpPr>
          <p:nvPr/>
        </p:nvCxnSpPr>
        <p:spPr>
          <a:xfrm>
            <a:off x="1563266" y="1094430"/>
            <a:ext cx="86750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D47EB21-A71D-4540-A5BB-6921C448FF1A}"/>
              </a:ext>
            </a:extLst>
          </p:cNvPr>
          <p:cNvSpPr txBox="1"/>
          <p:nvPr/>
        </p:nvSpPr>
        <p:spPr>
          <a:xfrm>
            <a:off x="8660055" y="2624429"/>
            <a:ext cx="28969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Keskihuomioarvossa on mukana 19 tutkittua mainosta. </a:t>
            </a:r>
          </a:p>
          <a:p>
            <a:pPr algn="ctr"/>
            <a:endParaRPr lang="fi-FI" sz="1600" dirty="0">
              <a:latin typeface="Neue Haas Unica W1G" panose="020B0504030206020203" pitchFamily="34" charset="0"/>
            </a:endParaRPr>
          </a:p>
          <a:p>
            <a:pPr algn="ctr"/>
            <a:r>
              <a:rPr lang="fi-FI" sz="1600" dirty="0">
                <a:latin typeface="Neue Haas Unica W1G" panose="020B0504030206020203" pitchFamily="34" charset="0"/>
              </a:rPr>
              <a:t>Takakannessa olleet mainokset (2 kpl) eivät ole mukana keskihuomioarvossa.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5EAB86-308C-1046-86C6-9A0B0F04D26E}"/>
              </a:ext>
            </a:extLst>
          </p:cNvPr>
          <p:cNvSpPr txBox="1"/>
          <p:nvPr/>
        </p:nvSpPr>
        <p:spPr>
          <a:xfrm>
            <a:off x="0" y="1279593"/>
            <a:ext cx="12191999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latin typeface="Neue Haas Unica W1G" panose="020B0504030206020203" pitchFamily="34" charset="0"/>
              </a:rPr>
              <a:t>% lehteä lukeneista, N = 3 210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19613AE-5D0E-446E-B238-52CD07A1FE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6532472"/>
              </p:ext>
            </p:extLst>
          </p:nvPr>
        </p:nvGraphicFramePr>
        <p:xfrm>
          <a:off x="1105063" y="1795435"/>
          <a:ext cx="7202425" cy="416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511287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11" y="56325"/>
            <a:ext cx="6342187" cy="1498438"/>
          </a:xfrm>
        </p:spPr>
        <p:txBody>
          <a:bodyPr anchor="ctr">
            <a:normAutofit/>
          </a:bodyPr>
          <a:lstStyle/>
          <a:p>
            <a:r>
              <a:rPr lang="en-FI" sz="3200" dirty="0">
                <a:solidFill>
                  <a:schemeClr val="tx2"/>
                </a:solidFill>
              </a:rPr>
              <a:t>Mainosten* huomioarvo oli keskimäärin 49 %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12C0B-E674-834F-BE02-32979997B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r>
              <a:rPr lang="en-FI" dirty="0"/>
              <a:t>Mainonnassa koolla on väliä – isommat mainokset huomattiin parhaiten.</a:t>
            </a:r>
            <a:br>
              <a:rPr lang="en-FI" dirty="0"/>
            </a:br>
            <a:endParaRPr lang="en-FI" sz="1200" dirty="0"/>
          </a:p>
          <a:p>
            <a:r>
              <a:rPr lang="fi-FI" dirty="0"/>
              <a:t>Takakannessa olleet mainokset huomasi </a:t>
            </a:r>
            <a:br>
              <a:rPr lang="fi-FI" dirty="0"/>
            </a:br>
            <a:r>
              <a:rPr lang="fi-FI" dirty="0"/>
              <a:t>60 % lukijoista.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602311" y="1603819"/>
            <a:ext cx="6413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400" dirty="0">
                <a:latin typeface="Neue Haas Unica W1G" panose="020B0504030206020203" pitchFamily="34" charset="0"/>
              </a:rPr>
              <a:t>*) 19 kpl, ei sis. takakannen mainoksia</a:t>
            </a:r>
            <a:br>
              <a:rPr lang="fi-FI" sz="1400" dirty="0">
                <a:latin typeface="Neue Haas Unica W1G" panose="020B0504030206020203" pitchFamily="34" charset="0"/>
              </a:rPr>
            </a:br>
            <a:r>
              <a:rPr lang="fi-FI" sz="1400" dirty="0">
                <a:latin typeface="Neue Haas Unica W1G" panose="020B0504030206020203" pitchFamily="34" charset="0"/>
              </a:rPr>
              <a:t>% vastaajista, tuoreinta lehteä lukeneet  |  N = 3 210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7DF110D-651B-2F44-B559-94D93DEABF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8790138"/>
              </p:ext>
            </p:extLst>
          </p:nvPr>
        </p:nvGraphicFramePr>
        <p:xfrm>
          <a:off x="194871" y="1865429"/>
          <a:ext cx="7629995" cy="442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94265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11" y="56325"/>
            <a:ext cx="6342187" cy="1498438"/>
          </a:xfrm>
        </p:spPr>
        <p:txBody>
          <a:bodyPr anchor="ctr">
            <a:normAutofit/>
          </a:bodyPr>
          <a:lstStyle/>
          <a:p>
            <a:r>
              <a:rPr lang="fi-FI" sz="3200" dirty="0">
                <a:solidFill>
                  <a:schemeClr val="tx2"/>
                </a:solidFill>
              </a:rPr>
              <a:t>Mainoksen sijainti lehdessä ei ratkaise huomioarvoa</a:t>
            </a:r>
            <a:endParaRPr lang="en-FI" sz="3200" dirty="0">
              <a:solidFill>
                <a:schemeClr val="tx2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7DF110D-651B-2F44-B559-94D93DEABF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0490633"/>
              </p:ext>
            </p:extLst>
          </p:nvPr>
        </p:nvGraphicFramePr>
        <p:xfrm>
          <a:off x="215900" y="2022108"/>
          <a:ext cx="7964912" cy="442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4EB9806-D38E-4694-A1FA-40209EAD7F8F}"/>
              </a:ext>
            </a:extLst>
          </p:cNvPr>
          <p:cNvSpPr txBox="1"/>
          <p:nvPr/>
        </p:nvSpPr>
        <p:spPr>
          <a:xfrm>
            <a:off x="602311" y="1603819"/>
            <a:ext cx="6413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400" dirty="0">
                <a:latin typeface="Neue Haas Unica W1G" panose="020B0504030206020203" pitchFamily="34" charset="0"/>
              </a:rPr>
              <a:t>% vastaajista, tuoreinta lehteä lukeneet  |  N = 3 210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ACB9FCC-6F2C-5E4B-AD07-AE4114F43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554763"/>
            <a:ext cx="3659703" cy="4169750"/>
          </a:xfrm>
        </p:spPr>
        <p:txBody>
          <a:bodyPr anchor="ctr">
            <a:normAutofit/>
          </a:bodyPr>
          <a:lstStyle/>
          <a:p>
            <a:r>
              <a:rPr lang="en-FI" dirty="0"/>
              <a:t>Mainokset huomataan yhtä hyvin alussa, keskellä ja lopussa.</a:t>
            </a:r>
            <a:br>
              <a:rPr lang="en-FI" dirty="0"/>
            </a:br>
            <a:br>
              <a:rPr lang="en-FI" dirty="0"/>
            </a:br>
            <a:r>
              <a:rPr lang="en-FI" dirty="0"/>
              <a:t>(</a:t>
            </a:r>
            <a:r>
              <a:rPr lang="fi-FI" dirty="0"/>
              <a:t>Takakannessa olleet mainokset huomasi </a:t>
            </a:r>
            <a:br>
              <a:rPr lang="fi-FI" dirty="0"/>
            </a:br>
            <a:r>
              <a:rPr lang="fi-FI" dirty="0"/>
              <a:t>60 % lukijoista.)</a:t>
            </a:r>
          </a:p>
        </p:txBody>
      </p:sp>
    </p:spTree>
    <p:extLst>
      <p:ext uri="{BB962C8B-B14F-4D97-AF65-F5344CB8AC3E}">
        <p14:creationId xmlns:p14="http://schemas.microsoft.com/office/powerpoint/2010/main" val="10314322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266" y="220294"/>
            <a:ext cx="8675017" cy="853057"/>
          </a:xfrm>
        </p:spPr>
        <p:txBody>
          <a:bodyPr>
            <a:normAutofit fontScale="90000"/>
          </a:bodyPr>
          <a:lstStyle/>
          <a:p>
            <a:pPr algn="ctr"/>
            <a:r>
              <a:rPr lang="en-FI" sz="3200" dirty="0">
                <a:solidFill>
                  <a:schemeClr val="tx2"/>
                </a:solidFill>
              </a:rPr>
              <a:t>Kuinka tarkasti luit/huomioit tämän parhaaksi valitsemasi mainoksen?</a:t>
            </a:r>
            <a:endParaRPr lang="fi-FI" sz="32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041FFE-0500-4640-9F09-5368A6FDD083}"/>
              </a:ext>
            </a:extLst>
          </p:cNvPr>
          <p:cNvCxnSpPr>
            <a:cxnSpLocks/>
          </p:cNvCxnSpPr>
          <p:nvPr/>
        </p:nvCxnSpPr>
        <p:spPr>
          <a:xfrm>
            <a:off x="1563266" y="1094430"/>
            <a:ext cx="86750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CFF5DBF-0473-A24D-B795-5868BBBFC848}"/>
              </a:ext>
            </a:extLst>
          </p:cNvPr>
          <p:cNvGraphicFramePr/>
          <p:nvPr/>
        </p:nvGraphicFramePr>
        <p:xfrm>
          <a:off x="107397" y="1793612"/>
          <a:ext cx="11586754" cy="3969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05EAB86-308C-1046-86C6-9A0B0F04D26E}"/>
              </a:ext>
            </a:extLst>
          </p:cNvPr>
          <p:cNvSpPr txBox="1"/>
          <p:nvPr/>
        </p:nvSpPr>
        <p:spPr>
          <a:xfrm>
            <a:off x="0" y="1279593"/>
            <a:ext cx="12191999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latin typeface="Neue Haas Unica W1G" panose="020B0504030206020203" pitchFamily="34" charset="0"/>
              </a:rPr>
              <a:t>% mainoksia huomanneista, N = 2 878</a:t>
            </a:r>
          </a:p>
        </p:txBody>
      </p:sp>
    </p:spTree>
    <p:extLst>
      <p:ext uri="{BB962C8B-B14F-4D97-AF65-F5344CB8AC3E}">
        <p14:creationId xmlns:p14="http://schemas.microsoft.com/office/powerpoint/2010/main" val="722716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D9703-71CE-064E-8589-E781FA01C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Sisältö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49E68-860F-344D-B03E-52C36E23E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32497"/>
            <a:ext cx="996950" cy="596503"/>
          </a:xfrm>
        </p:spPr>
        <p:txBody>
          <a:bodyPr>
            <a:normAutofit lnSpcReduction="10000"/>
          </a:bodyPr>
          <a:lstStyle/>
          <a:p>
            <a:r>
              <a:rPr lang="en-FI" dirty="0"/>
              <a:t>01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ABE52-1B6C-5D4D-A955-43D565F4550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850" y="3614937"/>
            <a:ext cx="996950" cy="596503"/>
          </a:xfrm>
        </p:spPr>
        <p:txBody>
          <a:bodyPr>
            <a:normAutofit lnSpcReduction="10000"/>
          </a:bodyPr>
          <a:lstStyle/>
          <a:p>
            <a:r>
              <a:rPr lang="en-FI" dirty="0"/>
              <a:t>02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2061B3-AB6B-5B41-A326-467DF1CD7D6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1850" y="4382197"/>
            <a:ext cx="996950" cy="596503"/>
          </a:xfrm>
        </p:spPr>
        <p:txBody>
          <a:bodyPr>
            <a:normAutofit lnSpcReduction="10000"/>
          </a:bodyPr>
          <a:lstStyle/>
          <a:p>
            <a:r>
              <a:rPr lang="en-FI" dirty="0"/>
              <a:t>03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9A95A2-33BA-3349-A6C7-6BE4413AB23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2089149" y="2830564"/>
            <a:ext cx="3800207" cy="536030"/>
          </a:xfrm>
        </p:spPr>
        <p:txBody>
          <a:bodyPr anchor="ctr">
            <a:noAutofit/>
          </a:bodyPr>
          <a:lstStyle/>
          <a:p>
            <a:r>
              <a:rPr lang="en-FI" sz="2300" dirty="0">
                <a:latin typeface="Neue Haas Unica W1G Light" panose="020B0404030206020203" pitchFamily="34" charset="0"/>
              </a:rPr>
              <a:t>Tietoa tutkimuksesta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0A5A52-2CD2-EE49-BC94-E044F6C58AF7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2089150" y="3662457"/>
            <a:ext cx="3614120" cy="424457"/>
          </a:xfrm>
        </p:spPr>
        <p:txBody>
          <a:bodyPr>
            <a:normAutofit/>
          </a:bodyPr>
          <a:lstStyle/>
          <a:p>
            <a:r>
              <a:rPr lang="en-FI" sz="2300" dirty="0"/>
              <a:t>Lukeminen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857DE82-9ED9-D149-9389-1AB7527B651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2089150" y="4467722"/>
            <a:ext cx="3800206" cy="424458"/>
          </a:xfrm>
        </p:spPr>
        <p:txBody>
          <a:bodyPr anchor="ctr">
            <a:noAutofit/>
          </a:bodyPr>
          <a:lstStyle/>
          <a:p>
            <a:r>
              <a:rPr lang="en-FI" sz="2300" dirty="0"/>
              <a:t>Asiakassuhde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0E17EB9-6DEB-8842-8B7F-829FE5F6DD6F}"/>
              </a:ext>
            </a:extLst>
          </p:cNvPr>
          <p:cNvSpPr txBox="1">
            <a:spLocks/>
          </p:cNvSpPr>
          <p:nvPr/>
        </p:nvSpPr>
        <p:spPr>
          <a:xfrm>
            <a:off x="6488731" y="2832497"/>
            <a:ext cx="996950" cy="5965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i="0" kern="1200">
                <a:solidFill>
                  <a:schemeClr val="bg1"/>
                </a:solidFill>
                <a:latin typeface="Canela Medium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dirty="0"/>
              <a:t>05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E36C623-F87E-A54D-A9CA-73CDF974137E}"/>
              </a:ext>
            </a:extLst>
          </p:cNvPr>
          <p:cNvSpPr txBox="1">
            <a:spLocks/>
          </p:cNvSpPr>
          <p:nvPr/>
        </p:nvSpPr>
        <p:spPr>
          <a:xfrm>
            <a:off x="6488731" y="3614937"/>
            <a:ext cx="996950" cy="5965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i="0" kern="1200">
                <a:solidFill>
                  <a:schemeClr val="bg1"/>
                </a:solidFill>
                <a:latin typeface="Canela Medium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dirty="0"/>
              <a:t>06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2426C84C-3CD5-AE4C-89B1-204E60B74E97}"/>
              </a:ext>
            </a:extLst>
          </p:cNvPr>
          <p:cNvSpPr txBox="1">
            <a:spLocks/>
          </p:cNvSpPr>
          <p:nvPr/>
        </p:nvSpPr>
        <p:spPr>
          <a:xfrm>
            <a:off x="6488731" y="4382197"/>
            <a:ext cx="996950" cy="5965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i="0" kern="1200">
                <a:solidFill>
                  <a:schemeClr val="bg1"/>
                </a:solidFill>
                <a:latin typeface="Canela Medium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dirty="0"/>
              <a:t>07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9C245EBD-A8B9-A945-B1F1-1B01048E2A8D}"/>
              </a:ext>
            </a:extLst>
          </p:cNvPr>
          <p:cNvSpPr txBox="1">
            <a:spLocks/>
          </p:cNvSpPr>
          <p:nvPr/>
        </p:nvSpPr>
        <p:spPr>
          <a:xfrm>
            <a:off x="7746030" y="2919165"/>
            <a:ext cx="4407903" cy="536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300" dirty="0"/>
              <a:t>Mainonta</a:t>
            </a:r>
            <a:endParaRPr lang="en-FI" sz="2300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0546DDA-8DA7-3E48-8AB1-7D6905EED662}"/>
              </a:ext>
            </a:extLst>
          </p:cNvPr>
          <p:cNvSpPr txBox="1">
            <a:spLocks/>
          </p:cNvSpPr>
          <p:nvPr/>
        </p:nvSpPr>
        <p:spPr>
          <a:xfrm>
            <a:off x="7746031" y="3662457"/>
            <a:ext cx="4407902" cy="4244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2300" dirty="0"/>
              <a:t>Vastaajien taustatiedot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31F7207C-5400-094C-B919-D9E847980DA6}"/>
              </a:ext>
            </a:extLst>
          </p:cNvPr>
          <p:cNvSpPr txBox="1">
            <a:spLocks/>
          </p:cNvSpPr>
          <p:nvPr/>
        </p:nvSpPr>
        <p:spPr>
          <a:xfrm>
            <a:off x="7746031" y="4467722"/>
            <a:ext cx="4445969" cy="424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 sz="230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15136C8-7E7E-DA43-AA33-0A2E5E1406FC}"/>
              </a:ext>
            </a:extLst>
          </p:cNvPr>
          <p:cNvSpPr txBox="1">
            <a:spLocks/>
          </p:cNvSpPr>
          <p:nvPr/>
        </p:nvSpPr>
        <p:spPr>
          <a:xfrm>
            <a:off x="923925" y="5188043"/>
            <a:ext cx="996950" cy="5965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i="0" kern="1200">
                <a:solidFill>
                  <a:schemeClr val="bg1"/>
                </a:solidFill>
                <a:latin typeface="Canela Medium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dirty="0"/>
              <a:t>04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5BEB6E04-1855-D14C-AAA2-8B89ED2BE7EE}"/>
              </a:ext>
            </a:extLst>
          </p:cNvPr>
          <p:cNvSpPr txBox="1">
            <a:spLocks/>
          </p:cNvSpPr>
          <p:nvPr/>
        </p:nvSpPr>
        <p:spPr>
          <a:xfrm>
            <a:off x="2089149" y="5188043"/>
            <a:ext cx="4407903" cy="536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sz="2300" dirty="0"/>
              <a:t>Tutkitut jutut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7CAF62AD-5DB2-4EDC-9791-80FD70A947DB}"/>
              </a:ext>
            </a:extLst>
          </p:cNvPr>
          <p:cNvSpPr txBox="1">
            <a:spLocks/>
          </p:cNvSpPr>
          <p:nvPr/>
        </p:nvSpPr>
        <p:spPr>
          <a:xfrm>
            <a:off x="7731359" y="4382197"/>
            <a:ext cx="4407903" cy="536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300" dirty="0"/>
              <a:t>Yhteenveto</a:t>
            </a:r>
            <a:endParaRPr lang="en-FI" sz="2300" dirty="0"/>
          </a:p>
        </p:txBody>
      </p:sp>
    </p:spTree>
    <p:extLst>
      <p:ext uri="{BB962C8B-B14F-4D97-AF65-F5344CB8AC3E}">
        <p14:creationId xmlns:p14="http://schemas.microsoft.com/office/powerpoint/2010/main" val="263304203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266" y="220294"/>
            <a:ext cx="8675017" cy="853057"/>
          </a:xfrm>
        </p:spPr>
        <p:txBody>
          <a:bodyPr>
            <a:normAutofit fontScale="90000"/>
          </a:bodyPr>
          <a:lstStyle/>
          <a:p>
            <a:pPr algn="ctr"/>
            <a:r>
              <a:rPr lang="fi-FI" sz="3200" dirty="0">
                <a:solidFill>
                  <a:schemeClr val="tx2"/>
                </a:solidFill>
              </a:rPr>
              <a:t>Mitkä seuraavista väittämistä sopivat mielestäsi tähän mainokseen? </a:t>
            </a:r>
            <a:endParaRPr lang="fi-FI" sz="32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041FFE-0500-4640-9F09-5368A6FDD083}"/>
              </a:ext>
            </a:extLst>
          </p:cNvPr>
          <p:cNvCxnSpPr>
            <a:cxnSpLocks/>
          </p:cNvCxnSpPr>
          <p:nvPr/>
        </p:nvCxnSpPr>
        <p:spPr>
          <a:xfrm>
            <a:off x="1563266" y="1094430"/>
            <a:ext cx="86750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05EAB86-308C-1046-86C6-9A0B0F04D26E}"/>
              </a:ext>
            </a:extLst>
          </p:cNvPr>
          <p:cNvSpPr txBox="1"/>
          <p:nvPr/>
        </p:nvSpPr>
        <p:spPr>
          <a:xfrm>
            <a:off x="0" y="1279593"/>
            <a:ext cx="12191999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latin typeface="Neue Haas Unica W1G" panose="020B0504030206020203" pitchFamily="34" charset="0"/>
              </a:rPr>
              <a:t>% mainoksia huomanneista, N = 2 878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88AFEEC-4397-0D40-AE5C-00DC54CD6C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2980051"/>
              </p:ext>
            </p:extLst>
          </p:nvPr>
        </p:nvGraphicFramePr>
        <p:xfrm>
          <a:off x="-1000406" y="1800486"/>
          <a:ext cx="12192000" cy="4428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630978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266" y="220294"/>
            <a:ext cx="8675017" cy="853057"/>
          </a:xfrm>
        </p:spPr>
        <p:txBody>
          <a:bodyPr>
            <a:normAutofit/>
          </a:bodyPr>
          <a:lstStyle/>
          <a:p>
            <a:pPr algn="ctr"/>
            <a:r>
              <a:rPr lang="en-FI" sz="3200" dirty="0">
                <a:solidFill>
                  <a:schemeClr val="tx2"/>
                </a:solidFill>
              </a:rPr>
              <a:t>Mitä parhaaksi valittu mainos saa tekemään</a:t>
            </a:r>
            <a:endParaRPr lang="fi-FI" sz="32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041FFE-0500-4640-9F09-5368A6FDD083}"/>
              </a:ext>
            </a:extLst>
          </p:cNvPr>
          <p:cNvCxnSpPr>
            <a:cxnSpLocks/>
          </p:cNvCxnSpPr>
          <p:nvPr/>
        </p:nvCxnSpPr>
        <p:spPr>
          <a:xfrm>
            <a:off x="1563266" y="1094430"/>
            <a:ext cx="86750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05EAB86-308C-1046-86C6-9A0B0F04D26E}"/>
              </a:ext>
            </a:extLst>
          </p:cNvPr>
          <p:cNvSpPr txBox="1"/>
          <p:nvPr/>
        </p:nvSpPr>
        <p:spPr>
          <a:xfrm>
            <a:off x="0" y="1279593"/>
            <a:ext cx="12191999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latin typeface="Neue Haas Unica W1G" panose="020B0504030206020203" pitchFamily="34" charset="0"/>
              </a:rPr>
              <a:t>% mainoksia huomanneista, N = 2 878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88AFEEC-4397-0D40-AE5C-00DC54CD6C5D}"/>
              </a:ext>
            </a:extLst>
          </p:cNvPr>
          <p:cNvGraphicFramePr/>
          <p:nvPr/>
        </p:nvGraphicFramePr>
        <p:xfrm>
          <a:off x="-378106" y="1800486"/>
          <a:ext cx="12192000" cy="4428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023102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10DE22-E16F-6246-85B3-AFD63C1CC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8000" dirty="0"/>
              <a:t>Huomatut ja </a:t>
            </a:r>
            <a:br>
              <a:rPr lang="fi-FI" sz="8000" dirty="0"/>
            </a:br>
            <a:r>
              <a:rPr lang="fi-FI" sz="8000" dirty="0"/>
              <a:t>toimivat mainokset</a:t>
            </a:r>
          </a:p>
        </p:txBody>
      </p:sp>
    </p:spTree>
    <p:extLst>
      <p:ext uri="{BB962C8B-B14F-4D97-AF65-F5344CB8AC3E}">
        <p14:creationId xmlns:p14="http://schemas.microsoft.com/office/powerpoint/2010/main" val="278079155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toiletry, lotion&#10;&#10;Description automatically generated">
            <a:extLst>
              <a:ext uri="{FF2B5EF4-FFF2-40B4-BE49-F238E27FC236}">
                <a16:creationId xmlns:a16="http://schemas.microsoft.com/office/drawing/2014/main" id="{1181452E-9FC3-82BC-6321-B539605CBD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886" y="1176055"/>
            <a:ext cx="3451318" cy="45058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30878C-4858-4D4A-A6F2-C3AE516CC8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96" t="-842" b="16248"/>
          <a:stretch/>
        </p:blipFill>
        <p:spPr>
          <a:xfrm rot="5400000">
            <a:off x="617793" y="-617792"/>
            <a:ext cx="1672197" cy="29077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A4412C-027F-0843-BAF3-78C8FF6AD048}"/>
              </a:ext>
            </a:extLst>
          </p:cNvPr>
          <p:cNvSpPr txBox="1"/>
          <p:nvPr/>
        </p:nvSpPr>
        <p:spPr>
          <a:xfrm>
            <a:off x="55511" y="445571"/>
            <a:ext cx="232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solidFill>
                  <a:schemeClr val="tx2"/>
                </a:solidFill>
                <a:latin typeface="Canela Medium" pitchFamily="2" charset="77"/>
              </a:rPr>
              <a:t>Avainapteekit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F21897-94AE-DC44-944A-927B97863023}"/>
              </a:ext>
            </a:extLst>
          </p:cNvPr>
          <p:cNvSpPr txBox="1"/>
          <p:nvPr/>
        </p:nvSpPr>
        <p:spPr>
          <a:xfrm>
            <a:off x="4746692" y="389720"/>
            <a:ext cx="351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Huomioarvo </a:t>
            </a:r>
            <a:b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</a:br>
            <a: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64 %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59900D-2F07-874C-8656-F13FBF2935C8}"/>
              </a:ext>
            </a:extLst>
          </p:cNvPr>
          <p:cNvSpPr txBox="1"/>
          <p:nvPr/>
        </p:nvSpPr>
        <p:spPr>
          <a:xfrm>
            <a:off x="8597900" y="2613390"/>
            <a:ext cx="3160012" cy="1631216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b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</a:br>
            <a: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70 % </a:t>
            </a:r>
          </a:p>
          <a:p>
            <a:pPr algn="ctr"/>
            <a: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mielestä mainos on </a:t>
            </a:r>
            <a:b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</a:br>
            <a: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selkeä ja ymmärrettävä.</a:t>
            </a:r>
            <a:b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</a:br>
            <a:endParaRPr lang="fi-FI" sz="2000" dirty="0">
              <a:solidFill>
                <a:schemeClr val="tx2"/>
              </a:solidFill>
              <a:latin typeface="Neue Haas Unica W1G Medium" panose="020B0504030206020203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4791B4D-E283-6245-A619-13C31C4F9B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3" r="36959" b="17402"/>
          <a:stretch/>
        </p:blipFill>
        <p:spPr>
          <a:xfrm rot="16200000">
            <a:off x="2176424" y="2540402"/>
            <a:ext cx="2398126" cy="25441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B0F63C-21E7-124A-92C6-EE91586DCDC2}"/>
              </a:ext>
            </a:extLst>
          </p:cNvPr>
          <p:cNvSpPr txBox="1"/>
          <p:nvPr/>
        </p:nvSpPr>
        <p:spPr>
          <a:xfrm>
            <a:off x="2103435" y="3266149"/>
            <a:ext cx="238840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5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37 % </a:t>
            </a:r>
            <a:br>
              <a:rPr lang="fi-FI" sz="2000" dirty="0">
                <a:solidFill>
                  <a:schemeClr val="bg1"/>
                </a:solidFill>
                <a:latin typeface="Neue Haas Unica W1G Medium" panose="020B0504030206020203" pitchFamily="34" charset="0"/>
              </a:rPr>
            </a:br>
            <a:r>
              <a:rPr lang="fi-FI" sz="20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piti mainosta parhaana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02A58-FCBA-C536-4520-96BB946179D6}"/>
              </a:ext>
            </a:extLst>
          </p:cNvPr>
          <p:cNvSpPr txBox="1"/>
          <p:nvPr/>
        </p:nvSpPr>
        <p:spPr>
          <a:xfrm>
            <a:off x="4813886" y="6268225"/>
            <a:ext cx="3160012" cy="40011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000" i="1" dirty="0">
                <a:solidFill>
                  <a:schemeClr val="tx2"/>
                </a:solidFill>
                <a:latin typeface="Neue Haas Unica W1G" panose="020B0504030206020203" pitchFamily="34" charset="0"/>
              </a:rPr>
              <a:t>”Mainos on selkeä ja ymmärrettävä”, </a:t>
            </a:r>
            <a:br>
              <a:rPr lang="fi-FI" sz="1000" i="1" dirty="0">
                <a:solidFill>
                  <a:schemeClr val="tx2"/>
                </a:solidFill>
                <a:latin typeface="Neue Haas Unica W1G" panose="020B0504030206020203" pitchFamily="34" charset="0"/>
              </a:rPr>
            </a:br>
            <a:r>
              <a:rPr lang="fi-FI" sz="1000" i="1" dirty="0">
                <a:solidFill>
                  <a:schemeClr val="tx2"/>
                </a:solidFill>
                <a:latin typeface="Neue Haas Unica W1G" panose="020B0504030206020203" pitchFamily="34" charset="0"/>
              </a:rPr>
              <a:t>keskiarvo tutkituista mainoksista 62 %.</a:t>
            </a:r>
          </a:p>
        </p:txBody>
      </p:sp>
    </p:spTree>
    <p:extLst>
      <p:ext uri="{BB962C8B-B14F-4D97-AF65-F5344CB8AC3E}">
        <p14:creationId xmlns:p14="http://schemas.microsoft.com/office/powerpoint/2010/main" val="22431046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30878C-4858-4D4A-A6F2-C3AE516CC8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96" t="-842" b="16248"/>
          <a:stretch/>
        </p:blipFill>
        <p:spPr>
          <a:xfrm rot="5400000">
            <a:off x="617793" y="-617792"/>
            <a:ext cx="1672197" cy="29077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A4412C-027F-0843-BAF3-78C8FF6AD048}"/>
              </a:ext>
            </a:extLst>
          </p:cNvPr>
          <p:cNvSpPr txBox="1"/>
          <p:nvPr/>
        </p:nvSpPr>
        <p:spPr>
          <a:xfrm>
            <a:off x="55511" y="445571"/>
            <a:ext cx="232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solidFill>
                  <a:schemeClr val="tx2"/>
                </a:solidFill>
                <a:latin typeface="Canela Medium" pitchFamily="2" charset="77"/>
              </a:rPr>
              <a:t>Avainapteekit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F21897-94AE-DC44-944A-927B97863023}"/>
              </a:ext>
            </a:extLst>
          </p:cNvPr>
          <p:cNvSpPr txBox="1"/>
          <p:nvPr/>
        </p:nvSpPr>
        <p:spPr>
          <a:xfrm>
            <a:off x="4746692" y="389720"/>
            <a:ext cx="351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Huomioarvo </a:t>
            </a:r>
            <a:b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</a:br>
            <a: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36 %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59900D-2F07-874C-8656-F13FBF2935C8}"/>
              </a:ext>
            </a:extLst>
          </p:cNvPr>
          <p:cNvSpPr txBox="1"/>
          <p:nvPr/>
        </p:nvSpPr>
        <p:spPr>
          <a:xfrm>
            <a:off x="8289458" y="1967396"/>
            <a:ext cx="3160012" cy="3139321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br>
              <a:rPr lang="fi-FI" dirty="0">
                <a:solidFill>
                  <a:schemeClr val="tx2"/>
                </a:solidFill>
                <a:latin typeface="Neue Haas Unica W1G Medium" panose="020B0504030206020203" pitchFamily="34" charset="0"/>
              </a:rPr>
            </a:br>
            <a:r>
              <a:rPr lang="fi-FI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Huomioarvo on puolikkaassa sivussa yleensä suurempia mainoksia pienempi. </a:t>
            </a:r>
          </a:p>
          <a:p>
            <a:pPr algn="ctr"/>
            <a:endParaRPr lang="fi-FI" dirty="0">
              <a:solidFill>
                <a:schemeClr val="tx2"/>
              </a:solidFill>
              <a:latin typeface="Neue Haas Unica W1G Medium" panose="020B0504030206020203" pitchFamily="34" charset="0"/>
            </a:endParaRPr>
          </a:p>
          <a:p>
            <a:pPr algn="ctr"/>
            <a:r>
              <a:rPr lang="fi-FI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Hyvin otsikoitu advertoriaali saattaa silti kiinnostaa lukijoita, joille asia </a:t>
            </a:r>
            <a:br>
              <a:rPr lang="fi-FI" dirty="0">
                <a:solidFill>
                  <a:schemeClr val="tx2"/>
                </a:solidFill>
                <a:latin typeface="Neue Haas Unica W1G Medium" panose="020B0504030206020203" pitchFamily="34" charset="0"/>
              </a:rPr>
            </a:br>
            <a:r>
              <a:rPr lang="fi-FI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on tärkeä.</a:t>
            </a:r>
            <a:br>
              <a:rPr lang="fi-FI" dirty="0">
                <a:solidFill>
                  <a:schemeClr val="tx2"/>
                </a:solidFill>
                <a:latin typeface="Neue Haas Unica W1G Medium" panose="020B0504030206020203" pitchFamily="34" charset="0"/>
              </a:rPr>
            </a:br>
            <a:endParaRPr lang="fi-FI" dirty="0">
              <a:solidFill>
                <a:schemeClr val="tx2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B0F63C-21E7-124A-92C6-EE91586DCDC2}"/>
              </a:ext>
            </a:extLst>
          </p:cNvPr>
          <p:cNvSpPr txBox="1"/>
          <p:nvPr/>
        </p:nvSpPr>
        <p:spPr>
          <a:xfrm>
            <a:off x="2907783" y="3266149"/>
            <a:ext cx="238840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5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37 % </a:t>
            </a:r>
            <a:br>
              <a:rPr lang="fi-FI" sz="2000" dirty="0">
                <a:solidFill>
                  <a:schemeClr val="bg1"/>
                </a:solidFill>
                <a:latin typeface="Neue Haas Unica W1G Medium" panose="020B0504030206020203" pitchFamily="34" charset="0"/>
              </a:rPr>
            </a:br>
            <a:r>
              <a:rPr lang="fi-FI" sz="20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piti mainosta parhaana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0BB2CE0-5892-0950-9BC1-97C2BA108B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1886" y="1156904"/>
            <a:ext cx="2067923" cy="539957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E559C55-E544-83D9-D088-55C8C4933B7A}"/>
              </a:ext>
            </a:extLst>
          </p:cNvPr>
          <p:cNvGrpSpPr/>
          <p:nvPr/>
        </p:nvGrpSpPr>
        <p:grpSpPr>
          <a:xfrm>
            <a:off x="2424196" y="1967397"/>
            <a:ext cx="4081752" cy="2597504"/>
            <a:chOff x="2509546" y="2664190"/>
            <a:chExt cx="4081752" cy="25975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CC63B77-2A7D-D462-8BEC-5E80A5A671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43" r="36959" b="17402"/>
            <a:stretch/>
          </p:blipFill>
          <p:spPr>
            <a:xfrm rot="16200000">
              <a:off x="2663272" y="2591202"/>
              <a:ext cx="2398126" cy="254410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D268AC-8EC5-570D-7E4F-D9B52085D6C9}"/>
                </a:ext>
              </a:extLst>
            </p:cNvPr>
            <p:cNvSpPr txBox="1"/>
            <p:nvPr/>
          </p:nvSpPr>
          <p:spPr>
            <a:xfrm>
              <a:off x="2509546" y="3259353"/>
              <a:ext cx="2388401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2500" dirty="0">
                  <a:solidFill>
                    <a:schemeClr val="bg1"/>
                  </a:solidFill>
                  <a:latin typeface="Neue Haas Unica W1G Medium" panose="020B0504030206020203" pitchFamily="34" charset="0"/>
                </a:rPr>
                <a:t>63</a:t>
              </a:r>
              <a:r>
                <a:rPr lang="fi-FI" sz="1200" dirty="0">
                  <a:solidFill>
                    <a:schemeClr val="bg1"/>
                  </a:solidFill>
                  <a:latin typeface="Neue Haas Unica W1G Medium" panose="020B0504030206020203" pitchFamily="34" charset="0"/>
                </a:rPr>
                <a:t> </a:t>
              </a:r>
              <a:r>
                <a:rPr lang="fi-FI" sz="2500" dirty="0">
                  <a:solidFill>
                    <a:schemeClr val="bg1"/>
                  </a:solidFill>
                  <a:latin typeface="Neue Haas Unica W1G Medium" panose="020B0504030206020203" pitchFamily="34" charset="0"/>
                </a:rPr>
                <a:t>% </a:t>
              </a:r>
              <a:br>
                <a:rPr lang="fi-FI" sz="2000" dirty="0">
                  <a:solidFill>
                    <a:schemeClr val="bg1"/>
                  </a:solidFill>
                  <a:latin typeface="Neue Haas Unica W1G Medium" panose="020B0504030206020203" pitchFamily="34" charset="0"/>
                </a:rPr>
              </a:br>
              <a:r>
                <a:rPr lang="fi-FI" sz="2000" dirty="0">
                  <a:solidFill>
                    <a:schemeClr val="bg1"/>
                  </a:solidFill>
                  <a:latin typeface="Neue Haas Unica W1G Medium" panose="020B0504030206020203" pitchFamily="34" charset="0"/>
                </a:rPr>
                <a:t>huomanneista perehtyi mainokseen.</a:t>
              </a: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F8E3A31F-309E-712B-D0D3-61C661F4AD61}"/>
                </a:ext>
              </a:extLst>
            </p:cNvPr>
            <p:cNvSpPr/>
            <p:nvPr/>
          </p:nvSpPr>
          <p:spPr>
            <a:xfrm rot="10800000">
              <a:off x="4373794" y="4169087"/>
              <a:ext cx="2217504" cy="1092607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14DACD7-C1A3-CA56-0BE6-2EBC1D0D53CD}"/>
              </a:ext>
            </a:extLst>
          </p:cNvPr>
          <p:cNvSpPr txBox="1"/>
          <p:nvPr/>
        </p:nvSpPr>
        <p:spPr>
          <a:xfrm>
            <a:off x="2038390" y="6212374"/>
            <a:ext cx="3160012" cy="40011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000" i="1" dirty="0">
                <a:solidFill>
                  <a:schemeClr val="tx2"/>
                </a:solidFill>
                <a:latin typeface="Neue Haas Unica W1G" panose="020B0504030206020203" pitchFamily="34" charset="0"/>
              </a:rPr>
              <a:t>”Perehdyin mainokseen”,</a:t>
            </a:r>
            <a:br>
              <a:rPr lang="fi-FI" sz="1000" i="1" dirty="0">
                <a:solidFill>
                  <a:schemeClr val="tx2"/>
                </a:solidFill>
                <a:latin typeface="Neue Haas Unica W1G" panose="020B0504030206020203" pitchFamily="34" charset="0"/>
              </a:rPr>
            </a:br>
            <a:r>
              <a:rPr lang="fi-FI" sz="1000" i="1" dirty="0">
                <a:solidFill>
                  <a:schemeClr val="tx2"/>
                </a:solidFill>
                <a:latin typeface="Neue Haas Unica W1G" panose="020B0504030206020203" pitchFamily="34" charset="0"/>
              </a:rPr>
              <a:t>keskiarvo tutkituista mainoksista 30 %.</a:t>
            </a:r>
          </a:p>
        </p:txBody>
      </p:sp>
    </p:spTree>
    <p:extLst>
      <p:ext uri="{BB962C8B-B14F-4D97-AF65-F5344CB8AC3E}">
        <p14:creationId xmlns:p14="http://schemas.microsoft.com/office/powerpoint/2010/main" val="124937024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30878C-4858-4D4A-A6F2-C3AE516CC8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96" t="-842" b="16248"/>
          <a:stretch/>
        </p:blipFill>
        <p:spPr>
          <a:xfrm rot="5400000">
            <a:off x="617793" y="-617792"/>
            <a:ext cx="1672197" cy="29077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A4412C-027F-0843-BAF3-78C8FF6AD048}"/>
              </a:ext>
            </a:extLst>
          </p:cNvPr>
          <p:cNvSpPr txBox="1"/>
          <p:nvPr/>
        </p:nvSpPr>
        <p:spPr>
          <a:xfrm>
            <a:off x="55511" y="445571"/>
            <a:ext cx="232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solidFill>
                  <a:schemeClr val="tx2"/>
                </a:solidFill>
                <a:latin typeface="Canela Medium" pitchFamily="2" charset="77"/>
              </a:rPr>
              <a:t>Avainapteekit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F21897-94AE-DC44-944A-927B97863023}"/>
              </a:ext>
            </a:extLst>
          </p:cNvPr>
          <p:cNvSpPr txBox="1"/>
          <p:nvPr/>
        </p:nvSpPr>
        <p:spPr>
          <a:xfrm>
            <a:off x="4746692" y="389720"/>
            <a:ext cx="351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Huomioarvo </a:t>
            </a:r>
            <a:b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</a:br>
            <a: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61 %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4791B4D-E283-6245-A619-13C31C4F9B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3" r="36959" b="17402"/>
          <a:stretch/>
        </p:blipFill>
        <p:spPr>
          <a:xfrm rot="16200000">
            <a:off x="1910451" y="2274429"/>
            <a:ext cx="2656243" cy="28179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B0F63C-21E7-124A-92C6-EE91586DCDC2}"/>
              </a:ext>
            </a:extLst>
          </p:cNvPr>
          <p:cNvSpPr txBox="1"/>
          <p:nvPr/>
        </p:nvSpPr>
        <p:spPr>
          <a:xfrm>
            <a:off x="1964890" y="3044476"/>
            <a:ext cx="238840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5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84 % </a:t>
            </a:r>
            <a:br>
              <a:rPr lang="fi-FI" sz="2000" dirty="0">
                <a:solidFill>
                  <a:schemeClr val="bg1"/>
                </a:solidFill>
                <a:latin typeface="Neue Haas Unica W1G Medium" panose="020B0504030206020203" pitchFamily="34" charset="0"/>
              </a:rPr>
            </a:br>
            <a:r>
              <a:rPr lang="fi-FI" sz="20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mielestä mainos oli selkeä ja ymmärrettävä.</a:t>
            </a:r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941272DB-A048-295F-DE71-05D36A59C3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538" y="1290662"/>
            <a:ext cx="3491497" cy="45717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DF7ADA-3913-EFD9-83B5-39E3EA85F452}"/>
              </a:ext>
            </a:extLst>
          </p:cNvPr>
          <p:cNvSpPr txBox="1"/>
          <p:nvPr/>
        </p:nvSpPr>
        <p:spPr>
          <a:xfrm>
            <a:off x="4813886" y="6190166"/>
            <a:ext cx="3160012" cy="40011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000" i="1" dirty="0">
                <a:solidFill>
                  <a:schemeClr val="tx2"/>
                </a:solidFill>
                <a:latin typeface="Neue Haas Unica W1G" panose="020B0504030206020203" pitchFamily="34" charset="0"/>
              </a:rPr>
              <a:t>”Mainos on selkeä ja ymmärrettävä”, </a:t>
            </a:r>
            <a:br>
              <a:rPr lang="fi-FI" sz="1000" i="1" dirty="0">
                <a:solidFill>
                  <a:schemeClr val="tx2"/>
                </a:solidFill>
                <a:latin typeface="Neue Haas Unica W1G" panose="020B0504030206020203" pitchFamily="34" charset="0"/>
              </a:rPr>
            </a:br>
            <a:r>
              <a:rPr lang="fi-FI" sz="1000" i="1" dirty="0">
                <a:solidFill>
                  <a:schemeClr val="tx2"/>
                </a:solidFill>
                <a:latin typeface="Neue Haas Unica W1G" panose="020B0504030206020203" pitchFamily="34" charset="0"/>
              </a:rPr>
              <a:t>keskiarvo tutkituista mainoksista 62 %.</a:t>
            </a:r>
          </a:p>
        </p:txBody>
      </p:sp>
    </p:spTree>
    <p:extLst>
      <p:ext uri="{BB962C8B-B14F-4D97-AF65-F5344CB8AC3E}">
        <p14:creationId xmlns:p14="http://schemas.microsoft.com/office/powerpoint/2010/main" val="112461309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30878C-4858-4D4A-A6F2-C3AE516CC8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96" t="-842" b="16248"/>
          <a:stretch/>
        </p:blipFill>
        <p:spPr>
          <a:xfrm rot="5400000">
            <a:off x="617793" y="-617792"/>
            <a:ext cx="1672197" cy="29077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A4412C-027F-0843-BAF3-78C8FF6AD048}"/>
              </a:ext>
            </a:extLst>
          </p:cNvPr>
          <p:cNvSpPr txBox="1"/>
          <p:nvPr/>
        </p:nvSpPr>
        <p:spPr>
          <a:xfrm>
            <a:off x="55511" y="445571"/>
            <a:ext cx="232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solidFill>
                  <a:schemeClr val="tx2"/>
                </a:solidFill>
                <a:latin typeface="Canela Medium" pitchFamily="2" charset="77"/>
              </a:rPr>
              <a:t>Etiketti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F21897-94AE-DC44-944A-927B97863023}"/>
              </a:ext>
            </a:extLst>
          </p:cNvPr>
          <p:cNvSpPr txBox="1"/>
          <p:nvPr/>
        </p:nvSpPr>
        <p:spPr>
          <a:xfrm>
            <a:off x="4746692" y="389720"/>
            <a:ext cx="351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Huomioarvo </a:t>
            </a:r>
            <a:b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</a:br>
            <a: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59 % (takakansi)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59900D-2F07-874C-8656-F13FBF2935C8}"/>
              </a:ext>
            </a:extLst>
          </p:cNvPr>
          <p:cNvSpPr txBox="1"/>
          <p:nvPr/>
        </p:nvSpPr>
        <p:spPr>
          <a:xfrm>
            <a:off x="8966716" y="1843950"/>
            <a:ext cx="2165253" cy="3170099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b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</a:br>
            <a: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Takakannessa oleva mainos yleensä huomataan hieman paremmin kuin muualla lehdessä.</a:t>
            </a:r>
            <a:b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</a:br>
            <a:endParaRPr lang="fi-FI" sz="2000" dirty="0">
              <a:solidFill>
                <a:schemeClr val="tx2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B0F63C-21E7-124A-92C6-EE91586DCDC2}"/>
              </a:ext>
            </a:extLst>
          </p:cNvPr>
          <p:cNvSpPr txBox="1"/>
          <p:nvPr/>
        </p:nvSpPr>
        <p:spPr>
          <a:xfrm>
            <a:off x="2907783" y="3266149"/>
            <a:ext cx="238840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5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37 % </a:t>
            </a:r>
            <a:br>
              <a:rPr lang="fi-FI" sz="2000" dirty="0">
                <a:solidFill>
                  <a:schemeClr val="bg1"/>
                </a:solidFill>
                <a:latin typeface="Neue Haas Unica W1G Medium" panose="020B0504030206020203" pitchFamily="34" charset="0"/>
              </a:rPr>
            </a:br>
            <a:r>
              <a:rPr lang="fi-FI" sz="20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piti mainosta parhaana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5DF36-E710-E367-4164-751C8CCC2C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884" y="1176055"/>
            <a:ext cx="3451319" cy="47084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F2DE3A-5B13-829D-DCFE-5D15FA0299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3" r="36959" b="17402"/>
          <a:stretch/>
        </p:blipFill>
        <p:spPr>
          <a:xfrm rot="16200000">
            <a:off x="2026050" y="2025057"/>
            <a:ext cx="3046148" cy="32315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D151CC9-9177-30BA-903F-E0E665DB77CF}"/>
              </a:ext>
            </a:extLst>
          </p:cNvPr>
          <p:cNvSpPr txBox="1"/>
          <p:nvPr/>
        </p:nvSpPr>
        <p:spPr>
          <a:xfrm>
            <a:off x="2160303" y="2692359"/>
            <a:ext cx="238840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5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43 % </a:t>
            </a:r>
            <a:br>
              <a:rPr lang="fi-FI" sz="2000" dirty="0">
                <a:solidFill>
                  <a:schemeClr val="bg1"/>
                </a:solidFill>
                <a:latin typeface="Neue Haas Unica W1G Medium" panose="020B0504030206020203" pitchFamily="34" charset="0"/>
              </a:rPr>
            </a:br>
            <a:r>
              <a:rPr lang="fi-FI" sz="20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huomanneista sanoi, että mainos erottuu lehden  muun sisällön joukosta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0B6019BD-B1F1-B773-9561-238E7BEC4C74}"/>
              </a:ext>
            </a:extLst>
          </p:cNvPr>
          <p:cNvSpPr/>
          <p:nvPr/>
        </p:nvSpPr>
        <p:spPr>
          <a:xfrm rot="8588646">
            <a:off x="7944137" y="2228223"/>
            <a:ext cx="1172491" cy="92827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759E33-4E8F-DA54-AFC3-E6A5DE57B185}"/>
              </a:ext>
            </a:extLst>
          </p:cNvPr>
          <p:cNvSpPr txBox="1"/>
          <p:nvPr/>
        </p:nvSpPr>
        <p:spPr>
          <a:xfrm>
            <a:off x="4813885" y="6184077"/>
            <a:ext cx="3451317" cy="40011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000" i="1" dirty="0">
                <a:solidFill>
                  <a:schemeClr val="tx2"/>
                </a:solidFill>
                <a:latin typeface="Neue Haas Unica W1G" panose="020B0504030206020203" pitchFamily="34" charset="0"/>
              </a:rPr>
              <a:t>”Mainos erottuu ja herättää huomiota lehden muun sisällön joukossa”, keskiarvo tutkituista mainoksista 25 %.</a:t>
            </a:r>
          </a:p>
        </p:txBody>
      </p:sp>
    </p:spTree>
    <p:extLst>
      <p:ext uri="{BB962C8B-B14F-4D97-AF65-F5344CB8AC3E}">
        <p14:creationId xmlns:p14="http://schemas.microsoft.com/office/powerpoint/2010/main" val="229126555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5ED16F12-3BC9-303E-AB42-3AD3A4F4D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481" y="1176054"/>
            <a:ext cx="3692933" cy="4708487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30878C-4858-4D4A-A6F2-C3AE516CC8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96" t="-842" b="16248"/>
          <a:stretch/>
        </p:blipFill>
        <p:spPr>
          <a:xfrm rot="5400000">
            <a:off x="617793" y="-617792"/>
            <a:ext cx="1672197" cy="29077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A4412C-027F-0843-BAF3-78C8FF6AD048}"/>
              </a:ext>
            </a:extLst>
          </p:cNvPr>
          <p:cNvSpPr txBox="1"/>
          <p:nvPr/>
        </p:nvSpPr>
        <p:spPr>
          <a:xfrm>
            <a:off x="55511" y="445571"/>
            <a:ext cx="232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solidFill>
                  <a:schemeClr val="tx2"/>
                </a:solidFill>
                <a:latin typeface="Canela Medium" pitchFamily="2" charset="77"/>
              </a:rPr>
              <a:t>Sisustamo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F21897-94AE-DC44-944A-927B97863023}"/>
              </a:ext>
            </a:extLst>
          </p:cNvPr>
          <p:cNvSpPr txBox="1"/>
          <p:nvPr/>
        </p:nvSpPr>
        <p:spPr>
          <a:xfrm>
            <a:off x="4746692" y="389720"/>
            <a:ext cx="351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Huomioarvo </a:t>
            </a:r>
            <a:b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</a:br>
            <a: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54 %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B0F63C-21E7-124A-92C6-EE91586DCDC2}"/>
              </a:ext>
            </a:extLst>
          </p:cNvPr>
          <p:cNvSpPr txBox="1"/>
          <p:nvPr/>
        </p:nvSpPr>
        <p:spPr>
          <a:xfrm>
            <a:off x="2907783" y="3266149"/>
            <a:ext cx="238840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5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37 % </a:t>
            </a:r>
            <a:br>
              <a:rPr lang="fi-FI" sz="2000" dirty="0">
                <a:solidFill>
                  <a:schemeClr val="bg1"/>
                </a:solidFill>
                <a:latin typeface="Neue Haas Unica W1G Medium" panose="020B0504030206020203" pitchFamily="34" charset="0"/>
              </a:rPr>
            </a:br>
            <a:r>
              <a:rPr lang="fi-FI" sz="20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piti mainosta parhaana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F2DE3A-5B13-829D-DCFE-5D15FA0299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3" r="36959" b="17402"/>
          <a:stretch/>
        </p:blipFill>
        <p:spPr>
          <a:xfrm rot="16200000">
            <a:off x="1445074" y="2025057"/>
            <a:ext cx="3046148" cy="32315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D151CC9-9177-30BA-903F-E0E665DB77CF}"/>
              </a:ext>
            </a:extLst>
          </p:cNvPr>
          <p:cNvSpPr txBox="1"/>
          <p:nvPr/>
        </p:nvSpPr>
        <p:spPr>
          <a:xfrm>
            <a:off x="1579327" y="3080158"/>
            <a:ext cx="238840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5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31 % </a:t>
            </a:r>
            <a:br>
              <a:rPr lang="fi-FI" sz="2000" dirty="0">
                <a:solidFill>
                  <a:schemeClr val="bg1"/>
                </a:solidFill>
                <a:latin typeface="Neue Haas Unica W1G Medium" panose="020B0504030206020203" pitchFamily="34" charset="0"/>
              </a:rPr>
            </a:br>
            <a:r>
              <a:rPr lang="fi-FI" sz="20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mielestä tämä oli paras mainos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2CEAF4-39D9-F868-1512-D52FD5FC5ADF}"/>
              </a:ext>
            </a:extLst>
          </p:cNvPr>
          <p:cNvSpPr txBox="1"/>
          <p:nvPr/>
        </p:nvSpPr>
        <p:spPr>
          <a:xfrm>
            <a:off x="4925941" y="6278102"/>
            <a:ext cx="3160012" cy="24622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000" i="1" dirty="0">
                <a:solidFill>
                  <a:schemeClr val="tx2"/>
                </a:solidFill>
                <a:latin typeface="Neue Haas Unica W1G" panose="020B0504030206020203" pitchFamily="34" charset="0"/>
              </a:rPr>
              <a:t>Tutkittujen mainosten keskihuomioarvo 49 %.</a:t>
            </a:r>
          </a:p>
        </p:txBody>
      </p:sp>
    </p:spTree>
    <p:extLst>
      <p:ext uri="{BB962C8B-B14F-4D97-AF65-F5344CB8AC3E}">
        <p14:creationId xmlns:p14="http://schemas.microsoft.com/office/powerpoint/2010/main" val="86139165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30878C-4858-4D4A-A6F2-C3AE516CC8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96" t="-842" b="16248"/>
          <a:stretch/>
        </p:blipFill>
        <p:spPr>
          <a:xfrm rot="5400000">
            <a:off x="617793" y="-617792"/>
            <a:ext cx="1672197" cy="29077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A4412C-027F-0843-BAF3-78C8FF6AD048}"/>
              </a:ext>
            </a:extLst>
          </p:cNvPr>
          <p:cNvSpPr txBox="1"/>
          <p:nvPr/>
        </p:nvSpPr>
        <p:spPr>
          <a:xfrm>
            <a:off x="55511" y="445571"/>
            <a:ext cx="232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solidFill>
                  <a:schemeClr val="tx2"/>
                </a:solidFill>
                <a:latin typeface="Canela Medium" pitchFamily="2" charset="77"/>
              </a:rPr>
              <a:t>Sisustamo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F21897-94AE-DC44-944A-927B97863023}"/>
              </a:ext>
            </a:extLst>
          </p:cNvPr>
          <p:cNvSpPr txBox="1"/>
          <p:nvPr/>
        </p:nvSpPr>
        <p:spPr>
          <a:xfrm>
            <a:off x="2898791" y="270943"/>
            <a:ext cx="351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Huomioarvo </a:t>
            </a:r>
            <a:b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</a:br>
            <a: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49 %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B0F63C-21E7-124A-92C6-EE91586DCDC2}"/>
              </a:ext>
            </a:extLst>
          </p:cNvPr>
          <p:cNvSpPr txBox="1"/>
          <p:nvPr/>
        </p:nvSpPr>
        <p:spPr>
          <a:xfrm>
            <a:off x="2907783" y="3266149"/>
            <a:ext cx="238840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5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37 % </a:t>
            </a:r>
            <a:br>
              <a:rPr lang="fi-FI" sz="2000" dirty="0">
                <a:solidFill>
                  <a:schemeClr val="bg1"/>
                </a:solidFill>
                <a:latin typeface="Neue Haas Unica W1G Medium" panose="020B0504030206020203" pitchFamily="34" charset="0"/>
              </a:rPr>
            </a:br>
            <a:r>
              <a:rPr lang="fi-FI" sz="20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piti mainosta parhaana</a:t>
            </a:r>
          </a:p>
        </p:txBody>
      </p:sp>
      <p:pic>
        <p:nvPicPr>
          <p:cNvPr id="2" name="Picture 1" descr="A picture containing text, indoor, living&#10;&#10;Description automatically generated">
            <a:extLst>
              <a:ext uri="{FF2B5EF4-FFF2-40B4-BE49-F238E27FC236}">
                <a16:creationId xmlns:a16="http://schemas.microsoft.com/office/drawing/2014/main" id="{74BEC7C5-9359-0136-A724-F67DF370C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783" y="1243527"/>
            <a:ext cx="3436500" cy="4381537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F2DE3A-5B13-829D-DCFE-5D15FA0299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3" r="36959" b="17402"/>
          <a:stretch/>
        </p:blipFill>
        <p:spPr>
          <a:xfrm rot="16200000">
            <a:off x="219903" y="1334425"/>
            <a:ext cx="2956232" cy="313618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D151CC9-9177-30BA-903F-E0E665DB77CF}"/>
              </a:ext>
            </a:extLst>
          </p:cNvPr>
          <p:cNvSpPr txBox="1"/>
          <p:nvPr/>
        </p:nvSpPr>
        <p:spPr>
          <a:xfrm>
            <a:off x="479691" y="2054928"/>
            <a:ext cx="210888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5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71 % </a:t>
            </a:r>
            <a:br>
              <a:rPr lang="fi-FI" sz="2000" dirty="0">
                <a:solidFill>
                  <a:schemeClr val="bg1"/>
                </a:solidFill>
                <a:latin typeface="Neue Haas Unica W1G Medium" panose="020B0504030206020203" pitchFamily="34" charset="0"/>
              </a:rPr>
            </a:br>
            <a:r>
              <a:rPr lang="fi-FI" sz="16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mielestä mainos oli hyvännäköinen. Tämä oli paras tulos kaikista tutkituista mainoksista.</a:t>
            </a:r>
          </a:p>
        </p:txBody>
      </p:sp>
      <p:pic>
        <p:nvPicPr>
          <p:cNvPr id="7" name="Picture 6" descr="A table with food on it&#10;&#10;Description automatically generated with low confidence">
            <a:extLst>
              <a:ext uri="{FF2B5EF4-FFF2-40B4-BE49-F238E27FC236}">
                <a16:creationId xmlns:a16="http://schemas.microsoft.com/office/drawing/2014/main" id="{E3EB928C-39B6-0E2D-AB4E-D9115E1C6F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0445" y="1243528"/>
            <a:ext cx="3436500" cy="43815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FCA309-1916-1B84-CA5E-ABA719CC39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3" r="36959" b="17402"/>
          <a:stretch/>
        </p:blipFill>
        <p:spPr>
          <a:xfrm rot="16200000">
            <a:off x="10105266" y="3084781"/>
            <a:ext cx="2272145" cy="24104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30BDB2-A3DC-156B-759C-03BDCED9EEC7}"/>
              </a:ext>
            </a:extLst>
          </p:cNvPr>
          <p:cNvSpPr txBox="1"/>
          <p:nvPr/>
        </p:nvSpPr>
        <p:spPr>
          <a:xfrm>
            <a:off x="10197777" y="3545506"/>
            <a:ext cx="1961277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5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68 % </a:t>
            </a:r>
            <a:br>
              <a:rPr lang="fi-FI" sz="2000" dirty="0">
                <a:solidFill>
                  <a:schemeClr val="bg1"/>
                </a:solidFill>
                <a:latin typeface="Neue Haas Unica W1G Medium" panose="020B0504030206020203" pitchFamily="34" charset="0"/>
              </a:rPr>
            </a:br>
            <a:r>
              <a:rPr lang="fi-FI" sz="16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mielestä mainos antaa myönteisen kuvan mainostajasta.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580BFE-ABF4-080A-5357-633F6594E654}"/>
              </a:ext>
            </a:extLst>
          </p:cNvPr>
          <p:cNvSpPr txBox="1"/>
          <p:nvPr/>
        </p:nvSpPr>
        <p:spPr>
          <a:xfrm>
            <a:off x="6799112" y="270943"/>
            <a:ext cx="351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Huomioarvo </a:t>
            </a:r>
            <a:b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</a:br>
            <a: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33 %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8C4CC5-5F64-D724-1422-323C35A314F4}"/>
              </a:ext>
            </a:extLst>
          </p:cNvPr>
          <p:cNvSpPr txBox="1"/>
          <p:nvPr/>
        </p:nvSpPr>
        <p:spPr>
          <a:xfrm>
            <a:off x="2935988" y="6129883"/>
            <a:ext cx="3160012" cy="40011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000" i="1" dirty="0">
                <a:solidFill>
                  <a:schemeClr val="tx2"/>
                </a:solidFill>
                <a:latin typeface="Neue Haas Unica W1G" panose="020B0504030206020203" pitchFamily="34" charset="0"/>
              </a:rPr>
              <a:t>”Mainos on hyvännäköinen”, </a:t>
            </a:r>
            <a:br>
              <a:rPr lang="fi-FI" sz="1000" i="1" dirty="0">
                <a:solidFill>
                  <a:schemeClr val="tx2"/>
                </a:solidFill>
                <a:latin typeface="Neue Haas Unica W1G" panose="020B0504030206020203" pitchFamily="34" charset="0"/>
              </a:rPr>
            </a:br>
            <a:r>
              <a:rPr lang="fi-FI" sz="1000" i="1" dirty="0">
                <a:solidFill>
                  <a:schemeClr val="tx2"/>
                </a:solidFill>
                <a:latin typeface="Neue Haas Unica W1G" panose="020B0504030206020203" pitchFamily="34" charset="0"/>
              </a:rPr>
              <a:t>keskiarvo tutkituista mainoksista 34 %.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EE22B9-1B9D-5097-6013-3B21B18BA322}"/>
              </a:ext>
            </a:extLst>
          </p:cNvPr>
          <p:cNvSpPr txBox="1"/>
          <p:nvPr/>
        </p:nvSpPr>
        <p:spPr>
          <a:xfrm>
            <a:off x="6909818" y="6129883"/>
            <a:ext cx="3160012" cy="40011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000" i="1" dirty="0">
                <a:solidFill>
                  <a:schemeClr val="tx2"/>
                </a:solidFill>
                <a:latin typeface="Neue Haas Unica W1G" panose="020B0504030206020203" pitchFamily="34" charset="0"/>
              </a:rPr>
              <a:t>”Mainos antaa myönteisen kuvan mainostajasta”, </a:t>
            </a:r>
            <a:br>
              <a:rPr lang="fi-FI" sz="1000" i="1" dirty="0">
                <a:solidFill>
                  <a:schemeClr val="tx2"/>
                </a:solidFill>
                <a:latin typeface="Neue Haas Unica W1G" panose="020B0504030206020203" pitchFamily="34" charset="0"/>
              </a:rPr>
            </a:br>
            <a:r>
              <a:rPr lang="fi-FI" sz="1000" i="1" dirty="0">
                <a:solidFill>
                  <a:schemeClr val="tx2"/>
                </a:solidFill>
                <a:latin typeface="Neue Haas Unica W1G" panose="020B0504030206020203" pitchFamily="34" charset="0"/>
              </a:rPr>
              <a:t>keskiarvo tutkituista mainoksista 43 %.</a:t>
            </a:r>
          </a:p>
        </p:txBody>
      </p:sp>
    </p:spTree>
    <p:extLst>
      <p:ext uri="{BB962C8B-B14F-4D97-AF65-F5344CB8AC3E}">
        <p14:creationId xmlns:p14="http://schemas.microsoft.com/office/powerpoint/2010/main" val="47704615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30878C-4858-4D4A-A6F2-C3AE516CC8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96" t="-842" b="16248"/>
          <a:stretch/>
        </p:blipFill>
        <p:spPr>
          <a:xfrm rot="5400000">
            <a:off x="617793" y="-617792"/>
            <a:ext cx="1672197" cy="29077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A4412C-027F-0843-BAF3-78C8FF6AD048}"/>
              </a:ext>
            </a:extLst>
          </p:cNvPr>
          <p:cNvSpPr txBox="1"/>
          <p:nvPr/>
        </p:nvSpPr>
        <p:spPr>
          <a:xfrm>
            <a:off x="55511" y="445571"/>
            <a:ext cx="232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solidFill>
                  <a:schemeClr val="tx2"/>
                </a:solidFill>
                <a:latin typeface="Canela Medium" pitchFamily="2" charset="77"/>
              </a:rPr>
              <a:t>Terve Metsä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F21897-94AE-DC44-944A-927B97863023}"/>
              </a:ext>
            </a:extLst>
          </p:cNvPr>
          <p:cNvSpPr txBox="1"/>
          <p:nvPr/>
        </p:nvSpPr>
        <p:spPr>
          <a:xfrm>
            <a:off x="4746692" y="389720"/>
            <a:ext cx="351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Huomioarvo </a:t>
            </a:r>
            <a:b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</a:br>
            <a: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62 % (takakansi)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B0F63C-21E7-124A-92C6-EE91586DCDC2}"/>
              </a:ext>
            </a:extLst>
          </p:cNvPr>
          <p:cNvSpPr txBox="1"/>
          <p:nvPr/>
        </p:nvSpPr>
        <p:spPr>
          <a:xfrm>
            <a:off x="2907783" y="3266149"/>
            <a:ext cx="238840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5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37 % </a:t>
            </a:r>
            <a:br>
              <a:rPr lang="fi-FI" sz="2000" dirty="0">
                <a:solidFill>
                  <a:schemeClr val="bg1"/>
                </a:solidFill>
                <a:latin typeface="Neue Haas Unica W1G Medium" panose="020B0504030206020203" pitchFamily="34" charset="0"/>
              </a:rPr>
            </a:br>
            <a:r>
              <a:rPr lang="fi-FI" sz="20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piti mainosta parhaana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F2DE3A-5B13-829D-DCFE-5D15FA029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3" r="36959" b="17402"/>
          <a:stretch/>
        </p:blipFill>
        <p:spPr>
          <a:xfrm rot="16200000">
            <a:off x="1465082" y="2029951"/>
            <a:ext cx="2885404" cy="306104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D151CC9-9177-30BA-903F-E0E665DB77CF}"/>
              </a:ext>
            </a:extLst>
          </p:cNvPr>
          <p:cNvSpPr txBox="1"/>
          <p:nvPr/>
        </p:nvSpPr>
        <p:spPr>
          <a:xfrm>
            <a:off x="1606762" y="2847850"/>
            <a:ext cx="238840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5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50 % </a:t>
            </a:r>
            <a:br>
              <a:rPr lang="fi-FI" sz="2000" dirty="0">
                <a:solidFill>
                  <a:schemeClr val="bg1"/>
                </a:solidFill>
                <a:latin typeface="Neue Haas Unica W1G Medium" panose="020B0504030206020203" pitchFamily="34" charset="0"/>
              </a:rPr>
            </a:br>
            <a:r>
              <a:rPr lang="fi-FI" sz="20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mielestä mainos oli selkeä ja ymmärrettävä.</a:t>
            </a:r>
          </a:p>
        </p:txBody>
      </p:sp>
      <p:pic>
        <p:nvPicPr>
          <p:cNvPr id="5" name="Picture 4" descr="A group of people sitting at a table in a forest&#10;&#10;Description automatically generated with medium confidence">
            <a:extLst>
              <a:ext uri="{FF2B5EF4-FFF2-40B4-BE49-F238E27FC236}">
                <a16:creationId xmlns:a16="http://schemas.microsoft.com/office/drawing/2014/main" id="{6446FD88-7945-9382-59F9-7FD3B9341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780" y="1305380"/>
            <a:ext cx="3414850" cy="4832014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C9BB22-8D9E-F3B8-2567-2F6DAD9A1434}"/>
              </a:ext>
            </a:extLst>
          </p:cNvPr>
          <p:cNvSpPr txBox="1"/>
          <p:nvPr/>
        </p:nvSpPr>
        <p:spPr>
          <a:xfrm>
            <a:off x="8756105" y="2151727"/>
            <a:ext cx="2740047" cy="2554545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b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</a:br>
            <a: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Yrityksen omat mainokset toimivat usein yhtä hyvin tai paremmin kuin ulkopuolisten mainostajien.</a:t>
            </a:r>
            <a:b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</a:br>
            <a:endParaRPr lang="fi-FI" sz="2000" dirty="0">
              <a:solidFill>
                <a:schemeClr val="tx2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4F95A9-0589-C2D5-B6BB-882A30A6D67B}"/>
              </a:ext>
            </a:extLst>
          </p:cNvPr>
          <p:cNvSpPr txBox="1"/>
          <p:nvPr/>
        </p:nvSpPr>
        <p:spPr>
          <a:xfrm>
            <a:off x="5017199" y="6319525"/>
            <a:ext cx="3160012" cy="24622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000" i="1" dirty="0">
                <a:solidFill>
                  <a:schemeClr val="tx2"/>
                </a:solidFill>
                <a:latin typeface="Neue Haas Unica W1G" panose="020B0504030206020203" pitchFamily="34" charset="0"/>
              </a:rPr>
              <a:t>Tutkittujen mainosten keskihuomioarvo 49 %.</a:t>
            </a:r>
          </a:p>
        </p:txBody>
      </p:sp>
    </p:spTree>
    <p:extLst>
      <p:ext uri="{BB962C8B-B14F-4D97-AF65-F5344CB8AC3E}">
        <p14:creationId xmlns:p14="http://schemas.microsoft.com/office/powerpoint/2010/main" val="3421310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FEA46FC-E773-B046-A616-F099181C2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8000" dirty="0"/>
              <a:t>1. </a:t>
            </a:r>
            <a:br>
              <a:rPr lang="fi-FI" sz="8000" dirty="0"/>
            </a:br>
            <a:r>
              <a:rPr lang="fi-FI" sz="8000" dirty="0"/>
              <a:t>Tietoa tutkimuksesta</a:t>
            </a:r>
          </a:p>
        </p:txBody>
      </p:sp>
    </p:spTree>
    <p:extLst>
      <p:ext uri="{BB962C8B-B14F-4D97-AF65-F5344CB8AC3E}">
        <p14:creationId xmlns:p14="http://schemas.microsoft.com/office/powerpoint/2010/main" val="268984021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30878C-4858-4D4A-A6F2-C3AE516CC8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96" t="-842" b="16248"/>
          <a:stretch/>
        </p:blipFill>
        <p:spPr>
          <a:xfrm rot="5400000">
            <a:off x="617793" y="-617792"/>
            <a:ext cx="1672197" cy="29077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A4412C-027F-0843-BAF3-78C8FF6AD048}"/>
              </a:ext>
            </a:extLst>
          </p:cNvPr>
          <p:cNvSpPr txBox="1"/>
          <p:nvPr/>
        </p:nvSpPr>
        <p:spPr>
          <a:xfrm>
            <a:off x="55511" y="445571"/>
            <a:ext cx="232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solidFill>
                  <a:schemeClr val="tx2"/>
                </a:solidFill>
                <a:latin typeface="Canela Medium" pitchFamily="2" charset="77"/>
              </a:rPr>
              <a:t>Uniikki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F21897-94AE-DC44-944A-927B97863023}"/>
              </a:ext>
            </a:extLst>
          </p:cNvPr>
          <p:cNvSpPr txBox="1"/>
          <p:nvPr/>
        </p:nvSpPr>
        <p:spPr>
          <a:xfrm>
            <a:off x="4746692" y="389720"/>
            <a:ext cx="351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Huomioarvo </a:t>
            </a:r>
            <a:b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</a:br>
            <a: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65 % (etusisäkansi)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B0F63C-21E7-124A-92C6-EE91586DCDC2}"/>
              </a:ext>
            </a:extLst>
          </p:cNvPr>
          <p:cNvSpPr txBox="1"/>
          <p:nvPr/>
        </p:nvSpPr>
        <p:spPr>
          <a:xfrm>
            <a:off x="2907783" y="3266149"/>
            <a:ext cx="238840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5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37 % </a:t>
            </a:r>
            <a:br>
              <a:rPr lang="fi-FI" sz="2000" dirty="0">
                <a:solidFill>
                  <a:schemeClr val="bg1"/>
                </a:solidFill>
                <a:latin typeface="Neue Haas Unica W1G Medium" panose="020B0504030206020203" pitchFamily="34" charset="0"/>
              </a:rPr>
            </a:br>
            <a:r>
              <a:rPr lang="fi-FI" sz="20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piti mainosta parhaana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F2DE3A-5B13-829D-DCFE-5D15FA029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3" r="36959" b="17402"/>
          <a:stretch/>
        </p:blipFill>
        <p:spPr>
          <a:xfrm rot="16200000">
            <a:off x="1465082" y="2029951"/>
            <a:ext cx="2885404" cy="306104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D151CC9-9177-30BA-903F-E0E665DB77CF}"/>
              </a:ext>
            </a:extLst>
          </p:cNvPr>
          <p:cNvSpPr txBox="1"/>
          <p:nvPr/>
        </p:nvSpPr>
        <p:spPr>
          <a:xfrm>
            <a:off x="1593031" y="2847850"/>
            <a:ext cx="238840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5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76 % </a:t>
            </a:r>
            <a:br>
              <a:rPr lang="fi-FI" sz="2000" dirty="0">
                <a:solidFill>
                  <a:schemeClr val="bg1"/>
                </a:solidFill>
                <a:latin typeface="Neue Haas Unica W1G Medium" panose="020B0504030206020203" pitchFamily="34" charset="0"/>
              </a:rPr>
            </a:br>
            <a:r>
              <a:rPr lang="fi-FI" sz="20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mielestä mainos oli selkeä ja ymmärrettävä.</a:t>
            </a:r>
          </a:p>
        </p:txBody>
      </p:sp>
      <p:pic>
        <p:nvPicPr>
          <p:cNvPr id="2" name="Picture 1" descr="A picture containing text, indoor, various, different&#10;&#10;Description automatically generated">
            <a:extLst>
              <a:ext uri="{FF2B5EF4-FFF2-40B4-BE49-F238E27FC236}">
                <a16:creationId xmlns:a16="http://schemas.microsoft.com/office/drawing/2014/main" id="{10C7420D-0F63-5A60-E800-883685CD0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940" y="1283926"/>
            <a:ext cx="3423992" cy="4528229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E73391-5FCB-7A35-AA67-E154C3310346}"/>
              </a:ext>
            </a:extLst>
          </p:cNvPr>
          <p:cNvSpPr txBox="1"/>
          <p:nvPr/>
        </p:nvSpPr>
        <p:spPr>
          <a:xfrm>
            <a:off x="8677253" y="2450541"/>
            <a:ext cx="2740047" cy="1631216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b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</a:br>
            <a: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Myös tämä oli yrityksen oma mainos.</a:t>
            </a:r>
            <a:b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</a:br>
            <a:endParaRPr lang="fi-FI" sz="2000" dirty="0">
              <a:solidFill>
                <a:schemeClr val="tx2"/>
              </a:solidFill>
              <a:latin typeface="Neue Haas Unica W1G Medium" panose="020B0504030206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A695E6-CE62-8B0A-FF5B-B5A474528502}"/>
              </a:ext>
            </a:extLst>
          </p:cNvPr>
          <p:cNvSpPr txBox="1"/>
          <p:nvPr/>
        </p:nvSpPr>
        <p:spPr>
          <a:xfrm>
            <a:off x="4925942" y="6190166"/>
            <a:ext cx="3160012" cy="40011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000" i="1" dirty="0">
                <a:solidFill>
                  <a:schemeClr val="tx2"/>
                </a:solidFill>
                <a:latin typeface="Neue Haas Unica W1G" panose="020B0504030206020203" pitchFamily="34" charset="0"/>
              </a:rPr>
              <a:t>”Mainos on selkeä ja ymmärrettävä”, </a:t>
            </a:r>
            <a:br>
              <a:rPr lang="fi-FI" sz="1000" i="1" dirty="0">
                <a:solidFill>
                  <a:schemeClr val="tx2"/>
                </a:solidFill>
                <a:latin typeface="Neue Haas Unica W1G" panose="020B0504030206020203" pitchFamily="34" charset="0"/>
              </a:rPr>
            </a:br>
            <a:r>
              <a:rPr lang="fi-FI" sz="1000" i="1" dirty="0">
                <a:solidFill>
                  <a:schemeClr val="tx2"/>
                </a:solidFill>
                <a:latin typeface="Neue Haas Unica W1G" panose="020B0504030206020203" pitchFamily="34" charset="0"/>
              </a:rPr>
              <a:t>keskiarvo tutkituista mainoksista 62 %.</a:t>
            </a:r>
          </a:p>
        </p:txBody>
      </p:sp>
    </p:spTree>
    <p:extLst>
      <p:ext uri="{BB962C8B-B14F-4D97-AF65-F5344CB8AC3E}">
        <p14:creationId xmlns:p14="http://schemas.microsoft.com/office/powerpoint/2010/main" val="154265769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ap&#10;&#10;Description automatically generated">
            <a:extLst>
              <a:ext uri="{FF2B5EF4-FFF2-40B4-BE49-F238E27FC236}">
                <a16:creationId xmlns:a16="http://schemas.microsoft.com/office/drawing/2014/main" id="{FBB1C219-95CD-340F-B6E8-6B1C36498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775" y="1352339"/>
            <a:ext cx="7040511" cy="46115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30878C-4858-4D4A-A6F2-C3AE516CC8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96" t="-842" b="16248"/>
          <a:stretch/>
        </p:blipFill>
        <p:spPr>
          <a:xfrm rot="5400000">
            <a:off x="617793" y="-617792"/>
            <a:ext cx="1672197" cy="29077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A4412C-027F-0843-BAF3-78C8FF6AD048}"/>
              </a:ext>
            </a:extLst>
          </p:cNvPr>
          <p:cNvSpPr txBox="1"/>
          <p:nvPr/>
        </p:nvSpPr>
        <p:spPr>
          <a:xfrm>
            <a:off x="55511" y="445571"/>
            <a:ext cx="232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solidFill>
                  <a:schemeClr val="tx2"/>
                </a:solidFill>
                <a:latin typeface="Canela Medium" pitchFamily="2" charset="77"/>
              </a:rPr>
              <a:t>Uniikki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F21897-94AE-DC44-944A-927B97863023}"/>
              </a:ext>
            </a:extLst>
          </p:cNvPr>
          <p:cNvSpPr txBox="1"/>
          <p:nvPr/>
        </p:nvSpPr>
        <p:spPr>
          <a:xfrm>
            <a:off x="4746692" y="389720"/>
            <a:ext cx="351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Huomioarvo </a:t>
            </a:r>
            <a:b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</a:br>
            <a: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28 %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F2DE3A-5B13-829D-DCFE-5D15FA0299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3" r="36959" b="17402"/>
          <a:stretch/>
        </p:blipFill>
        <p:spPr>
          <a:xfrm rot="16200000">
            <a:off x="351056" y="1455133"/>
            <a:ext cx="2885404" cy="306104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D151CC9-9177-30BA-903F-E0E665DB77CF}"/>
              </a:ext>
            </a:extLst>
          </p:cNvPr>
          <p:cNvSpPr txBox="1"/>
          <p:nvPr/>
        </p:nvSpPr>
        <p:spPr>
          <a:xfrm>
            <a:off x="437442" y="2065278"/>
            <a:ext cx="2388401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5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51</a:t>
            </a:r>
            <a:r>
              <a:rPr lang="fi-FI" sz="12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 </a:t>
            </a:r>
            <a:r>
              <a:rPr lang="fi-FI" sz="25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% </a:t>
            </a:r>
            <a:br>
              <a:rPr lang="fi-FI" sz="2000" dirty="0">
                <a:solidFill>
                  <a:schemeClr val="bg1"/>
                </a:solidFill>
                <a:latin typeface="Neue Haas Unica W1G Medium" panose="020B0504030206020203" pitchFamily="34" charset="0"/>
              </a:rPr>
            </a:br>
            <a:r>
              <a:rPr lang="fi-FI" sz="16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mielestä mainos antaa uutta tietoa. </a:t>
            </a:r>
            <a:r>
              <a:rPr lang="fi-FI" sz="1600" dirty="0" err="1">
                <a:solidFill>
                  <a:schemeClr val="bg1"/>
                </a:solidFill>
                <a:latin typeface="Neue Haas Unica W1G Medium" panose="020B0504030206020203" pitchFamily="34" charset="0"/>
              </a:rPr>
              <a:t>L’Oréalin</a:t>
            </a:r>
            <a:r>
              <a:rPr lang="fi-FI" sz="16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 advertoriaali oli tässä suhteessa tutkituista mainoksista ylivoimaisesti paras.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9EE016-E140-6F19-2DFE-8282CD909B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3" r="36959" b="17402"/>
          <a:stretch/>
        </p:blipFill>
        <p:spPr>
          <a:xfrm rot="16200000">
            <a:off x="9840975" y="2707891"/>
            <a:ext cx="2415569" cy="25626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482C7B-E6DA-AD41-F9C0-32CFC7F93E59}"/>
              </a:ext>
            </a:extLst>
          </p:cNvPr>
          <p:cNvSpPr txBox="1"/>
          <p:nvPr/>
        </p:nvSpPr>
        <p:spPr>
          <a:xfrm>
            <a:off x="9767456" y="3258224"/>
            <a:ext cx="2388401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5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25</a:t>
            </a:r>
            <a:r>
              <a:rPr lang="fi-FI" sz="12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 </a:t>
            </a:r>
            <a:r>
              <a:rPr lang="fi-FI" sz="25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% </a:t>
            </a:r>
            <a:br>
              <a:rPr lang="fi-FI" sz="2000" dirty="0">
                <a:solidFill>
                  <a:schemeClr val="bg1"/>
                </a:solidFill>
                <a:latin typeface="Neue Haas Unica W1G Medium" panose="020B0504030206020203" pitchFamily="34" charset="0"/>
              </a:rPr>
            </a:br>
            <a:r>
              <a:rPr lang="fi-FI" sz="16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sanoi, että mainos vetosi tunteisiin. Tämä oli myös paras tulos kaikista mainoksista.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823A27-DC32-E1D8-EC5B-A714C31822CE}"/>
              </a:ext>
            </a:extLst>
          </p:cNvPr>
          <p:cNvSpPr txBox="1"/>
          <p:nvPr/>
        </p:nvSpPr>
        <p:spPr>
          <a:xfrm>
            <a:off x="6602030" y="6190166"/>
            <a:ext cx="3160012" cy="40011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000" i="1" dirty="0">
                <a:solidFill>
                  <a:schemeClr val="tx2"/>
                </a:solidFill>
                <a:latin typeface="Neue Haas Unica W1G" panose="020B0504030206020203" pitchFamily="34" charset="0"/>
              </a:rPr>
              <a:t>”Mainos vetoaa tunteisiin”, </a:t>
            </a:r>
            <a:br>
              <a:rPr lang="fi-FI" sz="1000" i="1" dirty="0">
                <a:solidFill>
                  <a:schemeClr val="tx2"/>
                </a:solidFill>
                <a:latin typeface="Neue Haas Unica W1G" panose="020B0504030206020203" pitchFamily="34" charset="0"/>
              </a:rPr>
            </a:br>
            <a:r>
              <a:rPr lang="fi-FI" sz="1000" i="1" dirty="0">
                <a:solidFill>
                  <a:schemeClr val="tx2"/>
                </a:solidFill>
                <a:latin typeface="Neue Haas Unica W1G" panose="020B0504030206020203" pitchFamily="34" charset="0"/>
              </a:rPr>
              <a:t>keskiarvo tutkituista mainoksista 9 %.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E52CC7-4B3B-D838-006B-70D08B871431}"/>
              </a:ext>
            </a:extLst>
          </p:cNvPr>
          <p:cNvSpPr txBox="1"/>
          <p:nvPr/>
        </p:nvSpPr>
        <p:spPr>
          <a:xfrm>
            <a:off x="3241564" y="6190166"/>
            <a:ext cx="3160012" cy="40011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000" i="1" dirty="0">
                <a:solidFill>
                  <a:schemeClr val="tx2"/>
                </a:solidFill>
                <a:latin typeface="Neue Haas Unica W1G" panose="020B0504030206020203" pitchFamily="34" charset="0"/>
              </a:rPr>
              <a:t>”Mainos antaa uutta tietoa”, </a:t>
            </a:r>
            <a:br>
              <a:rPr lang="fi-FI" sz="1000" i="1" dirty="0">
                <a:solidFill>
                  <a:schemeClr val="tx2"/>
                </a:solidFill>
                <a:latin typeface="Neue Haas Unica W1G" panose="020B0504030206020203" pitchFamily="34" charset="0"/>
              </a:rPr>
            </a:br>
            <a:r>
              <a:rPr lang="fi-FI" sz="1000" i="1" dirty="0">
                <a:solidFill>
                  <a:schemeClr val="tx2"/>
                </a:solidFill>
                <a:latin typeface="Neue Haas Unica W1G" panose="020B0504030206020203" pitchFamily="34" charset="0"/>
              </a:rPr>
              <a:t>keskiarvo tutkituista mainoksista 17 %.</a:t>
            </a:r>
          </a:p>
        </p:txBody>
      </p:sp>
    </p:spTree>
    <p:extLst>
      <p:ext uri="{BB962C8B-B14F-4D97-AF65-F5344CB8AC3E}">
        <p14:creationId xmlns:p14="http://schemas.microsoft.com/office/powerpoint/2010/main" val="140041136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30878C-4858-4D4A-A6F2-C3AE516CC8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96" t="-842" b="16248"/>
          <a:stretch/>
        </p:blipFill>
        <p:spPr>
          <a:xfrm rot="5400000">
            <a:off x="617793" y="-617792"/>
            <a:ext cx="1672197" cy="29077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A4412C-027F-0843-BAF3-78C8FF6AD048}"/>
              </a:ext>
            </a:extLst>
          </p:cNvPr>
          <p:cNvSpPr txBox="1"/>
          <p:nvPr/>
        </p:nvSpPr>
        <p:spPr>
          <a:xfrm>
            <a:off x="55511" y="445571"/>
            <a:ext cx="232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solidFill>
                  <a:schemeClr val="tx2"/>
                </a:solidFill>
                <a:latin typeface="Canela Medium" pitchFamily="2" charset="77"/>
              </a:rPr>
              <a:t>Vinkkari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F21897-94AE-DC44-944A-927B97863023}"/>
              </a:ext>
            </a:extLst>
          </p:cNvPr>
          <p:cNvSpPr txBox="1"/>
          <p:nvPr/>
        </p:nvSpPr>
        <p:spPr>
          <a:xfrm>
            <a:off x="4746692" y="389720"/>
            <a:ext cx="351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Huomioarvo </a:t>
            </a:r>
            <a:b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</a:br>
            <a: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52 % (takakansi)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B0F63C-21E7-124A-92C6-EE91586DCDC2}"/>
              </a:ext>
            </a:extLst>
          </p:cNvPr>
          <p:cNvSpPr txBox="1"/>
          <p:nvPr/>
        </p:nvSpPr>
        <p:spPr>
          <a:xfrm>
            <a:off x="2907783" y="3266149"/>
            <a:ext cx="238840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5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37 % </a:t>
            </a:r>
            <a:br>
              <a:rPr lang="fi-FI" sz="2000" dirty="0">
                <a:solidFill>
                  <a:schemeClr val="bg1"/>
                </a:solidFill>
                <a:latin typeface="Neue Haas Unica W1G Medium" panose="020B0504030206020203" pitchFamily="34" charset="0"/>
              </a:rPr>
            </a:br>
            <a:r>
              <a:rPr lang="fi-FI" sz="20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piti mainosta parhaana</a:t>
            </a: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F6B0A1F2-3BEF-02F9-7EDD-609B8C673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687" y="1518580"/>
            <a:ext cx="5198423" cy="3820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0EA8CB-7399-BCB5-27B0-08BF5A464EA6}"/>
              </a:ext>
            </a:extLst>
          </p:cNvPr>
          <p:cNvSpPr txBox="1"/>
          <p:nvPr/>
        </p:nvSpPr>
        <p:spPr>
          <a:xfrm>
            <a:off x="9664051" y="2118918"/>
            <a:ext cx="2059231" cy="2708434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br>
              <a:rPr lang="fi-FI" sz="2500" dirty="0">
                <a:latin typeface="Neue Haas Unica W1G Medium" panose="020B0504030206020203" pitchFamily="34" charset="0"/>
              </a:rPr>
            </a:br>
            <a:r>
              <a:rPr lang="fi-FI" sz="2500" b="1" dirty="0">
                <a:latin typeface="Neue Haas Unica W1G" panose="020B0504030206020203" pitchFamily="34" charset="0"/>
              </a:rPr>
              <a:t>73</a:t>
            </a:r>
            <a:r>
              <a:rPr lang="fi-FI" sz="1200" b="1" dirty="0">
                <a:latin typeface="Neue Haas Unica W1G" panose="020B0504030206020203" pitchFamily="34" charset="0"/>
              </a:rPr>
              <a:t> </a:t>
            </a:r>
            <a:r>
              <a:rPr lang="fi-FI" sz="2500" b="1" dirty="0">
                <a:latin typeface="Neue Haas Unica W1G" panose="020B0504030206020203" pitchFamily="34" charset="0"/>
              </a:rPr>
              <a:t>% </a:t>
            </a:r>
            <a:br>
              <a:rPr lang="fi-FI" sz="2000" dirty="0">
                <a:latin typeface="Neue Haas Unica W1G Medium" panose="020B0504030206020203" pitchFamily="34" charset="0"/>
              </a:rPr>
            </a:br>
            <a:r>
              <a:rPr lang="fi-FI" sz="2000" dirty="0">
                <a:latin typeface="Neue Haas Unica W1G Medium" panose="020B0504030206020203" pitchFamily="34" charset="0"/>
              </a:rPr>
              <a:t>mielestä </a:t>
            </a:r>
            <a:r>
              <a:rPr lang="fi-FI" sz="2000" dirty="0" err="1">
                <a:latin typeface="Neue Haas Unica W1G Medium" panose="020B0504030206020203" pitchFamily="34" charset="0"/>
              </a:rPr>
              <a:t>Bralevan</a:t>
            </a:r>
            <a:r>
              <a:rPr lang="fi-FI" sz="2000" dirty="0">
                <a:latin typeface="Neue Haas Unica W1G Medium" panose="020B0504030206020203" pitchFamily="34" charset="0"/>
              </a:rPr>
              <a:t> oma mainos on selkeä ja ymmärrettävä.</a:t>
            </a:r>
            <a:br>
              <a:rPr lang="fi-FI" sz="2000" dirty="0">
                <a:latin typeface="Neue Haas Unica W1G Medium" panose="020B0504030206020203" pitchFamily="34" charset="0"/>
              </a:rPr>
            </a:br>
            <a:endParaRPr lang="fi-FI" sz="2000" dirty="0">
              <a:latin typeface="Neue Haas Unica W1G Medium" panose="020B0504030206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CC7A9E-5C2C-1FA2-AC69-A7944292A1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3" r="36959" b="17402"/>
          <a:stretch/>
        </p:blipFill>
        <p:spPr>
          <a:xfrm rot="16200000">
            <a:off x="576875" y="1279818"/>
            <a:ext cx="2398126" cy="25441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F78F80-1078-2A28-9744-26DC8B4DAA38}"/>
              </a:ext>
            </a:extLst>
          </p:cNvPr>
          <p:cNvSpPr txBox="1"/>
          <p:nvPr/>
        </p:nvSpPr>
        <p:spPr>
          <a:xfrm>
            <a:off x="503886" y="2005565"/>
            <a:ext cx="238840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5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33 % </a:t>
            </a:r>
            <a:br>
              <a:rPr lang="fi-FI" sz="2000" dirty="0">
                <a:solidFill>
                  <a:schemeClr val="bg1"/>
                </a:solidFill>
                <a:latin typeface="Neue Haas Unica W1G Medium" panose="020B0504030206020203" pitchFamily="34" charset="0"/>
              </a:rPr>
            </a:br>
            <a:r>
              <a:rPr lang="fi-FI" sz="20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piti mainosta parhaana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AF59A2-8B48-81F8-DADE-F77B912837FE}"/>
              </a:ext>
            </a:extLst>
          </p:cNvPr>
          <p:cNvSpPr txBox="1"/>
          <p:nvPr/>
        </p:nvSpPr>
        <p:spPr>
          <a:xfrm>
            <a:off x="4925942" y="6190166"/>
            <a:ext cx="3160012" cy="40011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000" i="1" dirty="0">
                <a:solidFill>
                  <a:schemeClr val="tx2"/>
                </a:solidFill>
                <a:latin typeface="Neue Haas Unica W1G" panose="020B0504030206020203" pitchFamily="34" charset="0"/>
              </a:rPr>
              <a:t>”Mainos on selkeä ja ymmärrettävä”, </a:t>
            </a:r>
            <a:br>
              <a:rPr lang="fi-FI" sz="1000" i="1" dirty="0">
                <a:solidFill>
                  <a:schemeClr val="tx2"/>
                </a:solidFill>
                <a:latin typeface="Neue Haas Unica W1G" panose="020B0504030206020203" pitchFamily="34" charset="0"/>
              </a:rPr>
            </a:br>
            <a:r>
              <a:rPr lang="fi-FI" sz="1000" i="1" dirty="0">
                <a:solidFill>
                  <a:schemeClr val="tx2"/>
                </a:solidFill>
                <a:latin typeface="Neue Haas Unica W1G" panose="020B0504030206020203" pitchFamily="34" charset="0"/>
              </a:rPr>
              <a:t>keskiarvo tutkituista mainoksista 62 %.</a:t>
            </a:r>
          </a:p>
        </p:txBody>
      </p:sp>
    </p:spTree>
    <p:extLst>
      <p:ext uri="{BB962C8B-B14F-4D97-AF65-F5344CB8AC3E}">
        <p14:creationId xmlns:p14="http://schemas.microsoft.com/office/powerpoint/2010/main" val="418237522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30878C-4858-4D4A-A6F2-C3AE516CC8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96" t="-842" b="16248"/>
          <a:stretch/>
        </p:blipFill>
        <p:spPr>
          <a:xfrm rot="5400000">
            <a:off x="617793" y="-617792"/>
            <a:ext cx="1672197" cy="29077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A4412C-027F-0843-BAF3-78C8FF6AD048}"/>
              </a:ext>
            </a:extLst>
          </p:cNvPr>
          <p:cNvSpPr txBox="1"/>
          <p:nvPr/>
        </p:nvSpPr>
        <p:spPr>
          <a:xfrm>
            <a:off x="55511" y="445571"/>
            <a:ext cx="232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solidFill>
                  <a:schemeClr val="tx2"/>
                </a:solidFill>
                <a:latin typeface="Canela Medium" pitchFamily="2" charset="77"/>
              </a:rPr>
              <a:t>Vinkkari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F21897-94AE-DC44-944A-927B97863023}"/>
              </a:ext>
            </a:extLst>
          </p:cNvPr>
          <p:cNvSpPr txBox="1"/>
          <p:nvPr/>
        </p:nvSpPr>
        <p:spPr>
          <a:xfrm>
            <a:off x="4746692" y="389720"/>
            <a:ext cx="351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Huomioarvo </a:t>
            </a:r>
            <a:b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</a:br>
            <a:r>
              <a:rPr lang="fi-FI" sz="2000" dirty="0">
                <a:solidFill>
                  <a:schemeClr val="tx2"/>
                </a:solidFill>
                <a:latin typeface="Neue Haas Unica W1G Medium" panose="020B0504030206020203" pitchFamily="34" charset="0"/>
              </a:rPr>
              <a:t>41 %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B0F63C-21E7-124A-92C6-EE91586DCDC2}"/>
              </a:ext>
            </a:extLst>
          </p:cNvPr>
          <p:cNvSpPr txBox="1"/>
          <p:nvPr/>
        </p:nvSpPr>
        <p:spPr>
          <a:xfrm>
            <a:off x="2907783" y="3266149"/>
            <a:ext cx="238840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5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37 % </a:t>
            </a:r>
            <a:br>
              <a:rPr lang="fi-FI" sz="2000" dirty="0">
                <a:solidFill>
                  <a:schemeClr val="bg1"/>
                </a:solidFill>
                <a:latin typeface="Neue Haas Unica W1G Medium" panose="020B0504030206020203" pitchFamily="34" charset="0"/>
              </a:rPr>
            </a:br>
            <a:r>
              <a:rPr lang="fi-FI" sz="20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piti mainosta parhaana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0EA8CB-7399-BCB5-27B0-08BF5A464EA6}"/>
              </a:ext>
            </a:extLst>
          </p:cNvPr>
          <p:cNvSpPr txBox="1"/>
          <p:nvPr/>
        </p:nvSpPr>
        <p:spPr>
          <a:xfrm>
            <a:off x="9190229" y="2118918"/>
            <a:ext cx="2533054" cy="2631490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br>
              <a:rPr lang="fi-FI" sz="2500" dirty="0">
                <a:latin typeface="Neue Haas Unica W1G Medium" panose="020B0504030206020203" pitchFamily="34" charset="0"/>
              </a:rPr>
            </a:br>
            <a:r>
              <a:rPr lang="fi-FI" sz="2000" dirty="0">
                <a:latin typeface="Neue Haas Unica W1G Medium" panose="020B0504030206020203" pitchFamily="34" charset="0"/>
              </a:rPr>
              <a:t>Mainoksesta pidettiin, koska se tarjosi uutta tietoa.</a:t>
            </a:r>
          </a:p>
          <a:p>
            <a:pPr algn="ctr"/>
            <a:endParaRPr lang="fi-FI" sz="2000" dirty="0">
              <a:latin typeface="Neue Haas Unica W1G Medium" panose="020B0504030206020203" pitchFamily="34" charset="0"/>
            </a:endParaRPr>
          </a:p>
          <a:p>
            <a:pPr algn="ctr"/>
            <a:r>
              <a:rPr lang="fi-FI" sz="2000" i="1" dirty="0">
                <a:latin typeface="Neue Haas Unica W1G Medium" panose="020B0504030206020203" pitchFamily="34" charset="0"/>
              </a:rPr>
              <a:t>”Tarjouspyynnön kohde selvä.”</a:t>
            </a:r>
            <a:br>
              <a:rPr lang="fi-FI" sz="2000" dirty="0">
                <a:latin typeface="Neue Haas Unica W1G Medium" panose="020B0504030206020203" pitchFamily="34" charset="0"/>
              </a:rPr>
            </a:br>
            <a:endParaRPr lang="fi-FI" sz="2000" dirty="0">
              <a:latin typeface="Neue Haas Unica W1G Medium" panose="020B0504030206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CC7A9E-5C2C-1FA2-AC69-A7944292A1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3" r="36959" b="17402"/>
          <a:stretch/>
        </p:blipFill>
        <p:spPr>
          <a:xfrm rot="16200000">
            <a:off x="1350552" y="2051131"/>
            <a:ext cx="2398126" cy="25441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F78F80-1078-2A28-9744-26DC8B4DAA38}"/>
              </a:ext>
            </a:extLst>
          </p:cNvPr>
          <p:cNvSpPr txBox="1"/>
          <p:nvPr/>
        </p:nvSpPr>
        <p:spPr>
          <a:xfrm>
            <a:off x="1242395" y="2704956"/>
            <a:ext cx="238840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5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57 % </a:t>
            </a:r>
            <a:br>
              <a:rPr lang="fi-FI" sz="2000" dirty="0">
                <a:solidFill>
                  <a:schemeClr val="bg1"/>
                </a:solidFill>
                <a:latin typeface="Neue Haas Unica W1G Medium" panose="020B0504030206020203" pitchFamily="34" charset="0"/>
              </a:rPr>
            </a:br>
            <a:r>
              <a:rPr lang="fi-FI" sz="2000" dirty="0">
                <a:solidFill>
                  <a:schemeClr val="bg1"/>
                </a:solidFill>
                <a:latin typeface="Neue Haas Unica W1G Medium" panose="020B0504030206020203" pitchFamily="34" charset="0"/>
              </a:rPr>
              <a:t>huomanneista perehtyi mainokseen.</a:t>
            </a:r>
          </a:p>
        </p:txBody>
      </p:sp>
      <p:pic>
        <p:nvPicPr>
          <p:cNvPr id="2" name="Picture 1" descr="A picture containing website&#10;&#10;Description automatically generated">
            <a:extLst>
              <a:ext uri="{FF2B5EF4-FFF2-40B4-BE49-F238E27FC236}">
                <a16:creationId xmlns:a16="http://schemas.microsoft.com/office/drawing/2014/main" id="{9E481239-5C71-783E-ACD7-A97EBE021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333" y="1695451"/>
            <a:ext cx="4627229" cy="38174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5424A9-2420-4B51-8E62-AA555CB47A9E}"/>
              </a:ext>
            </a:extLst>
          </p:cNvPr>
          <p:cNvSpPr txBox="1"/>
          <p:nvPr/>
        </p:nvSpPr>
        <p:spPr>
          <a:xfrm>
            <a:off x="4925941" y="6212374"/>
            <a:ext cx="3160012" cy="40011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000" i="1" dirty="0">
                <a:solidFill>
                  <a:schemeClr val="tx2"/>
                </a:solidFill>
                <a:latin typeface="Neue Haas Unica W1G" panose="020B0504030206020203" pitchFamily="34" charset="0"/>
              </a:rPr>
              <a:t>”Perehdyin mainokseen”,</a:t>
            </a:r>
            <a:br>
              <a:rPr lang="fi-FI" sz="1000" i="1" dirty="0">
                <a:solidFill>
                  <a:schemeClr val="tx2"/>
                </a:solidFill>
                <a:latin typeface="Neue Haas Unica W1G" panose="020B0504030206020203" pitchFamily="34" charset="0"/>
              </a:rPr>
            </a:br>
            <a:r>
              <a:rPr lang="fi-FI" sz="1000" i="1" dirty="0">
                <a:solidFill>
                  <a:schemeClr val="tx2"/>
                </a:solidFill>
                <a:latin typeface="Neue Haas Unica W1G" panose="020B0504030206020203" pitchFamily="34" charset="0"/>
              </a:rPr>
              <a:t>keskiarvo tutkituista mainoksista 30 %.</a:t>
            </a:r>
          </a:p>
        </p:txBody>
      </p:sp>
    </p:spTree>
    <p:extLst>
      <p:ext uri="{BB962C8B-B14F-4D97-AF65-F5344CB8AC3E}">
        <p14:creationId xmlns:p14="http://schemas.microsoft.com/office/powerpoint/2010/main" val="351085224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F0BD70-BE53-054E-A9B0-A57BCA5B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066"/>
            <a:ext cx="10515600" cy="1292086"/>
          </a:xfrm>
        </p:spPr>
        <p:txBody>
          <a:bodyPr/>
          <a:lstStyle/>
          <a:p>
            <a:r>
              <a:rPr lang="fi-FI" dirty="0"/>
              <a:t>Huomioita mainonnasta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B9984-D4C7-8045-A58F-8A57AE413F0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95897" y="1227221"/>
            <a:ext cx="10000205" cy="5081113"/>
          </a:xfrm>
        </p:spPr>
        <p:txBody>
          <a:bodyPr anchor="ctr">
            <a:noAutofit/>
          </a:bodyPr>
          <a:lstStyle/>
          <a:p>
            <a:pPr>
              <a:spcBef>
                <a:spcPts val="800"/>
              </a:spcBef>
            </a:pPr>
            <a:r>
              <a:rPr lang="fi-FI" sz="1800" dirty="0">
                <a:latin typeface="Neue Haas Unica W1G" panose="020B0504030206020203" pitchFamily="34" charset="0"/>
              </a:rPr>
              <a:t>Mainosten</a:t>
            </a:r>
            <a:r>
              <a:rPr lang="fi-FI" sz="1800" dirty="0"/>
              <a:t> </a:t>
            </a:r>
            <a:r>
              <a:rPr lang="fi-FI" sz="1800" b="1" dirty="0">
                <a:latin typeface="Neue Haas Unica W1G" panose="020B0504030206020203" pitchFamily="34" charset="0"/>
              </a:rPr>
              <a:t>keskimääräinen huomioarvo oli 49 %</a:t>
            </a:r>
            <a:r>
              <a:rPr lang="fi-FI" sz="1800" b="1" dirty="0"/>
              <a:t>. </a:t>
            </a:r>
            <a:r>
              <a:rPr lang="fi-FI" sz="1800" dirty="0">
                <a:latin typeface="Neue Haas Unica W1G" panose="020B0504030206020203" pitchFamily="34" charset="0"/>
              </a:rPr>
              <a:t>Huomioarvo kasvaa mainoksen koon myötä</a:t>
            </a:r>
            <a:r>
              <a:rPr lang="fi-FI" sz="1800" dirty="0"/>
              <a:t>.</a:t>
            </a:r>
            <a:br>
              <a:rPr lang="fi-FI" sz="1800" dirty="0"/>
            </a:br>
            <a:endParaRPr lang="fi-FI" sz="500" dirty="0"/>
          </a:p>
          <a:p>
            <a:pPr>
              <a:spcBef>
                <a:spcPts val="800"/>
              </a:spcBef>
            </a:pPr>
            <a:r>
              <a:rPr lang="fi-FI" sz="1800" dirty="0">
                <a:latin typeface="Neue Haas Unica W1G" panose="020B0504030206020203" pitchFamily="34" charset="0"/>
              </a:rPr>
              <a:t>Mainoksen huomanneista </a:t>
            </a:r>
            <a:r>
              <a:rPr lang="fi-FI" sz="1800" b="1" dirty="0">
                <a:latin typeface="Neue Haas Unica W1G" panose="020B0504030206020203" pitchFamily="34" charset="0"/>
              </a:rPr>
              <a:t>30 % perehtyi siihen</a:t>
            </a:r>
            <a:r>
              <a:rPr lang="fi-FI" sz="1800" dirty="0">
                <a:latin typeface="Neue Haas Unica W1G" panose="020B0504030206020203" pitchFamily="34" charset="0"/>
              </a:rPr>
              <a:t>, 60 % katseli ja luki osan.</a:t>
            </a:r>
          </a:p>
          <a:p>
            <a:pPr>
              <a:spcBef>
                <a:spcPts val="800"/>
              </a:spcBef>
            </a:pPr>
            <a:endParaRPr lang="en-FI" sz="500" dirty="0">
              <a:latin typeface="Neue Haas Unica W1G" panose="020B0504030206020203" pitchFamily="34" charset="0"/>
            </a:endParaRPr>
          </a:p>
          <a:p>
            <a:pPr>
              <a:spcBef>
                <a:spcPts val="800"/>
              </a:spcBef>
            </a:pPr>
            <a:r>
              <a:rPr lang="en-FI" sz="1800" dirty="0">
                <a:latin typeface="Neue Haas Unica W1G" panose="020B0504030206020203" pitchFamily="34" charset="0"/>
              </a:rPr>
              <a:t>Mainokset saivat kiitosta </a:t>
            </a:r>
            <a:r>
              <a:rPr lang="en-FI" sz="1800" b="1" dirty="0">
                <a:latin typeface="Neue Haas Unica W1G" panose="020B0504030206020203" pitchFamily="34" charset="0"/>
              </a:rPr>
              <a:t>selkeydestä ja ymmärrettävyydestä (62 %). </a:t>
            </a:r>
            <a:r>
              <a:rPr lang="en-FI" sz="1800" dirty="0">
                <a:latin typeface="Neue Haas Unica W1G" panose="020B0504030206020203" pitchFamily="34" charset="0"/>
              </a:rPr>
              <a:t>Heikoin ominaisuus oli </a:t>
            </a:r>
            <a:r>
              <a:rPr lang="en-FI" sz="1800" b="1" dirty="0">
                <a:latin typeface="Neue Haas Unica W1G" panose="020B0504030206020203" pitchFamily="34" charset="0"/>
              </a:rPr>
              <a:t>tunteisiin vetoaminen (8 %)</a:t>
            </a:r>
            <a:r>
              <a:rPr lang="en-FI" sz="1800" dirty="0">
                <a:latin typeface="Neue Haas Unica W1G" panose="020B0504030206020203" pitchFamily="34" charset="0"/>
              </a:rPr>
              <a:t>.</a:t>
            </a:r>
          </a:p>
          <a:p>
            <a:pPr>
              <a:spcBef>
                <a:spcPts val="800"/>
              </a:spcBef>
            </a:pPr>
            <a:endParaRPr lang="en-FI" sz="500" dirty="0">
              <a:latin typeface="Neue Haas Unica W1G" panose="020B0504030206020203" pitchFamily="34" charset="0"/>
            </a:endParaRPr>
          </a:p>
          <a:p>
            <a:pPr>
              <a:spcBef>
                <a:spcPts val="800"/>
              </a:spcBef>
            </a:pPr>
            <a:r>
              <a:rPr lang="en-FI" sz="1800" dirty="0">
                <a:latin typeface="Neue Haas Unica W1G" panose="020B0504030206020203" pitchFamily="34" charset="0"/>
              </a:rPr>
              <a:t>Mainokset </a:t>
            </a:r>
            <a:r>
              <a:rPr lang="en-FI" sz="1800" b="1" dirty="0">
                <a:latin typeface="Neue Haas Unica W1G" panose="020B0504030206020203" pitchFamily="34" charset="0"/>
              </a:rPr>
              <a:t>lisäävät ostoharkintaa (49 %)</a:t>
            </a:r>
            <a:r>
              <a:rPr lang="en-FI" sz="1800" dirty="0">
                <a:latin typeface="Neue Haas Unica W1G" panose="020B0504030206020203" pitchFamily="34" charset="0"/>
              </a:rPr>
              <a:t>.</a:t>
            </a:r>
          </a:p>
          <a:p>
            <a:pPr>
              <a:spcBef>
                <a:spcPts val="800"/>
              </a:spcBef>
            </a:pPr>
            <a:endParaRPr lang="en-FI" sz="500" dirty="0">
              <a:latin typeface="Neue Haas Unica W1G" panose="020B0504030206020203" pitchFamily="34" charset="0"/>
            </a:endParaRPr>
          </a:p>
          <a:p>
            <a:pPr>
              <a:spcBef>
                <a:spcPts val="800"/>
              </a:spcBef>
            </a:pPr>
            <a:r>
              <a:rPr lang="en-FI" sz="1800" dirty="0">
                <a:latin typeface="Neue Haas Unica W1G" panose="020B0504030206020203" pitchFamily="34" charset="0"/>
              </a:rPr>
              <a:t>Useat huomatuimmista mainoksista olivat julkaisijan omia. </a:t>
            </a:r>
          </a:p>
          <a:p>
            <a:pPr>
              <a:spcBef>
                <a:spcPts val="800"/>
              </a:spcBef>
            </a:pPr>
            <a:endParaRPr lang="en-FI" sz="500" dirty="0">
              <a:latin typeface="Neue Haas Unica W1G" panose="020B0504030206020203" pitchFamily="34" charset="0"/>
            </a:endParaRPr>
          </a:p>
          <a:p>
            <a:pPr>
              <a:spcBef>
                <a:spcPts val="800"/>
              </a:spcBef>
            </a:pPr>
            <a:r>
              <a:rPr lang="en-FI" sz="1800" b="1" dirty="0">
                <a:latin typeface="Neue Haas Unica W1G" panose="020B0504030206020203" pitchFamily="34" charset="0"/>
              </a:rPr>
              <a:t>Advertoriaalit </a:t>
            </a:r>
            <a:r>
              <a:rPr lang="en-FI" sz="1800" dirty="0">
                <a:latin typeface="Neue Haas Unica W1G" panose="020B0504030206020203" pitchFamily="34" charset="0"/>
              </a:rPr>
              <a:t>eivät usein ole huomatuimpia mainoksia, mutta ne saattavat herättää tunteita tai tarjota arvokasta uutta tietoa heille, jotka ne huomaavat.</a:t>
            </a:r>
          </a:p>
        </p:txBody>
      </p:sp>
    </p:spTree>
    <p:extLst>
      <p:ext uri="{BB962C8B-B14F-4D97-AF65-F5344CB8AC3E}">
        <p14:creationId xmlns:p14="http://schemas.microsoft.com/office/powerpoint/2010/main" val="125805424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713842-AF27-D241-95A7-FA40F7144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6.</a:t>
            </a:r>
            <a:br>
              <a:rPr lang="fi-FI" dirty="0"/>
            </a:br>
            <a:r>
              <a:rPr lang="fi-FI" dirty="0"/>
              <a:t>Vastaajien taustatiedot</a:t>
            </a:r>
          </a:p>
        </p:txBody>
      </p:sp>
    </p:spTree>
    <p:extLst>
      <p:ext uri="{BB962C8B-B14F-4D97-AF65-F5344CB8AC3E}">
        <p14:creationId xmlns:p14="http://schemas.microsoft.com/office/powerpoint/2010/main" val="14791720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63FDD0-4478-074F-84FE-ACD121611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Vastaajien taustatiedot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F43538-5316-0A4C-8935-B99F7BD5726F}"/>
              </a:ext>
            </a:extLst>
          </p:cNvPr>
          <p:cNvSpPr txBox="1"/>
          <p:nvPr/>
        </p:nvSpPr>
        <p:spPr>
          <a:xfrm>
            <a:off x="1134655" y="1476343"/>
            <a:ext cx="995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200" dirty="0">
                <a:latin typeface="Neue Haas Unica W1G" panose="020B0504030206020203" pitchFamily="34" charset="0"/>
              </a:rPr>
              <a:t>% vastaajista, N = 4 992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6FB9D0-57B0-93D8-97C0-EA75F97B1B28}"/>
              </a:ext>
            </a:extLst>
          </p:cNvPr>
          <p:cNvGrpSpPr/>
          <p:nvPr/>
        </p:nvGrpSpPr>
        <p:grpSpPr>
          <a:xfrm>
            <a:off x="-146048" y="1956709"/>
            <a:ext cx="4533900" cy="3576944"/>
            <a:chOff x="177620" y="1900579"/>
            <a:chExt cx="4533900" cy="4072205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CE588C4F-0C6C-9D4A-9BD5-B12C69F6443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17509765"/>
                </p:ext>
              </p:extLst>
            </p:nvPr>
          </p:nvGraphicFramePr>
          <p:xfrm>
            <a:off x="177620" y="1900579"/>
            <a:ext cx="4533900" cy="40722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51BD19A-C32D-9017-2886-A730DBA43568}"/>
                </a:ext>
              </a:extLst>
            </p:cNvPr>
            <p:cNvSpPr txBox="1"/>
            <p:nvPr/>
          </p:nvSpPr>
          <p:spPr>
            <a:xfrm>
              <a:off x="1574802" y="3493687"/>
              <a:ext cx="1879600" cy="840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FI" sz="1400" dirty="0">
                  <a:latin typeface="Neue Haas Unica W1G Medium" panose="020B0504030206020203" pitchFamily="34" charset="0"/>
                </a:rPr>
                <a:t>Ikä </a:t>
              </a:r>
              <a:br>
                <a:rPr lang="en-FI" sz="1400" dirty="0">
                  <a:latin typeface="Neue Haas Unica W1G Medium" panose="020B0504030206020203" pitchFamily="34" charset="0"/>
                </a:rPr>
              </a:br>
              <a:r>
                <a:rPr lang="en-FI" sz="1400" dirty="0">
                  <a:latin typeface="Neue Haas Unica W1G Medium" panose="020B0504030206020203" pitchFamily="34" charset="0"/>
                </a:rPr>
                <a:t>keskimäärin </a:t>
              </a:r>
              <a:br>
                <a:rPr lang="en-FI" sz="1400" dirty="0">
                  <a:latin typeface="Neue Haas Unica W1G Medium" panose="020B0504030206020203" pitchFamily="34" charset="0"/>
                </a:rPr>
              </a:br>
              <a:r>
                <a:rPr lang="en-FI" sz="1400" dirty="0">
                  <a:latin typeface="Neue Haas Unica W1G Medium" panose="020B0504030206020203" pitchFamily="34" charset="0"/>
                </a:rPr>
                <a:t>59 vuotta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E02DD15-78B3-E0DC-2B02-AB561425CB97}"/>
              </a:ext>
            </a:extLst>
          </p:cNvPr>
          <p:cNvSpPr txBox="1"/>
          <p:nvPr/>
        </p:nvSpPr>
        <p:spPr>
          <a:xfrm>
            <a:off x="736602" y="5492006"/>
            <a:ext cx="276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I" sz="1600" dirty="0">
                <a:latin typeface="Neue Haas Unica W1G Medium" panose="020B0504030206020203" pitchFamily="34" charset="0"/>
              </a:rPr>
              <a:t>95 % osallistuu taloutensa </a:t>
            </a:r>
            <a:r>
              <a:rPr lang="fi-FI" sz="1600" dirty="0">
                <a:latin typeface="Neue Haas Unica W1G Medium" panose="020B0504030206020203" pitchFamily="34" charset="0"/>
              </a:rPr>
              <a:t>päivittäisostopäätöksiin </a:t>
            </a:r>
            <a:endParaRPr lang="en-FI" sz="1600" dirty="0">
              <a:latin typeface="Neue Haas Unica W1G Medium" panose="020B0504030206020203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DAA7E6F-CCD1-3AFF-77C5-E163DCEA6E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0968193"/>
              </p:ext>
            </p:extLst>
          </p:nvPr>
        </p:nvGraphicFramePr>
        <p:xfrm>
          <a:off x="7702549" y="2065907"/>
          <a:ext cx="4533901" cy="3322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FB5BDC7-6637-6B2F-3090-B563DFDF6B43}"/>
              </a:ext>
            </a:extLst>
          </p:cNvPr>
          <p:cNvSpPr txBox="1"/>
          <p:nvPr/>
        </p:nvSpPr>
        <p:spPr>
          <a:xfrm>
            <a:off x="8873127" y="5615116"/>
            <a:ext cx="276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I" sz="1600" dirty="0">
                <a:latin typeface="Neue Haas Unica W1G Medium" panose="020B0504030206020203" pitchFamily="34" charset="0"/>
              </a:rPr>
              <a:t>51 % </a:t>
            </a:r>
            <a:r>
              <a:rPr lang="fi-FI" sz="1600" dirty="0">
                <a:latin typeface="Neue Haas Unica W1G Medium" panose="020B0504030206020203" pitchFamily="34" charset="0"/>
              </a:rPr>
              <a:t>on korkeakoulutettuja</a:t>
            </a:r>
            <a:endParaRPr lang="en-FI" sz="1600" dirty="0">
              <a:latin typeface="Neue Haas Unica W1G Medium" panose="020B0504030206020203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C4A1F5D2-0016-8E6C-5724-14DC9FF8C5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6120922"/>
              </p:ext>
            </p:extLst>
          </p:nvPr>
        </p:nvGraphicFramePr>
        <p:xfrm>
          <a:off x="4489448" y="2065907"/>
          <a:ext cx="3492500" cy="331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3407DA9-0962-1DE1-D1BB-FF0065869AED}"/>
              </a:ext>
            </a:extLst>
          </p:cNvPr>
          <p:cNvSpPr txBox="1"/>
          <p:nvPr/>
        </p:nvSpPr>
        <p:spPr>
          <a:xfrm>
            <a:off x="4489448" y="5615116"/>
            <a:ext cx="3640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I" sz="1600" dirty="0">
                <a:latin typeface="Neue Haas Unica W1G Medium" panose="020B0504030206020203" pitchFamily="34" charset="0"/>
              </a:rPr>
              <a:t>45 % </a:t>
            </a:r>
            <a:r>
              <a:rPr lang="fi-FI" sz="1600" dirty="0">
                <a:latin typeface="Neue Haas Unica W1G Medium" panose="020B0504030206020203" pitchFamily="34" charset="0"/>
              </a:rPr>
              <a:t>asuu suurissa kaupungeissa</a:t>
            </a:r>
            <a:endParaRPr lang="en-FI" sz="1600" dirty="0">
              <a:latin typeface="Neue Haas Unica W1G Medium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73259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63FDD0-4478-074F-84FE-ACD121611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Vastaajien taustatiedot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F43538-5316-0A4C-8935-B99F7BD5726F}"/>
              </a:ext>
            </a:extLst>
          </p:cNvPr>
          <p:cNvSpPr txBox="1"/>
          <p:nvPr/>
        </p:nvSpPr>
        <p:spPr>
          <a:xfrm>
            <a:off x="21021" y="1492923"/>
            <a:ext cx="11091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200" dirty="0">
                <a:latin typeface="Neue Haas Unica W1G" panose="020B0504030206020203" pitchFamily="34" charset="0"/>
              </a:rPr>
              <a:t>% vastaajista, N = 4 992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C83FF23-9A73-410B-BFD9-D401A142E1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66559"/>
              </p:ext>
            </p:extLst>
          </p:nvPr>
        </p:nvGraphicFramePr>
        <p:xfrm>
          <a:off x="443624" y="1646811"/>
          <a:ext cx="7294180" cy="4045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9F47EEF-CC4F-E049-8158-9020D81AF807}"/>
              </a:ext>
            </a:extLst>
          </p:cNvPr>
          <p:cNvSpPr txBox="1"/>
          <p:nvPr/>
        </p:nvSpPr>
        <p:spPr>
          <a:xfrm>
            <a:off x="1279198" y="5370754"/>
            <a:ext cx="317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I" sz="1600" dirty="0">
                <a:latin typeface="Neue Haas Unica W1G Medium" panose="020B0504030206020203" pitchFamily="34" charset="0"/>
              </a:rPr>
              <a:t>72 % </a:t>
            </a:r>
            <a:r>
              <a:rPr lang="fi-FI" sz="1600" dirty="0">
                <a:latin typeface="Neue Haas Unica W1G Medium" panose="020B0504030206020203" pitchFamily="34" charset="0"/>
              </a:rPr>
              <a:t>asuu yhdessä yhden tai useamman henkilön kanssa </a:t>
            </a:r>
            <a:endParaRPr lang="en-FI" sz="1600" dirty="0">
              <a:latin typeface="Neue Haas Unica W1G Medium" panose="020B0504030206020203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D7A76A9-AF8D-1F2F-DED6-05B09BDFBB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8801686"/>
              </p:ext>
            </p:extLst>
          </p:nvPr>
        </p:nvGraphicFramePr>
        <p:xfrm>
          <a:off x="6096000" y="2284120"/>
          <a:ext cx="5594058" cy="3080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FD0E611-9AE0-B98F-C600-D4DA02284402}"/>
              </a:ext>
            </a:extLst>
          </p:cNvPr>
          <p:cNvSpPr txBox="1"/>
          <p:nvPr/>
        </p:nvSpPr>
        <p:spPr>
          <a:xfrm>
            <a:off x="7315200" y="5399847"/>
            <a:ext cx="33655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I" sz="1600" dirty="0">
                <a:latin typeface="Neue Haas Unica W1G Medium" panose="020B0504030206020203" pitchFamily="34" charset="0"/>
              </a:rPr>
              <a:t>25 % vastaajista </a:t>
            </a:r>
            <a:r>
              <a:rPr lang="fi-FI" sz="1600" dirty="0">
                <a:latin typeface="Neue Haas Unica W1G Medium" panose="020B0504030206020203" pitchFamily="34" charset="0"/>
              </a:rPr>
              <a:t>talouden bruttotulot ylittävät 75 000 €</a:t>
            </a:r>
            <a:br>
              <a:rPr lang="fi-FI" sz="1600" dirty="0">
                <a:latin typeface="Neue Haas Unica W1G Medium" panose="020B0504030206020203" pitchFamily="34" charset="0"/>
              </a:rPr>
            </a:br>
            <a:br>
              <a:rPr lang="fi-FI" sz="500" dirty="0">
                <a:latin typeface="Neue Haas Unica W1G Medium" panose="020B0504030206020203" pitchFamily="34" charset="0"/>
              </a:rPr>
            </a:br>
            <a:r>
              <a:rPr lang="fi-FI" sz="1200" i="1" dirty="0">
                <a:latin typeface="Neue Haas Unica W1G Medium" panose="020B0504030206020203" pitchFamily="34" charset="0"/>
              </a:rPr>
              <a:t>(Jos vastaamaan kieltäytyneet poistetaan joukosta, osuus on 30 %.)</a:t>
            </a:r>
            <a:r>
              <a:rPr lang="fi-FI" sz="1200" dirty="0">
                <a:latin typeface="Neue Haas Unica W1G Medium" panose="020B0504030206020203" pitchFamily="34" charset="0"/>
              </a:rPr>
              <a:t> </a:t>
            </a:r>
            <a:endParaRPr lang="en-FI" sz="1200" dirty="0">
              <a:latin typeface="Neue Haas Unica W1G Medium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89987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85E04A-BBD6-C04C-9B67-C0959A39B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2"/>
                </a:solidFill>
              </a:rPr>
              <a:t>7.</a:t>
            </a:r>
            <a:br>
              <a:rPr lang="fi-FI" dirty="0">
                <a:solidFill>
                  <a:schemeClr val="bg2"/>
                </a:solidFill>
              </a:rPr>
            </a:br>
            <a:r>
              <a:rPr lang="fi-FI" dirty="0">
                <a:solidFill>
                  <a:schemeClr val="bg2"/>
                </a:solidFill>
              </a:rPr>
              <a:t>Yhteenveto</a:t>
            </a:r>
          </a:p>
        </p:txBody>
      </p:sp>
    </p:spTree>
    <p:extLst>
      <p:ext uri="{BB962C8B-B14F-4D97-AF65-F5344CB8AC3E}">
        <p14:creationId xmlns:p14="http://schemas.microsoft.com/office/powerpoint/2010/main" val="123006949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F0BD70-BE53-054E-A9B0-A57BCA5B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066"/>
            <a:ext cx="10515600" cy="1292086"/>
          </a:xfrm>
        </p:spPr>
        <p:txBody>
          <a:bodyPr/>
          <a:lstStyle/>
          <a:p>
            <a:r>
              <a:rPr lang="fi-FI" dirty="0"/>
              <a:t>Yhteenveto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B9984-D4C7-8045-A58F-8A57AE413F0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95897" y="1227221"/>
            <a:ext cx="10000205" cy="5081113"/>
          </a:xfrm>
        </p:spPr>
        <p:txBody>
          <a:bodyPr anchor="ctr">
            <a:noAutofit/>
          </a:bodyPr>
          <a:lstStyle/>
          <a:p>
            <a:pPr>
              <a:buFont typeface="+mj-lt"/>
              <a:buAutoNum type="arabicPeriod"/>
            </a:pPr>
            <a:r>
              <a:rPr lang="fi-FI" sz="1800" dirty="0">
                <a:effectLst/>
                <a:latin typeface="Neue Haas Unica W1G" panose="020B0504030206020203" pitchFamily="34" charset="0"/>
              </a:rPr>
              <a:t>Asiakasmediat tavoittavat kaksi kolmesta suomalaisesta.</a:t>
            </a:r>
            <a:br>
              <a:rPr lang="fi-FI" sz="1800" dirty="0">
                <a:effectLst/>
                <a:latin typeface="Neue Haas Unica W1G" panose="020B0504030206020203" pitchFamily="34" charset="0"/>
              </a:rPr>
            </a:br>
            <a:endParaRPr lang="fi-FI" sz="500" dirty="0">
              <a:effectLst/>
              <a:latin typeface="Neue Haas Unica W1G" panose="020B0504030206020203" pitchFamily="34" charset="0"/>
            </a:endParaRPr>
          </a:p>
          <a:p>
            <a:pPr>
              <a:buFont typeface="+mj-lt"/>
              <a:buAutoNum type="arabicPeriod"/>
            </a:pPr>
            <a:r>
              <a:rPr lang="fi-FI" sz="1800" dirty="0">
                <a:effectLst/>
                <a:latin typeface="Neue Haas Unica W1G" panose="020B0504030206020203" pitchFamily="34" charset="0"/>
              </a:rPr>
              <a:t>Suurin osa lukee </a:t>
            </a:r>
            <a:r>
              <a:rPr lang="fi-FI" sz="1800" dirty="0">
                <a:latin typeface="Neue Haas Unica W1G" panose="020B0504030206020203" pitchFamily="34" charset="0"/>
              </a:rPr>
              <a:t>asiakasmedioita printtinä, jota myös arvostetaan suuresti.</a:t>
            </a:r>
            <a:br>
              <a:rPr lang="fi-FI" sz="1800" dirty="0">
                <a:latin typeface="Neue Haas Unica W1G" panose="020B0504030206020203" pitchFamily="34" charset="0"/>
              </a:rPr>
            </a:br>
            <a:endParaRPr lang="fi-FI" sz="500" dirty="0">
              <a:latin typeface="Neue Haas Unica W1G" panose="020B0504030206020203" pitchFamily="34" charset="0"/>
            </a:endParaRPr>
          </a:p>
          <a:p>
            <a:pPr>
              <a:buFont typeface="+mj-lt"/>
              <a:buAutoNum type="arabicPeriod"/>
            </a:pPr>
            <a:r>
              <a:rPr lang="fi-FI" sz="1800" dirty="0">
                <a:effectLst/>
                <a:latin typeface="Neue Haas Unica W1G" panose="020B0504030206020203" pitchFamily="34" charset="0"/>
              </a:rPr>
              <a:t>Asiakasmedia on yritykselle imagotekijä, joka lujittaa asiakassuhdetta. </a:t>
            </a:r>
            <a:r>
              <a:rPr lang="fi-FI" sz="1800" dirty="0">
                <a:latin typeface="Neue Haas Unica W1G" panose="020B0504030206020203" pitchFamily="34" charset="0"/>
              </a:rPr>
              <a:t>Vastaajista </a:t>
            </a:r>
            <a:r>
              <a:rPr lang="fi-FI" sz="1800" dirty="0">
                <a:effectLst/>
                <a:latin typeface="Neue Haas Unica W1G" panose="020B0504030206020203" pitchFamily="34" charset="0"/>
              </a:rPr>
              <a:t>77 %:lle lehti on tärkeä asiakasetu.</a:t>
            </a:r>
            <a:br>
              <a:rPr lang="fi-FI" sz="1800" dirty="0">
                <a:effectLst/>
                <a:latin typeface="Neue Haas Unica W1G" panose="020B0504030206020203" pitchFamily="34" charset="0"/>
              </a:rPr>
            </a:br>
            <a:endParaRPr lang="fi-FI" sz="500" dirty="0">
              <a:effectLst/>
              <a:latin typeface="Neue Haas Unica W1G" panose="020B0504030206020203" pitchFamily="34" charset="0"/>
            </a:endParaRPr>
          </a:p>
          <a:p>
            <a:pPr>
              <a:buFont typeface="+mj-lt"/>
              <a:buAutoNum type="arabicPeriod"/>
            </a:pPr>
            <a:r>
              <a:rPr lang="fi-FI" sz="1800" dirty="0">
                <a:effectLst/>
                <a:latin typeface="Neue Haas Unica W1G" panose="020B0504030206020203" pitchFamily="34" charset="0"/>
              </a:rPr>
              <a:t>Monelle asiakaslehti on ainoa kotiin tuleva printtilehti. Siksi se erottuu massasta. </a:t>
            </a:r>
            <a:br>
              <a:rPr lang="fi-FI" sz="1800" dirty="0">
                <a:effectLst/>
                <a:latin typeface="Neue Haas Unica W1G" panose="020B0504030206020203" pitchFamily="34" charset="0"/>
              </a:rPr>
            </a:br>
            <a:endParaRPr lang="fi-FI" sz="500" dirty="0">
              <a:effectLst/>
              <a:latin typeface="Neue Haas Unica W1G" panose="020B0504030206020203" pitchFamily="34" charset="0"/>
            </a:endParaRPr>
          </a:p>
          <a:p>
            <a:pPr>
              <a:buFont typeface="+mj-lt"/>
              <a:buAutoNum type="arabicPeriod"/>
            </a:pPr>
            <a:r>
              <a:rPr lang="fi-FI" sz="1800" dirty="0">
                <a:effectLst/>
                <a:latin typeface="Neue Haas Unica W1G" panose="020B0504030206020203" pitchFamily="34" charset="0"/>
              </a:rPr>
              <a:t>Lehdestä luetaan paljon sellaisia asioita, joista ei muuten tulisi luettua. Lehti on siksi hyvä kanava kertoa yrityksen arvoista, asenteista ja toiminnasta. </a:t>
            </a:r>
          </a:p>
        </p:txBody>
      </p:sp>
    </p:spTree>
    <p:extLst>
      <p:ext uri="{BB962C8B-B14F-4D97-AF65-F5344CB8AC3E}">
        <p14:creationId xmlns:p14="http://schemas.microsoft.com/office/powerpoint/2010/main" val="4156376268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-ADAM-2020">
  <a:themeElements>
    <a:clrScheme name="Custom 8">
      <a:dk1>
        <a:srgbClr val="002649"/>
      </a:dk1>
      <a:lt1>
        <a:srgbClr val="FFFFFF"/>
      </a:lt1>
      <a:dk2>
        <a:srgbClr val="002548"/>
      </a:dk2>
      <a:lt2>
        <a:srgbClr val="FEFCFF"/>
      </a:lt2>
      <a:accent1>
        <a:srgbClr val="FF6363"/>
      </a:accent1>
      <a:accent2>
        <a:srgbClr val="002548"/>
      </a:accent2>
      <a:accent3>
        <a:srgbClr val="F3CF67"/>
      </a:accent3>
      <a:accent4>
        <a:srgbClr val="9CFFF7"/>
      </a:accent4>
      <a:accent5>
        <a:srgbClr val="FFE0E0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-ADAM-presepohja" id="{F7D3A7D6-CF6C-5341-9B6C-E716D49BDB7D}" vid="{C3A659DE-C3EF-A042-87E7-91673DF1B7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8E45A82E613354D80BD012A097615F3" ma:contentTypeVersion="7" ma:contentTypeDescription="Luo uusi asiakirja." ma:contentTypeScope="" ma:versionID="918e96f1e65c1ee894d480f492ee6cb2">
  <xsd:schema xmlns:xsd="http://www.w3.org/2001/XMLSchema" xmlns:xs="http://www.w3.org/2001/XMLSchema" xmlns:p="http://schemas.microsoft.com/office/2006/metadata/properties" xmlns:ns2="767ec93f-5e29-40ad-8cce-e2f0684021be" targetNamespace="http://schemas.microsoft.com/office/2006/metadata/properties" ma:root="true" ma:fieldsID="068d4c698a9b3001a70db365c4b392f6" ns2:_="">
    <xsd:import namespace="767ec93f-5e29-40ad-8cce-e2f0684021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7ec93f-5e29-40ad-8cce-e2f0684021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884706-4659-4BDC-8812-88ACA8386B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7ec93f-5e29-40ad-8cce-e2f0684021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7A034B-F67A-4659-809F-A188054B59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7706A3-69F2-45BA-8199-A07451DC586F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  <ds:schemaRef ds:uri="767ec93f-5e29-40ad-8cce-e2f0684021b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Aikakausmedia-ADAM-presepohja</Template>
  <TotalTime>52572</TotalTime>
  <Words>5007</Words>
  <Application>Microsoft Macintosh PowerPoint</Application>
  <PresentationFormat>Widescreen</PresentationFormat>
  <Paragraphs>647</Paragraphs>
  <Slides>102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10" baseType="lpstr">
      <vt:lpstr>Canela Medium</vt:lpstr>
      <vt:lpstr>Neue Haas Unica W1G Medium</vt:lpstr>
      <vt:lpstr>Arial</vt:lpstr>
      <vt:lpstr>Neue Haas Unica W1G Light</vt:lpstr>
      <vt:lpstr>Clattering</vt:lpstr>
      <vt:lpstr>Calibri</vt:lpstr>
      <vt:lpstr>Neue Haas Unica W1G</vt:lpstr>
      <vt:lpstr>Aikakausmedia-ADAM-2020</vt:lpstr>
      <vt:lpstr>PowerPoint Presentation</vt:lpstr>
      <vt:lpstr>Asiakasmediat Suomessa  ja maailmalla</vt:lpstr>
      <vt:lpstr>Asiakasmediat tavoittavat kaksi kolmesta</vt:lpstr>
      <vt:lpstr>PowerPoint Presentation</vt:lpstr>
      <vt:lpstr>PowerPoint Presentation</vt:lpstr>
      <vt:lpstr>PowerPoint Presentation</vt:lpstr>
      <vt:lpstr>PowerPoint Presentation</vt:lpstr>
      <vt:lpstr>Sisältö</vt:lpstr>
      <vt:lpstr>1.  Tietoa tutkimuksesta</vt:lpstr>
      <vt:lpstr>7 tutkittua asiakasmediaa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Tutkitut asiakasmediat…</vt:lpstr>
      <vt:lpstr>2.  Näin asiakasmedioita luetaan</vt:lpstr>
      <vt:lpstr>Asiakaslehtiä luetaan pääsääntöisesti printissä </vt:lpstr>
      <vt:lpstr>Digilehden lukijat lukivat lehteä eniten tietokoneella</vt:lpstr>
      <vt:lpstr>Lukemisen säännöllisyys: valtaosa lukee jokaisen ilmestyvän numeron</vt:lpstr>
      <vt:lpstr>Printtilehden lukijoista 84 % lukee jokaisen numeron – digilehteä lukevistakin yli puolet</vt:lpstr>
      <vt:lpstr>Yhden asiakaslehden numeron parissa viihdytään puoli tuntia.</vt:lpstr>
      <vt:lpstr>Lukuminuutit lukuvälineen ja iän mukaan  (Keskimääräinen yhden numeron lukuaika, minuuttia)</vt:lpstr>
      <vt:lpstr>Tyypillisesti asiakaslehteä lukee kaksi henkilöä – 56 % jakaa lehden jonkun toisen kanssa</vt:lpstr>
      <vt:lpstr>Asiakaslehden yhteen numeroon tartutaan tyypillisesti kahdesti</vt:lpstr>
      <vt:lpstr>Tyypillinen asiakaslehden lukijasuhde on pitkäkestoinen</vt:lpstr>
      <vt:lpstr>Lukemisen tunnusluvut</vt:lpstr>
      <vt:lpstr>3. Lukijasuhde</vt:lpstr>
      <vt:lpstr>Mistä lukisit mieluiten tämän lehden tai sitä kustantavan yrityksen uutisia ja juttuja (valitse tärkein)?</vt:lpstr>
      <vt:lpstr>Painettu lehti on kaikissa ikäryhmissä mieluisin kanava ottaa vastaan tietoa yrityksestä. Digikanavista uutiskirje on mieluisin.</vt:lpstr>
      <vt:lpstr>Mistä lukisit mieluiten tämän lehden tai sitä kustantavan yrityksen uutisia ja juttuja (valitse tärkein)? Printtilehden lukijat</vt:lpstr>
      <vt:lpstr>Mistä lukisit mieluiten tämän lehden tai sitä kustantavan yrityksen uutisia ja juttuja (valitse tärkein)? Digilehden lukijat</vt:lpstr>
      <vt:lpstr>Mistä lukisit mieluiten tämän lehden tai sitä kustantavan yrityksen uutisia ja juttuja (valitse tärkein)? Alle 30-vuotiaat</vt:lpstr>
      <vt:lpstr>Mistä lukisit mieluiten tämän lehden tai sitä kustantavan yrityksen uutisia ja juttuja (valitse tärkein)? 30–39-vuotiaat</vt:lpstr>
      <vt:lpstr>Mistä lukisit mieluiten tämän lehden tai sitä kustantavan yrityksen uutisia ja juttuja (valitse tärkein)? 40–49-vuotiaat</vt:lpstr>
      <vt:lpstr>Mistä lukisit mieluiten tämän lehden tai sitä kustantavan yrityksen uutisia ja juttuja (valitse tärkein)? 50–64-vuotiaat</vt:lpstr>
      <vt:lpstr>Mistä lukisit mieluiten tämän lehden tai sitä kustantavan yrityksen uutisia ja juttuja (valitse tärkein)? Yli 65-vuotiaat</vt:lpstr>
      <vt:lpstr>Lehti ilmestyy suurimman osan mielestä sopivan usein – 14 % kuitenkin toivoisi useampia numeroita</vt:lpstr>
      <vt:lpstr>Kuinka usein käyt lehden/yrityksen nettisivuilla tai verkkokaupassa?</vt:lpstr>
      <vt:lpstr>Facebook on sekä lehtien eniten käyttämä että seuratuin somekanava</vt:lpstr>
      <vt:lpstr>Asiakasmediat somessa</vt:lpstr>
      <vt:lpstr>Asiakasmedioilla on somessa yhteensä 307 884 seuraajaa</vt:lpstr>
      <vt:lpstr>Asiakasmedioiden seuraajamäärä / joulukuu 2022</vt:lpstr>
      <vt:lpstr>Suurimmat asiakasmediat somessa / joulukuu 2022</vt:lpstr>
      <vt:lpstr>Yleisön keskimääräinen koko /  joulukuu 2022</vt:lpstr>
      <vt:lpstr>Asiakasmedioihin suhtaudutaan erittäin positiivisesti</vt:lpstr>
      <vt:lpstr>Asiakaslehti vaikuttaa yritysmielikuvaan erittäin myönteisesti</vt:lpstr>
      <vt:lpstr>Asiakasmedia vaikuttaa mielikuvaan yrityksestä</vt:lpstr>
      <vt:lpstr>Kuinka tärkeäksi asiakaseduksi koet tämän lehden?</vt:lpstr>
      <vt:lpstr>Lehden tärkeydestä</vt:lpstr>
      <vt:lpstr>Lehden tärkeydestä</vt:lpstr>
      <vt:lpstr>Lehden tärkeydestä</vt:lpstr>
      <vt:lpstr>Lehden tärkeydestä</vt:lpstr>
      <vt:lpstr>Lehden tärkeydestä</vt:lpstr>
      <vt:lpstr>Mitä lehti saa aikaan?</vt:lpstr>
      <vt:lpstr>Mitä lehti saa aikaan?</vt:lpstr>
      <vt:lpstr>Mitä lehti saa aikaan?</vt:lpstr>
      <vt:lpstr>Mitä lehti saa aikaan?</vt:lpstr>
      <vt:lpstr>Mitä lehti saa aikaan?</vt:lpstr>
      <vt:lpstr>Mitä lehti saa aikaan?</vt:lpstr>
      <vt:lpstr>Asiakasmedioiden lukijat ovat varsin tyytyväisiä lukemaansa lehteen  (Arviointi asteikolla 4 – 10)</vt:lpstr>
      <vt:lpstr>Ulkoasu ja visuaalisuus lehden lukutavan ja lukijan iän mukaan  (Arviointi asteikolla 4 – 10)</vt:lpstr>
      <vt:lpstr>Sisällön kiinnostavuus lehden lukutavan ja lukijan iän mukaan  (Arviointi asteikolla 4 – 10)</vt:lpstr>
      <vt:lpstr>Kokonaisarvosana lehdelle  lehden lukutavan ja lukijan iän mukaan  (Arviointi asteikolla 4 – 10)</vt:lpstr>
      <vt:lpstr>Lukijasuhteen olennaiset</vt:lpstr>
      <vt:lpstr>4. Tutkitut jutut</vt:lpstr>
      <vt:lpstr>PowerPoint Presentation</vt:lpstr>
      <vt:lpstr>PowerPoint Presentation</vt:lpstr>
      <vt:lpstr>Kuinka tarkasti luit parhaaksi valitsemasi jutun? </vt:lpstr>
      <vt:lpstr>Juttujen arvosanat (arviointi asteikolla 4–10)</vt:lpstr>
      <vt:lpstr>Syyt lukea juttuja</vt:lpstr>
      <vt:lpstr>Tutkitut jutut lukuina</vt:lpstr>
      <vt:lpstr>5. Mainonta</vt:lpstr>
      <vt:lpstr>95 % huomasi ainakin jonkin lehdessä  olleen mainoksen</vt:lpstr>
      <vt:lpstr>Mainosten* huomioarvo oli keskimäärin 49 % </vt:lpstr>
      <vt:lpstr>Mainoksen sijainti lehdessä ei ratkaise huomioarvoa</vt:lpstr>
      <vt:lpstr>Kuinka tarkasti luit/huomioit tämän parhaaksi valitsemasi mainoksen?</vt:lpstr>
      <vt:lpstr>Mitkä seuraavista väittämistä sopivat mielestäsi tähän mainokseen? </vt:lpstr>
      <vt:lpstr>Mitä parhaaksi valittu mainos saa tekemään</vt:lpstr>
      <vt:lpstr>Huomatut ja  toimivat mainokset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Huomioita mainonnasta</vt:lpstr>
      <vt:lpstr>6. Vastaajien taustatiedot</vt:lpstr>
      <vt:lpstr>Vastaajien taustatiedot</vt:lpstr>
      <vt:lpstr>Vastaajien taustatiedot</vt:lpstr>
      <vt:lpstr>7. Yhteenveto</vt:lpstr>
      <vt:lpstr>Yhteenveto</vt:lpstr>
      <vt:lpstr>Yhteenveto</vt:lpstr>
      <vt:lpstr>Kiitos!</vt:lpstr>
      <vt:lpstr>PowerPoint Presentation</vt:lpstr>
    </vt:vector>
  </TitlesOfParts>
  <Manager/>
  <Company>Aikakausmedia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Aikakausmedia: ASSI-asiakasmediatutkimus 2022</dc:title>
  <dc:subject/>
  <dc:creator>Jukka Helske ja Outi Itävuo</dc:creator>
  <cp:keywords/>
  <dc:description/>
  <cp:lastModifiedBy>Outi Itävuo</cp:lastModifiedBy>
  <cp:revision>415</cp:revision>
  <dcterms:created xsi:type="dcterms:W3CDTF">2021-01-07T14:59:34Z</dcterms:created>
  <dcterms:modified xsi:type="dcterms:W3CDTF">2023-01-24T10:09:21Z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0x010100E8E45A82E613354D80BD012A097615F3</vt:lpwstr>
  </property>
</Properties>
</file>