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14" r:id="rId24"/>
    <p:sldId id="1211" r:id="rId25"/>
    <p:sldId id="1210" r:id="rId26"/>
    <p:sldId id="1212" r:id="rId27"/>
    <p:sldId id="1213" r:id="rId28"/>
    <p:sldId id="1215" r:id="rId29"/>
    <p:sldId id="1217" r:id="rId30"/>
    <p:sldId id="1202" r:id="rId31"/>
    <p:sldId id="1222" r:id="rId32"/>
    <p:sldId id="275" r:id="rId33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ela Medium" pitchFamily="2" charset="77"/>
      <p:regular r:id="rId40"/>
    </p:embeddedFont>
    <p:embeddedFont>
      <p:font typeface="Clattering" pitchFamily="2" charset="0"/>
      <p:regular r:id="rId41"/>
    </p:embeddedFont>
    <p:embeddedFont>
      <p:font typeface="Neue Haas Unica W1G" panose="020B0604030206020203" pitchFamily="34" charset="0"/>
      <p:regular r:id="rId42"/>
      <p:bold r:id="rId43"/>
      <p:italic r:id="rId44"/>
      <p:boldItalic r:id="rId45"/>
    </p:embeddedFont>
    <p:embeddedFont>
      <p:font typeface="Neue Haas Unica W1G Light" panose="020B0404030206020203" pitchFamily="34" charset="0"/>
      <p:regular r:id="rId46"/>
      <p:italic r:id="rId47"/>
    </p:embeddedFont>
    <p:embeddedFont>
      <p:font typeface="Neue Haas Unica W1G Medium" panose="020B0604030206020203" pitchFamily="34" charset="0"/>
      <p:regular r:id="rId48"/>
      <p:italic r:id="rId4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9532C-CCFC-8549-BAEB-DA00C07B5996}" v="63" dt="2022-10-05T08:14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2 278 877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2278877</c:v>
                </c:pt>
                <c:pt idx="1">
                  <c:v>1565502</c:v>
                </c:pt>
                <c:pt idx="2">
                  <c:v>691384</c:v>
                </c:pt>
                <c:pt idx="3">
                  <c:v>178536</c:v>
                </c:pt>
                <c:pt idx="4">
                  <c:v>89317</c:v>
                </c:pt>
                <c:pt idx="5">
                  <c:v>40231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44652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  <c:pt idx="10">
                  <c:v>44835</c:v>
                </c:pt>
                <c:pt idx="11">
                  <c:v>44866</c:v>
                </c:pt>
                <c:pt idx="12">
                  <c:v>44896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82617</c:v>
                </c:pt>
                <c:pt idx="1">
                  <c:v>83291</c:v>
                </c:pt>
                <c:pt idx="2">
                  <c:v>83746</c:v>
                </c:pt>
                <c:pt idx="3">
                  <c:v>84210</c:v>
                </c:pt>
                <c:pt idx="4">
                  <c:v>84759</c:v>
                </c:pt>
                <c:pt idx="5">
                  <c:v>85394</c:v>
                </c:pt>
                <c:pt idx="6">
                  <c:v>85923</c:v>
                </c:pt>
                <c:pt idx="7">
                  <c:v>86302</c:v>
                </c:pt>
                <c:pt idx="8">
                  <c:v>86818</c:v>
                </c:pt>
                <c:pt idx="9">
                  <c:v>87307</c:v>
                </c:pt>
                <c:pt idx="10">
                  <c:v>87972</c:v>
                </c:pt>
                <c:pt idx="11">
                  <c:v>88663</c:v>
                </c:pt>
                <c:pt idx="12">
                  <c:v>89317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44652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  <c:pt idx="10">
                  <c:v>44835</c:v>
                </c:pt>
                <c:pt idx="11">
                  <c:v>44866</c:v>
                </c:pt>
                <c:pt idx="12">
                  <c:v>44896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9011</c:v>
                </c:pt>
                <c:pt idx="1">
                  <c:v>10236</c:v>
                </c:pt>
                <c:pt idx="2">
                  <c:v>11704</c:v>
                </c:pt>
                <c:pt idx="3">
                  <c:v>12250</c:v>
                </c:pt>
                <c:pt idx="4">
                  <c:v>12823</c:v>
                </c:pt>
                <c:pt idx="5">
                  <c:v>13205</c:v>
                </c:pt>
                <c:pt idx="6">
                  <c:v>18423</c:v>
                </c:pt>
                <c:pt idx="7">
                  <c:v>20288</c:v>
                </c:pt>
                <c:pt idx="8">
                  <c:v>21316</c:v>
                </c:pt>
                <c:pt idx="9">
                  <c:v>22445</c:v>
                </c:pt>
                <c:pt idx="10">
                  <c:v>23817</c:v>
                </c:pt>
                <c:pt idx="11">
                  <c:v>25415</c:v>
                </c:pt>
                <c:pt idx="12">
                  <c:v>40231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2 278 877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4843847</c:v>
                </c:pt>
                <c:pt idx="1">
                  <c:v>2278877</c:v>
                </c:pt>
                <c:pt idx="2">
                  <c:v>1565502</c:v>
                </c:pt>
                <c:pt idx="3">
                  <c:v>691384</c:v>
                </c:pt>
                <c:pt idx="4">
                  <c:v>178536</c:v>
                </c:pt>
                <c:pt idx="5">
                  <c:v>89317</c:v>
                </c:pt>
                <c:pt idx="6">
                  <c:v>40231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568</c:v>
                </c:pt>
                <c:pt idx="1">
                  <c:v>187</c:v>
                </c:pt>
                <c:pt idx="2">
                  <c:v>136</c:v>
                </c:pt>
                <c:pt idx="3">
                  <c:v>109</c:v>
                </c:pt>
                <c:pt idx="4">
                  <c:v>88</c:v>
                </c:pt>
                <c:pt idx="5">
                  <c:v>32</c:v>
                </c:pt>
                <c:pt idx="6" formatCode="#,##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22634.799065420561</c:v>
                </c:pt>
                <c:pt idx="1">
                  <c:v>12186.508021390375</c:v>
                </c:pt>
                <c:pt idx="2">
                  <c:v>11511.044117647059</c:v>
                </c:pt>
                <c:pt idx="3">
                  <c:v>6342.9724770642206</c:v>
                </c:pt>
                <c:pt idx="4">
                  <c:v>2791.15625</c:v>
                </c:pt>
                <c:pt idx="5">
                  <c:v>2028.8181818181818</c:v>
                </c:pt>
                <c:pt idx="6">
                  <c:v>2514.4375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44652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  <c:pt idx="10">
                  <c:v>44835</c:v>
                </c:pt>
                <c:pt idx="11">
                  <c:v>44866</c:v>
                </c:pt>
                <c:pt idx="12">
                  <c:v>44896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4497902</c:v>
                </c:pt>
                <c:pt idx="1">
                  <c:v>4618230</c:v>
                </c:pt>
                <c:pt idx="2">
                  <c:v>4635035</c:v>
                </c:pt>
                <c:pt idx="3">
                  <c:v>4666729</c:v>
                </c:pt>
                <c:pt idx="4">
                  <c:v>4687098</c:v>
                </c:pt>
                <c:pt idx="5">
                  <c:v>4703740</c:v>
                </c:pt>
                <c:pt idx="6">
                  <c:v>4724300</c:v>
                </c:pt>
                <c:pt idx="7">
                  <c:v>4735560</c:v>
                </c:pt>
                <c:pt idx="8">
                  <c:v>4772090</c:v>
                </c:pt>
                <c:pt idx="9">
                  <c:v>4791948</c:v>
                </c:pt>
                <c:pt idx="10">
                  <c:v>4801847</c:v>
                </c:pt>
                <c:pt idx="11">
                  <c:v>4817423</c:v>
                </c:pt>
                <c:pt idx="12">
                  <c:v>4843847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44652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  <c:pt idx="10">
                  <c:v>44835</c:v>
                </c:pt>
                <c:pt idx="11">
                  <c:v>44866</c:v>
                </c:pt>
                <c:pt idx="12">
                  <c:v>44896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2209489</c:v>
                </c:pt>
                <c:pt idx="1">
                  <c:v>2216578</c:v>
                </c:pt>
                <c:pt idx="2">
                  <c:v>2216945</c:v>
                </c:pt>
                <c:pt idx="3">
                  <c:v>2227786</c:v>
                </c:pt>
                <c:pt idx="4">
                  <c:v>2232703</c:v>
                </c:pt>
                <c:pt idx="5">
                  <c:v>2239493</c:v>
                </c:pt>
                <c:pt idx="6">
                  <c:v>2245242</c:v>
                </c:pt>
                <c:pt idx="7">
                  <c:v>2249569</c:v>
                </c:pt>
                <c:pt idx="8">
                  <c:v>2258273</c:v>
                </c:pt>
                <c:pt idx="9">
                  <c:v>2265637</c:v>
                </c:pt>
                <c:pt idx="10">
                  <c:v>2268765</c:v>
                </c:pt>
                <c:pt idx="11">
                  <c:v>2275055</c:v>
                </c:pt>
                <c:pt idx="12">
                  <c:v>2278877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44652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  <c:pt idx="10">
                  <c:v>44835</c:v>
                </c:pt>
                <c:pt idx="11">
                  <c:v>44866</c:v>
                </c:pt>
                <c:pt idx="12">
                  <c:v>44896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1401602</c:v>
                </c:pt>
                <c:pt idx="1">
                  <c:v>1489532</c:v>
                </c:pt>
                <c:pt idx="2">
                  <c:v>1496759</c:v>
                </c:pt>
                <c:pt idx="3">
                  <c:v>1507824</c:v>
                </c:pt>
                <c:pt idx="4">
                  <c:v>1517164</c:v>
                </c:pt>
                <c:pt idx="5">
                  <c:v>1522984</c:v>
                </c:pt>
                <c:pt idx="6">
                  <c:v>1529886</c:v>
                </c:pt>
                <c:pt idx="7">
                  <c:v>1532642</c:v>
                </c:pt>
                <c:pt idx="8">
                  <c:v>1537142</c:v>
                </c:pt>
                <c:pt idx="9">
                  <c:v>1544813</c:v>
                </c:pt>
                <c:pt idx="10">
                  <c:v>1547859</c:v>
                </c:pt>
                <c:pt idx="11">
                  <c:v>1559510</c:v>
                </c:pt>
                <c:pt idx="12">
                  <c:v>1565502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44652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  <c:pt idx="10">
                  <c:v>44835</c:v>
                </c:pt>
                <c:pt idx="11">
                  <c:v>44866</c:v>
                </c:pt>
                <c:pt idx="12">
                  <c:v>44896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661174</c:v>
                </c:pt>
                <c:pt idx="1">
                  <c:v>668652</c:v>
                </c:pt>
                <c:pt idx="2">
                  <c:v>674628</c:v>
                </c:pt>
                <c:pt idx="3">
                  <c:v>681737</c:v>
                </c:pt>
                <c:pt idx="4">
                  <c:v>685521</c:v>
                </c:pt>
                <c:pt idx="5">
                  <c:v>687403</c:v>
                </c:pt>
                <c:pt idx="6">
                  <c:v>688822</c:v>
                </c:pt>
                <c:pt idx="7">
                  <c:v>690161</c:v>
                </c:pt>
                <c:pt idx="8">
                  <c:v>693032</c:v>
                </c:pt>
                <c:pt idx="9">
                  <c:v>695567</c:v>
                </c:pt>
                <c:pt idx="10">
                  <c:v>696558</c:v>
                </c:pt>
                <c:pt idx="11">
                  <c:v>691019</c:v>
                </c:pt>
                <c:pt idx="12">
                  <c:v>691384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44652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  <c:pt idx="10">
                  <c:v>44835</c:v>
                </c:pt>
                <c:pt idx="11">
                  <c:v>44866</c:v>
                </c:pt>
                <c:pt idx="12">
                  <c:v>44896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134009</c:v>
                </c:pt>
                <c:pt idx="1">
                  <c:v>149941</c:v>
                </c:pt>
                <c:pt idx="2">
                  <c:v>151253</c:v>
                </c:pt>
                <c:pt idx="3">
                  <c:v>152922</c:v>
                </c:pt>
                <c:pt idx="4">
                  <c:v>154128</c:v>
                </c:pt>
                <c:pt idx="5">
                  <c:v>155261</c:v>
                </c:pt>
                <c:pt idx="6">
                  <c:v>156004</c:v>
                </c:pt>
                <c:pt idx="7">
                  <c:v>156598</c:v>
                </c:pt>
                <c:pt idx="8">
                  <c:v>175509</c:v>
                </c:pt>
                <c:pt idx="9">
                  <c:v>176179</c:v>
                </c:pt>
                <c:pt idx="10">
                  <c:v>176876</c:v>
                </c:pt>
                <c:pt idx="11">
                  <c:v>177761</c:v>
                </c:pt>
                <c:pt idx="12">
                  <c:v>178536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4 843 847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3.3.2023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3.3.2023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12/2022</a:t>
            </a:r>
            <a:endParaRPr lang="en-US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Joulukuu </a:t>
            </a:r>
            <a:r>
              <a:rPr lang="fi-FI" dirty="0"/>
              <a:t>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12/2021 – 12/2022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46894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12/2021 – 12/2022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89198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12/2021 – 12/2022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21186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12/2021 – 12/2022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12806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</a:t>
            </a:r>
            <a:r>
              <a:rPr lang="fi-FI" sz="3000">
                <a:solidFill>
                  <a:schemeClr val="tx2"/>
                </a:solidFill>
              </a:rPr>
              <a:t>/ joulukuu </a:t>
            </a:r>
            <a:r>
              <a:rPr lang="fi-FI" sz="3000" dirty="0">
                <a:solidFill>
                  <a:schemeClr val="tx2"/>
                </a:solidFill>
              </a:rPr>
              <a:t>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51270726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238 797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231 797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213 096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193 100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182 192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180 234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175 109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124 910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122 937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119 899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341342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104 753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96 326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84 005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77 355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73 785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71 785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71 777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68 533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68 376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61 142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</a:t>
            </a:r>
            <a:r>
              <a:rPr lang="fi-FI" sz="3000">
                <a:solidFill>
                  <a:schemeClr val="accent1"/>
                </a:solidFill>
              </a:rPr>
              <a:t>/ joulukuu </a:t>
            </a:r>
            <a:r>
              <a:rPr lang="fi-FI" sz="3000" dirty="0">
                <a:solidFill>
                  <a:schemeClr val="accent1"/>
                </a:solidFill>
              </a:rPr>
              <a:t>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2055427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142 352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100 897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90 544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67 486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56 205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51 983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146364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41 832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41 574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36 953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36 672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36 344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33 725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</a:t>
            </a:r>
            <a:r>
              <a:rPr lang="fi-FI" sz="3000">
                <a:solidFill>
                  <a:schemeClr val="accent1"/>
                </a:solidFill>
              </a:rPr>
              <a:t>/ joulukuu </a:t>
            </a:r>
            <a:r>
              <a:rPr lang="fi-FI" sz="3000" dirty="0">
                <a:solidFill>
                  <a:schemeClr val="accent1"/>
                </a:solidFill>
              </a:rPr>
              <a:t>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0568930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107 905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82 905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69 278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67 156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59 485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58 032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57 042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52 672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45 400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42 145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792003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40 415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38 565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38 330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31 167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30 277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29 845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29 164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28 306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</a:t>
            </a:r>
            <a:r>
              <a:rPr lang="fi-FI" sz="3000">
                <a:solidFill>
                  <a:schemeClr val="accent1"/>
                </a:solidFill>
              </a:rPr>
              <a:t>/ joulukuu </a:t>
            </a:r>
            <a:r>
              <a:rPr lang="fi-FI" sz="3000" dirty="0">
                <a:solidFill>
                  <a:schemeClr val="accent1"/>
                </a:solidFill>
              </a:rPr>
              <a:t>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4385888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187 442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141 424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49 850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19 230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18 754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18 295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14 913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12 798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11 491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51816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9 385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>
                <a:solidFill>
                  <a:schemeClr val="accent1"/>
                </a:solidFill>
              </a:rPr>
            </a:br>
            <a:r>
              <a:rPr lang="fi-FI" sz="3000">
                <a:solidFill>
                  <a:schemeClr val="accent1"/>
                </a:solidFill>
              </a:rPr>
              <a:t>joulukuu </a:t>
            </a:r>
            <a:r>
              <a:rPr lang="fi-FI" sz="3000" dirty="0">
                <a:solidFill>
                  <a:schemeClr val="accent1"/>
                </a:solidFill>
              </a:rPr>
              <a:t>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9374477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76956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30 855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8 302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149788"/>
            <a:ext cx="5257800" cy="3882712"/>
          </a:xfrm>
        </p:spPr>
        <p:txBody>
          <a:bodyPr anchor="ctr">
            <a:no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yhteensä 4 843 847 seuraajaa.</a:t>
            </a:r>
          </a:p>
          <a:p>
            <a:pPr fontAlgn="b"/>
            <a:r>
              <a:rPr lang="fi-FI" sz="1600" dirty="0"/>
              <a:t>Uusia seuraajia saatiin kuukauden aikana 26 424.</a:t>
            </a:r>
          </a:p>
          <a:p>
            <a:pPr fontAlgn="b"/>
            <a:r>
              <a:rPr lang="fi-FI" sz="1600" dirty="0"/>
              <a:t>Eniten yleisöään kasvattivat Meillä kotona (+2 114), Kotiliesi (+1 739) ja Meidän Mökki (+1 159).</a:t>
            </a:r>
          </a:p>
          <a:p>
            <a:pPr fontAlgn="b"/>
            <a:r>
              <a:rPr lang="fi-FI" sz="1600" dirty="0"/>
              <a:t>Yhdellä </a:t>
            </a:r>
            <a:r>
              <a:rPr lang="fi-FI" sz="1600" dirty="0" err="1"/>
              <a:t>aikakausmedialla</a:t>
            </a:r>
            <a:r>
              <a:rPr lang="fi-FI" sz="1600" dirty="0"/>
              <a:t> oli keskimäärin käytössään 2,7 somekanavaa. Määrä nousi yhdellä prosenttiyksiköllä.</a:t>
            </a:r>
          </a:p>
          <a:p>
            <a:pPr marL="285750" indent="-285750">
              <a:lnSpc>
                <a:spcPct val="100000"/>
              </a:lnSpc>
              <a:defRPr/>
            </a:pPr>
            <a:r>
              <a:rPr lang="fi-FI" sz="1600" dirty="0"/>
              <a:t>Seurantaan lisättiin </a:t>
            </a:r>
            <a:r>
              <a:rPr lang="fi-FI" sz="1600" dirty="0" err="1"/>
              <a:t>Tiktok</a:t>
            </a:r>
            <a:r>
              <a:rPr lang="fi-FI" sz="1600" dirty="0"/>
              <a:t>-kanavat kolmelle medialle: Eeva, </a:t>
            </a:r>
            <a:r>
              <a:rPr lang="fi-FI" sz="1600" dirty="0" err="1"/>
              <a:t>Kaksplus</a:t>
            </a:r>
            <a:r>
              <a:rPr lang="fi-FI" sz="1600" dirty="0"/>
              <a:t> ja Pirkka. Näillä oli yhteensä 11 811 seuraajaa.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i-FI" sz="1600" i="1" dirty="0"/>
              <a:t>Tarkemmat luvut somevuodesta 2022 julkaistaan erillisessä raportissa!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475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Joulukuun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>
                <a:solidFill>
                  <a:schemeClr val="accent1"/>
                </a:solidFill>
              </a:rPr>
            </a:br>
            <a:r>
              <a:rPr lang="fi-FI" sz="3000">
                <a:solidFill>
                  <a:schemeClr val="accent1"/>
                </a:solidFill>
              </a:rPr>
              <a:t>joulukuu </a:t>
            </a:r>
            <a:r>
              <a:rPr lang="fi-FI" sz="3000" dirty="0">
                <a:solidFill>
                  <a:schemeClr val="accent1"/>
                </a:solidFill>
              </a:rPr>
              <a:t>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81576437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↑+207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08306"/>
              </p:ext>
            </p:extLst>
          </p:nvPr>
        </p:nvGraphicFramePr>
        <p:xfrm>
          <a:off x="6344421" y="1410790"/>
          <a:ext cx="4785132" cy="45738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Systole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</a:t>
            </a:r>
            <a:r>
              <a:rPr lang="fi-FI" sz="3000">
                <a:solidFill>
                  <a:schemeClr val="accent1"/>
                </a:solidFill>
              </a:rPr>
              <a:t>/ joulukuu </a:t>
            </a:r>
            <a:r>
              <a:rPr lang="fi-FI" sz="3000" dirty="0">
                <a:solidFill>
                  <a:schemeClr val="accent1"/>
                </a:solidFill>
              </a:rPr>
              <a:t>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14745944"/>
              </p:ext>
            </p:extLst>
          </p:nvPr>
        </p:nvGraphicFramePr>
        <p:xfrm>
          <a:off x="3703434" y="1410788"/>
          <a:ext cx="4785132" cy="47679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Hyvä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</a:t>
            </a:r>
            <a:r>
              <a:rPr lang="fi-FI" sz="3000">
                <a:solidFill>
                  <a:schemeClr val="accent1"/>
                </a:solidFill>
              </a:rPr>
              <a:t>/ joulukuu </a:t>
            </a:r>
            <a:r>
              <a:rPr lang="fi-FI" sz="3000" dirty="0">
                <a:solidFill>
                  <a:schemeClr val="accent1"/>
                </a:solidFill>
              </a:rPr>
              <a:t>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62143922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</a:t>
            </a:r>
            <a:r>
              <a:rPr lang="fi-FI" sz="3000">
                <a:solidFill>
                  <a:schemeClr val="accent1"/>
                </a:solidFill>
              </a:rPr>
              <a:t>/ joulukuu </a:t>
            </a:r>
            <a:r>
              <a:rPr lang="fi-FI" sz="3000" dirty="0">
                <a:solidFill>
                  <a:schemeClr val="accent1"/>
                </a:solidFill>
              </a:rPr>
              <a:t>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7705801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Vapaussoturi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Maailman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</a:t>
            </a:r>
            <a:r>
              <a:rPr lang="en-FI" sz="3400">
                <a:solidFill>
                  <a:schemeClr val="tx2"/>
                </a:solidFill>
                <a:latin typeface="Canela Medium" pitchFamily="2" charset="77"/>
              </a:rPr>
              <a:t>/</a:t>
            </a:r>
            <a:r>
              <a:rPr lang="fi-FI" sz="3400"/>
              <a:t> joulukuu </a:t>
            </a:r>
            <a:r>
              <a:rPr lang="fi-FI" sz="3400" dirty="0"/>
              <a:t>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</a:t>
            </a:r>
            <a:r>
              <a:rPr lang="en-FI" sz="3400">
                <a:solidFill>
                  <a:schemeClr val="tx2"/>
                </a:solidFill>
                <a:latin typeface="Canela Medium" pitchFamily="2" charset="77"/>
              </a:rPr>
              <a:t>/</a:t>
            </a:r>
            <a:r>
              <a:rPr lang="fi-FI" sz="3400"/>
              <a:t> joulukuu </a:t>
            </a:r>
            <a:r>
              <a:rPr lang="fi-FI" sz="3400" dirty="0"/>
              <a:t>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Viinilehti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joulukuu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Lisätyt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+11 811 seuraajaa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Eeva: </a:t>
            </a:r>
            <a:r>
              <a:rPr lang="fi-FI" sz="1600" dirty="0" err="1">
                <a:solidFill>
                  <a:srgbClr val="002649"/>
                </a:solidFill>
              </a:rPr>
              <a:t>TikTok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 err="1">
                <a:solidFill>
                  <a:srgbClr val="002649"/>
                </a:solidFill>
              </a:rPr>
              <a:t>Kaksplus</a:t>
            </a:r>
            <a:r>
              <a:rPr lang="fi-FI" sz="1600" dirty="0">
                <a:solidFill>
                  <a:srgbClr val="002649"/>
                </a:solidFill>
              </a:rPr>
              <a:t>: </a:t>
            </a:r>
            <a:r>
              <a:rPr lang="fi-FI" sz="1600" dirty="0" err="1">
                <a:solidFill>
                  <a:srgbClr val="002649"/>
                </a:solidFill>
              </a:rPr>
              <a:t>TikTok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Pirkka: </a:t>
            </a:r>
            <a:r>
              <a:rPr lang="fi-FI" sz="1600" dirty="0" err="1">
                <a:solidFill>
                  <a:srgbClr val="002649"/>
                </a:solidFill>
              </a:rPr>
              <a:t>TikTok</a:t>
            </a:r>
            <a:endParaRPr lang="fi-FI" sz="1600" dirty="0">
              <a:solidFill>
                <a:srgbClr val="00264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</a:t>
            </a:r>
            <a:r>
              <a:rPr lang="fi-FI"/>
              <a:t>/ joulukuu </a:t>
            </a:r>
            <a:r>
              <a:rPr lang="fi-FI" dirty="0"/>
              <a:t>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614876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</a:t>
            </a:r>
            <a:r>
              <a:rPr lang="fi-FI" sz="3200"/>
              <a:t>/ joulukuu </a:t>
            </a:r>
            <a:r>
              <a:rPr lang="fi-FI" sz="3200" dirty="0"/>
              <a:t>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joulukuussa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26 424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+3 822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+5 922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+365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775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+654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+14 816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897830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</a:t>
            </a:r>
            <a:r>
              <a:rPr lang="fi-FI"/>
              <a:t>/ joulukuu </a:t>
            </a:r>
            <a:r>
              <a:rPr lang="fi-FI" dirty="0"/>
              <a:t>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214 aikakausmediaa, joilla oli käytössään yhteensä 568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2,7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603960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/>
            </a:br>
            <a:r>
              <a:rPr lang="fi-FI"/>
              <a:t>joulukuu </a:t>
            </a:r>
            <a:r>
              <a:rPr lang="fi-FI" dirty="0"/>
              <a:t>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22 635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102981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12/2021 – 12/2022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657251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12/2021 – 12/2022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25065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12/2021 – 12/2022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31799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b8458977-e6f2-40e9-9621-96f4298c6bb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5121</TotalTime>
  <Words>2092</Words>
  <Application>Microsoft Macintosh PowerPoint</Application>
  <PresentationFormat>Widescreen</PresentationFormat>
  <Paragraphs>678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Neue Haas Unica W1G Light</vt:lpstr>
      <vt:lpstr>Neue Haas Unica W1G Medium</vt:lpstr>
      <vt:lpstr>Canela Medium</vt:lpstr>
      <vt:lpstr>Calibri</vt:lpstr>
      <vt:lpstr>Clattering</vt:lpstr>
      <vt:lpstr>Neue Haas Unica W1G</vt:lpstr>
      <vt:lpstr>Arial</vt:lpstr>
      <vt:lpstr>Office Theme</vt:lpstr>
      <vt:lpstr>Aikakausmediat somessa</vt:lpstr>
      <vt:lpstr>Joulukuun oleelliset</vt:lpstr>
      <vt:lpstr>Aikakausmedioiden someyleisö / joulukuu 2022</vt:lpstr>
      <vt:lpstr>Aikakausmedioiden seuraajamäärä / joulukuu 2022</vt:lpstr>
      <vt:lpstr>Aikakausmedioiden somekanavien määrä / joulukuu 2022</vt:lpstr>
      <vt:lpstr>Yleisön keskimääräinen koko /  joulukuu 2022</vt:lpstr>
      <vt:lpstr>Yleisömäärän kehitys kaikissa seuratuissa kanavissa 12/2021 – 12/2022</vt:lpstr>
      <vt:lpstr>Yleisömäärän kehitys Facebookissa 12/2021 – 12/2022</vt:lpstr>
      <vt:lpstr>Yleisömäärän kehitys Instagramissa 12/2021 – 12/2022</vt:lpstr>
      <vt:lpstr>Yleisömäärän kehitys Twitterissä 12/2021 – 12/2022</vt:lpstr>
      <vt:lpstr>Yleisömäärän kehitys YouTubessa 12/2021 – 12/2022</vt:lpstr>
      <vt:lpstr>Yleisömäärän kehitys Pinterestissä 12/2021 – 12/2022</vt:lpstr>
      <vt:lpstr>Yleisömäärän kehitys Tiktokissa 12/2021 – 12/2022</vt:lpstr>
      <vt:lpstr>Somen suurimmat</vt:lpstr>
      <vt:lpstr>Eniten seuraajia kaikissa kanavissa TOP 20 / joulukuu 2022</vt:lpstr>
      <vt:lpstr>Eniten seuraajia Facebookissa TOP 20 / joulukuu 2022</vt:lpstr>
      <vt:lpstr>Eniten seuraajia Instagramissa TOP 20 / joulukuu 2022</vt:lpstr>
      <vt:lpstr>Eniten seuraajia Twitterissä TOP 20 / joulukuu 2022</vt:lpstr>
      <vt:lpstr>Eniten seuraajia YouTubessa ja Pinterestissä TOP 10 /  joulukuu 2022</vt:lpstr>
      <vt:lpstr>Eniten yleisöään  kasvattaneet</vt:lpstr>
      <vt:lpstr>Eniten uusia seuraajia kaikissa kanavissa TOP 20 / joulukuu 2022</vt:lpstr>
      <vt:lpstr>Eniten uusia seuraajia Facebookissa TOP 10 / joulukuu 2022</vt:lpstr>
      <vt:lpstr>Eniten uusia seuraajia Instagramissa TOP 10 / joulukuu 2022</vt:lpstr>
      <vt:lpstr>Eniten uusia seuraajia Twitterissä TOP 10 / joulukuu 2022</vt:lpstr>
      <vt:lpstr>Seuratut mediat</vt:lpstr>
      <vt:lpstr>Seurannassa olleet mediat (214 kpl) / joulukuu 2022</vt:lpstr>
      <vt:lpstr>Seurannassa olleet mediat (214 kpl) / joulukuu 2022</vt:lpstr>
      <vt:lpstr>Seurantaan lisätyt ja siitä poistuneet kanavat /  joulukuu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318</cp:revision>
  <dcterms:created xsi:type="dcterms:W3CDTF">2021-01-05T09:04:45Z</dcterms:created>
  <dcterms:modified xsi:type="dcterms:W3CDTF">2023-03-03T13:13:14Z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