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30" r:id="rId4"/>
  </p:sldMasterIdLst>
  <p:notesMasterIdLst>
    <p:notesMasterId r:id="rId49"/>
  </p:notesMasterIdLst>
  <p:handoutMasterIdLst>
    <p:handoutMasterId r:id="rId50"/>
  </p:handoutMasterIdLst>
  <p:sldIdLst>
    <p:sldId id="256" r:id="rId5"/>
    <p:sldId id="326" r:id="rId6"/>
    <p:sldId id="328" r:id="rId7"/>
    <p:sldId id="329" r:id="rId8"/>
    <p:sldId id="1346" r:id="rId9"/>
    <p:sldId id="1347" r:id="rId10"/>
    <p:sldId id="1348" r:id="rId11"/>
    <p:sldId id="1350" r:id="rId12"/>
    <p:sldId id="293" r:id="rId13"/>
    <p:sldId id="294" r:id="rId14"/>
    <p:sldId id="291" r:id="rId15"/>
    <p:sldId id="301" r:id="rId16"/>
    <p:sldId id="295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274" r:id="rId25"/>
    <p:sldId id="270" r:id="rId26"/>
    <p:sldId id="287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296" r:id="rId36"/>
    <p:sldId id="297" r:id="rId37"/>
    <p:sldId id="298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299" r:id="rId47"/>
    <p:sldId id="300" r:id="rId48"/>
  </p:sldIdLst>
  <p:sldSz cx="12192000" cy="6858000"/>
  <p:notesSz cx="6858000" cy="9144000"/>
  <p:embeddedFontLst>
    <p:embeddedFont>
      <p:font typeface="Canela Medium" pitchFamily="2" charset="77"/>
      <p:regular r:id="rId51"/>
    </p:embeddedFont>
    <p:embeddedFont>
      <p:font typeface="Clattering" pitchFamily="2" charset="0"/>
      <p:regular r:id="rId52"/>
    </p:embeddedFont>
    <p:embeddedFont>
      <p:font typeface="Neue Haas Unica Pro" panose="020B0504030206020203" pitchFamily="34" charset="77"/>
      <p:regular r:id="rId53"/>
      <p:bold r:id="rId54"/>
      <p:italic r:id="rId55"/>
      <p:boldItalic r:id="rId56"/>
    </p:embeddedFont>
    <p:embeddedFont>
      <p:font typeface="Neue Haas Unica W1G" panose="020B0404030206020203" pitchFamily="34" charset="0"/>
      <p:regular r:id="rId57"/>
    </p:embeddedFont>
    <p:embeddedFont>
      <p:font typeface="Neue Haas Unica W1G Light" panose="020B0404030206020203" pitchFamily="34" charset="0"/>
      <p:regular r:id="rId58"/>
    </p:embeddedFont>
    <p:embeddedFont>
      <p:font typeface="Neue Haas Unica W1G Medium" panose="020B0404030206020203" pitchFamily="34" charset="0"/>
      <p:regular r:id="rId59"/>
    </p:embeddedFont>
  </p:embeddedFont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11BD54-FE72-C6E0-081B-528AAB314813}" name="Emma Syyrakki" initials="ES" userId="S::emma.syyrakki@mediaauditfinland.fi::b398ee66-8700-4a53-9c06-400edc3db76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49"/>
    <a:srgbClr val="9CFFF8"/>
    <a:srgbClr val="FF6464"/>
    <a:srgbClr val="F4CF67"/>
    <a:srgbClr val="F5F4F7"/>
    <a:srgbClr val="8DE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3931DA-E83F-D342-A13A-00093369807E}" v="24" dt="2026-10-04T19:21:33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95" autoAdjust="0"/>
    <p:restoredTop sz="88699" autoAdjust="0"/>
  </p:normalViewPr>
  <p:slideViewPr>
    <p:cSldViewPr snapToGrid="0" snapToObjects="1">
      <p:cViewPr varScale="1">
        <p:scale>
          <a:sx n="112" d="100"/>
          <a:sy n="112" d="100"/>
        </p:scale>
        <p:origin x="5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openxmlformats.org/officeDocument/2006/relationships/font" Target="fonts/font5.fntdata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6.fntdata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font" Target="fonts/font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9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4.fntdata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7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2.fntdata"/><Relationship Id="rId60" Type="http://schemas.openxmlformats.org/officeDocument/2006/relationships/presProps" Target="presProps.xml"/><Relationship Id="rId65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08362764528308"/>
          <c:y val="9.3774602384204583E-2"/>
          <c:w val="0.79485623357712032"/>
          <c:h val="0.80140806451538948"/>
        </c:manualLayout>
      </c:layout>
      <c:doughnut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89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32-9F45-8E77-84BFAADF845F}"/>
              </c:ext>
            </c:extLst>
          </c:dPt>
          <c:dPt>
            <c:idx val="1"/>
            <c:bubble3D val="0"/>
            <c:spPr>
              <a:solidFill>
                <a:srgbClr val="FFE0E0">
                  <a:alpha val="50196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A32-9F45-8E77-84BFAADF845F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Tavoittaa</c:v>
                </c:pt>
                <c:pt idx="1">
                  <c:v>Ei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89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32-9F45-8E77-84BFAADF84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08362764528308"/>
          <c:y val="9.3774602384204583E-2"/>
          <c:w val="0.79485623357712032"/>
          <c:h val="0.80140806451538948"/>
        </c:manualLayout>
      </c:layout>
      <c:doughnut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59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A90-6B4B-8F3B-DA2393852258}"/>
              </c:ext>
            </c:extLst>
          </c:dPt>
          <c:dPt>
            <c:idx val="1"/>
            <c:bubble3D val="0"/>
            <c:spPr>
              <a:solidFill>
                <a:srgbClr val="FFE0E0">
                  <a:alpha val="51765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A90-6B4B-8F3B-DA239385225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A90-6B4B-8F3B-DA2393852258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Tavoittaa</c:v>
                </c:pt>
                <c:pt idx="1">
                  <c:v>Ei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59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A90-6B4B-8F3B-DA239385225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08362764528308"/>
          <c:y val="9.3774602384204583E-2"/>
          <c:w val="0.79485623357712032"/>
          <c:h val="0.80140806451538948"/>
        </c:manualLayout>
      </c:layout>
      <c:doughnut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78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C33-8F4E-A8E7-0F8A8FE65E70}"/>
              </c:ext>
            </c:extLst>
          </c:dPt>
          <c:dPt>
            <c:idx val="1"/>
            <c:bubble3D val="0"/>
            <c:spPr>
              <a:solidFill>
                <a:srgbClr val="FFE0E0">
                  <a:alpha val="49412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C33-8F4E-A8E7-0F8A8FE65E70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Tavoittaa</c:v>
                </c:pt>
                <c:pt idx="1">
                  <c:v>Ei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78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33-8F4E-A8E7-0F8A8FE65E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9224021380047"/>
          <c:y val="9.6010639772757152E-3"/>
          <c:w val="0.55436528152129039"/>
          <c:h val="0.91930404582856429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Kaikki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Nettotavoittavuus
(76 aikakausmediaa)</c:v>
                </c:pt>
                <c:pt idx="1">
                  <c:v>Printti 
(74 aikakausmediaa)</c:v>
                </c:pt>
                <c:pt idx="2">
                  <c:v>Digi 
(61 aikakausmediaa)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0.89</c:v>
                </c:pt>
                <c:pt idx="1">
                  <c:v>0.75</c:v>
                </c:pt>
                <c:pt idx="2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15-5A4D-B81D-425292A77215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Miehet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6.0386479172513138E-4"/>
                  <c:y val="4.8222320327853907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390148863607292E-2"/>
                      <c:h val="7.37512167094197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AE4-404E-8E9E-6ABF04A9DB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Nettotavoittavuus
(76 aikakausmediaa)</c:v>
                </c:pt>
                <c:pt idx="1">
                  <c:v>Printti 
(74 aikakausmediaa)</c:v>
                </c:pt>
                <c:pt idx="2">
                  <c:v>Digi 
(61 aikakausmediaa)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0.85</c:v>
                </c:pt>
                <c:pt idx="1">
                  <c:v>0.67</c:v>
                </c:pt>
                <c:pt idx="2">
                  <c:v>0.59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D06-EA48-81EB-9BAE04618677}"/>
            </c:ext>
          </c:extLst>
        </c:ser>
        <c:ser>
          <c:idx val="4"/>
          <c:order val="2"/>
          <c:tx>
            <c:strRef>
              <c:f>Sheet1!$D$1</c:f>
              <c:strCache>
                <c:ptCount val="1"/>
                <c:pt idx="0">
                  <c:v>Naiset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Nettotavoittavuus
(76 aikakausmediaa)</c:v>
                </c:pt>
                <c:pt idx="1">
                  <c:v>Printti 
(74 aikakausmediaa)</c:v>
                </c:pt>
                <c:pt idx="2">
                  <c:v>Digi 
(61 aikakausmediaa)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0.92</c:v>
                </c:pt>
                <c:pt idx="1">
                  <c:v>0.83</c:v>
                </c:pt>
                <c:pt idx="2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06-EA48-81EB-9BAE04618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7"/>
        <c:axId val="882459983"/>
        <c:axId val="882466815"/>
      </c:barChart>
      <c:catAx>
        <c:axId val="88245998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2649"/>
                </a:solidFill>
                <a:latin typeface="Neue Haas Unica Pro" panose="020B0504030206020203" pitchFamily="34" charset="77"/>
                <a:ea typeface="+mn-ea"/>
                <a:cs typeface="+mn-cs"/>
              </a:defRPr>
            </a:pPr>
            <a:endParaRPr lang="en-FI"/>
          </a:p>
        </c:txPr>
        <c:crossAx val="882466815"/>
        <c:crosses val="autoZero"/>
        <c:auto val="1"/>
        <c:lblAlgn val="ctr"/>
        <c:lblOffset val="100"/>
        <c:noMultiLvlLbl val="0"/>
      </c:catAx>
      <c:valAx>
        <c:axId val="882466815"/>
        <c:scaling>
          <c:orientation val="minMax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882459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58549969431128"/>
          <c:y val="7.037348428205524E-2"/>
          <c:w val="0.15066673805267775"/>
          <c:h val="0.228456618115630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/>
              </a:solidFill>
              <a:latin typeface="Neue Haas Unica Pro Medium" panose="020B0504030206020203" pitchFamily="34" charset="77"/>
              <a:ea typeface="+mn-ea"/>
              <a:cs typeface="+mn-cs"/>
            </a:defRPr>
          </a:pPr>
          <a:endParaRPr lang="en-FI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238440955797312E-3"/>
          <c:y val="9.8402466861018695E-2"/>
          <c:w val="0.97344745891547313"/>
          <c:h val="0.60390595972423589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Nettotavoittavuus (76 lehteä)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-1.7713162599971311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C9-9243-BFC2-440640F6F8D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15–24-vuotiaat</c:v>
                </c:pt>
                <c:pt idx="1">
                  <c:v>25–34-vuotiaat</c:v>
                </c:pt>
                <c:pt idx="2">
                  <c:v>35–44-vuotiaat</c:v>
                </c:pt>
                <c:pt idx="3">
                  <c:v>45–54-vuotiaat</c:v>
                </c:pt>
                <c:pt idx="4">
                  <c:v>55–64-vuotiaat</c:v>
                </c:pt>
                <c:pt idx="5">
                  <c:v>Yli 64-vuotiaat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0.72</c:v>
                </c:pt>
                <c:pt idx="1">
                  <c:v>0.82</c:v>
                </c:pt>
                <c:pt idx="2">
                  <c:v>0.9</c:v>
                </c:pt>
                <c:pt idx="3">
                  <c:v>0.93</c:v>
                </c:pt>
                <c:pt idx="4">
                  <c:v>0.93</c:v>
                </c:pt>
                <c:pt idx="5">
                  <c:v>0.94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15-5A4D-B81D-425292A77215}"/>
            </c:ext>
          </c:extLst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Printin lukijat (74 lehteä)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1.0265701459327235E-2"/>
                  <c:y val="6.12423468163743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6974689696706769E-2"/>
                      <c:h val="7.3735785566914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7C9-9243-BFC2-440640F6F8D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15–24-vuotiaat</c:v>
                </c:pt>
                <c:pt idx="1">
                  <c:v>25–34-vuotiaat</c:v>
                </c:pt>
                <c:pt idx="2">
                  <c:v>35–44-vuotiaat</c:v>
                </c:pt>
                <c:pt idx="3">
                  <c:v>45–54-vuotiaat</c:v>
                </c:pt>
                <c:pt idx="4">
                  <c:v>55–64-vuotiaat</c:v>
                </c:pt>
                <c:pt idx="5">
                  <c:v>Yli 64-vuotiaat</c:v>
                </c:pt>
              </c:strCache>
            </c:strRef>
          </c:cat>
          <c:val>
            <c:numRef>
              <c:f>Sheet1!$B$3:$G$3</c:f>
              <c:numCache>
                <c:formatCode>0%</c:formatCode>
                <c:ptCount val="6"/>
                <c:pt idx="0">
                  <c:v>0.46</c:v>
                </c:pt>
                <c:pt idx="1">
                  <c:v>0.56999999999999995</c:v>
                </c:pt>
                <c:pt idx="2">
                  <c:v>0.74</c:v>
                </c:pt>
                <c:pt idx="3">
                  <c:v>0.81</c:v>
                </c:pt>
                <c:pt idx="4">
                  <c:v>0.84</c:v>
                </c:pt>
                <c:pt idx="5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D06-EA48-81EB-9BAE04618677}"/>
            </c:ext>
          </c:extLst>
        </c:ser>
        <c:ser>
          <c:idx val="4"/>
          <c:order val="2"/>
          <c:tx>
            <c:strRef>
              <c:f>Sheet1!$A$4</c:f>
              <c:strCache>
                <c:ptCount val="1"/>
                <c:pt idx="0">
                  <c:v>Digin lukijat (61 lehteä)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6.038647917251314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C9-9243-BFC2-440640F6F8D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r">
                  <a:defRPr sz="13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15–24-vuotiaat</c:v>
                </c:pt>
                <c:pt idx="1">
                  <c:v>25–34-vuotiaat</c:v>
                </c:pt>
                <c:pt idx="2">
                  <c:v>35–44-vuotiaat</c:v>
                </c:pt>
                <c:pt idx="3">
                  <c:v>45–54-vuotiaat</c:v>
                </c:pt>
                <c:pt idx="4">
                  <c:v>55–64-vuotiaat</c:v>
                </c:pt>
                <c:pt idx="5">
                  <c:v>Yli 64-vuotiaat</c:v>
                </c:pt>
              </c:strCache>
            </c:strRef>
          </c:cat>
          <c:val>
            <c:numRef>
              <c:f>Sheet1!$B$4:$G$4</c:f>
              <c:numCache>
                <c:formatCode>0%</c:formatCode>
                <c:ptCount val="6"/>
                <c:pt idx="0">
                  <c:v>0.57999999999999996</c:v>
                </c:pt>
                <c:pt idx="1">
                  <c:v>0.65</c:v>
                </c:pt>
                <c:pt idx="2">
                  <c:v>0.69</c:v>
                </c:pt>
                <c:pt idx="3">
                  <c:v>0.66</c:v>
                </c:pt>
                <c:pt idx="4">
                  <c:v>0.59</c:v>
                </c:pt>
                <c:pt idx="5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06-EA48-81EB-9BAE04618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8"/>
        <c:axId val="882459983"/>
        <c:axId val="882466815"/>
      </c:barChart>
      <c:catAx>
        <c:axId val="882459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2649"/>
                </a:solidFill>
                <a:latin typeface="Neue Haas Unica Pro" panose="020B0504030206020203" pitchFamily="34" charset="77"/>
                <a:ea typeface="+mn-ea"/>
                <a:cs typeface="+mn-cs"/>
              </a:defRPr>
            </a:pPr>
            <a:endParaRPr lang="en-FI"/>
          </a:p>
        </c:txPr>
        <c:crossAx val="882466815"/>
        <c:crosses val="autoZero"/>
        <c:auto val="1"/>
        <c:lblAlgn val="ctr"/>
        <c:lblOffset val="100"/>
        <c:noMultiLvlLbl val="0"/>
      </c:catAx>
      <c:valAx>
        <c:axId val="882466815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882459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8656570110746911E-2"/>
          <c:y val="0.91121216654301074"/>
          <c:w val="0.94993314218239022"/>
          <c:h val="6.96621531399748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2649"/>
              </a:solidFill>
              <a:latin typeface="Neue Haas Unica Pro" panose="020B0504030206020203" pitchFamily="34" charset="77"/>
              <a:ea typeface="+mn-ea"/>
              <a:cs typeface="+mn-cs"/>
            </a:defRPr>
          </a:pPr>
          <a:endParaRPr lang="en-FI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563483922836165"/>
          <c:y val="0.1583897736969257"/>
          <c:w val="0.5979762895990085"/>
          <c:h val="0.7523433980585356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Vain painettu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00EC82C-CF15-714E-B945-E4660F9C4454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2F9E-A242-9AB2-F3B62441D6D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018140C-B7C3-C945-B9CC-4B4DB4FFD172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F9E-A242-9AB2-F3B62441D6D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fld id="{A69F7E5B-EE1A-974A-8E87-33A55E982AAA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F9E-A242-9AB2-F3B62441D6D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2769F4E-7938-584D-A22C-62A9EB2104B1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F9E-A242-9AB2-F3B62441D6D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 i="0">
                    <a:solidFill>
                      <a:schemeClr val="bg1"/>
                    </a:solidFill>
                    <a:latin typeface="Neue Haas Unica Pro Medium" panose="020B0504030206020203" pitchFamily="34" charset="77"/>
                  </a:defRPr>
                </a:pPr>
                <a:endParaRPr lang="en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Asiakasmediat (5 kpl)</c:v>
                </c:pt>
                <c:pt idx="1">
                  <c:v>Ammatti- ja järjestömediat (7 kpl)</c:v>
                </c:pt>
                <c:pt idx="2">
                  <c:v>Yleisömediat (64 kpl)</c:v>
                </c:pt>
                <c:pt idx="4">
                  <c:v>Aikakausmediat yhteensä (76 kpl)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80</c:v>
                </c:pt>
                <c:pt idx="1">
                  <c:v>57</c:v>
                </c:pt>
                <c:pt idx="2">
                  <c:v>33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B5-7541-8E66-8EC82D07F55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Painettu ja digi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fld id="{7CEFB91E-AE2E-0047-90D1-D1D7B407B46D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2F9E-A242-9AB2-F3B62441D6D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F244BF8-661E-AC4E-A884-E05BC9A0738F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2F9E-A242-9AB2-F3B62441D6D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B767FED-4169-7140-8E8B-084F9E68E941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2F9E-A242-9AB2-F3B62441D6D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7BDDD9D-5B1A-9942-8564-38A58FD9E2A4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F9E-A242-9AB2-F3B62441D6D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 i="0">
                    <a:solidFill>
                      <a:srgbClr val="002548"/>
                    </a:solidFill>
                    <a:latin typeface="Neue Haas Unica Pro Medium" panose="020B0504030206020203" pitchFamily="34" charset="77"/>
                  </a:defRPr>
                </a:pPr>
                <a:endParaRPr lang="en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Asiakasmediat (5 kpl)</c:v>
                </c:pt>
                <c:pt idx="1">
                  <c:v>Ammatti- ja järjestömediat (7 kpl)</c:v>
                </c:pt>
                <c:pt idx="2">
                  <c:v>Yleisömediat (64 kpl)</c:v>
                </c:pt>
                <c:pt idx="4">
                  <c:v>Aikakausmediat yhteensä (76 kpl)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13</c:v>
                </c:pt>
                <c:pt idx="1">
                  <c:v>15</c:v>
                </c:pt>
                <c:pt idx="2">
                  <c:v>41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B5-7541-8E66-8EC82D07F553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Vain digi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9B5-7541-8E66-8EC82D07F553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9B5-7541-8E66-8EC82D07F553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9B5-7541-8E66-8EC82D07F553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9B5-7541-8E66-8EC82D07F55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fld id="{D51B2460-D743-7443-BC2F-8B6CD5130866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2F9E-A242-9AB2-F3B62441D6D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19AC79E-1D71-C949-B323-A45CA3FE04D8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2F9E-A242-9AB2-F3B62441D6D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42E134B-30B3-F142-B93D-B4324F83B443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9B5-7541-8E66-8EC82D07F55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fld id="{1407CD7F-D8B9-6D4B-8A03-1D7A93F5DC87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F9E-A242-9AB2-F3B62441D6D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 i="0">
                    <a:solidFill>
                      <a:srgbClr val="002548"/>
                    </a:solidFill>
                    <a:latin typeface="Neue Haas Unica Pro Medium" panose="020B0504030206020203" pitchFamily="34" charset="77"/>
                  </a:defRPr>
                </a:pPr>
                <a:endParaRPr lang="en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Asiakasmediat (5 kpl)</c:v>
                </c:pt>
                <c:pt idx="1">
                  <c:v>Ammatti- ja järjestömediat (7 kpl)</c:v>
                </c:pt>
                <c:pt idx="2">
                  <c:v>Yleisömediat (64 kpl)</c:v>
                </c:pt>
                <c:pt idx="4">
                  <c:v>Aikakausmediat yhteensä (76 kpl)</c:v>
                </c:pt>
              </c:strCache>
            </c:strRef>
          </c:cat>
          <c:val>
            <c:numRef>
              <c:f>Taul1!$D$2:$D$6</c:f>
              <c:numCache>
                <c:formatCode>General</c:formatCode>
                <c:ptCount val="5"/>
                <c:pt idx="0">
                  <c:v>8</c:v>
                </c:pt>
                <c:pt idx="1">
                  <c:v>28</c:v>
                </c:pt>
                <c:pt idx="2">
                  <c:v>26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9B5-7541-8E66-8EC82D07F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485419376"/>
        <c:axId val="485417136"/>
      </c:barChart>
      <c:catAx>
        <c:axId val="48541937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 sz="1400" b="0" i="0">
                <a:solidFill>
                  <a:srgbClr val="002649"/>
                </a:solidFill>
                <a:latin typeface="Neue Haas Unica Pro Medium" panose="020B0504030206020203" pitchFamily="34" charset="77"/>
              </a:defRPr>
            </a:pPr>
            <a:endParaRPr lang="en-FI"/>
          </a:p>
        </c:txPr>
        <c:crossAx val="485417136"/>
        <c:crosses val="autoZero"/>
        <c:auto val="1"/>
        <c:lblAlgn val="ctr"/>
        <c:lblOffset val="100"/>
        <c:tickLblSkip val="1"/>
        <c:noMultiLvlLbl val="0"/>
      </c:catAx>
      <c:valAx>
        <c:axId val="485417136"/>
        <c:scaling>
          <c:orientation val="minMax"/>
          <c:max val="100.01"/>
          <c:min val="0"/>
        </c:scaling>
        <c:delete val="1"/>
        <c:axPos val="b"/>
        <c:numFmt formatCode="General" sourceLinked="0"/>
        <c:majorTickMark val="none"/>
        <c:minorTickMark val="none"/>
        <c:tickLblPos val="high"/>
        <c:crossAx val="485419376"/>
        <c:crosses val="autoZero"/>
        <c:crossBetween val="between"/>
        <c:majorUnit val="10"/>
        <c:minorUnit val="1"/>
      </c:valAx>
      <c:spPr>
        <a:ln>
          <a:noFill/>
        </a:ln>
      </c:spPr>
    </c:plotArea>
    <c:legend>
      <c:legendPos val="t"/>
      <c:layout>
        <c:manualLayout>
          <c:xMode val="edge"/>
          <c:yMode val="edge"/>
          <c:x val="0.33788474107378474"/>
          <c:y val="1.2332044690619617E-2"/>
          <c:w val="0.61814902995192034"/>
          <c:h val="8.9767907754667586E-2"/>
        </c:manualLayout>
      </c:layout>
      <c:overlay val="0"/>
      <c:txPr>
        <a:bodyPr/>
        <a:lstStyle/>
        <a:p>
          <a:pPr>
            <a:defRPr sz="1400" b="0" i="0">
              <a:solidFill>
                <a:srgbClr val="002649"/>
              </a:solidFill>
              <a:latin typeface="Neue Haas Unica Pro Medium" panose="020B0504030206020203" pitchFamily="34" charset="77"/>
            </a:defRPr>
          </a:pPr>
          <a:endParaRPr lang="en-FI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Neue Haas Unica W1G" panose="020B0504030206020203" pitchFamily="34" charset="0"/>
        </a:defRPr>
      </a:pPr>
      <a:endParaRPr lang="en-FI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0.23185</cdr:x>
      <cdr:y>0.3174</cdr:y>
    </cdr:from>
    <cdr:to>
      <cdr:x>0.79043</cdr:x>
      <cdr:y>0.47304</cdr:y>
    </cdr:to>
    <cdr:sp macro="" textlink="">
      <cdr:nvSpPr>
        <cdr:cNvPr id="3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C74C9BEF-4942-7448-9A77-9361FD05EFC1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19627" y="1384446"/>
          <a:ext cx="2456543" cy="678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sz="3500" dirty="0">
              <a:solidFill>
                <a:schemeClr val="tx2"/>
              </a:solidFill>
              <a:latin typeface="Canela Medium" pitchFamily="2" charset="77"/>
            </a:rPr>
            <a:t>89 %</a:t>
          </a:r>
          <a:endParaRPr lang="en-FI" sz="3500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  <cdr:relSizeAnchor xmlns:cdr="http://schemas.openxmlformats.org/drawingml/2006/chartDrawing">
    <cdr:from>
      <cdr:x>0.23185</cdr:x>
      <cdr:y>0.47005</cdr:y>
    </cdr:from>
    <cdr:to>
      <cdr:x>0.79043</cdr:x>
      <cdr:y>0.6257</cdr:y>
    </cdr:to>
    <cdr:sp macro="" textlink="">
      <cdr:nvSpPr>
        <cdr:cNvPr id="5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1614A37D-4836-F371-2D21-406A7BCC6D0E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19627" y="2050308"/>
          <a:ext cx="2456543" cy="678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dirty="0">
              <a:solidFill>
                <a:schemeClr val="tx2"/>
              </a:solidFill>
              <a:latin typeface="Canela Medium" pitchFamily="2" charset="77"/>
            </a:rPr>
            <a:t>Kaikki lukijat yhteensä </a:t>
          </a:r>
          <a:br>
            <a:rPr lang="fi-FI" dirty="0">
              <a:solidFill>
                <a:schemeClr val="tx2"/>
              </a:solidFill>
              <a:latin typeface="Canela Medium" pitchFamily="2" charset="77"/>
            </a:rPr>
          </a:br>
          <a:r>
            <a:rPr lang="fi-FI" dirty="0">
              <a:solidFill>
                <a:schemeClr val="tx2"/>
              </a:solidFill>
              <a:latin typeface="Canela Medium" pitchFamily="2" charset="77"/>
            </a:rPr>
            <a:t>3,8 miljoonaa </a:t>
          </a:r>
          <a:br>
            <a:rPr lang="fi-FI" dirty="0">
              <a:solidFill>
                <a:schemeClr val="tx2"/>
              </a:solidFill>
              <a:latin typeface="Canela Medium" pitchFamily="2" charset="77"/>
            </a:rPr>
          </a:br>
          <a:r>
            <a:rPr lang="fi-FI" dirty="0">
              <a:solidFill>
                <a:schemeClr val="tx2"/>
              </a:solidFill>
              <a:latin typeface="Canela Medium" pitchFamily="2" charset="77"/>
            </a:rPr>
            <a:t>lukijaa</a:t>
          </a:r>
          <a:endParaRPr lang="en-FI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0.24084</cdr:x>
      <cdr:y>0.3174</cdr:y>
    </cdr:from>
    <cdr:to>
      <cdr:x>0.78878</cdr:x>
      <cdr:y>0.47305</cdr:y>
    </cdr:to>
    <cdr:sp macro="" textlink="">
      <cdr:nvSpPr>
        <cdr:cNvPr id="3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C74C9BEF-4942-7448-9A77-9361FD05EFC1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59180" y="1384440"/>
          <a:ext cx="2409734" cy="678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sz="3500" dirty="0">
              <a:solidFill>
                <a:schemeClr val="tx2"/>
              </a:solidFill>
              <a:latin typeface="Canela Medium" pitchFamily="2" charset="77"/>
            </a:rPr>
            <a:t>58 %</a:t>
          </a:r>
          <a:endParaRPr lang="en-FI" sz="3500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  <cdr:relSizeAnchor xmlns:cdr="http://schemas.openxmlformats.org/drawingml/2006/chartDrawing">
    <cdr:from>
      <cdr:x>0.24084</cdr:x>
      <cdr:y>0.49248</cdr:y>
    </cdr:from>
    <cdr:to>
      <cdr:x>0.78878</cdr:x>
      <cdr:y>0.64812</cdr:y>
    </cdr:to>
    <cdr:sp macro="" textlink="">
      <cdr:nvSpPr>
        <cdr:cNvPr id="5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1614A37D-4836-F371-2D21-406A7BCC6D0E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59180" y="2148114"/>
          <a:ext cx="2409734" cy="678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dirty="0">
              <a:solidFill>
                <a:schemeClr val="tx2"/>
              </a:solidFill>
              <a:latin typeface="Canela Medium" pitchFamily="2" charset="77"/>
            </a:rPr>
            <a:t>2,5 miljoonaa </a:t>
          </a:r>
          <a:br>
            <a:rPr lang="fi-FI" dirty="0">
              <a:solidFill>
                <a:schemeClr val="tx2"/>
              </a:solidFill>
              <a:latin typeface="Canela Medium" pitchFamily="2" charset="77"/>
            </a:rPr>
          </a:br>
          <a:r>
            <a:rPr lang="fi-FI" dirty="0">
              <a:solidFill>
                <a:schemeClr val="tx2"/>
              </a:solidFill>
              <a:latin typeface="Canela Medium" pitchFamily="2" charset="77"/>
            </a:rPr>
            <a:t>lukijaa digissä </a:t>
          </a:r>
          <a:endParaRPr lang="en-FI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0.22937</cdr:x>
      <cdr:y>0.3174</cdr:y>
    </cdr:from>
    <cdr:to>
      <cdr:x>0.79043</cdr:x>
      <cdr:y>0.47305</cdr:y>
    </cdr:to>
    <cdr:sp macro="" textlink="">
      <cdr:nvSpPr>
        <cdr:cNvPr id="3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C74C9BEF-4942-7448-9A77-9361FD05EFC1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08743" y="1384440"/>
          <a:ext cx="2467428" cy="678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sz="3500" dirty="0">
              <a:solidFill>
                <a:schemeClr val="tx2"/>
              </a:solidFill>
              <a:latin typeface="Canela Medium" pitchFamily="2" charset="77"/>
            </a:rPr>
            <a:t>75 %</a:t>
          </a:r>
          <a:endParaRPr lang="en-FI" sz="3500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  <cdr:relSizeAnchor xmlns:cdr="http://schemas.openxmlformats.org/drawingml/2006/chartDrawing">
    <cdr:from>
      <cdr:x>0.22937</cdr:x>
      <cdr:y>0.48915</cdr:y>
    </cdr:from>
    <cdr:to>
      <cdr:x>0.79043</cdr:x>
      <cdr:y>0.64479</cdr:y>
    </cdr:to>
    <cdr:sp macro="" textlink="">
      <cdr:nvSpPr>
        <cdr:cNvPr id="5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1614A37D-4836-F371-2D21-406A7BCC6D0E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08743" y="2133600"/>
          <a:ext cx="2467428" cy="678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dirty="0">
              <a:solidFill>
                <a:schemeClr val="tx2"/>
              </a:solidFill>
              <a:latin typeface="Canela Medium" pitchFamily="2" charset="77"/>
            </a:rPr>
            <a:t>3,2 miljoonaa </a:t>
          </a:r>
          <a:br>
            <a:rPr lang="fi-FI" dirty="0">
              <a:solidFill>
                <a:schemeClr val="tx2"/>
              </a:solidFill>
              <a:latin typeface="Canela Medium" pitchFamily="2" charset="77"/>
            </a:rPr>
          </a:br>
          <a:r>
            <a:rPr lang="fi-FI" dirty="0">
              <a:solidFill>
                <a:schemeClr val="tx2"/>
              </a:solidFill>
              <a:latin typeface="Canela Medium" pitchFamily="2" charset="77"/>
            </a:rPr>
            <a:t>lukijaa printissä</a:t>
          </a:r>
          <a:endParaRPr lang="en-FI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116731-4676-4049-B778-C85831E1F5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5C887A-2D2F-E940-8170-CB98732492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03909-B5E8-FB4E-AFE4-A87166A88C34}" type="datetimeFigureOut">
              <a:rPr lang="en-FI" smtClean="0">
                <a:latin typeface="Neue Haas Unica W1G" panose="020B0504030206020203" pitchFamily="34" charset="0"/>
              </a:rPr>
              <a:t>4.10.2026</a:t>
            </a:fld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4AAC1-5A48-8D47-9036-9B35BA37D1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DB4C95-5904-FB43-9FE2-1A5C1BAD6A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F5268-A0E2-674D-AEA0-0DAD3129F1B4}" type="slidenum">
              <a:rPr lang="en-FI" smtClean="0">
                <a:latin typeface="Neue Haas Unica W1G" panose="020B0504030206020203" pitchFamily="34" charset="0"/>
              </a:rPr>
              <a:t>‹#›</a:t>
            </a:fld>
            <a:endParaRPr lang="en-FI" dirty="0"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359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Neue Haas Unica W1G" panose="020B0504030206020203" pitchFamily="34" charset="0"/>
              </a:defRPr>
            </a:lvl1pPr>
          </a:lstStyle>
          <a:p>
            <a:endParaRPr lang="en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Neue Haas Unica W1G" panose="020B0504030206020203" pitchFamily="34" charset="0"/>
              </a:defRPr>
            </a:lvl1pPr>
          </a:lstStyle>
          <a:p>
            <a:fld id="{C4E458E5-F7A7-9540-B300-0997209ECD22}" type="datetimeFigureOut">
              <a:rPr lang="en-FI" smtClean="0"/>
              <a:pPr/>
              <a:t>4.10.2026</a:t>
            </a:fld>
            <a:endParaRPr lang="en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Neue Haas Unica W1G" panose="020B0504030206020203" pitchFamily="34" charset="0"/>
              </a:defRPr>
            </a:lvl1pPr>
          </a:lstStyle>
          <a:p>
            <a:endParaRPr lang="en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Neue Haas Unica W1G" panose="020B0504030206020203" pitchFamily="34" charset="0"/>
              </a:defRPr>
            </a:lvl1pPr>
          </a:lstStyle>
          <a:p>
            <a:fld id="{ECE063A0-E1D9-054C-B6B8-9DCE4E3BD599}" type="slidenum">
              <a:rPr lang="en-FI" smtClean="0"/>
              <a:pPr/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87118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Neue Haas Unica W1G" panose="020B0504030206020203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080540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3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3880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4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4340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D4F60-42AA-A645-D9D1-5D3169622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9A224B1-5EB6-CFC8-8BDA-DBEF209CB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28E2681-164D-C2D9-5B86-6E43EEF2E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3CA938A-2E97-C858-E7A1-CD3A060A95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5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90359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29395-DB9B-4E0E-9974-7E7C923CB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7ECC65A-6BD8-5B16-DC7D-C2D69C09A7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1C8351C-35BD-E999-BCAF-0D33235A3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2E7E926-F58A-D997-A4EE-5C0AE0A20B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6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28699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7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228440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474E9-8581-5982-1941-3B4772616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29641-2AB8-992F-07AF-592B5AA92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DD945F-5BD1-DB4F-D9C0-81535D597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6C2C9-C24E-65D5-63FD-0B00702DDE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8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10206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11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118070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12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942364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14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779694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16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890415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17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088208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20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888326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24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519296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42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7880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2.emf"/><Relationship Id="rId7" Type="http://schemas.openxmlformats.org/officeDocument/2006/relationships/image" Target="../media/image14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3.emf"/><Relationship Id="rId9" Type="http://schemas.openxmlformats.org/officeDocument/2006/relationships/image" Target="../media/image16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3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Relationship Id="rId9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C8F95F4-81E9-EF49-A226-BCE101457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9750" y="-7822685"/>
            <a:ext cx="14535150" cy="155161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889790-F15E-1B44-B63B-B457C40FE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5982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68D8E-AFC5-9E4A-A6FF-D33AA04BC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3582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6E811F-B1B3-2C47-99A0-362276A992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732D0895-4E35-68FF-CC8A-4AC9606C03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0449" y="6389170"/>
            <a:ext cx="730743" cy="2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0386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87C4-888C-D443-97ED-678CA01987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83456"/>
            <a:ext cx="10515600" cy="1325563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 err="1"/>
              <a:t>Sisältö</a:t>
            </a:r>
            <a:endParaRPr lang="en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1F004C-804C-1149-B4B9-EFF10150B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6031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9B38F8-395F-DC43-9EEA-948E5A663C2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338554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8243C13-36F3-554B-B39E-5B18DAA5684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1850" y="41528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5BC51B-1ECA-5E44-BCAA-88BEFC96EDC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1850" y="492973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04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119E771-A6DD-F245-A557-A5F963888D0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089150" y="2689771"/>
            <a:ext cx="3460750" cy="536030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Ensimmäinen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D3CD72D-80AF-1245-9965-4E40DEDCD20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089150" y="3491606"/>
            <a:ext cx="3460750" cy="424457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Toinen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E227821-A9A2-F144-9C0A-25E20AEC0FD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089150" y="4238328"/>
            <a:ext cx="3460750" cy="424458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Kolmas</a:t>
            </a:r>
            <a:endParaRPr lang="en-GB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9ACDB04-5B3C-EB47-836C-C3EA4AB145E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089150" y="5015405"/>
            <a:ext cx="3460750" cy="497135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Neljäs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69E9D1-F6E6-0549-AAE5-FB75F727D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4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976514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/>
          <p:nvPr/>
        </p:nvCxnSpPr>
        <p:spPr>
          <a:xfrm>
            <a:off x="1169071" y="1366807"/>
            <a:ext cx="994116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3AA168A-67B8-4940-97AA-9A3F07F345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-90918" b="-2"/>
          <a:stretch>
            <a:fillRect/>
          </a:stretch>
        </p:blipFill>
        <p:spPr>
          <a:xfrm>
            <a:off x="10064074" y="6262742"/>
            <a:ext cx="1845645" cy="26548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FA5E9-7226-A446-9E4B-8B10788C8A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790698" y="1514670"/>
            <a:ext cx="8610601" cy="4654846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D41599-4BDE-B044-BE71-783A0AE401E8}"/>
              </a:ext>
            </a:extLst>
          </p:cNvPr>
          <p:cNvCxnSpPr>
            <a:cxnSpLocks/>
          </p:cNvCxnSpPr>
          <p:nvPr userDrawn="1"/>
        </p:nvCxnSpPr>
        <p:spPr>
          <a:xfrm>
            <a:off x="832648" y="1366807"/>
            <a:ext cx="1052670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ruutu 9">
            <a:extLst>
              <a:ext uri="{FF2B5EF4-FFF2-40B4-BE49-F238E27FC236}">
                <a16:creationId xmlns:a16="http://schemas.microsoft.com/office/drawing/2014/main" id="{6E97DFE3-4149-71A6-1D8B-6E210D81F0A7}"/>
              </a:ext>
            </a:extLst>
          </p:cNvPr>
          <p:cNvSpPr txBox="1"/>
          <p:nvPr userDrawn="1"/>
        </p:nvSpPr>
        <p:spPr>
          <a:xfrm>
            <a:off x="2573163" y="6389170"/>
            <a:ext cx="60977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Lähde: KMT 2026  |  Koko väestö N: 46 720, naiset N: 23 498, miehet N: 23 222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3E01ABB-1F84-486E-E6AF-0BD7D6F012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2916" y="6311608"/>
            <a:ext cx="659464" cy="26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76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987A81C-4E41-D445-9482-92D9AE4BA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2BCB598-89A0-8944-BE77-244DF996C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B43CB9C3-EE59-6F4E-B1F0-084700923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3E22C7-5B92-8F4E-BF31-28ED7B4FFEF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E82C676-D6CA-374F-A1FB-8C9E8E107FBC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EFB9265-C684-6B42-B48E-FB706D49DB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69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FB3F6A1-9752-F848-A102-0EAD89C36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5193F66-C683-C840-B339-86ADCB9C1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>
              <a:solidFill>
                <a:schemeClr val="tx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8DF08B-3530-C541-8E8B-47BED9E4E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B6DE27-FF44-2A48-B515-3FC0FC7EE81D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6D2D55-1242-2D45-A11E-7BF5063322A8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62B768-8286-D447-B4F5-40480A8307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3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1">
    <p:bg>
      <p:bgPr>
        <a:solidFill>
          <a:srgbClr val="0026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064BFC-CF3F-C74E-8F1F-09A14FDA406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36D8F9-B370-1A4C-BDFF-A2B663735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31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2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28442742-31E2-72A1-E84B-977C6F1227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4958" y="6389170"/>
            <a:ext cx="730743" cy="2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3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rgbClr val="F5F4F7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B2280F-ED4C-5840-AA11-78443EF12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48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1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48A087-0E54-5548-BBE0-62F93A137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D82487-CC65-DF4E-B7FB-142940BCC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2875D82-5948-B840-B018-39245CCC7C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F67D57-1D40-5742-BF3B-9371FA12C5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1DF033-2C27-434E-8D2D-4C13C394B8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32CD9C6-601E-2530-9DFF-CFD26A0FCD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0766" y="6389170"/>
            <a:ext cx="730743" cy="2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44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2">
    <p:bg>
      <p:bgPr>
        <a:solidFill>
          <a:srgbClr val="9C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2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B00ED94-3586-9A21-CEBB-CF4F9A6569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85" y="6389170"/>
            <a:ext cx="730743" cy="2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3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2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8CF68B6-EB23-2D4E-8356-BA08AD91C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accent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>
              <a:solidFill>
                <a:schemeClr val="accen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EC2417-A897-634C-9475-C2694F874E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76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ustyyl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866407-1BFA-8440-B74D-9BE0E51DB2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2510D3-A6F3-1B4D-AB47-636E1C231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58F8733-EB61-6547-BD3F-8B0A5C19D1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5623AE-0293-984D-916C-9BEA648B74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1B0216-9980-2747-A102-53662C751D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71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palsta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32F4FF-B802-0E4B-AF28-35AEA1D7BC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7C78DE1-6D6D-6C48-A90D-055ECCB3DDC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829704-8DA1-AF40-8623-8A623BC7EB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FDE9FC-16A7-F247-98B4-8AB6527785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08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ustyyl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B6D43-EAE1-2C47-9566-14FA250190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C4E808-C354-BD46-A11A-BB2ED2856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7D19C15-488D-594D-A39E-F1ADC9C4A14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C5A0E-ACD5-6F48-AC18-D31D253548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D56BAF-85C4-3346-9788-9891FA0816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550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palsta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D7305-CCC3-5341-84F6-412B2D2601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CA34AE2-6D8E-1E42-B7B7-3ED600E83EB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FB5645D-A15D-3E4E-BCA9-9A65B41545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C9E169-CE84-364E-AF1A-431A3C505B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79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BAD956-82E6-9345-BF9F-781389E6F2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189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75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4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357D93-882A-7348-B149-EEDC6EB25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1D72B2-0E38-4441-ACDA-CA2FF42A7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3590DE-F83C-F748-B3B6-4B1B9FEC37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688642-0C61-F247-A15B-7F92AD4BD5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53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D178A84-A00F-9F4E-8B25-1DC2E55FF15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E244FF-4257-7E4C-8ABE-C636BF9F47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91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586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37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479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2E0052-7C18-2143-BE6B-041E63E5A0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39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C9265-C3CD-FDDD-AF02-972209323E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D07328-92F1-AE44-84A6-753113B2E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B95C89-311C-774B-9D64-C85090C43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D848E9-B770-064C-B974-636D46EC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ED5593-2D98-3F45-99EE-46D29BA431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02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vär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AF1FA73-5CBC-1D47-B97D-22FE5A31D81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A55120-D5DA-2447-9D24-342FC9EA1F88}"/>
              </a:ext>
            </a:extLst>
          </p:cNvPr>
          <p:cNvSpPr/>
          <p:nvPr userDrawn="1"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3559E2-D529-ED4B-B781-276E243911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78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vär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221624A-1624-9743-BBA1-8699AF8AE6D0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BA0F28-2A18-824A-AB25-D19E6D891B4F}"/>
              </a:ext>
            </a:extLst>
          </p:cNvPr>
          <p:cNvSpPr/>
          <p:nvPr userDrawn="1"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BE004A-37D4-C546-99D3-0F0C3DD70B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36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7F2DD6-10C4-034F-AA82-6EEC56B5A1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EB0750C-D2E6-C44C-B12D-E0D7D8BDFF3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292499-6E74-B84A-A62D-D470FB1AA8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BC52E1-21C6-404D-B45A-86C274DFBD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68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AACA4-7C56-F040-B12A-A84B40021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28508-236D-414B-9135-B2FBB5A4EC0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1AC2EC-EC00-2A4A-9094-F79A29F5E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12A427-83F8-5F4C-8AD1-E8B3F3E45E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619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+ nosto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F58508-655F-4D48-B6E9-C52726C900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77BDE-513D-9D45-865F-385EFC00C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CD0953-7CA8-4F47-8139-D5CAF8F8C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F2419D-25FE-9B4B-AF45-C15B96A824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17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pu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4707AA-FEB5-B543-868E-5C071A4BB7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AD04DD-053B-EF42-951B-A77D7F276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9508" y="3063993"/>
            <a:ext cx="5592983" cy="4213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69008E-7E94-884C-9CD1-46E94B5FFC1B}"/>
              </a:ext>
            </a:extLst>
          </p:cNvPr>
          <p:cNvSpPr txBox="1"/>
          <p:nvPr/>
        </p:nvSpPr>
        <p:spPr>
          <a:xfrm>
            <a:off x="3839978" y="3696739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A</a:t>
            </a:r>
            <a:r>
              <a:rPr lang="en-FI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ikakausmedia.fi  │  Mediakortit.fi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A96CF79-66B7-7F4E-AD65-FF1DAA40E9B3}"/>
              </a:ext>
            </a:extLst>
          </p:cNvPr>
          <p:cNvGrpSpPr/>
          <p:nvPr/>
        </p:nvGrpSpPr>
        <p:grpSpPr>
          <a:xfrm>
            <a:off x="5061577" y="4706264"/>
            <a:ext cx="2068842" cy="236236"/>
            <a:chOff x="4864100" y="4828992"/>
            <a:chExt cx="2068842" cy="23623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CA2D01A-48EC-8544-9EA9-F53CBB0235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51548" y="4837288"/>
              <a:ext cx="264087" cy="21964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3180180-65CA-C447-8C72-468BD89754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5281981" y="4828992"/>
              <a:ext cx="236236" cy="23623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32B75A8-6F21-094A-8E16-782F041E0D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048966" y="4846320"/>
              <a:ext cx="218908" cy="21890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ACF252A-53B3-4E41-ADE1-608604DED9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6401205" y="4859893"/>
              <a:ext cx="205335" cy="20533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4B2E6FB-847A-C846-A69F-4C41DF40A2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4864100" y="4855247"/>
              <a:ext cx="296937" cy="20998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82C750E-8E6B-7E44-9F33-2740B3FE5F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6739871" y="4859238"/>
              <a:ext cx="193071" cy="193071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179479C-0F44-7A45-AA75-6A858C230627}"/>
              </a:ext>
            </a:extLst>
          </p:cNvPr>
          <p:cNvSpPr txBox="1"/>
          <p:nvPr/>
        </p:nvSpPr>
        <p:spPr>
          <a:xfrm>
            <a:off x="3839977" y="5124716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B72BD61-6FA9-8743-A666-40EF36CBB6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332689-B495-B647-835B-2CFC4A45A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5BB652-68EA-2D4E-92E8-71606DDF7A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99508" y="3063993"/>
            <a:ext cx="5592983" cy="42138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725686E-E108-2E42-96A5-352D04B2C237}"/>
              </a:ext>
            </a:extLst>
          </p:cNvPr>
          <p:cNvSpPr txBox="1"/>
          <p:nvPr userDrawn="1"/>
        </p:nvSpPr>
        <p:spPr>
          <a:xfrm>
            <a:off x="3839978" y="3696739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A</a:t>
            </a:r>
            <a:r>
              <a:rPr lang="en-FI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ikakausmedia.fi  │  Mediakortit.fi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B8A10FE-373D-E241-95E2-FEA2821CFEDF}"/>
              </a:ext>
            </a:extLst>
          </p:cNvPr>
          <p:cNvGrpSpPr/>
          <p:nvPr userDrawn="1"/>
        </p:nvGrpSpPr>
        <p:grpSpPr>
          <a:xfrm>
            <a:off x="5061577" y="4706264"/>
            <a:ext cx="2068842" cy="236236"/>
            <a:chOff x="4864100" y="4828992"/>
            <a:chExt cx="2068842" cy="23623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9A9A7C6-98DB-AE49-B7E3-593AB37024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51548" y="4837288"/>
              <a:ext cx="264087" cy="21964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DBB09E5-BE53-6648-8273-1AEEA1686C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5281981" y="4828992"/>
              <a:ext cx="236236" cy="23623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7F898CD-4116-FF45-9A64-22F61C3081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048966" y="4846320"/>
              <a:ext cx="218908" cy="218908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2BE87ED-18E0-1C45-BE78-EDE91A239B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6401205" y="4859893"/>
              <a:ext cx="205335" cy="205335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8ABDEC7-E59D-714E-96CF-A327FD771A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4864100" y="4855247"/>
              <a:ext cx="296937" cy="20998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0717D3E-23C0-044C-924A-D0516609D9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6739871" y="4859238"/>
              <a:ext cx="193071" cy="193071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6E24ABC-29A6-6B46-9453-79FEBF75C414}"/>
              </a:ext>
            </a:extLst>
          </p:cNvPr>
          <p:cNvSpPr txBox="1"/>
          <p:nvPr userDrawn="1"/>
        </p:nvSpPr>
        <p:spPr>
          <a:xfrm>
            <a:off x="3839977" y="5124716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71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C8F95F4-81E9-EF49-A226-BCE101457B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09750" y="-7822685"/>
            <a:ext cx="14535150" cy="155161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889790-F15E-1B44-B63B-B457C40FE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5982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68D8E-AFC5-9E4A-A6FF-D33AA04BC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3582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6E811F-B1B3-2C47-99A0-362276A992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34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sältö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87C4-888C-D443-97ED-678CA01987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83456"/>
            <a:ext cx="10515600" cy="1325563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 err="1"/>
              <a:t>Sisältö</a:t>
            </a:r>
            <a:endParaRPr lang="en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1F004C-804C-1149-B4B9-EFF10150B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6031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9B38F8-395F-DC43-9EEA-948E5A663C2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338554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8243C13-36F3-554B-B39E-5B18DAA5684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1850" y="41528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5BC51B-1ECA-5E44-BCAA-88BEFC96EDC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1850" y="492973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04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119E771-A6DD-F245-A557-A5F963888D0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089150" y="2689771"/>
            <a:ext cx="3460750" cy="536030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Ensimmäinen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D3CD72D-80AF-1245-9965-4E40DEDCD20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089150" y="3491606"/>
            <a:ext cx="3460750" cy="424457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Toinen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E227821-A9A2-F144-9C0A-25E20AEC0FD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089150" y="4238328"/>
            <a:ext cx="3460750" cy="424458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Kolmas</a:t>
            </a:r>
            <a:endParaRPr lang="en-GB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9ACDB04-5B3C-EB47-836C-C3EA4AB145E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089150" y="5015405"/>
            <a:ext cx="3460750" cy="497135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Neljäs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69E9D1-F6E6-0549-AAE5-FB75F727DB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74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+ taulu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200"/>
            <a:ext cx="10515600" cy="1325563"/>
          </a:xfrm>
        </p:spPr>
        <p:txBody>
          <a:bodyPr/>
          <a:lstStyle>
            <a:lvl1pPr algn="ctr">
              <a:defRPr sz="40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/>
          <p:nvPr userDrawn="1"/>
        </p:nvCxnSpPr>
        <p:spPr>
          <a:xfrm>
            <a:off x="1169071" y="1366807"/>
            <a:ext cx="99411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3AA168A-67B8-4940-97AA-9A3F07F345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FA5E9-7226-A446-9E4B-8B10788C8A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407442" y="2146246"/>
            <a:ext cx="7464425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8749400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+ taulu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987A81C-4E41-D445-9482-92D9AE4BA8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2BCB598-89A0-8944-BE77-244DF996C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596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+ taulu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FB3F6A1-9752-F848-A102-0EAD89C36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8DF08B-3530-C541-8E8B-47BED9E4E1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3000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1">
    <p:bg>
      <p:bgPr>
        <a:solidFill>
          <a:srgbClr val="0026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9CFFF8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064BFC-CF3F-C74E-8F1F-09A14FDA406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36D8F9-B370-1A4C-BDFF-A2B6637354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840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2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002649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076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3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F5F4F7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rgbClr val="F5F4F7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61091E-6CBC-F94E-82C1-D26EBC3D43DB}"/>
              </a:ext>
            </a:extLst>
          </p:cNvPr>
          <p:cNvSpPr/>
          <p:nvPr userDrawn="1"/>
        </p:nvSpPr>
        <p:spPr>
          <a:xfrm>
            <a:off x="9548949" y="6100354"/>
            <a:ext cx="2455817" cy="518567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B2280F-ED4C-5840-AA11-78443EF128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106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otsikko 1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48A087-0E54-5548-BBE0-62F93A1378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D82487-CC65-DF4E-B7FB-142940BCCA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6828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otsikko 2">
    <p:bg>
      <p:bgPr>
        <a:solidFill>
          <a:srgbClr val="9C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1402627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äliotsikko 3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0514216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rustyyl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866407-1BFA-8440-B74D-9BE0E51DB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2510D3-A6F3-1B4D-AB47-636E1C2319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848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ksi palsta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32F4FF-B802-0E4B-AF28-35AEA1D7BC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956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rustyyl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B6D43-EAE1-2C47-9566-14FA2501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C4E808-C354-BD46-A11A-BB2ED2856B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8714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ksi palsta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D7305-CCC3-5341-84F6-412B2D2601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021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91462D-75B7-0D4C-B90E-9417838C64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124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4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357D93-882A-7348-B149-EEDC6EB250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1D72B2-0E38-4441-ACDA-CA2FF42A71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166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318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586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37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479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8003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58CEF7-0887-7B42-B47B-250C6841DE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6914" y="656952"/>
            <a:ext cx="5199086" cy="53577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D07328-92F1-AE44-84A6-753113B2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B95C89-311C-774B-9D64-C85090C431D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465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i + vär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 userDrawn="1"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652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i + vär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 userDrawn="1"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268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7F2DD6-10C4-034F-AA82-6EEC56B5A1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236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AACA4-7C56-F040-B12A-A84B400211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150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uva + nosto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F58508-655F-4D48-B6E9-C52726C900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77BDE-513D-9D45-865F-385EFC00C1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CD0953-7CA8-4F47-8139-D5CAF8F8C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939596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ppu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4707AA-FEB5-B543-868E-5C071A4BB7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04D07E-D642-EAAF-6EE6-89B7CE9072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99508" y="3063993"/>
            <a:ext cx="5592983" cy="4213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D3AB14-45CF-F731-730C-B341EE866C9D}"/>
              </a:ext>
            </a:extLst>
          </p:cNvPr>
          <p:cNvSpPr txBox="1"/>
          <p:nvPr userDrawn="1"/>
        </p:nvSpPr>
        <p:spPr>
          <a:xfrm>
            <a:off x="3839978" y="3696739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A</a:t>
            </a:r>
            <a:r>
              <a:rPr lang="en-FI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ikakausmedia.fi  │  Mediakortit.fi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D8CB64-2C6A-8279-1F76-D869B5D965A8}"/>
              </a:ext>
            </a:extLst>
          </p:cNvPr>
          <p:cNvSpPr txBox="1"/>
          <p:nvPr userDrawn="1"/>
        </p:nvSpPr>
        <p:spPr>
          <a:xfrm>
            <a:off x="3839977" y="5124716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AEE4444-3A65-6A81-BC31-D749DF1F5E27}"/>
              </a:ext>
            </a:extLst>
          </p:cNvPr>
          <p:cNvGrpSpPr/>
          <p:nvPr userDrawn="1"/>
        </p:nvGrpSpPr>
        <p:grpSpPr>
          <a:xfrm>
            <a:off x="5061577" y="4706264"/>
            <a:ext cx="2068842" cy="236236"/>
            <a:chOff x="5061577" y="4706264"/>
            <a:chExt cx="2068842" cy="23623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F4551C4-3AFD-4038-5A40-1148780098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9458" y="4706264"/>
              <a:ext cx="236236" cy="23623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35B3E87-1D76-9A18-C84B-D953FF9E7D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6443" y="4723592"/>
              <a:ext cx="218908" cy="21890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97DA848-9D0D-641B-AEB5-7A151ED7E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98682" y="4737165"/>
              <a:ext cx="205335" cy="20533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1E31460-C41C-08FF-040B-4B58847160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1577" y="4732519"/>
              <a:ext cx="296937" cy="20998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13C2197-402B-7133-2B55-F2A9E67B65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7348" y="4736510"/>
              <a:ext cx="193071" cy="193071"/>
            </a:xfrm>
            <a:prstGeom prst="rect">
              <a:avLst/>
            </a:prstGeom>
          </p:spPr>
        </p:pic>
        <p:pic>
          <p:nvPicPr>
            <p:cNvPr id="22" name="Picture 21" descr="A white butterfly on a black background&#10;&#10;AI-generated content may be incorrect.">
              <a:extLst>
                <a:ext uri="{FF2B5EF4-FFF2-40B4-BE49-F238E27FC236}">
                  <a16:creationId xmlns:a16="http://schemas.microsoft.com/office/drawing/2014/main" id="{2165757F-D3CC-9107-8AA9-6280646E28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56688" y="4723592"/>
              <a:ext cx="248760" cy="2189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285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649EBF-CEF6-E44B-B0A4-3E1C32790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A5092-7646-5547-A70B-476FB0726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25935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  <p:sldLayoutId id="2147483854" r:id="rId24"/>
    <p:sldLayoutId id="2147483855" r:id="rId25"/>
    <p:sldLayoutId id="2147483856" r:id="rId26"/>
    <p:sldLayoutId id="2147483829" r:id="rId27"/>
    <p:sldLayoutId id="2147483660" r:id="rId28"/>
    <p:sldLayoutId id="2147483654" r:id="rId29"/>
    <p:sldLayoutId id="2147483677" r:id="rId30"/>
    <p:sldLayoutId id="2147483679" r:id="rId31"/>
    <p:sldLayoutId id="2147483663" r:id="rId32"/>
    <p:sldLayoutId id="2147483667" r:id="rId33"/>
    <p:sldLayoutId id="2147483676" r:id="rId34"/>
    <p:sldLayoutId id="2147483664" r:id="rId35"/>
    <p:sldLayoutId id="2147483680" r:id="rId36"/>
    <p:sldLayoutId id="2147483678" r:id="rId37"/>
    <p:sldLayoutId id="2147483661" r:id="rId38"/>
    <p:sldLayoutId id="2147483681" r:id="rId39"/>
    <p:sldLayoutId id="2147483662" r:id="rId40"/>
    <p:sldLayoutId id="2147483665" r:id="rId41"/>
    <p:sldLayoutId id="2147483657" r:id="rId42"/>
    <p:sldLayoutId id="2147483674" r:id="rId43"/>
    <p:sldLayoutId id="2147483666" r:id="rId44"/>
    <p:sldLayoutId id="2147483675" r:id="rId45"/>
    <p:sldLayoutId id="2147483670" r:id="rId46"/>
    <p:sldLayoutId id="2147483668" r:id="rId47"/>
    <p:sldLayoutId id="2147483669" r:id="rId48"/>
    <p:sldLayoutId id="2147483672" r:id="rId49"/>
    <p:sldLayoutId id="2147483673" r:id="rId50"/>
    <p:sldLayoutId id="2147483655" r:id="rId51"/>
    <p:sldLayoutId id="2147483671" r:id="rId5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Canela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diakortit.fi/" TargetMode="Externa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 descr="A person standing in a field of plants&#10;&#10;AI-generated content may be incorrect.">
            <a:extLst>
              <a:ext uri="{FF2B5EF4-FFF2-40B4-BE49-F238E27FC236}">
                <a16:creationId xmlns:a16="http://schemas.microsoft.com/office/drawing/2014/main" id="{BE20F3C8-C7F7-5F3D-0FFE-E879C0F05F4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1DF375-90D5-7E45-B00C-9DB66F62E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11401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FI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Kokonaistavoittavuus, Lukijamäärät &amp; digitavoittavuus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729775-DF8A-CA45-9105-05DC8CCDE98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367564" y="6300551"/>
            <a:ext cx="9144000" cy="22767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600" dirty="0">
                <a:solidFill>
                  <a:schemeClr val="bg1"/>
                </a:solidFill>
                <a:latin typeface="Neue Haas Unica W1G Medium" panose="020B0404030206020203" pitchFamily="34" charset="0"/>
              </a:rPr>
              <a:t>KMT 2026</a:t>
            </a:r>
            <a:endParaRPr lang="fi-FI" sz="1600" dirty="0">
              <a:solidFill>
                <a:schemeClr val="bg1"/>
              </a:solidFill>
              <a:latin typeface="Neue Haas Unica W1G Medium" panose="020B0404030206020203" pitchFamily="34" charset="0"/>
            </a:endParaRPr>
          </a:p>
          <a:p>
            <a:pPr marL="0" indent="0" algn="ctr">
              <a:buNone/>
            </a:pPr>
            <a:endParaRPr lang="en-FI" sz="1600" dirty="0">
              <a:solidFill>
                <a:schemeClr val="bg1"/>
              </a:solidFill>
              <a:latin typeface="Neue Haas Unica W1G Medium" panose="020B0404030206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62B552-3175-CA08-69E1-A47483058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17EB453-B654-5752-A862-EE5D84903E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061" y="6321645"/>
            <a:ext cx="796253" cy="32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82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D9703-71CE-064E-8589-E781FA01C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Sisältö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49E68-860F-344D-B03E-52C36E23E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34599" y="3405168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3ABE52-1B6C-5D4D-A955-43D565F4550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34599" y="4187608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2061B3-AB6B-5B41-A326-467DF1CD7D6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834599" y="4954868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04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89A95A2-33BA-3349-A6C7-6BE4413AB23E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2831550" y="3435404"/>
            <a:ext cx="8523432" cy="536030"/>
          </a:xfrm>
        </p:spPr>
        <p:txBody>
          <a:bodyPr anchor="ctr">
            <a:normAutofit/>
          </a:bodyPr>
          <a:lstStyle/>
          <a:p>
            <a:r>
              <a:rPr lang="fi-FI" sz="2000" dirty="0"/>
              <a:t>Kokonaistavoittavuudeltaan suurimmat aikakausmediat (printti + digi)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70A5A52-2CD2-EE49-BC94-E044F6C58AF7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2831549" y="4273630"/>
            <a:ext cx="8523433" cy="424457"/>
          </a:xfrm>
        </p:spPr>
        <p:txBody>
          <a:bodyPr anchor="ctr">
            <a:noAutofit/>
          </a:bodyPr>
          <a:lstStyle/>
          <a:p>
            <a:r>
              <a:rPr lang="fi-FI" sz="2000" dirty="0"/>
              <a:t>Lukijamäärältään suurimmat aikakauslehdet (printti)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57DE82-9ED9-D149-9389-1AB7527B651E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2831550" y="5040890"/>
            <a:ext cx="8523432" cy="424458"/>
          </a:xfrm>
        </p:spPr>
        <p:txBody>
          <a:bodyPr anchor="ctr">
            <a:noAutofit/>
          </a:bodyPr>
          <a:lstStyle/>
          <a:p>
            <a:r>
              <a:rPr lang="fi-FI" sz="2000" dirty="0"/>
              <a:t>Digitaaliselta viikkotavoittavuudeltaan suurimmat aikakausmediat</a:t>
            </a:r>
            <a:endParaRPr lang="en-FI" sz="2000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6BCACF7A-FC53-33E0-E8FD-5C9FE481809D}"/>
              </a:ext>
            </a:extLst>
          </p:cNvPr>
          <p:cNvSpPr txBox="1">
            <a:spLocks/>
          </p:cNvSpPr>
          <p:nvPr/>
        </p:nvSpPr>
        <p:spPr>
          <a:xfrm>
            <a:off x="1834599" y="2628090"/>
            <a:ext cx="996950" cy="5965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Canela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dirty="0"/>
              <a:t>01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C66BECD-CE36-6EEF-9E71-AA94FD4610E8}"/>
              </a:ext>
            </a:extLst>
          </p:cNvPr>
          <p:cNvSpPr txBox="1">
            <a:spLocks/>
          </p:cNvSpPr>
          <p:nvPr/>
        </p:nvSpPr>
        <p:spPr>
          <a:xfrm>
            <a:off x="2831550" y="2714112"/>
            <a:ext cx="8523432" cy="4244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b="0" i="0" kern="1200">
                <a:solidFill>
                  <a:schemeClr val="bg1"/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000" dirty="0"/>
              <a:t>Kooste: aikakausmedioiden tavoittavuus</a:t>
            </a:r>
            <a:endParaRPr lang="en-FI" sz="2000" dirty="0"/>
          </a:p>
        </p:txBody>
      </p:sp>
    </p:spTree>
    <p:extLst>
      <p:ext uri="{BB962C8B-B14F-4D97-AF65-F5344CB8AC3E}">
        <p14:creationId xmlns:p14="http://schemas.microsoft.com/office/powerpoint/2010/main" val="1822101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BB382C5-7C60-CEAD-9E7B-E31CD3DA8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FI" dirty="0"/>
              <a:t>Aikakausmediat tavoittavat 3,</a:t>
            </a:r>
            <a:r>
              <a:rPr lang="fi-FI" dirty="0"/>
              <a:t>8</a:t>
            </a:r>
            <a:r>
              <a:rPr lang="en-FI" dirty="0"/>
              <a:t> miljoonaa lukijaa</a:t>
            </a:r>
            <a:endParaRPr lang="fi-FI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289E1D2-75DD-1C71-E50C-7760DC0435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3448098"/>
              </p:ext>
            </p:extLst>
          </p:nvPr>
        </p:nvGraphicFramePr>
        <p:xfrm>
          <a:off x="7877629" y="1514946"/>
          <a:ext cx="4397828" cy="4361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FB29D85-55DA-CE78-3CB1-D039882D57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3506790"/>
              </p:ext>
            </p:extLst>
          </p:nvPr>
        </p:nvGraphicFramePr>
        <p:xfrm>
          <a:off x="0" y="1514946"/>
          <a:ext cx="4397828" cy="4361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2B0BA84-70FA-5DA6-E313-F07B99F7EE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7711285"/>
              </p:ext>
            </p:extLst>
          </p:nvPr>
        </p:nvGraphicFramePr>
        <p:xfrm>
          <a:off x="3938996" y="1536092"/>
          <a:ext cx="4397828" cy="4361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2">
            <a:extLst>
              <a:ext uri="{FF2B5EF4-FFF2-40B4-BE49-F238E27FC236}">
                <a16:creationId xmlns:a16="http://schemas.microsoft.com/office/drawing/2014/main" id="{E8B24402-B327-7D3A-190F-337B01AF7653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2649"/>
                </a:solidFill>
                <a:effectLst/>
                <a:uLnTx/>
                <a:uFillTx/>
                <a:latin typeface="Neue Haas Unica W1G" panose="020B0504030206020203" pitchFamily="34" charset="0"/>
                <a:ea typeface="+mn-ea"/>
                <a:cs typeface="+mn-cs"/>
              </a:rPr>
              <a:t>15 vuotta täyttäneet ja tätä vanhemmat suomalaiset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 Luvut ovat nettolukuja, eli yksi lukija lasketaan mukaan vain kerran.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AC91E933-FE40-724F-5F68-F67013AAD3C3}"/>
              </a:ext>
            </a:extLst>
          </p:cNvPr>
          <p:cNvSpPr txBox="1"/>
          <p:nvPr/>
        </p:nvSpPr>
        <p:spPr>
          <a:xfrm>
            <a:off x="5081633" y="5621373"/>
            <a:ext cx="2195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Printin lukijamäärä mitattu </a:t>
            </a:r>
            <a:b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</a:b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74 aikakausmedialta.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D08083-7D68-D9FA-62F7-B5289B341E1F}"/>
              </a:ext>
            </a:extLst>
          </p:cNvPr>
          <p:cNvSpPr txBox="1"/>
          <p:nvPr/>
        </p:nvSpPr>
        <p:spPr>
          <a:xfrm>
            <a:off x="1105214" y="5621373"/>
            <a:ext cx="2195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Digiyleisö mitattu 61 aikakausmedialta.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AFEB7D-48F5-902D-5E70-1A595F5AA26C}"/>
              </a:ext>
            </a:extLst>
          </p:cNvPr>
          <p:cNvSpPr txBox="1"/>
          <p:nvPr/>
        </p:nvSpPr>
        <p:spPr>
          <a:xfrm>
            <a:off x="8208160" y="5621373"/>
            <a:ext cx="3983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Kokonaistavoittavuudessa on mukana </a:t>
            </a:r>
            <a:b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</a:b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KMT:ssa mukana olevien aikakaumedioiden </a:t>
            </a:r>
            <a:b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</a:b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(76 kpl) printin ja digin lukijat nettona.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414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2F04DE-63E2-4662-8471-15B7993B2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814388"/>
          </a:xfrm>
        </p:spPr>
        <p:txBody>
          <a:bodyPr>
            <a:normAutofit fontScale="90000"/>
          </a:bodyPr>
          <a:lstStyle/>
          <a:p>
            <a:r>
              <a:rPr lang="fi-FI" dirty="0" err="1"/>
              <a:t>Aikakausmedioita</a:t>
            </a:r>
            <a:r>
              <a:rPr lang="fi-FI" dirty="0"/>
              <a:t> lukee yli 2 miljoonaa naista ja </a:t>
            </a:r>
            <a:br>
              <a:rPr lang="fi-FI" dirty="0"/>
            </a:br>
            <a:r>
              <a:rPr lang="fi-FI" dirty="0"/>
              <a:t>melkein 1,8 miljoonaa miestä</a:t>
            </a:r>
          </a:p>
        </p:txBody>
      </p:sp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4D82E6F2-B373-B1FB-C79E-C747E672D0FA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050883218"/>
              </p:ext>
            </p:extLst>
          </p:nvPr>
        </p:nvGraphicFramePr>
        <p:xfrm>
          <a:off x="1790700" y="2073395"/>
          <a:ext cx="8610599" cy="36576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905478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427111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1639005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1639005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fi-FI" sz="16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600" b="1" i="0" dirty="0">
                          <a:solidFill>
                            <a:schemeClr val="bg1"/>
                          </a:solidFill>
                          <a:latin typeface="Neue Haas Unica Pro" panose="020B0504030206020203" pitchFamily="34" charset="77"/>
                        </a:rPr>
                        <a:t>Kaikki 15 vuotta täyttäneet</a:t>
                      </a:r>
                    </a:p>
                    <a:p>
                      <a:pPr algn="l"/>
                      <a:br>
                        <a:rPr lang="en-FI" sz="8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r>
                        <a:rPr lang="en-FI" sz="8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est. 4 291 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3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00)</a:t>
                      </a:r>
                      <a:endParaRPr lang="fi-FI" sz="12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</a:txBody>
                  <a:tcPr marL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600" b="1" i="0" dirty="0">
                          <a:solidFill>
                            <a:schemeClr val="bg1"/>
                          </a:solidFill>
                          <a:latin typeface="Neue Haas Unica Pro" panose="020B0504030206020203" pitchFamily="34" charset="77"/>
                        </a:rPr>
                        <a:t>Naiset</a:t>
                      </a:r>
                    </a:p>
                    <a:p>
                      <a:pPr algn="l"/>
                      <a:br>
                        <a:rPr lang="en-FI" sz="8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2 19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1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9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00)</a:t>
                      </a:r>
                      <a:endParaRPr lang="fi-FI" sz="12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</a:txBody>
                  <a:tcPr marL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600" b="1" i="0" dirty="0">
                          <a:solidFill>
                            <a:schemeClr val="bg1"/>
                          </a:solidFill>
                          <a:latin typeface="Neue Haas Unica Pro" panose="020B0504030206020203" pitchFamily="34" charset="77"/>
                        </a:rPr>
                        <a:t>Miehet</a:t>
                      </a:r>
                    </a:p>
                    <a:p>
                      <a:pPr algn="l"/>
                      <a:br>
                        <a:rPr lang="en-FI" sz="8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2 09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9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4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00)</a:t>
                      </a:r>
                      <a:endParaRPr lang="fi-FI" sz="12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</a:txBody>
                  <a:tcPr marL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Nettotavoittavuus (76 lehteä)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3 804 200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2 023 700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1 780 500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Printin lukijamäärä (74 lehteä)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3 236 100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1 822 700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1 413 300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Digitaalinen </a:t>
                      </a:r>
                    </a:p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viikkotavoittavuus (61 lehteä)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2 476 000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1 241 400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0" i="1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1 234 600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</a:tbl>
          </a:graphicData>
        </a:graphic>
      </p:graphicFrame>
      <p:sp>
        <p:nvSpPr>
          <p:cNvPr id="4" name="TextBox 2">
            <a:extLst>
              <a:ext uri="{FF2B5EF4-FFF2-40B4-BE49-F238E27FC236}">
                <a16:creationId xmlns:a16="http://schemas.microsoft.com/office/drawing/2014/main" id="{97CF2B7D-1781-EDD4-0FA9-3D46DD473D75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Luvut ovat nettolukuja, eli yksi lukija lasketaan mukaan vain kerran.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946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208F9-4B74-2AC2-E251-6F91D86CE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DDA94-CE83-10E3-AB31-5FC769DFA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760824"/>
          </a:xfrm>
        </p:spPr>
        <p:txBody>
          <a:bodyPr>
            <a:noAutofit/>
          </a:bodyPr>
          <a:lstStyle/>
          <a:p>
            <a:r>
              <a:rPr lang="fi-FI" sz="3700" dirty="0"/>
              <a:t>Printin lukijoissa on suhteellisesti enemmän naisia kuin miehiä, digissä lähes yhtä paljon molempia</a:t>
            </a:r>
            <a:endParaRPr lang="en-FI" sz="3700" dirty="0">
              <a:solidFill>
                <a:schemeClr val="accent2"/>
              </a:solidFill>
            </a:endParaRP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F1E00889-9B71-7880-ADE1-7FD948775456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534340872"/>
              </p:ext>
            </p:extLst>
          </p:nvPr>
        </p:nvGraphicFramePr>
        <p:xfrm>
          <a:off x="838201" y="1975756"/>
          <a:ext cx="10515599" cy="4147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761E80A-4EAD-B6CC-86A7-AEC14C182A4E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2649"/>
                </a:solidFill>
                <a:effectLst/>
                <a:uLnTx/>
                <a:uFillTx/>
                <a:latin typeface="Neue Haas Unica W1G" panose="020B0504030206020203" pitchFamily="34" charset="0"/>
                <a:ea typeface="+mn-ea"/>
                <a:cs typeface="+mn-cs"/>
              </a:rPr>
              <a:t>15 vuotta täyttäneet suomalaiset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 Luvut ovat nettolukuja, eli yksi lukija lasketaan mukaan vain kerran.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682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C0161-9455-1782-7782-3DBF3510C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1EEC6-1A27-3065-D9AA-71F2BD84E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0" y="289931"/>
            <a:ext cx="10769600" cy="760824"/>
          </a:xfrm>
        </p:spPr>
        <p:txBody>
          <a:bodyPr>
            <a:noAutofit/>
          </a:bodyPr>
          <a:lstStyle/>
          <a:p>
            <a:r>
              <a:rPr lang="fi-FI" sz="3400" dirty="0"/>
              <a:t>Vanhemmissa ikäryhmissä printti on suosituin, mutta alle 35-vuotiaissa digin lukijoita on enemmän kuin printin</a:t>
            </a:r>
            <a:endParaRPr lang="en-FI" sz="3400" dirty="0">
              <a:solidFill>
                <a:schemeClr val="accent2"/>
              </a:solidFill>
            </a:endParaRP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68D164A3-3F6C-8E94-3BC1-857BD5715E26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948148577"/>
              </p:ext>
            </p:extLst>
          </p:nvPr>
        </p:nvGraphicFramePr>
        <p:xfrm>
          <a:off x="838201" y="1975756"/>
          <a:ext cx="10515599" cy="4147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9E1C8BE-3585-8137-8913-8B8E3991637B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2649"/>
                </a:solidFill>
                <a:effectLst/>
                <a:uLnTx/>
                <a:uFillTx/>
                <a:latin typeface="Neue Haas Unica W1G" panose="020B0504030206020203" pitchFamily="34" charset="0"/>
                <a:ea typeface="+mn-ea"/>
                <a:cs typeface="+mn-cs"/>
              </a:rPr>
              <a:t>15 vuotta täyttäneet suomalaiset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 Luvut ovat nettolukuja, eli yksi lukija lasketaan mukaan vain kerran.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773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B86BD-B0E3-3FFA-6AC8-6FF04B013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66D6C9-4DB8-EE36-B6C9-AEBA3CE52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814388"/>
          </a:xfrm>
        </p:spPr>
        <p:txBody>
          <a:bodyPr>
            <a:normAutofit fontScale="90000"/>
          </a:bodyPr>
          <a:lstStyle/>
          <a:p>
            <a:r>
              <a:rPr lang="fi-FI" dirty="0"/>
              <a:t>KMT-aikakauslehtien tavoittavuus </a:t>
            </a:r>
            <a:r>
              <a:rPr lang="fi-FI" i="1" dirty="0">
                <a:solidFill>
                  <a:srgbClr val="FF6464"/>
                </a:solidFill>
              </a:rPr>
              <a:t>ikäryhmittäin</a:t>
            </a:r>
            <a:endParaRPr lang="fi-FI" dirty="0"/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E94604F9-9A7B-FD56-C10C-D68000150F9F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247582013"/>
              </p:ext>
            </p:extLst>
          </p:nvPr>
        </p:nvGraphicFramePr>
        <p:xfrm>
          <a:off x="943326" y="1645920"/>
          <a:ext cx="10305347" cy="39332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6144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1332089">
                  <a:extLst>
                    <a:ext uri="{9D8B030D-6E8A-4147-A177-3AD203B41FA5}">
                      <a16:colId xmlns:a16="http://schemas.microsoft.com/office/drawing/2014/main" val="1133790065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3823412241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1662466371"/>
                    </a:ext>
                  </a:extLst>
                </a:gridCol>
                <a:gridCol w="1367365">
                  <a:extLst>
                    <a:ext uri="{9D8B030D-6E8A-4147-A177-3AD203B41FA5}">
                      <a16:colId xmlns:a16="http://schemas.microsoft.com/office/drawing/2014/main" val="3931857243"/>
                    </a:ext>
                  </a:extLst>
                </a:gridCol>
              </a:tblGrid>
              <a:tr h="318347">
                <a:tc>
                  <a:txBody>
                    <a:bodyPr/>
                    <a:lstStyle/>
                    <a:p>
                      <a:pPr algn="l"/>
                      <a:endParaRPr lang="fi-FI" sz="1600" b="1" i="0" kern="1200" dirty="0">
                        <a:solidFill>
                          <a:schemeClr val="lt1"/>
                        </a:solidFill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Kaikki </a:t>
                      </a:r>
                      <a:r>
                        <a:rPr lang="en-GB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15 </a:t>
                      </a:r>
                      <a:r>
                        <a:rPr lang="en-GB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vuotta</a:t>
                      </a:r>
                      <a:r>
                        <a:rPr lang="en-GB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täyttäneet</a:t>
                      </a:r>
                      <a:r>
                        <a:rPr lang="en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  <a:b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br>
                        <a:rPr lang="en-FI" sz="8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4 291 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3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00)</a:t>
                      </a: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15–24-vuotiaat </a:t>
                      </a:r>
                      <a:b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</a:br>
                      <a:endParaRPr lang="fi-FI" sz="800" b="1" i="0" kern="1200" dirty="0">
                        <a:solidFill>
                          <a:schemeClr val="lt1"/>
                        </a:solidFill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55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6 100)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25–34-vuotiaat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800" b="1" i="0" u="none" strike="noStrike" kern="1200" dirty="0">
                        <a:solidFill>
                          <a:schemeClr val="lt1"/>
                        </a:solidFill>
                        <a:effectLst/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5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85 000)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35–44-vuotiaat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800" b="1" i="0" u="none" strike="noStrike" kern="1200" dirty="0">
                        <a:solidFill>
                          <a:schemeClr val="lt1"/>
                        </a:solidFill>
                        <a:effectLst/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60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8 400)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45–54-vuotiaat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800" b="1" i="0" u="none" strike="noStrike" kern="1200" dirty="0">
                        <a:solidFill>
                          <a:schemeClr val="lt1"/>
                        </a:solidFill>
                        <a:effectLst/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58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5 500)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55–64-vuotiaat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800" b="1" i="0" u="none" strike="noStrike" kern="1200" dirty="0">
                        <a:solidFill>
                          <a:schemeClr val="lt1"/>
                        </a:solidFill>
                        <a:effectLst/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6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49 800)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Yli 64-vuotiaat </a:t>
                      </a:r>
                      <a:b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</a:br>
                      <a:endParaRPr lang="fi-FI" sz="800" b="1" i="0" kern="1200" dirty="0">
                        <a:solidFill>
                          <a:schemeClr val="lt1"/>
                        </a:solidFill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1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 306 500)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Nettotavoittavuus </a:t>
                      </a:r>
                      <a:b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(76 lehteä)</a:t>
                      </a:r>
                    </a:p>
                  </a:txBody>
                  <a:tcPr marL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3 869 500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400 900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479 000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547 1000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543 000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605 900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1 228 200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5097256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Printin lukijoita </a:t>
                      </a:r>
                      <a:b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(74 lehteä)</a:t>
                      </a:r>
                    </a:p>
                  </a:txBody>
                  <a:tcPr marL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3 337 500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253 300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333 100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450 900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471 500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546 500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1 180 700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Digin viikkolukijat  </a:t>
                      </a:r>
                      <a:b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(61 lehteä)</a:t>
                      </a:r>
                    </a:p>
                  </a:txBody>
                  <a:tcPr marL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2 544 100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321 400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382 800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419 500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387 500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383 700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581 000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1967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FFAD5-69FD-6D3C-C245-A71A3E4B5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F4B839E-ECB9-17F3-1C0B-DF499626C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Puolet aikakauslehtien lukijoista lukee sekä painettua lehteä että digisisältöjä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1BBCEC3C-A3FB-29DD-1EEF-A383A293CBFC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2649"/>
                </a:solidFill>
                <a:effectLst/>
                <a:uLnTx/>
                <a:uFillTx/>
                <a:latin typeface="Neue Haas Unica W1G" panose="020B0504030206020203" pitchFamily="34" charset="0"/>
                <a:ea typeface="+mn-ea"/>
                <a:cs typeface="+mn-cs"/>
              </a:rPr>
              <a:t>15 vuotta täyttäneet suomalaiset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 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  <p:graphicFrame>
        <p:nvGraphicFramePr>
          <p:cNvPr id="5" name="Sisällön paikkamerkki 9">
            <a:extLst>
              <a:ext uri="{FF2B5EF4-FFF2-40B4-BE49-F238E27FC236}">
                <a16:creationId xmlns:a16="http://schemas.microsoft.com/office/drawing/2014/main" id="{240A3446-BB18-4FFF-E2C8-BCA2497FB90F}"/>
              </a:ext>
            </a:extLst>
          </p:cNvPr>
          <p:cNvGraphicFramePr>
            <a:graphicFrameLocks noGrp="1"/>
          </p:cNvGraphicFramePr>
          <p:nvPr>
            <p:ph sz="quarter" idx="1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22075409"/>
              </p:ext>
            </p:extLst>
          </p:nvPr>
        </p:nvGraphicFramePr>
        <p:xfrm>
          <a:off x="1406024" y="2040446"/>
          <a:ext cx="8873176" cy="3754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3425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sitting on a bed reading a magazine and a bowl of strawberries&#10;&#10;Description automatically generated">
            <a:extLst>
              <a:ext uri="{FF2B5EF4-FFF2-40B4-BE49-F238E27FC236}">
                <a16:creationId xmlns:a16="http://schemas.microsoft.com/office/drawing/2014/main" id="{9BEF6F23-5DCA-FCEF-D70F-272A40FFB5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79DC0A1-8EB7-1B49-8A79-BD0F14287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6267" y="685800"/>
            <a:ext cx="5655733" cy="2387600"/>
          </a:xfrm>
        </p:spPr>
        <p:txBody>
          <a:bodyPr>
            <a:normAutofit/>
          </a:bodyPr>
          <a:lstStyle/>
          <a:p>
            <a:r>
              <a:rPr lang="fi-FI" sz="8000" dirty="0"/>
              <a:t>Kokonais-tavoittavuus</a:t>
            </a:r>
          </a:p>
        </p:txBody>
      </p:sp>
    </p:spTree>
    <p:extLst>
      <p:ext uri="{BB962C8B-B14F-4D97-AF65-F5344CB8AC3E}">
        <p14:creationId xmlns:p14="http://schemas.microsoft.com/office/powerpoint/2010/main" val="2021274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84257-E253-CA49-84EF-3C8D5B0844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48415" y="1589088"/>
            <a:ext cx="5403317" cy="3679825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fi-FI" sz="3200" dirty="0">
                <a:latin typeface="Canela Medium" pitchFamily="2" charset="77"/>
              </a:rPr>
              <a:t>Kokonaistavoittavuus = printti + digi</a:t>
            </a:r>
          </a:p>
          <a:p>
            <a:pPr marL="0" indent="0">
              <a:buNone/>
            </a:pPr>
            <a:r>
              <a:rPr lang="fi-FI" dirty="0"/>
              <a:t>Lehden </a:t>
            </a:r>
            <a:r>
              <a:rPr lang="fi-FI" dirty="0">
                <a:solidFill>
                  <a:schemeClr val="accent2"/>
                </a:solidFill>
              </a:rPr>
              <a:t>kokonaistavoittavuusluku</a:t>
            </a:r>
            <a:r>
              <a:rPr lang="fi-FI" dirty="0"/>
              <a:t> kertoo lehden keskimääräisen numeron lukijamäärän (printti), johon on lisätty keskimääräisen viikon aikana lehden digisisältöjä lukeneiden nettomäärä.</a:t>
            </a:r>
          </a:p>
          <a:p>
            <a:pPr marL="0" indent="0">
              <a:buNone/>
            </a:pPr>
            <a:endParaRPr lang="fi-FI" sz="500" dirty="0"/>
          </a:p>
          <a:p>
            <a:pPr marL="0" indent="0">
              <a:buNone/>
            </a:pPr>
            <a:r>
              <a:rPr lang="fi-FI" sz="1400" dirty="0"/>
              <a:t>Yksi henkilö lasketaan mukaan kokonaistavoittavuuteen vain kerran riippumatta siitä, lukeeko hän lehteä yhdessä vai useammassa kanavassa.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AE12A-B0BE-BB47-BD95-CFE3BC18DF36}"/>
              </a:ext>
            </a:extLst>
          </p:cNvPr>
          <p:cNvSpPr txBox="1"/>
          <p:nvPr/>
        </p:nvSpPr>
        <p:spPr>
          <a:xfrm>
            <a:off x="8051180" y="-4460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sz="2000" dirty="0">
              <a:latin typeface="Neue Haas Unica W1G" panose="020B0504030206020203" pitchFamily="34" charset="0"/>
            </a:endParaRPr>
          </a:p>
        </p:txBody>
      </p:sp>
      <p:pic>
        <p:nvPicPr>
          <p:cNvPr id="5" name="Picture 2" descr="MediaAuditFinland">
            <a:extLst>
              <a:ext uri="{FF2B5EF4-FFF2-40B4-BE49-F238E27FC236}">
                <a16:creationId xmlns:a16="http://schemas.microsoft.com/office/drawing/2014/main" id="{23E292F1-096F-EF43-87D4-3CE8F923E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773" y="5927702"/>
            <a:ext cx="1542826" cy="74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Placeholder 8" descr="A person holding a phone&#10;&#10;Description automatically generated">
            <a:extLst>
              <a:ext uri="{FF2B5EF4-FFF2-40B4-BE49-F238E27FC236}">
                <a16:creationId xmlns:a16="http://schemas.microsoft.com/office/drawing/2014/main" id="{D1DE2322-107C-687A-7B04-B87442C929E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319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erson holding a clipboard&#10;&#10;Description automatically generated with medium confidence">
            <a:extLst>
              <a:ext uri="{FF2B5EF4-FFF2-40B4-BE49-F238E27FC236}">
                <a16:creationId xmlns:a16="http://schemas.microsoft.com/office/drawing/2014/main" id="{94018D5F-566A-1E49-A07E-F243825BBC3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3202" y="0"/>
            <a:ext cx="5638798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84257-E253-CA49-84EF-3C8D5B0844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589087"/>
            <a:ext cx="4799012" cy="36798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dirty="0">
                <a:solidFill>
                  <a:schemeClr val="accent2"/>
                </a:solidFill>
              </a:rPr>
              <a:t>Peittoprosentti</a:t>
            </a:r>
            <a:r>
              <a:rPr lang="fi-FI" dirty="0"/>
              <a:t> kertoo, </a:t>
            </a:r>
            <a:br>
              <a:rPr lang="fi-FI" dirty="0"/>
            </a:br>
            <a:r>
              <a:rPr lang="fi-FI" dirty="0"/>
              <a:t>kuinka suuren osan kohderyhmästä  kyseinen media tavoittaa.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AE12A-B0BE-BB47-BD95-CFE3BC18DF36}"/>
              </a:ext>
            </a:extLst>
          </p:cNvPr>
          <p:cNvSpPr txBox="1"/>
          <p:nvPr/>
        </p:nvSpPr>
        <p:spPr>
          <a:xfrm>
            <a:off x="8051180" y="-4460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sz="2000" dirty="0"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25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koko väestö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807161081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vuotta täyttäneet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vuotta täyttäneet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4 291 300)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2 018 900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1 728 500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999 600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986 700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724 500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700 600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672 800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641 500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560 400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544 600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931CD2C-C6E7-9540-CDC7-86B1E515B0D8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</p:txBody>
      </p:sp>
    </p:spTree>
    <p:extLst>
      <p:ext uri="{BB962C8B-B14F-4D97-AF65-F5344CB8AC3E}">
        <p14:creationId xmlns:p14="http://schemas.microsoft.com/office/powerpoint/2010/main" val="1102061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naiset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091428050"/>
              </p:ext>
            </p:extLst>
          </p:nvPr>
        </p:nvGraphicFramePr>
        <p:xfrm>
          <a:off x="1790700" y="1566332"/>
          <a:ext cx="8610600" cy="453115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naiset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naiset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2 191 900)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1 335 000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1 150 900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785 000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546 700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533 600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501 800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498 400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4043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Avotakka**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413 300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389 200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317 800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5A07489-0FA7-4345-078E-E94429F04C56}"/>
              </a:ext>
            </a:extLst>
          </p:cNvPr>
          <p:cNvSpPr txBox="1"/>
          <p:nvPr/>
        </p:nvSpPr>
        <p:spPr>
          <a:xfrm>
            <a:off x="10467975" y="5235709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</a:p>
          <a:p>
            <a:pPr algn="l"/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verkossa Kotona /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meillakotona.fi</a:t>
            </a: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922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miehet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255905789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miehet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miehet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2 099 400 )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683 900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582 300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577 700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484 900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446 300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421 900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358 400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297 200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293 600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258 800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C3552B0-2939-3CB1-DF11-33F7DBD4E469}"/>
              </a:ext>
            </a:extLst>
          </p:cNvPr>
          <p:cNvSpPr txBox="1"/>
          <p:nvPr/>
        </p:nvSpPr>
        <p:spPr>
          <a:xfrm>
            <a:off x="1790700" y="6275070"/>
            <a:ext cx="1771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Iltalehden sivustoa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B1F1C6-FE8B-CA10-593E-FD4508110FD8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pPr algn="l"/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1003820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15–24-vuotiaat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804336082"/>
              </p:ext>
            </p:extLst>
          </p:nvPr>
        </p:nvGraphicFramePr>
        <p:xfrm>
          <a:off x="1790700" y="1510294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15–24-vuotiaat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15–24-vuotiaat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556 100)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163 000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117 100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110 200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99 900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88 700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70 100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66 700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51 600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F2587CD-2C61-8632-83FB-65EA21D4A2B2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</p:txBody>
      </p:sp>
    </p:spTree>
    <p:extLst>
      <p:ext uri="{BB962C8B-B14F-4D97-AF65-F5344CB8AC3E}">
        <p14:creationId xmlns:p14="http://schemas.microsoft.com/office/powerpoint/2010/main" val="2135233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25–34-vuotiaat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925110295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25–34-vuotiaat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585 000)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191 400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153 200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152 900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140 100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116 500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90 600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87 800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87 000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Avotakka***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73 000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67 300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B23ED6D-52B9-B8F4-91F7-0AB92DD9D886}"/>
              </a:ext>
            </a:extLst>
          </p:cNvPr>
          <p:cNvSpPr txBox="1"/>
          <p:nvPr/>
        </p:nvSpPr>
        <p:spPr>
          <a:xfrm>
            <a:off x="10467975" y="4762898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verkossa Kotona /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meillakotona.fi</a:t>
            </a: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203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35–44-vuotiaat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878104790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35–44-vuotiaat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608 400)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276 200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214 600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187 000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176 300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156 200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115 200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109 400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Avotakka***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86 100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84 500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FD8AF5D-921F-07FB-929F-D3A9B12038C7}"/>
              </a:ext>
            </a:extLst>
          </p:cNvPr>
          <p:cNvSpPr txBox="1"/>
          <p:nvPr/>
        </p:nvSpPr>
        <p:spPr>
          <a:xfrm>
            <a:off x="10467975" y="4747003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verkossa Kotona /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meillakotona.fi</a:t>
            </a: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545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45–54-vuotiaat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846705129"/>
              </p:ext>
            </p:extLst>
          </p:nvPr>
        </p:nvGraphicFramePr>
        <p:xfrm>
          <a:off x="1790700" y="1566332"/>
          <a:ext cx="8610600" cy="443165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45–54-vuotiaat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585 500)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297 500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29668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234 600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193 600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162 000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108 500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102 500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100 800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99 800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92 900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92 800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58CE358-DB8F-8AF9-A831-8069BDC9FA6D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</p:txBody>
      </p:sp>
    </p:spTree>
    <p:extLst>
      <p:ext uri="{BB962C8B-B14F-4D97-AF65-F5344CB8AC3E}">
        <p14:creationId xmlns:p14="http://schemas.microsoft.com/office/powerpoint/2010/main" val="1788353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55–64-vuotiaat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502924137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55–64-vuotiaat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649 800)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351 100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306 400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168 500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152 000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138 400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133 100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115 800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96 500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95 700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88 400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4E5DD86-81C7-7DB2-FEF2-62D17B9130F6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</p:txBody>
      </p:sp>
    </p:spTree>
    <p:extLst>
      <p:ext uri="{BB962C8B-B14F-4D97-AF65-F5344CB8AC3E}">
        <p14:creationId xmlns:p14="http://schemas.microsoft.com/office/powerpoint/2010/main" val="2574311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aikakausmediat 2025, </a:t>
            </a:r>
            <a:r>
              <a:rPr lang="fi-FI" i="1" dirty="0">
                <a:solidFill>
                  <a:schemeClr val="accent2"/>
                </a:solidFill>
              </a:rPr>
              <a:t>yli 65-vuotiaat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476172985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yli 65-vuotiaat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yli 64-vuotiaat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1 306 500)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792 400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720 000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382 200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344 500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203 100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202 400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193 400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190 200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181 900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181 700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6A963B6-6FAD-D3E4-CE18-AE9A73E94271}"/>
              </a:ext>
            </a:extLst>
          </p:cNvPr>
          <p:cNvSpPr txBox="1"/>
          <p:nvPr/>
        </p:nvSpPr>
        <p:spPr>
          <a:xfrm>
            <a:off x="10467975" y="5670332"/>
            <a:ext cx="1771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</a:p>
        </p:txBody>
      </p:sp>
    </p:spTree>
    <p:extLst>
      <p:ext uri="{BB962C8B-B14F-4D97-AF65-F5344CB8AC3E}">
        <p14:creationId xmlns:p14="http://schemas.microsoft.com/office/powerpoint/2010/main" val="2943472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dog&#10;&#10;Description automatically generated">
            <a:extLst>
              <a:ext uri="{FF2B5EF4-FFF2-40B4-BE49-F238E27FC236}">
                <a16:creationId xmlns:a16="http://schemas.microsoft.com/office/drawing/2014/main" id="{2F0BE017-EAAC-8108-3F1A-1E55A8FBB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28E576A-F99F-4748-AF24-58DDB12C855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0386" y="3089275"/>
            <a:ext cx="4446588" cy="679450"/>
          </a:xfrm>
        </p:spPr>
        <p:txBody>
          <a:bodyPr>
            <a:noAutofit/>
          </a:bodyPr>
          <a:lstStyle/>
          <a:p>
            <a:r>
              <a:rPr lang="en-FI" sz="8000" dirty="0">
                <a:solidFill>
                  <a:schemeClr val="bg1"/>
                </a:solidFill>
                <a:latin typeface="Clattering" pitchFamily="2" charset="0"/>
              </a:rPr>
              <a:t>Lukijamäärät (printti)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E1BFB52-7413-70C9-488E-697E3619B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72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84257-E253-CA49-84EF-3C8D5B0844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1589088"/>
            <a:ext cx="4799012" cy="36798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sz="2600" dirty="0"/>
              <a:t>Lehden </a:t>
            </a:r>
            <a:r>
              <a:rPr lang="fi-FI" sz="2600" dirty="0">
                <a:solidFill>
                  <a:schemeClr val="accent2"/>
                </a:solidFill>
              </a:rPr>
              <a:t>lukijamäärä</a:t>
            </a:r>
            <a:r>
              <a:rPr lang="fi-FI" sz="2600" dirty="0"/>
              <a:t> (lukijaestimaatti) kertoo, kuinka monta lukijaa kunkin </a:t>
            </a:r>
            <a:r>
              <a:rPr lang="fi-FI" sz="2600" i="1" dirty="0"/>
              <a:t>painetun lehden </a:t>
            </a:r>
            <a:r>
              <a:rPr lang="fi-FI" sz="2600" dirty="0"/>
              <a:t>keskimääräisellä numerolla on.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AE12A-B0BE-BB47-BD95-CFE3BC18DF36}"/>
              </a:ext>
            </a:extLst>
          </p:cNvPr>
          <p:cNvSpPr txBox="1"/>
          <p:nvPr/>
        </p:nvSpPr>
        <p:spPr>
          <a:xfrm>
            <a:off x="8051180" y="-4460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sz="2000" dirty="0">
              <a:latin typeface="Neue Haas Unica W1G" panose="020B0504030206020203" pitchFamily="34" charset="0"/>
            </a:endParaRPr>
          </a:p>
        </p:txBody>
      </p:sp>
      <p:pic>
        <p:nvPicPr>
          <p:cNvPr id="5" name="Picture 2" descr="MediaAuditFinland">
            <a:extLst>
              <a:ext uri="{FF2B5EF4-FFF2-40B4-BE49-F238E27FC236}">
                <a16:creationId xmlns:a16="http://schemas.microsoft.com/office/drawing/2014/main" id="{8D44F185-ECF9-5740-A854-B8DA0B573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773" y="5927702"/>
            <a:ext cx="1542826" cy="74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Placeholder 7" descr="A person holding a dog&#10;&#10;Description automatically generated">
            <a:extLst>
              <a:ext uri="{FF2B5EF4-FFF2-40B4-BE49-F238E27FC236}">
                <a16:creationId xmlns:a16="http://schemas.microsoft.com/office/drawing/2014/main" id="{EEB7543B-CBDD-0AF4-8B28-58E2789A545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30046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koko väestö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169641622"/>
              </p:ext>
            </p:extLst>
          </p:nvPr>
        </p:nvGraphicFramePr>
        <p:xfrm>
          <a:off x="1790700" y="1583266"/>
          <a:ext cx="8610600" cy="451312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vuotta täyttäneet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vuotta täyttäneet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4 291 300)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1 814 300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1 631 400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700 700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668 500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484 100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262 800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255 900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251 800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9690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249 700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234 800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5696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naiset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561050798"/>
              </p:ext>
            </p:extLst>
          </p:nvPr>
        </p:nvGraphicFramePr>
        <p:xfrm>
          <a:off x="1790700" y="1583266"/>
          <a:ext cx="8610600" cy="442102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naiset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naiset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2 191 900)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1 204 900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1 093 100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28046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537 900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483 900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215 900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210 000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196 700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Suuri Käsityö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183 900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Käsityö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179 300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176 400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0192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miehet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231827982"/>
              </p:ext>
            </p:extLst>
          </p:nvPr>
        </p:nvGraphicFramePr>
        <p:xfrm>
          <a:off x="1790700" y="1583266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miehet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miehet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2 099 400)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609 300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538 300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268 100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224 200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204 200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184 700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162 800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146 200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143 800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134 200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7831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15–24-vuotiaat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419075537"/>
              </p:ext>
            </p:extLst>
          </p:nvPr>
        </p:nvGraphicFramePr>
        <p:xfrm>
          <a:off x="1790700" y="1583266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15–24-vuotiaat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15–24-vuotiaat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556 100)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80 300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 Luonto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Metsästys ja Kalastus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4050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25–34-vuotiaat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871879948"/>
              </p:ext>
            </p:extLst>
          </p:nvPr>
        </p:nvGraphicFramePr>
        <p:xfrm>
          <a:off x="1790700" y="1583266"/>
          <a:ext cx="8610600" cy="4506434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25–34-vuotiaat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585 000)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148 500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129 900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9021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Opettaja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Suuri Käsityö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895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35–44-vuotiaat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035233256"/>
              </p:ext>
            </p:extLst>
          </p:nvPr>
        </p:nvGraphicFramePr>
        <p:xfrm>
          <a:off x="1790700" y="1583266"/>
          <a:ext cx="8610600" cy="442102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35–44-vuotiaat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608 400)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232 200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192 300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22532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59 600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56 500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Opettaja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9586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45–54-vuotiaat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240987535"/>
              </p:ext>
            </p:extLst>
          </p:nvPr>
        </p:nvGraphicFramePr>
        <p:xfrm>
          <a:off x="1790700" y="1583266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45–54-vuotiaat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585 500)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263 400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222 200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89 800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85 500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85 200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Opettaja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34 700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227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55–64-vuotiaat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392826572"/>
              </p:ext>
            </p:extLst>
          </p:nvPr>
        </p:nvGraphicFramePr>
        <p:xfrm>
          <a:off x="1790700" y="1583266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55–64-vuotiaat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649 800)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328 000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297 100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134 700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128 600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109 100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39 800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6531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yli 65-vuotiaat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410551524"/>
              </p:ext>
            </p:extLst>
          </p:nvPr>
        </p:nvGraphicFramePr>
        <p:xfrm>
          <a:off x="1790700" y="1583266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yli 65-vuotiaat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yli 64-vuotiaat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1 306 500)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768,2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709,7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376,9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334,1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187,9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182,3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153,6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152,8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144,8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114,4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20031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erson sitting in a chair looking at a phone&#10;&#10;Description automatically generated">
            <a:extLst>
              <a:ext uri="{FF2B5EF4-FFF2-40B4-BE49-F238E27FC236}">
                <a16:creationId xmlns:a16="http://schemas.microsoft.com/office/drawing/2014/main" id="{AB9A1EA9-943B-85C3-FCC1-DE1E079E5D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79DC0A1-8EB7-1B49-8A79-BD0F14287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4534" y="821266"/>
            <a:ext cx="5655733" cy="2387600"/>
          </a:xfrm>
        </p:spPr>
        <p:txBody>
          <a:bodyPr>
            <a:normAutofit/>
          </a:bodyPr>
          <a:lstStyle/>
          <a:p>
            <a:r>
              <a:rPr lang="fi-FI" sz="8000" dirty="0">
                <a:solidFill>
                  <a:schemeClr val="accent1"/>
                </a:solidFill>
              </a:rPr>
              <a:t>Digitaalinen viikkotavoittavuus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B80491-AC4E-CDDB-085D-2D1A0F82F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75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84257-E253-CA49-84EF-3C8D5B0844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48415" y="1589088"/>
            <a:ext cx="5403317" cy="3679825"/>
          </a:xfrm>
        </p:spPr>
        <p:txBody>
          <a:bodyPr lIns="9000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fi-FI" sz="3000" dirty="0">
                <a:solidFill>
                  <a:schemeClr val="accent2"/>
                </a:solidFill>
              </a:rPr>
              <a:t>Digitaalinen viikkotavoittavuusluku</a:t>
            </a:r>
            <a:r>
              <a:rPr lang="fi-FI" sz="3000" dirty="0"/>
              <a:t> on keskimääräisen viikon aikana lehden eri digitaalisia versioita käyttäneiden nettomäärä.</a:t>
            </a:r>
          </a:p>
          <a:p>
            <a:pPr marL="0" indent="0">
              <a:buNone/>
            </a:pPr>
            <a:endParaRPr lang="fi-FI" sz="1300" dirty="0"/>
          </a:p>
          <a:p>
            <a:pPr marL="0" indent="0">
              <a:buNone/>
            </a:pPr>
            <a:r>
              <a:rPr lang="fi-FI" sz="1900" dirty="0"/>
              <a:t>Nettoluvulla tarkoitetaan sitä, että yksi henkilö lasketaan mukaan vain kerran riippumatta siitä, lukeeko hän lehteä yhdessä vai useammassa kanavassa.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AE12A-B0BE-BB47-BD95-CFE3BC18DF36}"/>
              </a:ext>
            </a:extLst>
          </p:cNvPr>
          <p:cNvSpPr txBox="1"/>
          <p:nvPr/>
        </p:nvSpPr>
        <p:spPr>
          <a:xfrm>
            <a:off x="8051180" y="-4460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sz="2000" dirty="0">
              <a:latin typeface="Neue Haas Unica W1G" panose="020B0504030206020203" pitchFamily="34" charset="0"/>
            </a:endParaRPr>
          </a:p>
        </p:txBody>
      </p:sp>
      <p:pic>
        <p:nvPicPr>
          <p:cNvPr id="5" name="Picture 2" descr="MediaAuditFinland">
            <a:extLst>
              <a:ext uri="{FF2B5EF4-FFF2-40B4-BE49-F238E27FC236}">
                <a16:creationId xmlns:a16="http://schemas.microsoft.com/office/drawing/2014/main" id="{6A4027AF-4700-9B49-A317-D0E4BB6FD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773" y="5927702"/>
            <a:ext cx="1542826" cy="74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Placeholder 8" descr="A person sitting on a chair looking at his phone&#10;&#10;Description automatically generated">
            <a:extLst>
              <a:ext uri="{FF2B5EF4-FFF2-40B4-BE49-F238E27FC236}">
                <a16:creationId xmlns:a16="http://schemas.microsoft.com/office/drawing/2014/main" id="{DC1CFA31-F8AF-4F7B-3926-A9E59FD161C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13355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koko väestö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705981536"/>
              </p:ext>
            </p:extLst>
          </p:nvPr>
        </p:nvGraphicFramePr>
        <p:xfrm>
          <a:off x="1790700" y="1634066"/>
          <a:ext cx="8610600" cy="452832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15 vuotta täyttäneet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vuotta täyttäneet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4 291 300)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466514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956 000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884 100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672 900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504 200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486 900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445 200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444 000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421 400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378 200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376 100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470EB5C-6968-57D4-6A44-BD4831C70005}"/>
              </a:ext>
            </a:extLst>
          </p:cNvPr>
          <p:cNvSpPr txBox="1"/>
          <p:nvPr/>
        </p:nvSpPr>
        <p:spPr>
          <a:xfrm>
            <a:off x="10467975" y="4838949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38656172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naiset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943552015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naiset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naiset (est. 2 191 900)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741 900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440 100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398 400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333 500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316 700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295 500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157 900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142 800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Seura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133 600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129 000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643FAC6-1B7C-4D0F-9898-21609C729D7E}"/>
              </a:ext>
            </a:extLst>
          </p:cNvPr>
          <p:cNvSpPr txBox="1"/>
          <p:nvPr/>
        </p:nvSpPr>
        <p:spPr>
          <a:xfrm>
            <a:off x="10467975" y="5050225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41683978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miehet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571975127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miehet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miehet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2 099 400)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587 700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444 000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403 600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301 200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288 000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267 200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214 300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126 900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126 000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Tivi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121 300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563EB12-F3C1-4953-D403-49BF953DB980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Seiskan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</a:p>
        </p:txBody>
      </p:sp>
    </p:spTree>
    <p:extLst>
      <p:ext uri="{BB962C8B-B14F-4D97-AF65-F5344CB8AC3E}">
        <p14:creationId xmlns:p14="http://schemas.microsoft.com/office/powerpoint/2010/main" val="42418806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15–24-vuotiaat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863016794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15–24-vuotiaat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15–24-vuotiaat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556 100)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155 000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119 700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83 200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52 100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45 000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43 900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</a:t>
                      </a: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meillakotona.fi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39 200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3F18296-1B6B-9401-C54C-0DF89E3226D2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10454460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25–34-vuotiaat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530052108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25–34-vuotiaat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25–34-vuotiaat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585 000)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145 600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142 900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123 700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86 000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83 400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82 000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72 000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 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68 700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64 000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kaksplus.fi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06AE455-8B13-C6AF-0786-205B65C2A76B}"/>
              </a:ext>
            </a:extLst>
          </p:cNvPr>
          <p:cNvSpPr txBox="1"/>
          <p:nvPr/>
        </p:nvSpPr>
        <p:spPr>
          <a:xfrm>
            <a:off x="10467975" y="5050225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</p:txBody>
      </p:sp>
    </p:spTree>
    <p:extLst>
      <p:ext uri="{BB962C8B-B14F-4D97-AF65-F5344CB8AC3E}">
        <p14:creationId xmlns:p14="http://schemas.microsoft.com/office/powerpoint/2010/main" val="24338824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35–44-vuotiaat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49229911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35–44-vuotiaat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35–44-vuotiaat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608 400)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189 600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167 000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158 800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101 000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96 300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90 000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77 900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76 500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75 900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69 400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527CA28-F970-0F63-F26C-C1E02CF22697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19337113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45–54-vuotiaat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694795127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45–54-vuotiaat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45–54-vuotiaat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585 500)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188 500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149 800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107 300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92 900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90 900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89 200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84 000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81 700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73 900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</a:t>
                      </a: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meillakotona.fi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69 400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2B37A81-74B5-ECAF-9FAC-F678208E84C7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12849737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55–64-vuotiaat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807350212"/>
              </p:ext>
            </p:extLst>
          </p:nvPr>
        </p:nvGraphicFramePr>
        <p:xfrm>
          <a:off x="1790700" y="1634066"/>
          <a:ext cx="8610600" cy="421279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55–64-vuotiaat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55–64-vuotiaat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649 800)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156 100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27578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130 300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97 200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82 200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69 300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63 900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CBB7122-B45F-8C2E-94A8-B2C6A4496429}"/>
              </a:ext>
            </a:extLst>
          </p:cNvPr>
          <p:cNvSpPr txBox="1"/>
          <p:nvPr/>
        </p:nvSpPr>
        <p:spPr>
          <a:xfrm>
            <a:off x="10467975" y="4523424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35431996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aikakausmediat 2025, </a:t>
            </a:r>
            <a:r>
              <a:rPr lang="fi-FI" i="1" dirty="0">
                <a:solidFill>
                  <a:schemeClr val="accent2"/>
                </a:solidFill>
              </a:rPr>
              <a:t>yli 65-vuotiaat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667458222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yli 65-vuotiaat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yli 65-vuotiaat (est. 1 306 500)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159 300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136 500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102 700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102 600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99 900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95 700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81 600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75 800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63 000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5C47A52-AE3C-D7F3-2FB4-24574F3450C7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11665760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BDEE15D-E4B0-A04D-837F-BB818487542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 anchor="ctr">
            <a:normAutofit/>
          </a:bodyPr>
          <a:lstStyle/>
          <a:p>
            <a:r>
              <a:rPr lang="fi-FI" sz="1600" dirty="0"/>
              <a:t>Yksittäisten </a:t>
            </a:r>
            <a:r>
              <a:rPr lang="fi-FI" sz="1600" dirty="0" err="1"/>
              <a:t>aikakausmedioiden</a:t>
            </a:r>
            <a:r>
              <a:rPr lang="fi-FI" sz="1600" dirty="0"/>
              <a:t> KMT-tulokset saat ilman tunnuksia Mediakorttipalvelusta: </a:t>
            </a:r>
            <a:r>
              <a:rPr lang="fi-FI" sz="1600" dirty="0">
                <a:solidFill>
                  <a:schemeClr val="accent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www.mediakortit.fi</a:t>
            </a:r>
            <a:endParaRPr lang="fi-FI" sz="1600" dirty="0">
              <a:solidFill>
                <a:schemeClr val="accent4"/>
              </a:solidFill>
            </a:endParaRPr>
          </a:p>
          <a:p>
            <a:br>
              <a:rPr lang="fi-FI" sz="1600" dirty="0">
                <a:solidFill>
                  <a:schemeClr val="accent4"/>
                </a:solidFill>
              </a:rPr>
            </a:br>
            <a:r>
              <a:rPr lang="fi-FI" sz="1600" dirty="0"/>
              <a:t>Samalla sivustolla on myös runsaasti dynaamisia KMT-raportteja, jossa voit lajitella </a:t>
            </a:r>
            <a:br>
              <a:rPr lang="fi-FI" sz="1600" dirty="0"/>
            </a:br>
            <a:r>
              <a:rPr lang="fi-FI" sz="1600" dirty="0"/>
              <a:t>lehtiä erilaisten kriteerien mukaan: </a:t>
            </a:r>
            <a:r>
              <a:rPr lang="fi-FI" sz="1600" dirty="0" err="1">
                <a:solidFill>
                  <a:schemeClr val="accent4"/>
                </a:solidFill>
              </a:rPr>
              <a:t>www.mediakortit.fi</a:t>
            </a:r>
            <a:r>
              <a:rPr lang="fi-FI" sz="1600" dirty="0">
                <a:solidFill>
                  <a:schemeClr val="accent4"/>
                </a:solidFill>
              </a:rPr>
              <a:t>/raportit</a:t>
            </a:r>
          </a:p>
        </p:txBody>
      </p:sp>
    </p:spTree>
    <p:extLst>
      <p:ext uri="{BB962C8B-B14F-4D97-AF65-F5344CB8AC3E}">
        <p14:creationId xmlns:p14="http://schemas.microsoft.com/office/powerpoint/2010/main" val="7669490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95069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&lt;/d2p1:ColumnSelection&gt;&lt;d2p1:ConnectionName&gt;Item0&lt;/d2p1:ConnectionName&gt;&lt;d2p1:DataQueryType&gt;SelectMatrix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d2p1:MergeGroupsByName&gt;true&lt;/d2p1:MergeGroupsByName&gt;&lt;d2p1:MergeMembersByName&gt;true&lt;/d2p1:MergeMembersByName&gt;&lt;/d2p1:RowCombinationSettings&gt;&lt;/Query&gt;&lt;Version&gt;4.2.0.0&lt;/Version&gt;&lt;/ShapeLink&gt;"/>
</p:tagLst>
</file>

<file path=ppt/theme/theme1.xml><?xml version="1.0" encoding="utf-8"?>
<a:theme xmlns:a="http://schemas.openxmlformats.org/drawingml/2006/main" name="Aikakausmedia-presentaatiopohja-v2">
  <a:themeElements>
    <a:clrScheme name="Aikakausmedia värit">
      <a:dk1>
        <a:srgbClr val="000000"/>
      </a:dk1>
      <a:lt1>
        <a:srgbClr val="FFFFFF"/>
      </a:lt1>
      <a:dk2>
        <a:srgbClr val="002649"/>
      </a:dk2>
      <a:lt2>
        <a:srgbClr val="FEFCFF"/>
      </a:lt2>
      <a:accent1>
        <a:srgbClr val="002649"/>
      </a:accent1>
      <a:accent2>
        <a:srgbClr val="FF6464"/>
      </a:accent2>
      <a:accent3>
        <a:srgbClr val="F3CF67"/>
      </a:accent3>
      <a:accent4>
        <a:srgbClr val="43FFED"/>
      </a:accent4>
      <a:accent5>
        <a:srgbClr val="00599E"/>
      </a:accent5>
      <a:accent6>
        <a:srgbClr val="B2B2B2"/>
      </a:accent6>
      <a:hlink>
        <a:srgbClr val="FF6464"/>
      </a:hlink>
      <a:folHlink>
        <a:srgbClr val="FF646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Neue Haas Unica W1G" panose="020B0504030206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ikakausmedia_Lukijamaarat_Kokonaistavoittavuudet_KMT_2021_pohja" id="{E010BA23-EDC4-CD43-B32E-ACB9D9102F7C}" vid="{84DFCDA6-0004-6E41-9403-C590A743DF3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c8e2388-80bc-4e26-8bd7-285ba7b96066">
      <Terms xmlns="http://schemas.microsoft.com/office/infopath/2007/PartnerControls"/>
    </lcf76f155ced4ddcb4097134ff3c332f>
    <TaxCatchAll xmlns="7307a6f1-d1b8-45fb-8b71-24600e49cf7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4458EC40896444B91DD79CC67A8CBDA" ma:contentTypeVersion="11" ma:contentTypeDescription="Luo uusi asiakirja." ma:contentTypeScope="" ma:versionID="520b75055269cc103c3f82b6bc97ae6b">
  <xsd:schema xmlns:xsd="http://www.w3.org/2001/XMLSchema" xmlns:xs="http://www.w3.org/2001/XMLSchema" xmlns:p="http://schemas.microsoft.com/office/2006/metadata/properties" xmlns:ns2="9c8e2388-80bc-4e26-8bd7-285ba7b96066" xmlns:ns3="7307a6f1-d1b8-45fb-8b71-24600e49cf7d" targetNamespace="http://schemas.microsoft.com/office/2006/metadata/properties" ma:root="true" ma:fieldsID="52d2b204b9ba386a2a5afb3cefe56752" ns2:_="" ns3:_="">
    <xsd:import namespace="9c8e2388-80bc-4e26-8bd7-285ba7b96066"/>
    <xsd:import namespace="7307a6f1-d1b8-45fb-8b71-24600e49cf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8e2388-80bc-4e26-8bd7-285ba7b960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049cb80c-414b-4034-bc32-8653f2d16c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07a6f1-d1b8-45fb-8b71-24600e49cf7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fe78300-3df7-44ec-aa93-bab488ea5903}" ma:internalName="TaxCatchAll" ma:showField="CatchAllData" ma:web="7307a6f1-d1b8-45fb-8b71-24600e49cf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4DA53A-5335-44D1-9A3B-A9543DBAE551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www.w3.org/XML/1998/namespace"/>
    <ds:schemaRef ds:uri="9c8e2388-80bc-4e26-8bd7-285ba7b96066"/>
    <ds:schemaRef ds:uri="http://purl.org/dc/terms/"/>
    <ds:schemaRef ds:uri="http://schemas.microsoft.com/office/infopath/2007/PartnerControls"/>
    <ds:schemaRef ds:uri="7307a6f1-d1b8-45fb-8b71-24600e49cf7d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5E0F10E-E048-473E-8B52-A54E085661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8e2388-80bc-4e26-8bd7-285ba7b96066"/>
    <ds:schemaRef ds:uri="7307a6f1-d1b8-45fb-8b71-24600e49cf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524A87-39EE-48D2-BA68-1637604F56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15508</TotalTime>
  <Words>3388</Words>
  <Application>Microsoft Macintosh PowerPoint</Application>
  <PresentationFormat>Widescreen</PresentationFormat>
  <Paragraphs>1390</Paragraphs>
  <Slides>44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Canela Medium</vt:lpstr>
      <vt:lpstr>Neue Haas Unica W1G Medium</vt:lpstr>
      <vt:lpstr>Neue Haas Unica Pro</vt:lpstr>
      <vt:lpstr>Clattering</vt:lpstr>
      <vt:lpstr>Arial</vt:lpstr>
      <vt:lpstr>Neue Haas Unica W1G</vt:lpstr>
      <vt:lpstr>Neue Haas Unica W1G Light</vt:lpstr>
      <vt:lpstr>Aikakausmedia-presentaatiopohja-v2</vt:lpstr>
      <vt:lpstr>Kokonaistavoittavuus, Lukijamäärät &amp; digitavoittavuus</vt:lpstr>
      <vt:lpstr>Sisältö</vt:lpstr>
      <vt:lpstr>Aikakausmediat tavoittavat 3,8 miljoonaa lukijaa</vt:lpstr>
      <vt:lpstr>Aikakausmedioita lukee yli 2 miljoonaa naista ja  melkein 1,8 miljoonaa miestä</vt:lpstr>
      <vt:lpstr>Printin lukijoissa on suhteellisesti enemmän naisia kuin miehiä, digissä lähes yhtä paljon molempia</vt:lpstr>
      <vt:lpstr>Vanhemmissa ikäryhmissä printti on suosituin, mutta alle 35-vuotiaissa digin lukijoita on enemmän kuin printin</vt:lpstr>
      <vt:lpstr>KMT-aikakauslehtien tavoittavuus ikäryhmittäin</vt:lpstr>
      <vt:lpstr>Puolet aikakauslehtien lukijoista lukee sekä painettua lehteä että digisisältöjä</vt:lpstr>
      <vt:lpstr>Kokonais-tavoittavuus</vt:lpstr>
      <vt:lpstr>PowerPoint Presentation</vt:lpstr>
      <vt:lpstr>PowerPoint Presentation</vt:lpstr>
      <vt:lpstr>Kokonaistavoittavuudeltaan suurimmat aikakausmediat 2026, koko väestö</vt:lpstr>
      <vt:lpstr>Kokonaistavoittavuudeltaan suurimmat aikakausmediat 2026, naiset</vt:lpstr>
      <vt:lpstr>Kokonaistavoittavuudeltaan suurimmat aikakausmediat 2026, miehet</vt:lpstr>
      <vt:lpstr>Kokonaistavoittavuudeltaan suurimmat aikakausmediat 2026, 15–24-vuotiaat</vt:lpstr>
      <vt:lpstr>Kokonaistavoittavuudeltaan suurimmat aikakausmediat 2026, 25–34-vuotiaat</vt:lpstr>
      <vt:lpstr>Kokonaistavoittavuudeltaan suurimmat aikakausmediat 2026, 35–44-vuotiaat</vt:lpstr>
      <vt:lpstr>Kokonaistavoittavuudeltaan suurimmat aikakausmediat 2026, 45–54-vuotiaat</vt:lpstr>
      <vt:lpstr>Kokonaistavoittavuudeltaan suurimmat aikakausmediat 2026, 55–64-vuotiaat</vt:lpstr>
      <vt:lpstr>Kokonaistavoittavuudeltaan suurimmat aikakausmediat 2025, yli 65-vuotiaat</vt:lpstr>
      <vt:lpstr>Lukijamäärät (printti)</vt:lpstr>
      <vt:lpstr>PowerPoint Presentation</vt:lpstr>
      <vt:lpstr>Lukijamäärältään suurimmat painetut aikakauslehdet 2026, koko väestö</vt:lpstr>
      <vt:lpstr>Lukijamäärältään suurimmat painetut aikakauslehdet 2026, naiset</vt:lpstr>
      <vt:lpstr>Lukijamäärältään suurimmat painetut aikakauslehdet 2026, miehet</vt:lpstr>
      <vt:lpstr>Lukijamäärältään suurimmat painetut aikakauslehdet 2026, 15–24-vuotiaat</vt:lpstr>
      <vt:lpstr>Lukijamäärältään suurimmat painetut aikakauslehdet 2026, 25–34-vuotiaat</vt:lpstr>
      <vt:lpstr>Lukijamäärältään suurimmat painetut aikakauslehdet 2026, 35–44-vuotiaat</vt:lpstr>
      <vt:lpstr>Lukijamäärältään suurimmat painetut aikakauslehdet 2026, 45–54-vuotiaat</vt:lpstr>
      <vt:lpstr>Lukijamäärältään suurimmat painetut aikakauslehdet 2026, 55–64-vuotiaat</vt:lpstr>
      <vt:lpstr>Lukijamäärältään suurimmat painetut aikakauslehdet 2026, yli 65-vuotiaat</vt:lpstr>
      <vt:lpstr>Digitaalinen viikkotavoittavuus</vt:lpstr>
      <vt:lpstr>PowerPoint Presentation</vt:lpstr>
      <vt:lpstr>Digitaaliselta tavoittavuudeltaan suurimmat aikakausmediat 2026, koko väestö</vt:lpstr>
      <vt:lpstr>Digitaaliselta tavoittavuudeltaan suurimmat aikakausmediat 2026, naiset</vt:lpstr>
      <vt:lpstr>Digitaaliselta tavoittavuudeltaan suurimmat aikakausmediat 2026, miehet</vt:lpstr>
      <vt:lpstr>Digitaaliselta tavoittavuudeltaan suurimmat aikakausmediat 2026, 15–24-vuotiaat</vt:lpstr>
      <vt:lpstr>Digitaaliselta tavoittavuudeltaan suurimmat aikakausmediat 2026, 25–34-vuotiaat</vt:lpstr>
      <vt:lpstr>Digitaaliselta tavoittavuudeltaan suurimmat aikakausmediat 2026, 35–44-vuotiaat</vt:lpstr>
      <vt:lpstr>Digitaaliselta tavoittavuudeltaan suurimmat aikakausmediat 2026, 45–54-vuotiaat</vt:lpstr>
      <vt:lpstr>Digitaaliselta tavoittavuudeltaan suurimmat aikakausmediat 2026, 55–64-vuotiaat</vt:lpstr>
      <vt:lpstr>Digitaaliselta tavoittavuudeltaan suurimmat aikakausmediat 2025, yli 65-vuotiaat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Otsikko tulee tähän</dc:title>
  <dc:creator>Katja Pietilä-Seppä</dc:creator>
  <cp:lastModifiedBy>Outi Itävuo</cp:lastModifiedBy>
  <cp:revision>257</cp:revision>
  <dcterms:created xsi:type="dcterms:W3CDTF">2020-11-20T10:03:58Z</dcterms:created>
  <dcterms:modified xsi:type="dcterms:W3CDTF">2026-10-04T19:23:12Z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0x010100C4458EC40896444B91DD79CC67A8CBDA</vt:lpwstr>
  </property>
  <property fmtid="{D5CDD505-2E9C-101B-9397-08002B2CF9AE}" pid="3" name="MediaServiceImageTags">
    <vt:lpwstr/>
  </property>
</Properties>
</file>