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41"/>
  </p:notesMasterIdLst>
  <p:handoutMasterIdLst>
    <p:handoutMasterId r:id="rId42"/>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8" r:id="rId16"/>
    <p:sldId id="1269" r:id="rId17"/>
    <p:sldId id="1270" r:id="rId18"/>
    <p:sldId id="1203" r:id="rId19"/>
    <p:sldId id="1204" r:id="rId20"/>
    <p:sldId id="1205" r:id="rId21"/>
    <p:sldId id="1206" r:id="rId22"/>
    <p:sldId id="1207" r:id="rId23"/>
    <p:sldId id="1236" r:id="rId24"/>
    <p:sldId id="1271" r:id="rId25"/>
    <p:sldId id="1272" r:id="rId26"/>
    <p:sldId id="1273" r:id="rId27"/>
    <p:sldId id="1274" r:id="rId28"/>
    <p:sldId id="1275" r:id="rId29"/>
    <p:sldId id="1276" r:id="rId30"/>
    <p:sldId id="1277" r:id="rId31"/>
    <p:sldId id="1278" r:id="rId32"/>
    <p:sldId id="1279" r:id="rId33"/>
    <p:sldId id="1280" r:id="rId34"/>
    <p:sldId id="1282" r:id="rId35"/>
    <p:sldId id="1283" r:id="rId36"/>
    <p:sldId id="1284" r:id="rId37"/>
    <p:sldId id="1281" r:id="rId38"/>
    <p:sldId id="1285" r:id="rId39"/>
    <p:sldId id="1286" r:id="rId40"/>
  </p:sldIdLst>
  <p:sldSz cx="12192000" cy="6858000"/>
  <p:notesSz cx="6858000" cy="9144000"/>
  <p:embeddedFontLst>
    <p:embeddedFont>
      <p:font typeface="Canela Medium" pitchFamily="2" charset="77"/>
      <p:regular r:id="rId43"/>
    </p:embeddedFont>
    <p:embeddedFont>
      <p:font typeface="Canela Web" pitchFamily="2" charset="77"/>
      <p:regular r:id="rId44"/>
    </p:embeddedFont>
    <p:embeddedFont>
      <p:font typeface="Clattering" pitchFamily="2" charset="0"/>
      <p:regular r:id="rId45"/>
    </p:embeddedFont>
    <p:embeddedFont>
      <p:font typeface="Neue Haas Unica Pro" panose="020B0504030206020203" pitchFamily="34" charset="77"/>
      <p:regular r:id="rId46"/>
      <p:bold r:id="rId47"/>
      <p:italic r:id="rId48"/>
      <p:boldItalic r:id="rId49"/>
    </p:embeddedFont>
    <p:embeddedFont>
      <p:font typeface="Neue Haas Unica Pro Light" panose="020B0404030206020203" pitchFamily="34" charset="77"/>
      <p:regular r:id="rId50"/>
      <p:italic r:id="rId51"/>
    </p:embeddedFont>
    <p:embeddedFont>
      <p:font typeface="Neue Haas Unica W1G" panose="020B0504030206020203" pitchFamily="34" charset="0"/>
      <p:regular r:id="rId52"/>
      <p:bold r:id="rId53"/>
      <p:italic r:id="rId54"/>
      <p:boldItalic r:id="rId55"/>
    </p:embeddedFont>
    <p:embeddedFont>
      <p:font typeface="Neue Haas Unica W1G Light" panose="020B0404030206020203" pitchFamily="34" charset="0"/>
      <p:regular r:id="rId56"/>
      <p:italic r:id="rId57"/>
    </p:embeddedFont>
    <p:embeddedFont>
      <p:font typeface="Neue Haas Unica W1G Medium" panose="020B0504030206020203" pitchFamily="34" charset="0"/>
      <p:regular r:id="rId58"/>
      <p:italic r:id="rId59"/>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F4CF67"/>
    <a:srgbClr val="FFF6FA"/>
    <a:srgbClr val="9CFFF8"/>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3" autoAdjust="0"/>
    <p:restoredTop sz="92789" autoAdjust="0"/>
  </p:normalViewPr>
  <p:slideViewPr>
    <p:cSldViewPr snapToGrid="0" snapToObjects="1">
      <p:cViewPr varScale="1">
        <p:scale>
          <a:sx n="102" d="100"/>
          <a:sy n="102" d="100"/>
        </p:scale>
        <p:origin x="200" y="53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ti Itävuo" userId="e85fcc03-adc2-4393-9211-8bd3aed247b4" providerId="ADAL" clId="{AC7C94B1-8E8A-0142-B545-022AD1D178C9}"/>
    <pc:docChg chg="delSld">
      <pc:chgData name="Outi Itävuo" userId="e85fcc03-adc2-4393-9211-8bd3aed247b4" providerId="ADAL" clId="{AC7C94B1-8E8A-0142-B545-022AD1D178C9}" dt="2024-08-03T10:33:42.308" v="38" actId="2696"/>
      <pc:docMkLst>
        <pc:docMk/>
      </pc:docMkLst>
      <pc:sldChg chg="del">
        <pc:chgData name="Outi Itävuo" userId="e85fcc03-adc2-4393-9211-8bd3aed247b4" providerId="ADAL" clId="{AC7C94B1-8E8A-0142-B545-022AD1D178C9}" dt="2024-08-03T10:33:42.260" v="32" actId="2696"/>
        <pc:sldMkLst>
          <pc:docMk/>
          <pc:sldMk cId="2515188766" sldId="275"/>
        </pc:sldMkLst>
      </pc:sldChg>
      <pc:sldChg chg="del">
        <pc:chgData name="Outi Itävuo" userId="e85fcc03-adc2-4393-9211-8bd3aed247b4" providerId="ADAL" clId="{AC7C94B1-8E8A-0142-B545-022AD1D178C9}" dt="2024-08-03T10:33:42.202" v="9" actId="2696"/>
        <pc:sldMkLst>
          <pc:docMk/>
          <pc:sldMk cId="3436461692" sldId="285"/>
        </pc:sldMkLst>
      </pc:sldChg>
      <pc:sldChg chg="del">
        <pc:chgData name="Outi Itävuo" userId="e85fcc03-adc2-4393-9211-8bd3aed247b4" providerId="ADAL" clId="{AC7C94B1-8E8A-0142-B545-022AD1D178C9}" dt="2024-08-03T10:33:42.288" v="34" actId="2696"/>
        <pc:sldMkLst>
          <pc:docMk/>
          <pc:sldMk cId="848130459" sldId="1191"/>
        </pc:sldMkLst>
      </pc:sldChg>
      <pc:sldChg chg="del">
        <pc:chgData name="Outi Itävuo" userId="e85fcc03-adc2-4393-9211-8bd3aed247b4" providerId="ADAL" clId="{AC7C94B1-8E8A-0142-B545-022AD1D178C9}" dt="2024-08-03T10:33:42.186" v="7" actId="2696"/>
        <pc:sldMkLst>
          <pc:docMk/>
          <pc:sldMk cId="1087269657" sldId="1192"/>
        </pc:sldMkLst>
      </pc:sldChg>
      <pc:sldChg chg="del">
        <pc:chgData name="Outi Itävuo" userId="e85fcc03-adc2-4393-9211-8bd3aed247b4" providerId="ADAL" clId="{AC7C94B1-8E8A-0142-B545-022AD1D178C9}" dt="2024-08-03T10:33:42.182" v="6" actId="2696"/>
        <pc:sldMkLst>
          <pc:docMk/>
          <pc:sldMk cId="1019087664" sldId="1193"/>
        </pc:sldMkLst>
      </pc:sldChg>
      <pc:sldChg chg="del">
        <pc:chgData name="Outi Itävuo" userId="e85fcc03-adc2-4393-9211-8bd3aed247b4" providerId="ADAL" clId="{AC7C94B1-8E8A-0142-B545-022AD1D178C9}" dt="2024-08-03T10:33:42.258" v="30" actId="2696"/>
        <pc:sldMkLst>
          <pc:docMk/>
          <pc:sldMk cId="480567305" sldId="1194"/>
        </pc:sldMkLst>
      </pc:sldChg>
      <pc:sldChg chg="del">
        <pc:chgData name="Outi Itävuo" userId="e85fcc03-adc2-4393-9211-8bd3aed247b4" providerId="ADAL" clId="{AC7C94B1-8E8A-0142-B545-022AD1D178C9}" dt="2024-08-03T10:33:42.224" v="15" actId="2696"/>
        <pc:sldMkLst>
          <pc:docMk/>
          <pc:sldMk cId="798600319" sldId="1195"/>
        </pc:sldMkLst>
      </pc:sldChg>
      <pc:sldChg chg="del">
        <pc:chgData name="Outi Itävuo" userId="e85fcc03-adc2-4393-9211-8bd3aed247b4" providerId="ADAL" clId="{AC7C94B1-8E8A-0142-B545-022AD1D178C9}" dt="2024-08-03T10:33:42.169" v="2" actId="2696"/>
        <pc:sldMkLst>
          <pc:docMk/>
          <pc:sldMk cId="3999255670" sldId="1196"/>
        </pc:sldMkLst>
      </pc:sldChg>
      <pc:sldChg chg="del">
        <pc:chgData name="Outi Itävuo" userId="e85fcc03-adc2-4393-9211-8bd3aed247b4" providerId="ADAL" clId="{AC7C94B1-8E8A-0142-B545-022AD1D178C9}" dt="2024-08-03T10:33:42.254" v="28" actId="2696"/>
        <pc:sldMkLst>
          <pc:docMk/>
          <pc:sldMk cId="1743251211" sldId="1197"/>
        </pc:sldMkLst>
      </pc:sldChg>
      <pc:sldChg chg="del">
        <pc:chgData name="Outi Itävuo" userId="e85fcc03-adc2-4393-9211-8bd3aed247b4" providerId="ADAL" clId="{AC7C94B1-8E8A-0142-B545-022AD1D178C9}" dt="2024-08-03T10:33:42.177" v="4" actId="2696"/>
        <pc:sldMkLst>
          <pc:docMk/>
          <pc:sldMk cId="2171880255" sldId="1198"/>
        </pc:sldMkLst>
      </pc:sldChg>
      <pc:sldChg chg="del">
        <pc:chgData name="Outi Itävuo" userId="e85fcc03-adc2-4393-9211-8bd3aed247b4" providerId="ADAL" clId="{AC7C94B1-8E8A-0142-B545-022AD1D178C9}" dt="2024-08-03T10:33:42.190" v="8" actId="2696"/>
        <pc:sldMkLst>
          <pc:docMk/>
          <pc:sldMk cId="355629029" sldId="1199"/>
        </pc:sldMkLst>
      </pc:sldChg>
      <pc:sldChg chg="del">
        <pc:chgData name="Outi Itävuo" userId="e85fcc03-adc2-4393-9211-8bd3aed247b4" providerId="ADAL" clId="{AC7C94B1-8E8A-0142-B545-022AD1D178C9}" dt="2024-08-03T10:33:42.290" v="35" actId="2696"/>
        <pc:sldMkLst>
          <pc:docMk/>
          <pc:sldMk cId="913925977" sldId="1202"/>
        </pc:sldMkLst>
      </pc:sldChg>
      <pc:sldChg chg="del">
        <pc:chgData name="Outi Itävuo" userId="e85fcc03-adc2-4393-9211-8bd3aed247b4" providerId="ADAL" clId="{AC7C94B1-8E8A-0142-B545-022AD1D178C9}" dt="2024-08-03T10:33:42.178" v="5" actId="2696"/>
        <pc:sldMkLst>
          <pc:docMk/>
          <pc:sldMk cId="340543746" sldId="1208"/>
        </pc:sldMkLst>
      </pc:sldChg>
      <pc:sldChg chg="del">
        <pc:chgData name="Outi Itävuo" userId="e85fcc03-adc2-4393-9211-8bd3aed247b4" providerId="ADAL" clId="{AC7C94B1-8E8A-0142-B545-022AD1D178C9}" dt="2024-08-03T10:33:42.261" v="33" actId="2696"/>
        <pc:sldMkLst>
          <pc:docMk/>
          <pc:sldMk cId="812184535" sldId="1210"/>
        </pc:sldMkLst>
      </pc:sldChg>
      <pc:sldChg chg="del">
        <pc:chgData name="Outi Itävuo" userId="e85fcc03-adc2-4393-9211-8bd3aed247b4" providerId="ADAL" clId="{AC7C94B1-8E8A-0142-B545-022AD1D178C9}" dt="2024-08-03T10:33:42.210" v="11" actId="2696"/>
        <pc:sldMkLst>
          <pc:docMk/>
          <pc:sldMk cId="2211141893" sldId="1211"/>
        </pc:sldMkLst>
      </pc:sldChg>
      <pc:sldChg chg="del">
        <pc:chgData name="Outi Itävuo" userId="e85fcc03-adc2-4393-9211-8bd3aed247b4" providerId="ADAL" clId="{AC7C94B1-8E8A-0142-B545-022AD1D178C9}" dt="2024-08-03T10:33:42.172" v="3" actId="2696"/>
        <pc:sldMkLst>
          <pc:docMk/>
          <pc:sldMk cId="928463032" sldId="1212"/>
        </pc:sldMkLst>
      </pc:sldChg>
      <pc:sldChg chg="del">
        <pc:chgData name="Outi Itävuo" userId="e85fcc03-adc2-4393-9211-8bd3aed247b4" providerId="ADAL" clId="{AC7C94B1-8E8A-0142-B545-022AD1D178C9}" dt="2024-08-03T10:33:42.239" v="24" actId="2696"/>
        <pc:sldMkLst>
          <pc:docMk/>
          <pc:sldMk cId="559669869" sldId="1213"/>
        </pc:sldMkLst>
      </pc:sldChg>
      <pc:sldChg chg="del">
        <pc:chgData name="Outi Itävuo" userId="e85fcc03-adc2-4393-9211-8bd3aed247b4" providerId="ADAL" clId="{AC7C94B1-8E8A-0142-B545-022AD1D178C9}" dt="2024-08-03T10:33:42.233" v="20" actId="2696"/>
        <pc:sldMkLst>
          <pc:docMk/>
          <pc:sldMk cId="2366648822" sldId="1214"/>
        </pc:sldMkLst>
      </pc:sldChg>
      <pc:sldChg chg="del">
        <pc:chgData name="Outi Itävuo" userId="e85fcc03-adc2-4393-9211-8bd3aed247b4" providerId="ADAL" clId="{AC7C94B1-8E8A-0142-B545-022AD1D178C9}" dt="2024-08-03T10:33:42.216" v="13" actId="2696"/>
        <pc:sldMkLst>
          <pc:docMk/>
          <pc:sldMk cId="163530756" sldId="1215"/>
        </pc:sldMkLst>
      </pc:sldChg>
      <pc:sldChg chg="del">
        <pc:chgData name="Outi Itävuo" userId="e85fcc03-adc2-4393-9211-8bd3aed247b4" providerId="ADAL" clId="{AC7C94B1-8E8A-0142-B545-022AD1D178C9}" dt="2024-08-03T10:33:42.259" v="31" actId="2696"/>
        <pc:sldMkLst>
          <pc:docMk/>
          <pc:sldMk cId="3538752156" sldId="1217"/>
        </pc:sldMkLst>
      </pc:sldChg>
      <pc:sldChg chg="del">
        <pc:chgData name="Outi Itävuo" userId="e85fcc03-adc2-4393-9211-8bd3aed247b4" providerId="ADAL" clId="{AC7C94B1-8E8A-0142-B545-022AD1D178C9}" dt="2024-08-03T10:33:42.235" v="22" actId="2696"/>
        <pc:sldMkLst>
          <pc:docMk/>
          <pc:sldMk cId="1244053574" sldId="1228"/>
        </pc:sldMkLst>
      </pc:sldChg>
      <pc:sldChg chg="del">
        <pc:chgData name="Outi Itävuo" userId="e85fcc03-adc2-4393-9211-8bd3aed247b4" providerId="ADAL" clId="{AC7C94B1-8E8A-0142-B545-022AD1D178C9}" dt="2024-08-03T10:33:42.163" v="1" actId="2696"/>
        <pc:sldMkLst>
          <pc:docMk/>
          <pc:sldMk cId="848644384" sldId="1231"/>
        </pc:sldMkLst>
      </pc:sldChg>
      <pc:sldChg chg="del">
        <pc:chgData name="Outi Itävuo" userId="e85fcc03-adc2-4393-9211-8bd3aed247b4" providerId="ADAL" clId="{AC7C94B1-8E8A-0142-B545-022AD1D178C9}" dt="2024-08-03T10:33:42.231" v="18" actId="2696"/>
        <pc:sldMkLst>
          <pc:docMk/>
          <pc:sldMk cId="2808894244" sldId="1233"/>
        </pc:sldMkLst>
      </pc:sldChg>
      <pc:sldChg chg="del">
        <pc:chgData name="Outi Itävuo" userId="e85fcc03-adc2-4393-9211-8bd3aed247b4" providerId="ADAL" clId="{AC7C94B1-8E8A-0142-B545-022AD1D178C9}" dt="2024-08-03T10:33:42.237" v="23" actId="2696"/>
        <pc:sldMkLst>
          <pc:docMk/>
          <pc:sldMk cId="447551445" sldId="1234"/>
        </pc:sldMkLst>
      </pc:sldChg>
      <pc:sldChg chg="del">
        <pc:chgData name="Outi Itävuo" userId="e85fcc03-adc2-4393-9211-8bd3aed247b4" providerId="ADAL" clId="{AC7C94B1-8E8A-0142-B545-022AD1D178C9}" dt="2024-08-03T10:33:42.155" v="0" actId="2696"/>
        <pc:sldMkLst>
          <pc:docMk/>
          <pc:sldMk cId="3167456833" sldId="1235"/>
        </pc:sldMkLst>
      </pc:sldChg>
      <pc:sldChg chg="del">
        <pc:chgData name="Outi Itävuo" userId="e85fcc03-adc2-4393-9211-8bd3aed247b4" providerId="ADAL" clId="{AC7C94B1-8E8A-0142-B545-022AD1D178C9}" dt="2024-08-03T10:33:42.232" v="19" actId="2696"/>
        <pc:sldMkLst>
          <pc:docMk/>
          <pc:sldMk cId="2383063120" sldId="1238"/>
        </pc:sldMkLst>
      </pc:sldChg>
      <pc:sldChg chg="del">
        <pc:chgData name="Outi Itävuo" userId="e85fcc03-adc2-4393-9211-8bd3aed247b4" providerId="ADAL" clId="{AC7C94B1-8E8A-0142-B545-022AD1D178C9}" dt="2024-08-03T10:33:42.290" v="36" actId="2696"/>
        <pc:sldMkLst>
          <pc:docMk/>
          <pc:sldMk cId="2975752591" sldId="1239"/>
        </pc:sldMkLst>
      </pc:sldChg>
      <pc:sldChg chg="del">
        <pc:chgData name="Outi Itävuo" userId="e85fcc03-adc2-4393-9211-8bd3aed247b4" providerId="ADAL" clId="{AC7C94B1-8E8A-0142-B545-022AD1D178C9}" dt="2024-08-03T10:33:42.230" v="17" actId="2696"/>
        <pc:sldMkLst>
          <pc:docMk/>
          <pc:sldMk cId="1223728359" sldId="1240"/>
        </pc:sldMkLst>
      </pc:sldChg>
      <pc:sldChg chg="del">
        <pc:chgData name="Outi Itävuo" userId="e85fcc03-adc2-4393-9211-8bd3aed247b4" providerId="ADAL" clId="{AC7C94B1-8E8A-0142-B545-022AD1D178C9}" dt="2024-08-03T10:33:42.308" v="38" actId="2696"/>
        <pc:sldMkLst>
          <pc:docMk/>
          <pc:sldMk cId="65963839" sldId="1242"/>
        </pc:sldMkLst>
      </pc:sldChg>
      <pc:sldChg chg="del">
        <pc:chgData name="Outi Itävuo" userId="e85fcc03-adc2-4393-9211-8bd3aed247b4" providerId="ADAL" clId="{AC7C94B1-8E8A-0142-B545-022AD1D178C9}" dt="2024-08-03T10:33:42.228" v="16" actId="2696"/>
        <pc:sldMkLst>
          <pc:docMk/>
          <pc:sldMk cId="320668463" sldId="1244"/>
        </pc:sldMkLst>
      </pc:sldChg>
      <pc:sldChg chg="del">
        <pc:chgData name="Outi Itävuo" userId="e85fcc03-adc2-4393-9211-8bd3aed247b4" providerId="ADAL" clId="{AC7C94B1-8E8A-0142-B545-022AD1D178C9}" dt="2024-08-03T10:33:42.301" v="37" actId="2696"/>
        <pc:sldMkLst>
          <pc:docMk/>
          <pc:sldMk cId="2070953485" sldId="1245"/>
        </pc:sldMkLst>
      </pc:sldChg>
      <pc:sldChg chg="del">
        <pc:chgData name="Outi Itävuo" userId="e85fcc03-adc2-4393-9211-8bd3aed247b4" providerId="ADAL" clId="{AC7C94B1-8E8A-0142-B545-022AD1D178C9}" dt="2024-08-03T10:33:42.215" v="12" actId="2696"/>
        <pc:sldMkLst>
          <pc:docMk/>
          <pc:sldMk cId="2543279370" sldId="1246"/>
        </pc:sldMkLst>
      </pc:sldChg>
      <pc:sldChg chg="del">
        <pc:chgData name="Outi Itävuo" userId="e85fcc03-adc2-4393-9211-8bd3aed247b4" providerId="ADAL" clId="{AC7C94B1-8E8A-0142-B545-022AD1D178C9}" dt="2024-08-03T10:33:42.247" v="27" actId="2696"/>
        <pc:sldMkLst>
          <pc:docMk/>
          <pc:sldMk cId="2548144953" sldId="1247"/>
        </pc:sldMkLst>
      </pc:sldChg>
      <pc:sldChg chg="del">
        <pc:chgData name="Outi Itävuo" userId="e85fcc03-adc2-4393-9211-8bd3aed247b4" providerId="ADAL" clId="{AC7C94B1-8E8A-0142-B545-022AD1D178C9}" dt="2024-08-03T10:33:42.221" v="14" actId="2696"/>
        <pc:sldMkLst>
          <pc:docMk/>
          <pc:sldMk cId="904409602" sldId="1248"/>
        </pc:sldMkLst>
      </pc:sldChg>
      <pc:sldChg chg="del">
        <pc:chgData name="Outi Itävuo" userId="e85fcc03-adc2-4393-9211-8bd3aed247b4" providerId="ADAL" clId="{AC7C94B1-8E8A-0142-B545-022AD1D178C9}" dt="2024-08-03T10:33:42.242" v="25" actId="2696"/>
        <pc:sldMkLst>
          <pc:docMk/>
          <pc:sldMk cId="1817262091" sldId="1249"/>
        </pc:sldMkLst>
      </pc:sldChg>
      <pc:sldChg chg="del">
        <pc:chgData name="Outi Itävuo" userId="e85fcc03-adc2-4393-9211-8bd3aed247b4" providerId="ADAL" clId="{AC7C94B1-8E8A-0142-B545-022AD1D178C9}" dt="2024-08-03T10:33:42.204" v="10" actId="2696"/>
        <pc:sldMkLst>
          <pc:docMk/>
          <pc:sldMk cId="2218804706" sldId="1253"/>
        </pc:sldMkLst>
      </pc:sldChg>
      <pc:sldChg chg="del">
        <pc:chgData name="Outi Itävuo" userId="e85fcc03-adc2-4393-9211-8bd3aed247b4" providerId="ADAL" clId="{AC7C94B1-8E8A-0142-B545-022AD1D178C9}" dt="2024-08-03T10:33:42.256" v="29" actId="2696"/>
        <pc:sldMkLst>
          <pc:docMk/>
          <pc:sldMk cId="270978930" sldId="1254"/>
        </pc:sldMkLst>
      </pc:sldChg>
      <pc:sldChg chg="del">
        <pc:chgData name="Outi Itävuo" userId="e85fcc03-adc2-4393-9211-8bd3aed247b4" providerId="ADAL" clId="{AC7C94B1-8E8A-0142-B545-022AD1D178C9}" dt="2024-08-03T10:33:42.243" v="26" actId="2696"/>
        <pc:sldMkLst>
          <pc:docMk/>
          <pc:sldMk cId="2426340304" sldId="1255"/>
        </pc:sldMkLst>
      </pc:sldChg>
      <pc:sldChg chg="del">
        <pc:chgData name="Outi Itävuo" userId="e85fcc03-adc2-4393-9211-8bd3aed247b4" providerId="ADAL" clId="{AC7C94B1-8E8A-0142-B545-022AD1D178C9}" dt="2024-08-03T10:33:42.234" v="21" actId="2696"/>
        <pc:sldMkLst>
          <pc:docMk/>
          <pc:sldMk cId="745965880" sldId="1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2 252 180</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c:v>
                </c:pt>
                <c:pt idx="3">
                  <c:v>YouTube</c:v>
                </c:pt>
                <c:pt idx="4">
                  <c:v>Pinterest</c:v>
                </c:pt>
                <c:pt idx="5">
                  <c:v>TikTok</c:v>
                </c:pt>
              </c:strCache>
            </c:strRef>
          </c:cat>
          <c:val>
            <c:numRef>
              <c:f>Sheet1!$B$2:$B$7</c:f>
              <c:numCache>
                <c:formatCode>#,##0</c:formatCode>
                <c:ptCount val="6"/>
                <c:pt idx="0">
                  <c:v>2252180</c:v>
                </c:pt>
                <c:pt idx="1">
                  <c:v>1685749</c:v>
                </c:pt>
                <c:pt idx="2">
                  <c:v>641397</c:v>
                </c:pt>
                <c:pt idx="3">
                  <c:v>189177</c:v>
                </c:pt>
                <c:pt idx="4">
                  <c:v>105136</c:v>
                </c:pt>
                <c:pt idx="5">
                  <c:v>76813</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45139</c:v>
                </c:pt>
                <c:pt idx="1">
                  <c:v>45170</c:v>
                </c:pt>
                <c:pt idx="2">
                  <c:v>45200</c:v>
                </c:pt>
                <c:pt idx="3">
                  <c:v>45231</c:v>
                </c:pt>
                <c:pt idx="4">
                  <c:v>45261</c:v>
                </c:pt>
                <c:pt idx="5">
                  <c:v>45292</c:v>
                </c:pt>
                <c:pt idx="6">
                  <c:v>45323</c:v>
                </c:pt>
                <c:pt idx="7">
                  <c:v>45352</c:v>
                </c:pt>
                <c:pt idx="8">
                  <c:v>45383</c:v>
                </c:pt>
                <c:pt idx="9">
                  <c:v>45413</c:v>
                </c:pt>
                <c:pt idx="10">
                  <c:v>45444</c:v>
                </c:pt>
                <c:pt idx="11">
                  <c:v>45474</c:v>
                </c:pt>
                <c:pt idx="12">
                  <c:v>45505</c:v>
                </c:pt>
              </c:numCache>
            </c:numRef>
          </c:cat>
          <c:val>
            <c:numRef>
              <c:f>Sheet1!$B$2:$B$14</c:f>
              <c:numCache>
                <c:formatCode>#,##0</c:formatCode>
                <c:ptCount val="13"/>
                <c:pt idx="0">
                  <c:v>92145</c:v>
                </c:pt>
                <c:pt idx="1">
                  <c:v>92497</c:v>
                </c:pt>
                <c:pt idx="2">
                  <c:v>92841</c:v>
                </c:pt>
                <c:pt idx="3">
                  <c:v>93992</c:v>
                </c:pt>
                <c:pt idx="4">
                  <c:v>95546</c:v>
                </c:pt>
                <c:pt idx="5">
                  <c:v>96878</c:v>
                </c:pt>
                <c:pt idx="6">
                  <c:v>97999</c:v>
                </c:pt>
                <c:pt idx="7">
                  <c:v>99331</c:v>
                </c:pt>
                <c:pt idx="8">
                  <c:v>100749</c:v>
                </c:pt>
                <c:pt idx="9">
                  <c:v>101803</c:v>
                </c:pt>
                <c:pt idx="10">
                  <c:v>102895</c:v>
                </c:pt>
                <c:pt idx="11">
                  <c:v>103928</c:v>
                </c:pt>
                <c:pt idx="12">
                  <c:v>105136</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45139</c:v>
                </c:pt>
                <c:pt idx="1">
                  <c:v>45170</c:v>
                </c:pt>
                <c:pt idx="2">
                  <c:v>45200</c:v>
                </c:pt>
                <c:pt idx="3">
                  <c:v>45231</c:v>
                </c:pt>
                <c:pt idx="4">
                  <c:v>45261</c:v>
                </c:pt>
                <c:pt idx="5">
                  <c:v>45292</c:v>
                </c:pt>
                <c:pt idx="6">
                  <c:v>45323</c:v>
                </c:pt>
                <c:pt idx="7">
                  <c:v>45352</c:v>
                </c:pt>
                <c:pt idx="8">
                  <c:v>45383</c:v>
                </c:pt>
                <c:pt idx="9">
                  <c:v>45413</c:v>
                </c:pt>
                <c:pt idx="10">
                  <c:v>45444</c:v>
                </c:pt>
                <c:pt idx="11">
                  <c:v>45474</c:v>
                </c:pt>
                <c:pt idx="12">
                  <c:v>45505</c:v>
                </c:pt>
              </c:numCache>
            </c:numRef>
          </c:cat>
          <c:val>
            <c:numRef>
              <c:f>Sheet1!$B$2:$B$14</c:f>
              <c:numCache>
                <c:formatCode>#,##0</c:formatCode>
                <c:ptCount val="13"/>
                <c:pt idx="0">
                  <c:v>57697</c:v>
                </c:pt>
                <c:pt idx="1">
                  <c:v>58814</c:v>
                </c:pt>
                <c:pt idx="2">
                  <c:v>60382</c:v>
                </c:pt>
                <c:pt idx="3">
                  <c:v>61642</c:v>
                </c:pt>
                <c:pt idx="4">
                  <c:v>63231</c:v>
                </c:pt>
                <c:pt idx="5">
                  <c:v>66137</c:v>
                </c:pt>
                <c:pt idx="6">
                  <c:v>67930</c:v>
                </c:pt>
                <c:pt idx="7">
                  <c:v>69159</c:v>
                </c:pt>
                <c:pt idx="8">
                  <c:v>71069</c:v>
                </c:pt>
                <c:pt idx="9">
                  <c:v>72583</c:v>
                </c:pt>
                <c:pt idx="10">
                  <c:v>74486</c:v>
                </c:pt>
                <c:pt idx="11">
                  <c:v>75552</c:v>
                </c:pt>
                <c:pt idx="12">
                  <c:v>76813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2 252 180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3020646485267223"/>
                      <c:h val="7.0338612642532078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#,##0</c:formatCode>
                <c:ptCount val="7"/>
                <c:pt idx="0">
                  <c:v>4950452</c:v>
                </c:pt>
                <c:pt idx="1">
                  <c:v>2252180</c:v>
                </c:pt>
                <c:pt idx="2">
                  <c:v>1685749</c:v>
                </c:pt>
                <c:pt idx="3">
                  <c:v>641397</c:v>
                </c:pt>
                <c:pt idx="4">
                  <c:v>189177</c:v>
                </c:pt>
                <c:pt idx="5">
                  <c:v>105136</c:v>
                </c:pt>
                <c:pt idx="6">
                  <c:v>76813</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c:v>
                </c:pt>
                <c:pt idx="4">
                  <c:v>YouTube</c:v>
                </c:pt>
                <c:pt idx="5">
                  <c:v>Pinterest</c:v>
                </c:pt>
                <c:pt idx="6">
                  <c:v>TikTok</c:v>
                </c:pt>
              </c:strCache>
            </c:strRef>
          </c:cat>
          <c:val>
            <c:numRef>
              <c:f>Sheet1!$B$2:$B$8</c:f>
              <c:numCache>
                <c:formatCode>#\ ##0;\-#\ ##0;;@</c:formatCode>
                <c:ptCount val="7"/>
                <c:pt idx="0">
                  <c:v>494</c:v>
                </c:pt>
                <c:pt idx="1">
                  <c:v>174</c:v>
                </c:pt>
                <c:pt idx="2">
                  <c:v>136</c:v>
                </c:pt>
                <c:pt idx="3">
                  <c:v>71</c:v>
                </c:pt>
                <c:pt idx="4">
                  <c:v>64</c:v>
                </c:pt>
                <c:pt idx="5">
                  <c:v>31</c:v>
                </c:pt>
                <c:pt idx="6">
                  <c:v>18</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12 944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FFD9-4EC3-B77B-D6D15BE8A408}"/>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c:v>
                </c:pt>
                <c:pt idx="4">
                  <c:v>TikTok</c:v>
                </c:pt>
                <c:pt idx="5">
                  <c:v>Pinterest</c:v>
                </c:pt>
                <c:pt idx="6">
                  <c:v>YouTube</c:v>
                </c:pt>
              </c:strCache>
            </c:strRef>
          </c:cat>
          <c:val>
            <c:numRef>
              <c:f>Sheet1!$B$2:$B$8</c:f>
              <c:numCache>
                <c:formatCode>#,##0</c:formatCode>
                <c:ptCount val="7"/>
                <c:pt idx="0">
                  <c:v>25257.408163265307</c:v>
                </c:pt>
                <c:pt idx="1">
                  <c:v>12943.563218390804</c:v>
                </c:pt>
                <c:pt idx="2">
                  <c:v>12395.213235294117</c:v>
                </c:pt>
                <c:pt idx="3">
                  <c:v>9033.7605633802814</c:v>
                </c:pt>
                <c:pt idx="4">
                  <c:v>4267.3888888888887</c:v>
                </c:pt>
                <c:pt idx="5">
                  <c:v>3391.483870967742</c:v>
                </c:pt>
                <c:pt idx="6">
                  <c:v>2955.890625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45139</c:v>
                </c:pt>
                <c:pt idx="1">
                  <c:v>45170</c:v>
                </c:pt>
                <c:pt idx="2">
                  <c:v>45200</c:v>
                </c:pt>
                <c:pt idx="3">
                  <c:v>45231</c:v>
                </c:pt>
                <c:pt idx="4">
                  <c:v>45261</c:v>
                </c:pt>
                <c:pt idx="5">
                  <c:v>45292</c:v>
                </c:pt>
                <c:pt idx="6">
                  <c:v>45323</c:v>
                </c:pt>
                <c:pt idx="7">
                  <c:v>45352</c:v>
                </c:pt>
                <c:pt idx="8">
                  <c:v>45383</c:v>
                </c:pt>
                <c:pt idx="9">
                  <c:v>45413</c:v>
                </c:pt>
                <c:pt idx="10">
                  <c:v>45444</c:v>
                </c:pt>
                <c:pt idx="11">
                  <c:v>45474</c:v>
                </c:pt>
                <c:pt idx="12">
                  <c:v>45505</c:v>
                </c:pt>
              </c:numCache>
            </c:numRef>
          </c:cat>
          <c:val>
            <c:numRef>
              <c:f>Sheet1!$B$2:$B$14</c:f>
              <c:numCache>
                <c:formatCode>#,##0</c:formatCode>
                <c:ptCount val="13"/>
                <c:pt idx="0">
                  <c:v>4934330</c:v>
                </c:pt>
                <c:pt idx="1">
                  <c:v>4951012</c:v>
                </c:pt>
                <c:pt idx="2">
                  <c:v>4962188</c:v>
                </c:pt>
                <c:pt idx="3">
                  <c:v>4975330</c:v>
                </c:pt>
                <c:pt idx="4">
                  <c:v>4986221</c:v>
                </c:pt>
                <c:pt idx="5">
                  <c:v>4924350</c:v>
                </c:pt>
                <c:pt idx="6">
                  <c:v>4944081</c:v>
                </c:pt>
                <c:pt idx="7">
                  <c:v>4946429</c:v>
                </c:pt>
                <c:pt idx="8">
                  <c:v>4962178</c:v>
                </c:pt>
                <c:pt idx="9">
                  <c:v>4923969</c:v>
                </c:pt>
                <c:pt idx="10">
                  <c:v>4936026</c:v>
                </c:pt>
                <c:pt idx="11">
                  <c:v>4944545</c:v>
                </c:pt>
                <c:pt idx="12">
                  <c:v>4950452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45139</c:v>
                </c:pt>
                <c:pt idx="1">
                  <c:v>45170</c:v>
                </c:pt>
                <c:pt idx="2">
                  <c:v>45200</c:v>
                </c:pt>
                <c:pt idx="3">
                  <c:v>45231</c:v>
                </c:pt>
                <c:pt idx="4">
                  <c:v>45261</c:v>
                </c:pt>
                <c:pt idx="5">
                  <c:v>45292</c:v>
                </c:pt>
                <c:pt idx="6">
                  <c:v>45323</c:v>
                </c:pt>
                <c:pt idx="7">
                  <c:v>45352</c:v>
                </c:pt>
                <c:pt idx="8">
                  <c:v>45383</c:v>
                </c:pt>
                <c:pt idx="9">
                  <c:v>45413</c:v>
                </c:pt>
                <c:pt idx="10">
                  <c:v>45444</c:v>
                </c:pt>
                <c:pt idx="11">
                  <c:v>45474</c:v>
                </c:pt>
                <c:pt idx="12">
                  <c:v>45505</c:v>
                </c:pt>
              </c:numCache>
            </c:numRef>
          </c:cat>
          <c:val>
            <c:numRef>
              <c:f>Sheet1!$B$2:$B$14</c:f>
              <c:numCache>
                <c:formatCode>#,##0</c:formatCode>
                <c:ptCount val="13"/>
                <c:pt idx="0">
                  <c:v>2265071</c:v>
                </c:pt>
                <c:pt idx="1">
                  <c:v>2272491</c:v>
                </c:pt>
                <c:pt idx="2">
                  <c:v>2276880</c:v>
                </c:pt>
                <c:pt idx="3">
                  <c:v>2279429</c:v>
                </c:pt>
                <c:pt idx="4">
                  <c:v>2281592</c:v>
                </c:pt>
                <c:pt idx="5">
                  <c:v>2272438</c:v>
                </c:pt>
                <c:pt idx="6">
                  <c:v>2280304</c:v>
                </c:pt>
                <c:pt idx="7">
                  <c:v>2274132</c:v>
                </c:pt>
                <c:pt idx="8">
                  <c:v>2278121</c:v>
                </c:pt>
                <c:pt idx="9">
                  <c:v>2246384</c:v>
                </c:pt>
                <c:pt idx="10">
                  <c:v>2248330</c:v>
                </c:pt>
                <c:pt idx="11">
                  <c:v>2250452</c:v>
                </c:pt>
                <c:pt idx="12">
                  <c:v>2252180</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45139</c:v>
                </c:pt>
                <c:pt idx="1">
                  <c:v>45170</c:v>
                </c:pt>
                <c:pt idx="2">
                  <c:v>45200</c:v>
                </c:pt>
                <c:pt idx="3">
                  <c:v>45231</c:v>
                </c:pt>
                <c:pt idx="4">
                  <c:v>45261</c:v>
                </c:pt>
                <c:pt idx="5">
                  <c:v>45292</c:v>
                </c:pt>
                <c:pt idx="6">
                  <c:v>45323</c:v>
                </c:pt>
                <c:pt idx="7">
                  <c:v>45352</c:v>
                </c:pt>
                <c:pt idx="8">
                  <c:v>45383</c:v>
                </c:pt>
                <c:pt idx="9">
                  <c:v>45413</c:v>
                </c:pt>
                <c:pt idx="10">
                  <c:v>45444</c:v>
                </c:pt>
                <c:pt idx="11">
                  <c:v>45474</c:v>
                </c:pt>
                <c:pt idx="12">
                  <c:v>45505</c:v>
                </c:pt>
              </c:numCache>
            </c:numRef>
          </c:cat>
          <c:val>
            <c:numRef>
              <c:f>Sheet1!$B$2:$B$14</c:f>
              <c:numCache>
                <c:formatCode>#,##0</c:formatCode>
                <c:ptCount val="13"/>
                <c:pt idx="0">
                  <c:v>1639584</c:v>
                </c:pt>
                <c:pt idx="1">
                  <c:v>1646528</c:v>
                </c:pt>
                <c:pt idx="2">
                  <c:v>1652285</c:v>
                </c:pt>
                <c:pt idx="3">
                  <c:v>1659714</c:v>
                </c:pt>
                <c:pt idx="4">
                  <c:v>1664781</c:v>
                </c:pt>
                <c:pt idx="5">
                  <c:v>1664345</c:v>
                </c:pt>
                <c:pt idx="6">
                  <c:v>1671450</c:v>
                </c:pt>
                <c:pt idx="7">
                  <c:v>1675979</c:v>
                </c:pt>
                <c:pt idx="8">
                  <c:v>1682724</c:v>
                </c:pt>
                <c:pt idx="9">
                  <c:v>1675249</c:v>
                </c:pt>
                <c:pt idx="10">
                  <c:v>1680902</c:v>
                </c:pt>
                <c:pt idx="11">
                  <c:v>1684013</c:v>
                </c:pt>
                <c:pt idx="12">
                  <c:v>1685749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45139</c:v>
                </c:pt>
                <c:pt idx="1">
                  <c:v>45170</c:v>
                </c:pt>
                <c:pt idx="2">
                  <c:v>45200</c:v>
                </c:pt>
                <c:pt idx="3">
                  <c:v>45231</c:v>
                </c:pt>
                <c:pt idx="4">
                  <c:v>45261</c:v>
                </c:pt>
                <c:pt idx="5">
                  <c:v>45292</c:v>
                </c:pt>
                <c:pt idx="6">
                  <c:v>45323</c:v>
                </c:pt>
                <c:pt idx="7">
                  <c:v>45352</c:v>
                </c:pt>
                <c:pt idx="8">
                  <c:v>45383</c:v>
                </c:pt>
                <c:pt idx="9">
                  <c:v>45413</c:v>
                </c:pt>
                <c:pt idx="10">
                  <c:v>45444</c:v>
                </c:pt>
                <c:pt idx="11">
                  <c:v>45474</c:v>
                </c:pt>
                <c:pt idx="12">
                  <c:v>45505</c:v>
                </c:pt>
              </c:numCache>
            </c:numRef>
          </c:cat>
          <c:val>
            <c:numRef>
              <c:f>Sheet1!$B$2:$B$14</c:f>
              <c:numCache>
                <c:formatCode>#,##0</c:formatCode>
                <c:ptCount val="13"/>
                <c:pt idx="0">
                  <c:v>687079</c:v>
                </c:pt>
                <c:pt idx="1">
                  <c:v>686739</c:v>
                </c:pt>
                <c:pt idx="2">
                  <c:v>684603</c:v>
                </c:pt>
                <c:pt idx="3">
                  <c:v>684499</c:v>
                </c:pt>
                <c:pt idx="4">
                  <c:v>684334</c:v>
                </c:pt>
                <c:pt idx="5">
                  <c:v>642332</c:v>
                </c:pt>
                <c:pt idx="6">
                  <c:v>643474</c:v>
                </c:pt>
                <c:pt idx="7">
                  <c:v>643789</c:v>
                </c:pt>
                <c:pt idx="8">
                  <c:v>644643</c:v>
                </c:pt>
                <c:pt idx="9">
                  <c:v>642043</c:v>
                </c:pt>
                <c:pt idx="10">
                  <c:v>642077</c:v>
                </c:pt>
                <c:pt idx="11">
                  <c:v>641970</c:v>
                </c:pt>
                <c:pt idx="12">
                  <c:v>641397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45139</c:v>
                </c:pt>
                <c:pt idx="1">
                  <c:v>45170</c:v>
                </c:pt>
                <c:pt idx="2">
                  <c:v>45200</c:v>
                </c:pt>
                <c:pt idx="3">
                  <c:v>45231</c:v>
                </c:pt>
                <c:pt idx="4">
                  <c:v>45261</c:v>
                </c:pt>
                <c:pt idx="5">
                  <c:v>45292</c:v>
                </c:pt>
                <c:pt idx="6">
                  <c:v>45323</c:v>
                </c:pt>
                <c:pt idx="7">
                  <c:v>45352</c:v>
                </c:pt>
                <c:pt idx="8">
                  <c:v>45383</c:v>
                </c:pt>
                <c:pt idx="9">
                  <c:v>45413</c:v>
                </c:pt>
                <c:pt idx="10">
                  <c:v>45444</c:v>
                </c:pt>
                <c:pt idx="11">
                  <c:v>45474</c:v>
                </c:pt>
                <c:pt idx="12">
                  <c:v>45505</c:v>
                </c:pt>
              </c:numCache>
            </c:numRef>
          </c:cat>
          <c:val>
            <c:numRef>
              <c:f>Sheet1!$B$2:$B$14</c:f>
              <c:numCache>
                <c:formatCode>#,##0</c:formatCode>
                <c:ptCount val="13"/>
                <c:pt idx="0">
                  <c:v>192754</c:v>
                </c:pt>
                <c:pt idx="1">
                  <c:v>193943</c:v>
                </c:pt>
                <c:pt idx="2">
                  <c:v>195197</c:v>
                </c:pt>
                <c:pt idx="3">
                  <c:v>196054</c:v>
                </c:pt>
                <c:pt idx="4">
                  <c:v>196737</c:v>
                </c:pt>
                <c:pt idx="5">
                  <c:v>182220</c:v>
                </c:pt>
                <c:pt idx="6">
                  <c:v>182924</c:v>
                </c:pt>
                <c:pt idx="7">
                  <c:v>184039</c:v>
                </c:pt>
                <c:pt idx="8">
                  <c:v>184872</c:v>
                </c:pt>
                <c:pt idx="9">
                  <c:v>185907</c:v>
                </c:pt>
                <c:pt idx="10">
                  <c:v>187336</c:v>
                </c:pt>
                <c:pt idx="11">
                  <c:v>188630</c:v>
                </c:pt>
                <c:pt idx="12">
                  <c:v>189177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4 950 452</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1.10.2024</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1.10.2024</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31</a:t>
            </a:fld>
            <a:endParaRPr lang="en-FI" dirty="0"/>
          </a:p>
        </p:txBody>
      </p:sp>
    </p:spTree>
    <p:extLst>
      <p:ext uri="{BB962C8B-B14F-4D97-AF65-F5344CB8AC3E}">
        <p14:creationId xmlns:p14="http://schemas.microsoft.com/office/powerpoint/2010/main" val="2793924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32</a:t>
            </a:fld>
            <a:endParaRPr lang="en-FI" dirty="0"/>
          </a:p>
        </p:txBody>
      </p:sp>
    </p:spTree>
    <p:extLst>
      <p:ext uri="{BB962C8B-B14F-4D97-AF65-F5344CB8AC3E}">
        <p14:creationId xmlns:p14="http://schemas.microsoft.com/office/powerpoint/2010/main" val="305987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34</a:t>
            </a:fld>
            <a:endParaRPr lang="en-FI" dirty="0"/>
          </a:p>
        </p:txBody>
      </p:sp>
    </p:spTree>
    <p:extLst>
      <p:ext uri="{BB962C8B-B14F-4D97-AF65-F5344CB8AC3E}">
        <p14:creationId xmlns:p14="http://schemas.microsoft.com/office/powerpoint/2010/main" val="3035286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30</a:t>
            </a:fld>
            <a:endParaRPr lang="en-FI" dirty="0"/>
          </a:p>
        </p:txBody>
      </p:sp>
    </p:spTree>
    <p:extLst>
      <p:ext uri="{BB962C8B-B14F-4D97-AF65-F5344CB8AC3E}">
        <p14:creationId xmlns:p14="http://schemas.microsoft.com/office/powerpoint/2010/main" val="1358558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emf"/><Relationship Id="rId7" Type="http://schemas.openxmlformats.org/officeDocument/2006/relationships/image" Target="../media/image20.emf"/><Relationship Id="rId2"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19.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2.emf"/><Relationship Id="rId9" Type="http://schemas.openxmlformats.org/officeDocument/2006/relationships/image" Target="../media/image2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8/2024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690" r:id="rId3"/>
    <p:sldLayoutId id="2147483691" r:id="rId4"/>
    <p:sldLayoutId id="2147483692" r:id="rId5"/>
    <p:sldLayoutId id="2147483689" r:id="rId6"/>
    <p:sldLayoutId id="2147483660" r:id="rId7"/>
    <p:sldLayoutId id="2147483654" r:id="rId8"/>
    <p:sldLayoutId id="2147483677" r:id="rId9"/>
    <p:sldLayoutId id="2147483679" r:id="rId10"/>
    <p:sldLayoutId id="2147483663" r:id="rId11"/>
    <p:sldLayoutId id="2147483686" r:id="rId12"/>
    <p:sldLayoutId id="2147483687" r:id="rId13"/>
    <p:sldLayoutId id="2147483667" r:id="rId14"/>
    <p:sldLayoutId id="2147483676" r:id="rId15"/>
    <p:sldLayoutId id="2147483664" r:id="rId16"/>
    <p:sldLayoutId id="2147483680" r:id="rId17"/>
    <p:sldLayoutId id="2147483678" r:id="rId18"/>
    <p:sldLayoutId id="2147483684" r:id="rId19"/>
    <p:sldLayoutId id="2147483661" r:id="rId20"/>
    <p:sldLayoutId id="2147483681" r:id="rId21"/>
    <p:sldLayoutId id="2147483683" r:id="rId22"/>
    <p:sldLayoutId id="2147483682" r:id="rId23"/>
    <p:sldLayoutId id="2147483662" r:id="rId24"/>
    <p:sldLayoutId id="2147483665" r:id="rId25"/>
    <p:sldLayoutId id="2147483657" r:id="rId26"/>
    <p:sldLayoutId id="2147483674" r:id="rId27"/>
    <p:sldLayoutId id="2147483666" r:id="rId28"/>
    <p:sldLayoutId id="2147483675" r:id="rId29"/>
    <p:sldLayoutId id="2147483670" r:id="rId30"/>
    <p:sldLayoutId id="2147483668" r:id="rId31"/>
    <p:sldLayoutId id="2147483669" r:id="rId32"/>
    <p:sldLayoutId id="2147483672" r:id="rId33"/>
    <p:sldLayoutId id="2147483673" r:id="rId34"/>
    <p:sldLayoutId id="2147483655" r:id="rId35"/>
    <p:sldLayoutId id="2147483671" r:id="rId3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24.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4/tiedote-kmt-2024-aikakauslehdista-perati-73-prosenttia-kasvoi-digissa/"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3" Type="http://schemas.openxmlformats.org/officeDocument/2006/relationships/hyperlink" Target="https://www.aikakausmedia.fi/ajankohtaista/ajankohtaista-aikakausmedioista/2024/paljonko-yksi-verkkoartikkeli-voi-aiheuttaa-paastoja-laske-laskurilla/"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https://www.aikakausmedia.fi/ajankohtaista/ajankohtaista-aikakausmedioista/2024/yha-useampi-ruotsalainen-media-tekee-maksullisia-uutiskirjeita-voisiko-sama-toimia-suomessa-nain-kustantajat-vastaavat/" TargetMode="External"/><Relationship Id="rId1" Type="http://schemas.openxmlformats.org/officeDocument/2006/relationships/slideLayout" Target="../slideLayouts/slideLayout28.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hyperlink" Target="https://www.mediakortit.fi/"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29.jpe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Elokuu 2024</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12580475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8/2023 – 8/2024</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8/2023 – 8/2024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92968924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70883578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F480B1C8-003C-32D3-2E7C-A65BF048E465}"/>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Pinterestissä</a:t>
            </a:r>
            <a:r>
              <a:rPr lang="fi-FI" sz="3400" dirty="0"/>
              <a:t> </a:t>
            </a:r>
            <a:br>
              <a:rPr lang="fi-FI" sz="3200" dirty="0"/>
            </a:br>
            <a:r>
              <a:rPr lang="fi-FI" sz="2600" b="1" dirty="0">
                <a:solidFill>
                  <a:schemeClr val="accent2"/>
                </a:solidFill>
                <a:latin typeface="Neue Haas Unica W1G" panose="020B0504030206020203" pitchFamily="34" charset="0"/>
              </a:rPr>
              <a:t>8/2023 – 8/2024</a:t>
            </a:r>
          </a:p>
        </p:txBody>
      </p:sp>
      <p:sp>
        <p:nvSpPr>
          <p:cNvPr id="6" name="TextBox 5">
            <a:extLst>
              <a:ext uri="{FF2B5EF4-FFF2-40B4-BE49-F238E27FC236}">
                <a16:creationId xmlns:a16="http://schemas.microsoft.com/office/drawing/2014/main" id="{8FD304CD-3874-A5DE-57BE-765E5B7E5E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Pinterest-tilien seuraajat. Päällekkäisyyksiä ei ole huomioitu.</a:t>
            </a:r>
          </a:p>
        </p:txBody>
      </p:sp>
    </p:spTree>
    <p:extLst>
      <p:ext uri="{BB962C8B-B14F-4D97-AF65-F5344CB8AC3E}">
        <p14:creationId xmlns:p14="http://schemas.microsoft.com/office/powerpoint/2010/main" val="399329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99229275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8/2023 – 8/2024</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elokuu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331542054"/>
              </p:ext>
            </p:extLst>
          </p:nvPr>
        </p:nvGraphicFramePr>
        <p:xfrm>
          <a:off x="1158466" y="1410790"/>
          <a:ext cx="4785132" cy="452853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8439">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249 017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242 350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209 693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41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197 480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192 326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190 014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184 442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144 653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843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127 693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84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119 842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708810997"/>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103 726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93 771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86 892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78 872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77 775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72 719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69 057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68 438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66 166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63 396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tykkääjiä </a:t>
            </a:r>
            <a:r>
              <a:rPr lang="fi-FI" sz="3000" u="sng" dirty="0">
                <a:solidFill>
                  <a:schemeClr val="accent1"/>
                </a:solidFill>
              </a:rPr>
              <a:t>Facebookissa</a:t>
            </a:r>
            <a:r>
              <a:rPr lang="fi-FI" sz="3000" dirty="0">
                <a:solidFill>
                  <a:schemeClr val="accent1"/>
                </a:solidFill>
              </a:rPr>
              <a:t> TOP 20 / elokuu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654706322"/>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102 000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090010794"/>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Kauneus &amp;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elokuu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624033407"/>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123 512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87 635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71 703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67 755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64 472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62 226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57 500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53 057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46 427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42 651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4071687059"/>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42 293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42 063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40 234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36 261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36 245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35 064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32 445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30 888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30 190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29 953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elokuu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033766768"/>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187 835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143 535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49 823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18 604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17 133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14 694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13 184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11 664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11 138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9 642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789274347"/>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9 573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9 488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8 533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7 744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7 091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6 660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6 260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5 932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4 872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elokuu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579243652"/>
              </p:ext>
            </p:extLst>
          </p:nvPr>
        </p:nvGraphicFramePr>
        <p:xfrm>
          <a:off x="1208162" y="1410789"/>
          <a:ext cx="4785132" cy="4491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280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28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34 200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28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28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28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19 900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2804">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28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2804">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8 080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28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5 440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2804">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5 150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0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4 590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205657583"/>
              </p:ext>
            </p:extLst>
          </p:nvPr>
        </p:nvGraphicFramePr>
        <p:xfrm>
          <a:off x="6298100" y="1410789"/>
          <a:ext cx="4785132" cy="449951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37 552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15 262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9 926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8 658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8 271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7 443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5 299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2 312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845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1 787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1 778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looking at his phone&#10;&#10;Description automatically generated">
            <a:extLst>
              <a:ext uri="{FF2B5EF4-FFF2-40B4-BE49-F238E27FC236}">
                <a16:creationId xmlns:a16="http://schemas.microsoft.com/office/drawing/2014/main" id="{7FF363EF-B008-A211-993C-EA6419A061E4}"/>
              </a:ext>
            </a:extLst>
          </p:cNvPr>
          <p:cNvPicPr>
            <a:picLocks noGrp="1" noChangeAspect="1"/>
          </p:cNvPicPr>
          <p:nvPr>
            <p:ph type="pic" idx="1"/>
          </p:nvPr>
        </p:nvPicPr>
        <p:blipFill>
          <a:blip r:embed="rId3"/>
          <a:srcRect l="46705" r="7045"/>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39788" y="825500"/>
            <a:ext cx="4799012" cy="1231900"/>
          </a:xfrm>
        </p:spPr>
        <p:txBody>
          <a:bodyPr>
            <a:noAutofit/>
          </a:bodyPr>
          <a:lstStyle/>
          <a:p>
            <a:r>
              <a:rPr lang="fi-FI" sz="3400" dirty="0"/>
              <a:t>Kovaa kamppailua </a:t>
            </a:r>
            <a:r>
              <a:rPr lang="fi-FI" sz="3400" dirty="0" err="1"/>
              <a:t>Tiktokin</a:t>
            </a:r>
            <a:r>
              <a:rPr lang="fi-FI" sz="3400" dirty="0"/>
              <a:t> ykkössijasta</a:t>
            </a:r>
            <a:endParaRPr lang="en-FI" sz="34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838199" y="2342903"/>
            <a:ext cx="5046785" cy="3451603"/>
          </a:xfrm>
        </p:spPr>
        <p:txBody>
          <a:bodyPr anchor="ctr">
            <a:noAutofit/>
          </a:bodyPr>
          <a:lstStyle/>
          <a:p>
            <a:pPr fontAlgn="b"/>
            <a:r>
              <a:rPr lang="fi-FI" sz="1400" dirty="0" err="1"/>
              <a:t>Aikakausmedioilla</a:t>
            </a:r>
            <a:r>
              <a:rPr lang="fi-FI" sz="1400" dirty="0"/>
              <a:t> oli elokuussa yhteensä 4 950 452 seuraajaa.</a:t>
            </a:r>
          </a:p>
          <a:p>
            <a:pPr fontAlgn="b"/>
            <a:r>
              <a:rPr lang="fi-FI" sz="1400" dirty="0"/>
              <a:t>Uusia seuraajia saatiin 5 907.</a:t>
            </a:r>
          </a:p>
          <a:p>
            <a:pPr fontAlgn="b"/>
            <a:r>
              <a:rPr lang="fi-FI" sz="1400" dirty="0"/>
              <a:t>Eniten yleisöään kasvattivat Meillä kotona (+1 215), </a:t>
            </a:r>
            <a:r>
              <a:rPr lang="fi-FI" sz="1400" dirty="0" err="1"/>
              <a:t>Metsätrans</a:t>
            </a:r>
            <a:r>
              <a:rPr lang="fi-FI" sz="1400" dirty="0"/>
              <a:t> (+1 018) ja K-Ruoka (+931).</a:t>
            </a:r>
          </a:p>
          <a:p>
            <a:pPr fontAlgn="b"/>
            <a:r>
              <a:rPr lang="fi-FI" sz="1400" dirty="0" err="1"/>
              <a:t>Tiktokissa</a:t>
            </a:r>
            <a:r>
              <a:rPr lang="fi-FI" sz="1400" dirty="0"/>
              <a:t> ykkössija vaihtui, ja Pirkka on niukasti jälleen </a:t>
            </a:r>
            <a:r>
              <a:rPr lang="fi-FI" sz="1400" dirty="0" err="1"/>
              <a:t>Tiktokin</a:t>
            </a:r>
            <a:r>
              <a:rPr lang="fi-FI" sz="1400" dirty="0"/>
              <a:t> suurin. Edelliset neljä kuukautta ykkössijaa piti Kotiliesi. Anna nousi </a:t>
            </a:r>
            <a:r>
              <a:rPr lang="fi-FI" sz="1400" dirty="0" err="1"/>
              <a:t>Tiktokissa</a:t>
            </a:r>
            <a:r>
              <a:rPr lang="fi-FI" sz="1400" dirty="0"/>
              <a:t> top 10:iin.</a:t>
            </a:r>
          </a:p>
          <a:p>
            <a:pPr fontAlgn="b"/>
            <a:r>
              <a:rPr lang="fi-FI" sz="1400" dirty="0"/>
              <a:t>X:ssä seuraajamäärä laski toista kuukautta peräkkäin.</a:t>
            </a:r>
          </a:p>
          <a:p>
            <a:pPr fontAlgn="b"/>
            <a:r>
              <a:rPr lang="fi-FI" sz="1400" dirty="0"/>
              <a:t>Yhdellä </a:t>
            </a:r>
            <a:r>
              <a:rPr lang="fi-FI" sz="1400" dirty="0" err="1"/>
              <a:t>aikakausmedialla</a:t>
            </a:r>
            <a:r>
              <a:rPr lang="fi-FI" sz="1400" dirty="0"/>
              <a:t> oli eri somekanavissa yhteensä keskimäärin 25 257 seuraajaa.</a:t>
            </a:r>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elokuu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394363158"/>
              </p:ext>
            </p:extLst>
          </p:nvPr>
        </p:nvGraphicFramePr>
        <p:xfrm>
          <a:off x="3703434" y="1410789"/>
          <a:ext cx="4785132" cy="449951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327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5 896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5 547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457">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4 765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4 139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3 143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2 541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3279">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1 746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elokuu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672691650"/>
              </p:ext>
            </p:extLst>
          </p:nvPr>
        </p:nvGraphicFramePr>
        <p:xfrm>
          <a:off x="1158466"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321179">
                  <a:extLst>
                    <a:ext uri="{9D8B030D-6E8A-4147-A177-3AD203B41FA5}">
                      <a16:colId xmlns:a16="http://schemas.microsoft.com/office/drawing/2014/main" val="3107084423"/>
                    </a:ext>
                  </a:extLst>
                </a:gridCol>
                <a:gridCol w="5933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1 215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1 018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510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786408607"/>
              </p:ext>
            </p:extLst>
          </p:nvPr>
        </p:nvGraphicFramePr>
        <p:xfrm>
          <a:off x="6344421"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Taide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Venemestari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Ihana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141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155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164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elokuu 2024</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97460" y="2499023"/>
            <a:ext cx="2667001" cy="2365305"/>
          </a:xfrm>
          <a:prstGeom prst="rect">
            <a:avLst/>
          </a:prstGeom>
          <a:ln>
            <a:solidFill>
              <a:schemeClr val="tx1"/>
            </a:solidFill>
            <a:prstDash val="sysDot"/>
          </a:ln>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dirty="0" err="1">
                <a:latin typeface="Neue Haas Unica Pro" panose="020B0504030206020203" pitchFamily="34" charset="77"/>
              </a:rPr>
              <a:t>Huom</a:t>
            </a:r>
            <a:r>
              <a:rPr lang="fi-FI" sz="1400" b="1" dirty="0">
                <a:latin typeface="Neue Haas Unica Pro" panose="020B0504030206020203" pitchFamily="34" charset="77"/>
              </a:rPr>
              <a:t>! </a:t>
            </a:r>
          </a:p>
          <a:p>
            <a:pPr marL="0" indent="0" fontAlgn="b">
              <a:buNone/>
            </a:pPr>
            <a:r>
              <a:rPr lang="fi-FI" sz="1400" dirty="0"/>
              <a:t>Meta muutti Facebook-sivujen tykkääjämäärän pyöristyskäytäntöä vuonna 2023, mikä vaikuttaa myös someseurannan tuloksiin.</a:t>
            </a:r>
          </a:p>
          <a:p>
            <a:pPr marL="0" indent="0" fontAlgn="b">
              <a:buNone/>
            </a:pPr>
            <a:r>
              <a:rPr lang="fi-FI" sz="1400" b="1" dirty="0">
                <a:latin typeface="Neue Haas Unica Pro" panose="020B0504030206020203" pitchFamily="34" charset="77"/>
                <a:hlinkClick r:id="rId2"/>
              </a:rPr>
              <a:t>Lue lisää täältä</a:t>
            </a:r>
            <a:endParaRPr lang="fi-FI" sz="1400" b="1"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2275781335"/>
              </p:ext>
            </p:extLst>
          </p:nvPr>
        </p:nvGraphicFramePr>
        <p:xfrm>
          <a:off x="3194541" y="1410789"/>
          <a:ext cx="4785132" cy="285394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33943">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02649"/>
                          </a:solidFill>
                          <a:effectLst/>
                          <a:latin typeface="Neue Haas Unica W1G" panose="020B0504030206020203" pitchFamily="34" charset="0"/>
                        </a:rPr>
                        <a:t>Metsätrans</a:t>
                      </a:r>
                      <a:endParaRPr lang="fi-FI" sz="1500" b="0" i="0" u="none" strike="noStrike" dirty="0">
                        <a:solidFill>
                          <a:srgbClr val="00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r h="144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Erä, Ihana, Kotimaa, Kuntalehti, Seura, Suomen Lääkärilehti, 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45450692"/>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66998078"/>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Käytännön Maamies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882929554"/>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elokuu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207621310"/>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379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Koneviesti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Taide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141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E2649"/>
                          </a:solidFill>
                          <a:effectLst/>
                          <a:latin typeface="Neue Haas Unica W1G" panose="020B0504030206020203" pitchFamily="34" charset="0"/>
                        </a:rPr>
                        <a:t>Mondo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110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elokuu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92487564"/>
              </p:ext>
            </p:extLst>
          </p:nvPr>
        </p:nvGraphicFramePr>
        <p:xfrm>
          <a:off x="3703434" y="1410788"/>
          <a:ext cx="4785132" cy="390249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02495">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b="0" i="0" u="none" strike="noStrike">
                          <a:solidFill>
                            <a:srgbClr val="0E2649"/>
                          </a:solidFill>
                          <a:effectLst/>
                          <a:latin typeface="Neue Haas Unica W1G" panose="020B0504030206020203" pitchFamily="34" charset="0"/>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b="0" i="0" u="none" strike="noStrike">
                          <a:solidFill>
                            <a:srgbClr val="0E2649"/>
                          </a:solidFill>
                          <a:effectLst/>
                          <a:latin typeface="Neue Haas Unica W1G" panose="020B0504030206020203" pitchFamily="34" charset="0"/>
                        </a:rPr>
                        <a:t>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Ulkopolitiikka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b="0" i="0" u="none" strike="noStrike">
                          <a:solidFill>
                            <a:srgbClr val="0E2649"/>
                          </a:solidFill>
                          <a:effectLst/>
                          <a:latin typeface="Neue Haas Unica W1G" panose="020B0504030206020203" pitchFamily="34" charset="0"/>
                        </a:rPr>
                        <a:t>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b="0" i="0" u="none" strike="noStrike" dirty="0">
                          <a:solidFill>
                            <a:srgbClr val="0E2649"/>
                          </a:solidFill>
                          <a:effectLst/>
                          <a:latin typeface="Neue Haas Unica W1G" panose="020B0504030206020203" pitchFamily="34" charset="0"/>
                        </a:rPr>
                        <a:t>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Ympäristö ja Terveys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0000">
                <a:tc>
                  <a:txBody>
                    <a:bodyPr/>
                    <a:lstStyle/>
                    <a:p>
                      <a:pPr algn="ctr" fontAlgn="b"/>
                      <a:r>
                        <a:rPr lang="fi-FI" sz="1500" b="0" i="0" u="none" strike="noStrike" dirty="0">
                          <a:solidFill>
                            <a:srgbClr val="0E2649"/>
                          </a:solidFill>
                          <a:effectLst/>
                          <a:latin typeface="Neue Haas Unica W1G" panose="020B0504030206020203" pitchFamily="34" charset="0"/>
                        </a:rPr>
                        <a:t>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ctr" fontAlgn="b"/>
                      <a:r>
                        <a:rPr lang="fi-FI" sz="1500" b="0" i="0" u="none" strike="noStrike" dirty="0">
                          <a:solidFill>
                            <a:srgbClr val="0E2649"/>
                          </a:solidFill>
                          <a:effectLst/>
                          <a:latin typeface="Neue Haas Unica W1G" panose="020B0504030206020203" pitchFamily="34" charset="0"/>
                        </a:rPr>
                        <a:t>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E2649"/>
                          </a:solidFill>
                          <a:effectLst/>
                          <a:latin typeface="Neue Haas Unica W1G" panose="020B0504030206020203" pitchFamily="34" charset="0"/>
                        </a:rPr>
                        <a:t>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60000">
                <a:tc>
                  <a:txBody>
                    <a:bodyPr/>
                    <a:lstStyle/>
                    <a:p>
                      <a:pPr algn="ctr" fontAlgn="b"/>
                      <a:r>
                        <a:rPr lang="fi-FI" sz="1500" b="0" i="0" u="none" strike="noStrike" dirty="0">
                          <a:solidFill>
                            <a:srgbClr val="0E2649"/>
                          </a:solidFill>
                          <a:effectLst/>
                          <a:latin typeface="Neue Haas Unica W1G" panose="020B0504030206020203" pitchFamily="34" charset="0"/>
                        </a:rPr>
                        <a:t>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E2649"/>
                          </a:solidFill>
                          <a:effectLst/>
                          <a:latin typeface="Neue Haas Unica W1G" panose="020B0504030206020203" pitchFamily="34" charset="0"/>
                        </a:rPr>
                        <a:t>Käytännön Maamies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60000">
                <a:tc>
                  <a:txBody>
                    <a:bodyPr/>
                    <a:lstStyle/>
                    <a:p>
                      <a:pPr algn="ctr" fontAlgn="b"/>
                      <a:r>
                        <a:rPr lang="fi-FI" sz="1500" b="0" i="0" u="none" strike="noStrike" dirty="0">
                          <a:solidFill>
                            <a:srgbClr val="0E2649"/>
                          </a:solidFill>
                          <a:effectLst/>
                          <a:latin typeface="Neue Haas Unica W1G" panose="020B0504030206020203" pitchFamily="34" charset="0"/>
                        </a:rPr>
                        <a:t>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E2649"/>
                          </a:solidFill>
                          <a:effectLst/>
                          <a:latin typeface="Neue Haas Unica W1G" panose="020B0504030206020203" pitchFamily="34" charset="0"/>
                        </a:rPr>
                        <a:t>Metsälehti, </a:t>
                      </a:r>
                      <a:r>
                        <a:rPr lang="fi-FI" sz="1500" b="0" i="0" u="none" strike="noStrike" dirty="0" err="1">
                          <a:solidFill>
                            <a:srgbClr val="0E2649"/>
                          </a:solidFill>
                          <a:effectLst/>
                          <a:latin typeface="Neue Haas Unica W1G" panose="020B0504030206020203" pitchFamily="34" charset="0"/>
                        </a:rPr>
                        <a:t>Promaint</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479928"/>
                  </a:ext>
                </a:extLst>
              </a:tr>
              <a:tr h="720000">
                <a:tc>
                  <a:txBody>
                    <a:bodyPr/>
                    <a:lstStyle/>
                    <a:p>
                      <a:pPr algn="ctr" fontAlgn="b"/>
                      <a:r>
                        <a:rPr lang="fi-FI" sz="1500" b="0" i="0" u="none" strike="noStrike" dirty="0">
                          <a:solidFill>
                            <a:srgbClr val="0E2649"/>
                          </a:solidFill>
                          <a:effectLst/>
                          <a:latin typeface="Neue Haas Unica W1G" panose="020B0504030206020203" pitchFamily="34" charset="0"/>
                        </a:rPr>
                        <a:t>10.–12.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err="1">
                          <a:solidFill>
                            <a:srgbClr val="0E2649"/>
                          </a:solidFill>
                          <a:effectLst/>
                          <a:latin typeface="Neue Haas Unica W1G" panose="020B0504030206020203" pitchFamily="34" charset="0"/>
                        </a:rPr>
                        <a:t>Metsätrans</a:t>
                      </a:r>
                      <a:r>
                        <a:rPr lang="fi-FI" sz="1500" b="0" i="0" u="none" strike="noStrike" dirty="0">
                          <a:solidFill>
                            <a:srgbClr val="0E2649"/>
                          </a:solidFill>
                          <a:effectLst/>
                          <a:latin typeface="Neue Haas Unica W1G" panose="020B0504030206020203" pitchFamily="34" charset="0"/>
                        </a:rPr>
                        <a:t>, Siivet, 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487090641"/>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a:t>
            </a:r>
            <a:r>
              <a:rPr lang="fi-FI" sz="3400" dirty="0"/>
              <a:t>6</a:t>
            </a:r>
            <a:r>
              <a:rPr lang="fi-FI" sz="3400" dirty="0">
                <a:solidFill>
                  <a:schemeClr val="tx2"/>
                </a:solidFill>
                <a:latin typeface="Canela Medium" pitchFamily="2" charset="77"/>
              </a:rPr>
              <a:t> </a:t>
            </a:r>
            <a:r>
              <a:rPr lang="en-FI" sz="3400" dirty="0">
                <a:solidFill>
                  <a:schemeClr val="tx2"/>
                </a:solidFill>
                <a:latin typeface="Canela Medium" pitchFamily="2" charset="77"/>
              </a:rPr>
              <a:t>kpl) /</a:t>
            </a:r>
            <a:r>
              <a:rPr lang="fi-FI" sz="3400" dirty="0"/>
              <a:t> elokuu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Costa del Sol Magazine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Evento</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ruoka &amp; viini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Hymy     Hyvä Elämä     Hyvä terveys     Ihana     Image     Improbatur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Kamera-lehti     Katso     Kauneimmat Käsityöt     Kauneus &amp; Terveys     Kehittyvä kauppa     Kello &amp; Kulta     Kemiamedia.fi     </a:t>
            </a:r>
            <a:r>
              <a:rPr lang="fi-FI" sz="1600" dirty="0">
                <a:effectLst/>
                <a:latin typeface="+mn-lt"/>
                <a:ea typeface="Calibri" panose="020F0502020204030204" pitchFamily="34" charset="0"/>
                <a:cs typeface="Times New Roman" panose="02020603050405020304" pitchFamily="18" charset="0"/>
              </a:rPr>
              <a:t>Kiertotalouden erikoislehti Uusiouutiset     </a:t>
            </a:r>
            <a:r>
              <a:rPr lang="fi-FI" sz="1600" dirty="0">
                <a:effectLst/>
                <a:latin typeface="Calibri" panose="020F0502020204030204" pitchFamily="34" charset="0"/>
                <a:ea typeface="Calibri" panose="020F0502020204030204" pitchFamily="34" charset="0"/>
                <a:cs typeface="Times New Roman" panose="02020603050405020304" pitchFamily="18" charset="0"/>
              </a:rPr>
              <a:t>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Kotiliesi</a:t>
            </a:r>
            <a:r>
              <a:rPr lang="fi-FI" sz="1600" dirty="0">
                <a:effectLst/>
                <a:latin typeface="Calibri" panose="020F0502020204030204" pitchFamily="34" charset="0"/>
                <a:ea typeface="Calibri" panose="020F0502020204030204" pitchFamily="34" charset="0"/>
                <a:cs typeface="Times New Roman" panose="02020603050405020304" pitchFamily="18" charset="0"/>
              </a:rPr>
              <a:t> Käsityö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Koululainen     K-Ruoka     Kuluttaja     Kuntalehti     Kuntatekniikka     Kunto Plus     Käytännön Maamies     Lapsen Maailma     Lastenkirkko     Lastenmaa     Leivotaan     Luontaisterveys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Lätta</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bladet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     Meillä kotona     </a:t>
            </a:r>
            <a:r>
              <a:rPr lang="fi-FI" sz="1600" dirty="0">
                <a:effectLst/>
                <a:latin typeface="+mn-lt"/>
                <a:ea typeface="Calibri" panose="020F0502020204030204" pitchFamily="34" charset="0"/>
                <a:cs typeface="Times New Roman" panose="02020603050405020304" pitchFamily="18" charset="0"/>
              </a:rPr>
              <a:t>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a:t>
            </a:r>
            <a:r>
              <a:rPr lang="fi-FI" sz="1600" dirty="0" err="1">
                <a:effectLst/>
                <a:latin typeface="+mn-lt"/>
                <a:ea typeface="Calibri" panose="020F0502020204030204" pitchFamily="34" charset="0"/>
                <a:cs typeface="Times New Roman" panose="02020603050405020304" pitchFamily="18" charset="0"/>
              </a:rPr>
              <a:t>Metsätrans</a:t>
            </a:r>
            <a:r>
              <a:rPr lang="fi-FI" sz="1600" dirty="0">
                <a:effectLst/>
                <a:latin typeface="+mn-lt"/>
                <a:ea typeface="Calibri" panose="020F0502020204030204" pitchFamily="34" charset="0"/>
                <a:cs typeface="Times New Roman" panose="02020603050405020304" pitchFamily="18" charset="0"/>
              </a:rPr>
              <a:t>     Mikrobitti     Mondo     Moottori     Motiivi     Museo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196</a:t>
            </a:r>
            <a:r>
              <a:rPr lang="en-FI" sz="3400" dirty="0">
                <a:solidFill>
                  <a:schemeClr val="tx2"/>
                </a:solidFill>
                <a:latin typeface="Canela Medium" pitchFamily="2" charset="77"/>
              </a:rPr>
              <a:t> kpl) /</a:t>
            </a:r>
            <a:r>
              <a:rPr lang="fi-FI" sz="3400" dirty="0"/>
              <a:t> elokuu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Sport     Suomen Hammaslääkärilehti     Suomen Kiinteistölehti     Suomen Kuvalehti     Suomen Luonto     Suomen Lääkärilehti     Suomen Sotilas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Tekniikka&amp;Talous     Tiede     Tiede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Viinilehti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Seurannasta poistetut kanavat / </a:t>
            </a:r>
            <a:r>
              <a:rPr lang="fi-FI" sz="3400" dirty="0"/>
              <a:t>elokuu 2024</a:t>
            </a:r>
            <a:endParaRPr lang="en-FI" sz="3400" dirty="0">
              <a:solidFill>
                <a:schemeClr val="tx2"/>
              </a:solidFill>
              <a:latin typeface="Canela Medium" pitchFamily="2" charset="77"/>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3" name="Content Placeholder 6">
            <a:extLst>
              <a:ext uri="{FF2B5EF4-FFF2-40B4-BE49-F238E27FC236}">
                <a16:creationId xmlns:a16="http://schemas.microsoft.com/office/drawing/2014/main" id="{56C86A19-C43E-9954-CC65-BDFC085EBCC4}"/>
              </a:ext>
            </a:extLst>
          </p:cNvPr>
          <p:cNvSpPr txBox="1">
            <a:spLocks/>
          </p:cNvSpPr>
          <p:nvPr/>
        </p:nvSpPr>
        <p:spPr>
          <a:xfrm>
            <a:off x="3676189" y="1870017"/>
            <a:ext cx="4926930" cy="3835238"/>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pPr>
            <a:r>
              <a:rPr lang="fi-FI" sz="2000" b="1" u="sng" dirty="0">
                <a:latin typeface="Neue Haas Unica W1G" panose="020B0504030206020203" pitchFamily="34" charset="0"/>
              </a:rPr>
              <a:t>Poistetut</a:t>
            </a:r>
            <a:r>
              <a:rPr lang="fi-FI" sz="2000" dirty="0">
                <a:latin typeface="Neue Haas Unica W1G" panose="020B0504030206020203" pitchFamily="34" charset="0"/>
              </a:rPr>
              <a:t> </a:t>
            </a:r>
            <a:r>
              <a:rPr lang="fi-FI" sz="1600" dirty="0">
                <a:latin typeface="Neue Haas Unica W1G" panose="020B0504030206020203" pitchFamily="34" charset="0"/>
              </a:rPr>
              <a:t> </a:t>
            </a:r>
            <a:r>
              <a:rPr lang="fi-FI" sz="1600" i="1" dirty="0">
                <a:latin typeface="Neue Haas Unica W1G" panose="020B0504030206020203" pitchFamily="34" charset="0"/>
              </a:rPr>
              <a:t>|  vaikutus –3 502 seuraajaa</a:t>
            </a:r>
          </a:p>
          <a:p>
            <a:pPr marL="285750" indent="-285750">
              <a:lnSpc>
                <a:spcPct val="100000"/>
              </a:lnSpc>
              <a:buFont typeface="Arial" panose="020B0604020202020204" pitchFamily="34" charset="0"/>
              <a:buChar char="•"/>
            </a:pPr>
            <a:r>
              <a:rPr lang="en-GB" sz="1600" dirty="0" err="1"/>
              <a:t>Metsästäjä</a:t>
            </a:r>
            <a:r>
              <a:rPr lang="en-GB" sz="1600" dirty="0"/>
              <a:t>: Instagram</a:t>
            </a:r>
          </a:p>
        </p:txBody>
      </p:sp>
    </p:spTree>
    <p:extLst>
      <p:ext uri="{BB962C8B-B14F-4D97-AF65-F5344CB8AC3E}">
        <p14:creationId xmlns:p14="http://schemas.microsoft.com/office/powerpoint/2010/main" val="50246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elokuu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–0,4</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+0,8</a:t>
            </a:r>
          </a:p>
          <a:p>
            <a:pPr algn="ctr"/>
            <a:r>
              <a:rPr lang="fi-FI" sz="2000" i="1" dirty="0">
                <a:solidFill>
                  <a:schemeClr val="bg2"/>
                </a:solidFill>
                <a:latin typeface="Neue Haas Unica W1G" panose="020B0504030206020203" pitchFamily="34" charset="0"/>
              </a:rPr>
              <a:t>X </a:t>
            </a:r>
            <a:r>
              <a:rPr lang="fi-FI" sz="2000" dirty="0">
                <a:solidFill>
                  <a:schemeClr val="bg2"/>
                </a:solidFill>
                <a:latin typeface="Neue Haas Unica W1G" panose="020B0504030206020203" pitchFamily="34" charset="0"/>
              </a:rPr>
              <a:t>–1,0</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0,1</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+0,3</a:t>
            </a:r>
          </a:p>
          <a:p>
            <a:pPr algn="ctr"/>
            <a:r>
              <a:rPr lang="fi-FI" sz="2000" i="1" dirty="0" err="1">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+0,4</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817302980"/>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48908-3476-12D2-9884-C2014DB1044D}"/>
              </a:ext>
            </a:extLst>
          </p:cNvPr>
          <p:cNvSpPr>
            <a:spLocks noGrp="1"/>
          </p:cNvSpPr>
          <p:nvPr>
            <p:ph type="title"/>
          </p:nvPr>
        </p:nvSpPr>
        <p:spPr>
          <a:xfrm>
            <a:off x="838200" y="2484786"/>
            <a:ext cx="10515600" cy="1292086"/>
          </a:xfrm>
        </p:spPr>
        <p:txBody>
          <a:bodyPr>
            <a:normAutofit/>
          </a:bodyPr>
          <a:lstStyle/>
          <a:p>
            <a:r>
              <a:rPr lang="en-FI" sz="8200" dirty="0"/>
              <a:t>Ajankohtaista aikakausmedioista</a:t>
            </a:r>
          </a:p>
        </p:txBody>
      </p:sp>
      <p:sp>
        <p:nvSpPr>
          <p:cNvPr id="3" name="Content Placeholder 2">
            <a:extLst>
              <a:ext uri="{FF2B5EF4-FFF2-40B4-BE49-F238E27FC236}">
                <a16:creationId xmlns:a16="http://schemas.microsoft.com/office/drawing/2014/main" id="{D545F4BD-B3B9-E5D1-4F91-658DE06DB05E}"/>
              </a:ext>
            </a:extLst>
          </p:cNvPr>
          <p:cNvSpPr>
            <a:spLocks noGrp="1"/>
          </p:cNvSpPr>
          <p:nvPr>
            <p:ph idx="11"/>
          </p:nvPr>
        </p:nvSpPr>
        <p:spPr>
          <a:xfrm>
            <a:off x="1689706" y="3624471"/>
            <a:ext cx="8824801" cy="3131997"/>
          </a:xfrm>
        </p:spPr>
        <p:txBody>
          <a:bodyPr>
            <a:normAutofit/>
          </a:bodyPr>
          <a:lstStyle/>
          <a:p>
            <a:r>
              <a:rPr lang="en-FI" sz="3200" dirty="0">
                <a:latin typeface="Neue Haas Unica W1G Medium" panose="020B0504030206020203" pitchFamily="34" charset="0"/>
              </a:rPr>
              <a:t>Luitko jo nämä?</a:t>
            </a:r>
          </a:p>
        </p:txBody>
      </p:sp>
    </p:spTree>
    <p:extLst>
      <p:ext uri="{BB962C8B-B14F-4D97-AF65-F5344CB8AC3E}">
        <p14:creationId xmlns:p14="http://schemas.microsoft.com/office/powerpoint/2010/main" val="3915566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839788" y="1854126"/>
            <a:ext cx="4450669" cy="1231900"/>
          </a:xfrm>
        </p:spPr>
        <p:txBody>
          <a:bodyPr>
            <a:noAutofit/>
          </a:bodyPr>
          <a:lstStyle/>
          <a:p>
            <a:r>
              <a:rPr lang="en-GB" b="0" i="0" u="none" strike="noStrike" dirty="0">
                <a:solidFill>
                  <a:srgbClr val="002649"/>
                </a:solidFill>
                <a:effectLst/>
                <a:latin typeface="Canela Web" pitchFamily="2" charset="77"/>
              </a:rPr>
              <a:t>KMT 2024: </a:t>
            </a:r>
            <a:r>
              <a:rPr lang="en-GB" b="0" i="0" u="none" strike="noStrike" dirty="0" err="1">
                <a:solidFill>
                  <a:srgbClr val="002649"/>
                </a:solidFill>
                <a:effectLst/>
                <a:latin typeface="Canela Web" pitchFamily="2" charset="77"/>
              </a:rPr>
              <a:t>Aikakauslehdistä</a:t>
            </a:r>
            <a:r>
              <a:rPr lang="en-GB" b="0" i="0" u="none" strike="noStrike" dirty="0">
                <a:solidFill>
                  <a:srgbClr val="002649"/>
                </a:solidFill>
                <a:effectLst/>
                <a:latin typeface="Canela Web" pitchFamily="2" charset="77"/>
              </a:rPr>
              <a:t> </a:t>
            </a:r>
            <a:r>
              <a:rPr lang="en-GB" b="0" i="0" u="none" strike="noStrike" dirty="0" err="1">
                <a:solidFill>
                  <a:srgbClr val="002649"/>
                </a:solidFill>
                <a:effectLst/>
                <a:latin typeface="Canela Web" pitchFamily="2" charset="77"/>
              </a:rPr>
              <a:t>peräti</a:t>
            </a:r>
            <a:r>
              <a:rPr lang="en-GB" b="0" i="0" u="none" strike="noStrike" dirty="0">
                <a:solidFill>
                  <a:srgbClr val="002649"/>
                </a:solidFill>
                <a:effectLst/>
                <a:latin typeface="Canela Web" pitchFamily="2" charset="77"/>
              </a:rPr>
              <a:t> 73 </a:t>
            </a:r>
            <a:r>
              <a:rPr lang="en-GB" b="0" i="0" u="none" strike="noStrike" dirty="0" err="1">
                <a:solidFill>
                  <a:srgbClr val="002649"/>
                </a:solidFill>
                <a:effectLst/>
                <a:latin typeface="Canela Web" pitchFamily="2" charset="77"/>
              </a:rPr>
              <a:t>prosenttia</a:t>
            </a:r>
            <a:r>
              <a:rPr lang="en-GB" b="0" i="0" u="none" strike="noStrike" dirty="0">
                <a:solidFill>
                  <a:srgbClr val="002649"/>
                </a:solidFill>
                <a:effectLst/>
                <a:latin typeface="Canela Web" pitchFamily="2" charset="77"/>
              </a:rPr>
              <a:t> </a:t>
            </a:r>
            <a:r>
              <a:rPr lang="en-GB" b="0" i="0" u="none" strike="noStrike" dirty="0" err="1">
                <a:solidFill>
                  <a:srgbClr val="002649"/>
                </a:solidFill>
                <a:effectLst/>
                <a:latin typeface="Canela Web" pitchFamily="2" charset="77"/>
              </a:rPr>
              <a:t>kasvoi</a:t>
            </a:r>
            <a:r>
              <a:rPr lang="en-GB" b="0" i="0" u="none" strike="noStrike" dirty="0">
                <a:solidFill>
                  <a:srgbClr val="002649"/>
                </a:solidFill>
                <a:effectLst/>
                <a:latin typeface="Canela Web" pitchFamily="2" charset="77"/>
              </a:rPr>
              <a:t> </a:t>
            </a:r>
            <a:r>
              <a:rPr lang="en-GB" b="0" i="0" u="none" strike="noStrike" dirty="0" err="1">
                <a:solidFill>
                  <a:srgbClr val="002649"/>
                </a:solidFill>
                <a:effectLst/>
                <a:latin typeface="Canela Web" pitchFamily="2" charset="77"/>
              </a:rPr>
              <a:t>digissä</a:t>
            </a:r>
            <a:endParaRPr lang="fi-FI" dirty="0"/>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838200" y="3211286"/>
            <a:ext cx="4450669" cy="2492829"/>
          </a:xfrm>
        </p:spPr>
        <p:txBody>
          <a:bodyPr anchor="ctr">
            <a:noAutofit/>
          </a:bodyPr>
          <a:lstStyle/>
          <a:p>
            <a:pPr marL="0" indent="0">
              <a:buNone/>
            </a:pPr>
            <a:r>
              <a:rPr lang="fi-FI" dirty="0"/>
              <a:t>Valtaosa aikakauslehdistä sai lisää lukijoita digitaalisissa kanavissaan, ja eniten kasvaneen Eevan viikkolukijamäärä kasvoi yli sadalla tuhannella. Aikakauslehtiä lukee kuukausittain printissä ja digissä 84 prosenttia suomalaisista.</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b="1" dirty="0">
              <a:solidFill>
                <a:schemeClr val="tx2"/>
              </a:solidFill>
              <a:latin typeface="Neue Haas Unica W1G" panose="020B0504030206020203" pitchFamily="34" charset="0"/>
              <a:cs typeface="Calibri" panose="020F0502020204030204" pitchFamily="34" charset="0"/>
            </a:endParaRPr>
          </a:p>
        </p:txBody>
      </p:sp>
      <p:sp>
        <p:nvSpPr>
          <p:cNvPr id="9" name="Content Placeholder 4">
            <a:extLst>
              <a:ext uri="{FF2B5EF4-FFF2-40B4-BE49-F238E27FC236}">
                <a16:creationId xmlns:a16="http://schemas.microsoft.com/office/drawing/2014/main" id="{17AA2D06-25A7-8422-2028-13475444AA4A}"/>
              </a:ext>
            </a:extLst>
          </p:cNvPr>
          <p:cNvSpPr txBox="1">
            <a:spLocks/>
          </p:cNvSpPr>
          <p:nvPr/>
        </p:nvSpPr>
        <p:spPr>
          <a:xfrm rot="16200000">
            <a:off x="10482599"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Mirella Penttilä</a:t>
            </a:r>
          </a:p>
        </p:txBody>
      </p:sp>
      <p:pic>
        <p:nvPicPr>
          <p:cNvPr id="7" name="Picture Placeholder 6" descr="A person leaning against a wall&#10;&#10;Description automatically generated">
            <a:extLst>
              <a:ext uri="{FF2B5EF4-FFF2-40B4-BE49-F238E27FC236}">
                <a16:creationId xmlns:a16="http://schemas.microsoft.com/office/drawing/2014/main" id="{59648D04-BA09-A0EE-BD01-14D8F634136F}"/>
              </a:ext>
            </a:extLst>
          </p:cNvPr>
          <p:cNvPicPr>
            <a:picLocks noGrp="1" noChangeAspect="1"/>
          </p:cNvPicPr>
          <p:nvPr>
            <p:ph type="pic" idx="1"/>
          </p:nvPr>
        </p:nvPicPr>
        <p:blipFill>
          <a:blip r:embed="rId4"/>
          <a:srcRect l="20268" r="33482"/>
          <a:stretch/>
        </p:blipFill>
        <p:spPr>
          <a:xfrm>
            <a:off x="6553202" y="0"/>
            <a:ext cx="5638798" cy="6858000"/>
          </a:xfrm>
        </p:spPr>
      </p:pic>
    </p:spTree>
    <p:extLst>
      <p:ext uri="{BB962C8B-B14F-4D97-AF65-F5344CB8AC3E}">
        <p14:creationId xmlns:p14="http://schemas.microsoft.com/office/powerpoint/2010/main" val="1798134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730828"/>
            <a:ext cx="5112325" cy="1992086"/>
          </a:xfrm>
        </p:spPr>
        <p:txBody>
          <a:bodyPr>
            <a:noAutofit/>
          </a:bodyPr>
          <a:lstStyle/>
          <a:p>
            <a:r>
              <a:rPr lang="fi-FI" sz="3000" dirty="0">
                <a:solidFill>
                  <a:schemeClr val="accent1"/>
                </a:solidFill>
              </a:rPr>
              <a:t>Paljonko yksi verkkoartikkeli voi aiheuttaa päästöjä? Laske laskurilla!</a:t>
            </a:r>
            <a:br>
              <a:rPr lang="fi-FI" sz="3000" dirty="0">
                <a:solidFill>
                  <a:schemeClr val="accent1"/>
                </a:solidFill>
              </a:rPr>
            </a:br>
            <a:endParaRPr lang="fi-FI" sz="3000" dirty="0">
              <a:solidFill>
                <a:schemeClr val="accent1"/>
              </a:solidFill>
            </a:endParaRP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377892"/>
            <a:ext cx="4797425" cy="2521205"/>
          </a:xfrm>
        </p:spPr>
        <p:txBody>
          <a:bodyPr anchor="ctr">
            <a:noAutofit/>
          </a:bodyPr>
          <a:lstStyle/>
          <a:p>
            <a:pPr marL="0" indent="0">
              <a:buNone/>
            </a:pPr>
            <a:r>
              <a:rPr lang="fi-FI" sz="1600" dirty="0"/>
              <a:t>Tiedätkö, millaiset ympäristövaikutukset verkossa julkaistu artikkeli voi aiheuttaa ja miten päästöjä voi pienentää? Testaa hiilidioksidipäästöjä simuloivalla laskurilla! </a:t>
            </a:r>
            <a:br>
              <a:rPr lang="fi-FI" sz="1600" dirty="0"/>
            </a:br>
            <a:br>
              <a:rPr lang="fi-FI" sz="1600" b="1" dirty="0">
                <a:solidFill>
                  <a:schemeClr val="tx2"/>
                </a:solidFill>
                <a:latin typeface="Neue Haas Unica W1G" panose="020B0504030206020203" pitchFamily="34" charset="0"/>
                <a:cs typeface="Calibri" panose="020F0502020204030204" pitchFamily="34" charset="0"/>
              </a:rPr>
            </a:br>
            <a:r>
              <a:rPr lang="fi-FI" sz="1600" b="1" dirty="0">
                <a:solidFill>
                  <a:schemeClr val="tx2"/>
                </a:solidFill>
                <a:latin typeface="Neue Haas Unica W1G" panose="020B0504030206020203" pitchFamily="34" charset="0"/>
                <a:cs typeface="Calibri" panose="020F0502020204030204" pitchFamily="34" charset="0"/>
                <a:hlinkClick r:id="rId3"/>
              </a:rPr>
              <a:t>Lue lisää</a:t>
            </a:r>
            <a:endParaRPr lang="fi-FI" sz="1600" dirty="0">
              <a:solidFill>
                <a:schemeClr val="tx2"/>
              </a:solidFill>
              <a:latin typeface="Neue Haas Unica W1G" panose="020B0504030206020203" pitchFamily="34" charset="0"/>
            </a:endParaRPr>
          </a:p>
        </p:txBody>
      </p:sp>
      <p:pic>
        <p:nvPicPr>
          <p:cNvPr id="7" name="Picture Placeholder 6" descr="A close up of a plant&#10;&#10;Description automatically generated">
            <a:extLst>
              <a:ext uri="{FF2B5EF4-FFF2-40B4-BE49-F238E27FC236}">
                <a16:creationId xmlns:a16="http://schemas.microsoft.com/office/drawing/2014/main" id="{25D8CBF8-FC61-2801-8547-60FE912D81BC}"/>
              </a:ext>
            </a:extLst>
          </p:cNvPr>
          <p:cNvPicPr>
            <a:picLocks noGrp="1" noChangeAspect="1"/>
          </p:cNvPicPr>
          <p:nvPr>
            <p:ph type="pic" idx="1"/>
          </p:nvPr>
        </p:nvPicPr>
        <p:blipFill>
          <a:blip r:embed="rId4"/>
          <a:srcRect l="26875" r="26875"/>
          <a:stretch>
            <a:fillRect/>
          </a:stretch>
        </p:blipFill>
        <p:spPr/>
      </p:pic>
    </p:spTree>
    <p:extLst>
      <p:ext uri="{BB962C8B-B14F-4D97-AF65-F5344CB8AC3E}">
        <p14:creationId xmlns:p14="http://schemas.microsoft.com/office/powerpoint/2010/main" val="2901849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719517"/>
            <a:ext cx="4473876" cy="2115226"/>
          </a:xfrm>
        </p:spPr>
        <p:txBody>
          <a:bodyPr anchor="ctr">
            <a:noAutofit/>
          </a:bodyPr>
          <a:lstStyle/>
          <a:p>
            <a:pPr marL="0" indent="0">
              <a:buNone/>
            </a:pPr>
            <a:r>
              <a:rPr lang="fi-FI" dirty="0"/>
              <a:t>Uutiskirjeet ovat monille lehdille tärkeä tapa tavoittaa ja sitouttaa lukijoita, mutta harvalle ne tuovat tuloja. Ruotsissa yhä useammat erikoislehdet ovat alkaneet veloittaa uutiskirjeistään. Pitäisikö Suomen ottaa ruotsalaisista medioista mallia? </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2"/>
              </a:rPr>
              <a:t>Lue lisää</a:t>
            </a:r>
            <a:endParaRPr lang="fi-FI" sz="160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793883"/>
            <a:ext cx="4895995" cy="1635117"/>
          </a:xfrm>
        </p:spPr>
        <p:txBody>
          <a:bodyPr>
            <a:noAutofit/>
          </a:bodyPr>
          <a:lstStyle/>
          <a:p>
            <a:r>
              <a:rPr lang="fi-FI" dirty="0"/>
              <a:t>Yhä useampi ruotsalainen media tekee maksullisia uutiskirjeitä – voisiko sama toimia Suomessa? Näin kustantajat vastaavat</a:t>
            </a:r>
          </a:p>
        </p:txBody>
      </p:sp>
      <p:pic>
        <p:nvPicPr>
          <p:cNvPr id="14" name="Picture 13">
            <a:extLst>
              <a:ext uri="{FF2B5EF4-FFF2-40B4-BE49-F238E27FC236}">
                <a16:creationId xmlns:a16="http://schemas.microsoft.com/office/drawing/2014/main" id="{381052F1-6733-5249-B51C-B71FB01F7BD3}"/>
              </a:ext>
            </a:extLst>
          </p:cNvPr>
          <p:cNvPicPr>
            <a:picLocks noChangeAspect="1"/>
          </p:cNvPicPr>
          <p:nvPr/>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DA397016-704D-20B9-84C1-33810A0A806E}"/>
              </a:ext>
            </a:extLst>
          </p:cNvPr>
          <p:cNvSpPr txBox="1"/>
          <p:nvPr/>
        </p:nvSpPr>
        <p:spPr>
          <a:xfrm>
            <a:off x="11014364" y="6474122"/>
            <a:ext cx="1447733" cy="230832"/>
          </a:xfrm>
          <a:prstGeom prst="rect">
            <a:avLst/>
          </a:prstGeom>
          <a:noFill/>
        </p:spPr>
        <p:txBody>
          <a:bodyPr wrap="square" rtlCol="0">
            <a:spAutoFit/>
          </a:bodyPr>
          <a:lstStyle/>
          <a:p>
            <a:pPr algn="l"/>
            <a:r>
              <a:rPr lang="fi-FI" sz="900" dirty="0">
                <a:solidFill>
                  <a:srgbClr val="FFF6FA"/>
                </a:solidFill>
                <a:latin typeface="Neue Haas Unica Pro Light" panose="020B0404030206020203" pitchFamily="34" charset="77"/>
              </a:rPr>
              <a:t>Kuva: </a:t>
            </a:r>
            <a:r>
              <a:rPr lang="fi-FI" sz="900" dirty="0" err="1">
                <a:solidFill>
                  <a:srgbClr val="FFF6FA"/>
                </a:solidFill>
                <a:latin typeface="Neue Haas Unica Pro Light" panose="020B0404030206020203" pitchFamily="34" charset="77"/>
              </a:rPr>
              <a:t>Unsplash</a:t>
            </a:r>
            <a:endParaRPr lang="en-FI" sz="900" dirty="0">
              <a:solidFill>
                <a:srgbClr val="FFF6FA"/>
              </a:solidFill>
              <a:latin typeface="Neue Haas Unica Pro Light" panose="020B0404030206020203" pitchFamily="34" charset="77"/>
            </a:endParaRPr>
          </a:p>
        </p:txBody>
      </p:sp>
      <p:sp>
        <p:nvSpPr>
          <p:cNvPr id="10" name="Content Placeholder 4">
            <a:extLst>
              <a:ext uri="{FF2B5EF4-FFF2-40B4-BE49-F238E27FC236}">
                <a16:creationId xmlns:a16="http://schemas.microsoft.com/office/drawing/2014/main" id="{0991F7FC-85EA-1CE6-9478-DF13D5FE7709}"/>
              </a:ext>
            </a:extLst>
          </p:cNvPr>
          <p:cNvSpPr txBox="1">
            <a:spLocks/>
          </p:cNvSpPr>
          <p:nvPr/>
        </p:nvSpPr>
        <p:spPr>
          <a:xfrm rot="16200000">
            <a:off x="10787929"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200" dirty="0">
                <a:solidFill>
                  <a:schemeClr val="bg1"/>
                </a:solidFill>
              </a:rPr>
              <a:t>Kuva: Alko</a:t>
            </a:r>
          </a:p>
        </p:txBody>
      </p:sp>
      <p:sp>
        <p:nvSpPr>
          <p:cNvPr id="11" name="Content Placeholder 4">
            <a:extLst>
              <a:ext uri="{FF2B5EF4-FFF2-40B4-BE49-F238E27FC236}">
                <a16:creationId xmlns:a16="http://schemas.microsoft.com/office/drawing/2014/main" id="{AD722557-9D14-67A3-F66D-921BFB14DC75}"/>
              </a:ext>
            </a:extLst>
          </p:cNvPr>
          <p:cNvSpPr txBox="1">
            <a:spLocks/>
          </p:cNvSpPr>
          <p:nvPr/>
        </p:nvSpPr>
        <p:spPr>
          <a:xfrm rot="16200000">
            <a:off x="10482599" y="5225638"/>
            <a:ext cx="2881105"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Trendi</a:t>
            </a:r>
          </a:p>
        </p:txBody>
      </p:sp>
      <p:pic>
        <p:nvPicPr>
          <p:cNvPr id="8" name="Picture Placeholder 7" descr="A person sitting on the grass using a computer&#10;&#10;Description automatically generated">
            <a:extLst>
              <a:ext uri="{FF2B5EF4-FFF2-40B4-BE49-F238E27FC236}">
                <a16:creationId xmlns:a16="http://schemas.microsoft.com/office/drawing/2014/main" id="{469D07D9-5FB1-C750-BC3C-75C2ECAC4BEE}"/>
              </a:ext>
            </a:extLst>
          </p:cNvPr>
          <p:cNvPicPr>
            <a:picLocks noGrp="1" noChangeAspect="1"/>
          </p:cNvPicPr>
          <p:nvPr>
            <p:ph type="pic" idx="1"/>
          </p:nvPr>
        </p:nvPicPr>
        <p:blipFill>
          <a:blip r:embed="rId4"/>
          <a:srcRect l="26875" r="26875"/>
          <a:stretch>
            <a:fillRect/>
          </a:stretch>
        </p:blipFill>
        <p:spPr/>
      </p:pic>
    </p:spTree>
    <p:extLst>
      <p:ext uri="{BB962C8B-B14F-4D97-AF65-F5344CB8AC3E}">
        <p14:creationId xmlns:p14="http://schemas.microsoft.com/office/powerpoint/2010/main" val="3266068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in a red dress holding a book&#10;&#10;Description automatically generated">
            <a:extLst>
              <a:ext uri="{FF2B5EF4-FFF2-40B4-BE49-F238E27FC236}">
                <a16:creationId xmlns:a16="http://schemas.microsoft.com/office/drawing/2014/main" id="{CD4DF9A4-7A4E-5DEC-75EE-AC06D7A739AC}"/>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891643"/>
            <a:ext cx="5112325" cy="2101785"/>
          </a:xfrm>
        </p:spPr>
        <p:txBody>
          <a:bodyPr>
            <a:noAutofit/>
          </a:bodyPr>
          <a:lstStyle/>
          <a:p>
            <a:r>
              <a:rPr lang="fi-FI" sz="3000" dirty="0"/>
              <a:t>Huippusuosittu </a:t>
            </a:r>
            <a:r>
              <a:rPr lang="fi-FI" sz="3000" dirty="0" err="1"/>
              <a:t>Mediakortit.fi</a:t>
            </a:r>
            <a:r>
              <a:rPr lang="fi-FI" sz="3000" dirty="0"/>
              <a:t>-palvelu </a:t>
            </a:r>
            <a:br>
              <a:rPr lang="fi-FI" sz="3000" dirty="0"/>
            </a:br>
            <a:r>
              <a:rPr lang="fi-FI" sz="3000" dirty="0"/>
              <a:t>on uudistunut!</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2993428"/>
            <a:ext cx="4797425" cy="2806285"/>
          </a:xfrm>
        </p:spPr>
        <p:txBody>
          <a:bodyPr anchor="ctr">
            <a:noAutofit/>
          </a:bodyPr>
          <a:lstStyle/>
          <a:p>
            <a:pPr marL="0" indent="0">
              <a:buNone/>
            </a:pPr>
            <a:r>
              <a:rPr lang="fi-FI" sz="1600" dirty="0"/>
              <a:t>Uudistuneessa Mediakorttipalvelussa tieto on selkeämmin esillä, hakuominaisuudet ovat monipuolisemmat ja vertailu on helpompaa. </a:t>
            </a:r>
            <a:br>
              <a:rPr lang="fi-FI" sz="1600" dirty="0"/>
            </a:br>
            <a:r>
              <a:rPr lang="fi-FI" sz="1600" dirty="0"/>
              <a:t>K</a:t>
            </a:r>
            <a:r>
              <a:rPr lang="en-GB" sz="1600" dirty="0" err="1"/>
              <a:t>aikki</a:t>
            </a:r>
            <a:r>
              <a:rPr lang="en-GB" sz="1600" dirty="0"/>
              <a:t> </a:t>
            </a:r>
            <a:r>
              <a:rPr lang="en-GB" sz="1600" dirty="0" err="1"/>
              <a:t>tieto</a:t>
            </a:r>
            <a:r>
              <a:rPr lang="en-GB" sz="1600" dirty="0"/>
              <a:t> on </a:t>
            </a:r>
            <a:r>
              <a:rPr lang="en-GB" sz="1600" dirty="0" err="1"/>
              <a:t>saatavilla</a:t>
            </a:r>
            <a:r>
              <a:rPr lang="en-GB" sz="1600" dirty="0"/>
              <a:t> </a:t>
            </a:r>
            <a:r>
              <a:rPr lang="en-GB" sz="1600" dirty="0" err="1"/>
              <a:t>ilman</a:t>
            </a:r>
            <a:r>
              <a:rPr lang="en-GB" sz="1600" dirty="0"/>
              <a:t> </a:t>
            </a:r>
            <a:r>
              <a:rPr lang="en-GB" sz="1600" dirty="0" err="1"/>
              <a:t>tunnuksia</a:t>
            </a:r>
            <a:r>
              <a:rPr lang="en-GB" sz="1600" dirty="0"/>
              <a:t> </a:t>
            </a:r>
            <a:r>
              <a:rPr lang="en-GB" sz="1600" dirty="0" err="1"/>
              <a:t>suomeksi</a:t>
            </a:r>
            <a:r>
              <a:rPr lang="en-GB" sz="1600" dirty="0"/>
              <a:t> </a:t>
            </a:r>
            <a:r>
              <a:rPr lang="en-GB" sz="1600" dirty="0" err="1"/>
              <a:t>ja</a:t>
            </a:r>
            <a:r>
              <a:rPr lang="en-GB" sz="1600" dirty="0"/>
              <a:t> </a:t>
            </a:r>
            <a:r>
              <a:rPr lang="en-GB" sz="1600" dirty="0" err="1"/>
              <a:t>englanniksi</a:t>
            </a:r>
            <a:r>
              <a:rPr lang="en-GB" sz="1600" dirty="0"/>
              <a:t>!</a:t>
            </a:r>
            <a:endParaRPr lang="fi-FI" sz="1600" dirty="0"/>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4"/>
              </a:rPr>
              <a:t>Tutustu palveluun</a:t>
            </a:r>
            <a:endParaRPr lang="fi-FI" sz="1600" b="1" dirty="0">
              <a:solidFill>
                <a:schemeClr val="tx2"/>
              </a:solidFill>
              <a:latin typeface="Neue Haas Unica W1G" panose="020B0504030206020203" pitchFamily="34" charset="0"/>
              <a:cs typeface="Calibri" panose="020F0502020204030204" pitchFamily="34" charset="0"/>
            </a:endParaRPr>
          </a:p>
        </p:txBody>
      </p:sp>
    </p:spTree>
    <p:extLst>
      <p:ext uri="{BB962C8B-B14F-4D97-AF65-F5344CB8AC3E}">
        <p14:creationId xmlns:p14="http://schemas.microsoft.com/office/powerpoint/2010/main" val="3694643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0"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6650114" y="3274621"/>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6651699" y="1412338"/>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800" dirty="0"/>
              <a:t>Lue lisää uutiskirjeestä!</a:t>
            </a:r>
            <a:endParaRPr lang="fi-FI" sz="3800" dirty="0">
              <a:solidFill>
                <a:schemeClr val="accent1"/>
              </a:solidFill>
            </a:endParaRPr>
          </a:p>
        </p:txBody>
      </p:sp>
      <p:sp>
        <p:nvSpPr>
          <p:cNvPr id="9" name="Content Placeholder 4">
            <a:extLst>
              <a:ext uri="{FF2B5EF4-FFF2-40B4-BE49-F238E27FC236}">
                <a16:creationId xmlns:a16="http://schemas.microsoft.com/office/drawing/2014/main" id="{A024485C-6B29-86F8-E961-1800A570FB66}"/>
              </a:ext>
            </a:extLst>
          </p:cNvPr>
          <p:cNvSpPr txBox="1">
            <a:spLocks/>
          </p:cNvSpPr>
          <p:nvPr/>
        </p:nvSpPr>
        <p:spPr>
          <a:xfrm rot="16200000">
            <a:off x="4223912" y="5484877"/>
            <a:ext cx="2243581" cy="34205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i-FI" sz="1000" dirty="0">
                <a:solidFill>
                  <a:schemeClr val="bg1"/>
                </a:solidFill>
              </a:rPr>
              <a:t>Kuva: Anniina Nissinen</a:t>
            </a:r>
          </a:p>
        </p:txBody>
      </p:sp>
    </p:spTree>
    <p:extLst>
      <p:ext uri="{BB962C8B-B14F-4D97-AF65-F5344CB8AC3E}">
        <p14:creationId xmlns:p14="http://schemas.microsoft.com/office/powerpoint/2010/main" val="3753194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elokuu 2024</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elokuussa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i="1" dirty="0">
                <a:solidFill>
                  <a:schemeClr val="bg2"/>
                </a:solidFill>
                <a:latin typeface="Neue Haas Unica W1G" panose="020B0504030206020203" pitchFamily="34" charset="0"/>
              </a:rPr>
              <a:t>+5 907</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+1 728</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+1 736</a:t>
            </a:r>
          </a:p>
          <a:p>
            <a:pPr algn="ctr"/>
            <a:r>
              <a:rPr lang="fi-FI" sz="2000" i="1" dirty="0">
                <a:solidFill>
                  <a:schemeClr val="bg2"/>
                </a:solidFill>
                <a:latin typeface="Neue Haas Unica W1G" panose="020B0504030206020203" pitchFamily="34" charset="0"/>
              </a:rPr>
              <a:t>X -573</a:t>
            </a:r>
            <a:endParaRPr lang="fi-FI" sz="2000" dirty="0">
              <a:solidFill>
                <a:schemeClr val="bg2"/>
              </a:solidFill>
              <a:latin typeface="Neue Haas Unica W1G" panose="020B0504030206020203" pitchFamily="34" charset="0"/>
            </a:endParaRP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+547</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+1 208</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+1 261</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832569325"/>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elokuu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196 aikakausmediaa, joilla oli käytössään yhteensä 494 somekanavaa.</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560258881"/>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elokuu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25 257</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297774188"/>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917487725"/>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8/2023 – 8/2024</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tykkääjät, seuraajat ja kanavan tilaajat Facebookissa, Instagramissa, X:ssä, YouTubessa, Pinterestissä ja TikTokissa. Päällekkäisyyksiä ei ole huomioitu.</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668345694"/>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8/2023 – 8/2024</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tykkääjät. Päällekkäisyyksiä ei ole huomioitu.</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87445886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8/2023 – 8/2024</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7AF0E-1D5E-441E-9D4F-1D838987E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3.xml><?xml version="1.0" encoding="utf-8"?>
<ds:datastoreItem xmlns:ds="http://schemas.openxmlformats.org/officeDocument/2006/customXml" ds:itemID="{95B21824-3573-4170-BB97-352BE88B69B2}">
  <ds:schemaRefs>
    <ds:schemaRef ds:uri="http://purl.org/dc/terms/"/>
    <ds:schemaRef ds:uri="http://purl.org/dc/elements/1.1/"/>
    <ds:schemaRef ds:uri="http://schemas.openxmlformats.org/package/2006/metadata/core-properties"/>
    <ds:schemaRef ds:uri="b8458977-e6f2-40e9-9621-96f4298c6bbe"/>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14999</TotalTime>
  <Words>2360</Words>
  <Application>Microsoft Macintosh PowerPoint</Application>
  <PresentationFormat>Widescreen</PresentationFormat>
  <Paragraphs>724</Paragraphs>
  <Slides>36</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Canela Medium</vt:lpstr>
      <vt:lpstr>Canela Web</vt:lpstr>
      <vt:lpstr>Neue Haas Unica Pro</vt:lpstr>
      <vt:lpstr>Calibri</vt:lpstr>
      <vt:lpstr>Clattering</vt:lpstr>
      <vt:lpstr>Neue Haas Unica W1G</vt:lpstr>
      <vt:lpstr>Neue Haas Unica W1G Medium</vt:lpstr>
      <vt:lpstr>Arial</vt:lpstr>
      <vt:lpstr>Neue Haas Unica Pro Light</vt:lpstr>
      <vt:lpstr>Neue Haas Unica W1G Light</vt:lpstr>
      <vt:lpstr>Office Theme</vt:lpstr>
      <vt:lpstr>PowerPoint Presentation</vt:lpstr>
      <vt:lpstr>Kovaa kamppailua Tiktokin ykkössijasta</vt:lpstr>
      <vt:lpstr>Aikakausmedioiden someyleisö / elokuu 2024</vt:lpstr>
      <vt:lpstr>Aikakausmedioiden seuraajamäärä / elokuu 2024</vt:lpstr>
      <vt:lpstr>Aikakausmedioiden somekanavien määrä / elokuu 2024</vt:lpstr>
      <vt:lpstr>Yleisön keskimääräinen koko /  elokuu 2024</vt:lpstr>
      <vt:lpstr>Yleisömäärä kaikissa somekanavissa  8/2023 – 8/2024</vt:lpstr>
      <vt:lpstr>Yleisömäärä Facebookissa  8/2023 – 8/2024</vt:lpstr>
      <vt:lpstr>Yleisömäärä Instagramissa  8/2023 – 8/2024</vt:lpstr>
      <vt:lpstr>Yleisömäärä X:ssä  8/2023 – 8/2024</vt:lpstr>
      <vt:lpstr>Yleisömäärä YouTubessa  8/2023 – 8/2024</vt:lpstr>
      <vt:lpstr>Yleisömäärä Pinterestissä  8/2023 – 8/2024</vt:lpstr>
      <vt:lpstr>Yleisömäärä TikTokissa  8/2023 – 8/2024</vt:lpstr>
      <vt:lpstr>Somen suurimmat</vt:lpstr>
      <vt:lpstr>Eniten seuraajia kaikissa kanavissa TOP 20 / elokuu 2024</vt:lpstr>
      <vt:lpstr>Eniten tykkääjiä Facebookissa TOP 20 / elokuu 2024</vt:lpstr>
      <vt:lpstr>Eniten seuraajia Instagramissa TOP 20 / elokuu 2024</vt:lpstr>
      <vt:lpstr>Eniten seuraajia X:ssä TOP 20 / elokuu 2024</vt:lpstr>
      <vt:lpstr>Eniten seuraajia YouTubessa ja Pinterestissä TOP 10 /  elokuu 2024</vt:lpstr>
      <vt:lpstr>Eniten seuraajia TikTokissa TOP 10 /  elokuu 2024</vt:lpstr>
      <vt:lpstr>Eniten yleisöään  kasvattaneet</vt:lpstr>
      <vt:lpstr>Eniten uusia seuraajia kaikissa kanavissa TOP 20 / elokuu 2024</vt:lpstr>
      <vt:lpstr>Eniten uusia seuraajia Facebookissa TOP 10 / elokuu 2024</vt:lpstr>
      <vt:lpstr>Eniten uusia seuraajia Instagramissa TOP 10 / elokuu 2024</vt:lpstr>
      <vt:lpstr>Eniten uusia seuraajia X:ssä TOP 10 / elokuu 2024</vt:lpstr>
      <vt:lpstr>Seuratut mediat</vt:lpstr>
      <vt:lpstr>Seurannassa olleet mediat (196 kpl) / elokuu 2024</vt:lpstr>
      <vt:lpstr>Seurannassa olleet mediat (196 kpl) / elokuu 2024</vt:lpstr>
      <vt:lpstr>Seurannasta poistetut kanavat / elokuu 2024</vt:lpstr>
      <vt:lpstr>Ajankohtaista aikakausmedioista</vt:lpstr>
      <vt:lpstr>KMT 2024: Aikakauslehdistä peräti 73 prosenttia kasvoi digissä</vt:lpstr>
      <vt:lpstr>Paljonko yksi verkkoartikkeli voi aiheuttaa päästöjä? Laske laskurilla! </vt:lpstr>
      <vt:lpstr>Yhä useampi ruotsalainen media tekee maksullisia uutiskirjeitä – voisiko sama toimia Suomessa? Näin kustantajat vastaavat</vt:lpstr>
      <vt:lpstr>Huippusuosittu Mediakortit.fi-palvelu  on uudistunut!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dc:title>
  <dc:subject/>
  <dc:creator>Katja Pietilä-Seppä</dc:creator>
  <cp:keywords/>
  <dc:description/>
  <cp:lastModifiedBy>Outi Itävuo</cp:lastModifiedBy>
  <cp:revision>605</cp:revision>
  <dcterms:created xsi:type="dcterms:W3CDTF">2021-01-05T09:04:45Z</dcterms:created>
  <dcterms:modified xsi:type="dcterms:W3CDTF">2024-10-01T12:44:21Z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