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30" r:id="rId4"/>
  </p:sldMasterIdLst>
  <p:notesMasterIdLst>
    <p:notesMasterId r:id="rId35"/>
  </p:notesMasterIdLst>
  <p:handoutMasterIdLst>
    <p:handoutMasterId r:id="rId36"/>
  </p:handoutMasterIdLst>
  <p:sldIdLst>
    <p:sldId id="256" r:id="rId5"/>
    <p:sldId id="258" r:id="rId6"/>
    <p:sldId id="1146" r:id="rId7"/>
    <p:sldId id="1145" r:id="rId8"/>
    <p:sldId id="1147" r:id="rId9"/>
    <p:sldId id="1148" r:id="rId10"/>
    <p:sldId id="1149" r:id="rId11"/>
    <p:sldId id="1150" r:id="rId12"/>
    <p:sldId id="1151" r:id="rId13"/>
    <p:sldId id="1152" r:id="rId14"/>
    <p:sldId id="1153" r:id="rId15"/>
    <p:sldId id="1154" r:id="rId16"/>
    <p:sldId id="1155" r:id="rId17"/>
    <p:sldId id="1156" r:id="rId18"/>
    <p:sldId id="1157" r:id="rId19"/>
    <p:sldId id="1158" r:id="rId20"/>
    <p:sldId id="1159" r:id="rId21"/>
    <p:sldId id="1160" r:id="rId22"/>
    <p:sldId id="1161" r:id="rId23"/>
    <p:sldId id="1162" r:id="rId24"/>
    <p:sldId id="1163" r:id="rId25"/>
    <p:sldId id="1164" r:id="rId26"/>
    <p:sldId id="1165" r:id="rId27"/>
    <p:sldId id="1166" r:id="rId28"/>
    <p:sldId id="1167" r:id="rId29"/>
    <p:sldId id="1168" r:id="rId30"/>
    <p:sldId id="1143" r:id="rId31"/>
    <p:sldId id="1144" r:id="rId32"/>
    <p:sldId id="312" r:id="rId33"/>
    <p:sldId id="300" r:id="rId34"/>
  </p:sldIdLst>
  <p:sldSz cx="12192000" cy="6858000"/>
  <p:notesSz cx="6858000" cy="9144000"/>
  <p:embeddedFontLst>
    <p:embeddedFont>
      <p:font typeface="Canela Medium" pitchFamily="2" charset="77"/>
      <p:regular r:id="rId37"/>
    </p:embeddedFont>
    <p:embeddedFont>
      <p:font typeface="Clattering" pitchFamily="2" charset="0"/>
      <p:regular r:id="rId38"/>
    </p:embeddedFont>
    <p:embeddedFont>
      <p:font typeface="Neue Haas Unica W1G" panose="020B0504030206020203" pitchFamily="34" charset="0"/>
      <p:regular r:id="rId39"/>
      <p:bold r:id="rId40"/>
      <p:italic r:id="rId41"/>
      <p:boldItalic r:id="rId42"/>
    </p:embeddedFont>
    <p:embeddedFont>
      <p:font typeface="Neue Haas Unica W1G Light" panose="020B0404030206020203" pitchFamily="34" charset="0"/>
      <p:regular r:id="rId43"/>
      <p:italic r:id="rId44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FFF8"/>
    <a:srgbClr val="FF6464"/>
    <a:srgbClr val="FFE0E0"/>
    <a:srgbClr val="FEE0E1"/>
    <a:srgbClr val="002649"/>
    <a:srgbClr val="F5F4F7"/>
    <a:srgbClr val="F4CF6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75" autoAdjust="0"/>
    <p:restoredTop sz="96159"/>
  </p:normalViewPr>
  <p:slideViewPr>
    <p:cSldViewPr snapToGrid="0" snapToObjects="1">
      <p:cViewPr>
        <p:scale>
          <a:sx n="77" d="100"/>
          <a:sy n="77" d="100"/>
        </p:scale>
        <p:origin x="144" y="1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3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font" Target="fonts/font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964619229013962"/>
          <c:y val="1.2341723304572689E-3"/>
          <c:w val="0.50035380770986038"/>
          <c:h val="0.915828804862010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FF646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A5-3943-9F14-52B52228529C}"/>
              </c:ext>
            </c:extLst>
          </c:dPt>
          <c:dPt>
            <c:idx val="1"/>
            <c:invertIfNegative val="0"/>
            <c:bubble3D val="0"/>
            <c:spPr>
              <a:solidFill>
                <a:srgbClr val="FF6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A5-3943-9F14-52B52228529C}"/>
              </c:ext>
            </c:extLst>
          </c:dPt>
          <c:dPt>
            <c:idx val="2"/>
            <c:invertIfNegative val="0"/>
            <c:bubble3D val="0"/>
            <c:spPr>
              <a:solidFill>
                <a:srgbClr val="FF6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A5-3943-9F14-52B52228529C}"/>
              </c:ext>
            </c:extLst>
          </c:dPt>
          <c:dPt>
            <c:idx val="10"/>
            <c:invertIfNegative val="0"/>
            <c:bubble3D val="0"/>
            <c:spPr>
              <a:solidFill>
                <a:srgbClr val="FF6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ABD-4C41-875D-2F1F2FBCB2C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649"/>
                    </a:solidFill>
                    <a:latin typeface="Neue Haas Unica W1G" panose="020B08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Eyewear, contact lenses and sunglasses</c:v>
                </c:pt>
                <c:pt idx="1">
                  <c:v>Savings and investment</c:v>
                </c:pt>
                <c:pt idx="2">
                  <c:v>Cars</c:v>
                </c:pt>
                <c:pt idx="3">
                  <c:v>Sportswear, footwear and sports equipment</c:v>
                </c:pt>
                <c:pt idx="4">
                  <c:v>Health and wellness products and services</c:v>
                </c:pt>
                <c:pt idx="5">
                  <c:v>Home appliances, electronics and information technology</c:v>
                </c:pt>
                <c:pt idx="6">
                  <c:v>Travel</c:v>
                </c:pt>
                <c:pt idx="7">
                  <c:v>Cosmetics and beauty</c:v>
                </c:pt>
                <c:pt idx="8">
                  <c:v>Building and renovation</c:v>
                </c:pt>
                <c:pt idx="9">
                  <c:v>Furniture and decor</c:v>
                </c:pt>
                <c:pt idx="10">
                  <c:v>Style and Fashion</c:v>
                </c:pt>
                <c:pt idx="11">
                  <c:v>Food and cooking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</c:v>
                </c:pt>
                <c:pt idx="1">
                  <c:v>9</c:v>
                </c:pt>
                <c:pt idx="2">
                  <c:v>11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24</c:v>
                </c:pt>
                <c:pt idx="10">
                  <c:v>25</c:v>
                </c:pt>
                <c:pt idx="1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A5-3943-9F14-52B5222852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inMax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649"/>
                </a:solidFill>
                <a:latin typeface="Neue Haas Unica W1G" panose="020B0804030206020203" pitchFamily="34" charset="0"/>
                <a:ea typeface="+mn-ea"/>
                <a:cs typeface="+mn-cs"/>
              </a:defRPr>
            </a:pPr>
            <a:endParaRPr lang="en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0"/>
        </c:scaling>
        <c:delete val="1"/>
        <c:axPos val="b"/>
        <c:numFmt formatCode="General" sourceLinked="1"/>
        <c:majorTickMark val="none"/>
        <c:minorTickMark val="none"/>
        <c:tickLblPos val="high"/>
        <c:crossAx val="834619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/>
      </a:pPr>
      <a:endParaRPr lang="en-F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869748618942446"/>
          <c:y val="1.2342862053978359E-3"/>
          <c:w val="0.48130251381057565"/>
          <c:h val="0.915828804862010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FF646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A5-3943-9F14-52B52228529C}"/>
              </c:ext>
            </c:extLst>
          </c:dPt>
          <c:dPt>
            <c:idx val="1"/>
            <c:invertIfNegative val="0"/>
            <c:bubble3D val="0"/>
            <c:spPr>
              <a:solidFill>
                <a:srgbClr val="FF6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A5-3943-9F14-52B52228529C}"/>
              </c:ext>
            </c:extLst>
          </c:dPt>
          <c:dPt>
            <c:idx val="2"/>
            <c:invertIfNegative val="0"/>
            <c:bubble3D val="0"/>
            <c:spPr>
              <a:solidFill>
                <a:srgbClr val="FF6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A5-3943-9F14-52B52228529C}"/>
              </c:ext>
            </c:extLst>
          </c:dPt>
          <c:dPt>
            <c:idx val="10"/>
            <c:invertIfNegative val="0"/>
            <c:bubble3D val="0"/>
            <c:spPr>
              <a:solidFill>
                <a:srgbClr val="FF6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ABD-4C41-875D-2F1F2FBCB2C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649"/>
                    </a:solidFill>
                    <a:latin typeface="Neue Haas Unica W1G" panose="020B08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Eyewear, contact lenses and sunglasses</c:v>
                </c:pt>
                <c:pt idx="1">
                  <c:v>Savings and investment</c:v>
                </c:pt>
                <c:pt idx="2">
                  <c:v>Cars</c:v>
                </c:pt>
                <c:pt idx="3">
                  <c:v>Health and wellness products and services</c:v>
                </c:pt>
                <c:pt idx="4">
                  <c:v>Sportswear, footwear and sports equipment</c:v>
                </c:pt>
                <c:pt idx="5">
                  <c:v>Cosmetics and beauty</c:v>
                </c:pt>
                <c:pt idx="6">
                  <c:v>Home appliances, electronics and information technology</c:v>
                </c:pt>
                <c:pt idx="7">
                  <c:v>Travel</c:v>
                </c:pt>
                <c:pt idx="8">
                  <c:v>Building and renovation</c:v>
                </c:pt>
                <c:pt idx="9">
                  <c:v>Furniture and decor </c:v>
                </c:pt>
                <c:pt idx="10">
                  <c:v>Style and fashion </c:v>
                </c:pt>
                <c:pt idx="11">
                  <c:v>Food and cooking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A5-3943-9F14-52B5222852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inMax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649"/>
                </a:solidFill>
                <a:latin typeface="Neue Haas Unica W1G" panose="020B0804030206020203" pitchFamily="34" charset="0"/>
                <a:ea typeface="+mn-ea"/>
                <a:cs typeface="+mn-cs"/>
              </a:defRPr>
            </a:pPr>
            <a:endParaRPr lang="en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0"/>
        </c:scaling>
        <c:delete val="1"/>
        <c:axPos val="b"/>
        <c:numFmt formatCode="General" sourceLinked="1"/>
        <c:majorTickMark val="none"/>
        <c:minorTickMark val="none"/>
        <c:tickLblPos val="high"/>
        <c:crossAx val="834619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/>
      </a:pPr>
      <a:endParaRPr lang="en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16.10.2022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16.10.2022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33924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61464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20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50577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22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579256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24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61118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26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99970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27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14600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3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27151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4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50874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6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624304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874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827394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17724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14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14530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16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771548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2.emf"/><Relationship Id="rId7" Type="http://schemas.openxmlformats.org/officeDocument/2006/relationships/image" Target="../media/image18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10" Type="http://schemas.openxmlformats.org/officeDocument/2006/relationships/image" Target="../media/image21.emf"/><Relationship Id="rId4" Type="http://schemas.openxmlformats.org/officeDocument/2006/relationships/image" Target="../media/image3.emf"/><Relationship Id="rId9" Type="http://schemas.openxmlformats.org/officeDocument/2006/relationships/image" Target="../media/image20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3.emf"/><Relationship Id="rId7" Type="http://schemas.openxmlformats.org/officeDocument/2006/relationships/image" Target="../media/image19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Kuva 3">
            <a:extLst>
              <a:ext uri="{FF2B5EF4-FFF2-40B4-BE49-F238E27FC236}">
                <a16:creationId xmlns:a16="http://schemas.microsoft.com/office/drawing/2014/main" id="{535179B5-686B-5D4C-9959-FA27CA6D37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8106" y="5958034"/>
            <a:ext cx="1514929" cy="7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0386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Kuva 3">
            <a:extLst>
              <a:ext uri="{FF2B5EF4-FFF2-40B4-BE49-F238E27FC236}">
                <a16:creationId xmlns:a16="http://schemas.microsoft.com/office/drawing/2014/main" id="{69A1B555-0641-F34F-80C0-337FF2B138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CF68B6-EB23-2D4E-8356-BA08AD91C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16.10.2022</a:t>
            </a:fld>
            <a:endParaRPr lang="en-FI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EC2417-A897-634C-9475-C2694F874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76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58F8733-EB61-6547-BD3F-8B0A5C19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16.10.2022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5623AE-0293-984D-916C-9BEA648B7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1B0216-9980-2747-A102-53662C751D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71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7C78DE1-6D6D-6C48-A90D-055ECCB3DDC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16.10.2022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829704-8DA1-AF40-8623-8A623BC7E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FDE9FC-16A7-F247-98B4-8AB6527785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08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7D19C15-488D-594D-A39E-F1ADC9C4A14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16.10.2022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1C5A0E-ACD5-6F48-AC18-D31D253548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D56BAF-85C4-3346-9788-9891FA0816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50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CA34AE2-6D8E-1E42-B7B7-3ED600E83EB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16.10.2022</a:t>
            </a:fld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B5645D-A15D-3E4E-BCA9-9A65B4154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C9E169-CE84-364E-AF1A-431A3C505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79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AD956-82E6-9345-BF9F-781389E6F2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189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75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Kuva 3">
            <a:extLst>
              <a:ext uri="{FF2B5EF4-FFF2-40B4-BE49-F238E27FC236}">
                <a16:creationId xmlns:a16="http://schemas.microsoft.com/office/drawing/2014/main" id="{B57B4711-1C39-4243-8DE8-2D3849F719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53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178A84-A00F-9F4E-8B25-1DC2E55FF15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16.10.2022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E244FF-4257-7E4C-8ABE-C636BF9F4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91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2E0052-7C18-2143-BE6B-041E63E5A0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3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21" name="Picture 2" descr="MediaAuditFinland">
            <a:extLst>
              <a:ext uri="{FF2B5EF4-FFF2-40B4-BE49-F238E27FC236}">
                <a16:creationId xmlns:a16="http://schemas.microsoft.com/office/drawing/2014/main" id="{067F4D2C-7D98-D64D-BCD2-132BB46952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3B0DDE-9194-F541-B817-62D34F1F5A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1370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40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A79401B-04AC-1B4E-AC3B-EAB6DA67366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16.10.2022</a:t>
            </a:fld>
            <a:endParaRPr lang="en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99E405-2473-FD45-BE08-0DB890356E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D848E9-B770-064C-B974-636D46ECB7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ED5593-2D98-3F45-99EE-46D29BA431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02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AF1FA73-5CBC-1D47-B97D-22FE5A31D81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16.10.2022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A55120-D5DA-2447-9D24-342FC9EA1F88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3559E2-D529-ED4B-B781-276E243911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78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221624A-1624-9743-BBA1-8699AF8AE6D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16.10.2022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BA0F28-2A18-824A-AB25-D19E6D891B4F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BE004A-37D4-C546-99D3-0F0C3DD70B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36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EB0750C-D2E6-C44C-B12D-E0D7D8BDFF3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16.10.2022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292499-6E74-B84A-A62D-D470FB1AA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BC52E1-21C6-404D-B45A-86C274DFBD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68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4E28508-236D-414B-9135-B2FBB5A4EC0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16.10.2022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1AC2EC-EC00-2A4A-9094-F79A29F5EF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12A427-83F8-5F4C-8AD1-E8B3F3E45E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61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2419D-25FE-9B4B-AF45-C15B96A824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17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72BD61-6FA9-8743-A666-40EF36CBB6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332689-B495-B647-835B-2CFC4A45A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5BB652-68EA-2D4E-92E8-71606DDF7A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725686E-E108-2E42-96A5-352D04B2C237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8A10FE-373D-E241-95E2-FEA2821CFEDF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9A9A7C6-98DB-AE49-B7E3-593AB37024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DBB09E5-BE53-6648-8273-1AEEA1686C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7F898CD-4116-FF45-9A64-22F61C3081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2BE87ED-18E0-1C45-BE78-EDE91A239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8ABDEC7-E59D-714E-96CF-A327FD771A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0717D3E-23C0-044C-924A-D0516609D9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6E24ABC-29A6-6B46-9453-79FEBF75C414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1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37606"/>
          </a:xfrm>
        </p:spPr>
        <p:txBody>
          <a:bodyPr/>
          <a:lstStyle>
            <a:lvl1pPr algn="ctr">
              <a:defRPr sz="40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870333" y="1366807"/>
            <a:ext cx="1045133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70334" y="1653988"/>
            <a:ext cx="10515600" cy="437915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931"/>
            <a:ext cx="10515600" cy="976514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2648" y="1672019"/>
            <a:ext cx="10521152" cy="4296230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2" name="Kuva 3">
            <a:extLst>
              <a:ext uri="{FF2B5EF4-FFF2-40B4-BE49-F238E27FC236}">
                <a16:creationId xmlns:a16="http://schemas.microsoft.com/office/drawing/2014/main" id="{C5E10D11-557D-1A48-B729-4558B6F619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BF676E-4266-0D4C-BA59-6F50527B4C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1369" y="6204372"/>
            <a:ext cx="1979005" cy="36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76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2" descr="MediaAuditFinland">
            <a:extLst>
              <a:ext uri="{FF2B5EF4-FFF2-40B4-BE49-F238E27FC236}">
                <a16:creationId xmlns:a16="http://schemas.microsoft.com/office/drawing/2014/main" id="{19543F2E-14BC-2343-ACE6-9F8134B86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5" name="Picture 2" descr="MediaAuditFinland">
            <a:extLst>
              <a:ext uri="{FF2B5EF4-FFF2-40B4-BE49-F238E27FC236}">
                <a16:creationId xmlns:a16="http://schemas.microsoft.com/office/drawing/2014/main" id="{3ABEDDE3-43AC-ED40-9AE9-C06A785A6B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3A9CA4-3290-A34D-B7A4-1E84D3E7D1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2" descr="MediaAuditFinland">
            <a:extLst>
              <a:ext uri="{FF2B5EF4-FFF2-40B4-BE49-F238E27FC236}">
                <a16:creationId xmlns:a16="http://schemas.microsoft.com/office/drawing/2014/main" id="{F1C6FA5A-944E-084B-9186-CA8014D79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559" t="26618" r="14046"/>
          <a:stretch/>
        </p:blipFill>
        <p:spPr>
          <a:xfrm>
            <a:off x="11693235" y="0"/>
            <a:ext cx="498765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8" name="Kuva 3">
            <a:extLst>
              <a:ext uri="{FF2B5EF4-FFF2-40B4-BE49-F238E27FC236}">
                <a16:creationId xmlns:a16="http://schemas.microsoft.com/office/drawing/2014/main" id="{089477DD-D538-E44E-B9BD-9A4D9BB15B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F95A64-FF20-BD46-B015-C49C3BA767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39600"/>
          <a:stretch/>
        </p:blipFill>
        <p:spPr>
          <a:xfrm>
            <a:off x="10451620" y="-11669"/>
            <a:ext cx="1408111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43CB9C3-EE59-6F4E-B1F0-08470092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16.10.2022</a:t>
            </a:fld>
            <a:endParaRPr lang="en-FI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3E22C7-5B92-8F4E-BF31-28ED7B4FFEF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82C676-D6CA-374F-A1FB-8C9E8E107FBC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EFB9265-C684-6B42-B48E-FB706D49DB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69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1462D-75B7-0D4C-B90E-9417838C64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ittämä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72001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099677"/>
            <a:ext cx="4799012" cy="396893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76628"/>
            <a:ext cx="1829365" cy="13782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F14B33-2C12-6D4D-9E98-A672EF465F1B}"/>
              </a:ext>
            </a:extLst>
          </p:cNvPr>
          <p:cNvCxnSpPr>
            <a:cxnSpLocks/>
          </p:cNvCxnSpPr>
          <p:nvPr userDrawn="1"/>
        </p:nvCxnSpPr>
        <p:spPr>
          <a:xfrm>
            <a:off x="838199" y="1554763"/>
            <a:ext cx="47990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3">
            <a:extLst>
              <a:ext uri="{FF2B5EF4-FFF2-40B4-BE49-F238E27FC236}">
                <a16:creationId xmlns:a16="http://schemas.microsoft.com/office/drawing/2014/main" id="{B2E55EE6-E723-2547-939C-D68C4DE28C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28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5193F66-C683-C840-B339-86ADCB9C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16.10.2022</a:t>
            </a:fld>
            <a:endParaRPr lang="en-FI" dirty="0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B6DE27-FF44-2A48-B515-3FC0FC7EE81D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6D2D55-1242-2D45-A11E-7BF5063322A8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62B768-8286-D447-B4F5-40480A830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397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1" name="Picture 2" descr="MediaAuditFinland">
            <a:extLst>
              <a:ext uri="{FF2B5EF4-FFF2-40B4-BE49-F238E27FC236}">
                <a16:creationId xmlns:a16="http://schemas.microsoft.com/office/drawing/2014/main" id="{5446B337-F017-2745-8076-2FE368E89C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03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Kuva 3">
            <a:extLst>
              <a:ext uri="{FF2B5EF4-FFF2-40B4-BE49-F238E27FC236}">
                <a16:creationId xmlns:a16="http://schemas.microsoft.com/office/drawing/2014/main" id="{941BDDA5-B317-364F-94D2-CCC298216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Kuva 3">
            <a:extLst>
              <a:ext uri="{FF2B5EF4-FFF2-40B4-BE49-F238E27FC236}">
                <a16:creationId xmlns:a16="http://schemas.microsoft.com/office/drawing/2014/main" id="{85276B0A-62B7-9140-A0D5-5D2CEB3022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4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2875D82-5948-B840-B018-39245CCC7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16.10.2022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F67D57-1D40-5742-BF3B-9371FA12C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1DF033-2C27-434E-8D2D-4C13C394B8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4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5935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  <p:sldLayoutId id="2147483856" r:id="rId26"/>
    <p:sldLayoutId id="2147483660" r:id="rId27"/>
    <p:sldLayoutId id="2147483654" r:id="rId28"/>
    <p:sldLayoutId id="2147483677" r:id="rId29"/>
    <p:sldLayoutId id="2147483679" r:id="rId30"/>
    <p:sldLayoutId id="2147483663" r:id="rId31"/>
    <p:sldLayoutId id="2147483667" r:id="rId32"/>
    <p:sldLayoutId id="2147483676" r:id="rId33"/>
    <p:sldLayoutId id="2147483664" r:id="rId34"/>
    <p:sldLayoutId id="2147483680" r:id="rId35"/>
    <p:sldLayoutId id="2147483678" r:id="rId36"/>
    <p:sldLayoutId id="2147483661" r:id="rId37"/>
    <p:sldLayoutId id="2147483681" r:id="rId38"/>
    <p:sldLayoutId id="2147483662" r:id="rId39"/>
    <p:sldLayoutId id="2147483665" r:id="rId40"/>
    <p:sldLayoutId id="2147483657" r:id="rId41"/>
    <p:sldLayoutId id="2147483674" r:id="rId42"/>
    <p:sldLayoutId id="2147483666" r:id="rId43"/>
    <p:sldLayoutId id="2147483675" r:id="rId44"/>
    <p:sldLayoutId id="2147483670" r:id="rId45"/>
    <p:sldLayoutId id="2147483668" r:id="rId46"/>
    <p:sldLayoutId id="2147483669" r:id="rId47"/>
    <p:sldLayoutId id="2147483857" r:id="rId48"/>
    <p:sldLayoutId id="2147483672" r:id="rId49"/>
    <p:sldLayoutId id="2147483673" r:id="rId50"/>
    <p:sldLayoutId id="2147483655" r:id="rId51"/>
    <p:sldLayoutId id="2147483671" r:id="rId5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Placeholder 29" descr="A picture containing indoor&#10;&#10;Description automatically generated">
            <a:extLst>
              <a:ext uri="{FF2B5EF4-FFF2-40B4-BE49-F238E27FC236}">
                <a16:creationId xmlns:a16="http://schemas.microsoft.com/office/drawing/2014/main" id="{E230EBF8-3D83-BC4C-B388-4B396FAA791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4324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Media as an information source during the purchase process &amp; purchase intentions of readers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6300551"/>
            <a:ext cx="9144000" cy="2907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</a:rPr>
              <a:t>National Readership Survey</a:t>
            </a:r>
            <a:r>
              <a:rPr lang="en-FI" sz="1600" dirty="0">
                <a:solidFill>
                  <a:schemeClr val="bg1"/>
                </a:solidFill>
              </a:rPr>
              <a:t> 2022</a:t>
            </a:r>
          </a:p>
        </p:txBody>
      </p:sp>
      <p:pic>
        <p:nvPicPr>
          <p:cNvPr id="11" name="Picture 2" descr="MediaAuditFinland">
            <a:extLst>
              <a:ext uri="{FF2B5EF4-FFF2-40B4-BE49-F238E27FC236}">
                <a16:creationId xmlns:a16="http://schemas.microsoft.com/office/drawing/2014/main" id="{4147AC80-A020-5645-8F0A-E38478E45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8A7DC3-08C7-6244-A412-98E4FBBCBE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1370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341"/>
            <a:ext cx="10515600" cy="759572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Top magazines – </a:t>
            </a:r>
            <a:r>
              <a:rPr lang="en-GB" dirty="0">
                <a:solidFill>
                  <a:schemeClr val="accent2"/>
                </a:solidFill>
              </a:rPr>
              <a:t>travel reservations and travel intentions</a:t>
            </a:r>
            <a:endParaRPr lang="en-FI" sz="14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02038015"/>
              </p:ext>
            </p:extLst>
          </p:nvPr>
        </p:nvGraphicFramePr>
        <p:xfrm>
          <a:off x="576839" y="1412755"/>
          <a:ext cx="3600000" cy="480616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making travel reservations from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magazines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9694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9694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9694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9694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29694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9694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Matka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9694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Antiikki &amp; Design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9694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9694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9694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29694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41442"/>
                  </a:ext>
                </a:extLst>
              </a:tr>
              <a:tr h="459757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D55379-0341-1443-A694-9ADF0483455C}"/>
              </a:ext>
            </a:extLst>
          </p:cNvPr>
          <p:cNvCxnSpPr>
            <a:cxnSpLocks/>
          </p:cNvCxnSpPr>
          <p:nvPr/>
        </p:nvCxnSpPr>
        <p:spPr>
          <a:xfrm>
            <a:off x="832648" y="1213525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ulukko 4">
            <a:extLst>
              <a:ext uri="{FF2B5EF4-FFF2-40B4-BE49-F238E27FC236}">
                <a16:creationId xmlns:a16="http://schemas.microsoft.com/office/drawing/2014/main" id="{DB559562-579D-EE43-88F1-EDB84765E2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8711586"/>
              </p:ext>
            </p:extLst>
          </p:nvPr>
        </p:nvGraphicFramePr>
        <p:xfrm>
          <a:off x="4546700" y="1441155"/>
          <a:ext cx="3600000" cy="470081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making travel reservations from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websites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Fit</a:t>
                      </a:r>
                      <a:endParaRPr lang="fi-FI" sz="12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Sport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2708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</a:t>
                      </a:r>
                      <a:r>
                        <a:rPr lang="fi-FI" sz="12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ruoka&amp;viini</a:t>
                      </a:r>
                      <a:endParaRPr lang="fi-FI" sz="12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Maku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Vene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468275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Juoksija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348867"/>
                  </a:ext>
                </a:extLst>
              </a:tr>
              <a:tr h="381475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11" name="Taulukko 4">
            <a:extLst>
              <a:ext uri="{FF2B5EF4-FFF2-40B4-BE49-F238E27FC236}">
                <a16:creationId xmlns:a16="http://schemas.microsoft.com/office/drawing/2014/main" id="{86EBA2EB-D515-4FC3-8ECA-0CF213644F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901679"/>
              </p:ext>
            </p:extLst>
          </p:nvPr>
        </p:nvGraphicFramePr>
        <p:xfrm>
          <a:off x="8445153" y="1430880"/>
          <a:ext cx="3600000" cy="470081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090132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Plan to make travel reservations in the next 12 months,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496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496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  <a:endParaRPr lang="fi-FI" sz="12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496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496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205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Fit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496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496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Golflehti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496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496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496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</a:t>
                      </a:r>
                      <a:r>
                        <a:rPr lang="fi-FI" sz="12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ruoka&amp;viini</a:t>
                      </a:r>
                      <a:endParaRPr lang="fi-FI" sz="12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486347"/>
                  </a:ext>
                </a:extLst>
              </a:tr>
              <a:tr h="28496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Vene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0102"/>
                  </a:ext>
                </a:extLst>
              </a:tr>
              <a:tr h="40900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35</a:t>
                      </a:r>
                      <a:endParaRPr lang="en-FI" sz="1200" b="1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409796"/>
                  </a:ext>
                </a:extLst>
              </a:tr>
            </a:tbl>
          </a:graphicData>
        </a:graphic>
      </p:graphicFrame>
      <p:sp>
        <p:nvSpPr>
          <p:cNvPr id="9" name="Rectangle 13">
            <a:extLst>
              <a:ext uri="{FF2B5EF4-FFF2-40B4-BE49-F238E27FC236}">
                <a16:creationId xmlns:a16="http://schemas.microsoft.com/office/drawing/2014/main" id="{F0C4FA65-BE2F-488B-A2C7-AC7CEFC22721}"/>
              </a:ext>
            </a:extLst>
          </p:cNvPr>
          <p:cNvSpPr/>
          <p:nvPr/>
        </p:nvSpPr>
        <p:spPr>
          <a:xfrm>
            <a:off x="3491764" y="6366314"/>
            <a:ext cx="5208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2022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46,996,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23,246,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23,750</a:t>
            </a:r>
          </a:p>
        </p:txBody>
      </p:sp>
    </p:spTree>
    <p:extLst>
      <p:ext uri="{BB962C8B-B14F-4D97-AF65-F5344CB8AC3E}">
        <p14:creationId xmlns:p14="http://schemas.microsoft.com/office/powerpoint/2010/main" val="2867713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5FCE38D-87F7-6C49-8ADE-2AA6C30C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/>
              <a:t>Where do you get tips and ideas for </a:t>
            </a:r>
            <a:r>
              <a:rPr lang="en-GB" sz="3400" dirty="0">
                <a:solidFill>
                  <a:srgbClr val="FF6464"/>
                </a:solidFill>
              </a:rPr>
              <a:t>style and fashion </a:t>
            </a:r>
            <a:r>
              <a:rPr lang="en-GB" sz="3400" dirty="0"/>
              <a:t>purchases?</a:t>
            </a:r>
            <a:endParaRPr lang="fi-FI" sz="3400" dirty="0"/>
          </a:p>
        </p:txBody>
      </p:sp>
      <p:graphicFrame>
        <p:nvGraphicFramePr>
          <p:cNvPr id="17" name="Taulukko 5">
            <a:extLst>
              <a:ext uri="{FF2B5EF4-FFF2-40B4-BE49-F238E27FC236}">
                <a16:creationId xmlns:a16="http://schemas.microsoft.com/office/drawing/2014/main" id="{6BCB024D-E267-684F-87EC-00687F3FDE19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583544934"/>
              </p:ext>
            </p:extLst>
          </p:nvPr>
        </p:nvGraphicFramePr>
        <p:xfrm>
          <a:off x="535642" y="1507179"/>
          <a:ext cx="11120715" cy="449301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12807">
                  <a:extLst>
                    <a:ext uri="{9D8B030D-6E8A-4147-A177-3AD203B41FA5}">
                      <a16:colId xmlns:a16="http://schemas.microsoft.com/office/drawing/2014/main" val="3797921272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3848733708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1050757583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05311527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1845302371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17507571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91354898"/>
                    </a:ext>
                  </a:extLst>
                </a:gridCol>
              </a:tblGrid>
              <a:tr h="648876">
                <a:tc rowSpan="2">
                  <a:txBody>
                    <a:bodyPr/>
                    <a:lstStyle/>
                    <a:p>
                      <a:pPr algn="l" fontAlgn="ctr"/>
                      <a:endParaRPr lang="en-GB" sz="1400" b="0" i="0" u="none" strike="noStrike" noProof="0" dirty="0">
                        <a:solidFill>
                          <a:schemeClr val="bg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i="0" noProof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all respondents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i="0" noProof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those considering purchasing clothing and footwear in the next 12 months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586993"/>
                  </a:ext>
                </a:extLst>
              </a:tr>
              <a:tr h="976887">
                <a:tc vMerge="1"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Total population</a:t>
                      </a:r>
                      <a:br>
                        <a:rPr lang="en-GB" sz="1400" i="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i="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4,300,000</a:t>
                      </a:r>
                      <a:endParaRPr lang="en-GB" sz="1400" b="1" i="0" noProof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</a:t>
                      </a:r>
                      <a:r>
                        <a:rPr lang="en-GB" sz="1400" i="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br>
                        <a:rPr lang="en-GB" sz="1400" i="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i="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2,199,000</a:t>
                      </a:r>
                      <a:endParaRPr lang="en-GB" sz="1400" b="1" i="0" noProof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</a:t>
                      </a:r>
                      <a:br>
                        <a:rPr lang="en-GB" sz="1400" i="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i="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2,101,000</a:t>
                      </a:r>
                      <a:endParaRPr lang="en-GB" sz="1400" b="1" i="0" noProof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All those considering purchasing</a:t>
                      </a:r>
                      <a:br>
                        <a:rPr lang="en-GB" sz="1400" i="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i="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2,805,000</a:t>
                      </a:r>
                      <a:endParaRPr lang="en-GB" sz="1400" b="1" i="0" noProof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 considering purchasing </a:t>
                      </a:r>
                      <a:br>
                        <a:rPr lang="en-GB" sz="1400" i="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i="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1,569,000</a:t>
                      </a:r>
                      <a:endParaRPr lang="en-GB" sz="1400" b="1" i="0" noProof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 considering purchasing</a:t>
                      </a:r>
                      <a:br>
                        <a:rPr lang="en-GB" sz="1400" i="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i="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1 220 000</a:t>
                      </a:r>
                      <a:endParaRPr lang="en-GB" sz="1400" b="1" i="0" noProof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61242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Social media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889384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magazines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0289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Direct mail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793215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Television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787778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newspapers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6421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websites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4284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Blogs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6828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Newspaper websites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1831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Radio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88459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Other websites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527299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None of the above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701040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E3A582-BC87-4A40-9643-53CC5A1FE57A}"/>
              </a:ext>
            </a:extLst>
          </p:cNvPr>
          <p:cNvCxnSpPr>
            <a:cxnSpLocks/>
          </p:cNvCxnSpPr>
          <p:nvPr/>
        </p:nvCxnSpPr>
        <p:spPr>
          <a:xfrm>
            <a:off x="832648" y="1313722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3">
            <a:extLst>
              <a:ext uri="{FF2B5EF4-FFF2-40B4-BE49-F238E27FC236}">
                <a16:creationId xmlns:a16="http://schemas.microsoft.com/office/drawing/2014/main" id="{9D22E487-07A9-49EE-AFBF-94BD1D8B04CC}"/>
              </a:ext>
            </a:extLst>
          </p:cNvPr>
          <p:cNvSpPr/>
          <p:nvPr/>
        </p:nvSpPr>
        <p:spPr>
          <a:xfrm>
            <a:off x="3491764" y="6366314"/>
            <a:ext cx="5208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2022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46,996,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23,246,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23,750</a:t>
            </a:r>
          </a:p>
        </p:txBody>
      </p:sp>
    </p:spTree>
    <p:extLst>
      <p:ext uri="{BB962C8B-B14F-4D97-AF65-F5344CB8AC3E}">
        <p14:creationId xmlns:p14="http://schemas.microsoft.com/office/powerpoint/2010/main" val="425964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341"/>
            <a:ext cx="10515600" cy="759572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Top magazines – </a:t>
            </a:r>
            <a:r>
              <a:rPr lang="en-GB" dirty="0">
                <a:solidFill>
                  <a:schemeClr val="accent2"/>
                </a:solidFill>
              </a:rPr>
              <a:t>style and fashion purchases and purchase intentions</a:t>
            </a:r>
            <a:endParaRPr lang="en-FI" sz="14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718958394"/>
              </p:ext>
            </p:extLst>
          </p:nvPr>
        </p:nvGraphicFramePr>
        <p:xfrm>
          <a:off x="576839" y="1412756"/>
          <a:ext cx="3600000" cy="422719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style and fashion purchases from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magazines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7252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7252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7252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7252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27252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7252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7252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Maalla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7252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Kotilääkäri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7252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Voi Hyvin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7252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Viva</a:t>
                      </a:r>
                      <a:endParaRPr lang="fi-FI" sz="12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421946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D55379-0341-1443-A694-9ADF0483455C}"/>
              </a:ext>
            </a:extLst>
          </p:cNvPr>
          <p:cNvCxnSpPr>
            <a:cxnSpLocks/>
          </p:cNvCxnSpPr>
          <p:nvPr/>
        </p:nvCxnSpPr>
        <p:spPr>
          <a:xfrm>
            <a:off x="832648" y="1213525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ulukko 4">
            <a:extLst>
              <a:ext uri="{FF2B5EF4-FFF2-40B4-BE49-F238E27FC236}">
                <a16:creationId xmlns:a16="http://schemas.microsoft.com/office/drawing/2014/main" id="{DB559562-579D-EE43-88F1-EDB84765E2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851595"/>
              </p:ext>
            </p:extLst>
          </p:nvPr>
        </p:nvGraphicFramePr>
        <p:xfrm>
          <a:off x="4546700" y="1430881"/>
          <a:ext cx="3600000" cy="470081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style and fashion purchases from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websites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HS Meidän perhe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Fit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144706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08386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636021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537678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383267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708581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Sport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Kotivinkki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2708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Maku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81475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11" name="Taulukko 4">
            <a:extLst>
              <a:ext uri="{FF2B5EF4-FFF2-40B4-BE49-F238E27FC236}">
                <a16:creationId xmlns:a16="http://schemas.microsoft.com/office/drawing/2014/main" id="{86EBA2EB-D515-4FC3-8ECA-0CF213644F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434233"/>
              </p:ext>
            </p:extLst>
          </p:nvPr>
        </p:nvGraphicFramePr>
        <p:xfrm>
          <a:off x="8445153" y="1430881"/>
          <a:ext cx="3600000" cy="437480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l"/>
                      <a:r>
                        <a:rPr lang="en-US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strike="noStrike" kern="120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Plan to purchase style and fashion in the next 12 months, % of readers</a:t>
                      </a:r>
                      <a:endParaRPr lang="en-US" sz="1200" b="0" u="sng" strike="noStrike" kern="1200" noProof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Fit</a:t>
                      </a:r>
                      <a:endParaRPr lang="fi-FI" sz="12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HS Meidän perhe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Sport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4877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 ja Keittiö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486347"/>
                  </a:ext>
                </a:extLst>
              </a:tr>
              <a:tr h="405203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 magazines</a:t>
                      </a:r>
                      <a:endParaRPr lang="en-US" sz="1200" b="1" u="none" strike="noStrike" kern="1200" noProof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409796"/>
                  </a:ext>
                </a:extLst>
              </a:tr>
            </a:tbl>
          </a:graphicData>
        </a:graphic>
      </p:graphicFrame>
      <p:sp>
        <p:nvSpPr>
          <p:cNvPr id="9" name="Rectangle 13">
            <a:extLst>
              <a:ext uri="{FF2B5EF4-FFF2-40B4-BE49-F238E27FC236}">
                <a16:creationId xmlns:a16="http://schemas.microsoft.com/office/drawing/2014/main" id="{F0C4FA65-BE2F-488B-A2C7-AC7CEFC22721}"/>
              </a:ext>
            </a:extLst>
          </p:cNvPr>
          <p:cNvSpPr/>
          <p:nvPr/>
        </p:nvSpPr>
        <p:spPr>
          <a:xfrm>
            <a:off x="3491764" y="6366314"/>
            <a:ext cx="5208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2022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46,996,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23,246,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23,750</a:t>
            </a:r>
          </a:p>
        </p:txBody>
      </p:sp>
    </p:spTree>
    <p:extLst>
      <p:ext uri="{BB962C8B-B14F-4D97-AF65-F5344CB8AC3E}">
        <p14:creationId xmlns:p14="http://schemas.microsoft.com/office/powerpoint/2010/main" val="375876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5FCE38D-87F7-6C49-8ADE-2AA6C30C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/>
              <a:t>Where do you get tips and ideas for </a:t>
            </a:r>
            <a:r>
              <a:rPr lang="en-GB" sz="3400" dirty="0">
                <a:solidFill>
                  <a:srgbClr val="FF6464"/>
                </a:solidFill>
              </a:rPr>
              <a:t>building and renovation </a:t>
            </a:r>
            <a:r>
              <a:rPr lang="en-GB" sz="3400" dirty="0"/>
              <a:t>purchases?</a:t>
            </a:r>
            <a:endParaRPr lang="fi-FI" sz="3400" dirty="0"/>
          </a:p>
        </p:txBody>
      </p:sp>
      <p:graphicFrame>
        <p:nvGraphicFramePr>
          <p:cNvPr id="17" name="Taulukko 5">
            <a:extLst>
              <a:ext uri="{FF2B5EF4-FFF2-40B4-BE49-F238E27FC236}">
                <a16:creationId xmlns:a16="http://schemas.microsoft.com/office/drawing/2014/main" id="{6BCB024D-E267-684F-87EC-00687F3FDE19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93739456"/>
              </p:ext>
            </p:extLst>
          </p:nvPr>
        </p:nvGraphicFramePr>
        <p:xfrm>
          <a:off x="535642" y="1507179"/>
          <a:ext cx="11120715" cy="449301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12807">
                  <a:extLst>
                    <a:ext uri="{9D8B030D-6E8A-4147-A177-3AD203B41FA5}">
                      <a16:colId xmlns:a16="http://schemas.microsoft.com/office/drawing/2014/main" val="3797921272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3848733708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1050757583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05311527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1845302371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17507571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91354898"/>
                    </a:ext>
                  </a:extLst>
                </a:gridCol>
              </a:tblGrid>
              <a:tr h="648876">
                <a:tc rowSpan="2">
                  <a:txBody>
                    <a:bodyPr/>
                    <a:lstStyle/>
                    <a:p>
                      <a:pPr algn="l" fontAlgn="ctr"/>
                      <a:endParaRPr lang="en-GB" sz="1400" b="0" i="0" u="none" strike="noStrike" noProof="0" dirty="0">
                        <a:solidFill>
                          <a:schemeClr val="bg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i="0" noProof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all respondents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i="0" noProof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those considering building and renovation purchases in the next 12 months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586993"/>
                  </a:ext>
                </a:extLst>
              </a:tr>
              <a:tr h="976887">
                <a:tc vMerge="1"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Total population</a:t>
                      </a:r>
                      <a:br>
                        <a:rPr lang="en-GB" sz="1400" i="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i="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4,300,000</a:t>
                      </a:r>
                      <a:endParaRPr lang="en-GB" sz="1400" b="1" i="0" noProof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</a:t>
                      </a:r>
                      <a:r>
                        <a:rPr lang="en-GB" sz="1400" i="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br>
                        <a:rPr lang="en-GB" sz="1400" i="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i="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2,199,000</a:t>
                      </a:r>
                      <a:endParaRPr lang="en-GB" sz="1400" b="1" i="0" noProof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</a:t>
                      </a:r>
                      <a:br>
                        <a:rPr lang="en-GB" sz="1400" i="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i="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2,101,000</a:t>
                      </a:r>
                      <a:endParaRPr lang="en-GB" sz="1400" b="1" i="0" noProof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All those considering purchasing</a:t>
                      </a:r>
                      <a:br>
                        <a:rPr lang="en-GB" sz="1400" i="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i="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1,533,000</a:t>
                      </a:r>
                      <a:endParaRPr lang="en-GB" sz="1400" b="1" i="0" noProof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 considering purchasing </a:t>
                      </a:r>
                      <a:br>
                        <a:rPr lang="en-GB" sz="1400" i="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i="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709,000</a:t>
                      </a:r>
                      <a:endParaRPr lang="en-GB" sz="1400" b="1" i="0" noProof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 considering purchasing</a:t>
                      </a:r>
                      <a:br>
                        <a:rPr lang="en-GB" sz="1400" i="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i="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824,000</a:t>
                      </a:r>
                      <a:endParaRPr lang="en-GB" sz="1400" b="1" i="0" noProof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61242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Direct mail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889384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magazines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0289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Social media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793215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newspapers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787778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Television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6421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websites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4284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Blogs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6828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Newspaper websites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1831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Radio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88459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Other websites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527299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None of the above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701040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E3A582-BC87-4A40-9643-53CC5A1FE57A}"/>
              </a:ext>
            </a:extLst>
          </p:cNvPr>
          <p:cNvCxnSpPr>
            <a:cxnSpLocks/>
          </p:cNvCxnSpPr>
          <p:nvPr/>
        </p:nvCxnSpPr>
        <p:spPr>
          <a:xfrm>
            <a:off x="832648" y="1313722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3">
            <a:extLst>
              <a:ext uri="{FF2B5EF4-FFF2-40B4-BE49-F238E27FC236}">
                <a16:creationId xmlns:a16="http://schemas.microsoft.com/office/drawing/2014/main" id="{9D22E487-07A9-49EE-AFBF-94BD1D8B04CC}"/>
              </a:ext>
            </a:extLst>
          </p:cNvPr>
          <p:cNvSpPr/>
          <p:nvPr/>
        </p:nvSpPr>
        <p:spPr>
          <a:xfrm>
            <a:off x="3491764" y="6366314"/>
            <a:ext cx="5208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2022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46,996,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23,246,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23,750</a:t>
            </a:r>
          </a:p>
        </p:txBody>
      </p:sp>
    </p:spTree>
    <p:extLst>
      <p:ext uri="{BB962C8B-B14F-4D97-AF65-F5344CB8AC3E}">
        <p14:creationId xmlns:p14="http://schemas.microsoft.com/office/powerpoint/2010/main" val="558658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341"/>
            <a:ext cx="10515600" cy="759572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Top magazines – </a:t>
            </a:r>
            <a:r>
              <a:rPr lang="en-GB" dirty="0">
                <a:solidFill>
                  <a:schemeClr val="accent2"/>
                </a:solidFill>
              </a:rPr>
              <a:t>building and renovation purchases and purchase intentions</a:t>
            </a:r>
            <a:endParaRPr lang="en-FI" sz="14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963597787"/>
              </p:ext>
            </p:extLst>
          </p:nvPr>
        </p:nvGraphicFramePr>
        <p:xfrm>
          <a:off x="576839" y="1430879"/>
          <a:ext cx="3600000" cy="451963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building and renovation purchases from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magazines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9784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Unelmien </a:t>
                      </a:r>
                      <a:r>
                        <a:rPr lang="fi-FI" sz="12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Talo&amp;Koti</a:t>
                      </a:r>
                      <a:endParaRPr lang="fi-FI" sz="12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9784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Maalla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9784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9784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 ja Keittiö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29784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9784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Antiikki &amp; Design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9784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Meidän Mökki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9784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  <a:endParaRPr lang="fi-FI" sz="12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9784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9784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42707"/>
                  </a:ext>
                </a:extLst>
              </a:tr>
              <a:tr h="46115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D55379-0341-1443-A694-9ADF0483455C}"/>
              </a:ext>
            </a:extLst>
          </p:cNvPr>
          <p:cNvCxnSpPr>
            <a:cxnSpLocks/>
          </p:cNvCxnSpPr>
          <p:nvPr/>
        </p:nvCxnSpPr>
        <p:spPr>
          <a:xfrm>
            <a:off x="832648" y="1213525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ulukko 4">
            <a:extLst>
              <a:ext uri="{FF2B5EF4-FFF2-40B4-BE49-F238E27FC236}">
                <a16:creationId xmlns:a16="http://schemas.microsoft.com/office/drawing/2014/main" id="{DB559562-579D-EE43-88F1-EDB84765E2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0182660"/>
              </p:ext>
            </p:extLst>
          </p:nvPr>
        </p:nvGraphicFramePr>
        <p:xfrm>
          <a:off x="4546700" y="1430879"/>
          <a:ext cx="3600000" cy="487610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804224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795776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965549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building and renovation purchases from </a:t>
                      </a:r>
                      <a:r>
                        <a:rPr lang="fi-FI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</a:t>
                      </a:r>
                      <a:r>
                        <a:rPr lang="fi-FI" sz="1200" b="1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websites</a:t>
                      </a:r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</a:t>
                      </a:r>
                      <a:r>
                        <a:rPr lang="fi-FI" sz="12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574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574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821227"/>
                  </a:ext>
                </a:extLst>
              </a:tr>
              <a:tr h="34870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TM Rakennusmaailma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99669"/>
                  </a:ext>
                </a:extLst>
              </a:tr>
              <a:tr h="2574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HS Meidän perhe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64011"/>
                  </a:ext>
                </a:extLst>
              </a:tr>
              <a:tr h="2574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382229"/>
                  </a:ext>
                </a:extLst>
              </a:tr>
              <a:tr h="2574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697269"/>
                  </a:ext>
                </a:extLst>
              </a:tr>
              <a:tr h="2574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Juoksija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574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Luonto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574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Kippari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1811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574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574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574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Arvopaperi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949618"/>
                  </a:ext>
                </a:extLst>
              </a:tr>
              <a:tr h="371018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11" name="Taulukko 4">
            <a:extLst>
              <a:ext uri="{FF2B5EF4-FFF2-40B4-BE49-F238E27FC236}">
                <a16:creationId xmlns:a16="http://schemas.microsoft.com/office/drawing/2014/main" id="{86EBA2EB-D515-4FC3-8ECA-0CF213644F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0692662"/>
              </p:ext>
            </p:extLst>
          </p:nvPr>
        </p:nvGraphicFramePr>
        <p:xfrm>
          <a:off x="8445153" y="1430881"/>
          <a:ext cx="3600000" cy="458958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762876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837124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880274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Plan building and renovation purchases in the next 12 months,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3010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Kippari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3010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Vene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3010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4691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TM Rakennusmaailma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28427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HS Meidän perhe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985179"/>
                  </a:ext>
                </a:extLst>
              </a:tr>
              <a:tr h="28427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Juoksija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239921"/>
                  </a:ext>
                </a:extLst>
              </a:tr>
              <a:tr h="28427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577959"/>
                  </a:ext>
                </a:extLst>
              </a:tr>
              <a:tr h="28427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826269"/>
                  </a:ext>
                </a:extLst>
              </a:tr>
              <a:tr h="28427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3010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Arvopaperi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3010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Sport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3010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Tuulilasi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3010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30268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36</a:t>
                      </a:r>
                      <a:endParaRPr lang="en-FI" sz="1200" b="1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409796"/>
                  </a:ext>
                </a:extLst>
              </a:tr>
            </a:tbl>
          </a:graphicData>
        </a:graphic>
      </p:graphicFrame>
      <p:sp>
        <p:nvSpPr>
          <p:cNvPr id="9" name="Rectangle 13">
            <a:extLst>
              <a:ext uri="{FF2B5EF4-FFF2-40B4-BE49-F238E27FC236}">
                <a16:creationId xmlns:a16="http://schemas.microsoft.com/office/drawing/2014/main" id="{F0C4FA65-BE2F-488B-A2C7-AC7CEFC22721}"/>
              </a:ext>
            </a:extLst>
          </p:cNvPr>
          <p:cNvSpPr/>
          <p:nvPr/>
        </p:nvSpPr>
        <p:spPr>
          <a:xfrm>
            <a:off x="3491764" y="6366314"/>
            <a:ext cx="5208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2022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46,996,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23,246,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23,750</a:t>
            </a:r>
          </a:p>
        </p:txBody>
      </p:sp>
    </p:spTree>
    <p:extLst>
      <p:ext uri="{BB962C8B-B14F-4D97-AF65-F5344CB8AC3E}">
        <p14:creationId xmlns:p14="http://schemas.microsoft.com/office/powerpoint/2010/main" val="731947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5FCE38D-87F7-6C49-8ADE-2AA6C30C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/>
              <a:t>Where do you get tips and ideas for </a:t>
            </a:r>
            <a:r>
              <a:rPr lang="en-GB" sz="3400" dirty="0">
                <a:solidFill>
                  <a:srgbClr val="FF6464"/>
                </a:solidFill>
              </a:rPr>
              <a:t>food and cooking</a:t>
            </a:r>
            <a:r>
              <a:rPr lang="en-GB" sz="3400" dirty="0"/>
              <a:t>?</a:t>
            </a:r>
            <a:endParaRPr lang="fi-FI" sz="3400" dirty="0"/>
          </a:p>
        </p:txBody>
      </p:sp>
      <p:graphicFrame>
        <p:nvGraphicFramePr>
          <p:cNvPr id="17" name="Taulukko 5">
            <a:extLst>
              <a:ext uri="{FF2B5EF4-FFF2-40B4-BE49-F238E27FC236}">
                <a16:creationId xmlns:a16="http://schemas.microsoft.com/office/drawing/2014/main" id="{6BCB024D-E267-684F-87EC-00687F3FDE19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510829191"/>
              </p:ext>
            </p:extLst>
          </p:nvPr>
        </p:nvGraphicFramePr>
        <p:xfrm>
          <a:off x="1719943" y="1593512"/>
          <a:ext cx="7630887" cy="449301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720925">
                  <a:extLst>
                    <a:ext uri="{9D8B030D-6E8A-4147-A177-3AD203B41FA5}">
                      <a16:colId xmlns:a16="http://schemas.microsoft.com/office/drawing/2014/main" val="3797921272"/>
                    </a:ext>
                  </a:extLst>
                </a:gridCol>
                <a:gridCol w="1636654">
                  <a:extLst>
                    <a:ext uri="{9D8B030D-6E8A-4147-A177-3AD203B41FA5}">
                      <a16:colId xmlns:a16="http://schemas.microsoft.com/office/drawing/2014/main" val="3848733708"/>
                    </a:ext>
                  </a:extLst>
                </a:gridCol>
                <a:gridCol w="1636654">
                  <a:extLst>
                    <a:ext uri="{9D8B030D-6E8A-4147-A177-3AD203B41FA5}">
                      <a16:colId xmlns:a16="http://schemas.microsoft.com/office/drawing/2014/main" val="1050757583"/>
                    </a:ext>
                  </a:extLst>
                </a:gridCol>
                <a:gridCol w="1636654">
                  <a:extLst>
                    <a:ext uri="{9D8B030D-6E8A-4147-A177-3AD203B41FA5}">
                      <a16:colId xmlns:a16="http://schemas.microsoft.com/office/drawing/2014/main" val="205311527"/>
                    </a:ext>
                  </a:extLst>
                </a:gridCol>
              </a:tblGrid>
              <a:tr h="648876">
                <a:tc rowSpan="2"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chemeClr val="bg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sz="1400" i="0" dirty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</a:t>
                      </a:r>
                      <a:r>
                        <a:rPr lang="fi-FI" sz="1400" i="0" dirty="0" err="1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400" i="0" dirty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i="0" dirty="0" err="1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respondents</a:t>
                      </a:r>
                      <a:endParaRPr lang="fi-FI" sz="1400" i="0" dirty="0">
                        <a:solidFill>
                          <a:schemeClr val="bg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586993"/>
                  </a:ext>
                </a:extLst>
              </a:tr>
              <a:tr h="976887">
                <a:tc vMerge="1"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Total </a:t>
                      </a:r>
                      <a:r>
                        <a:rPr lang="fi-FI" sz="1400" b="1" i="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population</a:t>
                      </a:r>
                      <a:br>
                        <a:rPr lang="fi-FI" sz="140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4,300,000</a:t>
                      </a:r>
                      <a:endParaRPr lang="fi-FI" sz="1400" b="1" i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i="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</a:t>
                      </a:r>
                      <a:r>
                        <a:rPr lang="fi-FI" sz="140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br>
                        <a:rPr lang="fi-FI" sz="140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2,199,000</a:t>
                      </a:r>
                      <a:endParaRPr lang="fi-FI" sz="1400" b="1" i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i="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</a:t>
                      </a:r>
                      <a:br>
                        <a:rPr lang="fi-FI" sz="140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2,101,000</a:t>
                      </a:r>
                      <a:endParaRPr lang="fi-FI" sz="1400" b="1" i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61242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Print</a:t>
                      </a:r>
                      <a:r>
                        <a:rPr lang="fi-FI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magazines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889384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Social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media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0289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newspapers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793215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Television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787778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Direct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mail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6421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websites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4284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Blogs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6828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Newspaper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websites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1831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Radio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88459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Other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websites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527299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None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of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the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above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701040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E3A582-BC87-4A40-9643-53CC5A1FE57A}"/>
              </a:ext>
            </a:extLst>
          </p:cNvPr>
          <p:cNvCxnSpPr>
            <a:cxnSpLocks/>
          </p:cNvCxnSpPr>
          <p:nvPr/>
        </p:nvCxnSpPr>
        <p:spPr>
          <a:xfrm>
            <a:off x="832648" y="1313722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3">
            <a:extLst>
              <a:ext uri="{FF2B5EF4-FFF2-40B4-BE49-F238E27FC236}">
                <a16:creationId xmlns:a16="http://schemas.microsoft.com/office/drawing/2014/main" id="{9D22E487-07A9-49EE-AFBF-94BD1D8B04CC}"/>
              </a:ext>
            </a:extLst>
          </p:cNvPr>
          <p:cNvSpPr/>
          <p:nvPr/>
        </p:nvSpPr>
        <p:spPr>
          <a:xfrm>
            <a:off x="3491764" y="6366314"/>
            <a:ext cx="5208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2022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46,996,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23,246,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23,750</a:t>
            </a:r>
          </a:p>
        </p:txBody>
      </p:sp>
    </p:spTree>
    <p:extLst>
      <p:ext uri="{BB962C8B-B14F-4D97-AF65-F5344CB8AC3E}">
        <p14:creationId xmlns:p14="http://schemas.microsoft.com/office/powerpoint/2010/main" val="1925667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341"/>
            <a:ext cx="10515600" cy="759572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en-GB" dirty="0"/>
              <a:t>Top magazines – </a:t>
            </a:r>
            <a:r>
              <a:rPr lang="en-GB" dirty="0">
                <a:solidFill>
                  <a:schemeClr val="accent2"/>
                </a:solidFill>
              </a:rPr>
              <a:t>food and cooking product purchases and purchase intentions</a:t>
            </a:r>
            <a:endParaRPr lang="en-GB" sz="14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948729624"/>
              </p:ext>
            </p:extLst>
          </p:nvPr>
        </p:nvGraphicFramePr>
        <p:xfrm>
          <a:off x="2496000" y="1571586"/>
          <a:ext cx="3600000" cy="444888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997366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food and cooking product purchases from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magazines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750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750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750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750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2750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Voi Hyvin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750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750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Viva</a:t>
                      </a:r>
                      <a:endParaRPr lang="fi-FI" sz="12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750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 ja Keittiö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750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</a:t>
                      </a:r>
                      <a:r>
                        <a:rPr lang="fi-FI" sz="12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ruoka&amp;viini</a:t>
                      </a:r>
                      <a:endParaRPr lang="fi-FI" sz="12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750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032328"/>
                  </a:ext>
                </a:extLst>
              </a:tr>
              <a:tr h="2750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471456"/>
                  </a:ext>
                </a:extLst>
              </a:tr>
              <a:tr h="42587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D55379-0341-1443-A694-9ADF0483455C}"/>
              </a:ext>
            </a:extLst>
          </p:cNvPr>
          <p:cNvCxnSpPr>
            <a:cxnSpLocks/>
          </p:cNvCxnSpPr>
          <p:nvPr/>
        </p:nvCxnSpPr>
        <p:spPr>
          <a:xfrm>
            <a:off x="832648" y="1213525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ulukko 4">
            <a:extLst>
              <a:ext uri="{FF2B5EF4-FFF2-40B4-BE49-F238E27FC236}">
                <a16:creationId xmlns:a16="http://schemas.microsoft.com/office/drawing/2014/main" id="{DB559562-579D-EE43-88F1-EDB84765E2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6653800"/>
              </p:ext>
            </p:extLst>
          </p:nvPr>
        </p:nvGraphicFramePr>
        <p:xfrm>
          <a:off x="6472316" y="1571586"/>
          <a:ext cx="3600000" cy="433704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032577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food and cooking product purchases from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websites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567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HS Meidän perhe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567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Fit</a:t>
                      </a:r>
                      <a:endParaRPr lang="fi-FI" sz="12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567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567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ruoka&amp;viini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28567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567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Maku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567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Sport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567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67909"/>
                  </a:ext>
                </a:extLst>
              </a:tr>
              <a:tr h="28567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630686"/>
                  </a:ext>
                </a:extLst>
              </a:tr>
              <a:tr h="28567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845541"/>
                  </a:ext>
                </a:extLst>
              </a:tr>
              <a:tr h="44768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sp>
        <p:nvSpPr>
          <p:cNvPr id="9" name="Rectangle 13">
            <a:extLst>
              <a:ext uri="{FF2B5EF4-FFF2-40B4-BE49-F238E27FC236}">
                <a16:creationId xmlns:a16="http://schemas.microsoft.com/office/drawing/2014/main" id="{F0C4FA65-BE2F-488B-A2C7-AC7CEFC22721}"/>
              </a:ext>
            </a:extLst>
          </p:cNvPr>
          <p:cNvSpPr/>
          <p:nvPr/>
        </p:nvSpPr>
        <p:spPr>
          <a:xfrm>
            <a:off x="3491764" y="6366314"/>
            <a:ext cx="5208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2022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46,996,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23,246,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23,750</a:t>
            </a:r>
          </a:p>
        </p:txBody>
      </p:sp>
    </p:spTree>
    <p:extLst>
      <p:ext uri="{BB962C8B-B14F-4D97-AF65-F5344CB8AC3E}">
        <p14:creationId xmlns:p14="http://schemas.microsoft.com/office/powerpoint/2010/main" val="2676099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5FCE38D-87F7-6C49-8ADE-2AA6C30C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/>
              <a:t>Where do you get tips and ideas for purchasing </a:t>
            </a:r>
            <a:r>
              <a:rPr lang="en-GB" sz="3400" dirty="0">
                <a:solidFill>
                  <a:schemeClr val="accent2"/>
                </a:solidFill>
              </a:rPr>
              <a:t>eyewear, contact lenses and sunglasses</a:t>
            </a:r>
            <a:r>
              <a:rPr lang="en-GB" sz="3400" dirty="0"/>
              <a:t>?</a:t>
            </a:r>
            <a:endParaRPr lang="fi-FI" sz="3400" dirty="0"/>
          </a:p>
        </p:txBody>
      </p:sp>
      <p:graphicFrame>
        <p:nvGraphicFramePr>
          <p:cNvPr id="17" name="Taulukko 5">
            <a:extLst>
              <a:ext uri="{FF2B5EF4-FFF2-40B4-BE49-F238E27FC236}">
                <a16:creationId xmlns:a16="http://schemas.microsoft.com/office/drawing/2014/main" id="{6BCB024D-E267-684F-87EC-00687F3FDE19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89679883"/>
              </p:ext>
            </p:extLst>
          </p:nvPr>
        </p:nvGraphicFramePr>
        <p:xfrm>
          <a:off x="535642" y="1507179"/>
          <a:ext cx="11120715" cy="457565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12807">
                  <a:extLst>
                    <a:ext uri="{9D8B030D-6E8A-4147-A177-3AD203B41FA5}">
                      <a16:colId xmlns:a16="http://schemas.microsoft.com/office/drawing/2014/main" val="3797921272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3848733708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1050757583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05311527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1845302371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17507571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91354898"/>
                    </a:ext>
                  </a:extLst>
                </a:gridCol>
              </a:tblGrid>
              <a:tr h="648876">
                <a:tc rowSpan="2">
                  <a:txBody>
                    <a:bodyPr/>
                    <a:lstStyle/>
                    <a:p>
                      <a:pPr algn="l" fontAlgn="ctr"/>
                      <a:endParaRPr lang="en-GB" sz="1400" b="0" i="0" u="none" strike="noStrike" noProof="0" dirty="0">
                        <a:solidFill>
                          <a:schemeClr val="bg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all respondents</a:t>
                      </a:r>
                      <a:endParaRPr lang="en-GB" sz="1400" i="0" noProof="0">
                        <a:solidFill>
                          <a:schemeClr val="bg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those considering purchasing eyewear, contact lenses and sunglasses in the next 12 months </a:t>
                      </a:r>
                      <a:endParaRPr lang="en-GB" sz="1400" i="0" noProof="0">
                        <a:solidFill>
                          <a:schemeClr val="bg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586993"/>
                  </a:ext>
                </a:extLst>
              </a:tr>
              <a:tr h="976887">
                <a:tc vMerge="1"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Total population</a:t>
                      </a:r>
                      <a:br>
                        <a:rPr lang="en-GB" sz="140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4,300,000</a:t>
                      </a:r>
                      <a:endParaRPr lang="en-GB" sz="1400" b="1" noProof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</a:t>
                      </a:r>
                      <a:r>
                        <a:rPr lang="en-GB" sz="140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br>
                        <a:rPr lang="en-GB" sz="140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2,199,000</a:t>
                      </a:r>
                      <a:endParaRPr lang="en-GB" sz="1400" b="1" noProof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</a:t>
                      </a:r>
                      <a:br>
                        <a:rPr lang="en-GB" sz="140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2,101,000</a:t>
                      </a:r>
                      <a:endParaRPr lang="en-GB" sz="1400" b="1" noProof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All those considering purchasing</a:t>
                      </a:r>
                      <a:br>
                        <a:rPr lang="en-GB" sz="140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1,153,000</a:t>
                      </a:r>
                      <a:endParaRPr lang="en-GB" sz="1400" b="1" noProof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 considering purchasing </a:t>
                      </a:r>
                      <a:br>
                        <a:rPr lang="en-GB" sz="140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647,000</a:t>
                      </a:r>
                      <a:endParaRPr lang="en-GB" sz="1400" b="1" noProof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 considering purchasing</a:t>
                      </a:r>
                      <a:br>
                        <a:rPr lang="en-GB" sz="140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505,000</a:t>
                      </a:r>
                      <a:endParaRPr lang="en-GB" sz="1400" b="1" noProof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61242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Direct mail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889384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newspapers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0289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Television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793215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Social media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787778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magazines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6421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Newspaper websites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4284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websites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6828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Radio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1831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Blogs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88459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Other websites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527299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1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None of the above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701040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E3A582-BC87-4A40-9643-53CC5A1FE57A}"/>
              </a:ext>
            </a:extLst>
          </p:cNvPr>
          <p:cNvCxnSpPr>
            <a:cxnSpLocks/>
          </p:cNvCxnSpPr>
          <p:nvPr/>
        </p:nvCxnSpPr>
        <p:spPr>
          <a:xfrm>
            <a:off x="838200" y="1313722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3">
            <a:extLst>
              <a:ext uri="{FF2B5EF4-FFF2-40B4-BE49-F238E27FC236}">
                <a16:creationId xmlns:a16="http://schemas.microsoft.com/office/drawing/2014/main" id="{9D22E487-07A9-49EE-AFBF-94BD1D8B04CC}"/>
              </a:ext>
            </a:extLst>
          </p:cNvPr>
          <p:cNvSpPr/>
          <p:nvPr/>
        </p:nvSpPr>
        <p:spPr>
          <a:xfrm>
            <a:off x="3491764" y="6366314"/>
            <a:ext cx="5208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2022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46,996,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23,246,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23,750</a:t>
            </a:r>
          </a:p>
        </p:txBody>
      </p:sp>
    </p:spTree>
    <p:extLst>
      <p:ext uri="{BB962C8B-B14F-4D97-AF65-F5344CB8AC3E}">
        <p14:creationId xmlns:p14="http://schemas.microsoft.com/office/powerpoint/2010/main" val="296541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341"/>
            <a:ext cx="10515600" cy="759572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Top magazines – </a:t>
            </a:r>
            <a:r>
              <a:rPr lang="en-GB" dirty="0">
                <a:solidFill>
                  <a:schemeClr val="accent2"/>
                </a:solidFill>
              </a:rPr>
              <a:t>eyewear, contact lenses and sunglasses purchases and purchase intentions</a:t>
            </a:r>
            <a:endParaRPr lang="en-FI" sz="14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02735654"/>
              </p:ext>
            </p:extLst>
          </p:nvPr>
        </p:nvGraphicFramePr>
        <p:xfrm>
          <a:off x="576839" y="1471611"/>
          <a:ext cx="3600000" cy="398839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554258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purchasing eyewear, contact lenses and sunglasses from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magazines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7822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Antiikki &amp; Design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7822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Viva</a:t>
                      </a:r>
                      <a:endParaRPr lang="fi-FI" sz="12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7822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7822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27822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7822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Apu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7822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486536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D55379-0341-1443-A694-9ADF0483455C}"/>
              </a:ext>
            </a:extLst>
          </p:cNvPr>
          <p:cNvCxnSpPr>
            <a:cxnSpLocks/>
          </p:cNvCxnSpPr>
          <p:nvPr/>
        </p:nvCxnSpPr>
        <p:spPr>
          <a:xfrm>
            <a:off x="832648" y="1213525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ulukko 4">
            <a:extLst>
              <a:ext uri="{FF2B5EF4-FFF2-40B4-BE49-F238E27FC236}">
                <a16:creationId xmlns:a16="http://schemas.microsoft.com/office/drawing/2014/main" id="{DB559562-579D-EE43-88F1-EDB84765E2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612518"/>
              </p:ext>
            </p:extLst>
          </p:nvPr>
        </p:nvGraphicFramePr>
        <p:xfrm>
          <a:off x="4546700" y="1430880"/>
          <a:ext cx="3600000" cy="483582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034566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purchasing eyewear, contact lenses and sunglasses from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websites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7794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508859"/>
                  </a:ext>
                </a:extLst>
              </a:tr>
              <a:tr h="27794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513587"/>
                  </a:ext>
                </a:extLst>
              </a:tr>
              <a:tr h="27794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4060"/>
                  </a:ext>
                </a:extLst>
              </a:tr>
              <a:tr h="27794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Juoksija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81815"/>
                  </a:ext>
                </a:extLst>
              </a:tr>
              <a:tr h="27794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56266"/>
                  </a:ext>
                </a:extLst>
              </a:tr>
              <a:tr h="27794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Luonto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462224"/>
                  </a:ext>
                </a:extLst>
              </a:tr>
              <a:tr h="27794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ruoka&amp;viini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845795"/>
                  </a:ext>
                </a:extLst>
              </a:tr>
              <a:tr h="27794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Sport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7794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HS Meidän perhe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7794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Yrittäjä-lehti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7794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Caravan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4338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  <a:endParaRPr lang="fi-FI" sz="12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400485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11" name="Taulukko 4">
            <a:extLst>
              <a:ext uri="{FF2B5EF4-FFF2-40B4-BE49-F238E27FC236}">
                <a16:creationId xmlns:a16="http://schemas.microsoft.com/office/drawing/2014/main" id="{86EBA2EB-D515-4FC3-8ECA-0CF213644F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936759"/>
              </p:ext>
            </p:extLst>
          </p:nvPr>
        </p:nvGraphicFramePr>
        <p:xfrm>
          <a:off x="8445153" y="1430881"/>
          <a:ext cx="3600000" cy="445452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285349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Plan to purchase eyewear, contact lenses and sunglasses in the next 12 months,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9699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Katso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9699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Sport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9699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9699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ET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6691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9699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ruoka&amp;viini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9699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9699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9699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426278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27</a:t>
                      </a:r>
                      <a:endParaRPr lang="en-FI" sz="1200" b="1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409796"/>
                  </a:ext>
                </a:extLst>
              </a:tr>
            </a:tbl>
          </a:graphicData>
        </a:graphic>
      </p:graphicFrame>
      <p:sp>
        <p:nvSpPr>
          <p:cNvPr id="9" name="Rectangle 13">
            <a:extLst>
              <a:ext uri="{FF2B5EF4-FFF2-40B4-BE49-F238E27FC236}">
                <a16:creationId xmlns:a16="http://schemas.microsoft.com/office/drawing/2014/main" id="{F0C4FA65-BE2F-488B-A2C7-AC7CEFC22721}"/>
              </a:ext>
            </a:extLst>
          </p:cNvPr>
          <p:cNvSpPr/>
          <p:nvPr/>
        </p:nvSpPr>
        <p:spPr>
          <a:xfrm>
            <a:off x="3491764" y="6366314"/>
            <a:ext cx="5208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2022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46,996,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23,246,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23,750</a:t>
            </a:r>
          </a:p>
        </p:txBody>
      </p:sp>
    </p:spTree>
    <p:extLst>
      <p:ext uri="{BB962C8B-B14F-4D97-AF65-F5344CB8AC3E}">
        <p14:creationId xmlns:p14="http://schemas.microsoft.com/office/powerpoint/2010/main" val="1290582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5FCE38D-87F7-6C49-8ADE-2AA6C30C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/>
              <a:t>Where do you get tips and ideas for </a:t>
            </a:r>
            <a:r>
              <a:rPr lang="en-GB" sz="3400" dirty="0">
                <a:solidFill>
                  <a:schemeClr val="accent2"/>
                </a:solidFill>
              </a:rPr>
              <a:t>furniture and decor </a:t>
            </a:r>
            <a:r>
              <a:rPr lang="en-GB" sz="3400" dirty="0"/>
              <a:t>purchases?</a:t>
            </a:r>
            <a:endParaRPr lang="fi-FI" sz="3400" dirty="0"/>
          </a:p>
        </p:txBody>
      </p:sp>
      <p:graphicFrame>
        <p:nvGraphicFramePr>
          <p:cNvPr id="17" name="Taulukko 5">
            <a:extLst>
              <a:ext uri="{FF2B5EF4-FFF2-40B4-BE49-F238E27FC236}">
                <a16:creationId xmlns:a16="http://schemas.microsoft.com/office/drawing/2014/main" id="{6BCB024D-E267-684F-87EC-00687F3FDE19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06595726"/>
              </p:ext>
            </p:extLst>
          </p:nvPr>
        </p:nvGraphicFramePr>
        <p:xfrm>
          <a:off x="535642" y="1528686"/>
          <a:ext cx="11120715" cy="449301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12807">
                  <a:extLst>
                    <a:ext uri="{9D8B030D-6E8A-4147-A177-3AD203B41FA5}">
                      <a16:colId xmlns:a16="http://schemas.microsoft.com/office/drawing/2014/main" val="3797921272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3848733708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1050757583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05311527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1845302371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17507571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91354898"/>
                    </a:ext>
                  </a:extLst>
                </a:gridCol>
              </a:tblGrid>
              <a:tr h="648876">
                <a:tc rowSpan="2"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chemeClr val="bg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</a:t>
                      </a:r>
                      <a:r>
                        <a:rPr lang="fi-FI" sz="1400" dirty="0" err="1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400" dirty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dirty="0" err="1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respondents</a:t>
                      </a:r>
                      <a:endParaRPr lang="fi-FI" sz="1400" i="0" dirty="0">
                        <a:solidFill>
                          <a:schemeClr val="bg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those considering purchasing furniture and decor in the next 12 months</a:t>
                      </a:r>
                      <a:endParaRPr lang="fi-FI" sz="1400" i="0" dirty="0">
                        <a:solidFill>
                          <a:schemeClr val="bg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586993"/>
                  </a:ext>
                </a:extLst>
              </a:tr>
              <a:tr h="976887">
                <a:tc vMerge="1"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Total </a:t>
                      </a:r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population</a:t>
                      </a:r>
                      <a:b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4,300,000</a:t>
                      </a:r>
                      <a:endParaRPr lang="fi-FI" sz="14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b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2,199,000</a:t>
                      </a:r>
                      <a:endParaRPr lang="fi-FI" sz="14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</a:t>
                      </a:r>
                      <a:b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2,101,000</a:t>
                      </a:r>
                      <a:endParaRPr lang="fi-FI" sz="14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All those considering purchasing</a:t>
                      </a:r>
                      <a:b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1,307,000</a:t>
                      </a:r>
                      <a:endParaRPr lang="fi-FI" sz="14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</a:t>
                      </a:r>
                      <a:r>
                        <a:rPr lang="fi-FI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considering</a:t>
                      </a:r>
                      <a:r>
                        <a:rPr lang="fi-FI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purchasing</a:t>
                      </a:r>
                      <a:r>
                        <a:rPr lang="fi-FI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b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793,000</a:t>
                      </a:r>
                      <a:endParaRPr lang="fi-FI" sz="14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</a:t>
                      </a:r>
                      <a:r>
                        <a:rPr lang="fi-FI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considering</a:t>
                      </a:r>
                      <a:r>
                        <a:rPr lang="fi-FI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purchasing</a:t>
                      </a:r>
                      <a:b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514,000</a:t>
                      </a:r>
                      <a:endParaRPr lang="fi-FI" sz="14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61242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Direct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mail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889384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0289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Social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media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793215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Television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787778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newspapers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6421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websites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4284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Blogs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6828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Newspaper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websites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1831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Radio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88459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Other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websites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527299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1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None</a:t>
                      </a:r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of </a:t>
                      </a:r>
                      <a:r>
                        <a:rPr lang="fi-FI" sz="1400" b="0" i="1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the</a:t>
                      </a:r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i="1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above</a:t>
                      </a:r>
                      <a:endParaRPr lang="fi-FI" sz="1400" b="0" i="1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701040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E3A582-BC87-4A40-9643-53CC5A1FE57A}"/>
              </a:ext>
            </a:extLst>
          </p:cNvPr>
          <p:cNvCxnSpPr>
            <a:cxnSpLocks/>
          </p:cNvCxnSpPr>
          <p:nvPr/>
        </p:nvCxnSpPr>
        <p:spPr>
          <a:xfrm>
            <a:off x="838200" y="1313722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3">
            <a:extLst>
              <a:ext uri="{FF2B5EF4-FFF2-40B4-BE49-F238E27FC236}">
                <a16:creationId xmlns:a16="http://schemas.microsoft.com/office/drawing/2014/main" id="{9D22E487-07A9-49EE-AFBF-94BD1D8B04CC}"/>
              </a:ext>
            </a:extLst>
          </p:cNvPr>
          <p:cNvSpPr/>
          <p:nvPr/>
        </p:nvSpPr>
        <p:spPr>
          <a:xfrm>
            <a:off x="3491764" y="6366314"/>
            <a:ext cx="5208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2022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46,996,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23,246,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23,750</a:t>
            </a:r>
          </a:p>
        </p:txBody>
      </p:sp>
    </p:spTree>
    <p:extLst>
      <p:ext uri="{BB962C8B-B14F-4D97-AF65-F5344CB8AC3E}">
        <p14:creationId xmlns:p14="http://schemas.microsoft.com/office/powerpoint/2010/main" val="822343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D9703-71CE-064E-8589-E781FA01C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656"/>
            <a:ext cx="10515600" cy="1325563"/>
          </a:xfrm>
        </p:spPr>
        <p:txBody>
          <a:bodyPr>
            <a:noAutofit/>
          </a:bodyPr>
          <a:lstStyle/>
          <a:p>
            <a:r>
              <a:rPr lang="en-GB" dirty="0"/>
              <a:t>Industries</a:t>
            </a:r>
            <a:endParaRPr lang="en-FI" dirty="0"/>
          </a:p>
        </p:txBody>
      </p:sp>
      <p:sp>
        <p:nvSpPr>
          <p:cNvPr id="22" name="Subtitle 4">
            <a:extLst>
              <a:ext uri="{FF2B5EF4-FFF2-40B4-BE49-F238E27FC236}">
                <a16:creationId xmlns:a16="http://schemas.microsoft.com/office/drawing/2014/main" id="{B551C57F-DD4F-2B47-A661-97C0F080BC44}"/>
              </a:ext>
            </a:extLst>
          </p:cNvPr>
          <p:cNvSpPr txBox="1">
            <a:spLocks/>
          </p:cNvSpPr>
          <p:nvPr/>
        </p:nvSpPr>
        <p:spPr>
          <a:xfrm>
            <a:off x="1052146" y="2725893"/>
            <a:ext cx="10087708" cy="2719451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i="0" kern="1200">
                <a:solidFill>
                  <a:schemeClr val="bg1"/>
                </a:solidFill>
                <a:latin typeface="Canela Medium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60000"/>
              </a:lnSpc>
            </a:pPr>
            <a:r>
              <a:rPr lang="en-GB" sz="1600" dirty="0">
                <a:latin typeface="Neue Haas Unica W1G" panose="020B0504030206020203" pitchFamily="34" charset="0"/>
              </a:rPr>
              <a:t>Cars   ●  Home appliances, electronics and information technology  ● Cosmetics and beauty</a:t>
            </a:r>
            <a:br>
              <a:rPr lang="en-GB" sz="1600" dirty="0">
                <a:latin typeface="Neue Haas Unica W1G" panose="020B0504030206020203" pitchFamily="34" charset="0"/>
              </a:rPr>
            </a:br>
            <a:r>
              <a:rPr lang="en-GB" sz="1600" dirty="0">
                <a:latin typeface="Neue Haas Unica W1G" panose="020B0504030206020203" pitchFamily="34" charset="0"/>
              </a:rPr>
              <a:t>Travel  ● Style and fashion ● Building and renovation ●  Food and cooking </a:t>
            </a:r>
            <a:br>
              <a:rPr lang="en-GB" sz="1600" dirty="0">
                <a:latin typeface="Neue Haas Unica W1G" panose="020B0504030206020203" pitchFamily="34" charset="0"/>
              </a:rPr>
            </a:br>
            <a:r>
              <a:rPr lang="en-GB" sz="1600" dirty="0">
                <a:latin typeface="Neue Haas Unica W1G" panose="020B0504030206020203" pitchFamily="34" charset="0"/>
              </a:rPr>
              <a:t>Eyewear, contact lenses and sunglasses ● Furniture and decor ● Savings and investment</a:t>
            </a:r>
            <a:br>
              <a:rPr lang="en-GB" sz="1600" dirty="0">
                <a:latin typeface="Neue Haas Unica W1G" panose="020B0504030206020203" pitchFamily="34" charset="0"/>
              </a:rPr>
            </a:br>
            <a:r>
              <a:rPr lang="en-GB" sz="1600" dirty="0">
                <a:latin typeface="Neue Haas Unica W1G" panose="020B0504030206020203" pitchFamily="34" charset="0"/>
              </a:rPr>
              <a:t>Health and wellness products and services  ●  Sportswear, footwear and sports equipment</a:t>
            </a:r>
          </a:p>
        </p:txBody>
      </p:sp>
    </p:spTree>
    <p:extLst>
      <p:ext uri="{BB962C8B-B14F-4D97-AF65-F5344CB8AC3E}">
        <p14:creationId xmlns:p14="http://schemas.microsoft.com/office/powerpoint/2010/main" val="803837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341"/>
            <a:ext cx="10515600" cy="759572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Top magazines – </a:t>
            </a:r>
            <a:r>
              <a:rPr lang="en-GB" dirty="0">
                <a:solidFill>
                  <a:schemeClr val="accent2"/>
                </a:solidFill>
              </a:rPr>
              <a:t>furniture and decor purchases and purchase intentions</a:t>
            </a:r>
            <a:endParaRPr lang="en-FI" sz="14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41932802"/>
              </p:ext>
            </p:extLst>
          </p:nvPr>
        </p:nvGraphicFramePr>
        <p:xfrm>
          <a:off x="576839" y="1471610"/>
          <a:ext cx="3600000" cy="460478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999180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purchasing furniture and decor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magazines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068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9000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068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9000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068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90000" marR="6350" marT="9000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068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  <a:endParaRPr lang="fi-FI" sz="12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9000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068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</a:t>
                      </a:r>
                    </a:p>
                  </a:txBody>
                  <a:tcPr marL="90000" marR="6350" marT="9000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068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90000" marR="6350" marT="9000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068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 ja Keittiö</a:t>
                      </a:r>
                    </a:p>
                  </a:txBody>
                  <a:tcPr marL="90000" marR="6350" marT="9000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8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HS Meidän perhe</a:t>
                      </a:r>
                    </a:p>
                  </a:txBody>
                  <a:tcPr marL="90000" marR="6350" marT="9000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068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Unelmien </a:t>
                      </a:r>
                      <a:r>
                        <a:rPr lang="fi-FI" sz="12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Talo&amp;Koti</a:t>
                      </a:r>
                      <a:endParaRPr lang="fi-FI" sz="12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9000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691782"/>
                  </a:ext>
                </a:extLst>
              </a:tr>
              <a:tr h="3068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Maalla</a:t>
                      </a:r>
                    </a:p>
                  </a:txBody>
                  <a:tcPr marL="90000" marR="6350" marT="9000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53666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D55379-0341-1443-A694-9ADF0483455C}"/>
              </a:ext>
            </a:extLst>
          </p:cNvPr>
          <p:cNvCxnSpPr>
            <a:cxnSpLocks/>
          </p:cNvCxnSpPr>
          <p:nvPr/>
        </p:nvCxnSpPr>
        <p:spPr>
          <a:xfrm>
            <a:off x="832648" y="1213525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ulukko 4">
            <a:extLst>
              <a:ext uri="{FF2B5EF4-FFF2-40B4-BE49-F238E27FC236}">
                <a16:creationId xmlns:a16="http://schemas.microsoft.com/office/drawing/2014/main" id="{DB559562-579D-EE43-88F1-EDB84765E2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20591"/>
              </p:ext>
            </p:extLst>
          </p:nvPr>
        </p:nvGraphicFramePr>
        <p:xfrm>
          <a:off x="4546700" y="1430878"/>
          <a:ext cx="3600000" cy="464551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102800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purchasing furniture and decor from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websites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3183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3183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HS Meidän perhe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3183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3183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Fit</a:t>
                      </a:r>
                      <a:endParaRPr lang="fi-FI" sz="12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995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  <a:endParaRPr lang="fi-FI" sz="12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3183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3183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3183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Sport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643905"/>
                  </a:ext>
                </a:extLst>
              </a:tr>
              <a:tr h="33183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</a:t>
                      </a:r>
                      <a:r>
                        <a:rPr lang="fi-FI" sz="12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ruoka&amp;viini</a:t>
                      </a:r>
                      <a:endParaRPr lang="fi-FI" sz="12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098162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11" name="Taulukko 4">
            <a:extLst>
              <a:ext uri="{FF2B5EF4-FFF2-40B4-BE49-F238E27FC236}">
                <a16:creationId xmlns:a16="http://schemas.microsoft.com/office/drawing/2014/main" id="{86EBA2EB-D515-4FC3-8ECA-0CF213644F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121698"/>
              </p:ext>
            </p:extLst>
          </p:nvPr>
        </p:nvGraphicFramePr>
        <p:xfrm>
          <a:off x="8445153" y="1430882"/>
          <a:ext cx="3600000" cy="468623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285178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Plan to purchase furniture and decor in the next 12 months,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1872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1872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Fit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1872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HS Meidän perhe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1872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937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Sport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1872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1872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1872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ruoka&amp;viini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1872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Maku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457468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30</a:t>
                      </a:r>
                      <a:endParaRPr lang="en-FI" sz="1200" b="1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409796"/>
                  </a:ext>
                </a:extLst>
              </a:tr>
            </a:tbl>
          </a:graphicData>
        </a:graphic>
      </p:graphicFrame>
      <p:sp>
        <p:nvSpPr>
          <p:cNvPr id="9" name="Rectangle 13">
            <a:extLst>
              <a:ext uri="{FF2B5EF4-FFF2-40B4-BE49-F238E27FC236}">
                <a16:creationId xmlns:a16="http://schemas.microsoft.com/office/drawing/2014/main" id="{F0C4FA65-BE2F-488B-A2C7-AC7CEFC22721}"/>
              </a:ext>
            </a:extLst>
          </p:cNvPr>
          <p:cNvSpPr/>
          <p:nvPr/>
        </p:nvSpPr>
        <p:spPr>
          <a:xfrm>
            <a:off x="3491764" y="6366314"/>
            <a:ext cx="5208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2022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46,996,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23,246,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23,750</a:t>
            </a:r>
          </a:p>
        </p:txBody>
      </p:sp>
    </p:spTree>
    <p:extLst>
      <p:ext uri="{BB962C8B-B14F-4D97-AF65-F5344CB8AC3E}">
        <p14:creationId xmlns:p14="http://schemas.microsoft.com/office/powerpoint/2010/main" val="2520955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5FCE38D-87F7-6C49-8ADE-2AA6C30C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/>
              <a:t>Where do you get tips and ideas when making </a:t>
            </a:r>
            <a:r>
              <a:rPr lang="en-GB" sz="3400" dirty="0">
                <a:solidFill>
                  <a:schemeClr val="accent2"/>
                </a:solidFill>
              </a:rPr>
              <a:t>savings and investment </a:t>
            </a:r>
            <a:r>
              <a:rPr lang="en-GB" sz="3400" dirty="0"/>
              <a:t>decisions?</a:t>
            </a:r>
            <a:endParaRPr lang="fi-FI" sz="3400" dirty="0"/>
          </a:p>
        </p:txBody>
      </p:sp>
      <p:graphicFrame>
        <p:nvGraphicFramePr>
          <p:cNvPr id="17" name="Taulukko 5">
            <a:extLst>
              <a:ext uri="{FF2B5EF4-FFF2-40B4-BE49-F238E27FC236}">
                <a16:creationId xmlns:a16="http://schemas.microsoft.com/office/drawing/2014/main" id="{6BCB024D-E267-684F-87EC-00687F3FDE19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9653941"/>
              </p:ext>
            </p:extLst>
          </p:nvPr>
        </p:nvGraphicFramePr>
        <p:xfrm>
          <a:off x="535642" y="1528686"/>
          <a:ext cx="11120715" cy="457565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12807">
                  <a:extLst>
                    <a:ext uri="{9D8B030D-6E8A-4147-A177-3AD203B41FA5}">
                      <a16:colId xmlns:a16="http://schemas.microsoft.com/office/drawing/2014/main" val="3797921272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3848733708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1050757583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05311527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1845302371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17507571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91354898"/>
                    </a:ext>
                  </a:extLst>
                </a:gridCol>
              </a:tblGrid>
              <a:tr h="648876">
                <a:tc rowSpan="2">
                  <a:txBody>
                    <a:bodyPr/>
                    <a:lstStyle/>
                    <a:p>
                      <a:pPr algn="l" fontAlgn="ctr"/>
                      <a:endParaRPr lang="en-GB" sz="1400" b="0" i="0" u="none" strike="noStrike" noProof="0">
                        <a:solidFill>
                          <a:schemeClr val="bg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i="0" noProof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all respondents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i="0" noProof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those considering purchasing savings and investment products or services in the next 12 months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586993"/>
                  </a:ext>
                </a:extLst>
              </a:tr>
              <a:tr h="976887">
                <a:tc vMerge="1"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Total population</a:t>
                      </a:r>
                      <a:br>
                        <a:rPr lang="en-GB" sz="1400" i="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i="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4,300,000</a:t>
                      </a:r>
                      <a:endParaRPr lang="en-GB" sz="1400" b="1" i="0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</a:t>
                      </a:r>
                      <a:r>
                        <a:rPr lang="en-GB" sz="1400" i="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br>
                        <a:rPr lang="en-GB" sz="1400" i="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i="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2,199,000</a:t>
                      </a:r>
                      <a:endParaRPr lang="en-GB" sz="1400" b="1" i="0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</a:t>
                      </a:r>
                      <a:br>
                        <a:rPr lang="en-GB" sz="1400" i="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i="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2,101,000</a:t>
                      </a:r>
                      <a:endParaRPr lang="en-GB" sz="1400" b="1" i="0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All those considering purchasing</a:t>
                      </a:r>
                      <a:br>
                        <a:rPr lang="en-GB" sz="1400" i="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i="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949,000</a:t>
                      </a:r>
                      <a:endParaRPr lang="en-GB" sz="1400" b="1" i="0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 considering purchasing </a:t>
                      </a:r>
                      <a:br>
                        <a:rPr lang="en-GB" sz="1400" i="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i="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405,000</a:t>
                      </a:r>
                      <a:endParaRPr lang="en-GB" sz="1400" b="1" i="0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 considering purchasing</a:t>
                      </a:r>
                      <a:br>
                        <a:rPr lang="en-GB" sz="1400" i="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i="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544,000</a:t>
                      </a:r>
                      <a:endParaRPr lang="en-GB" sz="1400" b="1" i="0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61242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Social media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889384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newspapers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0289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magazines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793215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Newspaper websites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834568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Blogs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606250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Television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326785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websites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6421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Radio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4284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Direct mail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1831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Other websites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527299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None of the above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701040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E3A582-BC87-4A40-9643-53CC5A1FE57A}"/>
              </a:ext>
            </a:extLst>
          </p:cNvPr>
          <p:cNvCxnSpPr>
            <a:cxnSpLocks/>
          </p:cNvCxnSpPr>
          <p:nvPr/>
        </p:nvCxnSpPr>
        <p:spPr>
          <a:xfrm>
            <a:off x="838200" y="1313722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3">
            <a:extLst>
              <a:ext uri="{FF2B5EF4-FFF2-40B4-BE49-F238E27FC236}">
                <a16:creationId xmlns:a16="http://schemas.microsoft.com/office/drawing/2014/main" id="{9D22E487-07A9-49EE-AFBF-94BD1D8B04CC}"/>
              </a:ext>
            </a:extLst>
          </p:cNvPr>
          <p:cNvSpPr/>
          <p:nvPr/>
        </p:nvSpPr>
        <p:spPr>
          <a:xfrm>
            <a:off x="3491764" y="6366314"/>
            <a:ext cx="5208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2022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46,996,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23,246,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23,750</a:t>
            </a:r>
          </a:p>
        </p:txBody>
      </p:sp>
    </p:spTree>
    <p:extLst>
      <p:ext uri="{BB962C8B-B14F-4D97-AF65-F5344CB8AC3E}">
        <p14:creationId xmlns:p14="http://schemas.microsoft.com/office/powerpoint/2010/main" val="1675298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341"/>
            <a:ext cx="10515600" cy="759572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Top magazines – </a:t>
            </a:r>
            <a:r>
              <a:rPr lang="en-GB" dirty="0">
                <a:solidFill>
                  <a:schemeClr val="accent2"/>
                </a:solidFill>
              </a:rPr>
              <a:t>savings and investment decisions and intentions</a:t>
            </a:r>
            <a:endParaRPr lang="en-FI" sz="14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02261981"/>
              </p:ext>
            </p:extLst>
          </p:nvPr>
        </p:nvGraphicFramePr>
        <p:xfrm>
          <a:off x="576839" y="1471608"/>
          <a:ext cx="3600000" cy="417285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288583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savings and investment decisions from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magazines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968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968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968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  <a:endParaRPr lang="fi-FI" sz="12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968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2968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Arvopaperi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968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Kotimaa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968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Apu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576511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D55379-0341-1443-A694-9ADF0483455C}"/>
              </a:ext>
            </a:extLst>
          </p:cNvPr>
          <p:cNvCxnSpPr>
            <a:cxnSpLocks/>
          </p:cNvCxnSpPr>
          <p:nvPr/>
        </p:nvCxnSpPr>
        <p:spPr>
          <a:xfrm>
            <a:off x="832648" y="1213525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ulukko 4">
            <a:extLst>
              <a:ext uri="{FF2B5EF4-FFF2-40B4-BE49-F238E27FC236}">
                <a16:creationId xmlns:a16="http://schemas.microsoft.com/office/drawing/2014/main" id="{DB559562-579D-EE43-88F1-EDB84765E2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13220"/>
              </p:ext>
            </p:extLst>
          </p:nvPr>
        </p:nvGraphicFramePr>
        <p:xfrm>
          <a:off x="4546700" y="1430879"/>
          <a:ext cx="3600000" cy="447375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151728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savings and investment decisions from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websites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4655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  <a:endParaRPr lang="fi-FI" sz="12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4655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809658"/>
                  </a:ext>
                </a:extLst>
              </a:tr>
              <a:tr h="34655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28853"/>
                  </a:ext>
                </a:extLst>
              </a:tr>
              <a:tr h="34655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Arvopaperi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497788"/>
                  </a:ext>
                </a:extLst>
              </a:tr>
              <a:tr h="34655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577917"/>
                  </a:ext>
                </a:extLst>
              </a:tr>
              <a:tr h="34655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</a:t>
                      </a:r>
                      <a:r>
                        <a:rPr lang="fi-FI" sz="12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ruoka&amp;viini</a:t>
                      </a:r>
                      <a:endParaRPr lang="fi-FI" sz="12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714205"/>
                  </a:ext>
                </a:extLst>
              </a:tr>
              <a:tr h="34655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Golflehti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9682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TM Rakennusmaailma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49934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11" name="Taulukko 4">
            <a:extLst>
              <a:ext uri="{FF2B5EF4-FFF2-40B4-BE49-F238E27FC236}">
                <a16:creationId xmlns:a16="http://schemas.microsoft.com/office/drawing/2014/main" id="{86EBA2EB-D515-4FC3-8ECA-0CF213644F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1815037"/>
              </p:ext>
            </p:extLst>
          </p:nvPr>
        </p:nvGraphicFramePr>
        <p:xfrm>
          <a:off x="8445153" y="1430881"/>
          <a:ext cx="3600000" cy="447375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226907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Plan to purchase savings and investment products or services in the next 12 months,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0427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  <a:cs typeface="Arial" panose="020B0604020202020204" pitchFamily="34" charset="0"/>
                        </a:rPr>
                        <a:t>Tivi</a:t>
                      </a:r>
                      <a:endParaRPr lang="fi-FI" sz="12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0427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  <a:cs typeface="Arial" panose="020B0604020202020204" pitchFamily="34" charset="0"/>
                        </a:rPr>
                        <a:t>Mikrobitti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0427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  <a:cs typeface="Arial" panose="020B0604020202020204" pitchFamily="34" charset="0"/>
                        </a:rPr>
                        <a:t>Talouselämä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0427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  <a:cs typeface="Arial" panose="020B0604020202020204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7591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  <a:cs typeface="Arial" panose="020B0604020202020204" pitchFamily="34" charset="0"/>
                        </a:rPr>
                        <a:t>Golflehti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0427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  <a:cs typeface="Arial" panose="020B0604020202020204" pitchFamily="34" charset="0"/>
                        </a:rPr>
                        <a:t>Fit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0427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  <a:cs typeface="Arial" panose="020B0604020202020204" pitchFamily="34" charset="0"/>
                        </a:rPr>
                        <a:t>Tekniikka&amp;Talous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427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  <a:cs typeface="Arial" panose="020B0604020202020204" pitchFamily="34" charset="0"/>
                        </a:rPr>
                        <a:t>Arvopaperi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0427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  <a:cs typeface="Arial" panose="020B0604020202020204" pitchFamily="34" charset="0"/>
                        </a:rPr>
                        <a:t>Image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436725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21</a:t>
                      </a:r>
                      <a:endParaRPr lang="en-FI" sz="1200" b="1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409796"/>
                  </a:ext>
                </a:extLst>
              </a:tr>
            </a:tbl>
          </a:graphicData>
        </a:graphic>
      </p:graphicFrame>
      <p:sp>
        <p:nvSpPr>
          <p:cNvPr id="9" name="Rectangle 13">
            <a:extLst>
              <a:ext uri="{FF2B5EF4-FFF2-40B4-BE49-F238E27FC236}">
                <a16:creationId xmlns:a16="http://schemas.microsoft.com/office/drawing/2014/main" id="{F0C4FA65-BE2F-488B-A2C7-AC7CEFC22721}"/>
              </a:ext>
            </a:extLst>
          </p:cNvPr>
          <p:cNvSpPr/>
          <p:nvPr/>
        </p:nvSpPr>
        <p:spPr>
          <a:xfrm>
            <a:off x="3491764" y="6366314"/>
            <a:ext cx="5208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2022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46,996,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23,246,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23,750</a:t>
            </a:r>
          </a:p>
        </p:txBody>
      </p:sp>
    </p:spTree>
    <p:extLst>
      <p:ext uri="{BB962C8B-B14F-4D97-AF65-F5344CB8AC3E}">
        <p14:creationId xmlns:p14="http://schemas.microsoft.com/office/powerpoint/2010/main" val="2934829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5FCE38D-87F7-6C49-8ADE-2AA6C30C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/>
              <a:t>Where do you get tips and ideas for </a:t>
            </a:r>
            <a:r>
              <a:rPr lang="en-GB" sz="3400" dirty="0">
                <a:solidFill>
                  <a:schemeClr val="accent2"/>
                </a:solidFill>
              </a:rPr>
              <a:t>health and wellness </a:t>
            </a:r>
            <a:r>
              <a:rPr lang="en-GB" sz="3400" dirty="0"/>
              <a:t>purchases?</a:t>
            </a:r>
            <a:endParaRPr lang="fi-FI" sz="3400" dirty="0"/>
          </a:p>
        </p:txBody>
      </p:sp>
      <p:graphicFrame>
        <p:nvGraphicFramePr>
          <p:cNvPr id="17" name="Taulukko 5">
            <a:extLst>
              <a:ext uri="{FF2B5EF4-FFF2-40B4-BE49-F238E27FC236}">
                <a16:creationId xmlns:a16="http://schemas.microsoft.com/office/drawing/2014/main" id="{6BCB024D-E267-684F-87EC-00687F3FDE19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64008012"/>
              </p:ext>
            </p:extLst>
          </p:nvPr>
        </p:nvGraphicFramePr>
        <p:xfrm>
          <a:off x="535642" y="1528686"/>
          <a:ext cx="11120715" cy="457565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12807">
                  <a:extLst>
                    <a:ext uri="{9D8B030D-6E8A-4147-A177-3AD203B41FA5}">
                      <a16:colId xmlns:a16="http://schemas.microsoft.com/office/drawing/2014/main" val="3797921272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3848733708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1050757583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05311527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1845302371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17507571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91354898"/>
                    </a:ext>
                  </a:extLst>
                </a:gridCol>
              </a:tblGrid>
              <a:tr h="64887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Neue Haas Unica W1G" panose="020B0504030206020203" pitchFamily="34" charset="0"/>
                        </a:rPr>
                        <a:t>,</a:t>
                      </a:r>
                    </a:p>
                  </a:txBody>
                  <a:tcPr marL="1080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sz="1400" i="0" dirty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</a:t>
                      </a:r>
                      <a:r>
                        <a:rPr lang="fi-FI" sz="1400" i="0" dirty="0" err="1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400" i="0" dirty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i="0" dirty="0" err="1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respondents</a:t>
                      </a:r>
                      <a:endParaRPr lang="fi-FI" sz="1400" i="0" dirty="0">
                        <a:solidFill>
                          <a:schemeClr val="bg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i="0" dirty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those considering purchasing health and wellness products or services in the next 12 months</a:t>
                      </a:r>
                      <a:r>
                        <a:rPr lang="fi-FI" sz="1400" i="0" dirty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586993"/>
                  </a:ext>
                </a:extLst>
              </a:tr>
              <a:tr h="976887">
                <a:tc vMerge="1"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Total </a:t>
                      </a:r>
                      <a:r>
                        <a:rPr lang="fi-FI" sz="1400" b="1" i="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population</a:t>
                      </a:r>
                      <a:br>
                        <a:rPr lang="fi-FI" sz="140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4,300,000</a:t>
                      </a:r>
                      <a:endParaRPr lang="fi-FI" sz="1400" b="1" i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i="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</a:t>
                      </a:r>
                      <a:r>
                        <a:rPr lang="fi-FI" sz="140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br>
                        <a:rPr lang="fi-FI" sz="140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2,199,000</a:t>
                      </a:r>
                      <a:endParaRPr lang="fi-FI" sz="1400" b="1" i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i="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</a:t>
                      </a:r>
                      <a:br>
                        <a:rPr lang="fi-FI" sz="140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2,101,000</a:t>
                      </a:r>
                      <a:endParaRPr lang="fi-FI" sz="1400" b="1" i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All those considering purchasing</a:t>
                      </a:r>
                      <a:br>
                        <a:rPr lang="fi-FI" sz="140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1,965,000</a:t>
                      </a:r>
                      <a:endParaRPr lang="fi-FI" sz="1400" b="1" i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i="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</a:t>
                      </a:r>
                      <a:r>
                        <a:rPr lang="fi-FI" sz="1400" b="1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i="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considering</a:t>
                      </a:r>
                      <a:r>
                        <a:rPr lang="fi-FI" sz="1400" b="1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i="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purchasing</a:t>
                      </a:r>
                      <a:r>
                        <a:rPr lang="fi-FI" sz="1400" b="1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br>
                        <a:rPr lang="fi-FI" sz="140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1,281,000</a:t>
                      </a:r>
                      <a:endParaRPr lang="fi-FI" sz="1400" b="1" i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i="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</a:t>
                      </a:r>
                      <a:r>
                        <a:rPr lang="fi-FI" sz="1400" b="1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i="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considering</a:t>
                      </a:r>
                      <a:r>
                        <a:rPr lang="fi-FI" sz="1400" b="1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i="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purchasing</a:t>
                      </a:r>
                      <a:br>
                        <a:rPr lang="fi-FI" sz="140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685,000</a:t>
                      </a:r>
                      <a:endParaRPr lang="fi-FI" sz="1400" b="1" i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61242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Social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media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889384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Direct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mail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0289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newspapers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793215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787778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Television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6421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websites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4284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Newspaper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websites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6828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Blogs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1831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Radio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88459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Other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websites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527299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None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of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the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above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701040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E3A582-BC87-4A40-9643-53CC5A1FE57A}"/>
              </a:ext>
            </a:extLst>
          </p:cNvPr>
          <p:cNvCxnSpPr>
            <a:cxnSpLocks/>
          </p:cNvCxnSpPr>
          <p:nvPr/>
        </p:nvCxnSpPr>
        <p:spPr>
          <a:xfrm>
            <a:off x="838200" y="1313722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3">
            <a:extLst>
              <a:ext uri="{FF2B5EF4-FFF2-40B4-BE49-F238E27FC236}">
                <a16:creationId xmlns:a16="http://schemas.microsoft.com/office/drawing/2014/main" id="{9D22E487-07A9-49EE-AFBF-94BD1D8B04CC}"/>
              </a:ext>
            </a:extLst>
          </p:cNvPr>
          <p:cNvSpPr/>
          <p:nvPr/>
        </p:nvSpPr>
        <p:spPr>
          <a:xfrm>
            <a:off x="3491764" y="6366314"/>
            <a:ext cx="5208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2022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46,996,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23,246,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23,750</a:t>
            </a:r>
          </a:p>
        </p:txBody>
      </p:sp>
    </p:spTree>
    <p:extLst>
      <p:ext uri="{BB962C8B-B14F-4D97-AF65-F5344CB8AC3E}">
        <p14:creationId xmlns:p14="http://schemas.microsoft.com/office/powerpoint/2010/main" val="1345075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341"/>
            <a:ext cx="10515600" cy="759572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Top magazines – </a:t>
            </a:r>
            <a:r>
              <a:rPr lang="en-GB" dirty="0">
                <a:solidFill>
                  <a:schemeClr val="accent2"/>
                </a:solidFill>
              </a:rPr>
              <a:t>health and wellness purchases and purchase intentions</a:t>
            </a:r>
            <a:endParaRPr lang="en-FI" sz="14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69876075"/>
              </p:ext>
            </p:extLst>
          </p:nvPr>
        </p:nvGraphicFramePr>
        <p:xfrm>
          <a:off x="576839" y="1471611"/>
          <a:ext cx="3600000" cy="454887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904480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health and wellness product purchases from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magazines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3140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3140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52666"/>
                  </a:ext>
                </a:extLst>
              </a:tr>
              <a:tr h="23140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59563"/>
                  </a:ext>
                </a:extLst>
              </a:tr>
              <a:tr h="23140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084610"/>
                  </a:ext>
                </a:extLst>
              </a:tr>
              <a:tr h="23140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952715"/>
                  </a:ext>
                </a:extLst>
              </a:tr>
              <a:tr h="23140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Antiikki &amp; Design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658617"/>
                  </a:ext>
                </a:extLst>
              </a:tr>
              <a:tr h="23140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519501"/>
                  </a:ext>
                </a:extLst>
              </a:tr>
              <a:tr h="23140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3140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Hyvä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3140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23140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3140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Kotilääkäri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3140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ET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3140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Viva</a:t>
                      </a:r>
                      <a:endParaRPr lang="fi-FI" sz="12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439967"/>
                  </a:ext>
                </a:extLst>
              </a:tr>
              <a:tr h="40466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D55379-0341-1443-A694-9ADF0483455C}"/>
              </a:ext>
            </a:extLst>
          </p:cNvPr>
          <p:cNvCxnSpPr>
            <a:cxnSpLocks/>
          </p:cNvCxnSpPr>
          <p:nvPr/>
        </p:nvCxnSpPr>
        <p:spPr>
          <a:xfrm>
            <a:off x="832648" y="1213525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ulukko 4">
            <a:extLst>
              <a:ext uri="{FF2B5EF4-FFF2-40B4-BE49-F238E27FC236}">
                <a16:creationId xmlns:a16="http://schemas.microsoft.com/office/drawing/2014/main" id="{DB559562-579D-EE43-88F1-EDB84765E2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3245422"/>
              </p:ext>
            </p:extLst>
          </p:nvPr>
        </p:nvGraphicFramePr>
        <p:xfrm>
          <a:off x="4546700" y="1430880"/>
          <a:ext cx="3600000" cy="465258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942839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health and wellness product purchases from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websites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6664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6664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6664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Fit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330457"/>
                  </a:ext>
                </a:extLst>
              </a:tr>
              <a:tr h="26664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Sport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239632"/>
                  </a:ext>
                </a:extLst>
              </a:tr>
              <a:tr h="26664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HS Meidän perhe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547134"/>
                  </a:ext>
                </a:extLst>
              </a:tr>
              <a:tr h="26664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692180"/>
                  </a:ext>
                </a:extLst>
              </a:tr>
              <a:tr h="26664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011378"/>
                  </a:ext>
                </a:extLst>
              </a:tr>
              <a:tr h="26664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668205"/>
                  </a:ext>
                </a:extLst>
              </a:tr>
              <a:tr h="26664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6664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Unelmien </a:t>
                      </a:r>
                      <a:r>
                        <a:rPr lang="fi-FI" sz="12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Talo&amp;Koti</a:t>
                      </a:r>
                      <a:endParaRPr lang="fi-FI" sz="12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2942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6664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Arvopaperi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84208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11" name="Taulukko 4">
            <a:extLst>
              <a:ext uri="{FF2B5EF4-FFF2-40B4-BE49-F238E27FC236}">
                <a16:creationId xmlns:a16="http://schemas.microsoft.com/office/drawing/2014/main" id="{86EBA2EB-D515-4FC3-8ECA-0CF213644F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082466"/>
              </p:ext>
            </p:extLst>
          </p:nvPr>
        </p:nvGraphicFramePr>
        <p:xfrm>
          <a:off x="8445153" y="1430882"/>
          <a:ext cx="3600000" cy="465259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952154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Plan to purchase health and wellness products or services in the next 12 months, % of readers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361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361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522718"/>
                  </a:ext>
                </a:extLst>
              </a:tr>
              <a:tr h="2361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Fit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580028"/>
                  </a:ext>
                </a:extLst>
              </a:tr>
              <a:tr h="2361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HS Meidän perhe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901024"/>
                  </a:ext>
                </a:extLst>
              </a:tr>
              <a:tr h="2361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597195"/>
                  </a:ext>
                </a:extLst>
              </a:tr>
              <a:tr h="2361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Sport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950651"/>
                  </a:ext>
                </a:extLst>
              </a:tr>
              <a:tr h="2361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055137"/>
                  </a:ext>
                </a:extLst>
              </a:tr>
              <a:tr h="2361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514564"/>
                  </a:ext>
                </a:extLst>
              </a:tr>
              <a:tr h="2361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361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 ja Keittiö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361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Suuri Käsityö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29173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ruoka&amp;viini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361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Kotilääkäri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361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38925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46</a:t>
                      </a:r>
                      <a:endParaRPr lang="en-FI" sz="1200" b="1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409796"/>
                  </a:ext>
                </a:extLst>
              </a:tr>
            </a:tbl>
          </a:graphicData>
        </a:graphic>
      </p:graphicFrame>
      <p:sp>
        <p:nvSpPr>
          <p:cNvPr id="9" name="Rectangle 13">
            <a:extLst>
              <a:ext uri="{FF2B5EF4-FFF2-40B4-BE49-F238E27FC236}">
                <a16:creationId xmlns:a16="http://schemas.microsoft.com/office/drawing/2014/main" id="{F0C4FA65-BE2F-488B-A2C7-AC7CEFC22721}"/>
              </a:ext>
            </a:extLst>
          </p:cNvPr>
          <p:cNvSpPr/>
          <p:nvPr/>
        </p:nvSpPr>
        <p:spPr>
          <a:xfrm>
            <a:off x="3491764" y="6366314"/>
            <a:ext cx="5208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2022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46,996,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23,246,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23,750</a:t>
            </a:r>
          </a:p>
        </p:txBody>
      </p:sp>
    </p:spTree>
    <p:extLst>
      <p:ext uri="{BB962C8B-B14F-4D97-AF65-F5344CB8AC3E}">
        <p14:creationId xmlns:p14="http://schemas.microsoft.com/office/powerpoint/2010/main" val="2066737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5FCE38D-87F7-6C49-8ADE-2AA6C30C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/>
              <a:t>Where do you get tips and ideas for purchasing </a:t>
            </a:r>
            <a:r>
              <a:rPr lang="en-GB" sz="3400" dirty="0">
                <a:solidFill>
                  <a:schemeClr val="accent2"/>
                </a:solidFill>
              </a:rPr>
              <a:t>sportswear, footwear and sports equipment</a:t>
            </a:r>
            <a:r>
              <a:rPr lang="en-GB" sz="3400" dirty="0"/>
              <a:t>?</a:t>
            </a:r>
          </a:p>
        </p:txBody>
      </p:sp>
      <p:graphicFrame>
        <p:nvGraphicFramePr>
          <p:cNvPr id="17" name="Taulukko 5">
            <a:extLst>
              <a:ext uri="{FF2B5EF4-FFF2-40B4-BE49-F238E27FC236}">
                <a16:creationId xmlns:a16="http://schemas.microsoft.com/office/drawing/2014/main" id="{6BCB024D-E267-684F-87EC-00687F3FDE19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54795970"/>
              </p:ext>
            </p:extLst>
          </p:nvPr>
        </p:nvGraphicFramePr>
        <p:xfrm>
          <a:off x="535642" y="1528686"/>
          <a:ext cx="11120715" cy="457565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12807">
                  <a:extLst>
                    <a:ext uri="{9D8B030D-6E8A-4147-A177-3AD203B41FA5}">
                      <a16:colId xmlns:a16="http://schemas.microsoft.com/office/drawing/2014/main" val="3797921272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3848733708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1050757583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05311527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1845302371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17507571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91354898"/>
                    </a:ext>
                  </a:extLst>
                </a:gridCol>
              </a:tblGrid>
              <a:tr h="648876">
                <a:tc rowSpan="2">
                  <a:txBody>
                    <a:bodyPr/>
                    <a:lstStyle/>
                    <a:p>
                      <a:pPr algn="l" fontAlgn="ctr"/>
                      <a:endParaRPr lang="en-GB" sz="1400" b="0" i="0" u="none" strike="noStrike" noProof="0">
                        <a:solidFill>
                          <a:schemeClr val="bg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i="0" noProof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all respondents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i="0" noProof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those considering purchasing sportswear, footwear and sports equipment in the next 12 months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586993"/>
                  </a:ext>
                </a:extLst>
              </a:tr>
              <a:tr h="976887">
                <a:tc vMerge="1"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Total population</a:t>
                      </a:r>
                      <a:br>
                        <a:rPr lang="en-GB" sz="1400" i="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i="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4,300,000</a:t>
                      </a:r>
                      <a:endParaRPr lang="en-GB" sz="1400" b="1" i="0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</a:t>
                      </a:r>
                      <a:r>
                        <a:rPr lang="en-GB" sz="1400" i="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br>
                        <a:rPr lang="en-GB" sz="1400" i="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i="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2,199,000</a:t>
                      </a:r>
                      <a:endParaRPr lang="en-GB" sz="1400" b="1" i="0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</a:t>
                      </a:r>
                      <a:br>
                        <a:rPr lang="en-GB" sz="1400" i="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i="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2,101,000</a:t>
                      </a:r>
                      <a:endParaRPr lang="en-GB" sz="1400" b="1" i="0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All those considering purchasing</a:t>
                      </a:r>
                      <a:br>
                        <a:rPr lang="en-GB" sz="1400" i="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i="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1,860,000</a:t>
                      </a:r>
                      <a:endParaRPr lang="en-GB" sz="1400" b="1" i="0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 considering purchasing </a:t>
                      </a:r>
                      <a:br>
                        <a:rPr lang="en-GB" sz="1400" i="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i="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1,009,000</a:t>
                      </a:r>
                      <a:endParaRPr lang="en-GB" sz="1400" b="1" i="0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 considering purchasing</a:t>
                      </a:r>
                      <a:br>
                        <a:rPr lang="en-GB" sz="1400" i="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i="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850,000</a:t>
                      </a:r>
                      <a:endParaRPr lang="en-GB" sz="1400" b="1" i="0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61242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Direct mail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889384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newspapers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0289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Social media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793215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magazines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787778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Television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6421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websites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4284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Newspaper websites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6828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Blogs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1831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Radio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88459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Other websites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527299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None of the above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701040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E3A582-BC87-4A40-9643-53CC5A1FE57A}"/>
              </a:ext>
            </a:extLst>
          </p:cNvPr>
          <p:cNvCxnSpPr>
            <a:cxnSpLocks/>
          </p:cNvCxnSpPr>
          <p:nvPr/>
        </p:nvCxnSpPr>
        <p:spPr>
          <a:xfrm>
            <a:off x="838200" y="1313722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3">
            <a:extLst>
              <a:ext uri="{FF2B5EF4-FFF2-40B4-BE49-F238E27FC236}">
                <a16:creationId xmlns:a16="http://schemas.microsoft.com/office/drawing/2014/main" id="{9D22E487-07A9-49EE-AFBF-94BD1D8B04CC}"/>
              </a:ext>
            </a:extLst>
          </p:cNvPr>
          <p:cNvSpPr/>
          <p:nvPr/>
        </p:nvSpPr>
        <p:spPr>
          <a:xfrm>
            <a:off x="3491764" y="6366314"/>
            <a:ext cx="5208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2022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46,996,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23,246,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23,750</a:t>
            </a:r>
          </a:p>
        </p:txBody>
      </p:sp>
    </p:spTree>
    <p:extLst>
      <p:ext uri="{BB962C8B-B14F-4D97-AF65-F5344CB8AC3E}">
        <p14:creationId xmlns:p14="http://schemas.microsoft.com/office/powerpoint/2010/main" val="2183486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341"/>
            <a:ext cx="10515600" cy="759572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Top magazines – </a:t>
            </a:r>
            <a:r>
              <a:rPr lang="en-GB" dirty="0">
                <a:solidFill>
                  <a:schemeClr val="accent2"/>
                </a:solidFill>
              </a:rPr>
              <a:t>sportswear, footwear and sports equipment purchases and purchase intentions</a:t>
            </a:r>
            <a:endParaRPr lang="en-FI" sz="14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754843960"/>
              </p:ext>
            </p:extLst>
          </p:nvPr>
        </p:nvGraphicFramePr>
        <p:xfrm>
          <a:off x="576839" y="1471609"/>
          <a:ext cx="3600000" cy="46366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043280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purchasing sportswear, footwear and sports equipment from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magazines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436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436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Kotilääkäri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854675"/>
                  </a:ext>
                </a:extLst>
              </a:tr>
              <a:tr h="2436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525119"/>
                  </a:ext>
                </a:extLst>
              </a:tr>
              <a:tr h="2436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159996"/>
                  </a:ext>
                </a:extLst>
              </a:tr>
              <a:tr h="2436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859353"/>
                  </a:ext>
                </a:extLst>
              </a:tr>
              <a:tr h="2436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Antiikki &amp; Design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527391"/>
                  </a:ext>
                </a:extLst>
              </a:tr>
              <a:tr h="2436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045659"/>
                  </a:ext>
                </a:extLst>
              </a:tr>
              <a:tr h="2436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436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436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 ja Keittiö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2436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436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 Luonto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436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ET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42604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D55379-0341-1443-A694-9ADF0483455C}"/>
              </a:ext>
            </a:extLst>
          </p:cNvPr>
          <p:cNvCxnSpPr>
            <a:cxnSpLocks/>
          </p:cNvCxnSpPr>
          <p:nvPr/>
        </p:nvCxnSpPr>
        <p:spPr>
          <a:xfrm>
            <a:off x="832648" y="1213525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ulukko 4">
            <a:extLst>
              <a:ext uri="{FF2B5EF4-FFF2-40B4-BE49-F238E27FC236}">
                <a16:creationId xmlns:a16="http://schemas.microsoft.com/office/drawing/2014/main" id="{DB559562-579D-EE43-88F1-EDB84765E2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3293093"/>
              </p:ext>
            </p:extLst>
          </p:nvPr>
        </p:nvGraphicFramePr>
        <p:xfrm>
          <a:off x="4510996" y="1471609"/>
          <a:ext cx="3600000" cy="463661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014734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purchasing sportswear, footwear and sports equipment from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websites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1019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1019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1019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HS Meidän perhe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342032"/>
                  </a:ext>
                </a:extLst>
              </a:tr>
              <a:tr h="31019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Kippari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512453"/>
                  </a:ext>
                </a:extLst>
              </a:tr>
              <a:tr h="31019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Fit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192723"/>
                  </a:ext>
                </a:extLst>
              </a:tr>
              <a:tr h="31019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950456"/>
                  </a:ext>
                </a:extLst>
              </a:tr>
              <a:tr h="31019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Sport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216222"/>
                  </a:ext>
                </a:extLst>
              </a:tr>
              <a:tr h="31019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1019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Juoksija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8321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Arvopaperi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446948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11" name="Taulukko 4">
            <a:extLst>
              <a:ext uri="{FF2B5EF4-FFF2-40B4-BE49-F238E27FC236}">
                <a16:creationId xmlns:a16="http://schemas.microsoft.com/office/drawing/2014/main" id="{86EBA2EB-D515-4FC3-8ECA-0CF213644F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9794372"/>
              </p:ext>
            </p:extLst>
          </p:nvPr>
        </p:nvGraphicFramePr>
        <p:xfrm>
          <a:off x="8445153" y="1471609"/>
          <a:ext cx="3600000" cy="463661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295808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Plan to purchase sportswear, footwear and sports equipment in the next 12 months,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9214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Fit</a:t>
                      </a:r>
                      <a:endParaRPr lang="fi-FI" sz="12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9214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854412"/>
                  </a:ext>
                </a:extLst>
              </a:tr>
              <a:tr h="29214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Sport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808221"/>
                  </a:ext>
                </a:extLst>
              </a:tr>
              <a:tr h="29214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HS Meidän perhe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488297"/>
                  </a:ext>
                </a:extLst>
              </a:tr>
              <a:tr h="29214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761006"/>
                  </a:ext>
                </a:extLst>
              </a:tr>
              <a:tr h="29214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  <a:endParaRPr lang="fi-FI" sz="12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304774"/>
                  </a:ext>
                </a:extLst>
              </a:tr>
              <a:tr h="29214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85812"/>
                  </a:ext>
                </a:extLst>
              </a:tr>
              <a:tr h="29214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Juoksija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9214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  <a:endParaRPr lang="fi-FI" sz="12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9214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1931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44</a:t>
                      </a:r>
                      <a:endParaRPr lang="en-FI" sz="1200" b="1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409796"/>
                  </a:ext>
                </a:extLst>
              </a:tr>
            </a:tbl>
          </a:graphicData>
        </a:graphic>
      </p:graphicFrame>
      <p:sp>
        <p:nvSpPr>
          <p:cNvPr id="9" name="Rectangle 13">
            <a:extLst>
              <a:ext uri="{FF2B5EF4-FFF2-40B4-BE49-F238E27FC236}">
                <a16:creationId xmlns:a16="http://schemas.microsoft.com/office/drawing/2014/main" id="{F0C4FA65-BE2F-488B-A2C7-AC7CEFC22721}"/>
              </a:ext>
            </a:extLst>
          </p:cNvPr>
          <p:cNvSpPr/>
          <p:nvPr/>
        </p:nvSpPr>
        <p:spPr>
          <a:xfrm>
            <a:off x="3491764" y="6366314"/>
            <a:ext cx="5208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2022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46,996,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23,246,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23,750</a:t>
            </a:r>
          </a:p>
        </p:txBody>
      </p:sp>
    </p:spTree>
    <p:extLst>
      <p:ext uri="{BB962C8B-B14F-4D97-AF65-F5344CB8AC3E}">
        <p14:creationId xmlns:p14="http://schemas.microsoft.com/office/powerpoint/2010/main" val="685319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183"/>
            <a:ext cx="10515600" cy="976514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en-GB" dirty="0"/>
              <a:t>Ideas for purchases from </a:t>
            </a:r>
            <a:r>
              <a:rPr lang="en-GB" dirty="0">
                <a:solidFill>
                  <a:schemeClr val="accent2"/>
                </a:solidFill>
              </a:rPr>
              <a:t>print magazines</a:t>
            </a:r>
            <a:br>
              <a:rPr lang="fi-FI" dirty="0"/>
            </a:br>
            <a:r>
              <a:rPr lang="fi-FI" sz="1600" i="1" dirty="0">
                <a:latin typeface="Neue Haas Unica W1G" panose="020B0504030206020203" pitchFamily="34" charset="0"/>
              </a:rPr>
              <a:t>%</a:t>
            </a:r>
            <a:r>
              <a:rPr lang="en-GB" sz="1600" i="1" dirty="0">
                <a:latin typeface="Neue Haas Unica W1G" panose="020B0504030206020203" pitchFamily="34" charset="0"/>
              </a:rPr>
              <a:t> of Finns who get tips and ideas for purchases from magazines</a:t>
            </a: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1A0BD39-C9BA-324D-A0C5-9ED5CE8A6242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82333332"/>
              </p:ext>
            </p:extLst>
          </p:nvPr>
        </p:nvGraphicFramePr>
        <p:xfrm>
          <a:off x="838200" y="1996560"/>
          <a:ext cx="10515599" cy="4281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B2CC49-C0E5-DF44-A0BC-6901E2BD17A9}"/>
              </a:ext>
            </a:extLst>
          </p:cNvPr>
          <p:cNvCxnSpPr>
            <a:cxnSpLocks/>
          </p:cNvCxnSpPr>
          <p:nvPr/>
        </p:nvCxnSpPr>
        <p:spPr>
          <a:xfrm>
            <a:off x="832648" y="1679628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3">
            <a:extLst>
              <a:ext uri="{FF2B5EF4-FFF2-40B4-BE49-F238E27FC236}">
                <a16:creationId xmlns:a16="http://schemas.microsoft.com/office/drawing/2014/main" id="{2D48E520-AAF1-40CC-83C3-A9B8AEF0AAFD}"/>
              </a:ext>
            </a:extLst>
          </p:cNvPr>
          <p:cNvSpPr/>
          <p:nvPr/>
        </p:nvSpPr>
        <p:spPr>
          <a:xfrm>
            <a:off x="3491764" y="6366314"/>
            <a:ext cx="5208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2022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46,996,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23,246,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23,750</a:t>
            </a:r>
          </a:p>
        </p:txBody>
      </p:sp>
    </p:spTree>
    <p:extLst>
      <p:ext uri="{BB962C8B-B14F-4D97-AF65-F5344CB8AC3E}">
        <p14:creationId xmlns:p14="http://schemas.microsoft.com/office/powerpoint/2010/main" val="2347491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183"/>
            <a:ext cx="10515600" cy="976514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en-GB" dirty="0"/>
              <a:t>Ideas for purchases from </a:t>
            </a:r>
            <a:r>
              <a:rPr lang="en-GB" dirty="0">
                <a:solidFill>
                  <a:schemeClr val="accent2"/>
                </a:solidFill>
              </a:rPr>
              <a:t>magazine websites</a:t>
            </a:r>
            <a:br>
              <a:rPr lang="en-GB" dirty="0">
                <a:solidFill>
                  <a:schemeClr val="accent2"/>
                </a:solidFill>
              </a:rPr>
            </a:br>
            <a:r>
              <a:rPr lang="fi-FI" sz="1600" i="1" dirty="0">
                <a:latin typeface="Neue Haas Unica W1G" panose="020B0504030206020203" pitchFamily="34" charset="0"/>
              </a:rPr>
              <a:t>% </a:t>
            </a:r>
            <a:r>
              <a:rPr lang="en-GB" sz="1600" i="1" dirty="0">
                <a:latin typeface="Neue Haas Unica W1G" panose="020B0504030206020203" pitchFamily="34" charset="0"/>
              </a:rPr>
              <a:t>of Finns who get tips and ideas for purchases from magazine websites</a:t>
            </a: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1A0BD39-C9BA-324D-A0C5-9ED5CE8A6242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70117616"/>
              </p:ext>
            </p:extLst>
          </p:nvPr>
        </p:nvGraphicFramePr>
        <p:xfrm>
          <a:off x="419100" y="1960464"/>
          <a:ext cx="11353799" cy="4281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FBD274-B2EF-7849-A1E0-23341DE40672}"/>
              </a:ext>
            </a:extLst>
          </p:cNvPr>
          <p:cNvCxnSpPr>
            <a:cxnSpLocks/>
          </p:cNvCxnSpPr>
          <p:nvPr/>
        </p:nvCxnSpPr>
        <p:spPr>
          <a:xfrm>
            <a:off x="832648" y="1679628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3">
            <a:extLst>
              <a:ext uri="{FF2B5EF4-FFF2-40B4-BE49-F238E27FC236}">
                <a16:creationId xmlns:a16="http://schemas.microsoft.com/office/drawing/2014/main" id="{268AD04C-D565-4B3B-908E-9F47A333950D}"/>
              </a:ext>
            </a:extLst>
          </p:cNvPr>
          <p:cNvSpPr/>
          <p:nvPr/>
        </p:nvSpPr>
        <p:spPr>
          <a:xfrm>
            <a:off x="3491764" y="6366314"/>
            <a:ext cx="5208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2022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46,996,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23,246,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23,750</a:t>
            </a:r>
          </a:p>
        </p:txBody>
      </p:sp>
    </p:spTree>
    <p:extLst>
      <p:ext uri="{BB962C8B-B14F-4D97-AF65-F5344CB8AC3E}">
        <p14:creationId xmlns:p14="http://schemas.microsoft.com/office/powerpoint/2010/main" val="2173582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BDEE15D-E4B0-A04D-837F-BB818487542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anchor="ctr">
            <a:normAutofit/>
          </a:bodyPr>
          <a:lstStyle/>
          <a:p>
            <a:r>
              <a:rPr lang="en-GB" sz="2600" dirty="0"/>
              <a:t>The Finnish National Readership Survey figures for individual magazines can be obtained without registration from the Magazine Rate Card service</a:t>
            </a:r>
            <a:r>
              <a:rPr lang="fi-FI" sz="2600" dirty="0"/>
              <a:t>:</a:t>
            </a:r>
          </a:p>
          <a:p>
            <a:r>
              <a:rPr lang="fi-FI" sz="2600" u="sng" dirty="0">
                <a:solidFill>
                  <a:srgbClr val="9CFFF8"/>
                </a:solidFill>
              </a:rPr>
              <a:t>www.ratecards.fi</a:t>
            </a:r>
          </a:p>
          <a:p>
            <a:endParaRPr lang="fi-FI" sz="2600" dirty="0">
              <a:solidFill>
                <a:schemeClr val="accent4"/>
              </a:solidFill>
            </a:endParaRPr>
          </a:p>
          <a:p>
            <a:r>
              <a:rPr lang="en-GB" sz="2600" dirty="0"/>
              <a:t>More summaries from the NRS on the Finnish Magazine Media Association’s website</a:t>
            </a:r>
            <a:r>
              <a:rPr lang="fi-FI" sz="2600" dirty="0"/>
              <a:t>: </a:t>
            </a:r>
            <a:r>
              <a:rPr lang="fi-FI" sz="2600" u="sng" dirty="0">
                <a:solidFill>
                  <a:srgbClr val="9CFFF8"/>
                </a:solidFill>
              </a:rPr>
              <a:t>www.aikakausmedia.fi/en/research</a:t>
            </a:r>
          </a:p>
        </p:txBody>
      </p:sp>
    </p:spTree>
    <p:extLst>
      <p:ext uri="{BB962C8B-B14F-4D97-AF65-F5344CB8AC3E}">
        <p14:creationId xmlns:p14="http://schemas.microsoft.com/office/powerpoint/2010/main" val="1560263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5FCE38D-87F7-6C49-8ADE-2AA6C30C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/>
              <a:t>Where do you get tips and ideas for </a:t>
            </a:r>
            <a:r>
              <a:rPr lang="en-GB" sz="3400" dirty="0">
                <a:solidFill>
                  <a:srgbClr val="FF6464"/>
                </a:solidFill>
              </a:rPr>
              <a:t>cars</a:t>
            </a:r>
            <a:r>
              <a:rPr lang="en-GB" sz="3400" dirty="0">
                <a:solidFill>
                  <a:schemeClr val="accent2"/>
                </a:solidFill>
              </a:rPr>
              <a:t> </a:t>
            </a:r>
            <a:r>
              <a:rPr lang="en-GB" sz="3400" dirty="0">
                <a:solidFill>
                  <a:schemeClr val="accent1"/>
                </a:solidFill>
              </a:rPr>
              <a:t>and purchasing a car</a:t>
            </a:r>
            <a:r>
              <a:rPr lang="en-GB" sz="3400" dirty="0"/>
              <a:t>?</a:t>
            </a:r>
          </a:p>
        </p:txBody>
      </p:sp>
      <p:graphicFrame>
        <p:nvGraphicFramePr>
          <p:cNvPr id="17" name="Taulukko 5">
            <a:extLst>
              <a:ext uri="{FF2B5EF4-FFF2-40B4-BE49-F238E27FC236}">
                <a16:creationId xmlns:a16="http://schemas.microsoft.com/office/drawing/2014/main" id="{6BCB024D-E267-684F-87EC-00687F3FDE19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74333227"/>
              </p:ext>
            </p:extLst>
          </p:nvPr>
        </p:nvGraphicFramePr>
        <p:xfrm>
          <a:off x="535642" y="1479883"/>
          <a:ext cx="11120715" cy="449301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12807">
                  <a:extLst>
                    <a:ext uri="{9D8B030D-6E8A-4147-A177-3AD203B41FA5}">
                      <a16:colId xmlns:a16="http://schemas.microsoft.com/office/drawing/2014/main" val="3797921272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3848733708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1050757583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05311527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1845302371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17507571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91354898"/>
                    </a:ext>
                  </a:extLst>
                </a:gridCol>
              </a:tblGrid>
              <a:tr h="648876">
                <a:tc rowSpan="2">
                  <a:txBody>
                    <a:bodyPr/>
                    <a:lstStyle/>
                    <a:p>
                      <a:pPr algn="l" fontAlgn="ctr"/>
                      <a:endParaRPr lang="en-GB" sz="1400" b="0" i="0" u="none" strike="noStrike" noProof="0" dirty="0">
                        <a:solidFill>
                          <a:schemeClr val="bg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all respondents</a:t>
                      </a:r>
                      <a:endParaRPr lang="en-GB" sz="1400" i="0" noProof="0">
                        <a:solidFill>
                          <a:schemeClr val="bg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those considering purchasing a car in the next 12 months</a:t>
                      </a:r>
                      <a:endParaRPr lang="en-GB" sz="1400" i="0" noProof="0">
                        <a:solidFill>
                          <a:schemeClr val="bg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586993"/>
                  </a:ext>
                </a:extLst>
              </a:tr>
              <a:tr h="976887">
                <a:tc vMerge="1"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Total population</a:t>
                      </a:r>
                      <a:br>
                        <a:rPr lang="en-GB" sz="140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4,300,000</a:t>
                      </a:r>
                      <a:endParaRPr lang="en-GB" sz="1400" b="1" noProof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</a:t>
                      </a:r>
                      <a:r>
                        <a:rPr lang="en-GB" sz="140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br>
                        <a:rPr lang="en-GB" sz="140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2,199,000</a:t>
                      </a:r>
                      <a:endParaRPr lang="en-GB" sz="1400" b="1" noProof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</a:t>
                      </a:r>
                      <a:br>
                        <a:rPr lang="en-GB" sz="140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2,101,000</a:t>
                      </a:r>
                      <a:endParaRPr lang="en-GB" sz="1400" b="1" noProof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All those considering purchasing</a:t>
                      </a:r>
                    </a:p>
                    <a:p>
                      <a:pPr algn="ctr"/>
                      <a:r>
                        <a:rPr lang="en-GB" sz="140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594,00</a:t>
                      </a:r>
                      <a:endParaRPr lang="en-GB" sz="1400" b="1" noProof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 considering purchasing </a:t>
                      </a:r>
                      <a:br>
                        <a:rPr lang="en-GB" sz="140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202,000</a:t>
                      </a:r>
                      <a:endParaRPr lang="en-GB" sz="1400" b="1" noProof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 considering purchasing</a:t>
                      </a:r>
                      <a:br>
                        <a:rPr lang="en-GB" sz="140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391,000</a:t>
                      </a:r>
                      <a:endParaRPr lang="en-GB" sz="1400" b="1" noProof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61242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Print newspapers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889384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magazines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0289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Social Media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793215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Direct mail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787778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Television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6421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 websites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4284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Newspaper websites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6828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Blogs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1831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Radio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88459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Other websites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527299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None of the above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701040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E3A582-BC87-4A40-9643-53CC5A1FE57A}"/>
              </a:ext>
            </a:extLst>
          </p:cNvPr>
          <p:cNvCxnSpPr>
            <a:cxnSpLocks/>
          </p:cNvCxnSpPr>
          <p:nvPr/>
        </p:nvCxnSpPr>
        <p:spPr>
          <a:xfrm>
            <a:off x="832648" y="1313722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3">
            <a:extLst>
              <a:ext uri="{FF2B5EF4-FFF2-40B4-BE49-F238E27FC236}">
                <a16:creationId xmlns:a16="http://schemas.microsoft.com/office/drawing/2014/main" id="{9D22E487-07A9-49EE-AFBF-94BD1D8B04CC}"/>
              </a:ext>
            </a:extLst>
          </p:cNvPr>
          <p:cNvSpPr/>
          <p:nvPr/>
        </p:nvSpPr>
        <p:spPr>
          <a:xfrm>
            <a:off x="3491766" y="6366314"/>
            <a:ext cx="5208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Source: NRS 2022  |  Total number surveyed N: 46,996, women N: 23,246, men N: 23,750</a:t>
            </a:r>
          </a:p>
        </p:txBody>
      </p:sp>
    </p:spTree>
    <p:extLst>
      <p:ext uri="{BB962C8B-B14F-4D97-AF65-F5344CB8AC3E}">
        <p14:creationId xmlns:p14="http://schemas.microsoft.com/office/powerpoint/2010/main" val="30120435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5195EA-FBCB-CB42-9B77-68A38F2E6F82}"/>
              </a:ext>
            </a:extLst>
          </p:cNvPr>
          <p:cNvSpPr txBox="1"/>
          <p:nvPr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</p:spTree>
    <p:extLst>
      <p:ext uri="{BB962C8B-B14F-4D97-AF65-F5344CB8AC3E}">
        <p14:creationId xmlns:p14="http://schemas.microsoft.com/office/powerpoint/2010/main" val="126950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341"/>
            <a:ext cx="10515600" cy="759572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Top magazines – </a:t>
            </a:r>
            <a:r>
              <a:rPr lang="en-GB" dirty="0">
                <a:solidFill>
                  <a:schemeClr val="accent2"/>
                </a:solidFill>
              </a:rPr>
              <a:t>car purchases and purchase intentions</a:t>
            </a:r>
            <a:endParaRPr lang="en-FI" sz="14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77043004"/>
              </p:ext>
            </p:extLst>
          </p:nvPr>
        </p:nvGraphicFramePr>
        <p:xfrm>
          <a:off x="576839" y="1412753"/>
          <a:ext cx="3600000" cy="444144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054289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purchasing a car from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magazines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9074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Auto Bild Suomi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9074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9074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Vene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9074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TM Rakennusmaailma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29074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Tuulilasi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9074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Kippari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9074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endParaRPr lang="fi-FI" sz="12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9074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9074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9074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39831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D55379-0341-1443-A694-9ADF0483455C}"/>
              </a:ext>
            </a:extLst>
          </p:cNvPr>
          <p:cNvCxnSpPr>
            <a:cxnSpLocks/>
          </p:cNvCxnSpPr>
          <p:nvPr/>
        </p:nvCxnSpPr>
        <p:spPr>
          <a:xfrm>
            <a:off x="832648" y="1213525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ulukko 4">
            <a:extLst>
              <a:ext uri="{FF2B5EF4-FFF2-40B4-BE49-F238E27FC236}">
                <a16:creationId xmlns:a16="http://schemas.microsoft.com/office/drawing/2014/main" id="{DB559562-579D-EE43-88F1-EDB84765E2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7750467"/>
              </p:ext>
            </p:extLst>
          </p:nvPr>
        </p:nvGraphicFramePr>
        <p:xfrm>
          <a:off x="4546700" y="1430880"/>
          <a:ext cx="3600000" cy="442330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099736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purchasing a car from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websites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7488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7488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7488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endParaRPr lang="fi-FI" sz="12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7488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Arvopaperi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3960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7488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Auto Bild Suomi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8878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TM Rakennusmaailma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7488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7488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Juoksija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7488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magazines</a:t>
                      </a: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11" name="Taulukko 4">
            <a:extLst>
              <a:ext uri="{FF2B5EF4-FFF2-40B4-BE49-F238E27FC236}">
                <a16:creationId xmlns:a16="http://schemas.microsoft.com/office/drawing/2014/main" id="{86EBA2EB-D515-4FC3-8ECA-0CF213644F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8477929"/>
              </p:ext>
            </p:extLst>
          </p:nvPr>
        </p:nvGraphicFramePr>
        <p:xfrm>
          <a:off x="8417857" y="1430881"/>
          <a:ext cx="3600000" cy="442328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150019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Plan to purchase a car in the next 12 months,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0675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Auto Bild Suomi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0675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Vene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0675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IS Urheilulehti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0675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Vauhdin 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7897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0675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Tuulilasi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0675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Kippari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75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Erä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0675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44027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magazines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</a:t>
                      </a:r>
                      <a:endParaRPr lang="en-FI" sz="1200" b="1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409796"/>
                  </a:ext>
                </a:extLst>
              </a:tr>
            </a:tbl>
          </a:graphicData>
        </a:graphic>
      </p:graphicFrame>
      <p:sp>
        <p:nvSpPr>
          <p:cNvPr id="9" name="Rectangle 13">
            <a:extLst>
              <a:ext uri="{FF2B5EF4-FFF2-40B4-BE49-F238E27FC236}">
                <a16:creationId xmlns:a16="http://schemas.microsoft.com/office/drawing/2014/main" id="{F0C4FA65-BE2F-488B-A2C7-AC7CEFC22721}"/>
              </a:ext>
            </a:extLst>
          </p:cNvPr>
          <p:cNvSpPr/>
          <p:nvPr/>
        </p:nvSpPr>
        <p:spPr>
          <a:xfrm>
            <a:off x="3491764" y="6366314"/>
            <a:ext cx="5208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2022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46,996,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23,246,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23,750</a:t>
            </a:r>
          </a:p>
        </p:txBody>
      </p:sp>
    </p:spTree>
    <p:extLst>
      <p:ext uri="{BB962C8B-B14F-4D97-AF65-F5344CB8AC3E}">
        <p14:creationId xmlns:p14="http://schemas.microsoft.com/office/powerpoint/2010/main" val="1976602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5FCE38D-87F7-6C49-8ADE-2AA6C30C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/>
              <a:t>Where do you get tips and ideas for purchasing </a:t>
            </a:r>
            <a:r>
              <a:rPr lang="en-GB" sz="3400">
                <a:solidFill>
                  <a:srgbClr val="FF6464"/>
                </a:solidFill>
              </a:rPr>
              <a:t>home appliances, electronics and information technology</a:t>
            </a:r>
            <a:r>
              <a:rPr lang="en-GB" sz="3400"/>
              <a:t>?</a:t>
            </a:r>
          </a:p>
        </p:txBody>
      </p:sp>
      <p:graphicFrame>
        <p:nvGraphicFramePr>
          <p:cNvPr id="17" name="Taulukko 5">
            <a:extLst>
              <a:ext uri="{FF2B5EF4-FFF2-40B4-BE49-F238E27FC236}">
                <a16:creationId xmlns:a16="http://schemas.microsoft.com/office/drawing/2014/main" id="{6BCB024D-E267-684F-87EC-00687F3FDE19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366083242"/>
              </p:ext>
            </p:extLst>
          </p:nvPr>
        </p:nvGraphicFramePr>
        <p:xfrm>
          <a:off x="535642" y="1479883"/>
          <a:ext cx="11120715" cy="457565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12807">
                  <a:extLst>
                    <a:ext uri="{9D8B030D-6E8A-4147-A177-3AD203B41FA5}">
                      <a16:colId xmlns:a16="http://schemas.microsoft.com/office/drawing/2014/main" val="3797921272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3848733708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1050757583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05311527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1845302371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17507571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91354898"/>
                    </a:ext>
                  </a:extLst>
                </a:gridCol>
              </a:tblGrid>
              <a:tr h="648876">
                <a:tc rowSpan="2">
                  <a:txBody>
                    <a:bodyPr/>
                    <a:lstStyle/>
                    <a:p>
                      <a:pPr algn="l" fontAlgn="ctr"/>
                      <a:endParaRPr lang="en-GB" sz="1400" b="0" i="0" u="none" strike="noStrike" noProof="0">
                        <a:solidFill>
                          <a:schemeClr val="bg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all respondents</a:t>
                      </a:r>
                      <a:endParaRPr lang="en-GB" sz="1400" i="0" noProof="0">
                        <a:solidFill>
                          <a:schemeClr val="bg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those considering purchasing home appliances, electronics and information technology in the next 12 months</a:t>
                      </a:r>
                      <a:endParaRPr lang="en-GB" sz="1400" i="0" noProof="0">
                        <a:solidFill>
                          <a:schemeClr val="bg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586993"/>
                  </a:ext>
                </a:extLst>
              </a:tr>
              <a:tr h="976887">
                <a:tc vMerge="1"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Total population</a:t>
                      </a:r>
                      <a:b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4,300,000</a:t>
                      </a:r>
                      <a:endParaRPr lang="en-GB" sz="1400" b="1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</a:t>
                      </a:r>
                      <a: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b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2,199,000</a:t>
                      </a:r>
                      <a:endParaRPr lang="en-GB" sz="1400" b="1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</a:t>
                      </a:r>
                      <a:b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2,101,000</a:t>
                      </a:r>
                      <a:endParaRPr lang="en-GB" sz="1400" b="1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All those considering purchasing</a:t>
                      </a:r>
                      <a:b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1,868,000</a:t>
                      </a:r>
                      <a:endParaRPr lang="en-GB" sz="1400" b="1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 considering purchasing </a:t>
                      </a:r>
                      <a:b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820,000</a:t>
                      </a:r>
                      <a:endParaRPr lang="en-GB" sz="1400" b="1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 considering purchasing</a:t>
                      </a:r>
                      <a:b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1,048,000</a:t>
                      </a:r>
                      <a:endParaRPr lang="en-GB" sz="1400" b="1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61242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Direct mail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889384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newspapers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0289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Social media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793215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Television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89288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magazines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EE0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EE0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EE0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EE0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EE0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EE0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E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787778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websites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4284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Newspaper websites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6828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Blogs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1831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Radio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88459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Other websites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527299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None of the above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701040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E3A582-BC87-4A40-9643-53CC5A1FE57A}"/>
              </a:ext>
            </a:extLst>
          </p:cNvPr>
          <p:cNvCxnSpPr>
            <a:cxnSpLocks/>
          </p:cNvCxnSpPr>
          <p:nvPr/>
        </p:nvCxnSpPr>
        <p:spPr>
          <a:xfrm>
            <a:off x="832648" y="1313722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3">
            <a:extLst>
              <a:ext uri="{FF2B5EF4-FFF2-40B4-BE49-F238E27FC236}">
                <a16:creationId xmlns:a16="http://schemas.microsoft.com/office/drawing/2014/main" id="{9D22E487-07A9-49EE-AFBF-94BD1D8B04CC}"/>
              </a:ext>
            </a:extLst>
          </p:cNvPr>
          <p:cNvSpPr/>
          <p:nvPr/>
        </p:nvSpPr>
        <p:spPr>
          <a:xfrm>
            <a:off x="3491764" y="6366314"/>
            <a:ext cx="5208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>
                <a:solidFill>
                  <a:schemeClr val="tx2"/>
                </a:solidFill>
                <a:latin typeface="Neue Haas Unica W1G" panose="020B0504030206020203" pitchFamily="34" charset="0"/>
              </a:rPr>
              <a:t>Source: NRS 2022  |  Total number surveyed N: 46,996, women N: 23,246, men N: 23,750</a:t>
            </a:r>
          </a:p>
        </p:txBody>
      </p:sp>
    </p:spTree>
    <p:extLst>
      <p:ext uri="{BB962C8B-B14F-4D97-AF65-F5344CB8AC3E}">
        <p14:creationId xmlns:p14="http://schemas.microsoft.com/office/powerpoint/2010/main" val="94427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341"/>
            <a:ext cx="10515600" cy="759572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sz="3200" dirty="0"/>
              <a:t>Top magazines – </a:t>
            </a:r>
            <a:r>
              <a:rPr lang="en-GB" sz="3200" dirty="0">
                <a:solidFill>
                  <a:schemeClr val="accent2"/>
                </a:solidFill>
              </a:rPr>
              <a:t>home appliances, electronics and information technology purchases and purchase intentions</a:t>
            </a:r>
            <a:endParaRPr lang="en-FI" sz="32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43545414"/>
              </p:ext>
            </p:extLst>
          </p:nvPr>
        </p:nvGraphicFramePr>
        <p:xfrm>
          <a:off x="576839" y="1412755"/>
          <a:ext cx="3600000" cy="487276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73409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86590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987021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purchasing home appliances etc. from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magazines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5159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Kotimaa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5159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endParaRPr lang="fi-FI" sz="12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5159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5159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Viisas Raha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25159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5159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Antiikki &amp; Design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5159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Apu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5159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Vene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5159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5159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TM Rakennusmaailma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25159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Arvopaperi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302184"/>
                  </a:ext>
                </a:extLst>
              </a:tr>
              <a:tr h="25159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Askel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306068"/>
                  </a:ext>
                </a:extLst>
              </a:tr>
              <a:tr h="25159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Valitut Palat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262457"/>
                  </a:ext>
                </a:extLst>
              </a:tr>
              <a:tr h="25159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ET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325483"/>
                  </a:ext>
                </a:extLst>
              </a:tr>
              <a:tr h="344667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D55379-0341-1443-A694-9ADF0483455C}"/>
              </a:ext>
            </a:extLst>
          </p:cNvPr>
          <p:cNvCxnSpPr>
            <a:cxnSpLocks/>
          </p:cNvCxnSpPr>
          <p:nvPr/>
        </p:nvCxnSpPr>
        <p:spPr>
          <a:xfrm>
            <a:off x="832648" y="1213525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ulukko 4">
            <a:extLst>
              <a:ext uri="{FF2B5EF4-FFF2-40B4-BE49-F238E27FC236}">
                <a16:creationId xmlns:a16="http://schemas.microsoft.com/office/drawing/2014/main" id="{86EBA2EB-D515-4FC3-8ECA-0CF213644F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074095"/>
              </p:ext>
            </p:extLst>
          </p:nvPr>
        </p:nvGraphicFramePr>
        <p:xfrm>
          <a:off x="8417857" y="1430881"/>
          <a:ext cx="3600000" cy="407089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058400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Plan to purchase home appliances etc. in the next 12 months,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IS Urheilulehti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Juoksija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4877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Alibi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Auto Bild Suomi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Sport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Fit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405203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43</a:t>
                      </a:r>
                      <a:endParaRPr lang="en-FI" sz="1200" b="1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409796"/>
                  </a:ext>
                </a:extLst>
              </a:tr>
            </a:tbl>
          </a:graphicData>
        </a:graphic>
      </p:graphicFrame>
      <p:sp>
        <p:nvSpPr>
          <p:cNvPr id="9" name="Rectangle 13">
            <a:extLst>
              <a:ext uri="{FF2B5EF4-FFF2-40B4-BE49-F238E27FC236}">
                <a16:creationId xmlns:a16="http://schemas.microsoft.com/office/drawing/2014/main" id="{F0C4FA65-BE2F-488B-A2C7-AC7CEFC22721}"/>
              </a:ext>
            </a:extLst>
          </p:cNvPr>
          <p:cNvSpPr/>
          <p:nvPr/>
        </p:nvSpPr>
        <p:spPr>
          <a:xfrm>
            <a:off x="3491764" y="6366314"/>
            <a:ext cx="5208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2022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46,996,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23,246,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23,750</a:t>
            </a:r>
          </a:p>
        </p:txBody>
      </p:sp>
      <p:graphicFrame>
        <p:nvGraphicFramePr>
          <p:cNvPr id="8" name="Taulukko 4">
            <a:extLst>
              <a:ext uri="{FF2B5EF4-FFF2-40B4-BE49-F238E27FC236}">
                <a16:creationId xmlns:a16="http://schemas.microsoft.com/office/drawing/2014/main" id="{DB559562-579D-EE43-88F1-EDB84765E2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813334"/>
              </p:ext>
            </p:extLst>
          </p:nvPr>
        </p:nvGraphicFramePr>
        <p:xfrm>
          <a:off x="4546700" y="1430881"/>
          <a:ext cx="3600000" cy="487276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981876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purchasing home appliances etc. from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websites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4542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4542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4542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endParaRPr lang="fi-FI" sz="12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4542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Arvopaperi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0321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Kippari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542767"/>
                  </a:ext>
                </a:extLst>
              </a:tr>
              <a:tr h="30321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017512"/>
                  </a:ext>
                </a:extLst>
              </a:tr>
              <a:tr h="30321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Juoksija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221072"/>
                  </a:ext>
                </a:extLst>
              </a:tr>
              <a:tr h="30321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568773"/>
                  </a:ext>
                </a:extLst>
              </a:tr>
              <a:tr h="30321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067307"/>
                  </a:ext>
                </a:extLst>
              </a:tr>
              <a:tr h="30321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4542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Golflehti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4542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4542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53633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70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5FCE38D-87F7-6C49-8ADE-2AA6C30C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/>
              <a:t>Where do you get tips and ideas for purchasing </a:t>
            </a:r>
            <a:r>
              <a:rPr lang="en-GB" sz="3400" dirty="0">
                <a:solidFill>
                  <a:srgbClr val="FF6464"/>
                </a:solidFill>
              </a:rPr>
              <a:t>cosmetics and beauty products</a:t>
            </a:r>
            <a:r>
              <a:rPr lang="fi-FI" sz="3400" dirty="0"/>
              <a:t>?</a:t>
            </a:r>
          </a:p>
        </p:txBody>
      </p:sp>
      <p:graphicFrame>
        <p:nvGraphicFramePr>
          <p:cNvPr id="17" name="Taulukko 5">
            <a:extLst>
              <a:ext uri="{FF2B5EF4-FFF2-40B4-BE49-F238E27FC236}">
                <a16:creationId xmlns:a16="http://schemas.microsoft.com/office/drawing/2014/main" id="{6BCB024D-E267-684F-87EC-00687F3FDE19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25970317"/>
              </p:ext>
            </p:extLst>
          </p:nvPr>
        </p:nvGraphicFramePr>
        <p:xfrm>
          <a:off x="535642" y="1507179"/>
          <a:ext cx="11120715" cy="449301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12807">
                  <a:extLst>
                    <a:ext uri="{9D8B030D-6E8A-4147-A177-3AD203B41FA5}">
                      <a16:colId xmlns:a16="http://schemas.microsoft.com/office/drawing/2014/main" val="3797921272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3848733708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1050757583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05311527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1845302371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17507571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91354898"/>
                    </a:ext>
                  </a:extLst>
                </a:gridCol>
              </a:tblGrid>
              <a:tr h="648876">
                <a:tc rowSpan="2">
                  <a:txBody>
                    <a:bodyPr/>
                    <a:lstStyle/>
                    <a:p>
                      <a:pPr algn="l" fontAlgn="ctr"/>
                      <a:endParaRPr lang="en-GB" sz="1400" b="0" i="0" u="none" strike="noStrike" noProof="0" dirty="0">
                        <a:solidFill>
                          <a:schemeClr val="bg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all respondents</a:t>
                      </a:r>
                      <a:endParaRPr lang="en-GB" sz="1400" i="0" noProof="0">
                        <a:solidFill>
                          <a:schemeClr val="bg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those considering purchasing cosmetics and beauty products in the next 12 months</a:t>
                      </a:r>
                      <a:endParaRPr lang="en-GB" sz="1400" i="0" noProof="0">
                        <a:solidFill>
                          <a:schemeClr val="bg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586993"/>
                  </a:ext>
                </a:extLst>
              </a:tr>
              <a:tr h="976887">
                <a:tc vMerge="1"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Total population</a:t>
                      </a:r>
                      <a:br>
                        <a:rPr lang="en-GB" sz="140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4,300,000</a:t>
                      </a:r>
                      <a:endParaRPr lang="en-GB" sz="1400" b="1" noProof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</a:t>
                      </a:r>
                      <a:r>
                        <a:rPr lang="en-GB" sz="140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br>
                        <a:rPr lang="en-GB" sz="140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2,199,000</a:t>
                      </a:r>
                      <a:endParaRPr lang="en-GB" sz="1400" b="1" noProof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</a:t>
                      </a:r>
                      <a:br>
                        <a:rPr lang="en-GB" sz="140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2,101,000</a:t>
                      </a:r>
                      <a:endParaRPr lang="en-GB" sz="1400" b="1" noProof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All those considering purchasing</a:t>
                      </a:r>
                      <a:br>
                        <a:rPr lang="en-GB" sz="140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1,527,000</a:t>
                      </a:r>
                      <a:endParaRPr lang="en-GB" sz="1400" b="1" noProof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 considering purchasing </a:t>
                      </a:r>
                      <a:br>
                        <a:rPr lang="en-GB" sz="140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1,257,000</a:t>
                      </a:r>
                      <a:endParaRPr lang="en-GB" sz="1400" b="1" noProof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 considering purchasing</a:t>
                      </a:r>
                      <a:br>
                        <a:rPr lang="en-GB" sz="140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270,000</a:t>
                      </a:r>
                      <a:endParaRPr lang="en-GB" sz="1400" b="1" noProof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61242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Social media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889384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magazines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0289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Direct mail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793215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Television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787778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newspapers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4284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websites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6828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Blogs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75072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Newspaper websites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1831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Radio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88459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Other websites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527299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None of the above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701040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E3A582-BC87-4A40-9643-53CC5A1FE57A}"/>
              </a:ext>
            </a:extLst>
          </p:cNvPr>
          <p:cNvCxnSpPr>
            <a:cxnSpLocks/>
          </p:cNvCxnSpPr>
          <p:nvPr/>
        </p:nvCxnSpPr>
        <p:spPr>
          <a:xfrm>
            <a:off x="832648" y="1313722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3">
            <a:extLst>
              <a:ext uri="{FF2B5EF4-FFF2-40B4-BE49-F238E27FC236}">
                <a16:creationId xmlns:a16="http://schemas.microsoft.com/office/drawing/2014/main" id="{9D22E487-07A9-49EE-AFBF-94BD1D8B04CC}"/>
              </a:ext>
            </a:extLst>
          </p:cNvPr>
          <p:cNvSpPr/>
          <p:nvPr/>
        </p:nvSpPr>
        <p:spPr>
          <a:xfrm>
            <a:off x="3491764" y="6366314"/>
            <a:ext cx="5208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2022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46,996,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23,246,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23,750</a:t>
            </a:r>
          </a:p>
        </p:txBody>
      </p:sp>
    </p:spTree>
    <p:extLst>
      <p:ext uri="{BB962C8B-B14F-4D97-AF65-F5344CB8AC3E}">
        <p14:creationId xmlns:p14="http://schemas.microsoft.com/office/powerpoint/2010/main" val="1749189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341"/>
            <a:ext cx="10515600" cy="759572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Top magazines – </a:t>
            </a:r>
            <a:r>
              <a:rPr lang="en-GB" dirty="0">
                <a:solidFill>
                  <a:schemeClr val="accent2"/>
                </a:solidFill>
              </a:rPr>
              <a:t>cosmetics and beauty product purchases and purchase intentions</a:t>
            </a:r>
            <a:endParaRPr lang="en-FI" sz="14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67909232"/>
              </p:ext>
            </p:extLst>
          </p:nvPr>
        </p:nvGraphicFramePr>
        <p:xfrm>
          <a:off x="576839" y="1412755"/>
          <a:ext cx="3600000" cy="397389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239312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purchasing cosmetics and beauty products from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magazines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607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607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607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607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2607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Viva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607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Kotilääkäri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607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607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607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Voi Hyvin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87947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magazines</a:t>
                      </a: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D55379-0341-1443-A694-9ADF0483455C}"/>
              </a:ext>
            </a:extLst>
          </p:cNvPr>
          <p:cNvCxnSpPr>
            <a:cxnSpLocks/>
          </p:cNvCxnSpPr>
          <p:nvPr/>
        </p:nvCxnSpPr>
        <p:spPr>
          <a:xfrm>
            <a:off x="832648" y="1213525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ulukko 4">
            <a:extLst>
              <a:ext uri="{FF2B5EF4-FFF2-40B4-BE49-F238E27FC236}">
                <a16:creationId xmlns:a16="http://schemas.microsoft.com/office/drawing/2014/main" id="{DB559562-579D-EE43-88F1-EDB84765E2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2988035"/>
              </p:ext>
            </p:extLst>
          </p:nvPr>
        </p:nvGraphicFramePr>
        <p:xfrm>
          <a:off x="4546700" y="1430881"/>
          <a:ext cx="3600000" cy="441728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154855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purchasing cosmetics and beauty products from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websites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5736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HS Meidän perhe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5736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5736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Sport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5736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Unelmien </a:t>
                      </a:r>
                      <a:r>
                        <a:rPr lang="fi-FI" sz="12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Talo&amp;Koti</a:t>
                      </a:r>
                      <a:endParaRPr lang="fi-FI" sz="12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1795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5736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5736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5736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5736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5736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Maku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25736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Fit</a:t>
                      </a:r>
                      <a:endParaRPr lang="fi-FI" sz="12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468275"/>
                  </a:ext>
                </a:extLst>
              </a:tr>
              <a:tr h="37083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11" name="Taulukko 4">
            <a:extLst>
              <a:ext uri="{FF2B5EF4-FFF2-40B4-BE49-F238E27FC236}">
                <a16:creationId xmlns:a16="http://schemas.microsoft.com/office/drawing/2014/main" id="{86EBA2EB-D515-4FC3-8ECA-0CF213644F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8240723"/>
              </p:ext>
            </p:extLst>
          </p:nvPr>
        </p:nvGraphicFramePr>
        <p:xfrm>
          <a:off x="8445153" y="1430881"/>
          <a:ext cx="3600000" cy="439769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165445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Plan to purchase cosmetics and beauty products in the next 12 months,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7695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7695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Fit</a:t>
                      </a:r>
                      <a:endParaRPr lang="fi-FI" sz="12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7695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7695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HS Meidän perhe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4215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Sport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7695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7695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7695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7695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Käsityö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7695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Suuri Käsityö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486347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36</a:t>
                      </a:r>
                      <a:endParaRPr lang="en-FI" sz="1200" b="1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409796"/>
                  </a:ext>
                </a:extLst>
              </a:tr>
            </a:tbl>
          </a:graphicData>
        </a:graphic>
      </p:graphicFrame>
      <p:sp>
        <p:nvSpPr>
          <p:cNvPr id="9" name="Rectangle 13">
            <a:extLst>
              <a:ext uri="{FF2B5EF4-FFF2-40B4-BE49-F238E27FC236}">
                <a16:creationId xmlns:a16="http://schemas.microsoft.com/office/drawing/2014/main" id="{F0C4FA65-BE2F-488B-A2C7-AC7CEFC22721}"/>
              </a:ext>
            </a:extLst>
          </p:cNvPr>
          <p:cNvSpPr/>
          <p:nvPr/>
        </p:nvSpPr>
        <p:spPr>
          <a:xfrm>
            <a:off x="3491764" y="6366314"/>
            <a:ext cx="5208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2022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46,996,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23,246,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23,750</a:t>
            </a:r>
          </a:p>
        </p:txBody>
      </p:sp>
    </p:spTree>
    <p:extLst>
      <p:ext uri="{BB962C8B-B14F-4D97-AF65-F5344CB8AC3E}">
        <p14:creationId xmlns:p14="http://schemas.microsoft.com/office/powerpoint/2010/main" val="556702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5FCE38D-87F7-6C49-8ADE-2AA6C30C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/>
              <a:t>Where do you get tips and ideas for making </a:t>
            </a:r>
            <a:r>
              <a:rPr lang="en-GB" sz="3400" dirty="0">
                <a:solidFill>
                  <a:srgbClr val="FF6464"/>
                </a:solidFill>
              </a:rPr>
              <a:t>travel </a:t>
            </a:r>
            <a:r>
              <a:rPr lang="en-GB" sz="3400" dirty="0">
                <a:solidFill>
                  <a:schemeClr val="accent2"/>
                </a:solidFill>
              </a:rPr>
              <a:t>reservations</a:t>
            </a:r>
            <a:r>
              <a:rPr lang="en-GB" sz="3400" dirty="0"/>
              <a:t>?</a:t>
            </a:r>
            <a:endParaRPr lang="fi-FI" sz="3400" dirty="0"/>
          </a:p>
        </p:txBody>
      </p:sp>
      <p:graphicFrame>
        <p:nvGraphicFramePr>
          <p:cNvPr id="17" name="Taulukko 5">
            <a:extLst>
              <a:ext uri="{FF2B5EF4-FFF2-40B4-BE49-F238E27FC236}">
                <a16:creationId xmlns:a16="http://schemas.microsoft.com/office/drawing/2014/main" id="{6BCB024D-E267-684F-87EC-00687F3FDE19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942046576"/>
              </p:ext>
            </p:extLst>
          </p:nvPr>
        </p:nvGraphicFramePr>
        <p:xfrm>
          <a:off x="535642" y="1507179"/>
          <a:ext cx="11120715" cy="449301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12807">
                  <a:extLst>
                    <a:ext uri="{9D8B030D-6E8A-4147-A177-3AD203B41FA5}">
                      <a16:colId xmlns:a16="http://schemas.microsoft.com/office/drawing/2014/main" val="3797921272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3848733708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1050757583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05311527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1845302371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17507571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91354898"/>
                    </a:ext>
                  </a:extLst>
                </a:gridCol>
              </a:tblGrid>
              <a:tr h="648876">
                <a:tc rowSpan="2"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chemeClr val="bg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sz="1400" i="0" dirty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</a:t>
                      </a:r>
                      <a:r>
                        <a:rPr lang="fi-FI" sz="1400" i="0" dirty="0" err="1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400" i="0" dirty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i="0" dirty="0" err="1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respondents</a:t>
                      </a:r>
                      <a:endParaRPr lang="fi-FI" sz="1400" i="0" dirty="0">
                        <a:solidFill>
                          <a:schemeClr val="bg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sz="1400" i="0" dirty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</a:t>
                      </a:r>
                      <a:r>
                        <a:rPr lang="fi-FI" sz="1400" i="0" dirty="0" err="1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those</a:t>
                      </a:r>
                      <a:r>
                        <a:rPr lang="fi-FI" sz="1400" i="0" dirty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i="0" dirty="0" err="1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considering</a:t>
                      </a:r>
                      <a:r>
                        <a:rPr lang="fi-FI" sz="1400" i="0" dirty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i="0" dirty="0" err="1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making</a:t>
                      </a:r>
                      <a:r>
                        <a:rPr lang="fi-FI" sz="1400" i="0" dirty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i="0" dirty="0" err="1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travel</a:t>
                      </a:r>
                      <a:r>
                        <a:rPr lang="fi-FI" sz="1400" i="0" dirty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i="0" dirty="0" err="1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reservations</a:t>
                      </a:r>
                      <a:r>
                        <a:rPr lang="en-GB" sz="1400" i="0" dirty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 in the next 12 months</a:t>
                      </a:r>
                      <a:endParaRPr lang="fi-FI" sz="1400" i="0" dirty="0">
                        <a:solidFill>
                          <a:schemeClr val="bg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586993"/>
                  </a:ext>
                </a:extLst>
              </a:tr>
              <a:tr h="976887">
                <a:tc vMerge="1"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Total </a:t>
                      </a:r>
                      <a:r>
                        <a:rPr lang="fi-FI" sz="1400" b="1" i="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population</a:t>
                      </a:r>
                      <a:br>
                        <a:rPr lang="fi-FI" sz="140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4,300,000</a:t>
                      </a:r>
                      <a:endParaRPr lang="fi-FI" sz="1400" b="1" i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i="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</a:t>
                      </a:r>
                      <a:r>
                        <a:rPr lang="fi-FI" sz="140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br>
                        <a:rPr lang="fi-FI" sz="140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2,199,000</a:t>
                      </a:r>
                      <a:endParaRPr lang="fi-FI" sz="1400" b="1" i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i="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</a:t>
                      </a:r>
                      <a:br>
                        <a:rPr lang="fi-FI" sz="140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2,101,000</a:t>
                      </a:r>
                      <a:endParaRPr lang="fi-FI" sz="1400" b="1" i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All those considering</a:t>
                      </a:r>
                      <a:br>
                        <a:rPr lang="fi-FI" sz="140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1,485,000</a:t>
                      </a:r>
                      <a:endParaRPr lang="fi-FI" sz="1400" b="1" i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i="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</a:t>
                      </a:r>
                      <a:r>
                        <a:rPr lang="fi-FI" sz="1400" b="1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i="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considering</a:t>
                      </a:r>
                      <a:r>
                        <a:rPr lang="fi-FI" sz="1400" b="1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br>
                        <a:rPr lang="fi-FI" sz="140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760,000</a:t>
                      </a:r>
                      <a:endParaRPr lang="fi-FI" sz="1400" b="1" i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i="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</a:t>
                      </a:r>
                      <a:r>
                        <a:rPr lang="fi-FI" sz="1400" b="1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i="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considering</a:t>
                      </a:r>
                      <a:br>
                        <a:rPr lang="fi-FI" sz="140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i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725,000</a:t>
                      </a:r>
                      <a:endParaRPr lang="fi-FI" sz="1400" b="1" i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61242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Social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media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889384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0289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newspapers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793215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Television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787778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Blogs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6421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Direct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mail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4284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websites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6828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Newspaper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websites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1831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Radio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88459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Other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websites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527299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None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of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the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above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701040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E3A582-BC87-4A40-9643-53CC5A1FE57A}"/>
              </a:ext>
            </a:extLst>
          </p:cNvPr>
          <p:cNvCxnSpPr>
            <a:cxnSpLocks/>
          </p:cNvCxnSpPr>
          <p:nvPr/>
        </p:nvCxnSpPr>
        <p:spPr>
          <a:xfrm>
            <a:off x="832648" y="1313722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3">
            <a:extLst>
              <a:ext uri="{FF2B5EF4-FFF2-40B4-BE49-F238E27FC236}">
                <a16:creationId xmlns:a16="http://schemas.microsoft.com/office/drawing/2014/main" id="{9D22E487-07A9-49EE-AFBF-94BD1D8B04CC}"/>
              </a:ext>
            </a:extLst>
          </p:cNvPr>
          <p:cNvSpPr/>
          <p:nvPr/>
        </p:nvSpPr>
        <p:spPr>
          <a:xfrm>
            <a:off x="3491764" y="6366314"/>
            <a:ext cx="5208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2022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46,996,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23,246,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23,750</a:t>
            </a:r>
          </a:p>
        </p:txBody>
      </p:sp>
    </p:spTree>
    <p:extLst>
      <p:ext uri="{BB962C8B-B14F-4D97-AF65-F5344CB8AC3E}">
        <p14:creationId xmlns:p14="http://schemas.microsoft.com/office/powerpoint/2010/main" val="2377388077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-presentaatiopohja-v2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_Medioiden_kaytto_hankintapaatoksissa_KMT_2021_pohja" id="{D1643B16-6B9A-1A44-9177-2D8AACAAAA2F}" vid="{D64FB85D-FDAD-B546-9FCC-5A0D746B2A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CDD37E997990846B311525A7917CDDA" ma:contentTypeVersion="2" ma:contentTypeDescription="Luo uusi asiakirja." ma:contentTypeScope="" ma:versionID="5dd7594c4fe0b508e11254becf129d14">
  <xsd:schema xmlns:xsd="http://www.w3.org/2001/XMLSchema" xmlns:xs="http://www.w3.org/2001/XMLSchema" xmlns:p="http://schemas.microsoft.com/office/2006/metadata/properties" xmlns:ns2="4a5d56f6-53aa-4793-a393-29ee77e42e47" targetNamespace="http://schemas.microsoft.com/office/2006/metadata/properties" ma:root="true" ma:fieldsID="5af585cef15dcdb031e63f330987b495" ns2:_="">
    <xsd:import namespace="4a5d56f6-53aa-4793-a393-29ee77e42e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d56f6-53aa-4793-a393-29ee77e42e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25E8D0-FE5D-4871-9CDE-89CE8C09C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EE2496-306C-4C8D-962F-0CA4428E5B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5d56f6-53aa-4793-a393-29ee77e42e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BA1AEC-E83C-4B23-88FD-607A85E4EE6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1632</TotalTime>
  <Words>4300</Words>
  <Application>Microsoft Macintosh PowerPoint</Application>
  <PresentationFormat>Widescreen</PresentationFormat>
  <Paragraphs>1943</Paragraphs>
  <Slides>30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Clattering</vt:lpstr>
      <vt:lpstr>Neue Haas Unica W1G</vt:lpstr>
      <vt:lpstr>Neue Haas Unica W1G Light</vt:lpstr>
      <vt:lpstr>Arial</vt:lpstr>
      <vt:lpstr>Canela Medium</vt:lpstr>
      <vt:lpstr>Aikakausmedia-presentaatiopohja-v2</vt:lpstr>
      <vt:lpstr>Media as an information source during the purchase process &amp; purchase intentions of readers</vt:lpstr>
      <vt:lpstr>Industries</vt:lpstr>
      <vt:lpstr>Where do you get tips and ideas for cars and purchasing a car?</vt:lpstr>
      <vt:lpstr>Top magazines – car purchases and purchase intentions</vt:lpstr>
      <vt:lpstr>Where do you get tips and ideas for purchasing home appliances, electronics and information technology?</vt:lpstr>
      <vt:lpstr>Top magazines – home appliances, electronics and information technology purchases and purchase intentions</vt:lpstr>
      <vt:lpstr>Where do you get tips and ideas for purchasing cosmetics and beauty products?</vt:lpstr>
      <vt:lpstr>Top magazines – cosmetics and beauty product purchases and purchase intentions</vt:lpstr>
      <vt:lpstr>Where do you get tips and ideas for making travel reservations?</vt:lpstr>
      <vt:lpstr>Top magazines – travel reservations and travel intentions</vt:lpstr>
      <vt:lpstr>Where do you get tips and ideas for style and fashion purchases?</vt:lpstr>
      <vt:lpstr>Top magazines – style and fashion purchases and purchase intentions</vt:lpstr>
      <vt:lpstr>Where do you get tips and ideas for building and renovation purchases?</vt:lpstr>
      <vt:lpstr>Top magazines – building and renovation purchases and purchase intentions</vt:lpstr>
      <vt:lpstr>Where do you get tips and ideas for food and cooking?</vt:lpstr>
      <vt:lpstr>Top magazines – food and cooking product purchases and purchase intentions</vt:lpstr>
      <vt:lpstr>Where do you get tips and ideas for purchasing eyewear, contact lenses and sunglasses?</vt:lpstr>
      <vt:lpstr>Top magazines – eyewear, contact lenses and sunglasses purchases and purchase intentions</vt:lpstr>
      <vt:lpstr>Where do you get tips and ideas for furniture and decor purchases?</vt:lpstr>
      <vt:lpstr>Top magazines – furniture and decor purchases and purchase intentions</vt:lpstr>
      <vt:lpstr>Where do you get tips and ideas when making savings and investment decisions?</vt:lpstr>
      <vt:lpstr>Top magazines – savings and investment decisions and intentions</vt:lpstr>
      <vt:lpstr>Where do you get tips and ideas for health and wellness purchases?</vt:lpstr>
      <vt:lpstr>Top magazines – health and wellness purchases and purchase intentions</vt:lpstr>
      <vt:lpstr>Where do you get tips and ideas for purchasing sportswear, footwear and sports equipment?</vt:lpstr>
      <vt:lpstr>Top magazines – sportswear, footwear and sports equipment purchases and purchase intentions</vt:lpstr>
      <vt:lpstr>Ideas for purchases from print magazines % of Finns who get tips and ideas for purchases from magazines</vt:lpstr>
      <vt:lpstr>Ideas for purchases from magazine websites % of Finns who get tips and ideas for purchases from magazine websites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Lukutavat &amp;  mainontaan suhtautuminen</dc:title>
  <dc:creator>Outi Itävuo</dc:creator>
  <cp:lastModifiedBy>Outi Itävuo</cp:lastModifiedBy>
  <cp:revision>106</cp:revision>
  <dcterms:created xsi:type="dcterms:W3CDTF">2021-09-08T08:35:08Z</dcterms:created>
  <dcterms:modified xsi:type="dcterms:W3CDTF">2022-10-16T19:06:56Z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0x010100ACDD37E997990846B311525A7917CDDA</vt:lpwstr>
  </property>
</Properties>
</file>