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8" r:id="rId16"/>
    <p:sldId id="1269" r:id="rId17"/>
    <p:sldId id="1270" r:id="rId18"/>
    <p:sldId id="1203" r:id="rId19"/>
    <p:sldId id="1204" r:id="rId20"/>
    <p:sldId id="1205" r:id="rId21"/>
    <p:sldId id="1206" r:id="rId22"/>
    <p:sldId id="1207" r:id="rId23"/>
    <p:sldId id="1236" r:id="rId24"/>
    <p:sldId id="1271" r:id="rId25"/>
    <p:sldId id="1272" r:id="rId26"/>
    <p:sldId id="1273" r:id="rId27"/>
    <p:sldId id="1274" r:id="rId28"/>
    <p:sldId id="1275" r:id="rId29"/>
    <p:sldId id="1276" r:id="rId30"/>
    <p:sldId id="1277" r:id="rId31"/>
    <p:sldId id="1278" r:id="rId32"/>
    <p:sldId id="1280" r:id="rId33"/>
    <p:sldId id="1282" r:id="rId34"/>
    <p:sldId id="1283" r:id="rId35"/>
    <p:sldId id="1284" r:id="rId36"/>
    <p:sldId id="1281" r:id="rId37"/>
    <p:sldId id="1285" r:id="rId38"/>
    <p:sldId id="1286" r:id="rId39"/>
  </p:sldIdLst>
  <p:sldSz cx="12192000" cy="6858000"/>
  <p:notesSz cx="6858000" cy="9144000"/>
  <p:embeddedFontLst>
    <p:embeddedFont>
      <p:font typeface="Canela Medium" pitchFamily="2" charset="77"/>
      <p:regular r:id="rId42"/>
    </p:embeddedFont>
    <p:embeddedFont>
      <p:font typeface="Clattering" pitchFamily="2" charset="0"/>
      <p:regular r:id="rId43"/>
    </p:embeddedFont>
    <p:embeddedFont>
      <p:font typeface="Neue Haas Unica Pro" panose="020B0504030206020203" pitchFamily="34" charset="77"/>
      <p:regular r:id="rId44"/>
      <p:bold r:id="rId45"/>
      <p:italic r:id="rId46"/>
      <p:boldItalic r:id="rId47"/>
    </p:embeddedFont>
    <p:embeddedFont>
      <p:font typeface="Neue Haas Unica Pro Light" panose="020B0404030206020203" pitchFamily="34" charset="77"/>
      <p:regular r:id="rId48"/>
      <p:italic r:id="rId49"/>
    </p:embeddedFont>
    <p:embeddedFont>
      <p:font typeface="Neue Haas Unica W1G" panose="020B0504030206020203" pitchFamily="34" charset="0"/>
      <p:regular r:id="rId50"/>
      <p:bold r:id="rId51"/>
      <p:italic r:id="rId52"/>
      <p:boldItalic r:id="rId53"/>
    </p:embeddedFont>
    <p:embeddedFont>
      <p:font typeface="Neue Haas Unica W1G Light" panose="020B0404030206020203" pitchFamily="34" charset="0"/>
      <p:regular r:id="rId54"/>
      <p:italic r:id="rId55"/>
    </p:embeddedFont>
    <p:embeddedFont>
      <p:font typeface="Neue Haas Unica W1G Medium" panose="020B0504030206020203" pitchFamily="34" charset="0"/>
      <p:regular r:id="rId56"/>
      <p:italic r:id="rId57"/>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F4CF67"/>
    <a:srgbClr val="FFF6FA"/>
    <a:srgbClr val="9CFFF8"/>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63" autoAdjust="0"/>
    <p:restoredTop sz="92789" autoAdjust="0"/>
  </p:normalViewPr>
  <p:slideViewPr>
    <p:cSldViewPr snapToGrid="0" snapToObjects="1">
      <p:cViewPr varScale="1">
        <p:scale>
          <a:sx n="118" d="100"/>
          <a:sy n="118" d="100"/>
        </p:scale>
        <p:origin x="400"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ti Itävuo" userId="e85fcc03-adc2-4393-9211-8bd3aed247b4" providerId="ADAL" clId="{AC7C94B1-8E8A-0142-B545-022AD1D178C9}"/>
    <pc:docChg chg="delSld">
      <pc:chgData name="Outi Itävuo" userId="e85fcc03-adc2-4393-9211-8bd3aed247b4" providerId="ADAL" clId="{AC7C94B1-8E8A-0142-B545-022AD1D178C9}" dt="2024-08-03T10:33:42.308" v="38" actId="2696"/>
      <pc:docMkLst>
        <pc:docMk/>
      </pc:docMkLst>
      <pc:sldChg chg="del">
        <pc:chgData name="Outi Itävuo" userId="e85fcc03-adc2-4393-9211-8bd3aed247b4" providerId="ADAL" clId="{AC7C94B1-8E8A-0142-B545-022AD1D178C9}" dt="2024-08-03T10:33:42.260" v="32" actId="2696"/>
        <pc:sldMkLst>
          <pc:docMk/>
          <pc:sldMk cId="2515188766" sldId="275"/>
        </pc:sldMkLst>
      </pc:sldChg>
      <pc:sldChg chg="del">
        <pc:chgData name="Outi Itävuo" userId="e85fcc03-adc2-4393-9211-8bd3aed247b4" providerId="ADAL" clId="{AC7C94B1-8E8A-0142-B545-022AD1D178C9}" dt="2024-08-03T10:33:42.202" v="9" actId="2696"/>
        <pc:sldMkLst>
          <pc:docMk/>
          <pc:sldMk cId="3436461692" sldId="285"/>
        </pc:sldMkLst>
      </pc:sldChg>
      <pc:sldChg chg="del">
        <pc:chgData name="Outi Itävuo" userId="e85fcc03-adc2-4393-9211-8bd3aed247b4" providerId="ADAL" clId="{AC7C94B1-8E8A-0142-B545-022AD1D178C9}" dt="2024-08-03T10:33:42.288" v="34" actId="2696"/>
        <pc:sldMkLst>
          <pc:docMk/>
          <pc:sldMk cId="848130459" sldId="1191"/>
        </pc:sldMkLst>
      </pc:sldChg>
      <pc:sldChg chg="del">
        <pc:chgData name="Outi Itävuo" userId="e85fcc03-adc2-4393-9211-8bd3aed247b4" providerId="ADAL" clId="{AC7C94B1-8E8A-0142-B545-022AD1D178C9}" dt="2024-08-03T10:33:42.186" v="7" actId="2696"/>
        <pc:sldMkLst>
          <pc:docMk/>
          <pc:sldMk cId="1087269657" sldId="1192"/>
        </pc:sldMkLst>
      </pc:sldChg>
      <pc:sldChg chg="del">
        <pc:chgData name="Outi Itävuo" userId="e85fcc03-adc2-4393-9211-8bd3aed247b4" providerId="ADAL" clId="{AC7C94B1-8E8A-0142-B545-022AD1D178C9}" dt="2024-08-03T10:33:42.182" v="6" actId="2696"/>
        <pc:sldMkLst>
          <pc:docMk/>
          <pc:sldMk cId="1019087664" sldId="1193"/>
        </pc:sldMkLst>
      </pc:sldChg>
      <pc:sldChg chg="del">
        <pc:chgData name="Outi Itävuo" userId="e85fcc03-adc2-4393-9211-8bd3aed247b4" providerId="ADAL" clId="{AC7C94B1-8E8A-0142-B545-022AD1D178C9}" dt="2024-08-03T10:33:42.258" v="30" actId="2696"/>
        <pc:sldMkLst>
          <pc:docMk/>
          <pc:sldMk cId="480567305" sldId="1194"/>
        </pc:sldMkLst>
      </pc:sldChg>
      <pc:sldChg chg="del">
        <pc:chgData name="Outi Itävuo" userId="e85fcc03-adc2-4393-9211-8bd3aed247b4" providerId="ADAL" clId="{AC7C94B1-8E8A-0142-B545-022AD1D178C9}" dt="2024-08-03T10:33:42.224" v="15" actId="2696"/>
        <pc:sldMkLst>
          <pc:docMk/>
          <pc:sldMk cId="798600319" sldId="1195"/>
        </pc:sldMkLst>
      </pc:sldChg>
      <pc:sldChg chg="del">
        <pc:chgData name="Outi Itävuo" userId="e85fcc03-adc2-4393-9211-8bd3aed247b4" providerId="ADAL" clId="{AC7C94B1-8E8A-0142-B545-022AD1D178C9}" dt="2024-08-03T10:33:42.169" v="2" actId="2696"/>
        <pc:sldMkLst>
          <pc:docMk/>
          <pc:sldMk cId="3999255670" sldId="1196"/>
        </pc:sldMkLst>
      </pc:sldChg>
      <pc:sldChg chg="del">
        <pc:chgData name="Outi Itävuo" userId="e85fcc03-adc2-4393-9211-8bd3aed247b4" providerId="ADAL" clId="{AC7C94B1-8E8A-0142-B545-022AD1D178C9}" dt="2024-08-03T10:33:42.254" v="28" actId="2696"/>
        <pc:sldMkLst>
          <pc:docMk/>
          <pc:sldMk cId="1743251211" sldId="1197"/>
        </pc:sldMkLst>
      </pc:sldChg>
      <pc:sldChg chg="del">
        <pc:chgData name="Outi Itävuo" userId="e85fcc03-adc2-4393-9211-8bd3aed247b4" providerId="ADAL" clId="{AC7C94B1-8E8A-0142-B545-022AD1D178C9}" dt="2024-08-03T10:33:42.177" v="4" actId="2696"/>
        <pc:sldMkLst>
          <pc:docMk/>
          <pc:sldMk cId="2171880255" sldId="1198"/>
        </pc:sldMkLst>
      </pc:sldChg>
      <pc:sldChg chg="del">
        <pc:chgData name="Outi Itävuo" userId="e85fcc03-adc2-4393-9211-8bd3aed247b4" providerId="ADAL" clId="{AC7C94B1-8E8A-0142-B545-022AD1D178C9}" dt="2024-08-03T10:33:42.190" v="8" actId="2696"/>
        <pc:sldMkLst>
          <pc:docMk/>
          <pc:sldMk cId="355629029" sldId="1199"/>
        </pc:sldMkLst>
      </pc:sldChg>
      <pc:sldChg chg="del">
        <pc:chgData name="Outi Itävuo" userId="e85fcc03-adc2-4393-9211-8bd3aed247b4" providerId="ADAL" clId="{AC7C94B1-8E8A-0142-B545-022AD1D178C9}" dt="2024-08-03T10:33:42.290" v="35" actId="2696"/>
        <pc:sldMkLst>
          <pc:docMk/>
          <pc:sldMk cId="913925977" sldId="1202"/>
        </pc:sldMkLst>
      </pc:sldChg>
      <pc:sldChg chg="del">
        <pc:chgData name="Outi Itävuo" userId="e85fcc03-adc2-4393-9211-8bd3aed247b4" providerId="ADAL" clId="{AC7C94B1-8E8A-0142-B545-022AD1D178C9}" dt="2024-08-03T10:33:42.178" v="5" actId="2696"/>
        <pc:sldMkLst>
          <pc:docMk/>
          <pc:sldMk cId="340543746" sldId="1208"/>
        </pc:sldMkLst>
      </pc:sldChg>
      <pc:sldChg chg="del">
        <pc:chgData name="Outi Itävuo" userId="e85fcc03-adc2-4393-9211-8bd3aed247b4" providerId="ADAL" clId="{AC7C94B1-8E8A-0142-B545-022AD1D178C9}" dt="2024-08-03T10:33:42.261" v="33" actId="2696"/>
        <pc:sldMkLst>
          <pc:docMk/>
          <pc:sldMk cId="812184535" sldId="1210"/>
        </pc:sldMkLst>
      </pc:sldChg>
      <pc:sldChg chg="del">
        <pc:chgData name="Outi Itävuo" userId="e85fcc03-adc2-4393-9211-8bd3aed247b4" providerId="ADAL" clId="{AC7C94B1-8E8A-0142-B545-022AD1D178C9}" dt="2024-08-03T10:33:42.210" v="11" actId="2696"/>
        <pc:sldMkLst>
          <pc:docMk/>
          <pc:sldMk cId="2211141893" sldId="1211"/>
        </pc:sldMkLst>
      </pc:sldChg>
      <pc:sldChg chg="del">
        <pc:chgData name="Outi Itävuo" userId="e85fcc03-adc2-4393-9211-8bd3aed247b4" providerId="ADAL" clId="{AC7C94B1-8E8A-0142-B545-022AD1D178C9}" dt="2024-08-03T10:33:42.172" v="3" actId="2696"/>
        <pc:sldMkLst>
          <pc:docMk/>
          <pc:sldMk cId="928463032" sldId="1212"/>
        </pc:sldMkLst>
      </pc:sldChg>
      <pc:sldChg chg="del">
        <pc:chgData name="Outi Itävuo" userId="e85fcc03-adc2-4393-9211-8bd3aed247b4" providerId="ADAL" clId="{AC7C94B1-8E8A-0142-B545-022AD1D178C9}" dt="2024-08-03T10:33:42.239" v="24" actId="2696"/>
        <pc:sldMkLst>
          <pc:docMk/>
          <pc:sldMk cId="559669869" sldId="1213"/>
        </pc:sldMkLst>
      </pc:sldChg>
      <pc:sldChg chg="del">
        <pc:chgData name="Outi Itävuo" userId="e85fcc03-adc2-4393-9211-8bd3aed247b4" providerId="ADAL" clId="{AC7C94B1-8E8A-0142-B545-022AD1D178C9}" dt="2024-08-03T10:33:42.233" v="20" actId="2696"/>
        <pc:sldMkLst>
          <pc:docMk/>
          <pc:sldMk cId="2366648822" sldId="1214"/>
        </pc:sldMkLst>
      </pc:sldChg>
      <pc:sldChg chg="del">
        <pc:chgData name="Outi Itävuo" userId="e85fcc03-adc2-4393-9211-8bd3aed247b4" providerId="ADAL" clId="{AC7C94B1-8E8A-0142-B545-022AD1D178C9}" dt="2024-08-03T10:33:42.216" v="13" actId="2696"/>
        <pc:sldMkLst>
          <pc:docMk/>
          <pc:sldMk cId="163530756" sldId="1215"/>
        </pc:sldMkLst>
      </pc:sldChg>
      <pc:sldChg chg="del">
        <pc:chgData name="Outi Itävuo" userId="e85fcc03-adc2-4393-9211-8bd3aed247b4" providerId="ADAL" clId="{AC7C94B1-8E8A-0142-B545-022AD1D178C9}" dt="2024-08-03T10:33:42.259" v="31" actId="2696"/>
        <pc:sldMkLst>
          <pc:docMk/>
          <pc:sldMk cId="3538752156" sldId="1217"/>
        </pc:sldMkLst>
      </pc:sldChg>
      <pc:sldChg chg="del">
        <pc:chgData name="Outi Itävuo" userId="e85fcc03-adc2-4393-9211-8bd3aed247b4" providerId="ADAL" clId="{AC7C94B1-8E8A-0142-B545-022AD1D178C9}" dt="2024-08-03T10:33:42.235" v="22" actId="2696"/>
        <pc:sldMkLst>
          <pc:docMk/>
          <pc:sldMk cId="1244053574" sldId="1228"/>
        </pc:sldMkLst>
      </pc:sldChg>
      <pc:sldChg chg="del">
        <pc:chgData name="Outi Itävuo" userId="e85fcc03-adc2-4393-9211-8bd3aed247b4" providerId="ADAL" clId="{AC7C94B1-8E8A-0142-B545-022AD1D178C9}" dt="2024-08-03T10:33:42.163" v="1" actId="2696"/>
        <pc:sldMkLst>
          <pc:docMk/>
          <pc:sldMk cId="848644384" sldId="1231"/>
        </pc:sldMkLst>
      </pc:sldChg>
      <pc:sldChg chg="del">
        <pc:chgData name="Outi Itävuo" userId="e85fcc03-adc2-4393-9211-8bd3aed247b4" providerId="ADAL" clId="{AC7C94B1-8E8A-0142-B545-022AD1D178C9}" dt="2024-08-03T10:33:42.231" v="18" actId="2696"/>
        <pc:sldMkLst>
          <pc:docMk/>
          <pc:sldMk cId="2808894244" sldId="1233"/>
        </pc:sldMkLst>
      </pc:sldChg>
      <pc:sldChg chg="del">
        <pc:chgData name="Outi Itävuo" userId="e85fcc03-adc2-4393-9211-8bd3aed247b4" providerId="ADAL" clId="{AC7C94B1-8E8A-0142-B545-022AD1D178C9}" dt="2024-08-03T10:33:42.237" v="23" actId="2696"/>
        <pc:sldMkLst>
          <pc:docMk/>
          <pc:sldMk cId="447551445" sldId="1234"/>
        </pc:sldMkLst>
      </pc:sldChg>
      <pc:sldChg chg="del">
        <pc:chgData name="Outi Itävuo" userId="e85fcc03-adc2-4393-9211-8bd3aed247b4" providerId="ADAL" clId="{AC7C94B1-8E8A-0142-B545-022AD1D178C9}" dt="2024-08-03T10:33:42.155" v="0" actId="2696"/>
        <pc:sldMkLst>
          <pc:docMk/>
          <pc:sldMk cId="3167456833" sldId="1235"/>
        </pc:sldMkLst>
      </pc:sldChg>
      <pc:sldChg chg="del">
        <pc:chgData name="Outi Itävuo" userId="e85fcc03-adc2-4393-9211-8bd3aed247b4" providerId="ADAL" clId="{AC7C94B1-8E8A-0142-B545-022AD1D178C9}" dt="2024-08-03T10:33:42.232" v="19" actId="2696"/>
        <pc:sldMkLst>
          <pc:docMk/>
          <pc:sldMk cId="2383063120" sldId="1238"/>
        </pc:sldMkLst>
      </pc:sldChg>
      <pc:sldChg chg="del">
        <pc:chgData name="Outi Itävuo" userId="e85fcc03-adc2-4393-9211-8bd3aed247b4" providerId="ADAL" clId="{AC7C94B1-8E8A-0142-B545-022AD1D178C9}" dt="2024-08-03T10:33:42.290" v="36" actId="2696"/>
        <pc:sldMkLst>
          <pc:docMk/>
          <pc:sldMk cId="2975752591" sldId="1239"/>
        </pc:sldMkLst>
      </pc:sldChg>
      <pc:sldChg chg="del">
        <pc:chgData name="Outi Itävuo" userId="e85fcc03-adc2-4393-9211-8bd3aed247b4" providerId="ADAL" clId="{AC7C94B1-8E8A-0142-B545-022AD1D178C9}" dt="2024-08-03T10:33:42.230" v="17" actId="2696"/>
        <pc:sldMkLst>
          <pc:docMk/>
          <pc:sldMk cId="1223728359" sldId="1240"/>
        </pc:sldMkLst>
      </pc:sldChg>
      <pc:sldChg chg="del">
        <pc:chgData name="Outi Itävuo" userId="e85fcc03-adc2-4393-9211-8bd3aed247b4" providerId="ADAL" clId="{AC7C94B1-8E8A-0142-B545-022AD1D178C9}" dt="2024-08-03T10:33:42.308" v="38" actId="2696"/>
        <pc:sldMkLst>
          <pc:docMk/>
          <pc:sldMk cId="65963839" sldId="1242"/>
        </pc:sldMkLst>
      </pc:sldChg>
      <pc:sldChg chg="del">
        <pc:chgData name="Outi Itävuo" userId="e85fcc03-adc2-4393-9211-8bd3aed247b4" providerId="ADAL" clId="{AC7C94B1-8E8A-0142-B545-022AD1D178C9}" dt="2024-08-03T10:33:42.228" v="16" actId="2696"/>
        <pc:sldMkLst>
          <pc:docMk/>
          <pc:sldMk cId="320668463" sldId="1244"/>
        </pc:sldMkLst>
      </pc:sldChg>
      <pc:sldChg chg="del">
        <pc:chgData name="Outi Itävuo" userId="e85fcc03-adc2-4393-9211-8bd3aed247b4" providerId="ADAL" clId="{AC7C94B1-8E8A-0142-B545-022AD1D178C9}" dt="2024-08-03T10:33:42.301" v="37" actId="2696"/>
        <pc:sldMkLst>
          <pc:docMk/>
          <pc:sldMk cId="2070953485" sldId="1245"/>
        </pc:sldMkLst>
      </pc:sldChg>
      <pc:sldChg chg="del">
        <pc:chgData name="Outi Itävuo" userId="e85fcc03-adc2-4393-9211-8bd3aed247b4" providerId="ADAL" clId="{AC7C94B1-8E8A-0142-B545-022AD1D178C9}" dt="2024-08-03T10:33:42.215" v="12" actId="2696"/>
        <pc:sldMkLst>
          <pc:docMk/>
          <pc:sldMk cId="2543279370" sldId="1246"/>
        </pc:sldMkLst>
      </pc:sldChg>
      <pc:sldChg chg="del">
        <pc:chgData name="Outi Itävuo" userId="e85fcc03-adc2-4393-9211-8bd3aed247b4" providerId="ADAL" clId="{AC7C94B1-8E8A-0142-B545-022AD1D178C9}" dt="2024-08-03T10:33:42.247" v="27" actId="2696"/>
        <pc:sldMkLst>
          <pc:docMk/>
          <pc:sldMk cId="2548144953" sldId="1247"/>
        </pc:sldMkLst>
      </pc:sldChg>
      <pc:sldChg chg="del">
        <pc:chgData name="Outi Itävuo" userId="e85fcc03-adc2-4393-9211-8bd3aed247b4" providerId="ADAL" clId="{AC7C94B1-8E8A-0142-B545-022AD1D178C9}" dt="2024-08-03T10:33:42.221" v="14" actId="2696"/>
        <pc:sldMkLst>
          <pc:docMk/>
          <pc:sldMk cId="904409602" sldId="1248"/>
        </pc:sldMkLst>
      </pc:sldChg>
      <pc:sldChg chg="del">
        <pc:chgData name="Outi Itävuo" userId="e85fcc03-adc2-4393-9211-8bd3aed247b4" providerId="ADAL" clId="{AC7C94B1-8E8A-0142-B545-022AD1D178C9}" dt="2024-08-03T10:33:42.242" v="25" actId="2696"/>
        <pc:sldMkLst>
          <pc:docMk/>
          <pc:sldMk cId="1817262091" sldId="1249"/>
        </pc:sldMkLst>
      </pc:sldChg>
      <pc:sldChg chg="del">
        <pc:chgData name="Outi Itävuo" userId="e85fcc03-adc2-4393-9211-8bd3aed247b4" providerId="ADAL" clId="{AC7C94B1-8E8A-0142-B545-022AD1D178C9}" dt="2024-08-03T10:33:42.204" v="10" actId="2696"/>
        <pc:sldMkLst>
          <pc:docMk/>
          <pc:sldMk cId="2218804706" sldId="1253"/>
        </pc:sldMkLst>
      </pc:sldChg>
      <pc:sldChg chg="del">
        <pc:chgData name="Outi Itävuo" userId="e85fcc03-adc2-4393-9211-8bd3aed247b4" providerId="ADAL" clId="{AC7C94B1-8E8A-0142-B545-022AD1D178C9}" dt="2024-08-03T10:33:42.256" v="29" actId="2696"/>
        <pc:sldMkLst>
          <pc:docMk/>
          <pc:sldMk cId="270978930" sldId="1254"/>
        </pc:sldMkLst>
      </pc:sldChg>
      <pc:sldChg chg="del">
        <pc:chgData name="Outi Itävuo" userId="e85fcc03-adc2-4393-9211-8bd3aed247b4" providerId="ADAL" clId="{AC7C94B1-8E8A-0142-B545-022AD1D178C9}" dt="2024-08-03T10:33:42.243" v="26" actId="2696"/>
        <pc:sldMkLst>
          <pc:docMk/>
          <pc:sldMk cId="2426340304" sldId="1255"/>
        </pc:sldMkLst>
      </pc:sldChg>
      <pc:sldChg chg="del">
        <pc:chgData name="Outi Itävuo" userId="e85fcc03-adc2-4393-9211-8bd3aed247b4" providerId="ADAL" clId="{AC7C94B1-8E8A-0142-B545-022AD1D178C9}" dt="2024-08-03T10:33:42.234" v="21" actId="2696"/>
        <pc:sldMkLst>
          <pc:docMk/>
          <pc:sldMk cId="745965880" sldId="1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2 250 452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2250452</c:v>
                </c:pt>
                <c:pt idx="1">
                  <c:v>1684013</c:v>
                </c:pt>
                <c:pt idx="2">
                  <c:v>641970</c:v>
                </c:pt>
                <c:pt idx="3">
                  <c:v>188630</c:v>
                </c:pt>
                <c:pt idx="4">
                  <c:v>103928</c:v>
                </c:pt>
                <c:pt idx="5">
                  <c:v>75552</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91778</c:v>
                </c:pt>
                <c:pt idx="1">
                  <c:v>92145</c:v>
                </c:pt>
                <c:pt idx="2">
                  <c:v>92497</c:v>
                </c:pt>
                <c:pt idx="3">
                  <c:v>92841</c:v>
                </c:pt>
                <c:pt idx="4">
                  <c:v>93992</c:v>
                </c:pt>
                <c:pt idx="5">
                  <c:v>95546</c:v>
                </c:pt>
                <c:pt idx="6">
                  <c:v>96878</c:v>
                </c:pt>
                <c:pt idx="7">
                  <c:v>97999</c:v>
                </c:pt>
                <c:pt idx="8">
                  <c:v>99331</c:v>
                </c:pt>
                <c:pt idx="9">
                  <c:v>100749</c:v>
                </c:pt>
                <c:pt idx="10">
                  <c:v>101803</c:v>
                </c:pt>
                <c:pt idx="11">
                  <c:v>102895</c:v>
                </c:pt>
                <c:pt idx="12">
                  <c:v>103928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56072</c:v>
                </c:pt>
                <c:pt idx="1">
                  <c:v>57697</c:v>
                </c:pt>
                <c:pt idx="2">
                  <c:v>58814</c:v>
                </c:pt>
                <c:pt idx="3">
                  <c:v>60382</c:v>
                </c:pt>
                <c:pt idx="4">
                  <c:v>61642</c:v>
                </c:pt>
                <c:pt idx="5">
                  <c:v>63231</c:v>
                </c:pt>
                <c:pt idx="6">
                  <c:v>66137</c:v>
                </c:pt>
                <c:pt idx="7">
                  <c:v>67930</c:v>
                </c:pt>
                <c:pt idx="8">
                  <c:v>69159</c:v>
                </c:pt>
                <c:pt idx="9">
                  <c:v>71069</c:v>
                </c:pt>
                <c:pt idx="10">
                  <c:v>72583</c:v>
                </c:pt>
                <c:pt idx="11">
                  <c:v>74486</c:v>
                </c:pt>
                <c:pt idx="12">
                  <c:v>75552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2 250 452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4944545</c:v>
                </c:pt>
                <c:pt idx="1">
                  <c:v>2250452</c:v>
                </c:pt>
                <c:pt idx="2">
                  <c:v>1684013</c:v>
                </c:pt>
                <c:pt idx="3">
                  <c:v>641970</c:v>
                </c:pt>
                <c:pt idx="4">
                  <c:v>188630</c:v>
                </c:pt>
                <c:pt idx="5">
                  <c:v>103928</c:v>
                </c:pt>
                <c:pt idx="6">
                  <c:v>75552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495</c:v>
                </c:pt>
                <c:pt idx="1">
                  <c:v>174</c:v>
                </c:pt>
                <c:pt idx="2">
                  <c:v>137</c:v>
                </c:pt>
                <c:pt idx="3">
                  <c:v>71</c:v>
                </c:pt>
                <c:pt idx="4">
                  <c:v>64</c:v>
                </c:pt>
                <c:pt idx="5">
                  <c:v>31</c:v>
                </c:pt>
                <c:pt idx="6">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12 934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25227.270408163266</c:v>
                </c:pt>
                <c:pt idx="1">
                  <c:v>12933.632183908046</c:v>
                </c:pt>
                <c:pt idx="2">
                  <c:v>12292.065693430657</c:v>
                </c:pt>
                <c:pt idx="3">
                  <c:v>9041.8309859154924</c:v>
                </c:pt>
                <c:pt idx="4">
                  <c:v>4197.333333333333</c:v>
                </c:pt>
                <c:pt idx="5">
                  <c:v>3352.516129032258</c:v>
                </c:pt>
                <c:pt idx="6">
                  <c:v>2947.34375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4870468</c:v>
                </c:pt>
                <c:pt idx="1">
                  <c:v>4934330</c:v>
                </c:pt>
                <c:pt idx="2">
                  <c:v>4951012</c:v>
                </c:pt>
                <c:pt idx="3">
                  <c:v>4962188</c:v>
                </c:pt>
                <c:pt idx="4">
                  <c:v>4975330</c:v>
                </c:pt>
                <c:pt idx="5">
                  <c:v>4986221</c:v>
                </c:pt>
                <c:pt idx="6">
                  <c:v>4924350</c:v>
                </c:pt>
                <c:pt idx="7">
                  <c:v>4944081</c:v>
                </c:pt>
                <c:pt idx="8">
                  <c:v>4946429</c:v>
                </c:pt>
                <c:pt idx="9">
                  <c:v>4962178</c:v>
                </c:pt>
                <c:pt idx="10">
                  <c:v>4923969</c:v>
                </c:pt>
                <c:pt idx="11">
                  <c:v>4936026</c:v>
                </c:pt>
                <c:pt idx="12">
                  <c:v>4944545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2243989</c:v>
                </c:pt>
                <c:pt idx="1">
                  <c:v>2265071</c:v>
                </c:pt>
                <c:pt idx="2">
                  <c:v>2272491</c:v>
                </c:pt>
                <c:pt idx="3">
                  <c:v>2276880</c:v>
                </c:pt>
                <c:pt idx="4">
                  <c:v>2279429</c:v>
                </c:pt>
                <c:pt idx="5">
                  <c:v>2281592</c:v>
                </c:pt>
                <c:pt idx="6">
                  <c:v>2272438</c:v>
                </c:pt>
                <c:pt idx="7">
                  <c:v>2280304</c:v>
                </c:pt>
                <c:pt idx="8">
                  <c:v>2274132</c:v>
                </c:pt>
                <c:pt idx="9">
                  <c:v>2278121</c:v>
                </c:pt>
                <c:pt idx="10">
                  <c:v>2246384</c:v>
                </c:pt>
                <c:pt idx="11">
                  <c:v>2248330</c:v>
                </c:pt>
                <c:pt idx="12">
                  <c:v>2250452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1602973</c:v>
                </c:pt>
                <c:pt idx="1">
                  <c:v>1639584</c:v>
                </c:pt>
                <c:pt idx="2">
                  <c:v>1646528</c:v>
                </c:pt>
                <c:pt idx="3">
                  <c:v>1652285</c:v>
                </c:pt>
                <c:pt idx="4">
                  <c:v>1659714</c:v>
                </c:pt>
                <c:pt idx="5">
                  <c:v>1664781</c:v>
                </c:pt>
                <c:pt idx="6">
                  <c:v>1664345</c:v>
                </c:pt>
                <c:pt idx="7">
                  <c:v>1671450</c:v>
                </c:pt>
                <c:pt idx="8">
                  <c:v>1675979</c:v>
                </c:pt>
                <c:pt idx="9">
                  <c:v>1682724</c:v>
                </c:pt>
                <c:pt idx="10">
                  <c:v>1675249</c:v>
                </c:pt>
                <c:pt idx="11">
                  <c:v>1680902</c:v>
                </c:pt>
                <c:pt idx="12">
                  <c:v>1684013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687681</c:v>
                </c:pt>
                <c:pt idx="1">
                  <c:v>687079</c:v>
                </c:pt>
                <c:pt idx="2">
                  <c:v>686739</c:v>
                </c:pt>
                <c:pt idx="3">
                  <c:v>684603</c:v>
                </c:pt>
                <c:pt idx="4">
                  <c:v>684499</c:v>
                </c:pt>
                <c:pt idx="5">
                  <c:v>684334</c:v>
                </c:pt>
                <c:pt idx="6">
                  <c:v>642332</c:v>
                </c:pt>
                <c:pt idx="7">
                  <c:v>643474</c:v>
                </c:pt>
                <c:pt idx="8">
                  <c:v>643789</c:v>
                </c:pt>
                <c:pt idx="9">
                  <c:v>644643</c:v>
                </c:pt>
                <c:pt idx="10">
                  <c:v>642043</c:v>
                </c:pt>
                <c:pt idx="11">
                  <c:v>642077</c:v>
                </c:pt>
                <c:pt idx="12">
                  <c:v>641970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numCache>
            </c:numRef>
          </c:cat>
          <c:val>
            <c:numRef>
              <c:f>Sheet1!$B$2:$B$14</c:f>
              <c:numCache>
                <c:formatCode>#,##0</c:formatCode>
                <c:ptCount val="13"/>
                <c:pt idx="0">
                  <c:v>187975</c:v>
                </c:pt>
                <c:pt idx="1">
                  <c:v>192754</c:v>
                </c:pt>
                <c:pt idx="2">
                  <c:v>193943</c:v>
                </c:pt>
                <c:pt idx="3">
                  <c:v>195197</c:v>
                </c:pt>
                <c:pt idx="4">
                  <c:v>196054</c:v>
                </c:pt>
                <c:pt idx="5">
                  <c:v>196737</c:v>
                </c:pt>
                <c:pt idx="6">
                  <c:v>182220</c:v>
                </c:pt>
                <c:pt idx="7">
                  <c:v>182924</c:v>
                </c:pt>
                <c:pt idx="8">
                  <c:v>184039</c:v>
                </c:pt>
                <c:pt idx="9">
                  <c:v>184872</c:v>
                </c:pt>
                <c:pt idx="10">
                  <c:v>185907</c:v>
                </c:pt>
                <c:pt idx="11">
                  <c:v>187336</c:v>
                </c:pt>
                <c:pt idx="12">
                  <c:v>188630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4 936 026</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5.8.2024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5.8.2024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30</a:t>
            </a:fld>
            <a:endParaRPr lang="en-FI" dirty="0"/>
          </a:p>
        </p:txBody>
      </p:sp>
    </p:spTree>
    <p:extLst>
      <p:ext uri="{BB962C8B-B14F-4D97-AF65-F5344CB8AC3E}">
        <p14:creationId xmlns:p14="http://schemas.microsoft.com/office/powerpoint/2010/main" val="279392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31</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29</a:t>
            </a:fld>
            <a:endParaRPr lang="en-FI" dirty="0"/>
          </a:p>
        </p:txBody>
      </p:sp>
    </p:spTree>
    <p:extLst>
      <p:ext uri="{BB962C8B-B14F-4D97-AF65-F5344CB8AC3E}">
        <p14:creationId xmlns:p14="http://schemas.microsoft.com/office/powerpoint/2010/main" val="1358558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emf"/><Relationship Id="rId7"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2.emf"/><Relationship Id="rId9" Type="http://schemas.openxmlformats.org/officeDocument/2006/relationships/image" Target="../media/image2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7/2024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1" r:id="rId4"/>
    <p:sldLayoutId id="2147483692" r:id="rId5"/>
    <p:sldLayoutId id="2147483689" r:id="rId6"/>
    <p:sldLayoutId id="2147483660" r:id="rId7"/>
    <p:sldLayoutId id="2147483654" r:id="rId8"/>
    <p:sldLayoutId id="2147483677" r:id="rId9"/>
    <p:sldLayoutId id="2147483679" r:id="rId10"/>
    <p:sldLayoutId id="2147483663" r:id="rId11"/>
    <p:sldLayoutId id="2147483686" r:id="rId12"/>
    <p:sldLayoutId id="2147483687" r:id="rId13"/>
    <p:sldLayoutId id="2147483667" r:id="rId14"/>
    <p:sldLayoutId id="2147483676" r:id="rId15"/>
    <p:sldLayoutId id="2147483664" r:id="rId16"/>
    <p:sldLayoutId id="2147483680" r:id="rId17"/>
    <p:sldLayoutId id="2147483678" r:id="rId18"/>
    <p:sldLayoutId id="2147483684" r:id="rId19"/>
    <p:sldLayoutId id="2147483661" r:id="rId20"/>
    <p:sldLayoutId id="2147483681" r:id="rId21"/>
    <p:sldLayoutId id="2147483683" r:id="rId22"/>
    <p:sldLayoutId id="2147483682" r:id="rId23"/>
    <p:sldLayoutId id="2147483662" r:id="rId24"/>
    <p:sldLayoutId id="2147483665" r:id="rId25"/>
    <p:sldLayoutId id="2147483657" r:id="rId26"/>
    <p:sldLayoutId id="2147483674" r:id="rId27"/>
    <p:sldLayoutId id="2147483666" r:id="rId28"/>
    <p:sldLayoutId id="2147483675" r:id="rId29"/>
    <p:sldLayoutId id="2147483670" r:id="rId30"/>
    <p:sldLayoutId id="2147483668" r:id="rId31"/>
    <p:sldLayoutId id="2147483669" r:id="rId32"/>
    <p:sldLayoutId id="2147483672" r:id="rId33"/>
    <p:sldLayoutId id="2147483673" r:id="rId34"/>
    <p:sldLayoutId id="2147483655" r:id="rId35"/>
    <p:sldLayoutId id="2147483671" r:id="rId3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24.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inspiraatiota-maailmalta-naista-lehdista-aikakausmedioiden-tekijat-hakevat-ideoita/"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s://www.aikakausmedia.fi/ajankohtaista/ajankohtaista-aikakausmedioista/2024/kotilieden-verkkotuottaja-ja-tiktok-journalismin-pioneeri-ulla-lehtinen-toimittajan-aani-tuo-lyhytvideoihin-lampoa-ja-vakuuttavuutt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aikakausmedia.fi/ajankohtaista/ajankohtaista-aikakausmedioista/2024/miten-hyvin-tunnet-suomalaiset-aikakauslehdet-testaa-tietosi-kesavisassa/" TargetMode="Externa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hyperlink" Target="https://www.aikakausmedia.fi/ajankohtaista/ajankohtaista-aikakausmedioista/2024/nyt-se-on-julki-uudistettu-ja-entista-parempi-mediakorttipalvelu/" TargetMode="External"/><Relationship Id="rId4" Type="http://schemas.openxmlformats.org/officeDocument/2006/relationships/hyperlink" Target="https://www.mediakortit.fi/"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Heinäkuu 2024</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7249822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7/2023 – 7/2024</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7/2023 – 7/2024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77072361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10159003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F480B1C8-003C-32D3-2E7C-A65BF048E465}"/>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7/2023 – 7/2024</a:t>
            </a:r>
          </a:p>
        </p:txBody>
      </p:sp>
      <p:sp>
        <p:nvSpPr>
          <p:cNvPr id="6" name="TextBox 5">
            <a:extLst>
              <a:ext uri="{FF2B5EF4-FFF2-40B4-BE49-F238E27FC236}">
                <a16:creationId xmlns:a16="http://schemas.microsoft.com/office/drawing/2014/main" id="{8FD304CD-3874-A5DE-57BE-765E5B7E5E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Pinterest-tilien seuraajat. Päällekkäisyyksiä ei ole huomioitu.</a:t>
            </a:r>
          </a:p>
        </p:txBody>
      </p:sp>
    </p:spTree>
    <p:extLst>
      <p:ext uri="{BB962C8B-B14F-4D97-AF65-F5344CB8AC3E}">
        <p14:creationId xmlns:p14="http://schemas.microsoft.com/office/powerpoint/2010/main" val="399329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9572533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7/2023 – 7/2024</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236072461"/>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248 964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242 393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209 888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197 500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191 111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189 777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184 314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143 815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127 573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119 828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814710875"/>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103 706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93 768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86 786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77 941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77 265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72 658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69 046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68 480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66 073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63 471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34479232"/>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199035830"/>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75022982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123 468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87 297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71 596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67 737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63 641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62 085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57 501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53 046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46 370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42 693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50273463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42 203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41 999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40 147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36 224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35 882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34 978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32 389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30 960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29 962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29 863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72805871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187 977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143 602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49 814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18 630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17 208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14 734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13 183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11 151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9 642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097882308"/>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9 574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9 499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8 555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7 756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7 089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6 675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6 286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4 891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814669348"/>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8 050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4 560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3130364788"/>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37 198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9 163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8 639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8 267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1 777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erson in a pink dress holding a phone&#10;&#10;Description automatically generated">
            <a:extLst>
              <a:ext uri="{FF2B5EF4-FFF2-40B4-BE49-F238E27FC236}">
                <a16:creationId xmlns:a16="http://schemas.microsoft.com/office/drawing/2014/main" id="{D6CAAB7C-DAEA-8E1A-F2F1-5A193BAF226B}"/>
              </a:ext>
            </a:extLst>
          </p:cNvPr>
          <p:cNvPicPr>
            <a:picLocks noGrp="1" noChangeAspect="1"/>
          </p:cNvPicPr>
          <p:nvPr>
            <p:ph type="pic" idx="1"/>
          </p:nvPr>
        </p:nvPicPr>
        <p:blipFill rotWithShape="1">
          <a:blip r:embed="rId3"/>
          <a:srcRect r="53750"/>
          <a:stretch/>
        </p:blipFill>
        <p:spPr>
          <a:xfrm>
            <a:off x="6553202" y="0"/>
            <a:ext cx="5638798" cy="6858000"/>
          </a:xfr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1111003"/>
            <a:ext cx="4799012" cy="1231900"/>
          </a:xfrm>
        </p:spPr>
        <p:txBody>
          <a:bodyPr>
            <a:noAutofit/>
          </a:bodyPr>
          <a:lstStyle/>
          <a:p>
            <a:r>
              <a:rPr lang="fi-FI" sz="3400" dirty="0"/>
              <a:t>Eeva, SK ja Kotivinkki kasvoivat heinäkuussa</a:t>
            </a:r>
            <a:endParaRPr lang="en-FI" sz="34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2342903"/>
            <a:ext cx="5046785" cy="3451603"/>
          </a:xfrm>
        </p:spPr>
        <p:txBody>
          <a:bodyPr anchor="ctr">
            <a:noAutofit/>
          </a:bodyPr>
          <a:lstStyle/>
          <a:p>
            <a:pPr fontAlgn="b"/>
            <a:r>
              <a:rPr lang="fi-FI" sz="1400" dirty="0" err="1"/>
              <a:t>Aikakausmedioilla</a:t>
            </a:r>
            <a:r>
              <a:rPr lang="fi-FI" sz="1400" dirty="0"/>
              <a:t> oli yhteensä 4 944 545 seuraajaa.</a:t>
            </a:r>
          </a:p>
          <a:p>
            <a:pPr fontAlgn="b"/>
            <a:r>
              <a:rPr lang="fi-FI" sz="1400" dirty="0"/>
              <a:t>Uusia seuraajia saatiin 8 519.</a:t>
            </a:r>
          </a:p>
          <a:p>
            <a:pPr fontAlgn="b"/>
            <a:r>
              <a:rPr lang="fi-FI" sz="1400" dirty="0"/>
              <a:t>Eniten yleisöään kasvattivat Eeva (+1 236), Suomen Kuvalehti (+1 145) ja Kotivinkki (+1 133).</a:t>
            </a:r>
          </a:p>
          <a:p>
            <a:pPr fontAlgn="b"/>
            <a:r>
              <a:rPr lang="fi-FI" sz="1400" dirty="0"/>
              <a:t>Seiska nousi jälleen yhden sijan ylöspäin Instagramissa </a:t>
            </a:r>
            <a:br>
              <a:rPr lang="fi-FI" sz="1400" dirty="0"/>
            </a:br>
            <a:r>
              <a:rPr lang="fi-FI" sz="1400" dirty="0"/>
              <a:t>ja on nyt sijalla 19.</a:t>
            </a:r>
          </a:p>
          <a:p>
            <a:pPr fontAlgn="b"/>
            <a:r>
              <a:rPr lang="fi-FI" sz="1400" dirty="0"/>
              <a:t>Meillä kotona jatkoi nousuaan Pinterestissä ja nousi kärkikolmikkoon. Meillä kotona on kaksinkertaistanut seuraajamääränsä Pinterestissä alkuvuodesta.</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78931659"/>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4 734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4 091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3 134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2 466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1 259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509226722"/>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1 145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1 133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1 081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166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648448021"/>
              </p:ext>
            </p:extLst>
          </p:nvPr>
        </p:nvGraphicFramePr>
        <p:xfrm>
          <a:off x="6344421"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Opettaja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142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heinäkuu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vuonna 2023,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3135423549"/>
              </p:ext>
            </p:extLst>
          </p:nvPr>
        </p:nvGraphicFramePr>
        <p:xfrm>
          <a:off x="3194541" y="1410789"/>
          <a:ext cx="4785132" cy="400668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3394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8896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Eeva, Kotivinkki, </a:t>
                      </a:r>
                      <a:br>
                        <a:rPr lang="fi-FI" sz="1500" b="0" i="0" u="none" strike="noStrike" dirty="0">
                          <a:solidFill>
                            <a:srgbClr val="002649"/>
                          </a:solidFill>
                          <a:effectLst/>
                          <a:latin typeface="Neue Haas Unica W1G" panose="020B0504030206020203" pitchFamily="34" charset="0"/>
                        </a:rPr>
                      </a:br>
                      <a:r>
                        <a:rPr lang="fi-FI" sz="1500" b="0" i="0" u="none" strike="noStrike" dirty="0">
                          <a:solidFill>
                            <a:srgbClr val="002649"/>
                          </a:solidFill>
                          <a:effectLst/>
                          <a:latin typeface="Neue Haas Unica W1G" panose="020B0504030206020203" pitchFamily="34" charset="0"/>
                        </a:rPr>
                        <a:t>Suomen Kuvalehti, </a:t>
                      </a:r>
                      <a:br>
                        <a:rPr lang="fi-FI" sz="1500" b="0" i="0" u="none" strike="noStrike" dirty="0">
                          <a:solidFill>
                            <a:srgbClr val="002649"/>
                          </a:solidFill>
                          <a:effectLst/>
                          <a:latin typeface="Neue Haas Unica W1G" panose="020B0504030206020203" pitchFamily="34" charset="0"/>
                        </a:rPr>
                      </a:br>
                      <a:r>
                        <a:rPr lang="fi-FI" sz="1500" b="0" i="0" u="none" strike="noStrike" dirty="0">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78069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Opettaja, </a:t>
                      </a:r>
                      <a:br>
                        <a:rPr lang="fi-FI" sz="1500" b="0" i="0" u="none" strike="noStrike" dirty="0">
                          <a:solidFill>
                            <a:srgbClr val="002649"/>
                          </a:solidFill>
                          <a:effectLst/>
                          <a:latin typeface="Neue Haas Unica W1G" panose="020B0504030206020203" pitchFamily="34" charset="0"/>
                        </a:rPr>
                      </a:br>
                      <a:r>
                        <a:rPr lang="fi-FI" sz="1500" b="0" i="0" u="none" strike="noStrike" dirty="0">
                          <a:solidFill>
                            <a:srgbClr val="00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9034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9034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882929554"/>
                  </a:ext>
                </a:extLst>
              </a:tr>
              <a:tr h="39034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Hevosmaailma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795061490"/>
                  </a:ext>
                </a:extLst>
              </a:tr>
              <a:tr h="39034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Sähkömaailma, </a:t>
                      </a:r>
                      <a:br>
                        <a:rPr lang="fi-FI" sz="1500" b="0" i="0" u="none" strike="noStrike" dirty="0">
                          <a:solidFill>
                            <a:srgbClr val="002649"/>
                          </a:solidFill>
                          <a:effectLst/>
                          <a:latin typeface="Neue Haas Unica W1G" panose="020B0504030206020203" pitchFamily="34" charset="0"/>
                        </a:rPr>
                      </a:br>
                      <a:r>
                        <a:rPr lang="fi-FI" sz="1500" b="0" i="0" u="none" strike="noStrike" dirty="0">
                          <a:solidFill>
                            <a:srgbClr val="002649"/>
                          </a:solidFill>
                          <a:effectLst/>
                          <a:latin typeface="Neue Haas Unica W1G" panose="020B0504030206020203" pitchFamily="34" charset="0"/>
                        </a:rPr>
                        <a:t>VIVA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282013095"/>
                  </a:ext>
                </a:extLst>
              </a:tr>
              <a:tr h="36467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76370086"/>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125540916"/>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heinäkuu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29227078"/>
              </p:ext>
            </p:extLst>
          </p:nvPr>
        </p:nvGraphicFramePr>
        <p:xfrm>
          <a:off x="3703434" y="1410788"/>
          <a:ext cx="4785132" cy="390424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0249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02495">
                <a:tc>
                  <a:txBody>
                    <a:bodyPr/>
                    <a:lstStyle/>
                    <a:p>
                      <a:pPr algn="ctr" fontAlgn="b"/>
                      <a:r>
                        <a:rPr lang="fi-FI" sz="1500" b="0" i="0" u="none" strike="noStrike">
                          <a:solidFill>
                            <a:srgbClr val="0E2649"/>
                          </a:solidFill>
                          <a:effectLst/>
                          <a:latin typeface="Neue Haas Unica W1G" panose="020B05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02495">
                <a:tc>
                  <a:txBody>
                    <a:bodyPr/>
                    <a:lstStyle/>
                    <a:p>
                      <a:pPr algn="ctr" fontAlgn="b"/>
                      <a:r>
                        <a:rPr lang="fi-FI" sz="1500" b="0" i="0" u="none" strike="noStrike">
                          <a:solidFill>
                            <a:srgbClr val="0E2649"/>
                          </a:solidFill>
                          <a:effectLst/>
                          <a:latin typeface="Neue Haas Unica W1G" panose="020B0504030206020203" pitchFamily="34" charset="0"/>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02495">
                <a:tc>
                  <a:txBody>
                    <a:bodyPr/>
                    <a:lstStyle/>
                    <a:p>
                      <a:pPr algn="ctr" fontAlgn="b"/>
                      <a:r>
                        <a:rPr lang="fi-FI" sz="1500" b="0" i="0" u="none" strike="noStrike">
                          <a:solidFill>
                            <a:srgbClr val="0E2649"/>
                          </a:solidFill>
                          <a:effectLst/>
                          <a:latin typeface="Neue Haas Unica W1G" panose="020B0504030206020203" pitchFamily="34" charset="0"/>
                        </a:rPr>
                        <a:t>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02495">
                <a:tc>
                  <a:txBody>
                    <a:bodyPr/>
                    <a:lstStyle/>
                    <a:p>
                      <a:pPr algn="ctr" fontAlgn="b"/>
                      <a:r>
                        <a:rPr lang="fi-FI" sz="1500" b="0" i="0" u="none" strike="noStrike" dirty="0">
                          <a:solidFill>
                            <a:srgbClr val="0E2649"/>
                          </a:solidFill>
                          <a:effectLst/>
                          <a:latin typeface="Neue Haas Unica W1G" panose="020B0504030206020203" pitchFamily="34" charset="0"/>
                        </a:rPr>
                        <a:t>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02495">
                <a:tc>
                  <a:txBody>
                    <a:bodyPr/>
                    <a:lstStyle/>
                    <a:p>
                      <a:pPr algn="ctr" fontAlgn="b"/>
                      <a:r>
                        <a:rPr lang="fi-FI" sz="1500" b="0" i="0" u="none" strike="noStrike" dirty="0">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Ympäristö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02495">
                <a:tc>
                  <a:txBody>
                    <a:bodyPr/>
                    <a:lstStyle/>
                    <a:p>
                      <a:pPr algn="ctr" fontAlgn="b"/>
                      <a:r>
                        <a:rPr lang="fi-FI" sz="1500" b="0" i="0" u="none" strike="noStrike" dirty="0">
                          <a:solidFill>
                            <a:srgbClr val="0E2649"/>
                          </a:solidFill>
                          <a:effectLst/>
                          <a:latin typeface="Neue Haas Unica W1G" panose="020B0504030206020203" pitchFamily="34" charset="0"/>
                        </a:rPr>
                        <a:t>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02495">
                <a:tc>
                  <a:txBody>
                    <a:bodyPr/>
                    <a:lstStyle/>
                    <a:p>
                      <a:pPr algn="ctr" fontAlgn="b"/>
                      <a:r>
                        <a:rPr lang="fi-FI" sz="1500" b="0" i="0" u="none" strike="noStrike" dirty="0">
                          <a:solidFill>
                            <a:srgbClr val="0E2649"/>
                          </a:solidFill>
                          <a:effectLst/>
                          <a:latin typeface="Neue Haas Unica W1G" panose="020B0504030206020203" pitchFamily="34" charset="0"/>
                        </a:rPr>
                        <a:t>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643281">
                <a:tc>
                  <a:txBody>
                    <a:bodyPr/>
                    <a:lstStyle/>
                    <a:p>
                      <a:pPr algn="ctr" fontAlgn="b"/>
                      <a:r>
                        <a:rPr lang="fi-FI" sz="1500" b="0" i="0" u="none" strike="noStrike" dirty="0">
                          <a:solidFill>
                            <a:srgbClr val="0E2649"/>
                          </a:solidFill>
                          <a:effectLst/>
                          <a:latin typeface="Neue Haas Unica W1G" panose="020B0504030206020203" pitchFamily="34" charset="0"/>
                        </a:rPr>
                        <a:t>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E2649"/>
                          </a:solidFill>
                          <a:effectLst/>
                          <a:latin typeface="Neue Haas Unica W1G" panose="020B0504030206020203" pitchFamily="34" charset="0"/>
                        </a:rPr>
                        <a:t>Arkkitehtiuutiset, 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841000">
                <a:tc>
                  <a:txBody>
                    <a:bodyPr/>
                    <a:lstStyle/>
                    <a:p>
                      <a:pPr algn="ctr" fontAlgn="b"/>
                      <a:r>
                        <a:rPr lang="fi-FI" sz="1500" b="0" i="0" u="none" strike="noStrike" dirty="0">
                          <a:solidFill>
                            <a:srgbClr val="0E2649"/>
                          </a:solidFill>
                          <a:effectLst/>
                          <a:latin typeface="Neue Haas Unica W1G" panose="020B0504030206020203" pitchFamily="34" charset="0"/>
                        </a:rPr>
                        <a:t>10.–14.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Arkkitehti, Insinööri, </a:t>
                      </a:r>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Taloustaito, 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a:t>
            </a:r>
            <a:r>
              <a:rPr lang="fi-FI" sz="3400" dirty="0"/>
              <a:t>6</a:t>
            </a:r>
            <a:r>
              <a:rPr lang="fi-FI" sz="3400" dirty="0">
                <a:solidFill>
                  <a:schemeClr val="tx2"/>
                </a:solidFill>
                <a:latin typeface="Canela Medium" pitchFamily="2" charset="77"/>
              </a:rPr>
              <a:t> </a:t>
            </a:r>
            <a:r>
              <a:rPr lang="en-FI" sz="3400" dirty="0">
                <a:solidFill>
                  <a:schemeClr val="tx2"/>
                </a:solidFill>
                <a:latin typeface="Canela Medium" pitchFamily="2" charset="77"/>
              </a:rPr>
              <a:t>kpl) /</a:t>
            </a:r>
            <a:r>
              <a:rPr lang="fi-FI" sz="3400" dirty="0"/>
              <a:t> heinäkuu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196</a:t>
            </a:r>
            <a:r>
              <a:rPr lang="en-FI" sz="3400" dirty="0">
                <a:solidFill>
                  <a:schemeClr val="tx2"/>
                </a:solidFill>
                <a:latin typeface="Canela Medium" pitchFamily="2" charset="77"/>
              </a:rPr>
              <a:t> kpl) /</a:t>
            </a:r>
            <a:r>
              <a:rPr lang="fi-FI" sz="3400" dirty="0"/>
              <a:t> heinäkuu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484786"/>
            <a:ext cx="10515600" cy="1292086"/>
          </a:xfrm>
        </p:spPr>
        <p:txBody>
          <a:bodyPr>
            <a:normAutofit/>
          </a:bodyPr>
          <a:lstStyle/>
          <a:p>
            <a:r>
              <a:rPr lang="en-FI" sz="8200" dirty="0"/>
              <a:t>Ajankohtaista 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9706" y="3624471"/>
            <a:ext cx="8824801" cy="3131997"/>
          </a:xfrm>
        </p:spPr>
        <p:txBody>
          <a:bodyPr>
            <a:normAutofit/>
          </a:bodyPr>
          <a:lstStyle/>
          <a:p>
            <a:r>
              <a:rPr lang="en-FI" sz="3200" dirty="0">
                <a:latin typeface="Neue Haas Unica W1G Medium" panose="020B0504030206020203" pitchFamily="34" charset="0"/>
              </a:rPr>
              <a:t>Luitko jo nämä?</a:t>
            </a:r>
          </a:p>
        </p:txBody>
      </p:sp>
    </p:spTree>
    <p:extLst>
      <p:ext uri="{BB962C8B-B14F-4D97-AF65-F5344CB8AC3E}">
        <p14:creationId xmlns:p14="http://schemas.microsoft.com/office/powerpoint/2010/main" val="391556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heinäkuu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–0,6</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+1,1</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–1,1</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0,0</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+0,2</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573370663"/>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1854126"/>
            <a:ext cx="4450669" cy="1231900"/>
          </a:xfrm>
        </p:spPr>
        <p:txBody>
          <a:bodyPr>
            <a:noAutofit/>
          </a:bodyPr>
          <a:lstStyle/>
          <a:p>
            <a:r>
              <a:rPr lang="fi-FI" dirty="0"/>
              <a:t>Inspiraatiota maailmalta – näistä lehdistä aikakausmedioiden tekijät hakevat ideoita</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3211286"/>
            <a:ext cx="4450669" cy="2492829"/>
          </a:xfrm>
        </p:spPr>
        <p:txBody>
          <a:bodyPr anchor="ctr">
            <a:noAutofit/>
          </a:bodyPr>
          <a:lstStyle/>
          <a:p>
            <a:pPr marL="0" indent="0">
              <a:buNone/>
            </a:pPr>
            <a:r>
              <a:rPr lang="fi-FI" dirty="0"/>
              <a:t>Kuvittajaa inspiroi </a:t>
            </a:r>
            <a:r>
              <a:rPr lang="fi-FI" dirty="0" err="1"/>
              <a:t>The</a:t>
            </a:r>
            <a:r>
              <a:rPr lang="fi-FI" dirty="0"/>
              <a:t> New </a:t>
            </a:r>
            <a:r>
              <a:rPr lang="fi-FI" dirty="0" err="1"/>
              <a:t>Yorker</a:t>
            </a:r>
            <a:r>
              <a:rPr lang="fi-FI" dirty="0"/>
              <a:t>, visualisti ihailee i-D:n tyyliä ja humoristisia juttuja kirjoittava toimittaja nauraa satiiriselle </a:t>
            </a:r>
            <a:r>
              <a:rPr lang="fi-FI" dirty="0" err="1"/>
              <a:t>Reductress</a:t>
            </a:r>
            <a:r>
              <a:rPr lang="fi-FI" dirty="0"/>
              <a:t>-lehdelle. Kokosimme yhteen </a:t>
            </a:r>
            <a:r>
              <a:rPr lang="fi-FI" dirty="0" err="1"/>
              <a:t>aikkarialan</a:t>
            </a:r>
            <a:r>
              <a:rPr lang="fi-FI" dirty="0"/>
              <a:t> ammattilaisten suosikkilehdet maailmalta!</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Mirella Penttilä</a:t>
            </a:r>
          </a:p>
        </p:txBody>
      </p:sp>
      <p:pic>
        <p:nvPicPr>
          <p:cNvPr id="8" name="Picture Placeholder 7" descr="A group of magazines with different images&#10;&#10;Description automatically generated">
            <a:extLst>
              <a:ext uri="{FF2B5EF4-FFF2-40B4-BE49-F238E27FC236}">
                <a16:creationId xmlns:a16="http://schemas.microsoft.com/office/drawing/2014/main" id="{7B82009C-5C93-9A8A-F173-6F7A964670CF}"/>
              </a:ext>
            </a:extLst>
          </p:cNvPr>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179813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book&#10;&#10;Description automatically generated">
            <a:extLst>
              <a:ext uri="{FF2B5EF4-FFF2-40B4-BE49-F238E27FC236}">
                <a16:creationId xmlns:a16="http://schemas.microsoft.com/office/drawing/2014/main" id="{62CF50E7-907B-0046-DDB7-3BE32E54DAA8}"/>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5638798" cy="6858000"/>
          </a:xfrm>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730828"/>
            <a:ext cx="5112325" cy="1992086"/>
          </a:xfrm>
        </p:spPr>
        <p:txBody>
          <a:bodyPr>
            <a:noAutofit/>
          </a:bodyPr>
          <a:lstStyle/>
          <a:p>
            <a:r>
              <a:rPr lang="fi-FI" sz="3000" dirty="0">
                <a:solidFill>
                  <a:schemeClr val="accent1"/>
                </a:solidFill>
              </a:rPr>
              <a:t>Kotilieden verkkotuottaja ja </a:t>
            </a:r>
            <a:r>
              <a:rPr lang="fi-FI" sz="3000" dirty="0" err="1">
                <a:solidFill>
                  <a:schemeClr val="accent1"/>
                </a:solidFill>
              </a:rPr>
              <a:t>Tiktok</a:t>
            </a:r>
            <a:r>
              <a:rPr lang="fi-FI" sz="3000" dirty="0">
                <a:solidFill>
                  <a:schemeClr val="accent1"/>
                </a:solidFill>
              </a:rPr>
              <a:t>-journalismin pioneeri Ulla Lehtinen: "Toimittajan ääni tuo lyhytvideoihin lämpöä ja vakuuttavuutta"</a:t>
            </a:r>
            <a:br>
              <a:rPr lang="fi-FI" sz="3000" dirty="0">
                <a:solidFill>
                  <a:schemeClr val="accent1"/>
                </a:solidFill>
              </a:rPr>
            </a:br>
            <a:endParaRPr lang="fi-FI" sz="3000" dirty="0">
              <a:solidFill>
                <a:schemeClr val="accent1"/>
              </a:solidFill>
            </a:endParaRP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77892"/>
            <a:ext cx="4797425" cy="2521205"/>
          </a:xfrm>
        </p:spPr>
        <p:txBody>
          <a:bodyPr anchor="ctr">
            <a:noAutofit/>
          </a:bodyPr>
          <a:lstStyle/>
          <a:p>
            <a:pPr marL="0" indent="0">
              <a:buNone/>
            </a:pPr>
            <a:r>
              <a:rPr lang="fi-FI" sz="1600" dirty="0"/>
              <a:t>Kirjoihin ja kirjoittamiseen hurahtaneesta Kotilieden verkkotuottajasta </a:t>
            </a:r>
            <a:r>
              <a:rPr lang="fi-FI" sz="1600" dirty="0">
                <a:latin typeface="Neue Haas Unica W1G Medium" panose="020B0504030206020203" pitchFamily="34" charset="0"/>
              </a:rPr>
              <a:t>Ulla Lehtisestä </a:t>
            </a:r>
            <a:r>
              <a:rPr lang="fi-FI" sz="1600" dirty="0"/>
              <a:t>piti tulla lukion jälkeen lääkäri, mutta media-ala veikin mennessään. Omaa kirjatiliään somessa pitävä Ulla tietää, miten </a:t>
            </a:r>
            <a:r>
              <a:rPr lang="fi-FI" sz="1600" dirty="0" err="1"/>
              <a:t>Tiktokiin</a:t>
            </a:r>
            <a:r>
              <a:rPr lang="fi-FI" sz="1600" dirty="0"/>
              <a:t> tehdään </a:t>
            </a:r>
            <a:r>
              <a:rPr lang="fi-FI" sz="1600" dirty="0" err="1"/>
              <a:t>trendaavia</a:t>
            </a:r>
            <a:r>
              <a:rPr lang="fi-FI" sz="1600" dirty="0"/>
              <a:t> videoita ja kuinka saadaan verkkojutut keräämään klikkejä.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juttu</a:t>
            </a:r>
            <a:endParaRPr lang="fi-FI" sz="1600" dirty="0">
              <a:solidFill>
                <a:schemeClr val="tx2"/>
              </a:solidFill>
              <a:latin typeface="Neue Haas Unica W1G" panose="020B05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064192"/>
            <a:ext cx="4473876" cy="1936387"/>
          </a:xfrm>
        </p:spPr>
        <p:txBody>
          <a:bodyPr anchor="ctr">
            <a:noAutofit/>
          </a:bodyPr>
          <a:lstStyle/>
          <a:p>
            <a:pPr marL="0" indent="0">
              <a:buNone/>
            </a:pPr>
            <a:r>
              <a:rPr lang="fi-FI"/>
              <a:t>Mikä oli vuonna 2023 Suomen suurin aikakauslehti? Entä millainen lehti on Aarre? </a:t>
            </a:r>
            <a:br>
              <a:rPr lang="fi-FI"/>
            </a:br>
            <a:r>
              <a:rPr lang="fi-FI"/>
              <a:t>Tee koukuttava kesävisa ja testaa, millainen aikkaritietäjä olet! </a:t>
            </a:r>
          </a:p>
          <a:p>
            <a:pPr marL="0" indent="0">
              <a:buNone/>
            </a:pPr>
            <a:r>
              <a:rPr lang="fi-FI" sz="1600" b="1">
                <a:solidFill>
                  <a:schemeClr val="tx2"/>
                </a:solidFill>
                <a:latin typeface="Neue Haas Unica W1G" panose="020B0504030206020203" pitchFamily="34" charset="0"/>
                <a:cs typeface="Calibri" panose="020F0502020204030204" pitchFamily="34" charset="0"/>
                <a:hlinkClick r:id="rId2"/>
              </a:rPr>
              <a:t>Lue lisää</a:t>
            </a:r>
            <a:endParaRPr lang="fi-FI" sz="160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793883"/>
            <a:ext cx="4895995" cy="1635117"/>
          </a:xfrm>
        </p:spPr>
        <p:txBody>
          <a:bodyPr>
            <a:noAutofit/>
          </a:bodyPr>
          <a:lstStyle/>
          <a:p>
            <a:r>
              <a:rPr lang="fi-FI"/>
              <a:t>Miten hyvin tunnet suomalaiset aikakauslehdet? Testaa tietosi kesävisassa!</a:t>
            </a:r>
            <a:br>
              <a:rPr lang="fi-FI"/>
            </a:br>
            <a:endParaRPr lang="fi-FI"/>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DA397016-704D-20B9-84C1-33810A0A806E}"/>
              </a:ext>
            </a:extLst>
          </p:cNvPr>
          <p:cNvSpPr txBox="1"/>
          <p:nvPr/>
        </p:nvSpPr>
        <p:spPr>
          <a:xfrm>
            <a:off x="11014364" y="6474122"/>
            <a:ext cx="1447733" cy="230832"/>
          </a:xfrm>
          <a:prstGeom prst="rect">
            <a:avLst/>
          </a:prstGeom>
          <a:noFill/>
        </p:spPr>
        <p:txBody>
          <a:bodyPr wrap="square" rtlCol="0">
            <a:spAutoFit/>
          </a:bodyPr>
          <a:lstStyle/>
          <a:p>
            <a:pPr algn="l"/>
            <a:r>
              <a:rPr lang="fi-FI" sz="900" dirty="0">
                <a:solidFill>
                  <a:srgbClr val="FFF6FA"/>
                </a:solidFill>
                <a:latin typeface="Neue Haas Unica Pro Light" panose="020B0404030206020203" pitchFamily="34" charset="77"/>
              </a:rPr>
              <a:t>Kuva: </a:t>
            </a:r>
            <a:r>
              <a:rPr lang="fi-FI" sz="900" dirty="0" err="1">
                <a:solidFill>
                  <a:srgbClr val="FFF6FA"/>
                </a:solidFill>
                <a:latin typeface="Neue Haas Unica Pro Light" panose="020B0404030206020203" pitchFamily="34" charset="77"/>
              </a:rPr>
              <a:t>Unsplash</a:t>
            </a:r>
            <a:endParaRPr lang="en-FI" sz="900" dirty="0">
              <a:solidFill>
                <a:srgbClr val="FFF6FA"/>
              </a:solidFill>
              <a:latin typeface="Neue Haas Unica Pro Light" panose="020B0404030206020203" pitchFamily="34" charset="77"/>
            </a:endParaRPr>
          </a:p>
        </p:txBody>
      </p:sp>
      <p:sp>
        <p:nvSpPr>
          <p:cNvPr id="10" name="Content Placeholder 4">
            <a:extLst>
              <a:ext uri="{FF2B5EF4-FFF2-40B4-BE49-F238E27FC236}">
                <a16:creationId xmlns:a16="http://schemas.microsoft.com/office/drawing/2014/main" id="{0991F7FC-85EA-1CE6-9478-DF13D5FE7709}"/>
              </a:ext>
            </a:extLst>
          </p:cNvPr>
          <p:cNvSpPr txBox="1">
            <a:spLocks/>
          </p:cNvSpPr>
          <p:nvPr/>
        </p:nvSpPr>
        <p:spPr>
          <a:xfrm rot="16200000">
            <a:off x="10787929"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200" dirty="0">
                <a:solidFill>
                  <a:schemeClr val="bg1"/>
                </a:solidFill>
              </a:rPr>
              <a:t>Kuva: Alko</a:t>
            </a:r>
          </a:p>
        </p:txBody>
      </p:sp>
      <p:sp>
        <p:nvSpPr>
          <p:cNvPr id="11" name="Content Placeholder 4">
            <a:extLst>
              <a:ext uri="{FF2B5EF4-FFF2-40B4-BE49-F238E27FC236}">
                <a16:creationId xmlns:a16="http://schemas.microsoft.com/office/drawing/2014/main" id="{AD722557-9D14-67A3-F66D-921BFB14DC75}"/>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Trendi</a:t>
            </a:r>
          </a:p>
        </p:txBody>
      </p:sp>
      <p:pic>
        <p:nvPicPr>
          <p:cNvPr id="7" name="Picture Placeholder 6" descr="A person reading a magazine on the grass&#10;&#10;Description automatically generated">
            <a:extLst>
              <a:ext uri="{FF2B5EF4-FFF2-40B4-BE49-F238E27FC236}">
                <a16:creationId xmlns:a16="http://schemas.microsoft.com/office/drawing/2014/main" id="{F8AD9640-7994-F1A8-42FB-9CAC370DDA9C}"/>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6068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a red dress holding a book&#10;&#10;Description automatically generated">
            <a:extLst>
              <a:ext uri="{FF2B5EF4-FFF2-40B4-BE49-F238E27FC236}">
                <a16:creationId xmlns:a16="http://schemas.microsoft.com/office/drawing/2014/main" id="{CD4DF9A4-7A4E-5DEC-75EE-AC06D7A739AC}"/>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891643"/>
            <a:ext cx="5112325" cy="2101785"/>
          </a:xfrm>
        </p:spPr>
        <p:txBody>
          <a:bodyPr>
            <a:noAutofit/>
          </a:bodyPr>
          <a:lstStyle/>
          <a:p>
            <a:r>
              <a:rPr lang="fi-FI" sz="3000" dirty="0"/>
              <a:t>Huippusuosittu </a:t>
            </a:r>
            <a:r>
              <a:rPr lang="fi-FI" sz="3000" dirty="0" err="1"/>
              <a:t>Mediakortit.fi</a:t>
            </a:r>
            <a:r>
              <a:rPr lang="fi-FI" sz="3000" dirty="0"/>
              <a:t>-palvelu </a:t>
            </a:r>
            <a:br>
              <a:rPr lang="fi-FI" sz="3000" dirty="0"/>
            </a:br>
            <a:r>
              <a:rPr lang="fi-FI" sz="3000" dirty="0"/>
              <a:t>on uudistunut!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2993428"/>
            <a:ext cx="4797425" cy="2806285"/>
          </a:xfrm>
        </p:spPr>
        <p:txBody>
          <a:bodyPr anchor="ctr">
            <a:noAutofit/>
          </a:bodyPr>
          <a:lstStyle/>
          <a:p>
            <a:pPr marL="0" indent="0">
              <a:buNone/>
            </a:pPr>
            <a:r>
              <a:rPr lang="fi-FI" sz="1600" dirty="0"/>
              <a:t>Uudistuneessa Mediakorttipalvelussa tieto on selkeämmin esillä, hakuominaisuudet ovat monipuolisemmat ja vertailu on helpompaa. </a:t>
            </a:r>
            <a:br>
              <a:rPr lang="fi-FI" sz="1600" dirty="0"/>
            </a:br>
            <a:r>
              <a:rPr lang="fi-FI" sz="1600" dirty="0"/>
              <a:t>K</a:t>
            </a:r>
            <a:r>
              <a:rPr lang="en-GB" sz="1600" dirty="0" err="1"/>
              <a:t>aikki</a:t>
            </a:r>
            <a:r>
              <a:rPr lang="en-GB" sz="1600" dirty="0"/>
              <a:t> </a:t>
            </a:r>
            <a:r>
              <a:rPr lang="en-GB" sz="1600" dirty="0" err="1"/>
              <a:t>tieto</a:t>
            </a:r>
            <a:r>
              <a:rPr lang="en-GB" sz="1600" dirty="0"/>
              <a:t> on </a:t>
            </a:r>
            <a:r>
              <a:rPr lang="en-GB" sz="1600" dirty="0" err="1"/>
              <a:t>saatavilla</a:t>
            </a:r>
            <a:r>
              <a:rPr lang="en-GB" sz="1600" dirty="0"/>
              <a:t> </a:t>
            </a:r>
            <a:r>
              <a:rPr lang="en-GB" sz="1600" dirty="0" err="1"/>
              <a:t>ilman</a:t>
            </a:r>
            <a:r>
              <a:rPr lang="en-GB" sz="1600" dirty="0"/>
              <a:t> </a:t>
            </a:r>
            <a:r>
              <a:rPr lang="en-GB" sz="1600" dirty="0" err="1"/>
              <a:t>tunnuksia</a:t>
            </a:r>
            <a:r>
              <a:rPr lang="en-GB" sz="1600" dirty="0"/>
              <a:t> </a:t>
            </a:r>
            <a:r>
              <a:rPr lang="en-GB" sz="1600" dirty="0" err="1"/>
              <a:t>suomeksi</a:t>
            </a:r>
            <a:r>
              <a:rPr lang="en-GB" sz="1600" dirty="0"/>
              <a:t> </a:t>
            </a:r>
            <a:r>
              <a:rPr lang="en-GB" sz="1600" dirty="0" err="1"/>
              <a:t>ja</a:t>
            </a:r>
            <a:r>
              <a:rPr lang="en-GB" sz="1600" dirty="0"/>
              <a:t> </a:t>
            </a:r>
            <a:r>
              <a:rPr lang="en-GB" sz="1600" dirty="0" err="1"/>
              <a:t>englanniksi</a:t>
            </a:r>
            <a:r>
              <a:rPr lang="en-GB" sz="1600" dirty="0"/>
              <a:t>!</a:t>
            </a:r>
            <a:endParaRPr lang="fi-FI" sz="1600" dirty="0"/>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Tutustu palveluun</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5"/>
              </a:rPr>
              <a:t>Lue, mikä muuttui</a:t>
            </a:r>
            <a:endParaRPr lang="fi-FI" sz="1600" b="1" dirty="0">
              <a:solidFill>
                <a:schemeClr val="tx2"/>
              </a:solidFill>
              <a:latin typeface="Neue Haas Unica W1G" panose="020B0504030206020203" pitchFamily="34" charset="0"/>
              <a:cs typeface="Calibri" panose="020F0502020204030204"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0"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6650114"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6651699"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spTree>
    <p:extLst>
      <p:ext uri="{BB962C8B-B14F-4D97-AF65-F5344CB8AC3E}">
        <p14:creationId xmlns:p14="http://schemas.microsoft.com/office/powerpoint/2010/main" val="375319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heinäkuu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heinäkuussa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+8 519</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+2 122</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+3 111</a:t>
            </a:r>
          </a:p>
          <a:p>
            <a:pPr algn="ctr"/>
            <a:r>
              <a:rPr lang="fi-FI" sz="2000" i="1" dirty="0">
                <a:solidFill>
                  <a:schemeClr val="bg2"/>
                </a:solidFill>
                <a:latin typeface="Neue Haas Unica W1G" panose="020B0504030206020203" pitchFamily="34" charset="0"/>
              </a:rPr>
              <a:t>X -107</a:t>
            </a:r>
            <a:endParaRPr lang="fi-FI" sz="2000" dirty="0">
              <a:solidFill>
                <a:schemeClr val="bg2"/>
              </a:solidFill>
              <a:latin typeface="Neue Haas Unica W1G" panose="020B0504030206020203" pitchFamily="34" charset="0"/>
            </a:endParaRP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+1 294</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+1 033</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+1 066</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082619743"/>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heinäkuu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196 aikakausmediaa, joilla oli käytössään yhteensä 495 somekanavaa.</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71525929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heinäkuu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25 227</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022416938"/>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66897512"/>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7/2023 – 7/2024</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tykkääjät, seuraajat ja kanavan tilaajat Facebookissa, Instagramissa, X:ssä, YouTubessa, Pinterestissä ja TikTokissa.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004053985"/>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7/2023 – 7/2024</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tykkääjät.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35015924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7/2023 – 7/2024</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95B21824-3573-4170-BB97-352BE88B69B2}">
  <ds:schemaRefs>
    <ds:schemaRef ds:uri="http://purl.org/dc/terms/"/>
    <ds:schemaRef ds:uri="http://purl.org/dc/elements/1.1/"/>
    <ds:schemaRef ds:uri="http://schemas.openxmlformats.org/package/2006/metadata/core-properties"/>
    <ds:schemaRef ds:uri="b8458977-e6f2-40e9-9621-96f4298c6bbe"/>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14872</TotalTime>
  <Words>2375</Words>
  <Application>Microsoft Macintosh PowerPoint</Application>
  <PresentationFormat>Widescreen</PresentationFormat>
  <Paragraphs>727</Paragraphs>
  <Slides>35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Neue Haas Unica W1G</vt:lpstr>
      <vt:lpstr>Clattering</vt:lpstr>
      <vt:lpstr>Neue Haas Unica W1G Light</vt:lpstr>
      <vt:lpstr>Neue Haas Unica Pro</vt:lpstr>
      <vt:lpstr>Neue Haas Unica Pro Light</vt:lpstr>
      <vt:lpstr>Calibri</vt:lpstr>
      <vt:lpstr>Canela Medium</vt:lpstr>
      <vt:lpstr>Neue Haas Unica W1G Medium</vt:lpstr>
      <vt:lpstr>Arial</vt:lpstr>
      <vt:lpstr>Office Theme</vt:lpstr>
      <vt:lpstr>PowerPoint Presentation</vt:lpstr>
      <vt:lpstr>Eeva, SK ja Kotivinkki kasvoivat heinäkuussa</vt:lpstr>
      <vt:lpstr>Aikakausmedioiden someyleisö / heinäkuu 2024</vt:lpstr>
      <vt:lpstr>Aikakausmedioiden seuraajamäärä / heinäkuu 2024</vt:lpstr>
      <vt:lpstr>Aikakausmedioiden somekanavien määrä / heinäkuu 2024</vt:lpstr>
      <vt:lpstr>Yleisön keskimääräinen koko /  heinäkuu 2024</vt:lpstr>
      <vt:lpstr>Yleisömäärä kaikissa somekanavissa  7/2023 – 7/2024</vt:lpstr>
      <vt:lpstr>Yleisömäärä Facebookissa  7/2023 – 7/2024</vt:lpstr>
      <vt:lpstr>Yleisömäärä Instagramissa  7/2023 – 7/2024</vt:lpstr>
      <vt:lpstr>Yleisömäärä X:ssä  7/2023 – 7/2024</vt:lpstr>
      <vt:lpstr>Yleisömäärä YouTubessa  7/2023 – 7/2024</vt:lpstr>
      <vt:lpstr>Yleisömäärä YouTubessa  7/2023 – 7/2024</vt:lpstr>
      <vt:lpstr>Yleisömäärä TikTokissa  7/2023 – 7/2024</vt:lpstr>
      <vt:lpstr>Somen suurimmat</vt:lpstr>
      <vt:lpstr>Eniten seuraajia kaikissa kanavissa TOP 20 / heinäkuu 2024</vt:lpstr>
      <vt:lpstr>Eniten tykkääjiä Facebookissa TOP 20 / heinäkuu 2024</vt:lpstr>
      <vt:lpstr>Eniten seuraajia Instagramissa TOP 20 / heinäkuu 2024</vt:lpstr>
      <vt:lpstr>Eniten seuraajia X:ssä TOP 20 / heinäkuu 2024</vt:lpstr>
      <vt:lpstr>Eniten seuraajia YouTubessa ja Pinterestissä TOP 10 /  heinäkuu 2024</vt:lpstr>
      <vt:lpstr>Eniten seuraajia TikTokissa TOP 10 /  heinäkuu 2024</vt:lpstr>
      <vt:lpstr>Eniten yleisöään  kasvattaneet</vt:lpstr>
      <vt:lpstr>Eniten uusia seuraajia kaikissa kanavissa TOP 20 / heinäkuu 2024</vt:lpstr>
      <vt:lpstr>Eniten uusia seuraajia Facebookissa TOP 10 / heinäkuu 2024</vt:lpstr>
      <vt:lpstr>Eniten uusia seuraajia Instagramissa TOP 10 / heinäkuu 2024</vt:lpstr>
      <vt:lpstr>Eniten uusia seuraajia X:ssä TOP 10 / heinäkuu 2024</vt:lpstr>
      <vt:lpstr>Seuratut mediat</vt:lpstr>
      <vt:lpstr>Seurannassa olleet mediat (196 kpl) / heinäkuu 2024</vt:lpstr>
      <vt:lpstr>Seurannassa olleet mediat (196 kpl) / heinäkuu 2024</vt:lpstr>
      <vt:lpstr>Ajankohtaista aikakausmedioista</vt:lpstr>
      <vt:lpstr>Inspiraatiota maailmalta – näistä lehdistä aikakausmedioiden tekijät hakevat ideoita</vt:lpstr>
      <vt:lpstr>Kotilieden verkkotuottaja ja Tiktok-journalismin pioneeri Ulla Lehtinen: "Toimittajan ääni tuo lyhytvideoihin lämpöä ja vakuuttavuutta" </vt:lpstr>
      <vt:lpstr>Miten hyvin tunnet suomalaiset aikakauslehdet? Testaa tietosi kesävisassa! </vt:lpstr>
      <vt:lpstr>Huippusuosittu Mediakortit.fi-palvelu  on uudistunut!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subject/>
  <dc:creator>Katja Pietilä-Seppä</dc:creator>
  <cp:keywords/>
  <dc:description/>
  <cp:lastModifiedBy>Outi Itävuo</cp:lastModifiedBy>
  <cp:revision>595</cp:revision>
  <dcterms:created xsi:type="dcterms:W3CDTF">2021-01-05T09:04:45Z</dcterms:created>
  <dcterms:modified xsi:type="dcterms:W3CDTF">2024-08-05T14:06:19Z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