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24" r:id="rId32"/>
    <p:sldId id="1220" r:id="rId33"/>
    <p:sldId id="1218" r:id="rId34"/>
    <p:sldId id="1225" r:id="rId35"/>
    <p:sldId id="275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nela Medium" pitchFamily="2" charset="77"/>
      <p:regular r:id="rId43"/>
    </p:embeddedFont>
    <p:embeddedFont>
      <p:font typeface="Clattering" pitchFamily="2" charset="0"/>
      <p:regular r:id="rId44"/>
    </p:embeddedFont>
    <p:embeddedFont>
      <p:font typeface="Neue Haas Unica W1G" panose="020B0504030206020203" pitchFamily="34" charset="0"/>
      <p:regular r:id="rId45"/>
      <p:bold r:id="rId46"/>
      <p:italic r:id="rId47"/>
      <p:boldItalic r:id="rId48"/>
    </p:embeddedFont>
    <p:embeddedFont>
      <p:font typeface="Neue Haas Unica W1G Light" panose="020B0404030206020203" pitchFamily="34" charset="0"/>
      <p:regular r:id="rId49"/>
      <p:italic r:id="rId50"/>
    </p:embeddedFont>
    <p:embeddedFont>
      <p:font typeface="Neue Haas Unica W1G Medium" panose="020B05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2" autoAdjust="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2 203 880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2203880</c:v>
                </c:pt>
                <c:pt idx="1">
                  <c:v>1385603</c:v>
                </c:pt>
                <c:pt idx="2">
                  <c:v>657362</c:v>
                </c:pt>
                <c:pt idx="3">
                  <c:v>133025</c:v>
                </c:pt>
                <c:pt idx="4">
                  <c:v>81754</c:v>
                </c:pt>
                <c:pt idx="5">
                  <c:v>7406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  <c:pt idx="6">
                  <c:v>44317</c:v>
                </c:pt>
                <c:pt idx="7">
                  <c:v>44348</c:v>
                </c:pt>
                <c:pt idx="8">
                  <c:v>44378</c:v>
                </c:pt>
                <c:pt idx="9">
                  <c:v>44409</c:v>
                </c:pt>
                <c:pt idx="10">
                  <c:v>44440</c:v>
                </c:pt>
                <c:pt idx="11">
                  <c:v>44470</c:v>
                </c:pt>
                <c:pt idx="12">
                  <c:v>44501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71607</c:v>
                </c:pt>
                <c:pt idx="1">
                  <c:v>73038</c:v>
                </c:pt>
                <c:pt idx="2">
                  <c:v>73779</c:v>
                </c:pt>
                <c:pt idx="3">
                  <c:v>74594</c:v>
                </c:pt>
                <c:pt idx="4">
                  <c:v>75592</c:v>
                </c:pt>
                <c:pt idx="5">
                  <c:v>76524</c:v>
                </c:pt>
                <c:pt idx="6">
                  <c:v>77282</c:v>
                </c:pt>
                <c:pt idx="7">
                  <c:v>78008</c:v>
                </c:pt>
                <c:pt idx="8">
                  <c:v>78632</c:v>
                </c:pt>
                <c:pt idx="9">
                  <c:v>79180</c:v>
                </c:pt>
                <c:pt idx="10">
                  <c:v>79880</c:v>
                </c:pt>
                <c:pt idx="11">
                  <c:v>80620</c:v>
                </c:pt>
                <c:pt idx="12">
                  <c:v>81754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2 203 880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4469030</c:v>
                </c:pt>
                <c:pt idx="1">
                  <c:v>2203880</c:v>
                </c:pt>
                <c:pt idx="2">
                  <c:v>1385603</c:v>
                </c:pt>
                <c:pt idx="3">
                  <c:v>657362</c:v>
                </c:pt>
                <c:pt idx="4">
                  <c:v>133025</c:v>
                </c:pt>
                <c:pt idx="5">
                  <c:v>81754</c:v>
                </c:pt>
                <c:pt idx="6">
                  <c:v>7406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190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544</c:v>
                </c:pt>
                <c:pt idx="1">
                  <c:v>190</c:v>
                </c:pt>
                <c:pt idx="2">
                  <c:v>132</c:v>
                </c:pt>
                <c:pt idx="3">
                  <c:v>107</c:v>
                </c:pt>
                <c:pt idx="4" formatCode="#,##0">
                  <c:v>76</c:v>
                </c:pt>
                <c:pt idx="5" formatCode="#,##0">
                  <c:v>31</c:v>
                </c:pt>
                <c:pt idx="6" formatCode="#,##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11 599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21180.236966824643</c:v>
                </c:pt>
                <c:pt idx="1">
                  <c:v>11599.368421052632</c:v>
                </c:pt>
                <c:pt idx="2">
                  <c:v>10496.992424242424</c:v>
                </c:pt>
                <c:pt idx="3">
                  <c:v>6143.5700934579436</c:v>
                </c:pt>
                <c:pt idx="4">
                  <c:v>2637.2258064516127</c:v>
                </c:pt>
                <c:pt idx="5">
                  <c:v>1750.328947368421</c:v>
                </c:pt>
                <c:pt idx="6">
                  <c:v>925.75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  <c:pt idx="6">
                  <c:v>44317</c:v>
                </c:pt>
                <c:pt idx="7">
                  <c:v>44348</c:v>
                </c:pt>
                <c:pt idx="8">
                  <c:v>44378</c:v>
                </c:pt>
                <c:pt idx="9">
                  <c:v>44409</c:v>
                </c:pt>
                <c:pt idx="10">
                  <c:v>44440</c:v>
                </c:pt>
                <c:pt idx="11">
                  <c:v>44470</c:v>
                </c:pt>
                <c:pt idx="12">
                  <c:v>44501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4448276</c:v>
                </c:pt>
                <c:pt idx="1">
                  <c:v>4482528</c:v>
                </c:pt>
                <c:pt idx="2">
                  <c:v>4385055</c:v>
                </c:pt>
                <c:pt idx="3">
                  <c:v>4363999</c:v>
                </c:pt>
                <c:pt idx="4">
                  <c:v>4405271</c:v>
                </c:pt>
                <c:pt idx="5">
                  <c:v>4435099</c:v>
                </c:pt>
                <c:pt idx="6">
                  <c:v>4346607</c:v>
                </c:pt>
                <c:pt idx="7">
                  <c:v>4357286</c:v>
                </c:pt>
                <c:pt idx="8">
                  <c:v>4376878</c:v>
                </c:pt>
                <c:pt idx="9">
                  <c:v>4392223</c:v>
                </c:pt>
                <c:pt idx="10">
                  <c:v>4411380</c:v>
                </c:pt>
                <c:pt idx="11">
                  <c:v>4436519</c:v>
                </c:pt>
                <c:pt idx="12">
                  <c:v>4469030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6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  <c:pt idx="6">
                  <c:v>44317</c:v>
                </c:pt>
                <c:pt idx="7">
                  <c:v>44348</c:v>
                </c:pt>
                <c:pt idx="8">
                  <c:v>44378</c:v>
                </c:pt>
                <c:pt idx="9">
                  <c:v>44409</c:v>
                </c:pt>
                <c:pt idx="10">
                  <c:v>44440</c:v>
                </c:pt>
                <c:pt idx="11">
                  <c:v>44470</c:v>
                </c:pt>
                <c:pt idx="12">
                  <c:v>44501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2229121</c:v>
                </c:pt>
                <c:pt idx="1">
                  <c:v>2242873</c:v>
                </c:pt>
                <c:pt idx="2">
                  <c:v>2215133</c:v>
                </c:pt>
                <c:pt idx="3">
                  <c:v>2192165</c:v>
                </c:pt>
                <c:pt idx="4">
                  <c:v>2207376</c:v>
                </c:pt>
                <c:pt idx="5">
                  <c:v>2215491</c:v>
                </c:pt>
                <c:pt idx="6">
                  <c:v>2164455</c:v>
                </c:pt>
                <c:pt idx="7">
                  <c:v>2161613</c:v>
                </c:pt>
                <c:pt idx="8">
                  <c:v>2172052</c:v>
                </c:pt>
                <c:pt idx="9">
                  <c:v>2180120</c:v>
                </c:pt>
                <c:pt idx="10">
                  <c:v>2186971</c:v>
                </c:pt>
                <c:pt idx="11">
                  <c:v>2197430</c:v>
                </c:pt>
                <c:pt idx="12">
                  <c:v>2203880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  <c:pt idx="6">
                  <c:v>44317</c:v>
                </c:pt>
                <c:pt idx="7">
                  <c:v>44348</c:v>
                </c:pt>
                <c:pt idx="8">
                  <c:v>44378</c:v>
                </c:pt>
                <c:pt idx="9">
                  <c:v>44409</c:v>
                </c:pt>
                <c:pt idx="10">
                  <c:v>44440</c:v>
                </c:pt>
                <c:pt idx="11">
                  <c:v>44470</c:v>
                </c:pt>
                <c:pt idx="12">
                  <c:v>44501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1283955</c:v>
                </c:pt>
                <c:pt idx="1">
                  <c:v>1300240</c:v>
                </c:pt>
                <c:pt idx="2">
                  <c:v>1301423</c:v>
                </c:pt>
                <c:pt idx="3">
                  <c:v>1304474</c:v>
                </c:pt>
                <c:pt idx="4">
                  <c:v>1324285</c:v>
                </c:pt>
                <c:pt idx="5">
                  <c:v>1341298</c:v>
                </c:pt>
                <c:pt idx="6">
                  <c:v>1325760</c:v>
                </c:pt>
                <c:pt idx="7">
                  <c:v>1336368</c:v>
                </c:pt>
                <c:pt idx="8">
                  <c:v>1342820</c:v>
                </c:pt>
                <c:pt idx="9">
                  <c:v>1349709</c:v>
                </c:pt>
                <c:pt idx="10">
                  <c:v>1358389</c:v>
                </c:pt>
                <c:pt idx="11">
                  <c:v>1370500</c:v>
                </c:pt>
                <c:pt idx="12">
                  <c:v>1385603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14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  <c:pt idx="6">
                  <c:v>44317</c:v>
                </c:pt>
                <c:pt idx="7">
                  <c:v>44348</c:v>
                </c:pt>
                <c:pt idx="8">
                  <c:v>44378</c:v>
                </c:pt>
                <c:pt idx="9">
                  <c:v>44409</c:v>
                </c:pt>
                <c:pt idx="10">
                  <c:v>44440</c:v>
                </c:pt>
                <c:pt idx="11">
                  <c:v>44470</c:v>
                </c:pt>
                <c:pt idx="12">
                  <c:v>44501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728270</c:v>
                </c:pt>
                <c:pt idx="1">
                  <c:v>729880</c:v>
                </c:pt>
                <c:pt idx="2">
                  <c:v>658259</c:v>
                </c:pt>
                <c:pt idx="3">
                  <c:v>656284</c:v>
                </c:pt>
                <c:pt idx="4">
                  <c:v>659976</c:v>
                </c:pt>
                <c:pt idx="5">
                  <c:v>662019</c:v>
                </c:pt>
                <c:pt idx="6">
                  <c:v>657638</c:v>
                </c:pt>
                <c:pt idx="7">
                  <c:v>653641</c:v>
                </c:pt>
                <c:pt idx="8">
                  <c:v>654693</c:v>
                </c:pt>
                <c:pt idx="9">
                  <c:v>653198</c:v>
                </c:pt>
                <c:pt idx="10">
                  <c:v>655051</c:v>
                </c:pt>
                <c:pt idx="11">
                  <c:v>655511</c:v>
                </c:pt>
                <c:pt idx="12">
                  <c:v>657362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  <c:pt idx="6">
                  <c:v>44317</c:v>
                </c:pt>
                <c:pt idx="7">
                  <c:v>44348</c:v>
                </c:pt>
                <c:pt idx="8">
                  <c:v>44378</c:v>
                </c:pt>
                <c:pt idx="9">
                  <c:v>44409</c:v>
                </c:pt>
                <c:pt idx="10">
                  <c:v>44440</c:v>
                </c:pt>
                <c:pt idx="11">
                  <c:v>44470</c:v>
                </c:pt>
                <c:pt idx="12">
                  <c:v>44501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135323</c:v>
                </c:pt>
                <c:pt idx="1">
                  <c:v>136497</c:v>
                </c:pt>
                <c:pt idx="2">
                  <c:v>136461</c:v>
                </c:pt>
                <c:pt idx="3">
                  <c:v>136482</c:v>
                </c:pt>
                <c:pt idx="4">
                  <c:v>138042</c:v>
                </c:pt>
                <c:pt idx="5">
                  <c:v>139767</c:v>
                </c:pt>
                <c:pt idx="6">
                  <c:v>121472</c:v>
                </c:pt>
                <c:pt idx="7">
                  <c:v>122714</c:v>
                </c:pt>
                <c:pt idx="8">
                  <c:v>123724</c:v>
                </c:pt>
                <c:pt idx="9">
                  <c:v>125056</c:v>
                </c:pt>
                <c:pt idx="10">
                  <c:v>126116</c:v>
                </c:pt>
                <c:pt idx="11">
                  <c:v>127194</c:v>
                </c:pt>
                <c:pt idx="12">
                  <c:v>133025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4 469 030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13/12/2021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13/12/2021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rtikkelit/2021/editkilpailussa-palkitaan-jalleen-parhaita-aikakausmediakampanjoita-ja-aikakauslehtimainoksia/" TargetMode="External"/><Relationship Id="rId2" Type="http://schemas.openxmlformats.org/officeDocument/2006/relationships/hyperlink" Target="https://www.editkilpailu.fi/edit-kilpailu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jpg"/><Relationship Id="rId4" Type="http://schemas.openxmlformats.org/officeDocument/2006/relationships/hyperlink" Target="https://www.aikakausmedia.fi/ajankohtaista/artikkelit/2021/ilmoita-parhaat-aikakausmediat-jutut-kuvat-kannet-ja-tekijat-editkilpailuun-ny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rtikkelit/2021/doven-markkinointikampanja-halusi-tavoittaa-10-000-kuluttajaa-tavoite-triplaantui/" TargetMode="External"/><Relationship Id="rId2" Type="http://schemas.openxmlformats.org/officeDocument/2006/relationships/hyperlink" Target="https://www.aikakausmedia.fi/ajankohtaista/artikkelit/2021/runkkarin-kasikirjan-kampanja-onnistui-rikkomaan-tabuja-ja-herattamaan-keskustelua-pienella-budjetilla/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jpg"/><Relationship Id="rId4" Type="http://schemas.openxmlformats.org/officeDocument/2006/relationships/hyperlink" Target="https://www.aikakausmedia.fi/ajankohtaista/artikkelit/2021/median-erityispiirteiden-hyodyntaminen-kampanjassa-kannattaa-muistuttaa-toinen-phd-n-kaisu-koivisto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rtikkelit/2021/ulkopolitiikka-lehden-verkkoyleiso-kasvoi-rajahdysmaisesti-ajankohtaisuutisointia-syvemmat-ja-taustoittavat-jutut-kiinnostavat-lukijoita/" TargetMode="External"/><Relationship Id="rId2" Type="http://schemas.openxmlformats.org/officeDocument/2006/relationships/hyperlink" Target="https://www.aikakausmedia.fi/ajankohtaista/artikkelit/2021/hotelli-tammerista-kertova-juttu-heratti-hotellin-loisteliaan-historian-henkiin-ainutkertaisella-tavalla/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g"/><Relationship Id="rId5" Type="http://schemas.openxmlformats.org/officeDocument/2006/relationships/hyperlink" Target="https://www.aikakausmedia.fi/ajankohtaista/artikkelit/2021/juttu-uimahallin-laitosmiehesta-onnistui-valittamaan-haastateltavan-intohimon-tyohonsa/" TargetMode="External"/><Relationship Id="rId4" Type="http://schemas.openxmlformats.org/officeDocument/2006/relationships/hyperlink" Target="https://www.aikakausmedia.fi/ajankohtaista/artikkelit/2021/valokuvaaja-paula-humberg-kuvasi-pihaansa-10-vuotta-mustavalkoinen-kuvasarja-ylsi-editkilpailun-2020-parhaimmistoon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Marraskuu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Twitterissä</a:t>
            </a:r>
            <a:br>
              <a:rPr lang="fi-FI" sz="3200" dirty="0"/>
            </a:br>
            <a:r>
              <a:rPr lang="fi-FI" sz="3200" dirty="0"/>
              <a:t>11/2020 – 11/2021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581262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11/2020 – 11/2021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07409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11/2020 – 11/2021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51370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marraskuu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48555192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229 520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220 139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209 901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178 208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169 511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158 537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158 498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120 232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116 331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104 144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49798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97 045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93 739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83 726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75 474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70 176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69 905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67 557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66 519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56 206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55 279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marraskuu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2042097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143 887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97 718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88 440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80 833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66 806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55 574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51 556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50 030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40 661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721791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40 357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39 686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37 341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36 695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35 227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32 153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31 031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marraskuu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0993047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97 786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72 879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64 778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62 234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54 752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52 176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44 518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40 732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591771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37 121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35 735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34 505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34 124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28 322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27 243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26 908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25 978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25 905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marraskuu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27869235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180 756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133 259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48 102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19 630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18 599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14 424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11 039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10 605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040939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8 591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7 331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4 809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marraskuu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4 920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4 510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4 230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3 160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/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25 230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6 182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2 297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pPr fontAlgn="b"/>
            <a:r>
              <a:rPr lang="fi-FI" sz="1700" dirty="0" err="1"/>
              <a:t>Aikakausmedioilla</a:t>
            </a:r>
            <a:r>
              <a:rPr lang="fi-FI" sz="1700" dirty="0"/>
              <a:t> oli 4 469 030 seuraajaa kaikissa </a:t>
            </a:r>
            <a:r>
              <a:rPr lang="fi-FI" sz="1700" dirty="0" err="1"/>
              <a:t>somekanavissa</a:t>
            </a:r>
            <a:r>
              <a:rPr lang="fi-FI" sz="1700" dirty="0"/>
              <a:t> yhteensä.</a:t>
            </a:r>
          </a:p>
          <a:p>
            <a:pPr fontAlgn="b"/>
            <a:r>
              <a:rPr lang="fi-FI" sz="1700" dirty="0"/>
              <a:t>Eniten yleisöään kasvattivat Yhteishyvä (+4 767), Kotiliesi (+3 954) ja Meillä kotona (+1 558).</a:t>
            </a:r>
          </a:p>
          <a:p>
            <a:pPr fontAlgn="b"/>
            <a:r>
              <a:rPr lang="fi-FI" sz="1700" dirty="0" err="1"/>
              <a:t>Tiktokissa</a:t>
            </a:r>
            <a:r>
              <a:rPr lang="fi-FI" sz="1700" dirty="0"/>
              <a:t> Kotiliesi jatkoi kasvamistaan ja sai 2 140 uutta seuraajaa.</a:t>
            </a:r>
          </a:p>
          <a:p>
            <a:pPr fontAlgn="b"/>
            <a:r>
              <a:rPr lang="fi-FI" sz="1700" dirty="0"/>
              <a:t>Metsälehden YouTube-tili lisättiin seurantaan, mistä syystä YouTuben kokonaisseuraajamäärä kasvoi keskimääräistä kuukautta enemmän. Metsälehden kanava on </a:t>
            </a:r>
            <a:r>
              <a:rPr lang="fi-FI" sz="1700" dirty="0" err="1"/>
              <a:t>aikkareiden</a:t>
            </a:r>
            <a:r>
              <a:rPr lang="fi-FI" sz="1700" dirty="0"/>
              <a:t> viidenneksi suurin.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Marraskuun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marraskuu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466547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3 954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1 558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1 489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072845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Ihana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marraskuu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72617659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marraskuu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84543679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3 765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marraskuu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82273074"/>
              </p:ext>
            </p:extLst>
          </p:nvPr>
        </p:nvGraphicFramePr>
        <p:xfrm>
          <a:off x="3703434" y="1410788"/>
          <a:ext cx="4785132" cy="47507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589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marraskuu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Gluteeniton Keittiö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marraskuu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Osuustoiminta      Palokuntalainen      Parnasso      Pelastustieto      Pelit      Perusta      Pieni on Suurin      Pinni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Senioriterveys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marraskuu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solidFill>
                  <a:schemeClr val="tx2"/>
                </a:solidFill>
                <a:latin typeface="Neue Haas Unica W1G" panose="020B0504030206020203" pitchFamily="34" charset="0"/>
              </a:rPr>
              <a:t>Lisätyt</a:t>
            </a:r>
            <a:r>
              <a:rPr lang="fi-FI" sz="20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</a:rPr>
              <a:t>|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vaikutus +5 129 seuraajaa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Kissafani: Instagram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Metsälehti: </a:t>
            </a:r>
            <a:r>
              <a:rPr lang="fi-FI" sz="1600" dirty="0" err="1">
                <a:solidFill>
                  <a:schemeClr val="tx2"/>
                </a:solidFill>
              </a:rPr>
              <a:t>Youtube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-986 seuraajaa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Ortodoksiviesti</a:t>
            </a:r>
            <a:r>
              <a:rPr lang="en-GB" sz="1600" dirty="0"/>
              <a:t>: Facebook</a:t>
            </a: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 err="1"/>
              <a:t>aikakausmedioista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49233"/>
            <a:ext cx="4799012" cy="2070338"/>
          </a:xfrm>
        </p:spPr>
        <p:txBody>
          <a:bodyPr>
            <a:noAutofit/>
          </a:bodyPr>
          <a:lstStyle/>
          <a:p>
            <a:r>
              <a:rPr lang="fi-FI" sz="3200" dirty="0"/>
              <a:t>Ilmoittaudu </a:t>
            </a:r>
            <a:r>
              <a:rPr lang="fi-FI" sz="3200" dirty="0" err="1"/>
              <a:t>Editkilpailuun</a:t>
            </a:r>
            <a:r>
              <a:rPr lang="fi-FI" sz="3200" dirty="0"/>
              <a:t> nyt!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919571"/>
            <a:ext cx="4799012" cy="30818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Kilpailussa palkitaan parhaita tekijöitä ja toteutuksia 14 toimituksellisessa ja 3 markkinoinnillisessa sarjassa.</a:t>
            </a:r>
          </a:p>
          <a:p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Ilmoittautuminen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Ohjeita Vuoden aikakauslehtimainos - ja Vuoden aikakausmediakamapanja -sarjoihin ilmoittautujille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4"/>
              </a:rPr>
              <a:t>Katso toimitukselliset sarjat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3" name="Picture Placeholder 12" descr="Background pattern&#10;&#10;Description automatically generated">
            <a:extLst>
              <a:ext uri="{FF2B5EF4-FFF2-40B4-BE49-F238E27FC236}">
                <a16:creationId xmlns:a16="http://schemas.microsoft.com/office/drawing/2014/main" id="{899AA6FE-5546-5141-BAAC-DCDBCB2181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3750" r="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200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marraskuu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+0,2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722195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1788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Lue viime vuoden </a:t>
            </a:r>
            <a:r>
              <a:rPr lang="fi-FI" dirty="0" err="1"/>
              <a:t>Editkilpailun</a:t>
            </a:r>
            <a:r>
              <a:rPr lang="fi-FI" dirty="0"/>
              <a:t> markkinoinnillisten sarjojen menestyjistä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1893" y="3137477"/>
            <a:ext cx="5056906" cy="2428735"/>
          </a:xfrm>
        </p:spPr>
        <p:txBody>
          <a:bodyPr anchor="ctr">
            <a:noAutofit/>
          </a:bodyPr>
          <a:lstStyle/>
          <a:p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  <a:hlinkClick r:id="rId2"/>
              </a:rPr>
              <a:t>Runkkarin käsikirjan kampanja onnistui rikkomaan tabuja ja herättämään keskustelua pienellä budjetilla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  <a:hlinkClick r:id="rId3"/>
            </a:endParaRPr>
          </a:p>
          <a:p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  <a:hlinkClick r:id="rId3"/>
              </a:rPr>
              <a:t>Doven markkinointikampanja halusi tavoittaa 10 000 kuluttajaa – tavoite triplaantui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  <a:hlinkClick r:id="rId4"/>
              </a:rPr>
              <a:t>Median erityispiirteiden hyödyntäminen kampanjassa kannattaa, muistuttaa Toinen </a:t>
            </a:r>
            <a:r>
              <a:rPr lang="fi-FI" sz="1600" dirty="0" err="1">
                <a:solidFill>
                  <a:schemeClr val="tx2"/>
                </a:solidFill>
                <a:latin typeface="Neue Haas Unica W1G" panose="020B0504030206020203" pitchFamily="34" charset="0"/>
                <a:hlinkClick r:id="rId4"/>
              </a:rPr>
              <a:t>PHD:n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  <a:hlinkClick r:id="rId4"/>
              </a:rPr>
              <a:t> Kaisu Koivisto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D6534DF-0936-D74D-B56B-FCC6D9184A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3750" r="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9556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433597"/>
            <a:ext cx="4799012" cy="1228948"/>
          </a:xfrm>
        </p:spPr>
        <p:txBody>
          <a:bodyPr>
            <a:noAutofit/>
          </a:bodyPr>
          <a:lstStyle/>
          <a:p>
            <a:r>
              <a:rPr lang="fi-FI" sz="3200" dirty="0"/>
              <a:t>Toimituksellisten sarjojen onnistujien tarinoita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1953491"/>
            <a:ext cx="4799012" cy="4047946"/>
          </a:xfrm>
        </p:spPr>
        <p:txBody>
          <a:bodyPr anchor="ctr">
            <a:noAutofit/>
          </a:bodyPr>
          <a:lstStyle/>
          <a:p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  <a:hlinkClick r:id="rId2"/>
              </a:rPr>
              <a:t>Hotelli Tammerista kertova juttu herätti hotellin loisteliaan historian henkiin ainutkertaisella tavalla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Ulkopolitiikka-lehden</a:t>
            </a:r>
            <a:r>
              <a:rPr lang="en-GB" sz="1600" dirty="0">
                <a:latin typeface="Neue Haas Unica W1G" panose="020B0504030206020203" pitchFamily="34" charset="0"/>
                <a:hlinkClick r:id="rId3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verkkoyleisö</a:t>
            </a:r>
            <a:r>
              <a:rPr lang="en-GB" sz="1600" dirty="0">
                <a:latin typeface="Neue Haas Unica W1G" panose="020B0504030206020203" pitchFamily="34" charset="0"/>
                <a:hlinkClick r:id="rId3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kasvoi</a:t>
            </a:r>
            <a:r>
              <a:rPr lang="en-GB" sz="1600" dirty="0">
                <a:latin typeface="Neue Haas Unica W1G" panose="020B0504030206020203" pitchFamily="34" charset="0"/>
                <a:hlinkClick r:id="rId3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räjähdysmäisesti</a:t>
            </a:r>
            <a:r>
              <a:rPr lang="en-GB" sz="1600" dirty="0">
                <a:latin typeface="Neue Haas Unica W1G" panose="020B0504030206020203" pitchFamily="34" charset="0"/>
                <a:hlinkClick r:id="rId3"/>
              </a:rPr>
              <a:t> – </a:t>
            </a:r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ajankohtaisuutisointia</a:t>
            </a:r>
            <a:r>
              <a:rPr lang="en-GB" sz="1600" dirty="0">
                <a:latin typeface="Neue Haas Unica W1G" panose="020B0504030206020203" pitchFamily="34" charset="0"/>
                <a:hlinkClick r:id="rId3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syvemmät</a:t>
            </a:r>
            <a:r>
              <a:rPr lang="en-GB" sz="1600" dirty="0">
                <a:latin typeface="Neue Haas Unica W1G" panose="020B0504030206020203" pitchFamily="34" charset="0"/>
                <a:hlinkClick r:id="rId3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ja</a:t>
            </a:r>
            <a:r>
              <a:rPr lang="en-GB" sz="1600" dirty="0">
                <a:latin typeface="Neue Haas Unica W1G" panose="020B0504030206020203" pitchFamily="34" charset="0"/>
                <a:hlinkClick r:id="rId3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taustoittavat</a:t>
            </a:r>
            <a:r>
              <a:rPr lang="en-GB" sz="1600" dirty="0">
                <a:latin typeface="Neue Haas Unica W1G" panose="020B0504030206020203" pitchFamily="34" charset="0"/>
                <a:hlinkClick r:id="rId3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jutut</a:t>
            </a:r>
            <a:r>
              <a:rPr lang="en-GB" sz="1600" dirty="0">
                <a:latin typeface="Neue Haas Unica W1G" panose="020B0504030206020203" pitchFamily="34" charset="0"/>
                <a:hlinkClick r:id="rId3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kiinnostavat</a:t>
            </a:r>
            <a:r>
              <a:rPr lang="en-GB" sz="1600" dirty="0">
                <a:latin typeface="Neue Haas Unica W1G" panose="020B0504030206020203" pitchFamily="34" charset="0"/>
                <a:hlinkClick r:id="rId3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3"/>
              </a:rPr>
              <a:t>lukijoita</a:t>
            </a:r>
            <a:endParaRPr lang="en-GB" sz="1600" dirty="0">
              <a:latin typeface="Neue Haas Unica W1G" panose="020B0504030206020203" pitchFamily="34" charset="0"/>
            </a:endParaRPr>
          </a:p>
          <a:p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  <a:hlinkClick r:id="rId4"/>
              </a:rPr>
              <a:t>Valokuvaaja Paula Humberg kuvasi pihaansa 10 vuotta – mustavalkoinen kuvasarja ylsi Editkilpailun 2020 parhaimmistoon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r>
              <a:rPr lang="en-GB" sz="1600" dirty="0" err="1">
                <a:latin typeface="Neue Haas Unica W1G" panose="020B0504030206020203" pitchFamily="34" charset="0"/>
                <a:hlinkClick r:id="rId5"/>
              </a:rPr>
              <a:t>Juttu</a:t>
            </a:r>
            <a:r>
              <a:rPr lang="en-GB" sz="1600" dirty="0">
                <a:latin typeface="Neue Haas Unica W1G" panose="020B0504030206020203" pitchFamily="34" charset="0"/>
                <a:hlinkClick r:id="rId5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5"/>
              </a:rPr>
              <a:t>uimahallin</a:t>
            </a:r>
            <a:r>
              <a:rPr lang="en-GB" sz="1600" dirty="0">
                <a:latin typeface="Neue Haas Unica W1G" panose="020B0504030206020203" pitchFamily="34" charset="0"/>
                <a:hlinkClick r:id="rId5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5"/>
              </a:rPr>
              <a:t>laitosmiehestä</a:t>
            </a:r>
            <a:r>
              <a:rPr lang="en-GB" sz="1600" dirty="0">
                <a:latin typeface="Neue Haas Unica W1G" panose="020B0504030206020203" pitchFamily="34" charset="0"/>
                <a:hlinkClick r:id="rId5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5"/>
              </a:rPr>
              <a:t>onnistui</a:t>
            </a:r>
            <a:r>
              <a:rPr lang="en-GB" sz="1600" dirty="0">
                <a:latin typeface="Neue Haas Unica W1G" panose="020B0504030206020203" pitchFamily="34" charset="0"/>
                <a:hlinkClick r:id="rId5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5"/>
              </a:rPr>
              <a:t>välittämään</a:t>
            </a:r>
            <a:r>
              <a:rPr lang="en-GB" sz="1600" dirty="0">
                <a:latin typeface="Neue Haas Unica W1G" panose="020B0504030206020203" pitchFamily="34" charset="0"/>
                <a:hlinkClick r:id="rId5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5"/>
              </a:rPr>
              <a:t>haastateltavan</a:t>
            </a:r>
            <a:r>
              <a:rPr lang="en-GB" sz="1600" dirty="0">
                <a:latin typeface="Neue Haas Unica W1G" panose="020B0504030206020203" pitchFamily="34" charset="0"/>
                <a:hlinkClick r:id="rId5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5"/>
              </a:rPr>
              <a:t>intohimon</a:t>
            </a:r>
            <a:r>
              <a:rPr lang="en-GB" sz="1600" dirty="0">
                <a:latin typeface="Neue Haas Unica W1G" panose="020B0504030206020203" pitchFamily="34" charset="0"/>
                <a:hlinkClick r:id="rId5"/>
              </a:rPr>
              <a:t> </a:t>
            </a:r>
            <a:r>
              <a:rPr lang="en-GB" sz="1600" dirty="0" err="1">
                <a:latin typeface="Neue Haas Unica W1G" panose="020B0504030206020203" pitchFamily="34" charset="0"/>
                <a:hlinkClick r:id="rId5"/>
              </a:rPr>
              <a:t>työhönsä</a:t>
            </a:r>
            <a:endParaRPr lang="en-GB" sz="1600" dirty="0">
              <a:latin typeface="Neue Haas Unica W1G" panose="020B0504030206020203" pitchFamily="34" charset="0"/>
            </a:endParaRPr>
          </a:p>
        </p:txBody>
      </p:sp>
      <p:pic>
        <p:nvPicPr>
          <p:cNvPr id="13" name="Picture Placeholder 12" descr="Background pattern&#10;&#10;Description automatically generated">
            <a:extLst>
              <a:ext uri="{FF2B5EF4-FFF2-40B4-BE49-F238E27FC236}">
                <a16:creationId xmlns:a16="http://schemas.microsoft.com/office/drawing/2014/main" id="{899AA6FE-5546-5141-BAAC-DCDBCB2181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3750" r="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8444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marraskuu 2021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marraskuussa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32 511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+6 450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+15 103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+1 851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5 831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+1 134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+2 142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02489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marraskuu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211 aikakausmediaa, joilla oli käytössään yhteensä 544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278884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marraskuu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21 180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365853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11/2020 – 11/2021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767185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11/2020 – 11/2021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683554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Instagramissa</a:t>
            </a:r>
            <a:br>
              <a:rPr lang="fi-FI" sz="3200" dirty="0"/>
            </a:br>
            <a:r>
              <a:rPr lang="fi-FI" sz="3200" dirty="0"/>
              <a:t>11/2020 – 11/2021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33355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3832</TotalTime>
  <Words>2199</Words>
  <Application>Microsoft Macintosh PowerPoint</Application>
  <PresentationFormat>Widescreen</PresentationFormat>
  <Paragraphs>691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Neue Haas Unica W1G</vt:lpstr>
      <vt:lpstr>Calibri</vt:lpstr>
      <vt:lpstr>Clattering</vt:lpstr>
      <vt:lpstr>Arial</vt:lpstr>
      <vt:lpstr>Canela Medium</vt:lpstr>
      <vt:lpstr>Neue Haas Unica W1G Light</vt:lpstr>
      <vt:lpstr>Neue Haas Unica W1G Medium</vt:lpstr>
      <vt:lpstr>Office Theme</vt:lpstr>
      <vt:lpstr>Aikakausmediat somessa</vt:lpstr>
      <vt:lpstr>Marraskuun oleelliset</vt:lpstr>
      <vt:lpstr>Aikakausmedioiden someyleisö / marraskuu 2021</vt:lpstr>
      <vt:lpstr>Aikakausmedioiden seuraajamäärä / marraskuu 2021</vt:lpstr>
      <vt:lpstr>Aikakausmedioiden somekanavien määrä / marraskuu 2021</vt:lpstr>
      <vt:lpstr>Yleisön keskimääräinen koko /  marraskuu 2021</vt:lpstr>
      <vt:lpstr>Yleisömäärän kehitys kaikissa seuratuissa kanavissa 11/2020 – 11/2021</vt:lpstr>
      <vt:lpstr>Yleisömäärän kehitys Facebookissa 11/2020 – 11/2021</vt:lpstr>
      <vt:lpstr>Yleisömäärien kehitys Instagramissa 11/2020 – 11/2021</vt:lpstr>
      <vt:lpstr>Yleisömäärien kehitys Twitterissä 11/2020 – 11/2021</vt:lpstr>
      <vt:lpstr>Yleisömäärän kehitys YouTubessa 11/2020 – 11/2021</vt:lpstr>
      <vt:lpstr>Yleisömäärän kehitys Pinterestissä 11/2020 – 11/2021</vt:lpstr>
      <vt:lpstr>Somen suurimmat</vt:lpstr>
      <vt:lpstr>Eniten seuraajia kaikissa kanavissa TOP 20 / marraskuu 2021</vt:lpstr>
      <vt:lpstr>Eniten seuraajia Facebookissa TOP 20 / marraskuu 2021</vt:lpstr>
      <vt:lpstr>Eniten seuraajia Instagramissa TOP 20 / marraskuu 2021</vt:lpstr>
      <vt:lpstr>Eniten seuraajia Twitterissä TOP 20 / marraskuu 2021</vt:lpstr>
      <vt:lpstr>Eniten seuraajia YouTubessa ja Pinterestissä TOP 10 /  marraskuu 2021</vt:lpstr>
      <vt:lpstr>Eniten yleisöään  kasvattaneet</vt:lpstr>
      <vt:lpstr>Eniten uusia seuraajia kaikissa kanavissa TOP 20 / marraskuu 2021</vt:lpstr>
      <vt:lpstr>Eniten uusia seuraajia Facebookissa TOP 10 / marraskuu 2021</vt:lpstr>
      <vt:lpstr>Eniten uusia seuraajia Instagramissa TOP 10 / marraskuu 2021</vt:lpstr>
      <vt:lpstr>Eniten uusia seuraajia Twitterissä TOP 10 / marraskuu 2021</vt:lpstr>
      <vt:lpstr>Seuratut mediat</vt:lpstr>
      <vt:lpstr>Seurannassa olleet mediat (211 kpl) / marraskuu 2021</vt:lpstr>
      <vt:lpstr>Seurannassa olleet mediat (211 kpl) / marraskuu 2021</vt:lpstr>
      <vt:lpstr>Seurantaan lisätyt ja siitä poistuneet kanavat /  marraskuu 2021</vt:lpstr>
      <vt:lpstr>Ajankohtaista  aikakausmedioista</vt:lpstr>
      <vt:lpstr>Ilmoittaudu Editkilpailuun nyt!</vt:lpstr>
      <vt:lpstr>Lue viime vuoden Editkilpailun markkinoinnillisten sarjojen menestyjistä</vt:lpstr>
      <vt:lpstr>Toimituksellisten sarjojen onnistujien tarinoita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172</cp:revision>
  <dcterms:created xsi:type="dcterms:W3CDTF">2021-01-05T09:04:45Z</dcterms:created>
  <dcterms:modified xsi:type="dcterms:W3CDTF">2021-12-12T22:32:29Z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