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1"/>
  </p:notesMasterIdLst>
  <p:handoutMasterIdLst>
    <p:handoutMasterId r:id="rId42"/>
  </p:handoutMasterIdLst>
  <p:sldIdLst>
    <p:sldId id="1251" r:id="rId5"/>
    <p:sldId id="1258" r:id="rId6"/>
    <p:sldId id="1259" r:id="rId7"/>
    <p:sldId id="1260" r:id="rId8"/>
    <p:sldId id="1261" r:id="rId9"/>
    <p:sldId id="1262" r:id="rId10"/>
    <p:sldId id="1263" r:id="rId11"/>
    <p:sldId id="1264" r:id="rId12"/>
    <p:sldId id="1265" r:id="rId13"/>
    <p:sldId id="1266" r:id="rId14"/>
    <p:sldId id="1267" r:id="rId15"/>
    <p:sldId id="1268" r:id="rId16"/>
    <p:sldId id="1269" r:id="rId17"/>
    <p:sldId id="1270" r:id="rId18"/>
    <p:sldId id="1203" r:id="rId19"/>
    <p:sldId id="1204" r:id="rId20"/>
    <p:sldId id="1205" r:id="rId21"/>
    <p:sldId id="1206" r:id="rId22"/>
    <p:sldId id="1207" r:id="rId23"/>
    <p:sldId id="1236" r:id="rId24"/>
    <p:sldId id="1271" r:id="rId25"/>
    <p:sldId id="1272" r:id="rId26"/>
    <p:sldId id="1273" r:id="rId27"/>
    <p:sldId id="1274" r:id="rId28"/>
    <p:sldId id="1275" r:id="rId29"/>
    <p:sldId id="1276" r:id="rId30"/>
    <p:sldId id="1277" r:id="rId31"/>
    <p:sldId id="1278" r:id="rId32"/>
    <p:sldId id="1279" r:id="rId33"/>
    <p:sldId id="1280" r:id="rId34"/>
    <p:sldId id="1284" r:id="rId35"/>
    <p:sldId id="1281" r:id="rId36"/>
    <p:sldId id="1282" r:id="rId37"/>
    <p:sldId id="1283" r:id="rId38"/>
    <p:sldId id="1285" r:id="rId39"/>
    <p:sldId id="1286" r:id="rId40"/>
  </p:sldIdLst>
  <p:sldSz cx="12192000" cy="6858000"/>
  <p:notesSz cx="6858000" cy="9144000"/>
  <p:embeddedFontLst>
    <p:embeddedFont>
      <p:font typeface="Canela Medium" pitchFamily="2" charset="77"/>
      <p:regular r:id="rId43"/>
    </p:embeddedFont>
    <p:embeddedFont>
      <p:font typeface="Clattering" pitchFamily="2" charset="0"/>
      <p:regular r:id="rId44"/>
    </p:embeddedFont>
    <p:embeddedFont>
      <p:font typeface="Neue Haas Unica Pro" panose="020B0504030206020203" pitchFamily="34" charset="77"/>
      <p:regular r:id="rId45"/>
      <p:bold r:id="rId46"/>
      <p:italic r:id="rId47"/>
      <p:boldItalic r:id="rId48"/>
    </p:embeddedFont>
    <p:embeddedFont>
      <p:font typeface="Neue Haas Unica W1G" panose="020B0404030206020203" pitchFamily="34" charset="0"/>
      <p:regular r:id="rId49"/>
      <p:bold r:id="rId50"/>
      <p:italic r:id="rId51"/>
      <p:boldItalic r:id="rId52"/>
    </p:embeddedFont>
    <p:embeddedFont>
      <p:font typeface="Neue Haas Unica W1G Light" panose="020B0404030206020203" pitchFamily="34" charset="0"/>
      <p:regular r:id="rId53"/>
      <p:italic r:id="rId54"/>
    </p:embeddedFont>
    <p:embeddedFont>
      <p:font typeface="Neue Haas Unica W1G Medium" panose="020B0404030206020203" pitchFamily="34" charset="0"/>
      <p:regular r:id="rId55"/>
      <p:italic r:id="rId56"/>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649"/>
    <a:srgbClr val="FF6464"/>
    <a:srgbClr val="F4CF67"/>
    <a:srgbClr val="FFF6FA"/>
    <a:srgbClr val="9CFFF8"/>
    <a:srgbClr val="002649"/>
    <a:srgbClr val="F5F4F7"/>
    <a:srgbClr val="8D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3" autoAdjust="0"/>
    <p:restoredTop sz="92789" autoAdjust="0"/>
  </p:normalViewPr>
  <p:slideViewPr>
    <p:cSldViewPr snapToGrid="0" snapToObjects="1">
      <p:cViewPr varScale="1">
        <p:scale>
          <a:sx n="102" d="100"/>
          <a:sy n="102" d="100"/>
        </p:scale>
        <p:origin x="200" y="53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5" d="100"/>
          <a:sy n="135" d="100"/>
        </p:scale>
        <p:origin x="356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ti Itävuo" userId="e85fcc03-adc2-4393-9211-8bd3aed247b4" providerId="ADAL" clId="{AC7C94B1-8E8A-0142-B545-022AD1D178C9}"/>
    <pc:docChg chg="delSld">
      <pc:chgData name="Outi Itävuo" userId="e85fcc03-adc2-4393-9211-8bd3aed247b4" providerId="ADAL" clId="{AC7C94B1-8E8A-0142-B545-022AD1D178C9}" dt="2024-08-03T10:33:42.308" v="38" actId="2696"/>
      <pc:docMkLst>
        <pc:docMk/>
      </pc:docMkLst>
      <pc:sldChg chg="del">
        <pc:chgData name="Outi Itävuo" userId="e85fcc03-adc2-4393-9211-8bd3aed247b4" providerId="ADAL" clId="{AC7C94B1-8E8A-0142-B545-022AD1D178C9}" dt="2024-08-03T10:33:42.260" v="32" actId="2696"/>
        <pc:sldMkLst>
          <pc:docMk/>
          <pc:sldMk cId="2515188766" sldId="275"/>
        </pc:sldMkLst>
      </pc:sldChg>
      <pc:sldChg chg="del">
        <pc:chgData name="Outi Itävuo" userId="e85fcc03-adc2-4393-9211-8bd3aed247b4" providerId="ADAL" clId="{AC7C94B1-8E8A-0142-B545-022AD1D178C9}" dt="2024-08-03T10:33:42.202" v="9" actId="2696"/>
        <pc:sldMkLst>
          <pc:docMk/>
          <pc:sldMk cId="3436461692" sldId="285"/>
        </pc:sldMkLst>
      </pc:sldChg>
      <pc:sldChg chg="del">
        <pc:chgData name="Outi Itävuo" userId="e85fcc03-adc2-4393-9211-8bd3aed247b4" providerId="ADAL" clId="{AC7C94B1-8E8A-0142-B545-022AD1D178C9}" dt="2024-08-03T10:33:42.288" v="34" actId="2696"/>
        <pc:sldMkLst>
          <pc:docMk/>
          <pc:sldMk cId="848130459" sldId="1191"/>
        </pc:sldMkLst>
      </pc:sldChg>
      <pc:sldChg chg="del">
        <pc:chgData name="Outi Itävuo" userId="e85fcc03-adc2-4393-9211-8bd3aed247b4" providerId="ADAL" clId="{AC7C94B1-8E8A-0142-B545-022AD1D178C9}" dt="2024-08-03T10:33:42.186" v="7" actId="2696"/>
        <pc:sldMkLst>
          <pc:docMk/>
          <pc:sldMk cId="1087269657" sldId="1192"/>
        </pc:sldMkLst>
      </pc:sldChg>
      <pc:sldChg chg="del">
        <pc:chgData name="Outi Itävuo" userId="e85fcc03-adc2-4393-9211-8bd3aed247b4" providerId="ADAL" clId="{AC7C94B1-8E8A-0142-B545-022AD1D178C9}" dt="2024-08-03T10:33:42.182" v="6" actId="2696"/>
        <pc:sldMkLst>
          <pc:docMk/>
          <pc:sldMk cId="1019087664" sldId="1193"/>
        </pc:sldMkLst>
      </pc:sldChg>
      <pc:sldChg chg="del">
        <pc:chgData name="Outi Itävuo" userId="e85fcc03-adc2-4393-9211-8bd3aed247b4" providerId="ADAL" clId="{AC7C94B1-8E8A-0142-B545-022AD1D178C9}" dt="2024-08-03T10:33:42.258" v="30" actId="2696"/>
        <pc:sldMkLst>
          <pc:docMk/>
          <pc:sldMk cId="480567305" sldId="1194"/>
        </pc:sldMkLst>
      </pc:sldChg>
      <pc:sldChg chg="del">
        <pc:chgData name="Outi Itävuo" userId="e85fcc03-adc2-4393-9211-8bd3aed247b4" providerId="ADAL" clId="{AC7C94B1-8E8A-0142-B545-022AD1D178C9}" dt="2024-08-03T10:33:42.224" v="15" actId="2696"/>
        <pc:sldMkLst>
          <pc:docMk/>
          <pc:sldMk cId="798600319" sldId="1195"/>
        </pc:sldMkLst>
      </pc:sldChg>
      <pc:sldChg chg="del">
        <pc:chgData name="Outi Itävuo" userId="e85fcc03-adc2-4393-9211-8bd3aed247b4" providerId="ADAL" clId="{AC7C94B1-8E8A-0142-B545-022AD1D178C9}" dt="2024-08-03T10:33:42.169" v="2" actId="2696"/>
        <pc:sldMkLst>
          <pc:docMk/>
          <pc:sldMk cId="3999255670" sldId="1196"/>
        </pc:sldMkLst>
      </pc:sldChg>
      <pc:sldChg chg="del">
        <pc:chgData name="Outi Itävuo" userId="e85fcc03-adc2-4393-9211-8bd3aed247b4" providerId="ADAL" clId="{AC7C94B1-8E8A-0142-B545-022AD1D178C9}" dt="2024-08-03T10:33:42.254" v="28" actId="2696"/>
        <pc:sldMkLst>
          <pc:docMk/>
          <pc:sldMk cId="1743251211" sldId="1197"/>
        </pc:sldMkLst>
      </pc:sldChg>
      <pc:sldChg chg="del">
        <pc:chgData name="Outi Itävuo" userId="e85fcc03-adc2-4393-9211-8bd3aed247b4" providerId="ADAL" clId="{AC7C94B1-8E8A-0142-B545-022AD1D178C9}" dt="2024-08-03T10:33:42.177" v="4" actId="2696"/>
        <pc:sldMkLst>
          <pc:docMk/>
          <pc:sldMk cId="2171880255" sldId="1198"/>
        </pc:sldMkLst>
      </pc:sldChg>
      <pc:sldChg chg="del">
        <pc:chgData name="Outi Itävuo" userId="e85fcc03-adc2-4393-9211-8bd3aed247b4" providerId="ADAL" clId="{AC7C94B1-8E8A-0142-B545-022AD1D178C9}" dt="2024-08-03T10:33:42.190" v="8" actId="2696"/>
        <pc:sldMkLst>
          <pc:docMk/>
          <pc:sldMk cId="355629029" sldId="1199"/>
        </pc:sldMkLst>
      </pc:sldChg>
      <pc:sldChg chg="del">
        <pc:chgData name="Outi Itävuo" userId="e85fcc03-adc2-4393-9211-8bd3aed247b4" providerId="ADAL" clId="{AC7C94B1-8E8A-0142-B545-022AD1D178C9}" dt="2024-08-03T10:33:42.290" v="35" actId="2696"/>
        <pc:sldMkLst>
          <pc:docMk/>
          <pc:sldMk cId="913925977" sldId="1202"/>
        </pc:sldMkLst>
      </pc:sldChg>
      <pc:sldChg chg="del">
        <pc:chgData name="Outi Itävuo" userId="e85fcc03-adc2-4393-9211-8bd3aed247b4" providerId="ADAL" clId="{AC7C94B1-8E8A-0142-B545-022AD1D178C9}" dt="2024-08-03T10:33:42.178" v="5" actId="2696"/>
        <pc:sldMkLst>
          <pc:docMk/>
          <pc:sldMk cId="340543746" sldId="1208"/>
        </pc:sldMkLst>
      </pc:sldChg>
      <pc:sldChg chg="del">
        <pc:chgData name="Outi Itävuo" userId="e85fcc03-adc2-4393-9211-8bd3aed247b4" providerId="ADAL" clId="{AC7C94B1-8E8A-0142-B545-022AD1D178C9}" dt="2024-08-03T10:33:42.261" v="33" actId="2696"/>
        <pc:sldMkLst>
          <pc:docMk/>
          <pc:sldMk cId="812184535" sldId="1210"/>
        </pc:sldMkLst>
      </pc:sldChg>
      <pc:sldChg chg="del">
        <pc:chgData name="Outi Itävuo" userId="e85fcc03-adc2-4393-9211-8bd3aed247b4" providerId="ADAL" clId="{AC7C94B1-8E8A-0142-B545-022AD1D178C9}" dt="2024-08-03T10:33:42.210" v="11" actId="2696"/>
        <pc:sldMkLst>
          <pc:docMk/>
          <pc:sldMk cId="2211141893" sldId="1211"/>
        </pc:sldMkLst>
      </pc:sldChg>
      <pc:sldChg chg="del">
        <pc:chgData name="Outi Itävuo" userId="e85fcc03-adc2-4393-9211-8bd3aed247b4" providerId="ADAL" clId="{AC7C94B1-8E8A-0142-B545-022AD1D178C9}" dt="2024-08-03T10:33:42.172" v="3" actId="2696"/>
        <pc:sldMkLst>
          <pc:docMk/>
          <pc:sldMk cId="928463032" sldId="1212"/>
        </pc:sldMkLst>
      </pc:sldChg>
      <pc:sldChg chg="del">
        <pc:chgData name="Outi Itävuo" userId="e85fcc03-adc2-4393-9211-8bd3aed247b4" providerId="ADAL" clId="{AC7C94B1-8E8A-0142-B545-022AD1D178C9}" dt="2024-08-03T10:33:42.239" v="24" actId="2696"/>
        <pc:sldMkLst>
          <pc:docMk/>
          <pc:sldMk cId="559669869" sldId="1213"/>
        </pc:sldMkLst>
      </pc:sldChg>
      <pc:sldChg chg="del">
        <pc:chgData name="Outi Itävuo" userId="e85fcc03-adc2-4393-9211-8bd3aed247b4" providerId="ADAL" clId="{AC7C94B1-8E8A-0142-B545-022AD1D178C9}" dt="2024-08-03T10:33:42.233" v="20" actId="2696"/>
        <pc:sldMkLst>
          <pc:docMk/>
          <pc:sldMk cId="2366648822" sldId="1214"/>
        </pc:sldMkLst>
      </pc:sldChg>
      <pc:sldChg chg="del">
        <pc:chgData name="Outi Itävuo" userId="e85fcc03-adc2-4393-9211-8bd3aed247b4" providerId="ADAL" clId="{AC7C94B1-8E8A-0142-B545-022AD1D178C9}" dt="2024-08-03T10:33:42.216" v="13" actId="2696"/>
        <pc:sldMkLst>
          <pc:docMk/>
          <pc:sldMk cId="163530756" sldId="1215"/>
        </pc:sldMkLst>
      </pc:sldChg>
      <pc:sldChg chg="del">
        <pc:chgData name="Outi Itävuo" userId="e85fcc03-adc2-4393-9211-8bd3aed247b4" providerId="ADAL" clId="{AC7C94B1-8E8A-0142-B545-022AD1D178C9}" dt="2024-08-03T10:33:42.259" v="31" actId="2696"/>
        <pc:sldMkLst>
          <pc:docMk/>
          <pc:sldMk cId="3538752156" sldId="1217"/>
        </pc:sldMkLst>
      </pc:sldChg>
      <pc:sldChg chg="del">
        <pc:chgData name="Outi Itävuo" userId="e85fcc03-adc2-4393-9211-8bd3aed247b4" providerId="ADAL" clId="{AC7C94B1-8E8A-0142-B545-022AD1D178C9}" dt="2024-08-03T10:33:42.235" v="22" actId="2696"/>
        <pc:sldMkLst>
          <pc:docMk/>
          <pc:sldMk cId="1244053574" sldId="1228"/>
        </pc:sldMkLst>
      </pc:sldChg>
      <pc:sldChg chg="del">
        <pc:chgData name="Outi Itävuo" userId="e85fcc03-adc2-4393-9211-8bd3aed247b4" providerId="ADAL" clId="{AC7C94B1-8E8A-0142-B545-022AD1D178C9}" dt="2024-08-03T10:33:42.163" v="1" actId="2696"/>
        <pc:sldMkLst>
          <pc:docMk/>
          <pc:sldMk cId="848644384" sldId="1231"/>
        </pc:sldMkLst>
      </pc:sldChg>
      <pc:sldChg chg="del">
        <pc:chgData name="Outi Itävuo" userId="e85fcc03-adc2-4393-9211-8bd3aed247b4" providerId="ADAL" clId="{AC7C94B1-8E8A-0142-B545-022AD1D178C9}" dt="2024-08-03T10:33:42.231" v="18" actId="2696"/>
        <pc:sldMkLst>
          <pc:docMk/>
          <pc:sldMk cId="2808894244" sldId="1233"/>
        </pc:sldMkLst>
      </pc:sldChg>
      <pc:sldChg chg="del">
        <pc:chgData name="Outi Itävuo" userId="e85fcc03-adc2-4393-9211-8bd3aed247b4" providerId="ADAL" clId="{AC7C94B1-8E8A-0142-B545-022AD1D178C9}" dt="2024-08-03T10:33:42.237" v="23" actId="2696"/>
        <pc:sldMkLst>
          <pc:docMk/>
          <pc:sldMk cId="447551445" sldId="1234"/>
        </pc:sldMkLst>
      </pc:sldChg>
      <pc:sldChg chg="del">
        <pc:chgData name="Outi Itävuo" userId="e85fcc03-adc2-4393-9211-8bd3aed247b4" providerId="ADAL" clId="{AC7C94B1-8E8A-0142-B545-022AD1D178C9}" dt="2024-08-03T10:33:42.155" v="0" actId="2696"/>
        <pc:sldMkLst>
          <pc:docMk/>
          <pc:sldMk cId="3167456833" sldId="1235"/>
        </pc:sldMkLst>
      </pc:sldChg>
      <pc:sldChg chg="del">
        <pc:chgData name="Outi Itävuo" userId="e85fcc03-adc2-4393-9211-8bd3aed247b4" providerId="ADAL" clId="{AC7C94B1-8E8A-0142-B545-022AD1D178C9}" dt="2024-08-03T10:33:42.232" v="19" actId="2696"/>
        <pc:sldMkLst>
          <pc:docMk/>
          <pc:sldMk cId="2383063120" sldId="1238"/>
        </pc:sldMkLst>
      </pc:sldChg>
      <pc:sldChg chg="del">
        <pc:chgData name="Outi Itävuo" userId="e85fcc03-adc2-4393-9211-8bd3aed247b4" providerId="ADAL" clId="{AC7C94B1-8E8A-0142-B545-022AD1D178C9}" dt="2024-08-03T10:33:42.290" v="36" actId="2696"/>
        <pc:sldMkLst>
          <pc:docMk/>
          <pc:sldMk cId="2975752591" sldId="1239"/>
        </pc:sldMkLst>
      </pc:sldChg>
      <pc:sldChg chg="del">
        <pc:chgData name="Outi Itävuo" userId="e85fcc03-adc2-4393-9211-8bd3aed247b4" providerId="ADAL" clId="{AC7C94B1-8E8A-0142-B545-022AD1D178C9}" dt="2024-08-03T10:33:42.230" v="17" actId="2696"/>
        <pc:sldMkLst>
          <pc:docMk/>
          <pc:sldMk cId="1223728359" sldId="1240"/>
        </pc:sldMkLst>
      </pc:sldChg>
      <pc:sldChg chg="del">
        <pc:chgData name="Outi Itävuo" userId="e85fcc03-adc2-4393-9211-8bd3aed247b4" providerId="ADAL" clId="{AC7C94B1-8E8A-0142-B545-022AD1D178C9}" dt="2024-08-03T10:33:42.308" v="38" actId="2696"/>
        <pc:sldMkLst>
          <pc:docMk/>
          <pc:sldMk cId="65963839" sldId="1242"/>
        </pc:sldMkLst>
      </pc:sldChg>
      <pc:sldChg chg="del">
        <pc:chgData name="Outi Itävuo" userId="e85fcc03-adc2-4393-9211-8bd3aed247b4" providerId="ADAL" clId="{AC7C94B1-8E8A-0142-B545-022AD1D178C9}" dt="2024-08-03T10:33:42.228" v="16" actId="2696"/>
        <pc:sldMkLst>
          <pc:docMk/>
          <pc:sldMk cId="320668463" sldId="1244"/>
        </pc:sldMkLst>
      </pc:sldChg>
      <pc:sldChg chg="del">
        <pc:chgData name="Outi Itävuo" userId="e85fcc03-adc2-4393-9211-8bd3aed247b4" providerId="ADAL" clId="{AC7C94B1-8E8A-0142-B545-022AD1D178C9}" dt="2024-08-03T10:33:42.301" v="37" actId="2696"/>
        <pc:sldMkLst>
          <pc:docMk/>
          <pc:sldMk cId="2070953485" sldId="1245"/>
        </pc:sldMkLst>
      </pc:sldChg>
      <pc:sldChg chg="del">
        <pc:chgData name="Outi Itävuo" userId="e85fcc03-adc2-4393-9211-8bd3aed247b4" providerId="ADAL" clId="{AC7C94B1-8E8A-0142-B545-022AD1D178C9}" dt="2024-08-03T10:33:42.215" v="12" actId="2696"/>
        <pc:sldMkLst>
          <pc:docMk/>
          <pc:sldMk cId="2543279370" sldId="1246"/>
        </pc:sldMkLst>
      </pc:sldChg>
      <pc:sldChg chg="del">
        <pc:chgData name="Outi Itävuo" userId="e85fcc03-adc2-4393-9211-8bd3aed247b4" providerId="ADAL" clId="{AC7C94B1-8E8A-0142-B545-022AD1D178C9}" dt="2024-08-03T10:33:42.247" v="27" actId="2696"/>
        <pc:sldMkLst>
          <pc:docMk/>
          <pc:sldMk cId="2548144953" sldId="1247"/>
        </pc:sldMkLst>
      </pc:sldChg>
      <pc:sldChg chg="del">
        <pc:chgData name="Outi Itävuo" userId="e85fcc03-adc2-4393-9211-8bd3aed247b4" providerId="ADAL" clId="{AC7C94B1-8E8A-0142-B545-022AD1D178C9}" dt="2024-08-03T10:33:42.221" v="14" actId="2696"/>
        <pc:sldMkLst>
          <pc:docMk/>
          <pc:sldMk cId="904409602" sldId="1248"/>
        </pc:sldMkLst>
      </pc:sldChg>
      <pc:sldChg chg="del">
        <pc:chgData name="Outi Itävuo" userId="e85fcc03-adc2-4393-9211-8bd3aed247b4" providerId="ADAL" clId="{AC7C94B1-8E8A-0142-B545-022AD1D178C9}" dt="2024-08-03T10:33:42.242" v="25" actId="2696"/>
        <pc:sldMkLst>
          <pc:docMk/>
          <pc:sldMk cId="1817262091" sldId="1249"/>
        </pc:sldMkLst>
      </pc:sldChg>
      <pc:sldChg chg="del">
        <pc:chgData name="Outi Itävuo" userId="e85fcc03-adc2-4393-9211-8bd3aed247b4" providerId="ADAL" clId="{AC7C94B1-8E8A-0142-B545-022AD1D178C9}" dt="2024-08-03T10:33:42.204" v="10" actId="2696"/>
        <pc:sldMkLst>
          <pc:docMk/>
          <pc:sldMk cId="2218804706" sldId="1253"/>
        </pc:sldMkLst>
      </pc:sldChg>
      <pc:sldChg chg="del">
        <pc:chgData name="Outi Itävuo" userId="e85fcc03-adc2-4393-9211-8bd3aed247b4" providerId="ADAL" clId="{AC7C94B1-8E8A-0142-B545-022AD1D178C9}" dt="2024-08-03T10:33:42.256" v="29" actId="2696"/>
        <pc:sldMkLst>
          <pc:docMk/>
          <pc:sldMk cId="270978930" sldId="1254"/>
        </pc:sldMkLst>
      </pc:sldChg>
      <pc:sldChg chg="del">
        <pc:chgData name="Outi Itävuo" userId="e85fcc03-adc2-4393-9211-8bd3aed247b4" providerId="ADAL" clId="{AC7C94B1-8E8A-0142-B545-022AD1D178C9}" dt="2024-08-03T10:33:42.243" v="26" actId="2696"/>
        <pc:sldMkLst>
          <pc:docMk/>
          <pc:sldMk cId="2426340304" sldId="1255"/>
        </pc:sldMkLst>
      </pc:sldChg>
      <pc:sldChg chg="del">
        <pc:chgData name="Outi Itävuo" userId="e85fcc03-adc2-4393-9211-8bd3aed247b4" providerId="ADAL" clId="{AC7C94B1-8E8A-0142-B545-022AD1D178C9}" dt="2024-08-03T10:33:42.234" v="21" actId="2696"/>
        <pc:sldMkLst>
          <pc:docMk/>
          <pc:sldMk cId="745965880" sldId="12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28756001292201"/>
          <c:y val="0.20910698454671905"/>
          <c:w val="0.50136964670260364"/>
          <c:h val="0.77371865972276088"/>
        </c:manualLayout>
      </c:layout>
      <c:doughnutChart>
        <c:varyColors val="1"/>
        <c:ser>
          <c:idx val="0"/>
          <c:order val="0"/>
          <c:tx>
            <c:strRef>
              <c:f>Sheet1!$B$2</c:f>
              <c:strCache>
                <c:ptCount val="1"/>
                <c:pt idx="0">
                  <c:v>2 253 623</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40B-734D-93E7-21C5B1CA5F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40B-734D-93E7-21C5B1CA5F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734D-93E7-21C5B1CA5F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0B-734D-93E7-21C5B1CA5F1D}"/>
              </c:ext>
            </c:extLst>
          </c:dPt>
          <c:dPt>
            <c:idx val="4"/>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9-F2A1-F046-A0A2-3730BFE713C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715-4D6D-A322-ED98AB6F2DBC}"/>
              </c:ext>
            </c:extLst>
          </c:dPt>
          <c:dLbls>
            <c:dLbl>
              <c:idx val="0"/>
              <c:layout>
                <c:manualLayout>
                  <c:x val="0.1654471632976528"/>
                  <c:y val="-1.2858382743611728E-3"/>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0B-734D-93E7-21C5B1CA5F1D}"/>
                </c:ext>
              </c:extLst>
            </c:dLbl>
            <c:dLbl>
              <c:idx val="1"/>
              <c:layout>
                <c:manualLayout>
                  <c:x val="-0.17046071370061208"/>
                  <c:y val="9.2045063635998015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0B-734D-93E7-21C5B1CA5F1D}"/>
                </c:ext>
              </c:extLst>
            </c:dLbl>
            <c:dLbl>
              <c:idx val="2"/>
              <c:layout>
                <c:manualLayout>
                  <c:x val="-0.18717254837714267"/>
                  <c:y val="-5.8282061581337419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0B-734D-93E7-21C5B1CA5F1D}"/>
                </c:ext>
              </c:extLst>
            </c:dLbl>
            <c:dLbl>
              <c:idx val="3"/>
              <c:layout>
                <c:manualLayout>
                  <c:x val="-0.15374887902408149"/>
                  <c:y val="-0.1104829341363129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40B-734D-93E7-21C5B1CA5F1D}"/>
                </c:ext>
              </c:extLst>
            </c:dLbl>
            <c:dLbl>
              <c:idx val="4"/>
              <c:layout>
                <c:manualLayout>
                  <c:x val="-2.2560976813316366E-2"/>
                  <c:y val="-0.1901627199150146"/>
                </c:manualLayout>
              </c:layout>
              <c:showLegendKey val="1"/>
              <c:showVal val="0"/>
              <c:showCatName val="1"/>
              <c:showSerName val="0"/>
              <c:showPercent val="1"/>
              <c:showBubbleSize val="0"/>
              <c:extLst>
                <c:ext xmlns:c15="http://schemas.microsoft.com/office/drawing/2012/chart" uri="{CE6537A1-D6FC-4f65-9D91-7224C49458BB}">
                  <c15:layout>
                    <c:manualLayout>
                      <c:w val="0.14083984206658284"/>
                      <c:h val="0.15526673532244012"/>
                    </c:manualLayout>
                  </c15:layout>
                </c:ext>
                <c:ext xmlns:c16="http://schemas.microsoft.com/office/drawing/2014/chart" uri="{C3380CC4-5D6E-409C-BE32-E72D297353CC}">
                  <c16:uniqueId val="{00000009-F2A1-F046-A0A2-3730BFE713C2}"/>
                </c:ext>
              </c:extLst>
            </c:dLbl>
            <c:dLbl>
              <c:idx val="5"/>
              <c:layout>
                <c:manualLayout>
                  <c:x val="0.13035231047693865"/>
                  <c:y val="-0.10919325008024701"/>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715-4D6D-A322-ED98AB6F2DBC}"/>
                </c:ext>
              </c:extLst>
            </c:dLbl>
            <c:numFmt formatCode="0.0\ %" sourceLinked="0"/>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en-FI"/>
              </a:p>
            </c:txPr>
            <c:showLegendKey val="1"/>
            <c:showVal val="0"/>
            <c:showCatName val="1"/>
            <c:showSerName val="0"/>
            <c:showPercent val="1"/>
            <c:showBubbleSize val="0"/>
            <c:showLeaderLines val="1"/>
            <c:leaderLines>
              <c:spPr>
                <a:ln w="9525" cap="flat" cmpd="sng" algn="ctr">
                  <a:solidFill>
                    <a:schemeClr val="accent1"/>
                  </a:solidFill>
                  <a:prstDash val="dash"/>
                  <a:round/>
                </a:ln>
                <a:effectLst/>
              </c:spPr>
            </c:leaderLines>
            <c:extLst>
              <c:ext xmlns:c15="http://schemas.microsoft.com/office/drawing/2012/chart" uri="{CE6537A1-D6FC-4f65-9D91-7224C49458BB}"/>
            </c:extLst>
          </c:dLbls>
          <c:cat>
            <c:strRef>
              <c:f>Sheet1!$A$2:$A$7</c:f>
              <c:strCache>
                <c:ptCount val="6"/>
                <c:pt idx="0">
                  <c:v>Facebook</c:v>
                </c:pt>
                <c:pt idx="1">
                  <c:v>Instagram</c:v>
                </c:pt>
                <c:pt idx="2">
                  <c:v>X</c:v>
                </c:pt>
                <c:pt idx="3">
                  <c:v>YouTube</c:v>
                </c:pt>
                <c:pt idx="4">
                  <c:v>Pinterest</c:v>
                </c:pt>
                <c:pt idx="5">
                  <c:v>TikTok</c:v>
                </c:pt>
              </c:strCache>
            </c:strRef>
          </c:cat>
          <c:val>
            <c:numRef>
              <c:f>Sheet1!$B$2:$B$7</c:f>
              <c:numCache>
                <c:formatCode>#,##0</c:formatCode>
                <c:ptCount val="6"/>
                <c:pt idx="0">
                  <c:v>2253623</c:v>
                </c:pt>
                <c:pt idx="1">
                  <c:v>1682314</c:v>
                </c:pt>
                <c:pt idx="2">
                  <c:v>641737</c:v>
                </c:pt>
                <c:pt idx="3">
                  <c:v>189987</c:v>
                </c:pt>
                <c:pt idx="4">
                  <c:v>106312</c:v>
                </c:pt>
                <c:pt idx="5">
                  <c:v>78830</c:v>
                </c:pt>
              </c:numCache>
            </c:numRef>
          </c:val>
          <c:extLst>
            <c:ext xmlns:c16="http://schemas.microsoft.com/office/drawing/2014/chart" uri="{C3380CC4-5D6E-409C-BE32-E72D297353CC}">
              <c16:uniqueId val="{00000008-140B-734D-93E7-21C5B1CA5F1D}"/>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Pinterest</c:v>
                </c:pt>
              </c:strCache>
            </c:strRef>
          </c:tx>
          <c:spPr>
            <a:solidFill>
              <a:schemeClr val="accent2">
                <a:lumMod val="40000"/>
                <a:lumOff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92497</c:v>
                </c:pt>
                <c:pt idx="1">
                  <c:v>92841</c:v>
                </c:pt>
                <c:pt idx="2">
                  <c:v>93992</c:v>
                </c:pt>
                <c:pt idx="3">
                  <c:v>95546</c:v>
                </c:pt>
                <c:pt idx="4">
                  <c:v>96878</c:v>
                </c:pt>
                <c:pt idx="5">
                  <c:v>97999</c:v>
                </c:pt>
                <c:pt idx="6">
                  <c:v>99331</c:v>
                </c:pt>
                <c:pt idx="7">
                  <c:v>100749</c:v>
                </c:pt>
                <c:pt idx="8">
                  <c:v>101803</c:v>
                </c:pt>
                <c:pt idx="9">
                  <c:v>102895</c:v>
                </c:pt>
                <c:pt idx="10">
                  <c:v>103928</c:v>
                </c:pt>
                <c:pt idx="11">
                  <c:v>105136</c:v>
                </c:pt>
                <c:pt idx="12">
                  <c:v>106312</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Tiktok</c:v>
                </c:pt>
              </c:strCache>
            </c:strRef>
          </c:tx>
          <c:spPr>
            <a:solidFill>
              <a:schemeClr val="tx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58814</c:v>
                </c:pt>
                <c:pt idx="1">
                  <c:v>60382</c:v>
                </c:pt>
                <c:pt idx="2">
                  <c:v>61642</c:v>
                </c:pt>
                <c:pt idx="3">
                  <c:v>63231</c:v>
                </c:pt>
                <c:pt idx="4">
                  <c:v>66137</c:v>
                </c:pt>
                <c:pt idx="5">
                  <c:v>67930</c:v>
                </c:pt>
                <c:pt idx="6">
                  <c:v>69159</c:v>
                </c:pt>
                <c:pt idx="7">
                  <c:v>71069</c:v>
                </c:pt>
                <c:pt idx="8">
                  <c:v>72583</c:v>
                </c:pt>
                <c:pt idx="9">
                  <c:v>74486</c:v>
                </c:pt>
                <c:pt idx="10">
                  <c:v>75552</c:v>
                </c:pt>
                <c:pt idx="11">
                  <c:v>76813</c:v>
                </c:pt>
                <c:pt idx="12">
                  <c:v>78830</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39135351811452"/>
          <c:y val="8.6377024944008007E-2"/>
          <c:w val="0.51822895016949655"/>
          <c:h val="0.83774559909858248"/>
        </c:manualLayout>
      </c:layout>
      <c:barChart>
        <c:barDir val="bar"/>
        <c:grouping val="clustered"/>
        <c:varyColors val="0"/>
        <c:ser>
          <c:idx val="0"/>
          <c:order val="0"/>
          <c:tx>
            <c:strRef>
              <c:f>Sheet1!$B$3</c:f>
              <c:strCache>
                <c:ptCount val="1"/>
                <c:pt idx="0">
                  <c:v>2 253 623</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5"/>
            <c:invertIfNegative val="0"/>
            <c:bubble3D val="0"/>
            <c:extLst>
              <c:ext xmlns:c16="http://schemas.microsoft.com/office/drawing/2014/chart" uri="{C3380CC4-5D6E-409C-BE32-E72D297353CC}">
                <c16:uniqueId val="{0000000B-5316-DD46-BB39-6FB38B06E09D}"/>
              </c:ext>
            </c:extLst>
          </c:dPt>
          <c:dLbls>
            <c:dLbl>
              <c:idx val="5"/>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3020646485267223"/>
                      <c:h val="7.0338612642532078E-2"/>
                    </c:manualLayout>
                  </c15:layout>
                </c:ext>
                <c:ext xmlns:c16="http://schemas.microsoft.com/office/drawing/2014/chart" uri="{C3380CC4-5D6E-409C-BE32-E72D297353CC}">
                  <c16:uniqueId val="{0000000B-5316-DD46-BB39-6FB38B06E09D}"/>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Sheet1!$A$2:$A$8</c:f>
              <c:strCache>
                <c:ptCount val="7"/>
                <c:pt idx="0">
                  <c:v>Kaikki kanavat yhteensä</c:v>
                </c:pt>
                <c:pt idx="1">
                  <c:v>Facebook</c:v>
                </c:pt>
                <c:pt idx="2">
                  <c:v>Instagram</c:v>
                </c:pt>
                <c:pt idx="3">
                  <c:v>X</c:v>
                </c:pt>
                <c:pt idx="4">
                  <c:v>YouTube</c:v>
                </c:pt>
                <c:pt idx="5">
                  <c:v>Pinterest</c:v>
                </c:pt>
                <c:pt idx="6">
                  <c:v>TikTok</c:v>
                </c:pt>
              </c:strCache>
            </c:strRef>
          </c:cat>
          <c:val>
            <c:numRef>
              <c:f>Sheet1!$B$2:$B$8</c:f>
              <c:numCache>
                <c:formatCode>#,##0</c:formatCode>
                <c:ptCount val="7"/>
                <c:pt idx="0">
                  <c:v>4952803</c:v>
                </c:pt>
                <c:pt idx="1">
                  <c:v>2253623</c:v>
                </c:pt>
                <c:pt idx="2">
                  <c:v>1682314</c:v>
                </c:pt>
                <c:pt idx="3">
                  <c:v>641737</c:v>
                </c:pt>
                <c:pt idx="4">
                  <c:v>189987</c:v>
                </c:pt>
                <c:pt idx="5">
                  <c:v>106312</c:v>
                </c:pt>
                <c:pt idx="6">
                  <c:v>78830</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21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en-FI"/>
          </a:p>
        </c:txPr>
        <c:crossAx val="995595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0651919459482"/>
          <c:y val="8.6377024944008007E-2"/>
          <c:w val="0.4930137293643384"/>
          <c:h val="0.83774559909858248"/>
        </c:manualLayout>
      </c:layout>
      <c:barChart>
        <c:barDir val="bar"/>
        <c:grouping val="clustered"/>
        <c:varyColors val="0"/>
        <c:ser>
          <c:idx val="0"/>
          <c:order val="0"/>
          <c:tx>
            <c:strRef>
              <c:f>Sheet1!$B$3</c:f>
              <c:strCache>
                <c:ptCount val="1"/>
                <c:pt idx="0">
                  <c:v>174</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5"/>
            <c:invertIfNegative val="0"/>
            <c:bubble3D val="0"/>
            <c:extLst>
              <c:ext xmlns:c16="http://schemas.microsoft.com/office/drawing/2014/chart" uri="{C3380CC4-5D6E-409C-BE32-E72D297353CC}">
                <c16:uniqueId val="{0000000B-3F7F-464C-956E-4D032235FF4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6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Kaikki kanavat yhteensä</c:v>
                </c:pt>
                <c:pt idx="1">
                  <c:v>Facebook</c:v>
                </c:pt>
                <c:pt idx="2">
                  <c:v>Instagram</c:v>
                </c:pt>
                <c:pt idx="3">
                  <c:v>X</c:v>
                </c:pt>
                <c:pt idx="4">
                  <c:v>YouTube</c:v>
                </c:pt>
                <c:pt idx="5">
                  <c:v>Pinterest</c:v>
                </c:pt>
                <c:pt idx="6">
                  <c:v>TikTok</c:v>
                </c:pt>
              </c:strCache>
            </c:strRef>
          </c:cat>
          <c:val>
            <c:numRef>
              <c:f>Sheet1!$B$2:$B$8</c:f>
              <c:numCache>
                <c:formatCode>#\ ##0;\-#\ ##0;;@</c:formatCode>
                <c:ptCount val="7"/>
                <c:pt idx="0">
                  <c:v>492</c:v>
                </c:pt>
                <c:pt idx="1">
                  <c:v>174</c:v>
                </c:pt>
                <c:pt idx="2">
                  <c:v>134</c:v>
                </c:pt>
                <c:pt idx="3">
                  <c:v>71</c:v>
                </c:pt>
                <c:pt idx="4">
                  <c:v>64</c:v>
                </c:pt>
                <c:pt idx="5">
                  <c:v>31</c:v>
                </c:pt>
                <c:pt idx="6">
                  <c:v>18</c:v>
                </c:pt>
              </c:numCache>
            </c:numRef>
          </c:val>
          <c:extLst>
            <c:ext xmlns:c16="http://schemas.microsoft.com/office/drawing/2014/chart" uri="{C3380CC4-5D6E-409C-BE32-E72D297353CC}">
              <c16:uniqueId val="{00000008-140B-734D-93E7-21C5B1CA5F1D}"/>
            </c:ext>
          </c:extLst>
        </c:ser>
        <c:dLbls>
          <c:dLblPos val="outEnd"/>
          <c:showLegendKey val="0"/>
          <c:showVal val="1"/>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 ##0;\-#\ ##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en-FI"/>
          </a:p>
        </c:txPr>
        <c:crossAx val="995595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0308774173766"/>
          <c:y val="8.6377024944008007E-2"/>
          <c:w val="0.46961716081719557"/>
          <c:h val="0.83774559909858248"/>
        </c:manualLayout>
      </c:layout>
      <c:barChart>
        <c:barDir val="bar"/>
        <c:grouping val="clustered"/>
        <c:varyColors val="0"/>
        <c:ser>
          <c:idx val="0"/>
          <c:order val="0"/>
          <c:tx>
            <c:strRef>
              <c:f>Sheet1!$B$3</c:f>
              <c:strCache>
                <c:ptCount val="1"/>
                <c:pt idx="0">
                  <c:v>12 952</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5"/>
            <c:invertIfNegative val="0"/>
            <c:bubble3D val="0"/>
            <c:extLst>
              <c:ext xmlns:c16="http://schemas.microsoft.com/office/drawing/2014/chart" uri="{C3380CC4-5D6E-409C-BE32-E72D297353CC}">
                <c16:uniqueId val="{0000000B-3F7F-464C-956E-4D032235FF4E}"/>
              </c:ext>
            </c:extLst>
          </c:dPt>
          <c:dPt>
            <c:idx val="6"/>
            <c:invertIfNegative val="0"/>
            <c:bubble3D val="0"/>
            <c:extLst>
              <c:ext xmlns:c16="http://schemas.microsoft.com/office/drawing/2014/chart" uri="{C3380CC4-5D6E-409C-BE32-E72D297353CC}">
                <c16:uniqueId val="{00000006-FFD9-4EC3-B77B-D6D15BE8A408}"/>
              </c:ext>
            </c:extLst>
          </c:dPt>
          <c:dLbls>
            <c:dLbl>
              <c:idx val="5"/>
              <c:layout>
                <c:manualLayout>
                  <c:x val="-3.3423669353061804E-3"/>
                  <c:y val="0"/>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8.3901173841899462E-2"/>
                      <c:h val="6.7137205277930767E-2"/>
                    </c:manualLayout>
                  </c15:layout>
                </c:ext>
                <c:ext xmlns:c16="http://schemas.microsoft.com/office/drawing/2014/chart" uri="{C3380CC4-5D6E-409C-BE32-E72D297353CC}">
                  <c16:uniqueId val="{0000000B-3F7F-464C-956E-4D032235FF4E}"/>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Sheet1!$A$2:$A$8</c:f>
              <c:strCache>
                <c:ptCount val="7"/>
                <c:pt idx="0">
                  <c:v>Kokonaisseuraajamäärä</c:v>
                </c:pt>
                <c:pt idx="1">
                  <c:v>Facebook</c:v>
                </c:pt>
                <c:pt idx="2">
                  <c:v>Instagram</c:v>
                </c:pt>
                <c:pt idx="3">
                  <c:v>X</c:v>
                </c:pt>
                <c:pt idx="4">
                  <c:v>TikTok</c:v>
                </c:pt>
                <c:pt idx="5">
                  <c:v>Pinterest</c:v>
                </c:pt>
                <c:pt idx="6">
                  <c:v>YouTube</c:v>
                </c:pt>
              </c:strCache>
            </c:strRef>
          </c:cat>
          <c:val>
            <c:numRef>
              <c:f>Sheet1!$B$2:$B$8</c:f>
              <c:numCache>
                <c:formatCode>#,##0</c:formatCode>
                <c:ptCount val="7"/>
                <c:pt idx="0">
                  <c:v>25398.989743589744</c:v>
                </c:pt>
                <c:pt idx="1">
                  <c:v>12951.856321839081</c:v>
                </c:pt>
                <c:pt idx="2">
                  <c:v>12554.582089552239</c:v>
                </c:pt>
                <c:pt idx="3">
                  <c:v>9038.5492957746483</c:v>
                </c:pt>
                <c:pt idx="4">
                  <c:v>4379.4444444444443</c:v>
                </c:pt>
                <c:pt idx="5">
                  <c:v>3429.4193548387098</c:v>
                </c:pt>
                <c:pt idx="6">
                  <c:v>2968.546875</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en-FI"/>
          </a:p>
        </c:txPr>
        <c:crossAx val="995595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1228256484216675"/>
          <c:w val="0.71851782114192253"/>
          <c:h val="0.64847453382736886"/>
        </c:manualLayout>
      </c:layout>
      <c:barChart>
        <c:barDir val="col"/>
        <c:grouping val="clustered"/>
        <c:varyColors val="0"/>
        <c:ser>
          <c:idx val="0"/>
          <c:order val="0"/>
          <c:tx>
            <c:strRef>
              <c:f>Sheet1!$B$1</c:f>
              <c:strCache>
                <c:ptCount val="1"/>
                <c:pt idx="0">
                  <c:v>Yhteensä</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accent1"/>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4951012</c:v>
                </c:pt>
                <c:pt idx="1">
                  <c:v>4962188</c:v>
                </c:pt>
                <c:pt idx="2">
                  <c:v>4975330</c:v>
                </c:pt>
                <c:pt idx="3">
                  <c:v>4986221</c:v>
                </c:pt>
                <c:pt idx="4">
                  <c:v>4924350</c:v>
                </c:pt>
                <c:pt idx="5">
                  <c:v>4944081</c:v>
                </c:pt>
                <c:pt idx="6">
                  <c:v>4946429</c:v>
                </c:pt>
                <c:pt idx="7">
                  <c:v>4962178</c:v>
                </c:pt>
                <c:pt idx="8">
                  <c:v>4923969</c:v>
                </c:pt>
                <c:pt idx="9">
                  <c:v>4936026</c:v>
                </c:pt>
                <c:pt idx="10">
                  <c:v>4944545</c:v>
                </c:pt>
                <c:pt idx="11">
                  <c:v>4950452</c:v>
                </c:pt>
                <c:pt idx="12">
                  <c:v>4952803</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4538808399370315"/>
          <c:w val="0.71851785572258009"/>
          <c:h val="0.6300928519971184"/>
        </c:manualLayout>
      </c:layout>
      <c:barChart>
        <c:barDir val="col"/>
        <c:grouping val="clustered"/>
        <c:varyColors val="0"/>
        <c:ser>
          <c:idx val="0"/>
          <c:order val="0"/>
          <c:tx>
            <c:strRef>
              <c:f>Sheet1!$B$1</c:f>
              <c:strCache>
                <c:ptCount val="1"/>
                <c:pt idx="0">
                  <c:v>Facebook</c:v>
                </c:pt>
              </c:strCache>
            </c:strRef>
          </c:tx>
          <c:spPr>
            <a:solidFill>
              <a:schemeClr val="accent1"/>
            </a:solidFill>
            <a:ln>
              <a:noFill/>
            </a:ln>
            <a:effectLst/>
          </c:spPr>
          <c:invertIfNegative val="0"/>
          <c:dLbls>
            <c:dLbl>
              <c:idx val="1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1F-451F-AF2D-205ED158F0B8}"/>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2272491</c:v>
                </c:pt>
                <c:pt idx="1">
                  <c:v>2276880</c:v>
                </c:pt>
                <c:pt idx="2">
                  <c:v>2279429</c:v>
                </c:pt>
                <c:pt idx="3">
                  <c:v>2281592</c:v>
                </c:pt>
                <c:pt idx="4">
                  <c:v>2272438</c:v>
                </c:pt>
                <c:pt idx="5">
                  <c:v>2280304</c:v>
                </c:pt>
                <c:pt idx="6">
                  <c:v>2274132</c:v>
                </c:pt>
                <c:pt idx="7">
                  <c:v>2278121</c:v>
                </c:pt>
                <c:pt idx="8">
                  <c:v>2246384</c:v>
                </c:pt>
                <c:pt idx="9">
                  <c:v>2248330</c:v>
                </c:pt>
                <c:pt idx="10">
                  <c:v>2250452</c:v>
                </c:pt>
                <c:pt idx="11">
                  <c:v>2252180</c:v>
                </c:pt>
                <c:pt idx="12">
                  <c:v>2253623</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minorGridlines>
          <c:spPr>
            <a:ln w="9525" cap="flat" cmpd="sng" algn="ctr">
              <a:noFill/>
              <a:round/>
            </a:ln>
            <a:effectLst/>
          </c:spPr>
        </c:min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3289571923446131"/>
          <c:w val="0.71851785572258009"/>
          <c:h val="0.63080611577683077"/>
        </c:manualLayout>
      </c:layout>
      <c:barChart>
        <c:barDir val="col"/>
        <c:grouping val="clustered"/>
        <c:varyColors val="0"/>
        <c:ser>
          <c:idx val="0"/>
          <c:order val="0"/>
          <c:tx>
            <c:strRef>
              <c:f>Sheet1!$B$1</c:f>
              <c:strCache>
                <c:ptCount val="1"/>
                <c:pt idx="0">
                  <c:v>Instagram</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1646528</c:v>
                </c:pt>
                <c:pt idx="1">
                  <c:v>1652285</c:v>
                </c:pt>
                <c:pt idx="2">
                  <c:v>1659714</c:v>
                </c:pt>
                <c:pt idx="3">
                  <c:v>1664781</c:v>
                </c:pt>
                <c:pt idx="4">
                  <c:v>1664345</c:v>
                </c:pt>
                <c:pt idx="5">
                  <c:v>1671450</c:v>
                </c:pt>
                <c:pt idx="6">
                  <c:v>1675979</c:v>
                </c:pt>
                <c:pt idx="7">
                  <c:v>1682724</c:v>
                </c:pt>
                <c:pt idx="8">
                  <c:v>1675249</c:v>
                </c:pt>
                <c:pt idx="9">
                  <c:v>1680902</c:v>
                </c:pt>
                <c:pt idx="10">
                  <c:v>1684013</c:v>
                </c:pt>
                <c:pt idx="11">
                  <c:v>1685749</c:v>
                </c:pt>
                <c:pt idx="12">
                  <c:v>1682314</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X</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686739</c:v>
                </c:pt>
                <c:pt idx="1">
                  <c:v>684603</c:v>
                </c:pt>
                <c:pt idx="2">
                  <c:v>684499</c:v>
                </c:pt>
                <c:pt idx="3">
                  <c:v>684334</c:v>
                </c:pt>
                <c:pt idx="4">
                  <c:v>642332</c:v>
                </c:pt>
                <c:pt idx="5">
                  <c:v>643474</c:v>
                </c:pt>
                <c:pt idx="6">
                  <c:v>643789</c:v>
                </c:pt>
                <c:pt idx="7">
                  <c:v>644643</c:v>
                </c:pt>
                <c:pt idx="8">
                  <c:v>642043</c:v>
                </c:pt>
                <c:pt idx="9">
                  <c:v>642077</c:v>
                </c:pt>
                <c:pt idx="10">
                  <c:v>641970</c:v>
                </c:pt>
                <c:pt idx="11">
                  <c:v>641397</c:v>
                </c:pt>
                <c:pt idx="12">
                  <c:v>641737</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YouTube</c:v>
                </c:pt>
              </c:strCache>
            </c:strRef>
          </c:tx>
          <c:spPr>
            <a:solidFill>
              <a:schemeClr val="bg1">
                <a:lumMod val="8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mm:yyyy</c:formatCode>
                <c:ptCount val="13"/>
                <c:pt idx="0">
                  <c:v>45170</c:v>
                </c:pt>
                <c:pt idx="1">
                  <c:v>45200</c:v>
                </c:pt>
                <c:pt idx="2">
                  <c:v>45231</c:v>
                </c:pt>
                <c:pt idx="3">
                  <c:v>45261</c:v>
                </c:pt>
                <c:pt idx="4">
                  <c:v>45292</c:v>
                </c:pt>
                <c:pt idx="5">
                  <c:v>45323</c:v>
                </c:pt>
                <c:pt idx="6">
                  <c:v>45352</c:v>
                </c:pt>
                <c:pt idx="7">
                  <c:v>45383</c:v>
                </c:pt>
                <c:pt idx="8">
                  <c:v>45413</c:v>
                </c:pt>
                <c:pt idx="9">
                  <c:v>45444</c:v>
                </c:pt>
                <c:pt idx="10">
                  <c:v>45474</c:v>
                </c:pt>
                <c:pt idx="11">
                  <c:v>45505</c:v>
                </c:pt>
                <c:pt idx="12">
                  <c:v>45536</c:v>
                </c:pt>
              </c:numCache>
            </c:numRef>
          </c:cat>
          <c:val>
            <c:numRef>
              <c:f>Sheet1!$B$2:$B$14</c:f>
              <c:numCache>
                <c:formatCode>#,##0</c:formatCode>
                <c:ptCount val="13"/>
                <c:pt idx="0">
                  <c:v>193943</c:v>
                </c:pt>
                <c:pt idx="1">
                  <c:v>195197</c:v>
                </c:pt>
                <c:pt idx="2">
                  <c:v>196054</c:v>
                </c:pt>
                <c:pt idx="3">
                  <c:v>196737</c:v>
                </c:pt>
                <c:pt idx="4">
                  <c:v>182220</c:v>
                </c:pt>
                <c:pt idx="5">
                  <c:v>182924</c:v>
                </c:pt>
                <c:pt idx="6">
                  <c:v>184039</c:v>
                </c:pt>
                <c:pt idx="7">
                  <c:v>184872</c:v>
                </c:pt>
                <c:pt idx="8">
                  <c:v>185907</c:v>
                </c:pt>
                <c:pt idx="9">
                  <c:v>187336</c:v>
                </c:pt>
                <c:pt idx="10">
                  <c:v>188630</c:v>
                </c:pt>
                <c:pt idx="11">
                  <c:v>189177</c:v>
                </c:pt>
                <c:pt idx="12">
                  <c:v>189987</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date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Offset val="100"/>
        <c:baseTimeUnit val="months"/>
      </c:date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0.40476</cdr:x>
      <cdr:y>0.43032</cdr:y>
    </cdr:from>
    <cdr:to>
      <cdr:x>0.71265</cdr:x>
      <cdr:y>0.70381</cdr:y>
    </cdr:to>
    <cdr:grpSp>
      <cdr:nvGrpSpPr>
        <cdr:cNvPr id="4" name="Group 3">
          <a:extLst xmlns:a="http://schemas.openxmlformats.org/drawingml/2006/main">
            <a:ext uri="{FF2B5EF4-FFF2-40B4-BE49-F238E27FC236}">
              <a16:creationId xmlns:a16="http://schemas.microsoft.com/office/drawing/2014/main" id="{1171EC12-FF78-8541-BDBC-CC6A4414F601}"/>
            </a:ext>
          </a:extLst>
        </cdr:cNvPr>
        <cdr:cNvGrpSpPr/>
      </cdr:nvGrpSpPr>
      <cdr:grpSpPr>
        <a:xfrm xmlns:a="http://schemas.openxmlformats.org/drawingml/2006/main">
          <a:off x="3075935" y="1801781"/>
          <a:ext cx="2339781" cy="1145122"/>
          <a:chOff x="2230277" y="1874237"/>
          <a:chExt cx="3103863" cy="1346756"/>
        </a:xfrm>
      </cdr:grpSpPr>
      <cdr:sp macro="" textlink="">
        <cdr:nvSpPr>
          <cdr:cNvPr id="2" name="Content Placeholder 2">
            <a:extLst xmlns:a="http://schemas.openxmlformats.org/drawingml/2006/main">
              <a:ext uri="{FF2B5EF4-FFF2-40B4-BE49-F238E27FC236}">
                <a16:creationId xmlns:a16="http://schemas.microsoft.com/office/drawing/2014/main" id="{8D45EB1E-4412-4440-90E1-1E52AE74CE72}"/>
              </a:ext>
            </a:extLst>
          </cdr:cNvPr>
          <cdr:cNvSpPr txBox="1">
            <a:spLocks xmlns:a="http://schemas.openxmlformats.org/drawingml/2006/main"/>
          </cdr:cNvSpPr>
        </cdr:nvSpPr>
        <cdr:spPr>
          <a:xfrm xmlns:a="http://schemas.openxmlformats.org/drawingml/2006/main">
            <a:off x="2287076" y="1874237"/>
            <a:ext cx="2995078" cy="619132"/>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1200" dirty="0">
                <a:solidFill>
                  <a:srgbClr val="002649"/>
                </a:solidFill>
                <a:latin typeface="Neue Haas Unica W1G Medium" panose="020B0504030206020203" pitchFamily="34" charset="0"/>
              </a:rPr>
              <a:t>Seuraajia kaikissa </a:t>
            </a:r>
            <a:br>
              <a:rPr lang="fi-FI" sz="1200" dirty="0">
                <a:solidFill>
                  <a:srgbClr val="002649"/>
                </a:solidFill>
                <a:latin typeface="Neue Haas Unica W1G Medium" panose="020B0504030206020203" pitchFamily="34" charset="0"/>
              </a:rPr>
            </a:br>
            <a:r>
              <a:rPr lang="fi-FI" sz="1200" dirty="0">
                <a:solidFill>
                  <a:srgbClr val="002649"/>
                </a:solidFill>
                <a:latin typeface="Neue Haas Unica W1G Medium" panose="020B0504030206020203" pitchFamily="34" charset="0"/>
              </a:rPr>
              <a:t>kanavissa</a:t>
            </a:r>
            <a:endParaRPr lang="en-FI" sz="1200" dirty="0">
              <a:solidFill>
                <a:srgbClr val="002649"/>
              </a:solidFill>
              <a:latin typeface="Neue Haas Unica W1G Medium" panose="020B0504030206020203" pitchFamily="34" charset="0"/>
            </a:endParaRPr>
          </a:p>
        </cdr:txBody>
      </cdr:sp>
      <cdr:sp macro="" textlink="">
        <cdr:nvSpPr>
          <cdr:cNvPr id="3" name="Content Placeholder 2">
            <a:extLst xmlns:a="http://schemas.openxmlformats.org/drawingml/2006/main">
              <a:ext uri="{FF2B5EF4-FFF2-40B4-BE49-F238E27FC236}">
                <a16:creationId xmlns:a16="http://schemas.microsoft.com/office/drawing/2014/main" id="{C74C9BEF-4942-7448-9A77-9361FD05EFC1}"/>
              </a:ext>
            </a:extLst>
          </cdr:cNvPr>
          <cdr:cNvSpPr txBox="1">
            <a:spLocks xmlns:a="http://schemas.openxmlformats.org/drawingml/2006/main"/>
          </cdr:cNvSpPr>
        </cdr:nvSpPr>
        <cdr:spPr>
          <a:xfrm xmlns:a="http://schemas.openxmlformats.org/drawingml/2006/main">
            <a:off x="2230277" y="2438065"/>
            <a:ext cx="3103863" cy="782928"/>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3500" dirty="0">
                <a:solidFill>
                  <a:schemeClr val="tx2"/>
                </a:solidFill>
                <a:latin typeface="Canela Medium" pitchFamily="2" charset="77"/>
              </a:rPr>
              <a:t>4 952 803</a:t>
            </a:r>
            <a:endParaRPr lang="en-FI" sz="3500" dirty="0">
              <a:solidFill>
                <a:schemeClr val="tx2"/>
              </a:solidFill>
              <a:latin typeface="Canela Medium" pitchFamily="2" charset="77"/>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14.10.2024</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14.10.2024</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a:t>
            </a:fld>
            <a:endParaRPr lang="en-FI" dirty="0"/>
          </a:p>
        </p:txBody>
      </p:sp>
    </p:spTree>
    <p:extLst>
      <p:ext uri="{BB962C8B-B14F-4D97-AF65-F5344CB8AC3E}">
        <p14:creationId xmlns:p14="http://schemas.microsoft.com/office/powerpoint/2010/main" val="77407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32</a:t>
            </a:fld>
            <a:endParaRPr lang="en-FI" dirty="0"/>
          </a:p>
        </p:txBody>
      </p:sp>
    </p:spTree>
    <p:extLst>
      <p:ext uri="{BB962C8B-B14F-4D97-AF65-F5344CB8AC3E}">
        <p14:creationId xmlns:p14="http://schemas.microsoft.com/office/powerpoint/2010/main" val="3035286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33</a:t>
            </a:fld>
            <a:endParaRPr lang="en-FI" dirty="0"/>
          </a:p>
        </p:txBody>
      </p:sp>
    </p:spTree>
    <p:extLst>
      <p:ext uri="{BB962C8B-B14F-4D97-AF65-F5344CB8AC3E}">
        <p14:creationId xmlns:p14="http://schemas.microsoft.com/office/powerpoint/2010/main" val="279392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34</a:t>
            </a:fld>
            <a:endParaRPr lang="en-FI" dirty="0"/>
          </a:p>
        </p:txBody>
      </p:sp>
    </p:spTree>
    <p:extLst>
      <p:ext uri="{BB962C8B-B14F-4D97-AF65-F5344CB8AC3E}">
        <p14:creationId xmlns:p14="http://schemas.microsoft.com/office/powerpoint/2010/main" val="305987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382491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a:t>
            </a:fld>
            <a:endParaRPr lang="en-FI" dirty="0"/>
          </a:p>
        </p:txBody>
      </p:sp>
    </p:spTree>
    <p:extLst>
      <p:ext uri="{BB962C8B-B14F-4D97-AF65-F5344CB8AC3E}">
        <p14:creationId xmlns:p14="http://schemas.microsoft.com/office/powerpoint/2010/main" val="335501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9</a:t>
            </a:fld>
            <a:endParaRPr lang="en-FI" dirty="0"/>
          </a:p>
        </p:txBody>
      </p:sp>
    </p:spTree>
    <p:extLst>
      <p:ext uri="{BB962C8B-B14F-4D97-AF65-F5344CB8AC3E}">
        <p14:creationId xmlns:p14="http://schemas.microsoft.com/office/powerpoint/2010/main" val="134966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33885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3909010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48338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110488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30</a:t>
            </a:fld>
            <a:endParaRPr lang="en-FI" dirty="0"/>
          </a:p>
        </p:txBody>
      </p:sp>
    </p:spTree>
    <p:extLst>
      <p:ext uri="{BB962C8B-B14F-4D97-AF65-F5344CB8AC3E}">
        <p14:creationId xmlns:p14="http://schemas.microsoft.com/office/powerpoint/2010/main" val="1358558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e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2.emf"/><Relationship Id="rId9" Type="http://schemas.openxmlformats.org/officeDocument/2006/relationships/image" Target="../media/image2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8F95F4-81E9-EF49-A226-BCE101457B9A}"/>
              </a:ext>
            </a:extLst>
          </p:cNvPr>
          <p:cNvPicPr>
            <a:picLocks noChangeAspect="1"/>
          </p:cNvPicPr>
          <p:nvPr userDrawn="1"/>
        </p:nvPicPr>
        <p:blipFill>
          <a:blip r:embed="rId2"/>
          <a:stretch>
            <a:fillRect/>
          </a:stretch>
        </p:blipFill>
        <p:spPr>
          <a:xfrm>
            <a:off x="-1809750" y="-7822685"/>
            <a:ext cx="14535150" cy="15516128"/>
          </a:xfrm>
          <a:prstGeom prst="rect">
            <a:avLst/>
          </a:prstGeom>
        </p:spPr>
      </p:pic>
      <p:sp>
        <p:nvSpPr>
          <p:cNvPr id="2" name="Title 1">
            <a:extLst>
              <a:ext uri="{FF2B5EF4-FFF2-40B4-BE49-F238E27FC236}">
                <a16:creationId xmlns:a16="http://schemas.microsoft.com/office/drawing/2014/main" id="{B9889790-F15E-1B44-B63B-B457C40FEFC4}"/>
              </a:ext>
            </a:extLst>
          </p:cNvPr>
          <p:cNvSpPr>
            <a:spLocks noGrp="1"/>
          </p:cNvSpPr>
          <p:nvPr>
            <p:ph type="ctrTitle"/>
          </p:nvPr>
        </p:nvSpPr>
        <p:spPr>
          <a:xfrm>
            <a:off x="1524000" y="1585982"/>
            <a:ext cx="9144000" cy="2387600"/>
          </a:xfrm>
        </p:spPr>
        <p:txBody>
          <a:bodyPr anchor="b"/>
          <a:lstStyle>
            <a:lvl1pPr algn="ctr">
              <a:defRPr sz="8500">
                <a:solidFill>
                  <a:schemeClr val="bg1"/>
                </a:solidFill>
                <a:latin typeface="Clattering" pitchFamily="2" charset="0"/>
              </a:defRPr>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A4568D8E-AFC5-9E4A-A6FF-D33AA04BCD02}"/>
              </a:ext>
            </a:extLst>
          </p:cNvPr>
          <p:cNvSpPr>
            <a:spLocks noGrp="1"/>
          </p:cNvSpPr>
          <p:nvPr>
            <p:ph type="subTitle" idx="1"/>
          </p:nvPr>
        </p:nvSpPr>
        <p:spPr>
          <a:xfrm>
            <a:off x="1524000" y="3973582"/>
            <a:ext cx="9144000" cy="1655762"/>
          </a:xfrm>
        </p:spPr>
        <p:txBody>
          <a:bodyPr/>
          <a:lstStyle>
            <a:lvl1pPr marL="0" indent="0" algn="ctr">
              <a:buNone/>
              <a:defRPr sz="2400" b="0" i="0">
                <a:solidFill>
                  <a:schemeClr val="bg1"/>
                </a:solidFill>
                <a:latin typeface="Neue Haas Unica W1G Light"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25030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TextBox 2">
            <a:extLst>
              <a:ext uri="{FF2B5EF4-FFF2-40B4-BE49-F238E27FC236}">
                <a16:creationId xmlns:a16="http://schemas.microsoft.com/office/drawing/2014/main" id="{08115F5A-F4AE-6143-9E8A-83B703A43D7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12359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64739B8C-C17C-734E-992F-95AC9D7B1E9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74300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GB"/>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062184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10435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08767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422656"/>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213267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1298207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862510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userDrawn="1"/>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1968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rgbClr val="9CFF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2140262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3">
    <p:bg>
      <p:bgPr>
        <a:solidFill>
          <a:srgbClr val="F4CF67"/>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305142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Kansi">
    <p:spTree>
      <p:nvGrpSpPr>
        <p:cNvPr id="1" name=""/>
        <p:cNvGrpSpPr/>
        <p:nvPr/>
      </p:nvGrpSpPr>
      <p:grpSpPr>
        <a:xfrm>
          <a:off x="0" y="0"/>
          <a:ext cx="0" cy="0"/>
          <a:chOff x="0" y="0"/>
          <a:chExt cx="0" cy="0"/>
        </a:xfrm>
      </p:grpSpPr>
      <p:pic>
        <p:nvPicPr>
          <p:cNvPr id="23" name="Picture 22" descr="A person looking at his phone&#10;&#10;Description automatically generated">
            <a:extLst>
              <a:ext uri="{FF2B5EF4-FFF2-40B4-BE49-F238E27FC236}">
                <a16:creationId xmlns:a16="http://schemas.microsoft.com/office/drawing/2014/main" id="{A07CF64A-81D0-7C08-8529-3799049560BF}"/>
              </a:ext>
            </a:extLst>
          </p:cNvPr>
          <p:cNvPicPr>
            <a:picLocks noChangeAspect="1"/>
          </p:cNvPicPr>
          <p:nvPr userDrawn="1"/>
        </p:nvPicPr>
        <p:blipFill>
          <a:blip r:embed="rId2"/>
          <a:stretch>
            <a:fillRect/>
          </a:stretch>
        </p:blipFill>
        <p:spPr>
          <a:xfrm>
            <a:off x="-19548"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a:stretch>
            <a:fillRect/>
          </a:stretch>
        </p:blipFill>
        <p:spPr>
          <a:xfrm>
            <a:off x="-19548" y="1208282"/>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796260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2"/>
                </a:solidFill>
                <a:latin typeface="Clattering" pitchFamily="2" charset="0"/>
              </a:defRPr>
            </a:lvl1pPr>
          </a:lstStyle>
          <a:p>
            <a:r>
              <a:rPr lang="en-GB" dirty="0"/>
              <a:t>Click to edit Master title style</a:t>
            </a:r>
            <a:endParaRPr lang="en-FI" dirty="0"/>
          </a:p>
        </p:txBody>
      </p:sp>
      <p:pic>
        <p:nvPicPr>
          <p:cNvPr id="4" name="Picture 3">
            <a:extLst>
              <a:ext uri="{FF2B5EF4-FFF2-40B4-BE49-F238E27FC236}">
                <a16:creationId xmlns:a16="http://schemas.microsoft.com/office/drawing/2014/main" id="{5244B72A-E6F1-9B4E-BC82-AAA5F85E85A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22777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12" name="Picture 11">
            <a:extLst>
              <a:ext uri="{FF2B5EF4-FFF2-40B4-BE49-F238E27FC236}">
                <a16:creationId xmlns:a16="http://schemas.microsoft.com/office/drawing/2014/main" id="{38866407-1BFA-8440-B74D-9BE0E51DB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pic>
        <p:nvPicPr>
          <p:cNvPr id="7" name="Picture 6">
            <a:extLst>
              <a:ext uri="{FF2B5EF4-FFF2-40B4-BE49-F238E27FC236}">
                <a16:creationId xmlns:a16="http://schemas.microsoft.com/office/drawing/2014/main" id="{4A2510D3-A6F3-1B4D-AB47-636E1C231969}"/>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B7DCA8D7-E504-224C-9862-1C0B6BE2C743}"/>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221384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3832F4FF-B802-0E4B-AF28-35AEA1D7BC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516495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483975"/>
            <a:ext cx="10602912" cy="647700"/>
          </a:xfrm>
        </p:spPr>
        <p:txBody>
          <a:bodyPr anchor="b"/>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1541417"/>
            <a:ext cx="4953001"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1541417"/>
            <a:ext cx="5041900"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cxnSp>
        <p:nvCxnSpPr>
          <p:cNvPr id="11" name="Straight Connector 10">
            <a:extLst>
              <a:ext uri="{FF2B5EF4-FFF2-40B4-BE49-F238E27FC236}">
                <a16:creationId xmlns:a16="http://schemas.microsoft.com/office/drawing/2014/main" id="{402F71F9-2281-0941-97F6-7ADD359F86BE}"/>
              </a:ext>
            </a:extLst>
          </p:cNvPr>
          <p:cNvCxnSpPr/>
          <p:nvPr userDrawn="1"/>
        </p:nvCxnSpPr>
        <p:spPr>
          <a:xfrm>
            <a:off x="1169071" y="113167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083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1169070" y="329774"/>
            <a:ext cx="9941170" cy="1363601"/>
          </a:xfrm>
        </p:spPr>
        <p:txBody>
          <a:bodyPr anchor="ctr"/>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1170099" y="2023584"/>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470944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cxnSp>
        <p:nvCxnSpPr>
          <p:cNvPr id="9" name="Straight Connector 8">
            <a:extLst>
              <a:ext uri="{FF2B5EF4-FFF2-40B4-BE49-F238E27FC236}">
                <a16:creationId xmlns:a16="http://schemas.microsoft.com/office/drawing/2014/main" id="{091446A3-4CE9-254E-A0F9-3CA2E79570EF}"/>
              </a:ext>
            </a:extLst>
          </p:cNvPr>
          <p:cNvCxnSpPr/>
          <p:nvPr userDrawn="1"/>
        </p:nvCxnSpPr>
        <p:spPr>
          <a:xfrm>
            <a:off x="1169071" y="1693378"/>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236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32B6D43-EAE1-2C47-9566-14FA250190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A6D0FA19-4146-7144-9656-A86E46BB5A75}"/>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450871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12BD7305-CCC3-5341-84F6-412B2D2601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sp>
        <p:nvSpPr>
          <p:cNvPr id="7" name="TextBox 6">
            <a:extLst>
              <a:ext uri="{FF2B5EF4-FFF2-40B4-BE49-F238E27FC236}">
                <a16:creationId xmlns:a16="http://schemas.microsoft.com/office/drawing/2014/main" id="{57063728-23EA-EE4E-9EC1-5FEC05A2CD2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5910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TextBox 4">
            <a:extLst>
              <a:ext uri="{FF2B5EF4-FFF2-40B4-BE49-F238E27FC236}">
                <a16:creationId xmlns:a16="http://schemas.microsoft.com/office/drawing/2014/main" id="{073C6D96-CE5D-624C-B880-8F643F99FF64}"/>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567412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10" name="TextBox 9">
            <a:extLst>
              <a:ext uri="{FF2B5EF4-FFF2-40B4-BE49-F238E27FC236}">
                <a16:creationId xmlns:a16="http://schemas.microsoft.com/office/drawing/2014/main" id="{06648336-2B7F-D741-BF86-08D5440632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614516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normAutofit/>
          </a:bodyPr>
          <a:lstStyle>
            <a:lvl1pPr>
              <a:defRPr lang="en-FI" sz="3000" b="0" i="0" kern="1200" dirty="0">
                <a:solidFill>
                  <a:schemeClr val="accent1"/>
                </a:solidFill>
                <a:latin typeface="Canela Medium" pitchFamily="2" charset="77"/>
                <a:ea typeface="+mj-ea"/>
                <a:cs typeface="+mj-cs"/>
              </a:defRPr>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normAutofit/>
          </a:bodyPr>
          <a:lstStyle>
            <a:lvl1pPr marL="0" indent="0">
              <a:lnSpc>
                <a:spcPct val="120000"/>
              </a:lnSpc>
              <a:buNone/>
              <a:defRPr lang="en-GB" sz="1600" b="0" i="0" kern="1200" dirty="0">
                <a:solidFill>
                  <a:schemeClr val="tx2"/>
                </a:solidFill>
                <a:latin typeface="Neue Haas Unica W1G Light" panose="020B0404030206020203" pitchFamily="34" charset="0"/>
                <a:ea typeface="+mn-ea"/>
                <a:cs typeface="+mn-cs"/>
              </a:defRPr>
            </a:lvl1pPr>
            <a:lvl2pPr marL="457200" indent="0">
              <a:lnSpc>
                <a:spcPct val="120000"/>
              </a:lnSpc>
              <a:buNone/>
              <a:defRPr lang="en-GB" sz="1600" b="0" i="0" kern="1200" dirty="0">
                <a:solidFill>
                  <a:schemeClr val="tx2"/>
                </a:solidFill>
                <a:latin typeface="Neue Haas Unica W1G Light" panose="020B0404030206020203" pitchFamily="34" charset="0"/>
                <a:ea typeface="+mn-ea"/>
                <a:cs typeface="+mn-cs"/>
              </a:defRPr>
            </a:lvl2pPr>
            <a:lvl3pPr marL="914400" indent="0">
              <a:lnSpc>
                <a:spcPct val="120000"/>
              </a:lnSpc>
              <a:buNone/>
              <a:defRPr lang="en-GB" sz="1600" b="0" i="0" kern="1200" dirty="0">
                <a:solidFill>
                  <a:schemeClr val="tx2"/>
                </a:solidFill>
                <a:latin typeface="Neue Haas Unica W1G Light" panose="020B0404030206020203" pitchFamily="34" charset="0"/>
                <a:ea typeface="+mn-ea"/>
                <a:cs typeface="+mn-cs"/>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32FE7726-DDF9-0649-8A2F-4E1E7CA0DB6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1403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Kansi">
    <p:spTree>
      <p:nvGrpSpPr>
        <p:cNvPr id="1" name=""/>
        <p:cNvGrpSpPr/>
        <p:nvPr/>
      </p:nvGrpSpPr>
      <p:grpSpPr>
        <a:xfrm>
          <a:off x="0" y="0"/>
          <a:ext cx="0" cy="0"/>
          <a:chOff x="0" y="0"/>
          <a:chExt cx="0" cy="0"/>
        </a:xfrm>
      </p:grpSpPr>
      <p:pic>
        <p:nvPicPr>
          <p:cNvPr id="3" name="Picture 2" descr="A person in a pink dress holding a phone&#10;&#10;Description automatically generated">
            <a:extLst>
              <a:ext uri="{FF2B5EF4-FFF2-40B4-BE49-F238E27FC236}">
                <a16:creationId xmlns:a16="http://schemas.microsoft.com/office/drawing/2014/main" id="{649B49BB-ECA4-A856-AA7E-03DF913B636C}"/>
              </a:ext>
            </a:extLst>
          </p:cNvPr>
          <p:cNvPicPr>
            <a:picLocks noChangeAspect="1"/>
          </p:cNvPicPr>
          <p:nvPr userDrawn="1"/>
        </p:nvPicPr>
        <p:blipFill>
          <a:blip r:embed="rId2"/>
          <a:stretch>
            <a:fillRect/>
          </a:stretch>
        </p:blipFill>
        <p:spPr>
          <a:xfrm>
            <a:off x="-54428" y="-31977"/>
            <a:ext cx="12268200" cy="6900863"/>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624880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B301C14F-77E6-C94A-84C9-E22CDC352C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036800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sp>
        <p:nvSpPr>
          <p:cNvPr id="5" name="TextBox 4">
            <a:extLst>
              <a:ext uri="{FF2B5EF4-FFF2-40B4-BE49-F238E27FC236}">
                <a16:creationId xmlns:a16="http://schemas.microsoft.com/office/drawing/2014/main" id="{20CC819D-B3DF-364E-9730-6109B014DA6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797346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779BA364-C822-684E-8D17-FBD0E77C52C0}"/>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94065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7DF89741-CE4D-E04E-BAEF-A2641E653D6E}"/>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52926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498223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094" t="29308" r="34648" b="36845"/>
          <a:stretch/>
        </p:blipFill>
        <p:spPr>
          <a:xfrm>
            <a:off x="7392989" y="0"/>
            <a:ext cx="4799011"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5502956" cy="1231900"/>
          </a:xfrm>
        </p:spPr>
        <p:txBody>
          <a:bodyPr anchor="b"/>
          <a:lstStyle>
            <a:lvl1pPr>
              <a:defRPr sz="40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8" y="2352675"/>
            <a:ext cx="550462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97077C2A-5274-BA48-8A26-EB54AEA1FC6C}"/>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45815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GB"/>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userDrawn="1"/>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GB"/>
              <a:t>Click to edit Master title style</a:t>
            </a:r>
            <a:endParaRPr lang="en-FI" dirty="0"/>
          </a:p>
        </p:txBody>
      </p:sp>
    </p:spTree>
    <p:extLst>
      <p:ext uri="{BB962C8B-B14F-4D97-AF65-F5344CB8AC3E}">
        <p14:creationId xmlns:p14="http://schemas.microsoft.com/office/powerpoint/2010/main" val="1193959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883" t="58907" r="40621" b="4554"/>
          <a:stretch/>
        </p:blipFill>
        <p:spPr>
          <a:xfrm>
            <a:off x="0" y="1"/>
            <a:ext cx="12192000" cy="6858000"/>
          </a:xfrm>
          <a:prstGeom prst="rect">
            <a:avLst/>
          </a:prstGeom>
        </p:spPr>
      </p:pic>
      <p:pic>
        <p:nvPicPr>
          <p:cNvPr id="17" name="Picture 16">
            <a:extLst>
              <a:ext uri="{FF2B5EF4-FFF2-40B4-BE49-F238E27FC236}">
                <a16:creationId xmlns:a16="http://schemas.microsoft.com/office/drawing/2014/main" id="{0B9E11F6-8AE3-2141-95F1-45E4ECCC3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624"/>
          <a:stretch/>
        </p:blipFill>
        <p:spPr>
          <a:xfrm>
            <a:off x="3632200" y="-3255264"/>
            <a:ext cx="2463800" cy="1228656"/>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userDrawn="1"/>
        </p:nvPicPr>
        <p:blipFill>
          <a:blip r:embed="rId4"/>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grpSp>
        <p:nvGrpSpPr>
          <p:cNvPr id="21" name="Group 20">
            <a:extLst>
              <a:ext uri="{FF2B5EF4-FFF2-40B4-BE49-F238E27FC236}">
                <a16:creationId xmlns:a16="http://schemas.microsoft.com/office/drawing/2014/main" id="{6A96CF79-66B7-7F4E-AD65-FF1DAA40E9B3}"/>
              </a:ext>
            </a:extLst>
          </p:cNvPr>
          <p:cNvGrpSpPr/>
          <p:nvPr userDrawn="1"/>
        </p:nvGrpSpPr>
        <p:grpSpPr>
          <a:xfrm>
            <a:off x="5061577" y="4706264"/>
            <a:ext cx="2068842" cy="236236"/>
            <a:chOff x="4864100" y="4828992"/>
            <a:chExt cx="2068842" cy="236236"/>
          </a:xfrm>
        </p:grpSpPr>
        <p:pic>
          <p:nvPicPr>
            <p:cNvPr id="9" name="Picture 8">
              <a:extLst>
                <a:ext uri="{FF2B5EF4-FFF2-40B4-BE49-F238E27FC236}">
                  <a16:creationId xmlns:a16="http://schemas.microsoft.com/office/drawing/2014/main" id="{FCA2D01A-48EC-8544-9EA9-F53CBB0235D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51548" y="4837288"/>
              <a:ext cx="264087" cy="219643"/>
            </a:xfrm>
            <a:prstGeom prst="rect">
              <a:avLst/>
            </a:prstGeom>
          </p:spPr>
        </p:pic>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81981" y="4828992"/>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48966" y="4846320"/>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401205" y="4859893"/>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864100" y="4855247"/>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739871" y="4859238"/>
              <a:ext cx="193071" cy="193071"/>
            </a:xfrm>
            <a:prstGeom prst="rect">
              <a:avLst/>
            </a:prstGeom>
          </p:spPr>
        </p:pic>
      </p:gr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spTree>
    <p:extLst>
      <p:ext uri="{BB962C8B-B14F-4D97-AF65-F5344CB8AC3E}">
        <p14:creationId xmlns:p14="http://schemas.microsoft.com/office/powerpoint/2010/main" val="313285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Kansi">
    <p:spTree>
      <p:nvGrpSpPr>
        <p:cNvPr id="1" name=""/>
        <p:cNvGrpSpPr/>
        <p:nvPr/>
      </p:nvGrpSpPr>
      <p:grpSpPr>
        <a:xfrm>
          <a:off x="0" y="0"/>
          <a:ext cx="0" cy="0"/>
          <a:chOff x="0" y="0"/>
          <a:chExt cx="0" cy="0"/>
        </a:xfrm>
      </p:grpSpPr>
      <p:pic>
        <p:nvPicPr>
          <p:cNvPr id="5" name="Picture 4" descr="A person sitting on a tree trunk reading a book&#10;&#10;Description automatically generated">
            <a:extLst>
              <a:ext uri="{FF2B5EF4-FFF2-40B4-BE49-F238E27FC236}">
                <a16:creationId xmlns:a16="http://schemas.microsoft.com/office/drawing/2014/main" id="{64674690-556F-AE7E-6477-306D855A34E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17780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640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a:stretch>
            <a:fillRect/>
          </a:stretch>
        </p:blipFill>
        <p:spPr>
          <a:xfrm flipH="1">
            <a:off x="5922338"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70563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Kansi">
    <p:spTree>
      <p:nvGrpSpPr>
        <p:cNvPr id="1" name=""/>
        <p:cNvGrpSpPr/>
        <p:nvPr/>
      </p:nvGrpSpPr>
      <p:grpSpPr>
        <a:xfrm>
          <a:off x="0" y="0"/>
          <a:ext cx="0" cy="0"/>
          <a:chOff x="0" y="0"/>
          <a:chExt cx="0" cy="0"/>
        </a:xfrm>
      </p:grpSpPr>
      <p:pic>
        <p:nvPicPr>
          <p:cNvPr id="4" name="Picture 3" descr="A person standing on a sidewalk in the rain&#10;&#10;Description automatically generated">
            <a:extLst>
              <a:ext uri="{FF2B5EF4-FFF2-40B4-BE49-F238E27FC236}">
                <a16:creationId xmlns:a16="http://schemas.microsoft.com/office/drawing/2014/main" id="{B9885343-EEE6-14C3-AF3D-EE2EC5DA5CA0}"/>
              </a:ext>
            </a:extLst>
          </p:cNvPr>
          <p:cNvPicPr>
            <a:picLocks noChangeAspect="1"/>
          </p:cNvPicPr>
          <p:nvPr userDrawn="1"/>
        </p:nvPicPr>
        <p:blipFill>
          <a:blip r:embed="rId2"/>
          <a:stretch>
            <a:fillRect/>
          </a:stretch>
        </p:blipFill>
        <p:spPr>
          <a:xfrm>
            <a:off x="-19548" y="0"/>
            <a:ext cx="12287748" cy="6911859"/>
          </a:xfrm>
          <a:prstGeom prst="rect">
            <a:avLst/>
          </a:prstGeom>
        </p:spPr>
      </p:pic>
      <p:pic>
        <p:nvPicPr>
          <p:cNvPr id="6" name="Picture 5" descr="A colorful lines on a black background&#10;&#10;Description automatically generated">
            <a:extLst>
              <a:ext uri="{FF2B5EF4-FFF2-40B4-BE49-F238E27FC236}">
                <a16:creationId xmlns:a16="http://schemas.microsoft.com/office/drawing/2014/main" id="{C13EF315-CC8E-57E0-80C7-B54D44F0E758}"/>
              </a:ext>
            </a:extLst>
          </p:cNvPr>
          <p:cNvPicPr>
            <a:picLocks noChangeAspect="1"/>
          </p:cNvPicPr>
          <p:nvPr userDrawn="1"/>
        </p:nvPicPr>
        <p:blipFill>
          <a:blip r:embed="rId3"/>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Joulukuu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436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54207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solidFill>
                  <a:schemeClr val="tx2"/>
                </a:solidFill>
              </a:defRPr>
            </a:lvl1pPr>
          </a:lstStyle>
          <a:p>
            <a:pPr lvl="0"/>
            <a:r>
              <a:rPr lang="en-GB" dirty="0"/>
              <a:t>Click to edit Master text styles</a:t>
            </a:r>
          </a:p>
        </p:txBody>
      </p:sp>
      <p:sp>
        <p:nvSpPr>
          <p:cNvPr id="6" name="TextBox 5">
            <a:extLst>
              <a:ext uri="{FF2B5EF4-FFF2-40B4-BE49-F238E27FC236}">
                <a16:creationId xmlns:a16="http://schemas.microsoft.com/office/drawing/2014/main" id="{AF63C6B3-42CB-FA45-B8B1-2A08F2A4B8E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err="1">
                <a:solidFill>
                  <a:schemeClr val="accent1"/>
                </a:solidFill>
                <a:latin typeface="Neue Haas Unica W1G Light" panose="020B0404030206020203" pitchFamily="34" charset="0"/>
              </a:rPr>
              <a:t>Lähde</a:t>
            </a:r>
            <a:r>
              <a:rPr lang="en-US" sz="1000" b="0" i="0" dirty="0">
                <a:solidFill>
                  <a:schemeClr val="accent1"/>
                </a:solidFill>
                <a:latin typeface="Neue Haas Unica W1G Light" panose="020B0404030206020203" pitchFamily="34" charset="0"/>
              </a:rPr>
              <a:t>: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9/2024</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8749400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20365285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90" r:id="rId3"/>
    <p:sldLayoutId id="2147483693" r:id="rId4"/>
    <p:sldLayoutId id="2147483691" r:id="rId5"/>
    <p:sldLayoutId id="2147483692" r:id="rId6"/>
    <p:sldLayoutId id="2147483689" r:id="rId7"/>
    <p:sldLayoutId id="2147483660" r:id="rId8"/>
    <p:sldLayoutId id="2147483654" r:id="rId9"/>
    <p:sldLayoutId id="2147483677" r:id="rId10"/>
    <p:sldLayoutId id="2147483679" r:id="rId11"/>
    <p:sldLayoutId id="2147483663" r:id="rId12"/>
    <p:sldLayoutId id="2147483686" r:id="rId13"/>
    <p:sldLayoutId id="2147483687" r:id="rId14"/>
    <p:sldLayoutId id="2147483667" r:id="rId15"/>
    <p:sldLayoutId id="2147483676" r:id="rId16"/>
    <p:sldLayoutId id="2147483664" r:id="rId17"/>
    <p:sldLayoutId id="2147483680" r:id="rId18"/>
    <p:sldLayoutId id="2147483678" r:id="rId19"/>
    <p:sldLayoutId id="2147483684" r:id="rId20"/>
    <p:sldLayoutId id="2147483661" r:id="rId21"/>
    <p:sldLayoutId id="2147483681" r:id="rId22"/>
    <p:sldLayoutId id="2147483683" r:id="rId23"/>
    <p:sldLayoutId id="2147483682" r:id="rId24"/>
    <p:sldLayoutId id="2147483662" r:id="rId25"/>
    <p:sldLayoutId id="2147483665" r:id="rId26"/>
    <p:sldLayoutId id="2147483657" r:id="rId27"/>
    <p:sldLayoutId id="2147483674" r:id="rId28"/>
    <p:sldLayoutId id="2147483666" r:id="rId29"/>
    <p:sldLayoutId id="2147483675" r:id="rId30"/>
    <p:sldLayoutId id="2147483670" r:id="rId31"/>
    <p:sldLayoutId id="2147483668" r:id="rId32"/>
    <p:sldLayoutId id="2147483669" r:id="rId33"/>
    <p:sldLayoutId id="2147483672" r:id="rId34"/>
    <p:sldLayoutId id="2147483673" r:id="rId35"/>
    <p:sldLayoutId id="2147483655" r:id="rId36"/>
    <p:sldLayoutId id="2147483671" r:id="rId37"/>
  </p:sldLayoutIdLst>
  <p:hf sldNum="0" hdr="0" ftr="0"/>
  <p:txStyles>
    <p:titleStyle>
      <a:lvl1pPr algn="l" defTabSz="914400" rtl="0" eaLnBrk="1" latinLnBrk="0" hangingPunct="1">
        <a:lnSpc>
          <a:spcPct val="90000"/>
        </a:lnSpc>
        <a:spcBef>
          <a:spcPct val="0"/>
        </a:spcBef>
        <a:buNone/>
        <a:defRPr sz="4400" b="0" i="0" kern="1200">
          <a:solidFill>
            <a:schemeClr val="tx2"/>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26.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hyperlink" Target="https://www.aikakausmedia.fi/ajankohtaista/ajankohtaista-aikakausmedioista/2023/facebook-muutti-kaytantoaan-tykkaajamaaran-ilmoittamisessa-nain-se-nakyy-someseurannassa/" TargetMode="Externa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4/seuran-kokonaistavoittavuus-kasvoi-aikakausmedioista-eniten-katso-kmt-n-suurimpien-kasvajien-lista/" TargetMode="External"/><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hyperlink" Target="https://www.aikakausmedia.fi/ajankohtaista/ajankohtaista-aikakausmedioista/2024/terassi-media-tekee-aikakauslehtia-aivan-poikkeuksellisella-tavalla-emme-aina-tieda-mita-lehtea-tehdaan-seuraavalla-viikoll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4/tassa-ovat-suurimmat-aikakauslehdet-printissa-27-lehtea-nosti-lukijamaaraansa/"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hyperlink" Target="https://www.aikakausmedia.fi/ajankohtaista/ajankohtaista-aikakausmedioista/2024/yha-useampi-ammattilehti-tekee-sisaltoja-englanniksi-ala-muuttuu-ja-haluamme-muuttaa-mediaa-sen-mukana/"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ikakausmedia.fi/uutiskirje/" TargetMode="External"/><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729775-DF8A-CA45-9105-05DC8CCDE98B}"/>
              </a:ext>
            </a:extLst>
          </p:cNvPr>
          <p:cNvSpPr>
            <a:spLocks noGrp="1"/>
          </p:cNvSpPr>
          <p:nvPr>
            <p:ph type="subTitle" idx="1"/>
          </p:nvPr>
        </p:nvSpPr>
        <p:spPr/>
        <p:txBody>
          <a:bodyPr>
            <a:normAutofit fontScale="85000" lnSpcReduction="20000"/>
          </a:bodyPr>
          <a:lstStyle/>
          <a:p>
            <a:r>
              <a:rPr lang="fi-FI" sz="2800" b="1" dirty="0"/>
              <a:t>Syyskuu 2024</a:t>
            </a:r>
            <a:endParaRPr lang="en-FI" sz="2800" b="1" dirty="0"/>
          </a:p>
        </p:txBody>
      </p:sp>
    </p:spTree>
    <p:extLst>
      <p:ext uri="{BB962C8B-B14F-4D97-AF65-F5344CB8AC3E}">
        <p14:creationId xmlns:p14="http://schemas.microsoft.com/office/powerpoint/2010/main" val="284849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403306596"/>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8DD457FA-0DFC-2BFD-FBC9-4D30917244C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X:ssä </a:t>
            </a:r>
            <a:br>
              <a:rPr lang="fi-FI" sz="3200" dirty="0"/>
            </a:br>
            <a:r>
              <a:rPr lang="fi-FI" sz="2600" b="1" dirty="0">
                <a:solidFill>
                  <a:schemeClr val="accent2"/>
                </a:solidFill>
                <a:latin typeface="Neue Haas Unica W1G" panose="020B0504030206020203" pitchFamily="34" charset="0"/>
              </a:rPr>
              <a:t>9/2023 – 9/2024</a:t>
            </a:r>
          </a:p>
        </p:txBody>
      </p:sp>
      <p:sp>
        <p:nvSpPr>
          <p:cNvPr id="6" name="TextBox 5">
            <a:extLst>
              <a:ext uri="{FF2B5EF4-FFF2-40B4-BE49-F238E27FC236}">
                <a16:creationId xmlns:a16="http://schemas.microsoft.com/office/drawing/2014/main" id="{91E86FBA-D3E8-D205-489D-3E4EA1F0046A}"/>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X-tilien seuraajat. Päällekkäisyyksiä ei ole huomioitu.</a:t>
            </a:r>
          </a:p>
        </p:txBody>
      </p:sp>
    </p:spTree>
    <p:extLst>
      <p:ext uri="{BB962C8B-B14F-4D97-AF65-F5344CB8AC3E}">
        <p14:creationId xmlns:p14="http://schemas.microsoft.com/office/powerpoint/2010/main" val="246623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YouTubessa </a:t>
            </a:r>
            <a:br>
              <a:rPr lang="fi-FI" sz="3200" dirty="0"/>
            </a:br>
            <a:r>
              <a:rPr lang="fi-FI" sz="2600" b="1" dirty="0">
                <a:solidFill>
                  <a:schemeClr val="accent2"/>
                </a:solidFill>
                <a:latin typeface="Neue Haas Unica W1G" panose="020B0504030206020203" pitchFamily="34" charset="0"/>
              </a:rPr>
              <a:t>9/2023 – 9/2024</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4255588077"/>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315D70D-8B87-264D-9B56-C173941B4010}"/>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YouTube-kanavien tilaajat. Päällekkäisyyksiä ei ole huomioitu.</a:t>
            </a:r>
          </a:p>
        </p:txBody>
      </p:sp>
    </p:spTree>
    <p:extLst>
      <p:ext uri="{BB962C8B-B14F-4D97-AF65-F5344CB8AC3E}">
        <p14:creationId xmlns:p14="http://schemas.microsoft.com/office/powerpoint/2010/main" val="499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725033032"/>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F480B1C8-003C-32D3-2E7C-A65BF048E465}"/>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Pinterestissä</a:t>
            </a:r>
            <a:r>
              <a:rPr lang="fi-FI" sz="3400" dirty="0"/>
              <a:t> </a:t>
            </a:r>
            <a:br>
              <a:rPr lang="fi-FI" sz="3200" dirty="0"/>
            </a:br>
            <a:r>
              <a:rPr lang="fi-FI" sz="2600" b="1" dirty="0">
                <a:solidFill>
                  <a:schemeClr val="accent2"/>
                </a:solidFill>
                <a:latin typeface="Neue Haas Unica W1G" panose="020B0504030206020203" pitchFamily="34" charset="0"/>
              </a:rPr>
              <a:t>9/2023 – 9/2024</a:t>
            </a:r>
          </a:p>
        </p:txBody>
      </p:sp>
      <p:sp>
        <p:nvSpPr>
          <p:cNvPr id="6" name="TextBox 5">
            <a:extLst>
              <a:ext uri="{FF2B5EF4-FFF2-40B4-BE49-F238E27FC236}">
                <a16:creationId xmlns:a16="http://schemas.microsoft.com/office/drawing/2014/main" id="{8FD304CD-3874-A5DE-57BE-765E5B7E5E10}"/>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Pinterest-tilien seuraajat. Päällekkäisyyksiä ei ole huomioitu.</a:t>
            </a:r>
          </a:p>
        </p:txBody>
      </p:sp>
    </p:spTree>
    <p:extLst>
      <p:ext uri="{BB962C8B-B14F-4D97-AF65-F5344CB8AC3E}">
        <p14:creationId xmlns:p14="http://schemas.microsoft.com/office/powerpoint/2010/main" val="3993292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828872959"/>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CA28830D-C6F8-AA2D-AF7C-B6212F42440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TikTokissa </a:t>
            </a:r>
            <a:br>
              <a:rPr lang="fi-FI" sz="3200" dirty="0"/>
            </a:br>
            <a:r>
              <a:rPr lang="fi-FI" sz="2600" b="1" dirty="0">
                <a:solidFill>
                  <a:schemeClr val="accent2"/>
                </a:solidFill>
                <a:latin typeface="Neue Haas Unica W1G" panose="020B0504030206020203" pitchFamily="34" charset="0"/>
              </a:rPr>
              <a:t>9/2023 – 9/2024</a:t>
            </a:r>
          </a:p>
        </p:txBody>
      </p:sp>
      <p:sp>
        <p:nvSpPr>
          <p:cNvPr id="6" name="TextBox 5">
            <a:extLst>
              <a:ext uri="{FF2B5EF4-FFF2-40B4-BE49-F238E27FC236}">
                <a16:creationId xmlns:a16="http://schemas.microsoft.com/office/drawing/2014/main" id="{83B7B5FB-1AAC-8BD6-0847-85A458BD4CA9}"/>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TikTok</a:t>
            </a:r>
            <a:r>
              <a:rPr lang="fi-FI" sz="1200" i="1" dirty="0">
                <a:solidFill>
                  <a:schemeClr val="accent1"/>
                </a:solidFill>
                <a:latin typeface="Neue Haas Unica W1G" panose="020B0504030206020203" pitchFamily="34" charset="0"/>
              </a:rPr>
              <a:t>-tilien seuraajat. Päällekkäisyyksiä ei ole huomioitu.</a:t>
            </a:r>
          </a:p>
        </p:txBody>
      </p:sp>
    </p:spTree>
    <p:extLst>
      <p:ext uri="{BB962C8B-B14F-4D97-AF65-F5344CB8AC3E}">
        <p14:creationId xmlns:p14="http://schemas.microsoft.com/office/powerpoint/2010/main" val="310030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Somen suurimmat</a:t>
            </a:r>
          </a:p>
        </p:txBody>
      </p:sp>
    </p:spTree>
    <p:extLst>
      <p:ext uri="{BB962C8B-B14F-4D97-AF65-F5344CB8AC3E}">
        <p14:creationId xmlns:p14="http://schemas.microsoft.com/office/powerpoint/2010/main" val="264340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tx2"/>
                </a:solidFill>
              </a:rPr>
              <a:t>Eniten seuraajia </a:t>
            </a:r>
            <a:r>
              <a:rPr lang="fi-FI" sz="3000" u="sng" dirty="0">
                <a:solidFill>
                  <a:schemeClr val="tx2"/>
                </a:solidFill>
              </a:rPr>
              <a:t>kaikissa kanavissa</a:t>
            </a:r>
            <a:r>
              <a:rPr lang="fi-FI" sz="3000" dirty="0">
                <a:solidFill>
                  <a:schemeClr val="tx2"/>
                </a:solidFill>
              </a:rPr>
              <a:t> TOP 20 / 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579313372"/>
              </p:ext>
            </p:extLst>
          </p:nvPr>
        </p:nvGraphicFramePr>
        <p:xfrm>
          <a:off x="1158466" y="1410790"/>
          <a:ext cx="4785132" cy="452853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8439">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249 175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242 555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209 638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44142">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197 645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193 332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190 788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185 531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146 255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126 756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843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119 816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623336428"/>
              </p:ext>
            </p:extLst>
          </p:nvPr>
        </p:nvGraphicFramePr>
        <p:xfrm>
          <a:off x="6344421" y="1410790"/>
          <a:ext cx="4785132" cy="452853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1685">
                <a:tc gridSpan="2">
                  <a:txBody>
                    <a:bodyPr/>
                    <a:lstStyle/>
                    <a:p>
                      <a:pPr lvl="0" algn="ct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r>
                        <a:rPr lang="fi-FI" sz="1500" b="0" i="0" noProof="0" dirty="0">
                          <a:solidFill>
                            <a:schemeClr val="tx2"/>
                          </a:solidFill>
                          <a:latin typeface="Neue Haas Unica W1G Medium"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103 745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93 754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87 046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79 266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78 268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72 770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69 088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68 443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66 190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63 313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tx2"/>
                </a:solidFill>
                <a:latin typeface="Neue Haas Unica W1G" panose="020B0504030206020203" pitchFamily="34" charset="0"/>
              </a:rPr>
              <a:t>Kaikkien seurattujen medioiden tykkääjät, seuraajat ja tilaajat Facebookissa, Instagramissa, X:ssä, YouTubessa, </a:t>
            </a:r>
            <a:r>
              <a:rPr lang="fi-FI" sz="1000" dirty="0" err="1">
                <a:solidFill>
                  <a:schemeClr val="tx2"/>
                </a:solidFill>
                <a:latin typeface="Neue Haas Unica W1G" panose="020B0504030206020203" pitchFamily="34" charset="0"/>
              </a:rPr>
              <a:t>Pinterestissä</a:t>
            </a:r>
            <a:r>
              <a:rPr lang="fi-FI" sz="1000" dirty="0">
                <a:solidFill>
                  <a:schemeClr val="tx2"/>
                </a:solidFill>
                <a:latin typeface="Neue Haas Unica W1G" panose="020B0504030206020203" pitchFamily="34" charset="0"/>
              </a:rPr>
              <a:t> ja </a:t>
            </a:r>
            <a:r>
              <a:rPr lang="fi-FI" sz="1000" dirty="0" err="1">
                <a:solidFill>
                  <a:schemeClr val="tx2"/>
                </a:solidFill>
                <a:latin typeface="Neue Haas Unica W1G" panose="020B0504030206020203" pitchFamily="34" charset="0"/>
              </a:rPr>
              <a:t>TikTokissa</a:t>
            </a:r>
            <a:r>
              <a:rPr lang="fi-FI" sz="1000" dirty="0">
                <a:solidFill>
                  <a:schemeClr val="tx2"/>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74600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tykkääjiä </a:t>
            </a:r>
            <a:r>
              <a:rPr lang="fi-FI" sz="3000" u="sng" dirty="0">
                <a:solidFill>
                  <a:schemeClr val="accent1"/>
                </a:solidFill>
              </a:rPr>
              <a:t>Facebookissa</a:t>
            </a:r>
            <a:r>
              <a:rPr lang="fi-FI" sz="3000" dirty="0">
                <a:solidFill>
                  <a:schemeClr val="accent1"/>
                </a:solidFill>
              </a:rPr>
              <a:t> TOP 20 / 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98504671"/>
              </p:ext>
            </p:extLst>
          </p:nvPr>
        </p:nvGraphicFramePr>
        <p:xfrm>
          <a:off x="1158466" y="1410789"/>
          <a:ext cx="4785132" cy="457224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3">
                  <a:txBody>
                    <a:bodyPr/>
                    <a:lstStyle/>
                    <a:p>
                      <a:pPr algn="r">
                        <a:lnSpc>
                          <a:spcPct val="100000"/>
                        </a:lnSpc>
                      </a:pPr>
                      <a:r>
                        <a:rPr lang="fi-FI" sz="1500" b="0" i="0" noProof="0" dirty="0">
                          <a:solidFill>
                            <a:schemeClr val="bg1"/>
                          </a:solidFill>
                          <a:latin typeface="Neue Haas Unica W1G Medium" panose="020B0504030206020203" pitchFamily="34" charset="0"/>
                        </a:rPr>
                        <a:t>sivutykkäyksiä</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140 000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2119304631"/>
              </p:ext>
            </p:extLst>
          </p:nvPr>
        </p:nvGraphicFramePr>
        <p:xfrm>
          <a:off x="6344421" y="1410790"/>
          <a:ext cx="4785132" cy="451607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4935">
                <a:tc gridSpan="3">
                  <a:txBody>
                    <a:bodyPr/>
                    <a:lstStyle/>
                    <a:p>
                      <a:pPr algn="r">
                        <a:lnSpc>
                          <a:spcPct val="100000"/>
                        </a:lnSpc>
                      </a:pPr>
                      <a:r>
                        <a:rPr lang="fi-FI" sz="1500" b="0" i="0" noProof="0" dirty="0">
                          <a:solidFill>
                            <a:schemeClr val="bg1"/>
                          </a:solidFill>
                          <a:latin typeface="Neue Haas Unica W1G Medium" panose="020B0504030206020203" pitchFamily="34" charset="0"/>
                        </a:rPr>
                        <a:t>sivutykkäyksiä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 Historia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Tehy-lehti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493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Kauneus &amp; Terveys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579804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Instagramissa</a:t>
            </a:r>
            <a:r>
              <a:rPr lang="fi-FI" sz="3000" dirty="0">
                <a:solidFill>
                  <a:schemeClr val="accent1"/>
                </a:solidFill>
              </a:rPr>
              <a:t> TOP 20 / 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803699793"/>
              </p:ext>
            </p:extLst>
          </p:nvPr>
        </p:nvGraphicFramePr>
        <p:xfrm>
          <a:off x="1158466" y="1410789"/>
          <a:ext cx="4785132" cy="457224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123 674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87 894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72 760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67 728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64 866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62 309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57 482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53 088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46 478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42 656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2864390993"/>
              </p:ext>
            </p:extLst>
          </p:nvPr>
        </p:nvGraphicFramePr>
        <p:xfrm>
          <a:off x="6344421" y="1410790"/>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42 315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Glorian ruoka &amp; viini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42 181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40 365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36 861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36 265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Glorian 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35 195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32 423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30 846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30 635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Deko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29 969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60704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X:ssä</a:t>
            </a:r>
            <a:r>
              <a:rPr lang="fi-FI" sz="3000" dirty="0">
                <a:solidFill>
                  <a:schemeClr val="accent1"/>
                </a:solidFill>
              </a:rPr>
              <a:t> TOP 20 / 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480453535"/>
              </p:ext>
            </p:extLst>
          </p:nvPr>
        </p:nvGraphicFramePr>
        <p:xfrm>
          <a:off x="1158466" y="1410789"/>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187 920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143 634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50 152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18 592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Image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17 086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14 676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13 185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11 686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11 125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9 658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328475852"/>
              </p:ext>
            </p:extLst>
          </p:nvPr>
        </p:nvGraphicFramePr>
        <p:xfrm>
          <a:off x="6344421" y="1410790"/>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Mediuutiset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9 575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9 464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8 523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7 741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Tehy-lehti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7 084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Kuntalehti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6 657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Ylioppilaslehti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6 235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5 939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5 499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4 866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23409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YouTubessa</a:t>
            </a:r>
            <a:r>
              <a:rPr lang="fi-FI" sz="3000" dirty="0">
                <a:solidFill>
                  <a:schemeClr val="accent1"/>
                </a:solidFill>
              </a:rPr>
              <a:t> ja </a:t>
            </a:r>
            <a:r>
              <a:rPr lang="fi-FI" sz="3000" u="sng" dirty="0">
                <a:solidFill>
                  <a:schemeClr val="accent1"/>
                </a:solidFill>
              </a:rPr>
              <a:t>Pinterestissä</a:t>
            </a:r>
            <a:r>
              <a:rPr lang="fi-FI" sz="3000" dirty="0">
                <a:solidFill>
                  <a:schemeClr val="accent1"/>
                </a:solidFill>
              </a:rPr>
              <a:t> TOP 10 / </a:t>
            </a:r>
            <a:br>
              <a:rPr lang="fi-FI" sz="3000" dirty="0">
                <a:solidFill>
                  <a:schemeClr val="accent1"/>
                </a:solidFill>
              </a:rPr>
            </a:br>
            <a:r>
              <a:rPr lang="fi-FI" sz="3000" dirty="0">
                <a:solidFill>
                  <a:schemeClr val="accent1"/>
                </a:solidFill>
              </a:rPr>
              <a:t>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507817139"/>
              </p:ext>
            </p:extLst>
          </p:nvPr>
        </p:nvGraphicFramePr>
        <p:xfrm>
          <a:off x="1208162" y="1410789"/>
          <a:ext cx="4785132" cy="4562956"/>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891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YouTube</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34 200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Tuulilasi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20 700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8915">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14 400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Konepörssi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8915">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8 120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5 470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5 140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73806">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4 620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59CA4CB6-7BF2-5E49-4114-867E774842AD}"/>
              </a:ext>
            </a:extLst>
          </p:cNvPr>
          <p:cNvGraphicFramePr>
            <a:graphicFrameLocks/>
          </p:cNvGraphicFramePr>
          <p:nvPr>
            <p:extLst>
              <p:ext uri="{D42A27DB-BD31-4B8C-83A1-F6EECF244321}">
                <p14:modId xmlns:p14="http://schemas.microsoft.com/office/powerpoint/2010/main" val="2411078803"/>
              </p:ext>
            </p:extLst>
          </p:nvPr>
        </p:nvGraphicFramePr>
        <p:xfrm>
          <a:off x="6298100" y="1410789"/>
          <a:ext cx="4785132" cy="4562961"/>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3279">
                <a:tc gridSpan="2">
                  <a:txBody>
                    <a:bodyPr/>
                    <a:lstStyle/>
                    <a:p>
                      <a:r>
                        <a:rPr lang="fi-FI" sz="1500" b="0" i="0" noProof="0" dirty="0">
                          <a:solidFill>
                            <a:schemeClr val="bg1"/>
                          </a:solidFill>
                          <a:latin typeface="Neue Haas Unica W1G Medium" panose="020B0504030206020203" pitchFamily="34" charset="0"/>
                        </a:rPr>
                        <a:t>    Pinterest</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37 957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Deko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15 259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10 631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8 681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8 272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Kotipuutarha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7 477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5 301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2 312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58457">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1 787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32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Suuri Käsityö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1 781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86286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under a tree reading a book&#10;&#10;Description automatically generated">
            <a:extLst>
              <a:ext uri="{FF2B5EF4-FFF2-40B4-BE49-F238E27FC236}">
                <a16:creationId xmlns:a16="http://schemas.microsoft.com/office/drawing/2014/main" id="{D63C375E-0B1F-D165-45E2-F04366569608}"/>
              </a:ext>
            </a:extLst>
          </p:cNvPr>
          <p:cNvPicPr>
            <a:picLocks noGrp="1" noChangeAspect="1"/>
          </p:cNvPicPr>
          <p:nvPr>
            <p:ph type="pic" idx="1"/>
          </p:nvPr>
        </p:nvPicPr>
        <p:blipFill>
          <a:blip r:embed="rId3"/>
          <a:srcRect t="1351" b="1351"/>
          <a:stretch>
            <a:fillRect/>
          </a:stretch>
        </p:blipFill>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839788" y="924488"/>
            <a:ext cx="4799012" cy="1231900"/>
          </a:xfrm>
        </p:spPr>
        <p:txBody>
          <a:bodyPr>
            <a:noAutofit/>
          </a:bodyPr>
          <a:lstStyle/>
          <a:p>
            <a:r>
              <a:rPr lang="fi-FI" sz="3200" dirty="0" err="1"/>
              <a:t>Tiktokin</a:t>
            </a:r>
            <a:r>
              <a:rPr lang="fi-FI" sz="3200" dirty="0"/>
              <a:t> ykkössija vaihtui jälleen ja Siivet nousi </a:t>
            </a:r>
            <a:r>
              <a:rPr lang="fi-FI" sz="3200" dirty="0" err="1"/>
              <a:t>Youtuben</a:t>
            </a:r>
            <a:r>
              <a:rPr lang="fi-FI" sz="3200" dirty="0"/>
              <a:t> mitalisijoille</a:t>
            </a:r>
            <a:endParaRPr lang="en-FI" sz="3200" dirty="0"/>
          </a:p>
        </p:txBody>
      </p:sp>
      <p:sp>
        <p:nvSpPr>
          <p:cNvPr id="5" name="Content Placeholder 3">
            <a:extLst>
              <a:ext uri="{FF2B5EF4-FFF2-40B4-BE49-F238E27FC236}">
                <a16:creationId xmlns:a16="http://schemas.microsoft.com/office/drawing/2014/main" id="{389698F5-380D-5EB9-2A71-FAF5B246EF2C}"/>
              </a:ext>
            </a:extLst>
          </p:cNvPr>
          <p:cNvSpPr>
            <a:spLocks noGrp="1"/>
          </p:cNvSpPr>
          <p:nvPr>
            <p:ph idx="10"/>
          </p:nvPr>
        </p:nvSpPr>
        <p:spPr>
          <a:xfrm>
            <a:off x="838199" y="2505742"/>
            <a:ext cx="5046785" cy="3451603"/>
          </a:xfrm>
        </p:spPr>
        <p:txBody>
          <a:bodyPr anchor="ctr">
            <a:noAutofit/>
          </a:bodyPr>
          <a:lstStyle/>
          <a:p>
            <a:pPr fontAlgn="b"/>
            <a:r>
              <a:rPr lang="fi-FI" sz="1400" dirty="0" err="1"/>
              <a:t>Aikakausmedioilla</a:t>
            </a:r>
            <a:r>
              <a:rPr lang="fi-FI" sz="1400" dirty="0"/>
              <a:t> oli yhteensä 4 952 803 seuraajaa.</a:t>
            </a:r>
          </a:p>
          <a:p>
            <a:pPr fontAlgn="b"/>
            <a:r>
              <a:rPr lang="fi-FI" sz="1400" dirty="0"/>
              <a:t>Uusia seuraajia saatiin syyskuussa 2 351. Niukkaan nousuun vaikutti kaksi seurannasta poistunutta Instagram-tiliä, joilla oli yhteensä lähes kymmenentuhatta seuraajaa. Samasta syystä myös Instagramin seuraajamäärä putosi.</a:t>
            </a:r>
          </a:p>
          <a:p>
            <a:pPr fontAlgn="b"/>
            <a:r>
              <a:rPr lang="fi-FI" sz="1400" dirty="0"/>
              <a:t>Eniten yleisöään kasvattivat Kotiliesi (+1 602), Yhteishyvä  (+1 089 ) ja Konepörssi (+1 013).</a:t>
            </a:r>
          </a:p>
          <a:p>
            <a:pPr fontAlgn="b"/>
            <a:r>
              <a:rPr lang="fi-FI" sz="1400" dirty="0" err="1"/>
              <a:t>Tiktokissa</a:t>
            </a:r>
            <a:r>
              <a:rPr lang="fi-FI" sz="1400" dirty="0"/>
              <a:t> ykkössija vaihtui, ja Kotiliesi on jälleen suurin. Tänä vuonna Pirkka on ollut suurin neljänä kuukautena ja Kotiliesi viitenä.</a:t>
            </a:r>
          </a:p>
          <a:p>
            <a:pPr fontAlgn="b"/>
            <a:r>
              <a:rPr lang="fi-FI" sz="1400" dirty="0"/>
              <a:t>Siivet-lehti nousi </a:t>
            </a:r>
            <a:r>
              <a:rPr lang="fi-FI" sz="1400" dirty="0" err="1"/>
              <a:t>Youtuben</a:t>
            </a:r>
            <a:r>
              <a:rPr lang="fi-FI" sz="1400" dirty="0"/>
              <a:t> kolmanneksi suurimmaksi ohittaen Seiskan. Kanavalla on nyt 20 100 tilaajaa.</a:t>
            </a:r>
          </a:p>
        </p:txBody>
      </p:sp>
      <p:pic>
        <p:nvPicPr>
          <p:cNvPr id="8" name="Picture 7">
            <a:extLst>
              <a:ext uri="{FF2B5EF4-FFF2-40B4-BE49-F238E27FC236}">
                <a16:creationId xmlns:a16="http://schemas.microsoft.com/office/drawing/2014/main" id="{8EC656D5-E350-F444-90BD-994BB6CD658A}"/>
              </a:ext>
            </a:extLst>
          </p:cNvPr>
          <p:cNvPicPr>
            <a:picLocks noChangeAspect="1"/>
          </p:cNvPicPr>
          <p:nvPr/>
        </p:nvPicPr>
        <p:blipFill>
          <a:blip r:embed="rId4"/>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305"/>
          <a:stretch/>
        </p:blipFill>
        <p:spPr>
          <a:xfrm>
            <a:off x="5327652" y="0"/>
            <a:ext cx="2451100" cy="1441450"/>
          </a:xfrm>
          <a:prstGeom prst="rect">
            <a:avLst/>
          </a:prstGeom>
        </p:spPr>
      </p:pic>
    </p:spTree>
    <p:extLst>
      <p:ext uri="{BB962C8B-B14F-4D97-AF65-F5344CB8AC3E}">
        <p14:creationId xmlns:p14="http://schemas.microsoft.com/office/powerpoint/2010/main" val="15308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TikTokissa</a:t>
            </a:r>
            <a:r>
              <a:rPr lang="fi-FI" sz="3000" dirty="0">
                <a:solidFill>
                  <a:schemeClr val="accent1"/>
                </a:solidFill>
              </a:rPr>
              <a:t> TOP 10 / </a:t>
            </a:r>
            <a:br>
              <a:rPr lang="fi-FI" sz="3000" dirty="0">
                <a:solidFill>
                  <a:schemeClr val="accent1"/>
                </a:solidFill>
              </a:rPr>
            </a:br>
            <a:r>
              <a:rPr lang="fi-FI" sz="3000" dirty="0">
                <a:solidFill>
                  <a:schemeClr val="accent1"/>
                </a:solidFill>
              </a:rPr>
              <a:t>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790105624"/>
              </p:ext>
            </p:extLst>
          </p:nvPr>
        </p:nvGraphicFramePr>
        <p:xfrm>
          <a:off x="3703434" y="1410789"/>
          <a:ext cx="4785132" cy="4562961"/>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327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TikTok</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a:solidFill>
                            <a:schemeClr val="bg1"/>
                          </a:solidFill>
                          <a:latin typeface="Neue Haas Unica W1G Medium" panose="020B0504030206020203" pitchFamily="34" charset="0"/>
                        </a:rPr>
                        <a:t>kanavan tilaajia</a:t>
                      </a:r>
                      <a:endParaRPr lang="fi-FI" sz="1500" b="0" noProof="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5 885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noProof="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5 547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noProof="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58457">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5 034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noProof="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4 261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4 187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3 135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noProof="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Pelastustieto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2 563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b="0" i="0" u="none" strike="noStrike" kern="1200" noProof="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3279">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2 200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algn="ctr" defTabSz="914400" rtl="0" eaLnBrk="1" fontAlgn="b" latinLnBrk="0" hangingPunct="1"/>
                      <a:r>
                        <a:rPr lang="fi-FI" sz="1500" b="0" i="0" u="none" strike="noStrike" kern="1200" noProof="0" dirty="0">
                          <a:solidFill>
                            <a:schemeClr val="tx2"/>
                          </a:solidFill>
                          <a:effectLst/>
                          <a:latin typeface="Neue Haas Unica W1G Medium" panose="020B0504030206020203" pitchFamily="34" charset="0"/>
                          <a:ea typeface="+mn-ea"/>
                          <a:cs typeface="+mn-cs"/>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031784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Eniten yleisöään </a:t>
            </a:r>
            <a:br>
              <a:rPr lang="fi-FI" dirty="0"/>
            </a:br>
            <a:r>
              <a:rPr lang="fi-FI" dirty="0"/>
              <a:t>kasvattaneet</a:t>
            </a:r>
          </a:p>
        </p:txBody>
      </p:sp>
    </p:spTree>
    <p:extLst>
      <p:ext uri="{BB962C8B-B14F-4D97-AF65-F5344CB8AC3E}">
        <p14:creationId xmlns:p14="http://schemas.microsoft.com/office/powerpoint/2010/main" val="20237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kaikissa kanavissa </a:t>
            </a:r>
            <a:r>
              <a:rPr lang="fi-FI" sz="3000" dirty="0">
                <a:solidFill>
                  <a:schemeClr val="accent1"/>
                </a:solidFill>
              </a:rPr>
              <a:t>TOP 20 /</a:t>
            </a:r>
            <a:br>
              <a:rPr lang="fi-FI" sz="3000" dirty="0">
                <a:solidFill>
                  <a:schemeClr val="accent1"/>
                </a:solidFill>
              </a:rPr>
            </a:br>
            <a:r>
              <a:rPr lang="fi-FI" sz="3000" dirty="0">
                <a:solidFill>
                  <a:schemeClr val="accent1"/>
                </a:solidFill>
              </a:rPr>
              <a:t>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4096079882"/>
              </p:ext>
            </p:extLst>
          </p:nvPr>
        </p:nvGraphicFramePr>
        <p:xfrm>
          <a:off x="1158466" y="1410789"/>
          <a:ext cx="4785132" cy="4583326"/>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321179">
                  <a:extLst>
                    <a:ext uri="{9D8B030D-6E8A-4147-A177-3AD203B41FA5}">
                      <a16:colId xmlns:a16="http://schemas.microsoft.com/office/drawing/2014/main" val="3107084423"/>
                    </a:ext>
                  </a:extLst>
                </a:gridCol>
                <a:gridCol w="593326">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6666">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6666">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1 602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1 089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15</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Konepörssi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1 013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107</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1 006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Oma 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1 001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73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6666">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774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493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394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5</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6666">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Kaikkien aikojen Joulu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47</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6666">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291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54</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2520357895"/>
              </p:ext>
            </p:extLst>
          </p:nvPr>
        </p:nvGraphicFramePr>
        <p:xfrm>
          <a:off x="6344421" y="1410789"/>
          <a:ext cx="4785132" cy="4583326"/>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393692">
                <a:tc gridSpan="3">
                  <a:txBody>
                    <a:bodyPr/>
                    <a:lstStyle/>
                    <a:p>
                      <a:pPr algn="r"/>
                      <a:r>
                        <a:rPr lang="fi-FI" sz="1500" b="0" i="0" noProof="0" dirty="0">
                          <a:solidFill>
                            <a:schemeClr val="bg1"/>
                          </a:solidFill>
                          <a:latin typeface="Neue Haas Unica W1G Medium" panose="020B0504030206020203" pitchFamily="34" charset="0"/>
                        </a:rPr>
                        <a:t>   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59975">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Kehittyvä kauppa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43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93692">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93692">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179</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53766">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40</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93692">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20</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93692">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141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93692">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29</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53766">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Eeva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7</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59975">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165</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93692">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158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tykkääjät, seuraajat ja tilaajat Facebookissa, Instagramissa, X:ssä, YouTubessa, </a:t>
            </a:r>
            <a:r>
              <a:rPr lang="fi-FI" sz="1000" dirty="0" err="1">
                <a:solidFill>
                  <a:schemeClr val="accent1"/>
                </a:solidFill>
                <a:latin typeface="Neue Haas Unica W1G" panose="020B0504030206020203" pitchFamily="34" charset="0"/>
              </a:rPr>
              <a:t>Pinterestissä</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633571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Facebookissa</a:t>
            </a:r>
            <a:r>
              <a:rPr lang="fi-FI" sz="3000" dirty="0">
                <a:solidFill>
                  <a:schemeClr val="accent1"/>
                </a:solidFill>
              </a:rPr>
              <a:t> TOP 10 / syyskuu 2024</a:t>
            </a:r>
          </a:p>
        </p:txBody>
      </p:sp>
      <p:sp>
        <p:nvSpPr>
          <p:cNvPr id="2" name="Content Placeholder 3">
            <a:extLst>
              <a:ext uri="{FF2B5EF4-FFF2-40B4-BE49-F238E27FC236}">
                <a16:creationId xmlns:a16="http://schemas.microsoft.com/office/drawing/2014/main" id="{B00DFDAA-9A6D-0204-259F-2EEACE6D8F85}"/>
              </a:ext>
            </a:extLst>
          </p:cNvPr>
          <p:cNvSpPr txBox="1">
            <a:spLocks/>
          </p:cNvSpPr>
          <p:nvPr/>
        </p:nvSpPr>
        <p:spPr>
          <a:xfrm>
            <a:off x="8997460" y="2499023"/>
            <a:ext cx="2667001" cy="2365305"/>
          </a:xfrm>
          <a:prstGeom prst="rect">
            <a:avLst/>
          </a:prstGeom>
          <a:ln>
            <a:solidFill>
              <a:schemeClr val="tx1"/>
            </a:solidFill>
            <a:prstDash val="sysDot"/>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fontAlgn="b">
              <a:buNone/>
            </a:pPr>
            <a:r>
              <a:rPr lang="fi-FI" sz="1400" b="1" dirty="0" err="1">
                <a:latin typeface="Neue Haas Unica Pro" panose="020B0504030206020203" pitchFamily="34" charset="77"/>
              </a:rPr>
              <a:t>Huom</a:t>
            </a:r>
            <a:r>
              <a:rPr lang="fi-FI" sz="1400" b="1" dirty="0">
                <a:latin typeface="Neue Haas Unica Pro" panose="020B0504030206020203" pitchFamily="34" charset="77"/>
              </a:rPr>
              <a:t>! </a:t>
            </a:r>
          </a:p>
          <a:p>
            <a:pPr marL="0" indent="0" fontAlgn="b">
              <a:buNone/>
            </a:pPr>
            <a:r>
              <a:rPr lang="fi-FI" sz="1400" dirty="0"/>
              <a:t>Meta muutti Facebook-sivujen tykkääjämäärän pyöristyskäytäntöä vuonna 2023, mikä vaikuttaa myös someseurannan tuloksiin.</a:t>
            </a:r>
          </a:p>
          <a:p>
            <a:pPr marL="0" indent="0" fontAlgn="b">
              <a:buNone/>
            </a:pPr>
            <a:r>
              <a:rPr lang="fi-FI" sz="1400" b="1" dirty="0">
                <a:latin typeface="Neue Haas Unica Pro" panose="020B0504030206020203" pitchFamily="34" charset="77"/>
                <a:hlinkClick r:id="rId2"/>
              </a:rPr>
              <a:t>Lue lisää täältä</a:t>
            </a:r>
            <a:endParaRPr lang="fi-FI" sz="1400" b="1" dirty="0">
              <a:latin typeface="Neue Haas Unica Pro" panose="020B0504030206020203" pitchFamily="34" charset="77"/>
            </a:endParaRPr>
          </a:p>
        </p:txBody>
      </p:sp>
      <p:graphicFrame>
        <p:nvGraphicFramePr>
          <p:cNvPr id="3" name="Table 7">
            <a:extLst>
              <a:ext uri="{FF2B5EF4-FFF2-40B4-BE49-F238E27FC236}">
                <a16:creationId xmlns:a16="http://schemas.microsoft.com/office/drawing/2014/main" id="{FECF55C5-9FE7-F351-5441-EA453B32AE5A}"/>
              </a:ext>
            </a:extLst>
          </p:cNvPr>
          <p:cNvGraphicFramePr>
            <a:graphicFrameLocks/>
          </p:cNvGraphicFramePr>
          <p:nvPr>
            <p:extLst>
              <p:ext uri="{D42A27DB-BD31-4B8C-83A1-F6EECF244321}">
                <p14:modId xmlns:p14="http://schemas.microsoft.com/office/powerpoint/2010/main" val="4039376639"/>
              </p:ext>
            </p:extLst>
          </p:nvPr>
        </p:nvGraphicFramePr>
        <p:xfrm>
          <a:off x="3194541" y="1410790"/>
          <a:ext cx="4785132" cy="2533821"/>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373821">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tykkääjiä</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02649"/>
                          </a:solidFill>
                          <a:effectLst/>
                          <a:latin typeface="Neue Haas Unica W1G" panose="020B0504030206020203" pitchFamily="34" charset="0"/>
                        </a:rPr>
                        <a:t>Konepörssi, Oma 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02649"/>
                          </a:solidFill>
                          <a:effectLst/>
                          <a:latin typeface="Neue Haas Unica W1G" panose="020B0504030206020203" pitchFamily="34" charset="0"/>
                        </a:rPr>
                        <a:t>1 000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243953706"/>
                  </a:ext>
                </a:extLst>
              </a:tr>
              <a:tr h="72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02649"/>
                          </a:solidFill>
                          <a:effectLst/>
                          <a:latin typeface="Neue Haas Unica W1G" panose="020B0504030206020203" pitchFamily="34" charset="0"/>
                        </a:rPr>
                        <a:t>Meidän Mökki, Seura, Taloustaito, Tuulilasi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02649"/>
                          </a:solidFill>
                          <a:effectLst/>
                          <a:latin typeface="Neue Haas Unica W1G" panose="020B0504030206020203" pitchFamily="34" charset="0"/>
                        </a:rPr>
                        <a:t>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45450692"/>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7.-8.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02649"/>
                          </a:solidFill>
                          <a:effectLst/>
                          <a:latin typeface="Neue Haas Unica W1G" panose="020B0504030206020203" pitchFamily="34" charset="0"/>
                        </a:rPr>
                        <a:t>Perusta, 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02649"/>
                          </a:solidFill>
                          <a:effectLst/>
                          <a:latin typeface="Neue Haas Unica W1G" panose="020B0504030206020203" pitchFamily="34" charset="0"/>
                        </a:rPr>
                        <a:t>11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66998078"/>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02649"/>
                          </a:solidFill>
                          <a:effectLst/>
                          <a:latin typeface="Neue Haas Unica W1G" panose="020B0504030206020203" pitchFamily="34" charset="0"/>
                        </a:rPr>
                        <a:t>Hevosmaailma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02649"/>
                          </a:solidFill>
                          <a:effectLst/>
                          <a:latin typeface="Neue Haas Unica W1G" panose="020B0504030206020203" pitchFamily="34" charset="0"/>
                        </a:rPr>
                        <a:t>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882929554"/>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02649"/>
                          </a:solidFill>
                          <a:effectLst/>
                          <a:latin typeface="Neue Haas Unica W1G" panose="020B0504030206020203" pitchFamily="34" charset="0"/>
                        </a:rPr>
                        <a:t>Kaikkien aikojen Joulu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02649"/>
                          </a:solidFill>
                          <a:effectLst/>
                          <a:latin typeface="Neue Haas Unica W1G" panose="020B0504030206020203" pitchFamily="34" charset="0"/>
                        </a:rPr>
                        <a:t>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91042349"/>
                  </a:ext>
                </a:extLst>
              </a:tr>
            </a:tbl>
          </a:graphicData>
        </a:graphic>
      </p:graphicFrame>
    </p:spTree>
    <p:extLst>
      <p:ext uri="{BB962C8B-B14F-4D97-AF65-F5344CB8AC3E}">
        <p14:creationId xmlns:p14="http://schemas.microsoft.com/office/powerpoint/2010/main" val="102174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Instagramissa</a:t>
            </a:r>
            <a:r>
              <a:rPr lang="fi-FI" sz="3000" dirty="0">
                <a:solidFill>
                  <a:schemeClr val="accent1"/>
                </a:solidFill>
              </a:rPr>
              <a:t> TOP 10 / 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776918898"/>
              </p:ext>
            </p:extLst>
          </p:nvPr>
        </p:nvGraphicFramePr>
        <p:xfrm>
          <a:off x="3703434" y="1410788"/>
          <a:ext cx="4785132" cy="453281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1 057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445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394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Kaikkien aikojen Joulu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377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Kotona (ent. Meillä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259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Kehittyvä kauppa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190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162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238849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X:ssä</a:t>
            </a:r>
            <a:r>
              <a:rPr lang="fi-FI" sz="3000" dirty="0">
                <a:solidFill>
                  <a:schemeClr val="accent1"/>
                </a:solidFill>
              </a:rPr>
              <a:t> TOP 10 / syyskuu 2024</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780711514"/>
              </p:ext>
            </p:extLst>
          </p:nvPr>
        </p:nvGraphicFramePr>
        <p:xfrm>
          <a:off x="3703434" y="1410788"/>
          <a:ext cx="4785132" cy="4509723"/>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349563">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6016">
                <a:tc>
                  <a:txBody>
                    <a:bodyPr/>
                    <a:lstStyle/>
                    <a:p>
                      <a:pPr algn="ctr" fontAlgn="b"/>
                      <a:r>
                        <a:rPr lang="fi-FI" sz="1500" b="0" i="0" u="none" strike="noStrike">
                          <a:solidFill>
                            <a:srgbClr val="0E2649"/>
                          </a:solidFill>
                          <a:effectLst/>
                          <a:latin typeface="Neue Haas Unica W1G" panose="020B0504030206020203" pitchFamily="34" charset="0"/>
                        </a:rPr>
                        <a:t>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329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6016">
                <a:tc>
                  <a:txBody>
                    <a:bodyPr/>
                    <a:lstStyle/>
                    <a:p>
                      <a:pPr algn="ctr" fontAlgn="b"/>
                      <a:r>
                        <a:rPr lang="fi-FI" sz="1500" b="0" i="0" u="none" strike="noStrike">
                          <a:solidFill>
                            <a:srgbClr val="0E2649"/>
                          </a:solidFill>
                          <a:effectLst/>
                          <a:latin typeface="Neue Haas Unica W1G" panose="020B0504030206020203" pitchFamily="34" charset="0"/>
                        </a:rPr>
                        <a:t>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6016">
                <a:tc>
                  <a:txBody>
                    <a:bodyPr/>
                    <a:lstStyle/>
                    <a:p>
                      <a:pPr algn="ctr" fontAlgn="b"/>
                      <a:r>
                        <a:rPr lang="fi-FI" sz="1500" b="0" i="0" u="none" strike="noStrike">
                          <a:solidFill>
                            <a:srgbClr val="0E2649"/>
                          </a:solidFill>
                          <a:effectLst/>
                          <a:latin typeface="Neue Haas Unica W1G" panose="020B0504030206020203" pitchFamily="34" charset="0"/>
                        </a:rPr>
                        <a:t>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Ulkopolitiikka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Apteekkarilehti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9479928"/>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174858396"/>
                  </a:ext>
                </a:extLst>
              </a:tr>
              <a:tr h="416016">
                <a:tc>
                  <a:txBody>
                    <a:bodyPr/>
                    <a:lstStyle/>
                    <a:p>
                      <a:pPr algn="ctr" fontAlgn="b"/>
                      <a:r>
                        <a:rPr lang="fi-FI" sz="1500" b="0" i="0" u="none" strike="noStrike" dirty="0">
                          <a:solidFill>
                            <a:srgbClr val="0E2649"/>
                          </a:solidFill>
                          <a:effectLst/>
                          <a:latin typeface="Neue Haas Unica W1G" panose="020B0504030206020203" pitchFamily="34" charset="0"/>
                        </a:rPr>
                        <a:t>10.–11.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Pelastustieto, 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487090641"/>
                  </a:ext>
                </a:extLst>
              </a:tr>
            </a:tbl>
          </a:graphicData>
        </a:graphic>
      </p:graphicFrame>
    </p:spTree>
    <p:extLst>
      <p:ext uri="{BB962C8B-B14F-4D97-AF65-F5344CB8AC3E}">
        <p14:creationId xmlns:p14="http://schemas.microsoft.com/office/powerpoint/2010/main" val="479573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Seuratut mediat</a:t>
            </a:r>
          </a:p>
        </p:txBody>
      </p:sp>
    </p:spTree>
    <p:extLst>
      <p:ext uri="{BB962C8B-B14F-4D97-AF65-F5344CB8AC3E}">
        <p14:creationId xmlns:p14="http://schemas.microsoft.com/office/powerpoint/2010/main" val="268274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solidFill>
                  <a:schemeClr val="tx2"/>
                </a:solidFill>
                <a:latin typeface="Canela Medium" pitchFamily="2" charset="77"/>
              </a:rPr>
              <a:t>195 </a:t>
            </a:r>
            <a:r>
              <a:rPr lang="en-FI" sz="3400" dirty="0">
                <a:solidFill>
                  <a:schemeClr val="tx2"/>
                </a:solidFill>
                <a:latin typeface="Canela Medium" pitchFamily="2" charset="77"/>
              </a:rPr>
              <a:t>kpl) /</a:t>
            </a:r>
            <a:r>
              <a:rPr lang="fi-FI" sz="3400" dirty="0"/>
              <a:t> syyskuu 2024</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Calibri" panose="020F0502020204030204" pitchFamily="34" charset="0"/>
                <a:ea typeface="Calibri" panose="020F0502020204030204" pitchFamily="34" charset="0"/>
                <a:cs typeface="Times New Roman" panose="02020603050405020304" pitchFamily="18" charset="0"/>
              </a:rPr>
              <a:t>Aarre     Aku Ankka     Anna     Antiikki &amp; Design     Apteekkarilehti     Apu     Arkkitehti     Arkkitehtiuutiset     Arvopaperi     Ase &amp; Erä     Askel     Auto Bild Suomi     Automaatioväylä     Avotakka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Caravan</a:t>
            </a:r>
            <a:r>
              <a:rPr lang="fi-FI" sz="1600" dirty="0">
                <a:effectLst/>
                <a:latin typeface="Calibri" panose="020F0502020204030204" pitchFamily="34" charset="0"/>
                <a:ea typeface="Calibri" panose="020F0502020204030204" pitchFamily="34" charset="0"/>
                <a:cs typeface="Times New Roman" panose="02020603050405020304" pitchFamily="18" charset="0"/>
              </a:rPr>
              <a:t>     Costa del Sol Magazine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Deko</a:t>
            </a:r>
            <a:r>
              <a:rPr lang="fi-FI" sz="1600" dirty="0">
                <a:effectLst/>
                <a:latin typeface="Calibri" panose="020F0502020204030204" pitchFamily="34" charset="0"/>
                <a:ea typeface="Calibri" panose="020F0502020204030204" pitchFamily="34" charset="0"/>
                <a:cs typeface="Times New Roman" panose="02020603050405020304" pitchFamily="18" charset="0"/>
              </a:rPr>
              <a:t>     Demokraatti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DigiKuva</a:t>
            </a:r>
            <a:r>
              <a:rPr lang="fi-FI" sz="1600" dirty="0">
                <a:effectLst/>
                <a:latin typeface="Calibri" panose="020F0502020204030204" pitchFamily="34" charset="0"/>
                <a:ea typeface="Calibri" panose="020F0502020204030204" pitchFamily="34" charset="0"/>
                <a:cs typeface="Times New Roman" panose="02020603050405020304" pitchFamily="18" charset="0"/>
              </a:rPr>
              <a:t>     Eeva     Elintarvike ja Terveys     Elämä     Erä     ET     Evento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Fashion</a:t>
            </a:r>
            <a:r>
              <a:rPr lang="fi-FI" sz="1600" dirty="0">
                <a:effectLst/>
                <a:latin typeface="Calibri" panose="020F0502020204030204" pitchFamily="34" charset="0"/>
                <a:ea typeface="Calibri" panose="020F0502020204030204" pitchFamily="34" charset="0"/>
                <a:cs typeface="Times New Roman" panose="02020603050405020304" pitchFamily="18" charset="0"/>
              </a:rPr>
              <a:t> Finland     Gloria     Glorian Koti     Glorian ruoka &amp; viini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Goal</a:t>
            </a:r>
            <a:r>
              <a:rPr lang="fi-FI" sz="1600" dirty="0">
                <a:effectLst/>
                <a:latin typeface="Calibri" panose="020F0502020204030204" pitchFamily="34" charset="0"/>
                <a:ea typeface="Calibri" panose="020F0502020204030204" pitchFamily="34" charset="0"/>
                <a:cs typeface="Times New Roman" panose="02020603050405020304" pitchFamily="18" charset="0"/>
              </a:rPr>
              <a:t>     GTi-Magazine     Hevoshullu     Hevosmaailma     Hifimaailma     Hiihto     HR Viesti     Hymy     Hyvä Elämä     Hyvä terveys     Ihana     Image     Improbatur     Insinööri     Juoksija     Kaikkien aikojen Joulu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Kaksplus</a:t>
            </a:r>
            <a:r>
              <a:rPr lang="fi-FI" sz="1600" dirty="0">
                <a:effectLst/>
                <a:latin typeface="Calibri" panose="020F0502020204030204" pitchFamily="34" charset="0"/>
                <a:ea typeface="Calibri" panose="020F0502020204030204" pitchFamily="34" charset="0"/>
                <a:cs typeface="Times New Roman" panose="02020603050405020304" pitchFamily="18" charset="0"/>
              </a:rPr>
              <a:t>     Kamera-lehti     Katso     Kauneimmat Käsityöt     Kauneus &amp; Terveys     Kehittyvä kauppa     Kello &amp; Kulta     Kemiamedia.fi     </a:t>
            </a:r>
            <a:r>
              <a:rPr lang="fi-FI" sz="1600" dirty="0">
                <a:effectLst/>
                <a:latin typeface="+mn-lt"/>
                <a:ea typeface="Calibri" panose="020F0502020204030204" pitchFamily="34" charset="0"/>
                <a:cs typeface="Times New Roman" panose="02020603050405020304" pitchFamily="18" charset="0"/>
              </a:rPr>
              <a:t>Kiertotalouden erikoislehti Uusiouutiset     </a:t>
            </a:r>
            <a:r>
              <a:rPr lang="fi-FI" sz="1600" dirty="0">
                <a:effectLst/>
                <a:latin typeface="Calibri" panose="020F0502020204030204" pitchFamily="34" charset="0"/>
                <a:ea typeface="Calibri" panose="020F0502020204030204" pitchFamily="34" charset="0"/>
                <a:cs typeface="Times New Roman" panose="02020603050405020304" pitchFamily="18" charset="0"/>
              </a:rPr>
              <a:t>Kiinteistö &amp; energia     Kippari     Kissafani     Kodin Kuvalehti     Kodin Pellervo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Kommuntorget</a:t>
            </a:r>
            <a:r>
              <a:rPr lang="fi-FI" sz="1600" dirty="0">
                <a:effectLst/>
                <a:latin typeface="Calibri" panose="020F0502020204030204" pitchFamily="34" charset="0"/>
                <a:ea typeface="Calibri" panose="020F0502020204030204" pitchFamily="34" charset="0"/>
                <a:cs typeface="Times New Roman" panose="02020603050405020304" pitchFamily="18" charset="0"/>
              </a:rPr>
              <a:t> –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Finlands</a:t>
            </a: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kommuntidning</a:t>
            </a:r>
            <a:r>
              <a:rPr lang="fi-FI" sz="1600" dirty="0">
                <a:effectLst/>
                <a:latin typeface="Calibri" panose="020F0502020204030204" pitchFamily="34" charset="0"/>
                <a:ea typeface="Calibri" panose="020F0502020204030204" pitchFamily="34" charset="0"/>
                <a:cs typeface="Times New Roman" panose="02020603050405020304" pitchFamily="18" charset="0"/>
              </a:rPr>
              <a:t>     Konekuriiri     Konepörssi     Koneviesti     Koti ja keittiö     Koti ja maaseutu     Kotiliesi     Kotiliesi Käsityö     Kotimaa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KotiMikro</a:t>
            </a:r>
            <a:r>
              <a:rPr lang="fi-FI" sz="1600" dirty="0">
                <a:effectLst/>
                <a:latin typeface="Calibri" panose="020F0502020204030204" pitchFamily="34" charset="0"/>
                <a:ea typeface="Calibri" panose="020F0502020204030204" pitchFamily="34" charset="0"/>
                <a:cs typeface="Times New Roman" panose="02020603050405020304" pitchFamily="18" charset="0"/>
              </a:rPr>
              <a:t>     Kotipuutarha     Kotitalo     Kotivinkki     Kotona     Koululainen     K-Ruoka     Kuluttaja     Kuntalehti     Kuntatekniikka     Kunto Plus     Käytännön Maamies     Lapsen Maailma     Lastenkirkko     Lastenmaa     Leivotaan     Luontaisterveys     Maailman Kuvalehti     Maalla     Maatilan Pellervo     Maku     Matka     Me Naiset     </a:t>
            </a:r>
            <a:r>
              <a:rPr lang="fi-FI" sz="1600" dirty="0" err="1">
                <a:effectLst/>
                <a:latin typeface="Calibri" panose="020F0502020204030204" pitchFamily="34" charset="0"/>
                <a:ea typeface="Calibri" panose="020F0502020204030204" pitchFamily="34" charset="0"/>
                <a:cs typeface="Times New Roman" panose="02020603050405020304" pitchFamily="18" charset="0"/>
              </a:rPr>
              <a:t>Mediuutiset</a:t>
            </a:r>
            <a:r>
              <a:rPr lang="fi-FI" sz="1600" dirty="0">
                <a:effectLst/>
                <a:latin typeface="Calibri" panose="020F0502020204030204" pitchFamily="34" charset="0"/>
                <a:ea typeface="Calibri" panose="020F0502020204030204" pitchFamily="34" charset="0"/>
                <a:cs typeface="Times New Roman" panose="02020603050405020304" pitchFamily="18" charset="0"/>
              </a:rPr>
              <a:t>     Meidän Mökki     Meidän Talo</a:t>
            </a:r>
            <a:r>
              <a:rPr lang="fi-FI" sz="1600" dirty="0">
                <a:effectLst/>
                <a:latin typeface="+mn-lt"/>
                <a:ea typeface="Calibri" panose="020F0502020204030204" pitchFamily="34" charset="0"/>
                <a:cs typeface="Times New Roman" panose="02020603050405020304" pitchFamily="18" charset="0"/>
              </a:rPr>
              <a:t>     Metsälehti     Metsästys ja Kalastus</a:t>
            </a:r>
            <a:r>
              <a:rPr lang="fi-FI" sz="1600" dirty="0">
                <a:latin typeface="+mn-lt"/>
                <a:ea typeface="Calibri" panose="020F0502020204030204" pitchFamily="34" charset="0"/>
                <a:cs typeface="Times New Roman" panose="02020603050405020304" pitchFamily="18" charset="0"/>
              </a:rPr>
              <a:t>     </a:t>
            </a:r>
            <a:r>
              <a:rPr lang="fi-FI" sz="1600" dirty="0">
                <a:effectLst/>
                <a:latin typeface="+mn-lt"/>
                <a:ea typeface="Calibri" panose="020F0502020204030204" pitchFamily="34" charset="0"/>
                <a:cs typeface="Times New Roman" panose="02020603050405020304" pitchFamily="18" charset="0"/>
              </a:rPr>
              <a:t>Metsästäjä     </a:t>
            </a:r>
            <a:r>
              <a:rPr lang="fi-FI" sz="1600" dirty="0" err="1">
                <a:effectLst/>
                <a:latin typeface="+mn-lt"/>
                <a:ea typeface="Calibri" panose="020F0502020204030204" pitchFamily="34" charset="0"/>
                <a:cs typeface="Times New Roman" panose="02020603050405020304" pitchFamily="18" charset="0"/>
              </a:rPr>
              <a:t>Metsätrans</a:t>
            </a:r>
            <a:r>
              <a:rPr lang="fi-FI" sz="1600" dirty="0">
                <a:effectLst/>
                <a:latin typeface="+mn-lt"/>
                <a:ea typeface="Calibri" panose="020F0502020204030204" pitchFamily="34" charset="0"/>
                <a:cs typeface="Times New Roman" panose="02020603050405020304" pitchFamily="18" charset="0"/>
              </a:rPr>
              <a:t>     Mikrobitti     Mondo     Moottori     Motiivi     Museo     … </a:t>
            </a:r>
            <a:endParaRPr lang="fi-FI" sz="1600" dirty="0"/>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002511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t>195</a:t>
            </a:r>
            <a:r>
              <a:rPr lang="en-FI" sz="3400" dirty="0">
                <a:solidFill>
                  <a:schemeClr val="tx2"/>
                </a:solidFill>
                <a:latin typeface="Canela Medium" pitchFamily="2" charset="77"/>
              </a:rPr>
              <a:t> kpl) /</a:t>
            </a:r>
            <a:r>
              <a:rPr lang="fi-FI" sz="3400" dirty="0"/>
              <a:t> syyskuu 2024</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latin typeface="+mn-lt"/>
              </a:rPr>
              <a:t>…     </a:t>
            </a:r>
            <a:r>
              <a:rPr lang="fi-FI" sz="1600" dirty="0">
                <a:effectLst/>
                <a:latin typeface="+mn-lt"/>
                <a:ea typeface="Calibri" panose="020F0502020204030204" pitchFamily="34" charset="0"/>
                <a:cs typeface="Times New Roman" panose="02020603050405020304" pitchFamily="18" charset="0"/>
              </a:rPr>
              <a:t>Nuotta     Oma PIHA     Opettaja     Osuustoiminta     Palokuntalainen     Parnasso     Pelastustieto     Pelit     Perusta     Pieni on Suurin     Pinni     Pirkka     Poromies     Potilaan Lääkärilehti     </a:t>
            </a:r>
            <a:r>
              <a:rPr lang="fi-FI" sz="1600" dirty="0" err="1">
                <a:effectLst/>
                <a:latin typeface="+mn-lt"/>
                <a:ea typeface="Calibri" panose="020F0502020204030204" pitchFamily="34" charset="0"/>
                <a:cs typeface="Times New Roman" panose="02020603050405020304" pitchFamily="18" charset="0"/>
              </a:rPr>
              <a:t>Print&amp;Media</a:t>
            </a:r>
            <a:r>
              <a:rPr lang="fi-FI" sz="1600" dirty="0">
                <a:effectLst/>
                <a:latin typeface="+mn-lt"/>
                <a:ea typeface="Calibri" panose="020F0502020204030204" pitchFamily="34" charset="0"/>
                <a:cs typeface="Times New Roman" panose="02020603050405020304" pitchFamily="18" charset="0"/>
              </a:rPr>
              <a:t>     </a:t>
            </a:r>
            <a:r>
              <a:rPr lang="fi-FI" sz="1600" dirty="0" err="1">
                <a:effectLst/>
                <a:latin typeface="+mn-lt"/>
                <a:ea typeface="Calibri" panose="020F0502020204030204" pitchFamily="34" charset="0"/>
                <a:cs typeface="Times New Roman" panose="02020603050405020304" pitchFamily="18" charset="0"/>
              </a:rPr>
              <a:t>prointerior</a:t>
            </a:r>
            <a:r>
              <a:rPr lang="fi-FI" sz="1600" dirty="0">
                <a:effectLst/>
                <a:latin typeface="+mn-lt"/>
                <a:ea typeface="Calibri" panose="020F0502020204030204" pitchFamily="34" charset="0"/>
                <a:cs typeface="Times New Roman" panose="02020603050405020304" pitchFamily="18" charset="0"/>
              </a:rPr>
              <a:t>     </a:t>
            </a:r>
            <a:r>
              <a:rPr lang="fi-FI" sz="1600" dirty="0" err="1">
                <a:effectLst/>
                <a:latin typeface="+mn-lt"/>
                <a:ea typeface="Calibri" panose="020F0502020204030204" pitchFamily="34" charset="0"/>
                <a:cs typeface="Times New Roman" panose="02020603050405020304" pitchFamily="18" charset="0"/>
              </a:rPr>
              <a:t>Promaint</a:t>
            </a:r>
            <a:r>
              <a:rPr lang="fi-FI" sz="1600" dirty="0">
                <a:effectLst/>
                <a:latin typeface="+mn-lt"/>
                <a:ea typeface="Calibri" panose="020F0502020204030204" pitchFamily="34" charset="0"/>
                <a:cs typeface="Times New Roman" panose="02020603050405020304" pitchFamily="18" charset="0"/>
              </a:rPr>
              <a:t>     </a:t>
            </a:r>
            <a:r>
              <a:rPr lang="fi-FI" sz="1600" dirty="0" err="1">
                <a:effectLst/>
                <a:latin typeface="+mn-lt"/>
                <a:ea typeface="Calibri" panose="020F0502020204030204" pitchFamily="34" charset="0"/>
                <a:cs typeface="Times New Roman" panose="02020603050405020304" pitchFamily="18" charset="0"/>
              </a:rPr>
              <a:t>PUUTARHA&amp;kauppa</a:t>
            </a:r>
            <a:r>
              <a:rPr lang="fi-FI" sz="1600" dirty="0">
                <a:effectLst/>
                <a:latin typeface="+mn-lt"/>
                <a:ea typeface="Calibri" panose="020F0502020204030204" pitchFamily="34" charset="0"/>
                <a:cs typeface="Times New Roman" panose="02020603050405020304" pitchFamily="18" charset="0"/>
              </a:rPr>
              <a:t>     Rakennuslehti     Reserviläinen     Riffi     RONDO Classic     Sairaanhoitaja     Sana     Sanansaattaja     Sauna-lehti     Seiska     Selkosanomat     Seura     Siivet     Soppa365     Sosiaalivakuutus     Sport     Suomen Hammaslääkärilehti     Suomen Kiinteistölehti     Suomen Kuvalehti     Suomen Luonto     Suomen Lääkärilehti     Suomen Sotilas     Super     Suuri Käsityö     Sähkömaailma     Taide     TAITO     Talentia     Talomestari     Talotekniikka     Talouselämä     Taloustaito     TAUKO Magazine     </a:t>
            </a:r>
            <a:r>
              <a:rPr lang="fi-FI" sz="1600" dirty="0" err="1">
                <a:effectLst/>
                <a:latin typeface="+mn-lt"/>
                <a:ea typeface="Calibri" panose="020F0502020204030204" pitchFamily="34" charset="0"/>
                <a:cs typeface="Times New Roman" panose="02020603050405020304" pitchFamily="18" charset="0"/>
              </a:rPr>
              <a:t>Teatteri&amp;Tanssi+Sirkus</a:t>
            </a:r>
            <a:r>
              <a:rPr lang="fi-FI" sz="1600" dirty="0">
                <a:effectLst/>
                <a:latin typeface="+mn-lt"/>
                <a:ea typeface="Calibri" panose="020F0502020204030204" pitchFamily="34" charset="0"/>
                <a:cs typeface="Times New Roman" panose="02020603050405020304" pitchFamily="18" charset="0"/>
              </a:rPr>
              <a:t>     Tee Itse     Tehy-lehti     Tekniikan Maailma     Tekniikka&amp;Talous     Tiede     Tiede Luonto     Tieteen Kuvalehti     Tieteen Kuvalehti Historia     </a:t>
            </a:r>
            <a:r>
              <a:rPr lang="fi-FI" sz="1600" dirty="0" err="1">
                <a:effectLst/>
                <a:latin typeface="+mn-lt"/>
                <a:ea typeface="Calibri" panose="020F0502020204030204" pitchFamily="34" charset="0"/>
                <a:cs typeface="Times New Roman" panose="02020603050405020304" pitchFamily="18" charset="0"/>
              </a:rPr>
              <a:t>Tivi</a:t>
            </a:r>
            <a:r>
              <a:rPr lang="fi-FI" sz="1600" dirty="0">
                <a:effectLst/>
                <a:latin typeface="+mn-lt"/>
                <a:ea typeface="Calibri" panose="020F0502020204030204" pitchFamily="34" charset="0"/>
                <a:cs typeface="Times New Roman" panose="02020603050405020304" pitchFamily="18" charset="0"/>
              </a:rPr>
              <a:t>     TM Rakennusmaailma     Tosi Elämää     Trendi     TTT-lehti     Tukilinja     Tunne &amp; Mieli     Tuulilasi     Ulkopolitiikka     Ultra     Unelmien </a:t>
            </a:r>
            <a:r>
              <a:rPr lang="fi-FI" sz="1600" dirty="0" err="1">
                <a:effectLst/>
                <a:latin typeface="+mn-lt"/>
                <a:ea typeface="Calibri" panose="020F0502020204030204" pitchFamily="34" charset="0"/>
                <a:cs typeface="Times New Roman" panose="02020603050405020304" pitchFamily="18" charset="0"/>
              </a:rPr>
              <a:t>Talo&amp;Koti</a:t>
            </a:r>
            <a:r>
              <a:rPr lang="fi-FI" sz="1600" dirty="0">
                <a:effectLst/>
                <a:latin typeface="+mn-lt"/>
                <a:ea typeface="Calibri" panose="020F0502020204030204" pitchFamily="34" charset="0"/>
                <a:cs typeface="Times New Roman" panose="02020603050405020304" pitchFamily="18" charset="0"/>
              </a:rPr>
              <a:t>     V8-Magazine     Valitut Palat - Reader's Digest     Vapaa-ajan Kalastaja     Vapaussoturi     Vauhdin Maailma     Vene     Venemestari     Vepsäläinen </a:t>
            </a:r>
            <a:r>
              <a:rPr lang="fi-FI" sz="1600" dirty="0" err="1">
                <a:effectLst/>
                <a:latin typeface="+mn-lt"/>
                <a:ea typeface="Calibri" panose="020F0502020204030204" pitchFamily="34" charset="0"/>
                <a:cs typeface="Times New Roman" panose="02020603050405020304" pitchFamily="18" charset="0"/>
              </a:rPr>
              <a:t>Sisustamo</a:t>
            </a:r>
            <a:r>
              <a:rPr lang="fi-FI" sz="1600" dirty="0">
                <a:effectLst/>
                <a:latin typeface="+mn-lt"/>
                <a:ea typeface="Calibri" panose="020F0502020204030204" pitchFamily="34" charset="0"/>
                <a:cs typeface="Times New Roman" panose="02020603050405020304" pitchFamily="18" charset="0"/>
              </a:rPr>
              <a:t>     Verotus     Viherpiha     Viinilehti     Viisas Raha     Vinkki     Vitriini     VIVA     Voi hyvin     X     Yhteishyvä     Yliopisto     Ylioppilaslehti     Ympäristö ja Terveys     Yrittäjä Plus</a:t>
            </a:r>
            <a:endParaRPr lang="fi-FI" sz="1600" dirty="0">
              <a:latin typeface="+mn-lt"/>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820971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74321"/>
            <a:ext cx="9941169" cy="1148336"/>
          </a:xfrm>
        </p:spPr>
        <p:txBody>
          <a:bodyPr anchor="ctr">
            <a:normAutofit/>
          </a:bodyPr>
          <a:lstStyle/>
          <a:p>
            <a:r>
              <a:rPr lang="en-FI" sz="3400" dirty="0">
                <a:solidFill>
                  <a:schemeClr val="tx2"/>
                </a:solidFill>
                <a:latin typeface="Canela Medium" pitchFamily="2" charset="77"/>
              </a:rPr>
              <a:t>Seurannasta poistetut kanavat / </a:t>
            </a:r>
            <a:r>
              <a:rPr lang="fi-FI" sz="3400" dirty="0"/>
              <a:t>syyskuu 2024</a:t>
            </a:r>
            <a:endParaRPr lang="en-FI" sz="3400" dirty="0">
              <a:solidFill>
                <a:schemeClr val="tx2"/>
              </a:solidFill>
              <a:latin typeface="Canela Medium" pitchFamily="2" charset="77"/>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
        <p:nvSpPr>
          <p:cNvPr id="3" name="Content Placeholder 6">
            <a:extLst>
              <a:ext uri="{FF2B5EF4-FFF2-40B4-BE49-F238E27FC236}">
                <a16:creationId xmlns:a16="http://schemas.microsoft.com/office/drawing/2014/main" id="{56C86A19-C43E-9954-CC65-BDFC085EBCC4}"/>
              </a:ext>
            </a:extLst>
          </p:cNvPr>
          <p:cNvSpPr txBox="1">
            <a:spLocks/>
          </p:cNvSpPr>
          <p:nvPr/>
        </p:nvSpPr>
        <p:spPr>
          <a:xfrm>
            <a:off x="3676189" y="1870017"/>
            <a:ext cx="4926930" cy="3835238"/>
          </a:xfrm>
          <a:prstGeom prst="rect">
            <a:avLst/>
          </a:prstGeom>
        </p:spPr>
        <p:txBody>
          <a:bodyPr vert="horz" lIns="91440" tIns="45720" rIns="91440" bIns="45720" rtlCol="0" anchor="t">
            <a:noAutofit/>
          </a:bodyPr>
          <a:lstStyle>
            <a:lvl1pPr marL="228600" indent="-228600" algn="ctr" defTabSz="914400" rtl="0" eaLnBrk="1" latinLnBrk="0" hangingPunct="1">
              <a:lnSpc>
                <a:spcPct val="120000"/>
              </a:lnSpc>
              <a:spcBef>
                <a:spcPts val="1000"/>
              </a:spcBef>
              <a:buFontTx/>
              <a:buNone/>
              <a:defRPr sz="2200" b="0" i="0" kern="1200">
                <a:solidFill>
                  <a:schemeClr val="tx2"/>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pPr>
            <a:r>
              <a:rPr lang="fi-FI" sz="2000" b="1" u="sng" dirty="0">
                <a:latin typeface="Neue Haas Unica W1G" panose="020B0504030206020203" pitchFamily="34" charset="0"/>
              </a:rPr>
              <a:t>Poistetut</a:t>
            </a:r>
            <a:r>
              <a:rPr lang="fi-FI" sz="2000" dirty="0">
                <a:latin typeface="Neue Haas Unica W1G" panose="020B0504030206020203" pitchFamily="34" charset="0"/>
              </a:rPr>
              <a:t> </a:t>
            </a:r>
            <a:r>
              <a:rPr lang="fi-FI" sz="1600" dirty="0">
                <a:latin typeface="Neue Haas Unica W1G" panose="020B0504030206020203" pitchFamily="34" charset="0"/>
              </a:rPr>
              <a:t> </a:t>
            </a:r>
            <a:r>
              <a:rPr lang="fi-FI" sz="1600" i="1" dirty="0">
                <a:latin typeface="Neue Haas Unica W1G" panose="020B0504030206020203" pitchFamily="34" charset="0"/>
              </a:rPr>
              <a:t>|  vaikutus –9 885 seuraajaa</a:t>
            </a:r>
          </a:p>
          <a:p>
            <a:pPr marL="285750" indent="-285750">
              <a:lnSpc>
                <a:spcPct val="100000"/>
              </a:lnSpc>
              <a:buFont typeface="Arial" panose="020B0604020202020204" pitchFamily="34" charset="0"/>
              <a:buChar char="•"/>
            </a:pPr>
            <a:r>
              <a:rPr lang="en-GB" sz="1600" dirty="0" err="1"/>
              <a:t>Lätta</a:t>
            </a:r>
            <a:r>
              <a:rPr lang="en-GB" sz="1600" dirty="0"/>
              <a:t> </a:t>
            </a:r>
            <a:r>
              <a:rPr lang="en-GB" sz="1600" dirty="0" err="1"/>
              <a:t>bladet</a:t>
            </a:r>
            <a:r>
              <a:rPr lang="en-GB" sz="1600" dirty="0"/>
              <a:t>: Instagram</a:t>
            </a:r>
          </a:p>
          <a:p>
            <a:pPr marL="285750" indent="-285750">
              <a:lnSpc>
                <a:spcPct val="100000"/>
              </a:lnSpc>
              <a:buFont typeface="Arial" panose="020B0604020202020204" pitchFamily="34" charset="0"/>
              <a:buChar char="•"/>
            </a:pPr>
            <a:r>
              <a:rPr lang="en-GB" sz="1600" dirty="0" err="1"/>
              <a:t>Pirkka</a:t>
            </a:r>
            <a:r>
              <a:rPr lang="en-GB" sz="1600" dirty="0"/>
              <a:t>: Instagram</a:t>
            </a:r>
          </a:p>
        </p:txBody>
      </p:sp>
    </p:spTree>
    <p:extLst>
      <p:ext uri="{BB962C8B-B14F-4D97-AF65-F5344CB8AC3E}">
        <p14:creationId xmlns:p14="http://schemas.microsoft.com/office/powerpoint/2010/main" val="50246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lstStyle/>
          <a:p>
            <a:r>
              <a:rPr lang="fi-FI" dirty="0"/>
              <a:t>Aikakausmedioiden someyleisö / syyskuu 2024</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800401"/>
            <a:ext cx="3425934" cy="5068664"/>
          </a:xfrm>
        </p:spPr>
        <p:txBody>
          <a:bodyPr anchor="ctr">
            <a:noAutofit/>
          </a:bodyPr>
          <a:lstStyle/>
          <a:p>
            <a:pPr algn="ctr"/>
            <a:r>
              <a:rPr lang="fi-FI" sz="2000" b="1" dirty="0">
                <a:solidFill>
                  <a:schemeClr val="bg2"/>
                </a:solidFill>
                <a:latin typeface="Neue Haas Unica W1G" panose="020B0504030206020203" pitchFamily="34" charset="0"/>
              </a:rPr>
              <a:t>Muutokset osuuksissa kokonaisyleisössä edellisvuoden vastaavaan ajankohtaan verrattuna (prosenttiyksikköä)</a:t>
            </a:r>
          </a:p>
          <a:p>
            <a:pPr algn="ctr"/>
            <a:br>
              <a:rPr lang="fi-FI" sz="2000" dirty="0">
                <a:solidFill>
                  <a:schemeClr val="bg2"/>
                </a:solidFill>
              </a:rPr>
            </a:br>
            <a:r>
              <a:rPr lang="fi-FI" sz="2000" i="1" dirty="0">
                <a:solidFill>
                  <a:schemeClr val="bg2"/>
                </a:solidFill>
                <a:latin typeface="Neue Haas Unica W1G" panose="020B0504030206020203" pitchFamily="34" charset="0"/>
              </a:rPr>
              <a:t>Facebook</a:t>
            </a:r>
            <a:r>
              <a:rPr lang="fi-FI" sz="2000" dirty="0">
                <a:solidFill>
                  <a:schemeClr val="bg2"/>
                </a:solidFill>
                <a:latin typeface="Neue Haas Unica W1G" panose="020B0504030206020203" pitchFamily="34" charset="0"/>
              </a:rPr>
              <a:t> –0,4</a:t>
            </a:r>
          </a:p>
          <a:p>
            <a:pPr algn="ctr"/>
            <a:r>
              <a:rPr lang="fi-FI" sz="2000" i="1" dirty="0">
                <a:solidFill>
                  <a:schemeClr val="bg2"/>
                </a:solidFill>
                <a:latin typeface="Neue Haas Unica W1G" panose="020B0504030206020203" pitchFamily="34" charset="0"/>
              </a:rPr>
              <a:t>Instagram</a:t>
            </a:r>
            <a:r>
              <a:rPr lang="fi-FI" sz="2000" dirty="0">
                <a:solidFill>
                  <a:schemeClr val="bg2"/>
                </a:solidFill>
                <a:latin typeface="Neue Haas Unica W1G" panose="020B0504030206020203" pitchFamily="34" charset="0"/>
              </a:rPr>
              <a:t> +0,7</a:t>
            </a:r>
          </a:p>
          <a:p>
            <a:pPr algn="ctr"/>
            <a:r>
              <a:rPr lang="fi-FI" sz="2000" i="1" dirty="0">
                <a:solidFill>
                  <a:schemeClr val="bg2"/>
                </a:solidFill>
                <a:latin typeface="Neue Haas Unica W1G" panose="020B0504030206020203" pitchFamily="34" charset="0"/>
              </a:rPr>
              <a:t>X </a:t>
            </a:r>
            <a:r>
              <a:rPr lang="fi-FI" sz="2000" dirty="0">
                <a:solidFill>
                  <a:schemeClr val="bg2"/>
                </a:solidFill>
                <a:latin typeface="Neue Haas Unica W1G" panose="020B0504030206020203" pitchFamily="34" charset="0"/>
              </a:rPr>
              <a:t>–0,9</a:t>
            </a:r>
          </a:p>
          <a:p>
            <a:pPr algn="ctr"/>
            <a:r>
              <a:rPr lang="fi-FI" sz="2000" i="1" dirty="0">
                <a:solidFill>
                  <a:schemeClr val="bg2"/>
                </a:solidFill>
                <a:latin typeface="Neue Haas Unica W1G" panose="020B0504030206020203" pitchFamily="34" charset="0"/>
              </a:rPr>
              <a:t>YouTube –</a:t>
            </a:r>
            <a:r>
              <a:rPr lang="fi-FI" sz="2000" dirty="0">
                <a:solidFill>
                  <a:schemeClr val="bg2"/>
                </a:solidFill>
                <a:latin typeface="Neue Haas Unica W1G" panose="020B0504030206020203" pitchFamily="34" charset="0"/>
              </a:rPr>
              <a:t>0,1</a:t>
            </a:r>
          </a:p>
          <a:p>
            <a:pPr algn="ctr"/>
            <a:r>
              <a:rPr lang="fi-FI" sz="2000" i="1" dirty="0">
                <a:solidFill>
                  <a:schemeClr val="bg2"/>
                </a:solidFill>
                <a:latin typeface="Neue Haas Unica W1G" panose="020B0504030206020203" pitchFamily="34" charset="0"/>
              </a:rPr>
              <a:t>Pinterest</a:t>
            </a:r>
            <a:r>
              <a:rPr lang="fi-FI" sz="2000" dirty="0">
                <a:solidFill>
                  <a:schemeClr val="bg2"/>
                </a:solidFill>
                <a:latin typeface="Neue Haas Unica W1G" panose="020B0504030206020203" pitchFamily="34" charset="0"/>
              </a:rPr>
              <a:t> +0,3</a:t>
            </a:r>
          </a:p>
          <a:p>
            <a:pPr algn="ctr"/>
            <a:r>
              <a:rPr lang="fi-FI" sz="2000" i="1" dirty="0" err="1">
                <a:solidFill>
                  <a:schemeClr val="bg2"/>
                </a:solidFill>
                <a:latin typeface="Neue Haas Unica W1G" panose="020B0504030206020203" pitchFamily="34" charset="0"/>
              </a:rPr>
              <a:t>TikTok</a:t>
            </a:r>
            <a:r>
              <a:rPr lang="fi-FI" sz="2000" dirty="0">
                <a:solidFill>
                  <a:schemeClr val="bg2"/>
                </a:solidFill>
                <a:latin typeface="Neue Haas Unica W1G" panose="020B0504030206020203" pitchFamily="34" charset="0"/>
              </a:rPr>
              <a:t> +0,4</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268505162"/>
              </p:ext>
            </p:extLst>
          </p:nvPr>
        </p:nvGraphicFramePr>
        <p:xfrm>
          <a:off x="-342900" y="2067954"/>
          <a:ext cx="7599405" cy="418707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tykkääjät, seuraajat ja tilaajat Facebookissa, Instagramissa, X:ssä, YouTubessa, </a:t>
            </a:r>
            <a:r>
              <a:rPr lang="fi-FI" sz="1200" dirty="0" err="1">
                <a:solidFill>
                  <a:schemeClr val="accent1"/>
                </a:solidFill>
              </a:rPr>
              <a:t>Pinterestissä</a:t>
            </a:r>
            <a:r>
              <a:rPr lang="fi-FI" sz="1200" dirty="0">
                <a:solidFill>
                  <a:schemeClr val="accent1"/>
                </a:solidFill>
              </a:rPr>
              <a:t> ja </a:t>
            </a:r>
            <a:r>
              <a:rPr lang="fi-FI" sz="1200" dirty="0" err="1">
                <a:solidFill>
                  <a:schemeClr val="accent1"/>
                </a:solidFill>
              </a:rPr>
              <a:t>TikTokissa</a:t>
            </a:r>
            <a:r>
              <a:rPr lang="fi-FI" sz="1200" dirty="0">
                <a:solidFill>
                  <a:schemeClr val="accent1"/>
                </a:solidFill>
              </a:rPr>
              <a:t>. Päällekkäisyyksiä ei ole huomioitu.</a:t>
            </a:r>
          </a:p>
        </p:txBody>
      </p:sp>
    </p:spTree>
    <p:extLst>
      <p:ext uri="{BB962C8B-B14F-4D97-AF65-F5344CB8AC3E}">
        <p14:creationId xmlns:p14="http://schemas.microsoft.com/office/powerpoint/2010/main" val="72517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8908-3476-12D2-9884-C2014DB1044D}"/>
              </a:ext>
            </a:extLst>
          </p:cNvPr>
          <p:cNvSpPr>
            <a:spLocks noGrp="1"/>
          </p:cNvSpPr>
          <p:nvPr>
            <p:ph type="title"/>
          </p:nvPr>
        </p:nvSpPr>
        <p:spPr>
          <a:xfrm>
            <a:off x="838200" y="2484786"/>
            <a:ext cx="10515600" cy="1292086"/>
          </a:xfrm>
        </p:spPr>
        <p:txBody>
          <a:bodyPr>
            <a:normAutofit/>
          </a:bodyPr>
          <a:lstStyle/>
          <a:p>
            <a:r>
              <a:rPr lang="en-FI" sz="8200" dirty="0"/>
              <a:t>Ajankohtaista aikakausmedioista</a:t>
            </a:r>
          </a:p>
        </p:txBody>
      </p:sp>
      <p:sp>
        <p:nvSpPr>
          <p:cNvPr id="3" name="Content Placeholder 2">
            <a:extLst>
              <a:ext uri="{FF2B5EF4-FFF2-40B4-BE49-F238E27FC236}">
                <a16:creationId xmlns:a16="http://schemas.microsoft.com/office/drawing/2014/main" id="{D545F4BD-B3B9-E5D1-4F91-658DE06DB05E}"/>
              </a:ext>
            </a:extLst>
          </p:cNvPr>
          <p:cNvSpPr>
            <a:spLocks noGrp="1"/>
          </p:cNvSpPr>
          <p:nvPr>
            <p:ph idx="11"/>
          </p:nvPr>
        </p:nvSpPr>
        <p:spPr>
          <a:xfrm>
            <a:off x="1689706" y="3624471"/>
            <a:ext cx="8824801" cy="3131997"/>
          </a:xfrm>
        </p:spPr>
        <p:txBody>
          <a:bodyPr>
            <a:normAutofit/>
          </a:bodyPr>
          <a:lstStyle/>
          <a:p>
            <a:r>
              <a:rPr lang="en-FI" sz="3200" dirty="0">
                <a:latin typeface="Neue Haas Unica W1G Medium" panose="020B0504030206020203" pitchFamily="34" charset="0"/>
              </a:rPr>
              <a:t>Luitko jo nämä?</a:t>
            </a:r>
          </a:p>
        </p:txBody>
      </p:sp>
    </p:spTree>
    <p:extLst>
      <p:ext uri="{BB962C8B-B14F-4D97-AF65-F5344CB8AC3E}">
        <p14:creationId xmlns:p14="http://schemas.microsoft.com/office/powerpoint/2010/main" val="3915566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1B7972B-C74C-4BFD-F5D5-FF86CA69A102}"/>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5094" r="1865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741219" y="3619309"/>
            <a:ext cx="4473876" cy="2115226"/>
          </a:xfrm>
        </p:spPr>
        <p:txBody>
          <a:bodyPr anchor="ctr">
            <a:noAutofit/>
          </a:bodyPr>
          <a:lstStyle/>
          <a:p>
            <a:pPr marL="0" indent="0">
              <a:buNone/>
            </a:pPr>
            <a:r>
              <a:rPr lang="fi-FI" dirty="0"/>
              <a:t>Seura, </a:t>
            </a:r>
            <a:r>
              <a:rPr lang="fi-FI" dirty="0" err="1"/>
              <a:t>eeva.fi</a:t>
            </a:r>
            <a:r>
              <a:rPr lang="fi-FI" dirty="0"/>
              <a:t> ja Opettaja kasvattivat yleisöjään aikakauslehdistä eniten. Seura kasvatti kokonaistavoittavuuttaan, </a:t>
            </a:r>
            <a:r>
              <a:rPr lang="fi-FI" dirty="0" err="1"/>
              <a:t>eeva.fi</a:t>
            </a:r>
            <a:r>
              <a:rPr lang="fi-FI" dirty="0"/>
              <a:t> oli digin suurin kasvaja ja Opettaja-lehti sai printissä kymmeniä tuhansia uusia lukijoita. </a:t>
            </a:r>
          </a:p>
          <a:p>
            <a:pPr marL="0" indent="0">
              <a:buNone/>
            </a:pPr>
            <a:r>
              <a:rPr lang="fi-FI" sz="1600" b="1" dirty="0">
                <a:solidFill>
                  <a:schemeClr val="tx2"/>
                </a:solidFill>
                <a:latin typeface="Neue Haas Unica W1G" panose="020B0504030206020203" pitchFamily="34" charset="0"/>
                <a:cs typeface="Calibri" panose="020F0502020204030204" pitchFamily="34" charset="0"/>
                <a:hlinkClick r:id="rId3"/>
              </a:rPr>
              <a:t>Lue lisää</a:t>
            </a:r>
            <a:endParaRPr lang="fi-FI" sz="1600" dirty="0">
              <a:solidFill>
                <a:schemeClr val="tx2"/>
              </a:solidFill>
              <a:latin typeface="Neue Haas Unica W1G" panose="020B0504030206020203" pitchFamily="34" charset="0"/>
            </a:endParaRPr>
          </a:p>
        </p:txBody>
      </p:sp>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742804" y="1793883"/>
            <a:ext cx="4895995" cy="1635117"/>
          </a:xfrm>
        </p:spPr>
        <p:txBody>
          <a:bodyPr>
            <a:noAutofit/>
          </a:bodyPr>
          <a:lstStyle/>
          <a:p>
            <a:r>
              <a:rPr lang="fi-FI" dirty="0"/>
              <a:t>Seuran kokonais-tavoittavuus kasvoi aikakausmedioista eniten – katso KMT:n suurimpien kasvajien lista!</a:t>
            </a:r>
          </a:p>
        </p:txBody>
      </p:sp>
    </p:spTree>
    <p:extLst>
      <p:ext uri="{BB962C8B-B14F-4D97-AF65-F5344CB8AC3E}">
        <p14:creationId xmlns:p14="http://schemas.microsoft.com/office/powerpoint/2010/main" val="3266068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775489-FA66-30CC-5C2A-3917B24705EF}"/>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2593" r="225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117111"/>
            <a:ext cx="5112325" cy="2101785"/>
          </a:xfrm>
        </p:spPr>
        <p:txBody>
          <a:bodyPr>
            <a:noAutofit/>
          </a:bodyPr>
          <a:lstStyle/>
          <a:p>
            <a:r>
              <a:rPr lang="fi-FI" sz="3000" dirty="0"/>
              <a:t>Terassi Media tekee aikakauslehtiä aivan poikkeuksellisella tavalla – "Emme aina tiedä, mitä lehteä tehdään seuraavalla viikolla"</a:t>
            </a:r>
          </a:p>
        </p:txBody>
      </p:sp>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6553202" y="3218896"/>
            <a:ext cx="4797425" cy="2806285"/>
          </a:xfrm>
        </p:spPr>
        <p:txBody>
          <a:bodyPr anchor="ctr">
            <a:noAutofit/>
          </a:bodyPr>
          <a:lstStyle/>
          <a:p>
            <a:pPr marL="0" indent="0">
              <a:buNone/>
            </a:pPr>
            <a:r>
              <a:rPr lang="fi-FI" sz="1600" dirty="0"/>
              <a:t>Terassi Media on Suomen ainoa lehtikustantaja, joka julkaisee säännöllisesti ilmestyvien lehtien sijaan kertajulkaisuja. Se julkaisee lähes 30 asumiseen, ruokaan ja pihaan liittyvää aikakauslehteä vuodessa. Tuorein niistä on </a:t>
            </a:r>
            <a:r>
              <a:rPr lang="fi-FI" sz="1600" dirty="0" err="1"/>
              <a:t>Tiktokin</a:t>
            </a:r>
            <a:r>
              <a:rPr lang="fi-FI" sz="1600" dirty="0"/>
              <a:t> parhaat herkut.</a:t>
            </a:r>
          </a:p>
          <a:p>
            <a:pPr marL="0" indent="0">
              <a:buNone/>
            </a:pPr>
            <a:r>
              <a:rPr lang="fi-FI" sz="1600" b="1" dirty="0">
                <a:solidFill>
                  <a:schemeClr val="tx2"/>
                </a:solidFill>
                <a:latin typeface="Neue Haas Unica W1G" panose="020B0504030206020203" pitchFamily="34" charset="0"/>
                <a:cs typeface="Calibri" panose="020F0502020204030204" pitchFamily="34" charset="0"/>
                <a:hlinkClick r:id="rId4"/>
              </a:rPr>
              <a:t>Lue lisää</a:t>
            </a:r>
            <a:endParaRPr lang="fi-FI" sz="1600" b="1" dirty="0">
              <a:solidFill>
                <a:schemeClr val="tx2"/>
              </a:solidFill>
              <a:latin typeface="Neue Haas Unica W1G" panose="020B0504030206020203" pitchFamily="34" charset="0"/>
              <a:cs typeface="Calibri" panose="020F0502020204030204" pitchFamily="34" charset="0"/>
            </a:endParaRPr>
          </a:p>
        </p:txBody>
      </p:sp>
    </p:spTree>
    <p:extLst>
      <p:ext uri="{BB962C8B-B14F-4D97-AF65-F5344CB8AC3E}">
        <p14:creationId xmlns:p14="http://schemas.microsoft.com/office/powerpoint/2010/main" val="369464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839788" y="1854126"/>
            <a:ext cx="4450669" cy="1231900"/>
          </a:xfrm>
        </p:spPr>
        <p:txBody>
          <a:bodyPr>
            <a:noAutofit/>
          </a:bodyPr>
          <a:lstStyle/>
          <a:p>
            <a:r>
              <a:rPr lang="en-GB" b="0" i="0" u="none" strike="noStrike" dirty="0" err="1">
                <a:solidFill>
                  <a:srgbClr val="002649"/>
                </a:solidFill>
                <a:effectLst/>
                <a:latin typeface="Canela Medium" pitchFamily="50" charset="0"/>
              </a:rPr>
              <a:t>Tässä</a:t>
            </a:r>
            <a:r>
              <a:rPr lang="en-GB" b="0" i="0" u="none" strike="noStrike" dirty="0">
                <a:solidFill>
                  <a:srgbClr val="002649"/>
                </a:solidFill>
                <a:effectLst/>
                <a:latin typeface="Canela Medium" pitchFamily="50" charset="0"/>
              </a:rPr>
              <a:t> </a:t>
            </a:r>
            <a:r>
              <a:rPr lang="en-GB" b="0" i="0" u="none" strike="noStrike" dirty="0" err="1">
                <a:solidFill>
                  <a:srgbClr val="002649"/>
                </a:solidFill>
                <a:effectLst/>
                <a:latin typeface="Canela Medium" pitchFamily="50" charset="0"/>
              </a:rPr>
              <a:t>ovat</a:t>
            </a:r>
            <a:r>
              <a:rPr lang="en-GB" b="0" i="0" u="none" strike="noStrike" dirty="0">
                <a:solidFill>
                  <a:srgbClr val="002649"/>
                </a:solidFill>
                <a:effectLst/>
                <a:latin typeface="Canela Medium" pitchFamily="50" charset="0"/>
              </a:rPr>
              <a:t> </a:t>
            </a:r>
            <a:r>
              <a:rPr lang="en-GB" b="0" i="0" u="none" strike="noStrike" dirty="0" err="1">
                <a:solidFill>
                  <a:srgbClr val="002649"/>
                </a:solidFill>
                <a:effectLst/>
                <a:latin typeface="Canela Medium" pitchFamily="50" charset="0"/>
              </a:rPr>
              <a:t>suurimmat</a:t>
            </a:r>
            <a:r>
              <a:rPr lang="en-GB" b="0" i="0" u="none" strike="noStrike" dirty="0">
                <a:solidFill>
                  <a:srgbClr val="002649"/>
                </a:solidFill>
                <a:effectLst/>
                <a:latin typeface="Canela Medium" pitchFamily="50" charset="0"/>
              </a:rPr>
              <a:t> </a:t>
            </a:r>
            <a:r>
              <a:rPr lang="en-GB" b="0" i="0" u="none" strike="noStrike" dirty="0" err="1">
                <a:solidFill>
                  <a:srgbClr val="002649"/>
                </a:solidFill>
                <a:effectLst/>
                <a:latin typeface="Canela Medium" pitchFamily="50" charset="0"/>
              </a:rPr>
              <a:t>aikakauslehdet</a:t>
            </a:r>
            <a:r>
              <a:rPr lang="en-GB" b="0" i="0" u="none" strike="noStrike" dirty="0">
                <a:solidFill>
                  <a:srgbClr val="002649"/>
                </a:solidFill>
                <a:effectLst/>
                <a:latin typeface="Canela Medium" pitchFamily="50" charset="0"/>
              </a:rPr>
              <a:t> </a:t>
            </a:r>
            <a:r>
              <a:rPr lang="en-GB" b="0" i="0" u="none" strike="noStrike" dirty="0" err="1">
                <a:solidFill>
                  <a:srgbClr val="002649"/>
                </a:solidFill>
                <a:effectLst/>
                <a:latin typeface="Canela Medium" pitchFamily="50" charset="0"/>
              </a:rPr>
              <a:t>printissä</a:t>
            </a:r>
            <a:r>
              <a:rPr lang="en-GB" b="0" i="0" u="none" strike="noStrike" dirty="0">
                <a:solidFill>
                  <a:srgbClr val="002649"/>
                </a:solidFill>
                <a:effectLst/>
                <a:latin typeface="Canela Medium" pitchFamily="50" charset="0"/>
              </a:rPr>
              <a:t> – 27 lehteä </a:t>
            </a:r>
            <a:r>
              <a:rPr lang="en-GB" b="0" i="0" u="none" strike="noStrike" dirty="0" err="1">
                <a:solidFill>
                  <a:srgbClr val="002649"/>
                </a:solidFill>
                <a:effectLst/>
                <a:latin typeface="Canela Medium" pitchFamily="50" charset="0"/>
              </a:rPr>
              <a:t>nosti</a:t>
            </a:r>
            <a:r>
              <a:rPr lang="en-GB" b="0" i="0" u="none" strike="noStrike" dirty="0">
                <a:solidFill>
                  <a:srgbClr val="002649"/>
                </a:solidFill>
                <a:effectLst/>
                <a:latin typeface="Canela Medium" pitchFamily="50" charset="0"/>
              </a:rPr>
              <a:t> </a:t>
            </a:r>
            <a:r>
              <a:rPr lang="en-GB" b="0" i="0" u="none" strike="noStrike" dirty="0" err="1">
                <a:solidFill>
                  <a:srgbClr val="002649"/>
                </a:solidFill>
                <a:effectLst/>
                <a:latin typeface="Canela Medium" pitchFamily="50" charset="0"/>
              </a:rPr>
              <a:t>lukijamääräänsä</a:t>
            </a:r>
            <a:r>
              <a:rPr lang="en-GB" b="0" i="0" u="none" strike="noStrike" dirty="0">
                <a:solidFill>
                  <a:srgbClr val="002649"/>
                </a:solidFill>
                <a:effectLst/>
                <a:latin typeface="Canela Medium" pitchFamily="50" charset="0"/>
              </a:rPr>
              <a:t>!</a:t>
            </a:r>
            <a:endParaRPr lang="fi-FI" dirty="0"/>
          </a:p>
        </p:txBody>
      </p:sp>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838200" y="3211286"/>
            <a:ext cx="4450669" cy="2492829"/>
          </a:xfrm>
        </p:spPr>
        <p:txBody>
          <a:bodyPr anchor="ctr">
            <a:noAutofit/>
          </a:bodyPr>
          <a:lstStyle/>
          <a:p>
            <a:pPr marL="0" indent="0">
              <a:buNone/>
            </a:pPr>
            <a:r>
              <a:rPr lang="fi-FI" dirty="0"/>
              <a:t>Aikakauslehtien lukeminen printissä laski hieman tuoreimmassa KMT-mittauksessa, mutta tästä huolimatta joka kolmas onnistui nostamaan lukijamääräänsä. Neljän lehden lukijamäärä nousi yli kymmenellä tuhannella.</a:t>
            </a:r>
          </a:p>
          <a:p>
            <a:pPr marL="0" indent="0">
              <a:buNone/>
            </a:pPr>
            <a:r>
              <a:rPr lang="fi-FI" sz="1600" b="1" dirty="0">
                <a:solidFill>
                  <a:schemeClr val="tx2"/>
                </a:solidFill>
                <a:latin typeface="Neue Haas Unica W1G" panose="020B0504030206020203" pitchFamily="34" charset="0"/>
                <a:cs typeface="Calibri" panose="020F0502020204030204" pitchFamily="34" charset="0"/>
                <a:hlinkClick r:id="rId3"/>
              </a:rPr>
              <a:t>Lue lisää</a:t>
            </a:r>
            <a:endParaRPr lang="fi-FI" sz="1600" b="1" dirty="0">
              <a:solidFill>
                <a:schemeClr val="tx2"/>
              </a:solidFill>
              <a:latin typeface="Neue Haas Unica W1G" panose="020B0504030206020203" pitchFamily="34" charset="0"/>
              <a:cs typeface="Calibri" panose="020F0502020204030204" pitchFamily="34" charset="0"/>
            </a:endParaRPr>
          </a:p>
        </p:txBody>
      </p:sp>
      <p:sp>
        <p:nvSpPr>
          <p:cNvPr id="9" name="Content Placeholder 4">
            <a:extLst>
              <a:ext uri="{FF2B5EF4-FFF2-40B4-BE49-F238E27FC236}">
                <a16:creationId xmlns:a16="http://schemas.microsoft.com/office/drawing/2014/main" id="{17AA2D06-25A7-8422-2028-13475444AA4A}"/>
              </a:ext>
            </a:extLst>
          </p:cNvPr>
          <p:cNvSpPr txBox="1">
            <a:spLocks/>
          </p:cNvSpPr>
          <p:nvPr/>
        </p:nvSpPr>
        <p:spPr>
          <a:xfrm rot="16200000">
            <a:off x="10482599" y="5225638"/>
            <a:ext cx="2881105" cy="3420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000" dirty="0">
                <a:solidFill>
                  <a:schemeClr val="bg1"/>
                </a:solidFill>
              </a:rPr>
              <a:t>Kuva: Mirella Penttilä</a:t>
            </a:r>
          </a:p>
        </p:txBody>
      </p:sp>
      <p:pic>
        <p:nvPicPr>
          <p:cNvPr id="3074" name="Picture 2">
            <a:extLst>
              <a:ext uri="{FF2B5EF4-FFF2-40B4-BE49-F238E27FC236}">
                <a16:creationId xmlns:a16="http://schemas.microsoft.com/office/drawing/2014/main" id="{31E5C314-CAD2-2C99-1F72-2E42CAA55683}"/>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38793" r="1495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134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7797B05-0866-373E-E4D4-65D96F56B51E}"/>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40026" r="1372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730828"/>
            <a:ext cx="5112325" cy="1992086"/>
          </a:xfrm>
        </p:spPr>
        <p:txBody>
          <a:bodyPr>
            <a:noAutofit/>
          </a:bodyPr>
          <a:lstStyle/>
          <a:p>
            <a:r>
              <a:rPr lang="fi-FI" sz="3000" dirty="0">
                <a:solidFill>
                  <a:schemeClr val="accent1"/>
                </a:solidFill>
              </a:rPr>
              <a:t>Yhä useampi ammattilehti tekee sisältöjä englanniksi – "Ala muuttuu ja haluamme muuttaa mediaa sen mukana"</a:t>
            </a:r>
            <a:br>
              <a:rPr lang="fi-FI" sz="3000" dirty="0">
                <a:solidFill>
                  <a:schemeClr val="accent1"/>
                </a:solidFill>
              </a:rPr>
            </a:br>
            <a:endParaRPr lang="fi-FI" sz="3000" dirty="0">
              <a:solidFill>
                <a:schemeClr val="accent1"/>
              </a:solidFill>
            </a:endParaRPr>
          </a:p>
        </p:txBody>
      </p:sp>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6553202" y="3377892"/>
            <a:ext cx="4797425" cy="2521205"/>
          </a:xfrm>
        </p:spPr>
        <p:txBody>
          <a:bodyPr anchor="ctr">
            <a:noAutofit/>
          </a:bodyPr>
          <a:lstStyle/>
          <a:p>
            <a:pPr marL="0" indent="0">
              <a:buNone/>
            </a:pPr>
            <a:r>
              <a:rPr lang="fi-FI" sz="1600" dirty="0"/>
              <a:t>Arkkitehti tekee kaikki sisältönsä verkossa ja printissä englanniksi, anniskelualan lehti </a:t>
            </a:r>
            <a:r>
              <a:rPr lang="fi-FI" sz="1600" dirty="0" err="1"/>
              <a:t>Shaker</a:t>
            </a:r>
            <a:r>
              <a:rPr lang="fi-FI" sz="1600" dirty="0"/>
              <a:t> ilmestyi ensimmäistä kertaa kokonaan englanninkielisenä ja Tivi in English tavoittaa kansainväliset IT-alan osaajat. </a:t>
            </a:r>
            <a:br>
              <a:rPr lang="fi-FI" sz="1600" dirty="0"/>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4"/>
              </a:rPr>
              <a:t>Lue lisää</a:t>
            </a:r>
            <a:endParaRPr lang="fi-FI" sz="1600" dirty="0">
              <a:solidFill>
                <a:schemeClr val="tx2"/>
              </a:solidFill>
              <a:latin typeface="Neue Haas Unica W1G" panose="020B0504030206020203" pitchFamily="34" charset="0"/>
            </a:endParaRPr>
          </a:p>
        </p:txBody>
      </p:sp>
    </p:spTree>
    <p:extLst>
      <p:ext uri="{BB962C8B-B14F-4D97-AF65-F5344CB8AC3E}">
        <p14:creationId xmlns:p14="http://schemas.microsoft.com/office/powerpoint/2010/main" val="290184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a ramp with a magazine&#10;&#10;Description automatically generated">
            <a:extLst>
              <a:ext uri="{FF2B5EF4-FFF2-40B4-BE49-F238E27FC236}">
                <a16:creationId xmlns:a16="http://schemas.microsoft.com/office/drawing/2014/main" id="{FCAA0E59-8D50-18B5-DB0B-48A8BE51AD2D}"/>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0" y="0"/>
            <a:ext cx="5638798" cy="6858000"/>
          </a:xfrm>
        </p:spPr>
      </p:pic>
      <p:sp>
        <p:nvSpPr>
          <p:cNvPr id="2" name="Content Placeholder 4">
            <a:extLst>
              <a:ext uri="{FF2B5EF4-FFF2-40B4-BE49-F238E27FC236}">
                <a16:creationId xmlns:a16="http://schemas.microsoft.com/office/drawing/2014/main" id="{3CA18D5A-8C53-63CA-6D91-6FEC6A4401F4}"/>
              </a:ext>
            </a:extLst>
          </p:cNvPr>
          <p:cNvSpPr txBox="1">
            <a:spLocks/>
          </p:cNvSpPr>
          <p:nvPr/>
        </p:nvSpPr>
        <p:spPr>
          <a:xfrm>
            <a:off x="6650114" y="3274621"/>
            <a:ext cx="4473876" cy="1453243"/>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Jos haluat lukea lisää alan kuulumisista, </a:t>
            </a:r>
            <a:br>
              <a:rPr lang="fi-FI" sz="1600" dirty="0"/>
            </a:br>
            <a:r>
              <a:rPr lang="fi-FI" sz="1600" dirty="0"/>
              <a:t>tilaa </a:t>
            </a:r>
            <a:r>
              <a:rPr lang="fi-FI" sz="1600" dirty="0" err="1"/>
              <a:t>aikakausmedioiden</a:t>
            </a:r>
            <a:r>
              <a:rPr lang="fi-FI" sz="1600" dirty="0"/>
              <a:t> ajankohtaiset jutut sähköpostiisi </a:t>
            </a:r>
            <a:r>
              <a:rPr lang="fi-FI" sz="1600" b="1" dirty="0">
                <a:solidFill>
                  <a:schemeClr val="tx2"/>
                </a:solidFill>
                <a:latin typeface="Neue Haas Unica W1G" panose="020B0504030206020203" pitchFamily="34" charset="0"/>
                <a:cs typeface="Calibri" panose="020F0502020204030204" pitchFamily="34" charset="0"/>
                <a:hlinkClick r:id="rId3"/>
              </a:rPr>
              <a:t>täältä</a:t>
            </a:r>
            <a:r>
              <a:rPr lang="fi-FI" sz="1600" dirty="0"/>
              <a:t>!</a:t>
            </a:r>
          </a:p>
        </p:txBody>
      </p:sp>
      <p:sp>
        <p:nvSpPr>
          <p:cNvPr id="3" name="Title 3">
            <a:extLst>
              <a:ext uri="{FF2B5EF4-FFF2-40B4-BE49-F238E27FC236}">
                <a16:creationId xmlns:a16="http://schemas.microsoft.com/office/drawing/2014/main" id="{F9A41F90-2BBA-DC77-87FF-5FA9A4A56BE8}"/>
              </a:ext>
            </a:extLst>
          </p:cNvPr>
          <p:cNvSpPr txBox="1">
            <a:spLocks/>
          </p:cNvSpPr>
          <p:nvPr/>
        </p:nvSpPr>
        <p:spPr>
          <a:xfrm>
            <a:off x="6651699" y="1412338"/>
            <a:ext cx="5540301" cy="18622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rgbClr val="002649"/>
                </a:solidFill>
                <a:latin typeface="Canela Medium" pitchFamily="2" charset="77"/>
                <a:ea typeface="+mj-ea"/>
                <a:cs typeface="+mj-cs"/>
              </a:defRPr>
            </a:lvl1pPr>
          </a:lstStyle>
          <a:p>
            <a:r>
              <a:rPr lang="fi-FI" sz="3800" dirty="0"/>
              <a:t>Lue lisää uutiskirjeestä!</a:t>
            </a:r>
            <a:endParaRPr lang="fi-FI" sz="3800" dirty="0">
              <a:solidFill>
                <a:schemeClr val="accent1"/>
              </a:solidFill>
            </a:endParaRPr>
          </a:p>
        </p:txBody>
      </p:sp>
      <p:sp>
        <p:nvSpPr>
          <p:cNvPr id="9" name="Content Placeholder 4">
            <a:extLst>
              <a:ext uri="{FF2B5EF4-FFF2-40B4-BE49-F238E27FC236}">
                <a16:creationId xmlns:a16="http://schemas.microsoft.com/office/drawing/2014/main" id="{A024485C-6B29-86F8-E961-1800A570FB66}"/>
              </a:ext>
            </a:extLst>
          </p:cNvPr>
          <p:cNvSpPr txBox="1">
            <a:spLocks/>
          </p:cNvSpPr>
          <p:nvPr/>
        </p:nvSpPr>
        <p:spPr>
          <a:xfrm rot="16200000">
            <a:off x="4223912" y="5484877"/>
            <a:ext cx="2243581" cy="3420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000" dirty="0">
                <a:solidFill>
                  <a:schemeClr val="bg1"/>
                </a:solidFill>
              </a:rPr>
              <a:t>Kuva: Anniina Nissinen</a:t>
            </a:r>
          </a:p>
        </p:txBody>
      </p:sp>
    </p:spTree>
    <p:extLst>
      <p:ext uri="{BB962C8B-B14F-4D97-AF65-F5344CB8AC3E}">
        <p14:creationId xmlns:p14="http://schemas.microsoft.com/office/powerpoint/2010/main" val="3753194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5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seuraajamäärä / syyskuu 2024</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lnSpcReduction="10000"/>
          </a:bodyPr>
          <a:lstStyle/>
          <a:p>
            <a:pPr algn="ctr"/>
            <a:r>
              <a:rPr lang="fi-FI" sz="2000" b="1" dirty="0">
                <a:solidFill>
                  <a:schemeClr val="bg2"/>
                </a:solidFill>
                <a:latin typeface="Neue Haas Unica W1G" panose="020B0504030206020203" pitchFamily="34" charset="0"/>
              </a:rPr>
              <a:t>Muutokset yleisön määrässä syyskuussa</a:t>
            </a:r>
          </a:p>
          <a:p>
            <a:pPr algn="ctr"/>
            <a:br>
              <a:rPr lang="fi-FI" sz="1000" dirty="0">
                <a:solidFill>
                  <a:schemeClr val="bg2"/>
                </a:solidFill>
              </a:rPr>
            </a:br>
            <a:r>
              <a:rPr lang="fi-FI" sz="2000" i="1" dirty="0">
                <a:solidFill>
                  <a:schemeClr val="bg2"/>
                </a:solidFill>
                <a:latin typeface="Neue Haas Unica W1G" panose="020B0504030206020203" pitchFamily="34" charset="0"/>
              </a:rPr>
              <a:t>Kaikki kanavat yhteensä</a:t>
            </a:r>
            <a:br>
              <a:rPr lang="fi-FI" sz="2000" i="1" dirty="0">
                <a:solidFill>
                  <a:schemeClr val="bg2"/>
                </a:solidFill>
                <a:latin typeface="Neue Haas Unica W1G" panose="020B0504030206020203" pitchFamily="34" charset="0"/>
              </a:rPr>
            </a:br>
            <a:r>
              <a:rPr lang="fi-FI" sz="2000" i="1" dirty="0">
                <a:solidFill>
                  <a:schemeClr val="bg2"/>
                </a:solidFill>
                <a:latin typeface="Neue Haas Unica W1G" panose="020B0504030206020203" pitchFamily="34" charset="0"/>
              </a:rPr>
              <a:t>+2 351</a:t>
            </a:r>
          </a:p>
          <a:p>
            <a:pPr algn="ctr"/>
            <a:r>
              <a:rPr lang="fi-FI" sz="2000" i="1" dirty="0">
                <a:solidFill>
                  <a:schemeClr val="bg2"/>
                </a:solidFill>
                <a:latin typeface="Neue Haas Unica W1G" panose="020B0504030206020203" pitchFamily="34" charset="0"/>
              </a:rPr>
              <a:t>Facebook</a:t>
            </a:r>
            <a:r>
              <a:rPr lang="fi-FI" sz="2000" dirty="0">
                <a:solidFill>
                  <a:schemeClr val="bg2"/>
                </a:solidFill>
                <a:latin typeface="Neue Haas Unica W1G" panose="020B0504030206020203" pitchFamily="34" charset="0"/>
              </a:rPr>
              <a:t> +1 443</a:t>
            </a:r>
          </a:p>
          <a:p>
            <a:pPr algn="ctr"/>
            <a:r>
              <a:rPr lang="fi-FI" sz="2000" i="1" dirty="0">
                <a:solidFill>
                  <a:schemeClr val="bg2"/>
                </a:solidFill>
                <a:latin typeface="Neue Haas Unica W1G" panose="020B0504030206020203" pitchFamily="34" charset="0"/>
              </a:rPr>
              <a:t>Instagram</a:t>
            </a:r>
            <a:r>
              <a:rPr lang="fi-FI" sz="2000" dirty="0">
                <a:solidFill>
                  <a:schemeClr val="bg2"/>
                </a:solidFill>
                <a:latin typeface="Neue Haas Unica W1G" panose="020B0504030206020203" pitchFamily="34" charset="0"/>
              </a:rPr>
              <a:t> –3 435</a:t>
            </a:r>
          </a:p>
          <a:p>
            <a:pPr algn="ctr"/>
            <a:r>
              <a:rPr lang="fi-FI" sz="2000" i="1" dirty="0">
                <a:solidFill>
                  <a:schemeClr val="bg2"/>
                </a:solidFill>
                <a:latin typeface="Neue Haas Unica W1G" panose="020B0504030206020203" pitchFamily="34" charset="0"/>
              </a:rPr>
              <a:t>X +340</a:t>
            </a:r>
            <a:endParaRPr lang="fi-FI" sz="2000" dirty="0">
              <a:solidFill>
                <a:schemeClr val="bg2"/>
              </a:solidFill>
              <a:latin typeface="Neue Haas Unica W1G" panose="020B0504030206020203" pitchFamily="34" charset="0"/>
            </a:endParaRPr>
          </a:p>
          <a:p>
            <a:pPr algn="ctr"/>
            <a:r>
              <a:rPr lang="fi-FI" sz="2000" i="1" dirty="0">
                <a:solidFill>
                  <a:schemeClr val="bg2"/>
                </a:solidFill>
                <a:latin typeface="Neue Haas Unica W1G" panose="020B0504030206020203" pitchFamily="34" charset="0"/>
              </a:rPr>
              <a:t>YouTube </a:t>
            </a:r>
            <a:r>
              <a:rPr lang="fi-FI" sz="2000" dirty="0">
                <a:solidFill>
                  <a:schemeClr val="bg2"/>
                </a:solidFill>
                <a:latin typeface="Neue Haas Unica W1G" panose="020B0504030206020203" pitchFamily="34" charset="0"/>
              </a:rPr>
              <a:t>+810</a:t>
            </a:r>
          </a:p>
          <a:p>
            <a:pPr algn="ctr"/>
            <a:r>
              <a:rPr lang="fi-FI" sz="2000" i="1" dirty="0">
                <a:solidFill>
                  <a:schemeClr val="bg2"/>
                </a:solidFill>
                <a:latin typeface="Neue Haas Unica W1G" panose="020B0504030206020203" pitchFamily="34" charset="0"/>
              </a:rPr>
              <a:t>Pinterest </a:t>
            </a:r>
            <a:r>
              <a:rPr lang="fi-FI" sz="2000" dirty="0">
                <a:solidFill>
                  <a:schemeClr val="bg2"/>
                </a:solidFill>
                <a:latin typeface="Neue Haas Unica W1G" panose="020B0504030206020203" pitchFamily="34" charset="0"/>
              </a:rPr>
              <a:t>+1 176</a:t>
            </a:r>
          </a:p>
          <a:p>
            <a:pPr algn="ctr"/>
            <a:r>
              <a:rPr lang="fi-FI" sz="2000" i="1" dirty="0" err="1">
                <a:solidFill>
                  <a:schemeClr val="bg2"/>
                </a:solidFill>
                <a:latin typeface="Neue Haas Unica W1G" panose="020B0504030206020203" pitchFamily="34" charset="0"/>
              </a:rPr>
              <a:t>TikTok</a:t>
            </a:r>
            <a:r>
              <a:rPr lang="fi-FI" sz="2000" i="1" dirty="0">
                <a:solidFill>
                  <a:schemeClr val="bg2"/>
                </a:solidFill>
                <a:latin typeface="Neue Haas Unica W1G" panose="020B0504030206020203" pitchFamily="34" charset="0"/>
              </a:rPr>
              <a:t> </a:t>
            </a:r>
            <a:r>
              <a:rPr lang="fi-FI" sz="2000" dirty="0">
                <a:solidFill>
                  <a:schemeClr val="bg2"/>
                </a:solidFill>
                <a:latin typeface="Neue Haas Unica W1G" panose="020B0504030206020203" pitchFamily="34" charset="0"/>
              </a:rPr>
              <a:t>+2 017</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72595948"/>
              </p:ext>
            </p:extLst>
          </p:nvPr>
        </p:nvGraphicFramePr>
        <p:xfrm>
          <a:off x="502507" y="2067953"/>
          <a:ext cx="7096898" cy="42143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tykkääjät, seuraajat ja tilaajat Facebookissa, Instagramissa, X:ssä, YouTubessa, </a:t>
            </a:r>
            <a:r>
              <a:rPr lang="fi-FI" sz="1200" dirty="0" err="1">
                <a:solidFill>
                  <a:schemeClr val="accent1"/>
                </a:solidFill>
              </a:rPr>
              <a:t>Pinterestissä</a:t>
            </a:r>
            <a:r>
              <a:rPr lang="fi-FI" sz="1200" dirty="0">
                <a:solidFill>
                  <a:schemeClr val="accent1"/>
                </a:solidFill>
              </a:rPr>
              <a:t> ja </a:t>
            </a:r>
            <a:r>
              <a:rPr lang="fi-FI" sz="1200" dirty="0" err="1">
                <a:solidFill>
                  <a:schemeClr val="accent1"/>
                </a:solidFill>
              </a:rPr>
              <a:t>TikTokissa</a:t>
            </a:r>
            <a:r>
              <a:rPr lang="fi-FI" sz="1200" dirty="0">
                <a:solidFill>
                  <a:schemeClr val="accent1"/>
                </a:solidFill>
              </a:rPr>
              <a:t>. Päällekkäisyyksiä ei ole huomioitu.</a:t>
            </a:r>
          </a:p>
        </p:txBody>
      </p:sp>
    </p:spTree>
    <p:extLst>
      <p:ext uri="{BB962C8B-B14F-4D97-AF65-F5344CB8AC3E}">
        <p14:creationId xmlns:p14="http://schemas.microsoft.com/office/powerpoint/2010/main" val="351680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603503" y="229201"/>
            <a:ext cx="6355081" cy="1142400"/>
          </a:xfrm>
        </p:spPr>
        <p:txBody>
          <a:bodyPr>
            <a:normAutofit fontScale="90000"/>
          </a:bodyPr>
          <a:lstStyle/>
          <a:p>
            <a:r>
              <a:rPr lang="fi-FI" dirty="0"/>
              <a:t>Aikakausmedioiden somekanavien määrä / syyskuu 2024</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dirty="0">
                <a:solidFill>
                  <a:schemeClr val="bg2"/>
                </a:solidFill>
                <a:latin typeface="Neue Haas Unica W1G Medium" panose="020B0504030206020203" pitchFamily="34" charset="0"/>
              </a:rPr>
              <a:t>Seurannassa oli mukana 195 aikakausmediaa, joilla oli käytössään yhteensä 492 somekanavaa.</a:t>
            </a:r>
            <a:br>
              <a:rPr lang="fi-FI" sz="2000" dirty="0">
                <a:solidFill>
                  <a:schemeClr val="bg2"/>
                </a:solidFill>
                <a:latin typeface="Neue Haas Unica W1G Medium" panose="020B0504030206020203" pitchFamily="34" charset="0"/>
              </a:rPr>
            </a:br>
            <a:endParaRPr lang="fi-FI" sz="1000" dirty="0">
              <a:solidFill>
                <a:schemeClr val="bg2"/>
              </a:solidFill>
              <a:latin typeface="Neue Haas Unica W1G Medium" panose="020B0504030206020203" pitchFamily="34" charset="0"/>
            </a:endParaRPr>
          </a:p>
          <a:p>
            <a:pPr algn="ctr"/>
            <a:r>
              <a:rPr lang="fi-FI" sz="2000" dirty="0">
                <a:solidFill>
                  <a:schemeClr val="bg2"/>
                </a:solidFill>
                <a:latin typeface="Neue Haas Unica W1G Medium" panose="020B0504030206020203" pitchFamily="34" charset="0"/>
              </a:rPr>
              <a:t>Yhdellä aikakausmedialla on keskimäärin käytössään </a:t>
            </a:r>
          </a:p>
          <a:p>
            <a:pPr algn="ctr"/>
            <a:r>
              <a:rPr lang="fi-FI" sz="4000" b="1" dirty="0">
                <a:solidFill>
                  <a:schemeClr val="bg2"/>
                </a:solidFill>
                <a:latin typeface="Neue Haas Unica W1G" panose="020B0504030206020203" pitchFamily="34" charset="0"/>
              </a:rPr>
              <a:t>2,5</a:t>
            </a:r>
            <a:r>
              <a:rPr lang="fi-FI" sz="2000" b="1" dirty="0">
                <a:solidFill>
                  <a:schemeClr val="bg2"/>
                </a:solidFill>
                <a:latin typeface="Neue Haas Unica W1G" panose="020B0504030206020203" pitchFamily="34" charset="0"/>
              </a:rPr>
              <a:t> </a:t>
            </a:r>
            <a:br>
              <a:rPr lang="fi-FI" sz="2000" dirty="0">
                <a:solidFill>
                  <a:schemeClr val="bg2"/>
                </a:solidFill>
                <a:latin typeface="Neue Haas Unica W1G Medium" panose="020B0504030206020203" pitchFamily="34" charset="0"/>
              </a:rPr>
            </a:br>
            <a:r>
              <a:rPr lang="fi-FI" sz="2000" dirty="0">
                <a:solidFill>
                  <a:schemeClr val="bg2"/>
                </a:solidFill>
                <a:latin typeface="Neue Haas Unica W1G Medium" panose="020B0504030206020203" pitchFamily="34" charset="0"/>
              </a:rPr>
              <a:t>somekanavaa.</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3925779532"/>
              </p:ext>
            </p:extLst>
          </p:nvPr>
        </p:nvGraphicFramePr>
        <p:xfrm>
          <a:off x="-1"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87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dirty="0"/>
              <a:t>Yleisön keskimääräinen koko / </a:t>
            </a:r>
            <a:br>
              <a:rPr lang="fi-FI" dirty="0"/>
            </a:br>
            <a:r>
              <a:rPr lang="fi-FI" dirty="0"/>
              <a:t>syyskuu 2024</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b="1" dirty="0">
                <a:solidFill>
                  <a:schemeClr val="bg2"/>
                </a:solidFill>
                <a:latin typeface="Neue Haas Unica W1G" panose="020B0504030206020203" pitchFamily="34" charset="0"/>
              </a:rPr>
              <a:t>Yhdellä aikakausmedialla on eri somekanavissa yhteensä keskimäärin</a:t>
            </a:r>
            <a:br>
              <a:rPr lang="fi-FI" sz="2000" b="1" dirty="0">
                <a:solidFill>
                  <a:schemeClr val="bg2"/>
                </a:solidFill>
                <a:latin typeface="Neue Haas Unica W1G" panose="020B0504030206020203" pitchFamily="34" charset="0"/>
              </a:rPr>
            </a:br>
            <a:r>
              <a:rPr lang="fi-FI" sz="4000" b="1" dirty="0">
                <a:solidFill>
                  <a:schemeClr val="bg2"/>
                </a:solidFill>
                <a:latin typeface="Neue Haas Unica W1G" panose="020B0504030206020203" pitchFamily="34" charset="0"/>
              </a:rPr>
              <a:t>25 399</a:t>
            </a:r>
          </a:p>
          <a:p>
            <a:pPr algn="ctr"/>
            <a:r>
              <a:rPr lang="fi-FI" sz="2000" b="1" dirty="0">
                <a:solidFill>
                  <a:schemeClr val="bg2"/>
                </a:solidFill>
                <a:latin typeface="Neue Haas Unica W1G" panose="020B0504030206020203" pitchFamily="34" charset="0"/>
              </a:rPr>
              <a:t>seuraajaa.</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4013699892"/>
              </p:ext>
            </p:extLst>
          </p:nvPr>
        </p:nvGraphicFramePr>
        <p:xfrm>
          <a:off x="0"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245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641684739"/>
              </p:ext>
            </p:extLst>
          </p:nvPr>
        </p:nvGraphicFramePr>
        <p:xfrm>
          <a:off x="712694" y="1924556"/>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3BB59EEA-1884-69AC-0F74-32C44455CAE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kaikissa somekanavissa </a:t>
            </a:r>
            <a:br>
              <a:rPr lang="fi-FI" sz="3200" dirty="0"/>
            </a:br>
            <a:r>
              <a:rPr lang="fi-FI" sz="2600" b="1" dirty="0">
                <a:solidFill>
                  <a:schemeClr val="accent2"/>
                </a:solidFill>
                <a:latin typeface="Neue Haas Unica W1G" panose="020B0504030206020203" pitchFamily="34" charset="0"/>
              </a:rPr>
              <a:t>9/2023 – 9/2024</a:t>
            </a:r>
          </a:p>
        </p:txBody>
      </p:sp>
      <p:sp>
        <p:nvSpPr>
          <p:cNvPr id="6" name="TextBox 5">
            <a:extLst>
              <a:ext uri="{FF2B5EF4-FFF2-40B4-BE49-F238E27FC236}">
                <a16:creationId xmlns:a16="http://schemas.microsoft.com/office/drawing/2014/main" id="{ACE1A8BF-E1A6-BB33-FCE3-1CA73A83E78F}"/>
              </a:ext>
            </a:extLst>
          </p:cNvPr>
          <p:cNvSpPr txBox="1"/>
          <p:nvPr/>
        </p:nvSpPr>
        <p:spPr>
          <a:xfrm>
            <a:off x="1169894" y="1524446"/>
            <a:ext cx="10058400"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tykkääjät, seuraajat ja kanavan tilaajat Facebookissa, Instagramissa, X:ssä, YouTubessa, Pinterestissä ja TikTokissa. Päällekkäisyyksiä ei ole huomioitu.</a:t>
            </a:r>
          </a:p>
        </p:txBody>
      </p:sp>
    </p:spTree>
    <p:extLst>
      <p:ext uri="{BB962C8B-B14F-4D97-AF65-F5344CB8AC3E}">
        <p14:creationId xmlns:p14="http://schemas.microsoft.com/office/powerpoint/2010/main" val="425734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4090257573"/>
              </p:ext>
            </p:extLst>
          </p:nvPr>
        </p:nvGraphicFramePr>
        <p:xfrm>
          <a:off x="712694" y="1801445"/>
          <a:ext cx="10515600" cy="434756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3">
            <a:extLst>
              <a:ext uri="{FF2B5EF4-FFF2-40B4-BE49-F238E27FC236}">
                <a16:creationId xmlns:a16="http://schemas.microsoft.com/office/drawing/2014/main" id="{25569B91-5351-0566-579D-73C5A6CACCC8}"/>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Facebookissa </a:t>
            </a:r>
            <a:br>
              <a:rPr lang="fi-FI" sz="3200" dirty="0"/>
            </a:br>
            <a:r>
              <a:rPr lang="fi-FI" sz="2600" b="1" dirty="0">
                <a:solidFill>
                  <a:schemeClr val="accent2"/>
                </a:solidFill>
                <a:latin typeface="Neue Haas Unica W1G" panose="020B0504030206020203" pitchFamily="34" charset="0"/>
              </a:rPr>
              <a:t>9/2023 – 9/2024</a:t>
            </a:r>
          </a:p>
        </p:txBody>
      </p:sp>
      <p:sp>
        <p:nvSpPr>
          <p:cNvPr id="9" name="TextBox 8">
            <a:extLst>
              <a:ext uri="{FF2B5EF4-FFF2-40B4-BE49-F238E27FC236}">
                <a16:creationId xmlns:a16="http://schemas.microsoft.com/office/drawing/2014/main" id="{965FCC0C-19E5-9B2B-8D64-6A98AC00799F}"/>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Facebook-sivujen tykkääjät. Päällekkäisyyksiä ei ole huomioitu.</a:t>
            </a:r>
          </a:p>
        </p:txBody>
      </p:sp>
    </p:spTree>
    <p:extLst>
      <p:ext uri="{BB962C8B-B14F-4D97-AF65-F5344CB8AC3E}">
        <p14:creationId xmlns:p14="http://schemas.microsoft.com/office/powerpoint/2010/main" val="311332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688167099"/>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3">
            <a:extLst>
              <a:ext uri="{FF2B5EF4-FFF2-40B4-BE49-F238E27FC236}">
                <a16:creationId xmlns:a16="http://schemas.microsoft.com/office/drawing/2014/main" id="{06B8B113-1EB0-DBE6-A6F4-C9BDF0433081}"/>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Instagramissa </a:t>
            </a:r>
            <a:br>
              <a:rPr lang="fi-FI" sz="3200" dirty="0"/>
            </a:br>
            <a:r>
              <a:rPr lang="fi-FI" sz="2600" b="1" dirty="0">
                <a:solidFill>
                  <a:schemeClr val="accent2"/>
                </a:solidFill>
                <a:latin typeface="Neue Haas Unica W1G" panose="020B0504030206020203" pitchFamily="34" charset="0"/>
              </a:rPr>
              <a:t>9/2023 – 9/2024</a:t>
            </a:r>
          </a:p>
        </p:txBody>
      </p:sp>
      <p:sp>
        <p:nvSpPr>
          <p:cNvPr id="6" name="TextBox 5">
            <a:extLst>
              <a:ext uri="{FF2B5EF4-FFF2-40B4-BE49-F238E27FC236}">
                <a16:creationId xmlns:a16="http://schemas.microsoft.com/office/drawing/2014/main" id="{9D2CE731-BA61-EEEB-24B2-F693812C54FE}"/>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Instagram-seuraajat. Päällekkäisyyksiä ei ole huomioitu.</a:t>
            </a:r>
          </a:p>
        </p:txBody>
      </p:sp>
    </p:spTree>
    <p:extLst>
      <p:ext uri="{BB962C8B-B14F-4D97-AF65-F5344CB8AC3E}">
        <p14:creationId xmlns:p14="http://schemas.microsoft.com/office/powerpoint/2010/main" val="2015413263"/>
      </p:ext>
    </p:extLst>
  </p:cSld>
  <p:clrMapOvr>
    <a:masterClrMapping/>
  </p:clrMapOvr>
</p:sld>
</file>

<file path=ppt/theme/theme1.xml><?xml version="1.0" encoding="utf-8"?>
<a:theme xmlns:a="http://schemas.openxmlformats.org/drawingml/2006/main" name="Office Theme">
  <a:themeElements>
    <a:clrScheme name="Aikakausmedia värit">
      <a:dk1>
        <a:srgbClr val="000000"/>
      </a:dk1>
      <a:lt1>
        <a:srgbClr val="FFFFFF"/>
      </a:lt1>
      <a:dk2>
        <a:srgbClr val="002649"/>
      </a:dk2>
      <a:lt2>
        <a:srgbClr val="FEFCFF"/>
      </a:lt2>
      <a:accent1>
        <a:srgbClr val="002649"/>
      </a:accent1>
      <a:accent2>
        <a:srgbClr val="FF6464"/>
      </a:accent2>
      <a:accent3>
        <a:srgbClr val="F3CF67"/>
      </a:accent3>
      <a:accent4>
        <a:srgbClr val="43FFED"/>
      </a:accent4>
      <a:accent5>
        <a:srgbClr val="00599E"/>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presepohja" id="{27F49DBD-B064-444B-96FB-3C48DEE958D5}" vid="{92DBE8E4-D1B9-4240-B326-D81077661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3F551B6AE0A94F47AE516944E2F00FE5" ma:contentTypeVersion="8" ma:contentTypeDescription="Luo uusi asiakirja." ma:contentTypeScope="" ma:versionID="9c253d60e62475b883249c8aa6bfcf48">
  <xsd:schema xmlns:xsd="http://www.w3.org/2001/XMLSchema" xmlns:xs="http://www.w3.org/2001/XMLSchema" xmlns:p="http://schemas.microsoft.com/office/2006/metadata/properties" xmlns:ns2="b8458977-e6f2-40e9-9621-96f4298c6bbe" targetNamespace="http://schemas.microsoft.com/office/2006/metadata/properties" ma:root="true" ma:fieldsID="81049b0714fee14a638bbb389c11995a" ns2:_="">
    <xsd:import namespace="b8458977-e6f2-40e9-9621-96f4298c6b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58977-e6f2-40e9-9621-96f4298c6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B21824-3573-4170-BB97-352BE88B69B2}">
  <ds:schemaRefs>
    <ds:schemaRef ds:uri="http://purl.org/dc/terms/"/>
    <ds:schemaRef ds:uri="http://purl.org/dc/elements/1.1/"/>
    <ds:schemaRef ds:uri="http://schemas.openxmlformats.org/package/2006/metadata/core-properties"/>
    <ds:schemaRef ds:uri="b8458977-e6f2-40e9-9621-96f4298c6bbe"/>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317AF0E-1D5E-441E-9D4F-1D838987E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58977-e6f2-40e9-9621-96f4298c6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BD3844-D0FB-414D-A452-15FC55E587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15113</TotalTime>
  <Words>2446</Words>
  <Application>Microsoft Macintosh PowerPoint</Application>
  <PresentationFormat>Widescreen</PresentationFormat>
  <Paragraphs>727</Paragraphs>
  <Slides>36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Canela Medium</vt:lpstr>
      <vt:lpstr>Calibri</vt:lpstr>
      <vt:lpstr>Neue Haas Unica W1G</vt:lpstr>
      <vt:lpstr>Clattering</vt:lpstr>
      <vt:lpstr>Arial</vt:lpstr>
      <vt:lpstr>Neue Haas Unica W1G Medium</vt:lpstr>
      <vt:lpstr>Neue Haas Unica Pro</vt:lpstr>
      <vt:lpstr>Neue Haas Unica W1G Light</vt:lpstr>
      <vt:lpstr>Office Theme</vt:lpstr>
      <vt:lpstr>PowerPoint Presentation</vt:lpstr>
      <vt:lpstr>Tiktokin ykkössija vaihtui jälleen ja Siivet nousi Youtuben mitalisijoille</vt:lpstr>
      <vt:lpstr>Aikakausmedioiden someyleisö / syyskuu 2024</vt:lpstr>
      <vt:lpstr>Aikakausmedioiden seuraajamäärä / syyskuu 2024</vt:lpstr>
      <vt:lpstr>Aikakausmedioiden somekanavien määrä / syyskuu 2024</vt:lpstr>
      <vt:lpstr>Yleisön keskimääräinen koko /  syyskuu 2024</vt:lpstr>
      <vt:lpstr>Yleisömäärä kaikissa somekanavissa  9/2023 – 9/2024</vt:lpstr>
      <vt:lpstr>Yleisömäärä Facebookissa  9/2023 – 9/2024</vt:lpstr>
      <vt:lpstr>Yleisömäärä Instagramissa  9/2023 – 9/2024</vt:lpstr>
      <vt:lpstr>Yleisömäärä X:ssä  9/2023 – 9/2024</vt:lpstr>
      <vt:lpstr>Yleisömäärä YouTubessa  9/2023 – 9/2024</vt:lpstr>
      <vt:lpstr>Yleisömäärä Pinterestissä  9/2023 – 9/2024</vt:lpstr>
      <vt:lpstr>Yleisömäärä TikTokissa  9/2023 – 9/2024</vt:lpstr>
      <vt:lpstr>Somen suurimmat</vt:lpstr>
      <vt:lpstr>Eniten seuraajia kaikissa kanavissa TOP 20 / syyskuu 2024</vt:lpstr>
      <vt:lpstr>Eniten tykkääjiä Facebookissa TOP 20 / syyskuu 2024</vt:lpstr>
      <vt:lpstr>Eniten seuraajia Instagramissa TOP 20 / syyskuu 2024</vt:lpstr>
      <vt:lpstr>Eniten seuraajia X:ssä TOP 20 / syyskuu 2024</vt:lpstr>
      <vt:lpstr>Eniten seuraajia YouTubessa ja Pinterestissä TOP 10 /  syyskuu 2024</vt:lpstr>
      <vt:lpstr>Eniten seuraajia TikTokissa TOP 10 /  syyskuu 2024</vt:lpstr>
      <vt:lpstr>Eniten yleisöään  kasvattaneet</vt:lpstr>
      <vt:lpstr>Eniten uusia seuraajia kaikissa kanavissa TOP 20 / syyskuu 2024</vt:lpstr>
      <vt:lpstr>Eniten uusia seuraajia Facebookissa TOP 10 / syyskuu 2024</vt:lpstr>
      <vt:lpstr>Eniten uusia seuraajia Instagramissa TOP 10 / syyskuu 2024</vt:lpstr>
      <vt:lpstr>Eniten uusia seuraajia X:ssä TOP 10 / syyskuu 2024</vt:lpstr>
      <vt:lpstr>Seuratut mediat</vt:lpstr>
      <vt:lpstr>Seurannassa olleet mediat (195 kpl) / syyskuu 2024</vt:lpstr>
      <vt:lpstr>Seurannassa olleet mediat (195 kpl) / syyskuu 2024</vt:lpstr>
      <vt:lpstr>Seurannasta poistetut kanavat / syyskuu 2024</vt:lpstr>
      <vt:lpstr>Ajankohtaista aikakausmedioista</vt:lpstr>
      <vt:lpstr>Seuran kokonais-tavoittavuus kasvoi aikakausmedioista eniten – katso KMT:n suurimpien kasvajien lista!</vt:lpstr>
      <vt:lpstr>Terassi Media tekee aikakauslehtiä aivan poikkeuksellisella tavalla – "Emme aina tiedä, mitä lehteä tehdään seuraavalla viikolla"</vt:lpstr>
      <vt:lpstr>Tässä ovat suurimmat aikakauslehdet printissä – 27 lehteä nosti lukijamääräänsä!</vt:lpstr>
      <vt:lpstr>Yhä useampi ammattilehti tekee sisältöjä englanniksi – "Ala muuttuu ja haluamme muuttaa mediaa sen mukana"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Otsikko tulee tähän</dc:title>
  <dc:subject/>
  <dc:creator>Katja Pietilä-Seppä</dc:creator>
  <cp:keywords/>
  <dc:description/>
  <cp:lastModifiedBy>Outi Itävuo</cp:lastModifiedBy>
  <cp:revision>614</cp:revision>
  <dcterms:created xsi:type="dcterms:W3CDTF">2021-01-05T09:04:45Z</dcterms:created>
  <dcterms:modified xsi:type="dcterms:W3CDTF">2024-10-14T11:25:45Z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0x0101003F551B6AE0A94F47AE516944E2F00FE5</vt:lpwstr>
  </property>
</Properties>
</file>