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1229" r:id="rId6"/>
    <p:sldId id="285" r:id="rId7"/>
    <p:sldId id="1197" r:id="rId8"/>
    <p:sldId id="1227" r:id="rId9"/>
    <p:sldId id="1228" r:id="rId10"/>
    <p:sldId id="1230" r:id="rId11"/>
    <p:sldId id="1232" r:id="rId12"/>
    <p:sldId id="1211" r:id="rId13"/>
    <p:sldId id="1233" r:id="rId14"/>
    <p:sldId id="1234" r:id="rId15"/>
    <p:sldId id="1235" r:id="rId16"/>
    <p:sldId id="1236" r:id="rId17"/>
    <p:sldId id="1231" r:id="rId18"/>
    <p:sldId id="1237" r:id="rId19"/>
    <p:sldId id="1238" r:id="rId20"/>
    <p:sldId id="1240" r:id="rId21"/>
    <p:sldId id="1239" r:id="rId22"/>
    <p:sldId id="1241" r:id="rId23"/>
    <p:sldId id="1242" r:id="rId24"/>
    <p:sldId id="1243" r:id="rId25"/>
    <p:sldId id="1244" r:id="rId26"/>
    <p:sldId id="1245" r:id="rId27"/>
    <p:sldId id="1246" r:id="rId28"/>
    <p:sldId id="1247" r:id="rId29"/>
    <p:sldId id="1248" r:id="rId30"/>
    <p:sldId id="1249" r:id="rId31"/>
    <p:sldId id="1250" r:id="rId32"/>
    <p:sldId id="1251" r:id="rId33"/>
    <p:sldId id="1253" r:id="rId34"/>
    <p:sldId id="1198" r:id="rId35"/>
    <p:sldId id="1199" r:id="rId36"/>
    <p:sldId id="1217" r:id="rId37"/>
    <p:sldId id="1202" r:id="rId38"/>
    <p:sldId id="1252" r:id="rId39"/>
    <p:sldId id="275" r:id="rId40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nela Medium" pitchFamily="2" charset="77"/>
      <p:regular r:id="rId47"/>
    </p:embeddedFont>
    <p:embeddedFont>
      <p:font typeface="Clattering" pitchFamily="2" charset="0"/>
      <p:regular r:id="rId48"/>
    </p:embeddedFont>
    <p:embeddedFont>
      <p:font typeface="Neue Haas Unica Pro" panose="020B0504030206020203" pitchFamily="34" charset="77"/>
      <p:regular r:id="rId49"/>
      <p:bold r:id="rId50"/>
      <p:italic r:id="rId51"/>
      <p:boldItalic r:id="rId52"/>
    </p:embeddedFont>
    <p:embeddedFont>
      <p:font typeface="Neue Haas Unica W1G" panose="020B0604030206020203" pitchFamily="34" charset="0"/>
      <p:regular r:id="rId53"/>
      <p:bold r:id="rId54"/>
      <p:italic r:id="rId55"/>
      <p:boldItalic r:id="rId56"/>
    </p:embeddedFont>
    <p:embeddedFont>
      <p:font typeface="Neue Haas Unica W1G Light" panose="020B0404030206020203" pitchFamily="34" charset="0"/>
      <p:regular r:id="rId57"/>
      <p:italic r:id="rId58"/>
    </p:embeddedFont>
    <p:embeddedFont>
      <p:font typeface="Neue Haas Unica W1G Medium" panose="020B0604030206020203" pitchFamily="34" charset="0"/>
      <p:regular r:id="rId59"/>
      <p:italic r:id="rId60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49"/>
    <a:srgbClr val="D9FFFB"/>
    <a:srgbClr val="FFE0E0"/>
    <a:srgbClr val="FFF6FA"/>
    <a:srgbClr val="FF6464"/>
    <a:srgbClr val="9CFFF8"/>
    <a:srgbClr val="F4CF67"/>
    <a:srgbClr val="F5F4F7"/>
    <a:srgbClr val="8DE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9A9E3-9B2C-9D47-80B8-FEE3671C07D6}" v="7" dt="2023-04-17T19:30:09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34" autoAdjust="0"/>
    <p:restoredTop sz="96122"/>
  </p:normalViewPr>
  <p:slideViewPr>
    <p:cSldViewPr snapToGrid="0" snapToObjects="1">
      <p:cViewPr>
        <p:scale>
          <a:sx n="84" d="100"/>
          <a:sy n="84" d="100"/>
        </p:scale>
        <p:origin x="408" y="1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40975444788112"/>
          <c:y val="0.19090810953334456"/>
          <c:w val="0.50136964670260364"/>
          <c:h val="0.77371865972276088"/>
        </c:manualLayout>
      </c:layout>
      <c:doughnut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2 278 877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715-4D6D-A322-ED98AB6F2DBC}"/>
              </c:ext>
            </c:extLst>
          </c:dPt>
          <c:dLbls>
            <c:dLbl>
              <c:idx val="0"/>
              <c:layout>
                <c:manualLayout>
                  <c:x val="0.15374887902408149"/>
                  <c:y val="-1.2858627699738625E-3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B-734D-93E7-21C5B1CA5F1D}"/>
                </c:ext>
              </c:extLst>
            </c:dLbl>
            <c:dLbl>
              <c:idx val="1"/>
              <c:layout>
                <c:manualLayout>
                  <c:x val="-0.17046071370061208"/>
                  <c:y val="9.2045063635998015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B-734D-93E7-21C5B1CA5F1D}"/>
                </c:ext>
              </c:extLst>
            </c:dLbl>
            <c:dLbl>
              <c:idx val="2"/>
              <c:layout>
                <c:manualLayout>
                  <c:x val="-0.18717254837714267"/>
                  <c:y val="-5.8282061581337419E-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B-734D-93E7-21C5B1CA5F1D}"/>
                </c:ext>
              </c:extLst>
            </c:dLbl>
            <c:dLbl>
              <c:idx val="3"/>
              <c:layout>
                <c:manualLayout>
                  <c:x val="-0.15374887902408149"/>
                  <c:y val="-0.11048293413631292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B-734D-93E7-21C5B1CA5F1D}"/>
                </c:ext>
              </c:extLst>
            </c:dLbl>
            <c:dLbl>
              <c:idx val="4"/>
              <c:layout>
                <c:manualLayout>
                  <c:x val="-2.5903343748622427E-2"/>
                  <c:y val="-0.17196384490164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083984206658284"/>
                      <c:h val="0.155266735322440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dLbl>
              <c:idx val="5"/>
              <c:layout>
                <c:manualLayout>
                  <c:x val="0.13035231047693865"/>
                  <c:y val="-0.10919325008024701"/>
                </c:manualLayout>
              </c:layout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15-4D6D-A322-ED98AB6F2DBC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accent1"/>
                  </a:solidFill>
                  <a:prstDash val="dash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  <c:pt idx="5">
                  <c:v>TikTok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2278877</c:v>
                </c:pt>
                <c:pt idx="1">
                  <c:v>1565502</c:v>
                </c:pt>
                <c:pt idx="2">
                  <c:v>691384</c:v>
                </c:pt>
                <c:pt idx="3">
                  <c:v>178536</c:v>
                </c:pt>
                <c:pt idx="4">
                  <c:v>89317</c:v>
                </c:pt>
                <c:pt idx="5">
                  <c:v>40231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1770829740723"/>
          <c:y val="0.16758484200917131"/>
          <c:w val="0.69334882161157829"/>
          <c:h val="0.79899579231766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Kauppa, pankki ja palvelut</c:v>
                </c:pt>
                <c:pt idx="1">
                  <c:v>Naiset ja naisten elämä</c:v>
                </c:pt>
                <c:pt idx="2">
                  <c:v>Matkailu ja muut maat</c:v>
                </c:pt>
                <c:pt idx="3">
                  <c:v>Luonto, maa- ja metsätalous</c:v>
                </c:pt>
                <c:pt idx="4">
                  <c:v>Yleisaikakauslehdet</c:v>
                </c:pt>
                <c:pt idx="5">
                  <c:v>Askartelu ja käsityöt</c:v>
                </c:pt>
                <c:pt idx="6">
                  <c:v>Asuminen, puutarha, pienrauta ja remontointi</c:v>
                </c:pt>
                <c:pt idx="7">
                  <c:v>Tekniikka ja tietotekniikka</c:v>
                </c:pt>
                <c:pt idx="8">
                  <c:v>Rakentaminen ja kiinteistönhuolto</c:v>
                </c:pt>
                <c:pt idx="9">
                  <c:v>Ruoka ja juoma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50.588982308635487</c:v>
                </c:pt>
                <c:pt idx="1">
                  <c:v>49.203012268182668</c:v>
                </c:pt>
                <c:pt idx="2">
                  <c:v>45.545979732929254</c:v>
                </c:pt>
                <c:pt idx="3">
                  <c:v>44.29587462075753</c:v>
                </c:pt>
                <c:pt idx="4">
                  <c:v>35.955075173353436</c:v>
                </c:pt>
                <c:pt idx="5">
                  <c:v>35.137446721282508</c:v>
                </c:pt>
                <c:pt idx="6">
                  <c:v>34.935770411957222</c:v>
                </c:pt>
                <c:pt idx="7">
                  <c:v>34.690599905526689</c:v>
                </c:pt>
                <c:pt idx="8">
                  <c:v>32.816999040204756</c:v>
                </c:pt>
                <c:pt idx="9">
                  <c:v>31.72360874740539</c:v>
                </c:pt>
                <c:pt idx="10">
                  <c:v>25.229504335171519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78-4D44-887F-5A85998BA9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Kauppa, pankki ja palvelut</c:v>
                </c:pt>
                <c:pt idx="1">
                  <c:v>Naiset ja naisten elämä</c:v>
                </c:pt>
                <c:pt idx="2">
                  <c:v>Matkailu ja muut maat</c:v>
                </c:pt>
                <c:pt idx="3">
                  <c:v>Luonto, maa- ja metsätalous</c:v>
                </c:pt>
                <c:pt idx="4">
                  <c:v>Yleisaikakauslehdet</c:v>
                </c:pt>
                <c:pt idx="5">
                  <c:v>Askartelu ja käsityöt</c:v>
                </c:pt>
                <c:pt idx="6">
                  <c:v>Asuminen, puutarha, pienrauta ja remontointi</c:v>
                </c:pt>
                <c:pt idx="7">
                  <c:v>Tekniikka ja tietotekniikka</c:v>
                </c:pt>
                <c:pt idx="8">
                  <c:v>Rakentaminen ja kiinteistönhuolto</c:v>
                </c:pt>
                <c:pt idx="9">
                  <c:v>Ruoka ja juoma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39.192503065335437</c:v>
                </c:pt>
                <c:pt idx="1">
                  <c:v>38.532259497231514</c:v>
                </c:pt>
                <c:pt idx="2">
                  <c:v>44.953120560659151</c:v>
                </c:pt>
                <c:pt idx="3">
                  <c:v>43.348874751744425</c:v>
                </c:pt>
                <c:pt idx="4">
                  <c:v>7.9615799420521123</c:v>
                </c:pt>
                <c:pt idx="5">
                  <c:v>57.542428590614463</c:v>
                </c:pt>
                <c:pt idx="6">
                  <c:v>59.711740577723191</c:v>
                </c:pt>
                <c:pt idx="7">
                  <c:v>2.2201228153046766</c:v>
                </c:pt>
                <c:pt idx="8">
                  <c:v>22.387224058867442</c:v>
                </c:pt>
                <c:pt idx="9">
                  <c:v>60.746116691096184</c:v>
                </c:pt>
                <c:pt idx="10">
                  <c:v>4.3813143943182951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78-4D44-887F-5A85998BA9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Kauppa, pankki ja palvelut</c:v>
                </c:pt>
                <c:pt idx="1">
                  <c:v>Naiset ja naisten elämä</c:v>
                </c:pt>
                <c:pt idx="2">
                  <c:v>Matkailu ja muut maat</c:v>
                </c:pt>
                <c:pt idx="3">
                  <c:v>Luonto, maa- ja metsätalous</c:v>
                </c:pt>
                <c:pt idx="4">
                  <c:v>Yleisaikakauslehdet</c:v>
                </c:pt>
                <c:pt idx="5">
                  <c:v>Askartelu ja käsityöt</c:v>
                </c:pt>
                <c:pt idx="6">
                  <c:v>Asuminen, puutarha, pienrauta ja remontointi</c:v>
                </c:pt>
                <c:pt idx="7">
                  <c:v>Tekniikka ja tietotekniikka</c:v>
                </c:pt>
                <c:pt idx="8">
                  <c:v>Rakentaminen ja kiinteistönhuolto</c:v>
                </c:pt>
                <c:pt idx="9">
                  <c:v>Ruoka ja juoma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Sheet1!$D$2:$D$12</c:f>
              <c:numCache>
                <c:formatCode>#,##0</c:formatCode>
                <c:ptCount val="11"/>
                <c:pt idx="0">
                  <c:v>0.27982133473462956</c:v>
                </c:pt>
                <c:pt idx="1">
                  <c:v>1.8565125988215438</c:v>
                </c:pt>
                <c:pt idx="2">
                  <c:v>7.9022634719196896</c:v>
                </c:pt>
                <c:pt idx="3">
                  <c:v>6.9419515631693161</c:v>
                </c:pt>
                <c:pt idx="4">
                  <c:v>55.235087885375428</c:v>
                </c:pt>
                <c:pt idx="5">
                  <c:v>0</c:v>
                </c:pt>
                <c:pt idx="6">
                  <c:v>0.10334990946379882</c:v>
                </c:pt>
                <c:pt idx="7">
                  <c:v>62.635805384978745</c:v>
                </c:pt>
                <c:pt idx="8">
                  <c:v>44.022608510184497</c:v>
                </c:pt>
                <c:pt idx="9">
                  <c:v>2.3088349581419143</c:v>
                </c:pt>
                <c:pt idx="10">
                  <c:v>70.215258125824846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78-4D44-887F-5A85998BA9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Kauppa, pankki ja palvelut</c:v>
                </c:pt>
                <c:pt idx="1">
                  <c:v>Naiset ja naisten elämä</c:v>
                </c:pt>
                <c:pt idx="2">
                  <c:v>Matkailu ja muut maat</c:v>
                </c:pt>
                <c:pt idx="3">
                  <c:v>Luonto, maa- ja metsätalous</c:v>
                </c:pt>
                <c:pt idx="4">
                  <c:v>Yleisaikakauslehdet</c:v>
                </c:pt>
                <c:pt idx="5">
                  <c:v>Askartelu ja käsityöt</c:v>
                </c:pt>
                <c:pt idx="6">
                  <c:v>Asuminen, puutarha, pienrauta ja remontointi</c:v>
                </c:pt>
                <c:pt idx="7">
                  <c:v>Tekniikka ja tietotekniikka</c:v>
                </c:pt>
                <c:pt idx="8">
                  <c:v>Rakentaminen ja kiinteistönhuolto</c:v>
                </c:pt>
                <c:pt idx="9">
                  <c:v>Ruoka ja juoma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Sheet1!$E$2:$E$12</c:f>
              <c:numCache>
                <c:formatCode>#,##0</c:formatCode>
                <c:ptCount val="11"/>
                <c:pt idx="0">
                  <c:v>2.4859870380101592</c:v>
                </c:pt>
                <c:pt idx="1">
                  <c:v>0.70963985037357258</c:v>
                </c:pt>
                <c:pt idx="2">
                  <c:v>1.3505066767686333</c:v>
                </c:pt>
                <c:pt idx="3">
                  <c:v>5.3782512187091776</c:v>
                </c:pt>
                <c:pt idx="4">
                  <c:v>0.84250954246863408</c:v>
                </c:pt>
                <c:pt idx="5">
                  <c:v>5.0002473970298222</c:v>
                </c:pt>
                <c:pt idx="6">
                  <c:v>0.7964104811932573</c:v>
                </c:pt>
                <c:pt idx="7">
                  <c:v>0.44969296173830892</c:v>
                </c:pt>
                <c:pt idx="8">
                  <c:v>0.76250399914684863</c:v>
                </c:pt>
                <c:pt idx="9">
                  <c:v>3.1961673536442605</c:v>
                </c:pt>
                <c:pt idx="10">
                  <c:v>0.17392314468534109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78-4D44-887F-5A85998BA97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Kauppa, pankki ja palvelut</c:v>
                </c:pt>
                <c:pt idx="1">
                  <c:v>Naiset ja naisten elämä</c:v>
                </c:pt>
                <c:pt idx="2">
                  <c:v>Matkailu ja muut maat</c:v>
                </c:pt>
                <c:pt idx="3">
                  <c:v>Luonto, maa- ja metsätalous</c:v>
                </c:pt>
                <c:pt idx="4">
                  <c:v>Yleisaikakauslehdet</c:v>
                </c:pt>
                <c:pt idx="5">
                  <c:v>Askartelu ja käsityöt</c:v>
                </c:pt>
                <c:pt idx="6">
                  <c:v>Asuminen, puutarha, pienrauta ja remontointi</c:v>
                </c:pt>
                <c:pt idx="7">
                  <c:v>Tekniikka ja tietotekniikka</c:v>
                </c:pt>
                <c:pt idx="8">
                  <c:v>Rakentaminen ja kiinteistönhuolto</c:v>
                </c:pt>
                <c:pt idx="9">
                  <c:v>Ruoka ja juoma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Sheet1!$F$2:$F$12</c:f>
              <c:numCache>
                <c:formatCode>#,##0</c:formatCode>
                <c:ptCount val="11"/>
                <c:pt idx="0">
                  <c:v>2.3292170257488176</c:v>
                </c:pt>
                <c:pt idx="1">
                  <c:v>6.8848554236290003</c:v>
                </c:pt>
                <c:pt idx="2">
                  <c:v>0.24812955772326925</c:v>
                </c:pt>
                <c:pt idx="3">
                  <c:v>0</c:v>
                </c:pt>
                <c:pt idx="4">
                  <c:v>5.7474567503879529E-3</c:v>
                </c:pt>
                <c:pt idx="5">
                  <c:v>2.3198772910732082</c:v>
                </c:pt>
                <c:pt idx="6">
                  <c:v>4.0128613220666063</c:v>
                </c:pt>
                <c:pt idx="7">
                  <c:v>3.7789324515824282E-3</c:v>
                </c:pt>
                <c:pt idx="8">
                  <c:v>7.9982936973445658E-3</c:v>
                </c:pt>
                <c:pt idx="9">
                  <c:v>2.0240425762151633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78-4D44-887F-5A85998BA97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Kauppa, pankki ja palvelut</c:v>
                </c:pt>
                <c:pt idx="1">
                  <c:v>Naiset ja naisten elämä</c:v>
                </c:pt>
                <c:pt idx="2">
                  <c:v>Matkailu ja muut maat</c:v>
                </c:pt>
                <c:pt idx="3">
                  <c:v>Luonto, maa- ja metsätalous</c:v>
                </c:pt>
                <c:pt idx="4">
                  <c:v>Yleisaikakauslehdet</c:v>
                </c:pt>
                <c:pt idx="5">
                  <c:v>Askartelu ja käsityöt</c:v>
                </c:pt>
                <c:pt idx="6">
                  <c:v>Asuminen, puutarha, pienrauta ja remontointi</c:v>
                </c:pt>
                <c:pt idx="7">
                  <c:v>Tekniikka ja tietotekniikka</c:v>
                </c:pt>
                <c:pt idx="8">
                  <c:v>Rakentaminen ja kiinteistönhuolto</c:v>
                </c:pt>
                <c:pt idx="9">
                  <c:v>Ruoka ja juoma</c:v>
                </c:pt>
                <c:pt idx="10">
                  <c:v>Talous, markkinointi ja media</c:v>
                </c:pt>
              </c:strCache>
            </c:strRef>
          </c:cat>
          <c:val>
            <c:numRef>
              <c:f>Sheet1!$G$2:$G$12</c:f>
              <c:numCache>
                <c:formatCode>#,##0</c:formatCode>
                <c:ptCount val="11"/>
                <c:pt idx="0">
                  <c:v>5.1234892275354706</c:v>
                </c:pt>
                <c:pt idx="1">
                  <c:v>2.8137203617616966</c:v>
                </c:pt>
                <c:pt idx="2">
                  <c:v>0</c:v>
                </c:pt>
                <c:pt idx="3">
                  <c:v>3.5047845619550329E-2</c:v>
                </c:pt>
                <c:pt idx="4">
                  <c:v>0</c:v>
                </c:pt>
                <c:pt idx="5">
                  <c:v>0</c:v>
                </c:pt>
                <c:pt idx="6">
                  <c:v>0.43986729759592424</c:v>
                </c:pt>
                <c:pt idx="7">
                  <c:v>0</c:v>
                </c:pt>
                <c:pt idx="8">
                  <c:v>2.6660978991148556E-3</c:v>
                </c:pt>
                <c:pt idx="9">
                  <c:v>1.2296734970930518E-3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78-4D44-887F-5A85998BA9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058880"/>
        <c:axId val="389635184"/>
      </c:barChart>
      <c:catAx>
        <c:axId val="414058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389635184"/>
        <c:crosses val="autoZero"/>
        <c:auto val="1"/>
        <c:lblAlgn val="ctr"/>
        <c:lblOffset val="100"/>
        <c:noMultiLvlLbl val="0"/>
      </c:catAx>
      <c:valAx>
        <c:axId val="3896351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4140588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628293174403651"/>
          <c:y val="2.2174248668733892E-2"/>
          <c:w val="0.56955379890974578"/>
          <c:h val="6.6021422372248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Neue Haas Unica W1G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360651919459482"/>
          <c:y val="8.6377024944008007E-2"/>
          <c:w val="0.493013729364338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187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4.430978154117475E-2"/>
                      <c:h val="6.07345191746584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F7F-464C-956E-4D032235FF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#\ ##0;\-#\ ##0;;@</c:formatCode>
                <c:ptCount val="7"/>
                <c:pt idx="0">
                  <c:v>568</c:v>
                </c:pt>
                <c:pt idx="1">
                  <c:v>187</c:v>
                </c:pt>
                <c:pt idx="2">
                  <c:v>136</c:v>
                </c:pt>
                <c:pt idx="3">
                  <c:v>109</c:v>
                </c:pt>
                <c:pt idx="4">
                  <c:v>88</c:v>
                </c:pt>
                <c:pt idx="5" formatCode="#,##0">
                  <c:v>32</c:v>
                </c:pt>
                <c:pt idx="6" formatCode="#,##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\ ##0;\-#\ ##0;;@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700308774173766"/>
          <c:y val="8.6377024944008007E-2"/>
          <c:w val="0.46961716081719557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12 187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F7F-464C-956E-4D032235FF4E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231132249611027"/>
                      <c:h val="6.71372052779307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2A1-F046-A0A2-3730BFE713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Kokonais-
seuraajamäärä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Pinterest</c:v>
                </c:pt>
                <c:pt idx="5">
                  <c:v>YouTube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22634.799065420561</c:v>
                </c:pt>
                <c:pt idx="1">
                  <c:v>12186.508021390375</c:v>
                </c:pt>
                <c:pt idx="2">
                  <c:v>11511.044117647059</c:v>
                </c:pt>
                <c:pt idx="3">
                  <c:v>6342.9724770642206</c:v>
                </c:pt>
                <c:pt idx="4">
                  <c:v>2028.8181818181818</c:v>
                </c:pt>
                <c:pt idx="5">
                  <c:v>2791.15625</c:v>
                </c:pt>
                <c:pt idx="6">
                  <c:v>2514.4375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18163823123848"/>
          <c:y val="8.6377024944008007E-2"/>
          <c:w val="0.48243866545637254"/>
          <c:h val="0.837745599098582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2 278 877</c:v>
                </c:pt>
              </c:strCache>
            </c:strRef>
          </c:tx>
          <c:spPr>
            <a:solidFill>
              <a:schemeClr val="accent2"/>
            </a:solidFill>
            <a:ln w="190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0B-734D-93E7-21C5B1CA5F1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40B-734D-93E7-21C5B1CA5F1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40B-734D-93E7-21C5B1CA5F1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40B-734D-93E7-21C5B1CA5F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2A1-F046-A0A2-3730BFE713C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16-DD46-BB39-6FB38B06E09D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1600" b="0" i="0" u="none" strike="noStrike" kern="1200" baseline="0">
                      <a:solidFill>
                        <a:schemeClr val="tx2"/>
                      </a:solidFill>
                      <a:latin typeface="Neue Haas Unica W1G Medium" panose="020B0504030206020203" pitchFamily="34" charset="0"/>
                      <a:ea typeface="+mn-ea"/>
                      <a:cs typeface="+mn-cs"/>
                    </a:defRPr>
                  </a:pPr>
                  <a:endParaRPr lang="en-FI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1009065841339"/>
                      <c:h val="7.03386519266924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316-DD46-BB39-6FB38B06E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6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  <c:pt idx="4">
                  <c:v>YouTube</c:v>
                </c:pt>
                <c:pt idx="5">
                  <c:v>Pinterest</c:v>
                </c:pt>
                <c:pt idx="6">
                  <c:v>TikTok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4843847</c:v>
                </c:pt>
                <c:pt idx="1">
                  <c:v>2278877</c:v>
                </c:pt>
                <c:pt idx="2">
                  <c:v>1565502</c:v>
                </c:pt>
                <c:pt idx="3">
                  <c:v>691384</c:v>
                </c:pt>
                <c:pt idx="4">
                  <c:v>178536</c:v>
                </c:pt>
                <c:pt idx="5">
                  <c:v>89317</c:v>
                </c:pt>
                <c:pt idx="6">
                  <c:v>40231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0B-734D-93E7-21C5B1CA5F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15409743"/>
        <c:axId val="995595535"/>
      </c:barChart>
      <c:valAx>
        <c:axId val="995595535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015409743"/>
        <c:crosses val="autoZero"/>
        <c:crossBetween val="between"/>
      </c:valAx>
      <c:catAx>
        <c:axId val="1015409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995595535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290917928356101E-2"/>
          <c:y val="4.0745561289009011E-2"/>
          <c:w val="0.92270908207164393"/>
          <c:h val="0.91850887742198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Kokonaisseuraajamäärän muutos</c:v>
                </c:pt>
              </c:strCache>
            </c:strRef>
          </c:tx>
          <c:spPr>
            <a:solidFill>
              <a:srgbClr val="FF6464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4E-2C46-ADAA-071CB52FF47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B4E-2C46-ADAA-071CB52FF472}"/>
              </c:ext>
            </c:extLst>
          </c:dPt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4E-2C46-ADAA-071CB52FF472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4E-2C46-ADAA-071CB52FF472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4E-2C46-ADAA-071CB52FF472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fld id="{60D4950D-0C20-DF4A-AD6E-DE6770BF30ED}" type="VALUE">
                      <a:rPr lang="en-US"/>
                      <a:pPr/>
                      <a:t>[VALUE]</a:t>
                    </a:fld>
                    <a:endParaRPr lang="en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B4E-2C46-ADAA-071CB52FF47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i="0"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Tammi</c:v>
                </c:pt>
                <c:pt idx="1">
                  <c:v>Helmi</c:v>
                </c:pt>
                <c:pt idx="2">
                  <c:v>Maalis</c:v>
                </c:pt>
                <c:pt idx="3">
                  <c:v>Huhti</c:v>
                </c:pt>
                <c:pt idx="4">
                  <c:v>Touko</c:v>
                </c:pt>
                <c:pt idx="5">
                  <c:v>Kesä</c:v>
                </c:pt>
                <c:pt idx="6">
                  <c:v>Heinä</c:v>
                </c:pt>
                <c:pt idx="7">
                  <c:v>Elo</c:v>
                </c:pt>
                <c:pt idx="8">
                  <c:v>Syys</c:v>
                </c:pt>
                <c:pt idx="9">
                  <c:v>Loka</c:v>
                </c:pt>
                <c:pt idx="10">
                  <c:v>Marras</c:v>
                </c:pt>
                <c:pt idx="11">
                  <c:v>Joulu</c:v>
                </c:pt>
              </c:strCache>
            </c:strRef>
          </c:cat>
          <c:val>
            <c:numRef>
              <c:f>Sheet1!$B$2:$B$13</c:f>
              <c:numCache>
                <c:formatCode>#,##0</c:formatCode>
                <c:ptCount val="12"/>
                <c:pt idx="0">
                  <c:v>120328</c:v>
                </c:pt>
                <c:pt idx="1">
                  <c:v>16805</c:v>
                </c:pt>
                <c:pt idx="2">
                  <c:v>31694</c:v>
                </c:pt>
                <c:pt idx="3">
                  <c:v>20369</c:v>
                </c:pt>
                <c:pt idx="4">
                  <c:v>16642</c:v>
                </c:pt>
                <c:pt idx="5">
                  <c:v>20560</c:v>
                </c:pt>
                <c:pt idx="6">
                  <c:v>11260</c:v>
                </c:pt>
                <c:pt idx="7">
                  <c:v>36530</c:v>
                </c:pt>
                <c:pt idx="8">
                  <c:v>19858</c:v>
                </c:pt>
                <c:pt idx="9">
                  <c:v>9899</c:v>
                </c:pt>
                <c:pt idx="10">
                  <c:v>15576</c:v>
                </c:pt>
                <c:pt idx="11">
                  <c:v>26424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4E-2C46-ADAA-071CB52FF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FI"/>
          </a:p>
        </c:txPr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FI"/>
          </a:p>
        </c:txPr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i="0">
          <a:solidFill>
            <a:schemeClr val="accent1"/>
          </a:solidFill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CF-E843-8B67-AC2B2D9BEE80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CF-E843-8B67-AC2B2D9BEE80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CF-E843-8B67-AC2B2D9BEE80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fld id="{60D4950D-0C20-DF4A-AD6E-DE6770BF30ED}" type="VALUE">
                      <a:rPr lang="en-US"/>
                      <a:pPr/>
                      <a:t>[VALUE]</a:t>
                    </a:fld>
                    <a:endParaRPr lang="en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FCF-E843-8B67-AC2B2D9BEE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chemeClr val="accent1"/>
                    </a:solidFill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Sheet1!$B$2:$B$8</c:f>
              <c:numCache>
                <c:formatCode>#,##0</c:formatCode>
                <c:ptCount val="7"/>
                <c:pt idx="0">
                  <c:v>2583267</c:v>
                </c:pt>
                <c:pt idx="1">
                  <c:v>3149774</c:v>
                </c:pt>
                <c:pt idx="2">
                  <c:v>3589283</c:v>
                </c:pt>
                <c:pt idx="3">
                  <c:v>3992044</c:v>
                </c:pt>
                <c:pt idx="4">
                  <c:v>4482528</c:v>
                </c:pt>
                <c:pt idx="5">
                  <c:v>4497902</c:v>
                </c:pt>
                <c:pt idx="6">
                  <c:v>4843847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CF-E843-8B67-AC2B2D9BE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FI"/>
          </a:p>
        </c:txPr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FI"/>
          </a:p>
        </c:txPr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i="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CF-E843-8B67-AC2B2D9BEE80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CF-E843-8B67-AC2B2D9BEE80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CF-E843-8B67-AC2B2D9BEE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 i="0">
                    <a:solidFill>
                      <a:schemeClr val="accent1"/>
                    </a:solidFill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Yleisömediat</c:v>
                </c:pt>
                <c:pt idx="1">
                  <c:v>Ammatti- ja järjestömediat</c:v>
                </c:pt>
                <c:pt idx="2">
                  <c:v>Asiakasmediat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3796220</c:v>
                </c:pt>
                <c:pt idx="1">
                  <c:v>739337</c:v>
                </c:pt>
                <c:pt idx="2">
                  <c:v>307884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CF-E843-8B67-AC2B2D9BE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/>
                </a:solidFill>
              </a:defRPr>
            </a:pPr>
            <a:endParaRPr lang="en-FI"/>
          </a:p>
        </c:txPr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FI"/>
          </a:p>
        </c:txPr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0" i="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Ammatti- ja järjestömediat</c:v>
                </c:pt>
                <c:pt idx="1">
                  <c:v>Asiakasmediat</c:v>
                </c:pt>
                <c:pt idx="2">
                  <c:v>Yleisömediat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</c:v>
                </c:pt>
                <c:pt idx="1">
                  <c:v>43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D-A04A-BC9A-61D37233BE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Ammatti- ja järjestömediat</c:v>
                </c:pt>
                <c:pt idx="1">
                  <c:v>Asiakasmediat</c:v>
                </c:pt>
                <c:pt idx="2">
                  <c:v>Yleisömediat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</c:v>
                </c:pt>
                <c:pt idx="1">
                  <c:v>46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4D-A04A-BC9A-61D37233BE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1666666666681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4D-A04A-BC9A-61D37233B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Ammatti- ja järjestömediat</c:v>
                </c:pt>
                <c:pt idx="1">
                  <c:v>Asiakasmediat</c:v>
                </c:pt>
                <c:pt idx="2">
                  <c:v>Yleisömediat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43</c:v>
                </c:pt>
                <c:pt idx="1">
                  <c:v>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4D-A04A-BC9A-61D37233BE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Ammatti- ja järjestömediat</c:v>
                </c:pt>
                <c:pt idx="1">
                  <c:v>Asiakasmediat</c:v>
                </c:pt>
                <c:pt idx="2">
                  <c:v>Yleisömediat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4D-A04A-BC9A-61D37233BE0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43082583454982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4D-A04A-BC9A-61D37233BE07}"/>
                </c:ext>
              </c:extLst>
            </c:dLbl>
            <c:dLbl>
              <c:idx val="1"/>
              <c:layout>
                <c:manualLayout>
                  <c:x val="3.9311276099530127E-4"/>
                  <c:y val="-5.857585408830295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4D-A04A-BC9A-61D37233BE07}"/>
                </c:ext>
              </c:extLst>
            </c:dLbl>
            <c:dLbl>
              <c:idx val="2"/>
              <c:layout>
                <c:manualLayout>
                  <c:x val="-2.496084967078315E-3"/>
                  <c:y val="-2.928792704415147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4D-A04A-BC9A-61D37233B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Ammatti- ja järjestömediat</c:v>
                </c:pt>
                <c:pt idx="1">
                  <c:v>Asiakasmediat</c:v>
                </c:pt>
                <c:pt idx="2">
                  <c:v>Yleisömediat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4D-A04A-BC9A-61D37233BE0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162738221504758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E6-BE44-B72A-A944697A4CF9}"/>
                </c:ext>
              </c:extLst>
            </c:dLbl>
            <c:dLbl>
              <c:idx val="1"/>
              <c:layout>
                <c:manualLayout>
                  <c:x val="1.0220127051469203E-2"/>
                  <c:y val="-5.857585408830295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E6-BE44-B72A-A944697A4CF9}"/>
                </c:ext>
              </c:extLst>
            </c:dLbl>
            <c:dLbl>
              <c:idx val="2"/>
              <c:layout>
                <c:manualLayout>
                  <c:x val="5.110063525734601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E6-BE44-B72A-A944697A4C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Neue Haas Unica W1G Medium" panose="020B0504030206020203" pitchFamily="34" charset="0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Ammatti- ja järjestömediat</c:v>
                </c:pt>
                <c:pt idx="1">
                  <c:v>Asiakasmediat</c:v>
                </c:pt>
                <c:pt idx="2">
                  <c:v>Yleisömediat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0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04D-A04A-BC9A-61D37233BE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14058880"/>
        <c:axId val="389635184"/>
      </c:barChart>
      <c:catAx>
        <c:axId val="41405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389635184"/>
        <c:crosses val="autoZero"/>
        <c:auto val="1"/>
        <c:lblAlgn val="ctr"/>
        <c:lblOffset val="100"/>
        <c:noMultiLvlLbl val="0"/>
      </c:catAx>
      <c:valAx>
        <c:axId val="389635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41405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6978964387798146"/>
          <c:y val="2.2174168490506574E-2"/>
          <c:w val="0.6721331940069819"/>
          <c:h val="8.584912614466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1"/>
              </a:solidFill>
              <a:latin typeface="Neue Haas Unica W1G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34290754319496"/>
          <c:y val="3.2793581190522024E-2"/>
          <c:w val="0.64505706753478376"/>
          <c:h val="0.93441283761895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08-0F4B-886E-3B8B2F582EFC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08-0F4B-886E-3B8B2F582EFC}"/>
                </c:ext>
              </c:extLst>
            </c:dLbl>
            <c:dLbl>
              <c:idx val="2"/>
              <c:layout>
                <c:manualLayout>
                  <c:x val="2.2491349070154158E-3"/>
                  <c:y val="1.2154605232978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08-0F4B-886E-3B8B2F582EFC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fld id="{60D4950D-0C20-DF4A-AD6E-DE6770BF30ED}" type="VALUE">
                      <a:rPr lang="en-US"/>
                      <a:pPr/>
                      <a:t>[VALUE]</a:t>
                    </a:fld>
                    <a:endParaRPr lang="en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08-0F4B-886E-3B8B2F582E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accent1"/>
                    </a:solidFill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Asuminen, puutarha, pienrauta ja remontointi</c:v>
                </c:pt>
                <c:pt idx="1">
                  <c:v>Naiset ja naisten elämä</c:v>
                </c:pt>
                <c:pt idx="2">
                  <c:v>Ruoka ja juoma</c:v>
                </c:pt>
                <c:pt idx="3">
                  <c:v>Talous, markkinointi ja media</c:v>
                </c:pt>
                <c:pt idx="4">
                  <c:v>Yleisaikakausmediat</c:v>
                </c:pt>
                <c:pt idx="5">
                  <c:v>Luonto, maa- ja metsätalous</c:v>
                </c:pt>
                <c:pt idx="6">
                  <c:v>Autot, moottoriajoneuvot ja kuljetus</c:v>
                </c:pt>
                <c:pt idx="7">
                  <c:v>Kauppa, pankki ja palvelut</c:v>
                </c:pt>
                <c:pt idx="8">
                  <c:v>Lapset ja nuoret</c:v>
                </c:pt>
                <c:pt idx="9">
                  <c:v>Hyvinvointi, terveys, liikunta</c:v>
                </c:pt>
                <c:pt idx="10">
                  <c:v>TV ja viihde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714079</c:v>
                </c:pt>
                <c:pt idx="1">
                  <c:v>607914</c:v>
                </c:pt>
                <c:pt idx="2">
                  <c:v>406612</c:v>
                </c:pt>
                <c:pt idx="3">
                  <c:v>309907</c:v>
                </c:pt>
                <c:pt idx="4">
                  <c:v>295783</c:v>
                </c:pt>
                <c:pt idx="5">
                  <c:v>282471</c:v>
                </c:pt>
                <c:pt idx="6">
                  <c:v>241788</c:v>
                </c:pt>
                <c:pt idx="7">
                  <c:v>228360</c:v>
                </c:pt>
                <c:pt idx="8">
                  <c:v>227304</c:v>
                </c:pt>
                <c:pt idx="9">
                  <c:v>213998</c:v>
                </c:pt>
                <c:pt idx="10">
                  <c:v>192453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08-0F4B-886E-3B8B2F582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en-FI"/>
          </a:p>
        </c:txPr>
        <c:crossAx val="-2116565920"/>
        <c:crosses val="autoZero"/>
        <c:auto val="0"/>
        <c:lblAlgn val="ctr"/>
        <c:lblOffset val="0"/>
        <c:noMultiLvlLbl val="0"/>
      </c:catAx>
      <c:valAx>
        <c:axId val="-2116565920"/>
        <c:scaling>
          <c:orientation val="minMax"/>
        </c:scaling>
        <c:delete val="1"/>
        <c:axPos val="t"/>
        <c:majorGridlines>
          <c:spPr>
            <a:ln>
              <a:noFill/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 rot="120000" anchor="ctr" anchorCtr="0"/>
    <a:lstStyle/>
    <a:p>
      <a:pPr>
        <a:defRPr sz="1800" b="0" i="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134290754319496"/>
          <c:y val="3.2793581190522024E-2"/>
          <c:w val="0.64505706753478376"/>
          <c:h val="0.93441283761895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Kokonaisseuraajamäärä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08-0F4B-886E-3B8B2F582EFC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08-0F4B-886E-3B8B2F582EFC}"/>
                </c:ext>
              </c:extLst>
            </c:dLbl>
            <c:dLbl>
              <c:idx val="2"/>
              <c:layout>
                <c:manualLayout>
                  <c:x val="2.2491349070154158E-3"/>
                  <c:y val="1.2154605232978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08-0F4B-886E-3B8B2F582EFC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fld id="{60D4950D-0C20-DF4A-AD6E-DE6770BF30ED}" type="VALUE">
                      <a:rPr lang="en-US"/>
                      <a:pPr/>
                      <a:t>[VALUE]</a:t>
                    </a:fld>
                    <a:endParaRPr lang="en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08-0F4B-886E-3B8B2F582EF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 i="0">
                    <a:solidFill>
                      <a:schemeClr val="accent1"/>
                    </a:solidFill>
                    <a:latin typeface="Neue Haas Unica W1G Medium" panose="020B0504030206020203" pitchFamily="34" charset="0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Tiede ja opiskelu</c:v>
                </c:pt>
                <c:pt idx="1">
                  <c:v>Potilaat ja terveydenhuolto</c:v>
                </c:pt>
                <c:pt idx="2">
                  <c:v>Askartelu ja käsityöt</c:v>
                </c:pt>
                <c:pt idx="3">
                  <c:v>Perhe ja kasvatus</c:v>
                </c:pt>
                <c:pt idx="4">
                  <c:v>Maanpuolustus ja sotahistoria</c:v>
                </c:pt>
                <c:pt idx="5">
                  <c:v>Urheilu, veikkaus ja pelaaminen</c:v>
                </c:pt>
                <c:pt idx="6">
                  <c:v>Politiikka ja yhteiskunta</c:v>
                </c:pt>
                <c:pt idx="7">
                  <c:v>Tekniikka ja tietotekniikka</c:v>
                </c:pt>
                <c:pt idx="8">
                  <c:v>Matkailu ja muut maat</c:v>
                </c:pt>
                <c:pt idx="9">
                  <c:v>Rakentaminen ja kiinteistönhuolto</c:v>
                </c:pt>
                <c:pt idx="10">
                  <c:v>Muut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186748</c:v>
                </c:pt>
                <c:pt idx="1">
                  <c:v>152061</c:v>
                </c:pt>
                <c:pt idx="2">
                  <c:v>141473</c:v>
                </c:pt>
                <c:pt idx="3">
                  <c:v>105955</c:v>
                </c:pt>
                <c:pt idx="4">
                  <c:v>95305</c:v>
                </c:pt>
                <c:pt idx="5">
                  <c:v>82896</c:v>
                </c:pt>
                <c:pt idx="6">
                  <c:v>70433</c:v>
                </c:pt>
                <c:pt idx="7">
                  <c:v>52925</c:v>
                </c:pt>
                <c:pt idx="8">
                  <c:v>52795</c:v>
                </c:pt>
                <c:pt idx="9">
                  <c:v>37508</c:v>
                </c:pt>
                <c:pt idx="10" formatCode="#\ ##0;\-#\ ##0;;@">
                  <c:v>144673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08-0F4B-886E-3B8B2F582E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1"/>
                </a:solidFill>
              </a:defRPr>
            </a:pPr>
            <a:endParaRPr lang="en-FI"/>
          </a:p>
        </c:txPr>
        <c:crossAx val="-2116565920"/>
        <c:crosses val="autoZero"/>
        <c:auto val="0"/>
        <c:lblAlgn val="ctr"/>
        <c:lblOffset val="0"/>
        <c:noMultiLvlLbl val="0"/>
      </c:catAx>
      <c:valAx>
        <c:axId val="-2116565920"/>
        <c:scaling>
          <c:orientation val="minMax"/>
          <c:max val="800000"/>
        </c:scaling>
        <c:delete val="1"/>
        <c:axPos val="t"/>
        <c:numFmt formatCode="#,##0" sourceLinked="1"/>
        <c:majorTickMark val="out"/>
        <c:minorTickMark val="none"/>
        <c:tickLblPos val="nextTo"/>
        <c:crossAx val="-2116568240"/>
        <c:crosses val="autoZero"/>
        <c:crossBetween val="between"/>
      </c:valAx>
    </c:plotArea>
    <c:plotVisOnly val="1"/>
    <c:dispBlanksAs val="gap"/>
    <c:showDLblsOverMax val="0"/>
  </c:chart>
  <c:txPr>
    <a:bodyPr rot="120000" anchor="ctr" anchorCtr="0"/>
    <a:lstStyle/>
    <a:p>
      <a:pPr>
        <a:defRPr sz="1800" b="0" i="0">
          <a:latin typeface="Neue Haas Unica W1G" panose="020B0504030206020203" pitchFamily="34" charset="0"/>
        </a:defRPr>
      </a:pPr>
      <a:endParaRPr lang="en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801770829740723"/>
          <c:y val="0.16758484200917131"/>
          <c:w val="0.69334882161157829"/>
          <c:h val="0.7989957923176604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Maanpuolustus ja sotahistoria</c:v>
                </c:pt>
                <c:pt idx="1">
                  <c:v>Urheilu, veikkaus ja pelaaminen</c:v>
                </c:pt>
                <c:pt idx="2">
                  <c:v>Tiede ja opiskelu</c:v>
                </c:pt>
                <c:pt idx="3">
                  <c:v>Perhe ja kasvatus</c:v>
                </c:pt>
                <c:pt idx="4">
                  <c:v>Muut</c:v>
                </c:pt>
                <c:pt idx="5">
                  <c:v>Lapset ja nuoret</c:v>
                </c:pt>
                <c:pt idx="6">
                  <c:v>Hyvinvointi, terveys, liikunta</c:v>
                </c:pt>
                <c:pt idx="7">
                  <c:v>Potilaat ja terveydenhuolto</c:v>
                </c:pt>
                <c:pt idx="8">
                  <c:v>Autot, moottoriajoneuvot ja kuljetus</c:v>
                </c:pt>
                <c:pt idx="9">
                  <c:v>Politiikka ja yhteiskunta</c:v>
                </c:pt>
                <c:pt idx="10">
                  <c:v>TV ja viihde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77.430355175489225</c:v>
                </c:pt>
                <c:pt idx="1">
                  <c:v>74.749083188573636</c:v>
                </c:pt>
                <c:pt idx="2">
                  <c:v>70.245999957161516</c:v>
                </c:pt>
                <c:pt idx="3">
                  <c:v>68.475296116275771</c:v>
                </c:pt>
                <c:pt idx="4">
                  <c:v>64.901536568675567</c:v>
                </c:pt>
                <c:pt idx="5">
                  <c:v>64.266356949283775</c:v>
                </c:pt>
                <c:pt idx="6">
                  <c:v>62.059925793699009</c:v>
                </c:pt>
                <c:pt idx="7">
                  <c:v>59.983822281847416</c:v>
                </c:pt>
                <c:pt idx="8">
                  <c:v>53.669330156997042</c:v>
                </c:pt>
                <c:pt idx="9">
                  <c:v>53.652407252282309</c:v>
                </c:pt>
                <c:pt idx="10">
                  <c:v>52.087522667872157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5-494D-9B21-11B1A3288B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Instagram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Maanpuolustus ja sotahistoria</c:v>
                </c:pt>
                <c:pt idx="1">
                  <c:v>Urheilu, veikkaus ja pelaaminen</c:v>
                </c:pt>
                <c:pt idx="2">
                  <c:v>Tiede ja opiskelu</c:v>
                </c:pt>
                <c:pt idx="3">
                  <c:v>Perhe ja kasvatus</c:v>
                </c:pt>
                <c:pt idx="4">
                  <c:v>Muut</c:v>
                </c:pt>
                <c:pt idx="5">
                  <c:v>Lapset ja nuoret</c:v>
                </c:pt>
                <c:pt idx="6">
                  <c:v>Hyvinvointi, terveys, liikunta</c:v>
                </c:pt>
                <c:pt idx="7">
                  <c:v>Potilaat ja terveydenhuolto</c:v>
                </c:pt>
                <c:pt idx="8">
                  <c:v>Autot, moottoriajoneuvot ja kuljetus</c:v>
                </c:pt>
                <c:pt idx="9">
                  <c:v>Politiikka ja yhteiskunta</c:v>
                </c:pt>
                <c:pt idx="10">
                  <c:v>TV ja viihde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11.912281622160432</c:v>
                </c:pt>
                <c:pt idx="1">
                  <c:v>14.298639258830342</c:v>
                </c:pt>
                <c:pt idx="2">
                  <c:v>13.369888834150835</c:v>
                </c:pt>
                <c:pt idx="3">
                  <c:v>25.436270114671323</c:v>
                </c:pt>
                <c:pt idx="4">
                  <c:v>20.90714922618595</c:v>
                </c:pt>
                <c:pt idx="5">
                  <c:v>15.15327490937247</c:v>
                </c:pt>
                <c:pt idx="6">
                  <c:v>33.965270703464519</c:v>
                </c:pt>
                <c:pt idx="7">
                  <c:v>10.522093107371385</c:v>
                </c:pt>
                <c:pt idx="8">
                  <c:v>14.005657849024766</c:v>
                </c:pt>
                <c:pt idx="9">
                  <c:v>11.540045149290815</c:v>
                </c:pt>
                <c:pt idx="10">
                  <c:v>12.257018596748297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75-494D-9B21-11B1A3288B0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Maanpuolustus ja sotahistoria</c:v>
                </c:pt>
                <c:pt idx="1">
                  <c:v>Urheilu, veikkaus ja pelaaminen</c:v>
                </c:pt>
                <c:pt idx="2">
                  <c:v>Tiede ja opiskelu</c:v>
                </c:pt>
                <c:pt idx="3">
                  <c:v>Perhe ja kasvatus</c:v>
                </c:pt>
                <c:pt idx="4">
                  <c:v>Muut</c:v>
                </c:pt>
                <c:pt idx="5">
                  <c:v>Lapset ja nuoret</c:v>
                </c:pt>
                <c:pt idx="6">
                  <c:v>Hyvinvointi, terveys, liikunta</c:v>
                </c:pt>
                <c:pt idx="7">
                  <c:v>Potilaat ja terveydenhuolto</c:v>
                </c:pt>
                <c:pt idx="8">
                  <c:v>Autot, moottoriajoneuvot ja kuljetus</c:v>
                </c:pt>
                <c:pt idx="9">
                  <c:v>Politiikka ja yhteiskunta</c:v>
                </c:pt>
                <c:pt idx="10">
                  <c:v>TV ja viihde</c:v>
                </c:pt>
              </c:strCache>
            </c:strRef>
          </c:cat>
          <c:val>
            <c:numRef>
              <c:f>Sheet1!$D$2:$D$12</c:f>
              <c:numCache>
                <c:formatCode>#,##0</c:formatCode>
                <c:ptCount val="11"/>
                <c:pt idx="0">
                  <c:v>9.9291747547347988</c:v>
                </c:pt>
                <c:pt idx="1">
                  <c:v>9.6976934954641969</c:v>
                </c:pt>
                <c:pt idx="2">
                  <c:v>16.333240516632038</c:v>
                </c:pt>
                <c:pt idx="3">
                  <c:v>5.1597376244632152</c:v>
                </c:pt>
                <c:pt idx="4">
                  <c:v>12.214442224879557</c:v>
                </c:pt>
                <c:pt idx="5">
                  <c:v>2.1015908211030161</c:v>
                </c:pt>
                <c:pt idx="6">
                  <c:v>2.2701146739689158</c:v>
                </c:pt>
                <c:pt idx="7">
                  <c:v>29.360585554481425</c:v>
                </c:pt>
                <c:pt idx="8">
                  <c:v>6.1979916290303905</c:v>
                </c:pt>
                <c:pt idx="9">
                  <c:v>34.502292959266256</c:v>
                </c:pt>
                <c:pt idx="10">
                  <c:v>26.085329924708891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75-494D-9B21-11B1A3288B0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Youtube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Maanpuolustus ja sotahistoria</c:v>
                </c:pt>
                <c:pt idx="1">
                  <c:v>Urheilu, veikkaus ja pelaaminen</c:v>
                </c:pt>
                <c:pt idx="2">
                  <c:v>Tiede ja opiskelu</c:v>
                </c:pt>
                <c:pt idx="3">
                  <c:v>Perhe ja kasvatus</c:v>
                </c:pt>
                <c:pt idx="4">
                  <c:v>Muut</c:v>
                </c:pt>
                <c:pt idx="5">
                  <c:v>Lapset ja nuoret</c:v>
                </c:pt>
                <c:pt idx="6">
                  <c:v>Hyvinvointi, terveys, liikunta</c:v>
                </c:pt>
                <c:pt idx="7">
                  <c:v>Potilaat ja terveydenhuolto</c:v>
                </c:pt>
                <c:pt idx="8">
                  <c:v>Autot, moottoriajoneuvot ja kuljetus</c:v>
                </c:pt>
                <c:pt idx="9">
                  <c:v>Politiikka ja yhteiskunta</c:v>
                </c:pt>
                <c:pt idx="10">
                  <c:v>TV ja viihde</c:v>
                </c:pt>
              </c:strCache>
            </c:strRef>
          </c:cat>
          <c:val>
            <c:numRef>
              <c:f>Sheet1!$E$2:$E$12</c:f>
              <c:numCache>
                <c:formatCode>#,##0</c:formatCode>
                <c:ptCount val="11"/>
                <c:pt idx="0">
                  <c:v>0.72818844761555013</c:v>
                </c:pt>
                <c:pt idx="1">
                  <c:v>1.2545840571318279</c:v>
                </c:pt>
                <c:pt idx="2">
                  <c:v>5.0870692055604343E-2</c:v>
                </c:pt>
                <c:pt idx="3">
                  <c:v>0.61252418479543203</c:v>
                </c:pt>
                <c:pt idx="4">
                  <c:v>1.1633131268446772</c:v>
                </c:pt>
                <c:pt idx="5">
                  <c:v>18.26188716432619</c:v>
                </c:pt>
                <c:pt idx="6">
                  <c:v>0.97711193562556664</c:v>
                </c:pt>
                <c:pt idx="7">
                  <c:v>3.4854433418167706E-2</c:v>
                </c:pt>
                <c:pt idx="8">
                  <c:v>23.525154267374724</c:v>
                </c:pt>
                <c:pt idx="9">
                  <c:v>0.30525463916062073</c:v>
                </c:pt>
                <c:pt idx="10">
                  <c:v>9.5696092032859976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75-494D-9B21-11B1A3288B0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Pinterest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Maanpuolustus ja sotahistoria</c:v>
                </c:pt>
                <c:pt idx="1">
                  <c:v>Urheilu, veikkaus ja pelaaminen</c:v>
                </c:pt>
                <c:pt idx="2">
                  <c:v>Tiede ja opiskelu</c:v>
                </c:pt>
                <c:pt idx="3">
                  <c:v>Perhe ja kasvatus</c:v>
                </c:pt>
                <c:pt idx="4">
                  <c:v>Muut</c:v>
                </c:pt>
                <c:pt idx="5">
                  <c:v>Lapset ja nuoret</c:v>
                </c:pt>
                <c:pt idx="6">
                  <c:v>Hyvinvointi, terveys, liikunta</c:v>
                </c:pt>
                <c:pt idx="7">
                  <c:v>Potilaat ja terveydenhuolto</c:v>
                </c:pt>
                <c:pt idx="8">
                  <c:v>Autot, moottoriajoneuvot ja kuljetus</c:v>
                </c:pt>
                <c:pt idx="9">
                  <c:v>Politiikka ja yhteiskunta</c:v>
                </c:pt>
                <c:pt idx="10">
                  <c:v>TV ja viihde</c:v>
                </c:pt>
              </c:strCache>
            </c:strRef>
          </c:cat>
          <c:val>
            <c:numRef>
              <c:f>Sheet1!$F$2:$F$12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0.24255580199141144</c:v>
                </c:pt>
                <c:pt idx="4">
                  <c:v>0</c:v>
                </c:pt>
                <c:pt idx="5">
                  <c:v>3.9594551789673745E-3</c:v>
                </c:pt>
                <c:pt idx="6">
                  <c:v>0.72757689324199293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5.1960738466015079E-4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75-494D-9B21-11B1A3288B0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TikTok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Maanpuolustus ja sotahistoria</c:v>
                </c:pt>
                <c:pt idx="1">
                  <c:v>Urheilu, veikkaus ja pelaaminen</c:v>
                </c:pt>
                <c:pt idx="2">
                  <c:v>Tiede ja opiskelu</c:v>
                </c:pt>
                <c:pt idx="3">
                  <c:v>Perhe ja kasvatus</c:v>
                </c:pt>
                <c:pt idx="4">
                  <c:v>Muut</c:v>
                </c:pt>
                <c:pt idx="5">
                  <c:v>Lapset ja nuoret</c:v>
                </c:pt>
                <c:pt idx="6">
                  <c:v>Hyvinvointi, terveys, liikunta</c:v>
                </c:pt>
                <c:pt idx="7">
                  <c:v>Potilaat ja terveydenhuolto</c:v>
                </c:pt>
                <c:pt idx="8">
                  <c:v>Autot, moottoriajoneuvot ja kuljetus</c:v>
                </c:pt>
                <c:pt idx="9">
                  <c:v>Politiikka ja yhteiskunta</c:v>
                </c:pt>
                <c:pt idx="10">
                  <c:v>TV ja viihde</c:v>
                </c:pt>
              </c:strCache>
            </c:strRef>
          </c:cat>
          <c:val>
            <c:numRef>
              <c:f>Sheet1!$G$2:$G$12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7.3616157802840823E-2</c:v>
                </c:pt>
                <c:pt idx="4">
                  <c:v>0.81355885341425149</c:v>
                </c:pt>
                <c:pt idx="5">
                  <c:v>0.21293070073557879</c:v>
                </c:pt>
                <c:pt idx="6">
                  <c:v>0</c:v>
                </c:pt>
                <c:pt idx="7">
                  <c:v>9.8644622881606719E-2</c:v>
                </c:pt>
                <c:pt idx="8">
                  <c:v>2.6018660975730805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89-9348-BDAF-74A4660F6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4058880"/>
        <c:axId val="389635184"/>
      </c:barChart>
      <c:catAx>
        <c:axId val="4140588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389635184"/>
        <c:crosses val="autoZero"/>
        <c:auto val="1"/>
        <c:lblAlgn val="ctr"/>
        <c:lblOffset val="100"/>
        <c:noMultiLvlLbl val="0"/>
      </c:catAx>
      <c:valAx>
        <c:axId val="3896351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Haas Unica W1G" panose="020B0504030206020203" pitchFamily="34" charset="0"/>
                <a:ea typeface="+mn-ea"/>
                <a:cs typeface="+mn-cs"/>
              </a:defRPr>
            </a:pPr>
            <a:endParaRPr lang="en-FI"/>
          </a:p>
        </c:txPr>
        <c:crossAx val="4140588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628293174403651"/>
          <c:y val="2.2174248668733892E-2"/>
          <c:w val="0.56955379890974578"/>
          <c:h val="6.60214223722486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Neue Haas Unica W1G" panose="020B0504030206020203" pitchFamily="34" charset="0"/>
              <a:ea typeface="+mn-ea"/>
              <a:cs typeface="+mn-cs"/>
            </a:defRPr>
          </a:pPr>
          <a:endParaRPr lang="en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Neue Haas Unica W1G" panose="020B0504030206020203" pitchFamily="34" charset="0"/>
        </a:defRPr>
      </a:pPr>
      <a:endParaRPr lang="en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0.36543</cdr:x>
      <cdr:y>0.41592</cdr:y>
    </cdr:from>
    <cdr:to>
      <cdr:x>0.66253</cdr:x>
      <cdr:y>0.68941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1171EC12-FF78-8541-BDBC-CC6A4414F601}"/>
            </a:ext>
          </a:extLst>
        </cdr:cNvPr>
        <cdr:cNvGrpSpPr/>
      </cdr:nvGrpSpPr>
      <cdr:grpSpPr>
        <a:xfrm xmlns:a="http://schemas.openxmlformats.org/drawingml/2006/main">
          <a:off x="2777051" y="1741487"/>
          <a:ext cx="2257783" cy="1145122"/>
          <a:chOff x="2287076" y="1874237"/>
          <a:chExt cx="2995078" cy="1346756"/>
        </a:xfrm>
      </cdr:grpSpPr>
      <cdr:sp macro="" textlink="">
        <cdr:nvSpPr>
          <cdr:cNvPr id="2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8D45EB1E-4412-4440-90E1-1E52AE74CE72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1874237"/>
            <a:ext cx="2995078" cy="61913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 anchor="ctr">
            <a:norm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Seuraajia kaikissa </a:t>
            </a:r>
            <a:b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rgbClr val="002649"/>
                </a:solidFill>
                <a:latin typeface="Neue Haas Unica W1G Medium" panose="020B0504030206020203" pitchFamily="34" charset="0"/>
              </a:rPr>
              <a:t>kanavissa</a:t>
            </a:r>
            <a:endParaRPr lang="en-FI" sz="1200" dirty="0">
              <a:solidFill>
                <a:srgbClr val="002649"/>
              </a:solidFill>
              <a:latin typeface="Neue Haas Unica W1G Medium" panose="020B0504030206020203" pitchFamily="34" charset="0"/>
            </a:endParaRPr>
          </a:p>
        </cdr:txBody>
      </cdr:sp>
      <cdr:sp macro="" textlink="">
        <cdr:nvSpPr>
          <cdr:cNvPr id="3" name="Content Placeholder 2">
            <a:extLst xmlns:a="http://schemas.openxmlformats.org/drawingml/2006/main">
              <a:ext uri="{FF2B5EF4-FFF2-40B4-BE49-F238E27FC236}">
                <a16:creationId xmlns:a16="http://schemas.microsoft.com/office/drawing/2014/main" id="{C74C9BEF-4942-7448-9A77-9361FD05EFC1}"/>
              </a:ext>
            </a:extLst>
          </cdr:cNvPr>
          <cdr:cNvSpPr txBox="1">
            <a:spLocks xmlns:a="http://schemas.openxmlformats.org/drawingml/2006/main"/>
          </cdr:cNvSpPr>
        </cdr:nvSpPr>
        <cdr:spPr>
          <a:xfrm xmlns:a="http://schemas.openxmlformats.org/drawingml/2006/main">
            <a:off x="2287076" y="2438066"/>
            <a:ext cx="2995078" cy="78292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="horz" lIns="91440" tIns="45720" rIns="91440" bIns="45720" rtlCol="0">
            <a:noAutofit/>
          </a:bodyPr>
          <a:lstStyle xmlns:a="http://schemas.openxmlformats.org/drawingml/2006/main">
            <a:defPPr>
              <a:defRPr lang="en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fi-FI" sz="3500" dirty="0">
                <a:solidFill>
                  <a:schemeClr val="tx2"/>
                </a:solidFill>
                <a:latin typeface="Canela Medium" pitchFamily="2" charset="77"/>
              </a:rPr>
              <a:t>4 843 847</a:t>
            </a:r>
            <a:endParaRPr lang="en-FI" sz="3500" dirty="0">
              <a:solidFill>
                <a:schemeClr val="tx2"/>
              </a:solidFill>
              <a:latin typeface="Canela Medium" pitchFamily="2" charset="77"/>
            </a:endParaRP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0.74196</cdr:x>
      <cdr:y>0.06344</cdr:y>
    </cdr:from>
    <cdr:to>
      <cdr:x>0.97126</cdr:x>
      <cdr:y>0.2798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5EDCDA83-A3B0-6B4A-95CE-D87CF39C4769}"/>
            </a:ext>
          </a:extLst>
        </cdr:cNvPr>
        <cdr:cNvSpPr txBox="1"/>
      </cdr:nvSpPr>
      <cdr:spPr>
        <a:xfrm xmlns:a="http://schemas.openxmlformats.org/drawingml/2006/main">
          <a:off x="7375902" y="243663"/>
          <a:ext cx="2279510" cy="83099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i-FI" sz="2400" spc="300" dirty="0">
              <a:solidFill>
                <a:schemeClr val="bg2"/>
              </a:solidFill>
              <a:latin typeface="Neue Haas Unica W1G Medium" panose="020B0504030206020203" pitchFamily="34" charset="0"/>
            </a:rPr>
            <a:t>+</a:t>
          </a:r>
          <a:r>
            <a:rPr lang="fi-FI" sz="2400" dirty="0">
              <a:solidFill>
                <a:schemeClr val="bg2"/>
              </a:solidFill>
              <a:latin typeface="Neue Haas Unica W1G Medium" panose="020B0504030206020203" pitchFamily="34" charset="0"/>
            </a:rPr>
            <a:t>28 829</a:t>
          </a:r>
          <a:br>
            <a:rPr lang="fi-FI" sz="1200" dirty="0">
              <a:solidFill>
                <a:schemeClr val="bg2"/>
              </a:solidFill>
              <a:latin typeface="Neue Haas Unica W1G Medium" panose="020B0504030206020203" pitchFamily="34" charset="0"/>
            </a:rPr>
          </a:br>
          <a:r>
            <a:rPr lang="fi-FI" sz="1200" dirty="0">
              <a:solidFill>
                <a:schemeClr val="bg2"/>
              </a:solidFill>
              <a:latin typeface="Neue Haas Unica W1G Medium" panose="020B0504030206020203" pitchFamily="34" charset="0"/>
            </a:rPr>
            <a:t>= keskimääräinen muutos kuukaudessa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6731-4676-4049-B778-C85831E1F5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C887A-2D2F-E940-8170-CB98732492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03909-B5E8-FB4E-AFE4-A87166A88C34}" type="datetimeFigureOut">
              <a:rPr lang="en-FI" smtClean="0">
                <a:latin typeface="Neue Haas Unica W1G" panose="020B0504030206020203" pitchFamily="34" charset="0"/>
              </a:rPr>
              <a:t>17.4.2023</a:t>
            </a:fld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4AAC1-5A48-8D47-9036-9B35BA37D1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 dirty="0">
              <a:latin typeface="Neue Haas Unica W1G" panose="020B0504030206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B4C95-5904-FB43-9FE2-1A5C1BAD6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5268-A0E2-674D-AEA0-0DAD3129F1B4}" type="slidenum">
              <a:rPr lang="en-FI" smtClean="0">
                <a:latin typeface="Neue Haas Unica W1G" panose="020B0504030206020203" pitchFamily="34" charset="0"/>
              </a:rPr>
              <a:t>‹#›</a:t>
            </a:fld>
            <a:endParaRPr lang="en-FI" dirty="0"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5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C4E458E5-F7A7-9540-B300-0997209ECD22}" type="datetimeFigureOut">
              <a:rPr lang="en-FI" smtClean="0"/>
              <a:pPr/>
              <a:t>17.4.2023</a:t>
            </a:fld>
            <a:endParaRPr lang="en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eue Haas Unica W1G" panose="020B0504030206020203" pitchFamily="34" charset="0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eue Haas Unica W1G" panose="020B0504030206020203" pitchFamily="34" charset="0"/>
              </a:defRPr>
            </a:lvl1pPr>
          </a:lstStyle>
          <a:p>
            <a:fld id="{ECE063A0-E1D9-054C-B6B8-9DCE4E3BD599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8711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eue Haas Unica W1G" panose="020B0504030206020203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57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2120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7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31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1003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02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3.emf"/><Relationship Id="rId9" Type="http://schemas.openxmlformats.org/officeDocument/2006/relationships/image" Target="../media/image1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8F95F4-81E9-EF49-A226-BCE101457B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9750" y="-7822685"/>
            <a:ext cx="14535150" cy="155161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889790-F15E-1B44-B63B-B457C40FE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5982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68D8E-AFC5-9E4A-A6FF-D33AA04BC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582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FI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6E811F-B1B3-2C47-99A0-362276A992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0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3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F5F4F7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F5F4F7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61091E-6CBC-F94E-82C1-D26EBC3D43DB}"/>
              </a:ext>
            </a:extLst>
          </p:cNvPr>
          <p:cNvSpPr/>
          <p:nvPr userDrawn="1"/>
        </p:nvSpPr>
        <p:spPr>
          <a:xfrm>
            <a:off x="9548949" y="6100354"/>
            <a:ext cx="2455817" cy="518567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B2280F-ED4C-5840-AA11-78443EF12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1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1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8A087-0E54-5548-BBE0-62F93A137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40609" y="-7820500"/>
            <a:ext cx="14545053" cy="15526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82487-CC65-DF4E-B7FB-142940BCCA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82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">
    <p:bg>
      <p:bgPr>
        <a:solidFill>
          <a:srgbClr val="9C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4026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3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tx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51421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612270C-14A7-8A46-B036-90247A4D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5678"/>
            <a:ext cx="10515600" cy="3626644"/>
          </a:xfrm>
        </p:spPr>
        <p:txBody>
          <a:bodyPr/>
          <a:lstStyle>
            <a:lvl1pPr algn="ctr">
              <a:defRPr sz="8500">
                <a:solidFill>
                  <a:schemeClr val="bg2"/>
                </a:solidFill>
                <a:latin typeface="Clattering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44B72A-E6F1-9B4E-BC82-AAA5F85E85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7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866407-1BFA-8440-B74D-9BE0E51DB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510D3-A6F3-1B4D-AB47-636E1C2319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DCA8D7-E504-224C-9862-1C0B6BE2C743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4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32F4FF-B802-0E4B-AF28-35AEA1D7BC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618" r="14046"/>
          <a:stretch/>
        </p:blipFill>
        <p:spPr>
          <a:xfrm>
            <a:off x="10188143" y="0"/>
            <a:ext cx="2003858" cy="1333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9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83975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41417"/>
            <a:ext cx="4953001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1541417"/>
            <a:ext cx="5041900" cy="4161993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b="0" i="0" noProof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Lähde: Aikakausmediat somessa,</a:t>
            </a:r>
            <a:br>
              <a:rPr lang="fi-FI" sz="1000" b="0" i="0" noProof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</a:br>
            <a:r>
              <a:rPr lang="fi-FI" sz="1000" b="0" i="0" noProof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2F71F9-2281-0941-97F6-7ADD359F86BE}"/>
              </a:ext>
            </a:extLst>
          </p:cNvPr>
          <p:cNvCxnSpPr/>
          <p:nvPr userDrawn="1"/>
        </p:nvCxnSpPr>
        <p:spPr>
          <a:xfrm>
            <a:off x="1169071" y="113167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08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palsta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329774"/>
            <a:ext cx="9941170" cy="1363601"/>
          </a:xfrm>
        </p:spPr>
        <p:txBody>
          <a:bodyPr anchor="ctr"/>
          <a:lstStyle>
            <a:lvl1pPr algn="ctr">
              <a:defRPr sz="44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70099" y="2023584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470944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E7ADFB-1396-A449-9D14-3D52B019E1B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1446A3-4CE9-254E-A0F9-3CA2E79570EF}"/>
              </a:ext>
            </a:extLst>
          </p:cNvPr>
          <p:cNvCxnSpPr/>
          <p:nvPr userDrawn="1"/>
        </p:nvCxnSpPr>
        <p:spPr>
          <a:xfrm>
            <a:off x="1169071" y="1693378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236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tyyl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812"/>
            <a:ext cx="10515600" cy="1325563"/>
          </a:xfrm>
        </p:spPr>
        <p:txBody>
          <a:bodyPr/>
          <a:lstStyle>
            <a:lvl1pPr algn="l">
              <a:defRPr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057707-49E9-B54D-925F-EC5501F7E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375"/>
            <a:ext cx="10515600" cy="40354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2B6D43-EAE1-2C47-9566-14FA25019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C4E808-C354-BD46-A11A-BB2ED2856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0FA19-4146-7144-9656-A86E46BB5A75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7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bg>
      <p:bgPr>
        <a:solidFill>
          <a:srgbClr val="FF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87C4-888C-D443-97ED-678CA01987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83456"/>
            <a:ext cx="10515600" cy="1325563"/>
          </a:xfrm>
        </p:spPr>
        <p:txBody>
          <a:bodyPr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 dirty="0" err="1"/>
              <a:t>Sisältö</a:t>
            </a:r>
            <a:endParaRPr lang="en-FI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1F004C-804C-1149-B4B9-EFF10150BB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26031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29B38F8-395F-DC43-9EEA-948E5A663C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38554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8243C13-36F3-554B-B39E-5B18DAA5684A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31850" y="415280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03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BC51B-1ECA-5E44-BCAA-88BEFC96EDC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31850" y="4929733"/>
            <a:ext cx="996950" cy="596503"/>
          </a:xfrm>
        </p:spPr>
        <p:txBody>
          <a:bodyPr/>
          <a:lstStyle>
            <a:lvl1pPr marL="0" indent="0">
              <a:buNone/>
              <a:defRPr sz="4000">
                <a:solidFill>
                  <a:schemeClr val="bg1"/>
                </a:solidFill>
                <a:latin typeface="Canela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04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119E771-A6DD-F245-A557-A5F963888D08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089150" y="2689771"/>
            <a:ext cx="3460750" cy="536030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Ensimmäinen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D3CD72D-80AF-1245-9965-4E40DEDCD20D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089150" y="3491606"/>
            <a:ext cx="3460750" cy="424457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Toinen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E227821-A9A2-F144-9C0A-25E20AEC0FD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89150" y="4238328"/>
            <a:ext cx="3460750" cy="424458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Kolmas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9ACDB04-5B3C-EB47-836C-C3EA4AB145E7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2089150" y="5015405"/>
            <a:ext cx="3460750" cy="497135"/>
          </a:xfrm>
        </p:spPr>
        <p:txBody>
          <a:bodyPr/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Neljäs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269E9D1-F6E6-0549-AAE5-FB75F727DB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4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10602912" cy="647700"/>
          </a:xfrm>
        </p:spPr>
        <p:txBody>
          <a:bodyPr anchor="b"/>
          <a:lstStyle>
            <a:lvl1pPr algn="ctr">
              <a:defRPr sz="44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023585"/>
            <a:ext cx="4953001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425E5C-7BEA-364B-9017-B65429A54C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400800" y="2023585"/>
            <a:ext cx="504190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36248A-D07A-A94C-B343-5A80BE9C4B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BD7305-CCC3-5341-84F6-412B2D2601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103" r="13753"/>
          <a:stretch/>
        </p:blipFill>
        <p:spPr>
          <a:xfrm>
            <a:off x="10200843" y="0"/>
            <a:ext cx="1991157" cy="1358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063728-23EA-EE4E-9EC1-5FEC05A2CD2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102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C6D96-CE5D-624C-B880-8F643F99FF64}"/>
              </a:ext>
            </a:extLst>
          </p:cNvPr>
          <p:cNvSpPr txBox="1"/>
          <p:nvPr userDrawn="1"/>
        </p:nvSpPr>
        <p:spPr>
          <a:xfrm>
            <a:off x="602312" y="6328170"/>
            <a:ext cx="602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12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4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1616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57D93-882A-7348-B149-EEDC6EB250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1D72B2-0E38-4441-ACDA-CA2FF42A71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648336-2B7F-D741-BF86-08D5440632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16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3202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FE7726-DDF9-0649-8A2F-4E1E7CA0DB66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1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09B815-D875-F147-9E50-1B58609FA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586" y="0"/>
            <a:ext cx="563879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78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4790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6FB5C0-793C-3C4B-85D6-BF6EC2E25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1C14F-77E6-C94A-84C9-E22CDC352CD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8003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58CEF7-0887-7B42-B47B-250C6841DE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914" y="656952"/>
            <a:ext cx="5199086" cy="5357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D07328-92F1-AE44-84A6-753113B2E4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B95C89-311C-774B-9D64-C85090C431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CC819D-B3DF-364E-9730-6109B014DA6B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b="0" i="0" noProof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Lähde: Aikakausmediat somessa, vuosiraportti 2022</a:t>
            </a:r>
          </a:p>
          <a:p>
            <a:pPr algn="l"/>
            <a:endParaRPr lang="fi-FI" sz="1000" b="0" i="0" noProof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46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1" y="0"/>
            <a:ext cx="5637210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9BA364-C822-684E-8D17-FBD0E77C52C0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5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vär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06B5B71-A40D-5549-A13A-7CB75BB93BDA}"/>
              </a:ext>
            </a:extLst>
          </p:cNvPr>
          <p:cNvSpPr/>
          <p:nvPr userDrawn="1"/>
        </p:nvSpPr>
        <p:spPr>
          <a:xfrm>
            <a:off x="6553202" y="0"/>
            <a:ext cx="5637210" cy="6858000"/>
          </a:xfrm>
          <a:prstGeom prst="rect">
            <a:avLst/>
          </a:prstGeom>
          <a:solidFill>
            <a:srgbClr val="002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F89741-CE4D-E04E-BAEF-A2641E653D6E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6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7F2DD6-10C4-034F-AA82-6EEC56B5A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48" t="47124" r="30113" b="2933"/>
          <a:stretch/>
        </p:blipFill>
        <p:spPr>
          <a:xfrm>
            <a:off x="-533400" y="-1"/>
            <a:ext cx="61706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4790" y="825500"/>
            <a:ext cx="4799012" cy="1231900"/>
          </a:xfrm>
        </p:spPr>
        <p:txBody>
          <a:bodyPr anchor="b"/>
          <a:lstStyle>
            <a:lvl1pPr>
              <a:defRPr sz="4000">
                <a:solidFill>
                  <a:srgbClr val="FF6464"/>
                </a:solidFill>
                <a:latin typeface="Canela Medium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53202" y="2352675"/>
            <a:ext cx="4799012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E73-8C75-5048-98BF-260DE1F5A7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2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+ kuv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FAACA4-7C56-F040-B12A-A84B400211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094" t="29308" r="34648" b="36845"/>
          <a:stretch/>
        </p:blipFill>
        <p:spPr>
          <a:xfrm>
            <a:off x="7392989" y="0"/>
            <a:ext cx="47990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64AFCA-D63F-F44A-93EC-B862C59A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825500"/>
            <a:ext cx="5502956" cy="1231900"/>
          </a:xfrm>
        </p:spPr>
        <p:txBody>
          <a:bodyPr anchor="b"/>
          <a:lstStyle>
            <a:lvl1pPr>
              <a:defRPr sz="4000">
                <a:solidFill>
                  <a:srgbClr val="002649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315A2-FFA6-D948-84EC-A290CC1C18B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8" y="2352675"/>
            <a:ext cx="5504620" cy="3679825"/>
          </a:xfr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>
              <a:lnSpc>
                <a:spcPct val="120000"/>
              </a:lnSpc>
              <a:defRPr sz="18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2pPr>
            <a:lvl3pPr>
              <a:lnSpc>
                <a:spcPct val="120000"/>
              </a:lnSpc>
              <a:defRPr sz="16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0CA20D-D198-8249-B898-259BBC114C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077C2A-5274-BA48-8A26-EB54AEA1FC6C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0"/>
            <a:ext cx="10515600" cy="1325563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/>
          <p:nvPr userDrawn="1"/>
        </p:nvCxnSpPr>
        <p:spPr>
          <a:xfrm>
            <a:off x="1169071" y="1366807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3AA168A-67B8-4940-97AA-9A3F07F345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FA5E9-7226-A446-9E4B-8B10788C8A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07442" y="2146246"/>
            <a:ext cx="7464425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B3-42CB-FA45-B8B1-2A08F2A4B8E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400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nosto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EF58508-655F-4D48-B6E9-C52726C900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77BDE-513D-9D45-865F-385EFC00C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0209" y="6361182"/>
            <a:ext cx="2217130" cy="16704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CD0953-7CA8-4F47-8139-D5CAF8F8C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 anchor="b"/>
          <a:lstStyle>
            <a:lvl1pPr algn="ctr">
              <a:defRPr sz="8500">
                <a:solidFill>
                  <a:schemeClr val="bg1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93959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4707AA-FEB5-B543-868E-5C071A4BB7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83" t="58907" r="40621" b="455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E11F6-8AE3-2141-95F1-45E4ECCC35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624"/>
          <a:stretch/>
        </p:blipFill>
        <p:spPr>
          <a:xfrm>
            <a:off x="3632200" y="-3255264"/>
            <a:ext cx="2463800" cy="1228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AD04DD-053B-EF42-951B-A77D7F276F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99508" y="3063993"/>
            <a:ext cx="5592983" cy="4213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9008E-7E94-884C-9CD1-46E94B5FFC1B}"/>
              </a:ext>
            </a:extLst>
          </p:cNvPr>
          <p:cNvSpPr txBox="1"/>
          <p:nvPr userDrawn="1"/>
        </p:nvSpPr>
        <p:spPr>
          <a:xfrm>
            <a:off x="3839978" y="3696739"/>
            <a:ext cx="451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A</a:t>
            </a:r>
            <a:r>
              <a:rPr lang="en-FI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ikakausmedia.fi  │  Mediakortit.fi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96CF79-66B7-7F4E-AD65-FF1DAA40E9B3}"/>
              </a:ext>
            </a:extLst>
          </p:cNvPr>
          <p:cNvGrpSpPr/>
          <p:nvPr userDrawn="1"/>
        </p:nvGrpSpPr>
        <p:grpSpPr>
          <a:xfrm>
            <a:off x="5061577" y="4706264"/>
            <a:ext cx="2068842" cy="236236"/>
            <a:chOff x="4864100" y="4828992"/>
            <a:chExt cx="2068842" cy="23623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A2D01A-48EC-8544-9EA9-F53CBB023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1548" y="4837288"/>
              <a:ext cx="264087" cy="2196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180180-65CA-C447-8C72-468BD8975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1981" y="4828992"/>
              <a:ext cx="236236" cy="23623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2B75A8-6F21-094A-8E16-782F041E0D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8966" y="4846320"/>
              <a:ext cx="218908" cy="21890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CF252A-53B3-4E41-ADE1-608604DED9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01205" y="4859893"/>
              <a:ext cx="205335" cy="20533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B2E6FB-847A-C846-A69F-4C41DF40A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4100" y="4855247"/>
              <a:ext cx="296937" cy="2099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82C750E-8E6B-7E44-9F33-2740B3FE5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9871" y="4859238"/>
              <a:ext cx="193071" cy="1930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179479C-0F44-7A45-AA75-6A858C230627}"/>
              </a:ext>
            </a:extLst>
          </p:cNvPr>
          <p:cNvSpPr txBox="1"/>
          <p:nvPr userDrawn="1"/>
        </p:nvSpPr>
        <p:spPr>
          <a:xfrm>
            <a:off x="3839977" y="5124716"/>
            <a:ext cx="451203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300" b="0" i="0" dirty="0">
                <a:solidFill>
                  <a:schemeClr val="bg1"/>
                </a:solidFill>
                <a:latin typeface="Neue Haas Unica W1G" panose="020B0504030206020203" pitchFamily="34" charset="0"/>
              </a:rPr>
              <a:t>@</a:t>
            </a:r>
            <a:r>
              <a:rPr lang="fi-FI" sz="1300" b="0" i="0" dirty="0" err="1">
                <a:solidFill>
                  <a:schemeClr val="bg1"/>
                </a:solidFill>
                <a:latin typeface="Neue Haas Unica W1G" panose="020B0504030206020203" pitchFamily="34" charset="0"/>
              </a:rPr>
              <a:t>aikakausmedia</a:t>
            </a:r>
            <a:endParaRPr lang="en-FI" sz="1300" b="0" i="0" dirty="0">
              <a:solidFill>
                <a:schemeClr val="bg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8000"/>
          </a:xfrm>
          <a:prstGeom prst="rect">
            <a:avLst/>
          </a:prstGeom>
          <a:solidFill>
            <a:srgbClr val="FF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987A81C-4E41-D445-9482-92D9AE4BA8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2BCB598-89A0-8944-BE77-244DF996C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115F5A-F4AE-6143-9E8A-83B703A43D77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 b="0" i="0" noProof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Lähde: Aikakausmediat somessa, vuosiraportti 2022</a:t>
            </a:r>
          </a:p>
          <a:p>
            <a:pPr algn="l"/>
            <a:endParaRPr lang="fi-FI" sz="1000" b="0" i="0" noProof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5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aulukk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A06007-980B-2142-9A76-6C10782CC692}"/>
              </a:ext>
            </a:extLst>
          </p:cNvPr>
          <p:cNvSpPr/>
          <p:nvPr userDrawn="1"/>
        </p:nvSpPr>
        <p:spPr>
          <a:xfrm>
            <a:off x="7599405" y="0"/>
            <a:ext cx="4592594" cy="6857982"/>
          </a:xfrm>
          <a:prstGeom prst="rect">
            <a:avLst/>
          </a:prstGeom>
          <a:solidFill>
            <a:srgbClr val="9CFF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b="0" i="0" dirty="0">
              <a:latin typeface="Neue Haas Unica W1G" panose="020B0504030206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40C94C-A49F-5948-89AC-7EBDD1E88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0"/>
            <a:ext cx="7599405" cy="1325563"/>
          </a:xfrm>
        </p:spPr>
        <p:txBody>
          <a:bodyPr/>
          <a:lstStyle>
            <a:lvl1pPr algn="ctr">
              <a:defRPr sz="3500">
                <a:solidFill>
                  <a:schemeClr val="tx2"/>
                </a:solidFill>
                <a:latin typeface="Canela Medium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126362-C5A2-764A-B413-41408644FDDF}"/>
              </a:ext>
            </a:extLst>
          </p:cNvPr>
          <p:cNvCxnSpPr>
            <a:cxnSpLocks/>
          </p:cNvCxnSpPr>
          <p:nvPr userDrawn="1"/>
        </p:nvCxnSpPr>
        <p:spPr>
          <a:xfrm>
            <a:off x="602312" y="1366807"/>
            <a:ext cx="634218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82E640B-127A-8143-BC78-FEA7DC0E1F4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89623" y="2146246"/>
            <a:ext cx="6020160" cy="3344947"/>
          </a:xfr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B3F6A1-9752-F848-A102-0EAD89C36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65850" y="1912925"/>
            <a:ext cx="3659703" cy="3811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8DF08B-3530-C541-8E8B-47BED9E4E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39B8C-C17C-734E-992F-95AC9D7B1E98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0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1">
    <p:bg>
      <p:bgPr>
        <a:solidFill>
          <a:srgbClr val="0026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9CFFF8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D8F9-B370-1A4C-BDFF-A2B6637354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4529" y="6390396"/>
            <a:ext cx="1829365" cy="1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104355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6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elkkä teksti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972971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  <a:latin typeface="Canela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064BFC-CF3F-C74E-8F1F-09A14FDA406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9070" y="1780370"/>
            <a:ext cx="9941169" cy="3835238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chemeClr val="tx2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18F572-44AB-F742-BF25-B7C87DBC3C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06163D-74AF-9E4B-9C00-17C5345E5474}"/>
              </a:ext>
            </a:extLst>
          </p:cNvPr>
          <p:cNvCxnSpPr/>
          <p:nvPr userDrawn="1"/>
        </p:nvCxnSpPr>
        <p:spPr>
          <a:xfrm>
            <a:off x="1169071" y="1422656"/>
            <a:ext cx="994116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975F1AF-DCD8-B641-9909-F89425B39CAF}"/>
              </a:ext>
            </a:extLst>
          </p:cNvPr>
          <p:cNvSpPr txBox="1"/>
          <p:nvPr userDrawn="1"/>
        </p:nvSpPr>
        <p:spPr>
          <a:xfrm>
            <a:off x="602312" y="6328170"/>
            <a:ext cx="602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Lähde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: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Aikakausmediat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somessa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, </a:t>
            </a:r>
            <a:r>
              <a:rPr lang="en-US" sz="1000" b="0" i="0" dirty="0" err="1">
                <a:solidFill>
                  <a:schemeClr val="accent1"/>
                </a:solidFill>
                <a:latin typeface="Neue Haas Unica W1G Light" panose="020B0404030206020203" pitchFamily="34" charset="0"/>
              </a:rPr>
              <a:t>vuosiraportti</a:t>
            </a:r>
            <a:r>
              <a:rPr lang="en-US" sz="1000" b="0" i="0" dirty="0">
                <a:solidFill>
                  <a:schemeClr val="accent1"/>
                </a:solidFill>
                <a:latin typeface="Neue Haas Unica W1G Light" panose="020B0404030206020203" pitchFamily="34" charset="0"/>
              </a:rPr>
              <a:t> 2022</a:t>
            </a:r>
          </a:p>
          <a:p>
            <a:pPr algn="l"/>
            <a:endParaRPr lang="fi-FI" sz="1000" b="0" i="0" dirty="0">
              <a:solidFill>
                <a:schemeClr val="accent1"/>
              </a:solidFill>
              <a:latin typeface="Neue Haas Unica W1G Light" panose="020B04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26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teksti 2">
    <p:bg>
      <p:bgPr>
        <a:solidFill>
          <a:srgbClr val="F4C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28AA3-49D3-B841-9A4C-2BA029B0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2393"/>
            <a:ext cx="10515600" cy="1292086"/>
          </a:xfrm>
        </p:spPr>
        <p:txBody>
          <a:bodyPr/>
          <a:lstStyle>
            <a:lvl1pPr algn="ctr">
              <a:defRPr sz="6000">
                <a:solidFill>
                  <a:srgbClr val="002649"/>
                </a:solidFill>
                <a:latin typeface="Clattering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837841-3BE3-2244-94B9-11F5CE75642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689706" y="2483610"/>
            <a:ext cx="8824801" cy="3131997"/>
          </a:xfrm>
        </p:spPr>
        <p:txBody>
          <a:bodyPr/>
          <a:lstStyle>
            <a:lvl1pPr algn="ctr">
              <a:lnSpc>
                <a:spcPct val="120000"/>
              </a:lnSpc>
              <a:buFontTx/>
              <a:buNone/>
              <a:defRPr sz="22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1pPr>
            <a:lvl2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2pPr>
            <a:lvl3pPr algn="ctr">
              <a:lnSpc>
                <a:spcPct val="120000"/>
              </a:lnSpc>
              <a:buFontTx/>
              <a:buNone/>
              <a:defRPr sz="3000" b="0" i="0">
                <a:solidFill>
                  <a:schemeClr val="bg1"/>
                </a:solidFill>
                <a:latin typeface="Neue Haas Unica W1G Light" panose="020B0404030206020203" pitchFamily="34" charset="0"/>
              </a:defRPr>
            </a:lvl3pPr>
            <a:lvl4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4pPr>
            <a:lvl5pPr>
              <a:defRPr sz="2000" b="0" i="0">
                <a:solidFill>
                  <a:srgbClr val="002649"/>
                </a:solidFill>
                <a:latin typeface="Neue Haas Unica W1G Light" panose="020B0404030206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19DD2-B99B-4E4F-9C1F-20F528AEAD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64074" y="6389170"/>
            <a:ext cx="1845645" cy="1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0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49EBF-CEF6-E44B-B0A4-3E1C3279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5092-7646-5547-A70B-476FB072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03652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4" r:id="rId3"/>
    <p:sldLayoutId id="2147483677" r:id="rId4"/>
    <p:sldLayoutId id="2147483679" r:id="rId5"/>
    <p:sldLayoutId id="2147483663" r:id="rId6"/>
    <p:sldLayoutId id="2147483686" r:id="rId7"/>
    <p:sldLayoutId id="2147483687" r:id="rId8"/>
    <p:sldLayoutId id="2147483667" r:id="rId9"/>
    <p:sldLayoutId id="2147483676" r:id="rId10"/>
    <p:sldLayoutId id="2147483664" r:id="rId11"/>
    <p:sldLayoutId id="2147483680" r:id="rId12"/>
    <p:sldLayoutId id="2147483678" r:id="rId13"/>
    <p:sldLayoutId id="2147483684" r:id="rId14"/>
    <p:sldLayoutId id="2147483661" r:id="rId15"/>
    <p:sldLayoutId id="2147483681" r:id="rId16"/>
    <p:sldLayoutId id="2147483683" r:id="rId17"/>
    <p:sldLayoutId id="2147483682" r:id="rId18"/>
    <p:sldLayoutId id="2147483662" r:id="rId19"/>
    <p:sldLayoutId id="2147483665" r:id="rId20"/>
    <p:sldLayoutId id="2147483657" r:id="rId21"/>
    <p:sldLayoutId id="2147483674" r:id="rId22"/>
    <p:sldLayoutId id="2147483666" r:id="rId23"/>
    <p:sldLayoutId id="2147483675" r:id="rId24"/>
    <p:sldLayoutId id="2147483670" r:id="rId25"/>
    <p:sldLayoutId id="2147483668" r:id="rId26"/>
    <p:sldLayoutId id="2147483669" r:id="rId27"/>
    <p:sldLayoutId id="2147483672" r:id="rId28"/>
    <p:sldLayoutId id="2147483673" r:id="rId29"/>
    <p:sldLayoutId id="2147483655" r:id="rId30"/>
    <p:sldLayoutId id="2147483671" r:id="rId3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2"/>
          </a:solidFill>
          <a:latin typeface="Canela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Neue Haas Unica W1G Light" panose="020B0404030206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kakausmedia.fi/some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F375-90D5-7E45-B00C-9DB66F62E6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Aikakausmediat somessa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29775-DF8A-CA45-9105-05DC8CCDE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Vuosiraportti 2022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00788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2405674" y="1397081"/>
            <a:ext cx="7876978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b="1" dirty="0" err="1">
                <a:latin typeface="Neue Haas Unica Pro" panose="020B0504030206020203" pitchFamily="34" charset="77"/>
              </a:rPr>
              <a:t>Aikakausmedioiden</a:t>
            </a:r>
            <a:r>
              <a:rPr lang="fi-FI" sz="1800" b="1" dirty="0">
                <a:latin typeface="Neue Haas Unica Pro" panose="020B0504030206020203" pitchFamily="34" charset="77"/>
              </a:rPr>
              <a:t> someyleisöstä 78 % seuraa yleisömedioita</a:t>
            </a:r>
            <a:r>
              <a:rPr lang="fi-FI" sz="1800" dirty="0"/>
              <a:t>. </a:t>
            </a:r>
            <a:br>
              <a:rPr lang="fi-FI" sz="1800" dirty="0"/>
            </a:br>
            <a:r>
              <a:rPr lang="fi-FI" sz="1800" dirty="0"/>
              <a:t>Seurannassa oli mukana 129 yleisömediaa, joilla oli yhteensä 374 somekanavaa.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b="1" dirty="0">
                <a:latin typeface="Neue Haas Unica Pro" panose="020B0504030206020203" pitchFamily="34" charset="77"/>
              </a:rPr>
              <a:t>Ammatti- ja järjestömedioiden yleisön osuus oli 15 %. </a:t>
            </a:r>
            <a:br>
              <a:rPr lang="fi-FI" sz="1800" dirty="0"/>
            </a:br>
            <a:r>
              <a:rPr lang="fi-FI" sz="1800" dirty="0"/>
              <a:t>Näitä medioita oli seurannassa 79 kappaletta, ja niillä oli yhteensä </a:t>
            </a:r>
            <a:br>
              <a:rPr lang="fi-FI" sz="1800" dirty="0"/>
            </a:br>
            <a:r>
              <a:rPr lang="fi-FI" sz="1800" dirty="0"/>
              <a:t>179 somekanavaa.</a:t>
            </a:r>
            <a:br>
              <a:rPr lang="fi-FI" sz="1800" dirty="0"/>
            </a:br>
            <a:br>
              <a:rPr lang="fi-FI" sz="1800" dirty="0"/>
            </a:br>
            <a:r>
              <a:rPr lang="fi-FI" sz="1800" b="1" dirty="0">
                <a:latin typeface="Neue Haas Unica Pro" panose="020B0504030206020203" pitchFamily="34" charset="77"/>
              </a:rPr>
              <a:t>Asiakasmedioiden osuus seuraajista oli 6 %. </a:t>
            </a:r>
            <a:br>
              <a:rPr lang="fi-FI" sz="1800" dirty="0"/>
            </a:br>
            <a:r>
              <a:rPr lang="fi-FI" sz="1800" dirty="0"/>
              <a:t>Asiakasmedioita oli mukana 6 kappaletta, ja niillä oli yhteensä 14 somekanavaa.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5A7CF-B483-424C-A3A4-A922C4EDF354}"/>
              </a:ext>
            </a:extLst>
          </p:cNvPr>
          <p:cNvSpPr txBox="1"/>
          <p:nvPr/>
        </p:nvSpPr>
        <p:spPr>
          <a:xfrm>
            <a:off x="3679940" y="6245267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Pro" panose="020B0504030206020203" pitchFamily="34" charset="77"/>
              </a:rPr>
              <a:t>*) Kaikkien seurattujen medioiden tykkääjät, seuraajat ja tilaajat Facebookissa, Instagramissa, Twitterissä, YouTubessa, Pinterestissä ja TikTokissa. Päällekkäisyyksiä ei ole huomioitu. </a:t>
            </a:r>
          </a:p>
        </p:txBody>
      </p:sp>
    </p:spTree>
    <p:extLst>
      <p:ext uri="{BB962C8B-B14F-4D97-AF65-F5344CB8AC3E}">
        <p14:creationId xmlns:p14="http://schemas.microsoft.com/office/powerpoint/2010/main" val="496630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651341"/>
          </a:xfrm>
        </p:spPr>
        <p:txBody>
          <a:bodyPr anchor="ctr">
            <a:noAutofit/>
          </a:bodyPr>
          <a:lstStyle/>
          <a:p>
            <a:r>
              <a:rPr lang="fi-FI" sz="3800" dirty="0"/>
              <a:t>Seuraajamäärä mediaryhmittäin 2022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 seuratut kanavat (Facebook, Instagram, Twitter, YouTube, Pinterest ja TikTok) yhteensä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94501E-2021-E14A-8513-3213F94DE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97585"/>
              </p:ext>
            </p:extLst>
          </p:nvPr>
        </p:nvGraphicFramePr>
        <p:xfrm>
          <a:off x="1147831" y="1833181"/>
          <a:ext cx="9962407" cy="419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84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651341"/>
          </a:xfrm>
        </p:spPr>
        <p:txBody>
          <a:bodyPr anchor="ctr">
            <a:noAutofit/>
          </a:bodyPr>
          <a:lstStyle/>
          <a:p>
            <a:r>
              <a:rPr lang="fi-FI" sz="3800" dirty="0"/>
              <a:t>Someyleisön jakauma eri mediaryhmissä 2022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Osuus someyleisöstä, 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AE15BDD-BD99-E640-83FB-5A57DB46B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372559"/>
              </p:ext>
            </p:extLst>
          </p:nvPr>
        </p:nvGraphicFramePr>
        <p:xfrm>
          <a:off x="1689419" y="1763770"/>
          <a:ext cx="9941168" cy="397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924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1928674" y="1397081"/>
            <a:ext cx="8334651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Seuraajamäärältään suurimmat mediaryhmät </a:t>
            </a:r>
            <a:br>
              <a:rPr lang="fi-FI" sz="2400" dirty="0">
                <a:solidFill>
                  <a:srgbClr val="FF6464"/>
                </a:solidFill>
                <a:latin typeface="Canela Medium" pitchFamily="2" charset="77"/>
              </a:rPr>
            </a:b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aiheen mukaan: </a:t>
            </a:r>
            <a:br>
              <a:rPr lang="fi-FI" sz="1800" dirty="0">
                <a:highlight>
                  <a:srgbClr val="F9DAD4"/>
                </a:highlight>
              </a:rPr>
            </a:br>
            <a:r>
              <a:rPr lang="fi-FI" sz="1800" dirty="0">
                <a:highlight>
                  <a:srgbClr val="F9DAD4"/>
                </a:highlight>
              </a:rPr>
              <a:t> </a:t>
            </a:r>
            <a:br>
              <a:rPr lang="fi-FI" sz="1800" dirty="0"/>
            </a:br>
            <a:r>
              <a:rPr lang="fi-FI" sz="1800" dirty="0">
                <a:solidFill>
                  <a:schemeClr val="accent1"/>
                </a:solidFill>
              </a:rPr>
              <a:t>1. Asuminen, puutarha, pienrauta ja remontointi</a:t>
            </a:r>
            <a:br>
              <a:rPr lang="fi-FI" sz="1800" dirty="0">
                <a:solidFill>
                  <a:schemeClr val="accent1"/>
                </a:solidFill>
              </a:rPr>
            </a:br>
            <a:r>
              <a:rPr lang="fi-FI" sz="1800" dirty="0">
                <a:solidFill>
                  <a:schemeClr val="accent1"/>
                </a:solidFill>
              </a:rPr>
              <a:t>2. Naiset ja naisten elämä</a:t>
            </a:r>
            <a:br>
              <a:rPr lang="fi-FI" sz="1800" dirty="0">
                <a:solidFill>
                  <a:schemeClr val="accent1"/>
                </a:solidFill>
              </a:rPr>
            </a:br>
            <a:r>
              <a:rPr lang="fi-FI" sz="1800" dirty="0">
                <a:solidFill>
                  <a:schemeClr val="accent1"/>
                </a:solidFill>
              </a:rPr>
              <a:t>3. Ruoka ja juoma</a:t>
            </a:r>
            <a:br>
              <a:rPr lang="fi-FI" sz="1800" dirty="0">
                <a:solidFill>
                  <a:schemeClr val="accent1"/>
                </a:solidFill>
              </a:rPr>
            </a:br>
            <a:r>
              <a:rPr lang="fi-FI" sz="1800" dirty="0">
                <a:solidFill>
                  <a:schemeClr val="accent1"/>
                </a:solidFill>
              </a:rPr>
              <a:t>4. Talous, markkinointi ja media</a:t>
            </a:r>
            <a:br>
              <a:rPr lang="fi-FI" sz="1800" dirty="0">
                <a:solidFill>
                  <a:schemeClr val="accent1"/>
                </a:solidFill>
              </a:rPr>
            </a:br>
            <a:r>
              <a:rPr lang="fi-FI" sz="1800" dirty="0">
                <a:solidFill>
                  <a:schemeClr val="accent1"/>
                </a:solidFill>
              </a:rPr>
              <a:t>5. </a:t>
            </a:r>
            <a:r>
              <a:rPr lang="fi-FI" sz="1800" dirty="0" err="1">
                <a:solidFill>
                  <a:schemeClr val="accent1"/>
                </a:solidFill>
              </a:rPr>
              <a:t>Yleisaikakausmediat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75A7CF-B483-424C-A3A4-A922C4EDF354}"/>
              </a:ext>
            </a:extLst>
          </p:cNvPr>
          <p:cNvSpPr txBox="1"/>
          <p:nvPr/>
        </p:nvSpPr>
        <p:spPr>
          <a:xfrm>
            <a:off x="3679940" y="6245267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medioiden tykkääjät, seuraajat ja tilaajat Facebookissa, Instagramissa, Twitterissä, YouTubessa, Pinterestissä ja TikTokissa. Päällekkäisyyksiä ei ole huomioitu. </a:t>
            </a:r>
          </a:p>
        </p:txBody>
      </p:sp>
    </p:spTree>
    <p:extLst>
      <p:ext uri="{BB962C8B-B14F-4D97-AF65-F5344CB8AC3E}">
        <p14:creationId xmlns:p14="http://schemas.microsoft.com/office/powerpoint/2010/main" val="308093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Someyleisö median aiheen mukaan vuonna 2022 (1/2)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3AF1BF-DE1C-B04C-8F5C-06F60390CC45}"/>
              </a:ext>
            </a:extLst>
          </p:cNvPr>
          <p:cNvSpPr/>
          <p:nvPr/>
        </p:nvSpPr>
        <p:spPr>
          <a:xfrm>
            <a:off x="3246435" y="6266001"/>
            <a:ext cx="5786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lehtien somekanavien tykkääjät, seuraajat ja tilaajat Facebookissa, Instagramissa, Twitterissä, YouTubessa, Pinterestissä ja TikTokissa. Luvut kerätty 31.12.2022.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29975-02D4-DA49-B0D5-AAAE5A4B2E01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 seuratut kanavat (Facebook, Instagram, Twitter, YouTube, Pinterest ja TikTok) yhteensä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7B68569-9F69-154E-A4D2-FBF521A446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387579"/>
              </p:ext>
            </p:extLst>
          </p:nvPr>
        </p:nvGraphicFramePr>
        <p:xfrm>
          <a:off x="410817" y="1564237"/>
          <a:ext cx="11110240" cy="454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475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Someyleisö median aiheen mukaan vuonna 2022 (2/2)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3AF1BF-DE1C-B04C-8F5C-06F60390CC45}"/>
              </a:ext>
            </a:extLst>
          </p:cNvPr>
          <p:cNvSpPr/>
          <p:nvPr/>
        </p:nvSpPr>
        <p:spPr>
          <a:xfrm>
            <a:off x="3072719" y="6246894"/>
            <a:ext cx="57864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lehtien somekanavien tykkääjät, seuraajat ja tilaajat Facebookissa, Instagramissa, Twitterissä, YouTubessa, Pinterestissä ja TikTokissa. Luvut kerätty 31.12.2022.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229975-02D4-DA49-B0D5-AAAE5A4B2E01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 seuratut kanavat (Facebook, Instagram, Twitter, YouTube, Pinterest ja </a:t>
            </a:r>
            <a:r>
              <a:rPr lang="fi-FI" sz="1400" dirty="0" err="1">
                <a:solidFill>
                  <a:schemeClr val="accent1"/>
                </a:solidFill>
                <a:latin typeface="Neue Haas Unica W1G" panose="020B0504030206020203" pitchFamily="34" charset="0"/>
              </a:rPr>
              <a:t>TikTok</a:t>
            </a:r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) yhteensä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7B68569-9F69-154E-A4D2-FBF521A44644}"/>
              </a:ext>
            </a:extLst>
          </p:cNvPr>
          <p:cNvGraphicFramePr/>
          <p:nvPr/>
        </p:nvGraphicFramePr>
        <p:xfrm>
          <a:off x="410817" y="1564237"/>
          <a:ext cx="11110240" cy="4542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431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1928674" y="1397081"/>
            <a:ext cx="8334651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Instagram oli erityisen vahva seuraavien aiheiden medioissa:</a:t>
            </a:r>
            <a:br>
              <a:rPr lang="fi-FI" sz="1800" dirty="0">
                <a:highlight>
                  <a:srgbClr val="F9DAD4"/>
                </a:highlight>
              </a:rPr>
            </a:br>
            <a:r>
              <a:rPr lang="fi-FI" sz="1800" dirty="0">
                <a:highlight>
                  <a:srgbClr val="F9DAD4"/>
                </a:highlight>
              </a:rPr>
              <a:t> </a:t>
            </a:r>
            <a:br>
              <a:rPr lang="fi-FI" sz="1800" dirty="0"/>
            </a:br>
            <a:r>
              <a:rPr lang="fi-FI" sz="1800" dirty="0"/>
              <a:t>Ruoka ja juoma (61 % yleisöstä IG-seuraajia)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Asuminen, puutarha, pienrauta ja remontointi (60 % yleisöstä IG-seuraajia) 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Askartelu ja käsityöt (58 % yleisöstä IG-seuraajia)</a:t>
            </a:r>
            <a:endParaRPr lang="fi-FI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98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1928674" y="1397081"/>
            <a:ext cx="8334651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Twitter oli hallitseva kanava näissä aiheissa:</a:t>
            </a:r>
            <a:br>
              <a:rPr lang="fi-FI" sz="1800" dirty="0">
                <a:highlight>
                  <a:srgbClr val="F9DAD4"/>
                </a:highlight>
              </a:rPr>
            </a:br>
            <a:r>
              <a:rPr lang="fi-FI" sz="1800" dirty="0">
                <a:highlight>
                  <a:srgbClr val="F9DAD4"/>
                </a:highlight>
              </a:rPr>
              <a:t> </a:t>
            </a:r>
            <a:br>
              <a:rPr lang="fi-FI" sz="1800" dirty="0"/>
            </a:br>
            <a:r>
              <a:rPr lang="fi-FI" sz="1800" dirty="0"/>
              <a:t>Talous, markkinointi ja media (70 % yleisöstä Twitter-seuraajia)</a:t>
            </a:r>
            <a:br>
              <a:rPr lang="fi-FI" sz="1800" dirty="0"/>
            </a:br>
            <a:r>
              <a:rPr lang="fi-FI" sz="1800" dirty="0"/>
              <a:t> </a:t>
            </a:r>
            <a:br>
              <a:rPr lang="fi-FI" sz="1800" dirty="0"/>
            </a:br>
            <a:r>
              <a:rPr lang="fi-FI" sz="1800" dirty="0"/>
              <a:t>Tekniikka ja tietotekniikka (63 % yleisöstä Twitter-seuraajia)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Yleismediat (55 % yleisöstä Twitter-seuraajia)</a:t>
            </a:r>
            <a:endParaRPr lang="fi-FI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38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1928674" y="1397081"/>
            <a:ext cx="8334651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YouTube-seuraajien osuus yleisöstä oli suurimmillaan seuraavissa aiheissa: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/>
              <a:t>Autot, moottoriajoneuvot ja kuljetus (24 % yleisöstä YouTube-kanavan tilaajia) 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/>
              <a:t>Lasten ja nuorten mediat (18 % yleisöstä YouTube-kanavan tilaajia)</a:t>
            </a:r>
            <a:br>
              <a:rPr lang="fi-FI" sz="1800" dirty="0"/>
            </a:br>
            <a:br>
              <a:rPr lang="fi-FI" sz="1800" dirty="0"/>
            </a:br>
            <a:r>
              <a:rPr lang="fi-FI" sz="2400" dirty="0" err="1">
                <a:solidFill>
                  <a:srgbClr val="FF6464"/>
                </a:solidFill>
                <a:latin typeface="Canela Medium" pitchFamily="2" charset="77"/>
              </a:rPr>
              <a:t>Pinterestiä</a:t>
            </a:r>
            <a:r>
              <a:rPr lang="fi-FI" sz="2400" dirty="0">
                <a:solidFill>
                  <a:srgbClr val="FF6464"/>
                </a:solidFill>
                <a:latin typeface="Canela Medium" pitchFamily="2" charset="77"/>
              </a:rPr>
              <a:t> käytettiin erityisesti näissä: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/>
              <a:t>Naistenmediat (7 % yleisöstä Pinterest-seuraajia) </a:t>
            </a:r>
          </a:p>
          <a:p>
            <a:pPr marL="0" indent="0" algn="ctr" fontAlgn="b">
              <a:lnSpc>
                <a:spcPct val="120000"/>
              </a:lnSpc>
              <a:buNone/>
            </a:pPr>
            <a:r>
              <a:rPr lang="fi-FI" sz="1800" dirty="0"/>
              <a:t>Asuminen, puutarhanhoito ja remontointi (4 % yleisöstä Pinterest-seuraajia)</a:t>
            </a:r>
          </a:p>
        </p:txBody>
      </p:sp>
    </p:spTree>
    <p:extLst>
      <p:ext uri="{BB962C8B-B14F-4D97-AF65-F5344CB8AC3E}">
        <p14:creationId xmlns:p14="http://schemas.microsoft.com/office/powerpoint/2010/main" val="1118592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761" y="372194"/>
            <a:ext cx="10397858" cy="651341"/>
          </a:xfrm>
        </p:spPr>
        <p:txBody>
          <a:bodyPr anchor="ctr">
            <a:noAutofit/>
          </a:bodyPr>
          <a:lstStyle/>
          <a:p>
            <a:r>
              <a:rPr lang="fi-FI" sz="3000" dirty="0"/>
              <a:t>Someyleisön jakauma median aihealueen mukaan 2022 (1/2)</a:t>
            </a:r>
            <a:endParaRPr lang="fi-FI" sz="3000" dirty="0">
              <a:highlight>
                <a:srgbClr val="FFFF00"/>
              </a:highligh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Osuus someyleisöstä, %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3F8AB79-61F5-8944-A612-6B8DB7DE9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830835"/>
              </p:ext>
            </p:extLst>
          </p:nvPr>
        </p:nvGraphicFramePr>
        <p:xfrm>
          <a:off x="1081761" y="1533241"/>
          <a:ext cx="9941168" cy="458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255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2405674" y="1511381"/>
            <a:ext cx="7876978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fi-FI" sz="1800" dirty="0"/>
              <a:t>Aikakausmedioilla oli vuoden lopussa</a:t>
            </a:r>
            <a:r>
              <a:rPr lang="fi-FI" sz="1600" dirty="0">
                <a:latin typeface="Neue Haas Unica W1G" panose="020B0504030206020203" pitchFamily="34" charset="0"/>
              </a:rPr>
              <a:t> </a:t>
            </a:r>
            <a:r>
              <a:rPr lang="fi-FI" sz="1800" b="1" dirty="0">
                <a:latin typeface="Neue Haas Unica Pro" panose="020B0504030206020203" pitchFamily="34" charset="77"/>
              </a:rPr>
              <a:t>4 843 847 someseuraajaa</a:t>
            </a:r>
            <a:r>
              <a:rPr lang="fi-FI" sz="1800" dirty="0"/>
              <a:t>. Someyleisö kasvoi vuoden aikana </a:t>
            </a:r>
            <a:r>
              <a:rPr lang="fi-FI" sz="1800" b="1" dirty="0">
                <a:latin typeface="Neue Haas Unica Pro" panose="020B0504030206020203" pitchFamily="34" charset="77"/>
              </a:rPr>
              <a:t>345 945 uudella seuraajalla</a:t>
            </a:r>
            <a:r>
              <a:rPr lang="fi-FI" sz="1800" dirty="0"/>
              <a:t>. </a:t>
            </a:r>
            <a:br>
              <a:rPr lang="fi-FI" sz="1800" dirty="0"/>
            </a:br>
            <a:br>
              <a:rPr lang="fi-FI" sz="1800" dirty="0"/>
            </a:br>
            <a:r>
              <a:rPr lang="fi-FI" sz="1800" dirty="0"/>
              <a:t>Someyleisöstä melkein </a:t>
            </a:r>
            <a:r>
              <a:rPr lang="fi-FI" sz="1800" b="1" dirty="0">
                <a:latin typeface="Neue Haas Unica Pro" panose="020B0504030206020203" pitchFamily="34" charset="77"/>
              </a:rPr>
              <a:t>puolet seurasi aikkareita Facebookissa</a:t>
            </a:r>
            <a:r>
              <a:rPr lang="fi-FI" sz="1600" dirty="0">
                <a:latin typeface="Neue Haas Unica W1G" panose="020B0504030206020203" pitchFamily="34" charset="0"/>
              </a:rPr>
              <a:t>. </a:t>
            </a:r>
            <a:br>
              <a:rPr lang="fi-FI" sz="1600" dirty="0">
                <a:latin typeface="Neue Haas Unica W1G" panose="020B0504030206020203" pitchFamily="34" charset="0"/>
              </a:rPr>
            </a:br>
            <a:r>
              <a:rPr lang="fi-FI" sz="1800" dirty="0"/>
              <a:t>FB-seuraajien osuus yleisöstä on pienentynyt jokaisena seurantavuonna, </a:t>
            </a:r>
            <a:br>
              <a:rPr lang="fi-FI" sz="1800" dirty="0"/>
            </a:br>
            <a:r>
              <a:rPr lang="fi-FI" sz="1800" dirty="0"/>
              <a:t>mutta se on edelleen suurin kanava. </a:t>
            </a:r>
            <a:br>
              <a:rPr lang="fi-FI" sz="1800" dirty="0"/>
            </a:br>
            <a:br>
              <a:rPr lang="fi-FI" sz="1800" dirty="0"/>
            </a:br>
            <a:r>
              <a:rPr lang="fi-FI" sz="1800" b="1" dirty="0">
                <a:latin typeface="Neue Haas Unica Pro" panose="020B0504030206020203" pitchFamily="34" charset="77"/>
              </a:rPr>
              <a:t>Eniten uusia seuraajia </a:t>
            </a:r>
            <a:r>
              <a:rPr lang="fi-FI" sz="1800" dirty="0"/>
              <a:t>aikakausmediat saivat Instagramissa.</a:t>
            </a:r>
          </a:p>
        </p:txBody>
      </p:sp>
    </p:spTree>
    <p:extLst>
      <p:ext uri="{BB962C8B-B14F-4D97-AF65-F5344CB8AC3E}">
        <p14:creationId xmlns:p14="http://schemas.microsoft.com/office/powerpoint/2010/main" val="3999769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Osuus someyleisöstä, %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C4D5C65-4D66-304D-8CFE-20A02D73E0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4638559"/>
              </p:ext>
            </p:extLst>
          </p:nvPr>
        </p:nvGraphicFramePr>
        <p:xfrm>
          <a:off x="1081761" y="1533241"/>
          <a:ext cx="9941168" cy="4585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816585A1-15C4-2A4B-AF49-03BC24C03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761" y="372194"/>
            <a:ext cx="10397858" cy="651341"/>
          </a:xfrm>
        </p:spPr>
        <p:txBody>
          <a:bodyPr anchor="ctr">
            <a:noAutofit/>
          </a:bodyPr>
          <a:lstStyle/>
          <a:p>
            <a:r>
              <a:rPr lang="fi-FI" sz="3000" dirty="0"/>
              <a:t>Someyleisön jakauma median aihealueen mukaan 2022 (2/2)</a:t>
            </a:r>
            <a:endParaRPr lang="fi-FI" sz="3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10051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B4B812C-9146-314E-A845-EC14AF62E93D}"/>
              </a:ext>
            </a:extLst>
          </p:cNvPr>
          <p:cNvSpPr txBox="1">
            <a:spLocks/>
          </p:cNvSpPr>
          <p:nvPr/>
        </p:nvSpPr>
        <p:spPr>
          <a:xfrm>
            <a:off x="1090362" y="202672"/>
            <a:ext cx="10335324" cy="651341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Canela Medium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fi-FI" sz="3200" dirty="0"/>
              <a:t>Suurimmat aikakausmediat somessa aiheen mukaan 2022</a:t>
            </a:r>
            <a:endParaRPr lang="fi-FI" sz="3200" dirty="0">
              <a:highlight>
                <a:srgbClr val="FFFF00"/>
              </a:highlight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81241A2-A35B-2848-9E07-6C17EC6F29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011783"/>
              </p:ext>
            </p:extLst>
          </p:nvPr>
        </p:nvGraphicFramePr>
        <p:xfrm>
          <a:off x="625962" y="1023535"/>
          <a:ext cx="11264123" cy="5096464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1484829">
                  <a:extLst>
                    <a:ext uri="{9D8B030D-6E8A-4147-A177-3AD203B41FA5}">
                      <a16:colId xmlns:a16="http://schemas.microsoft.com/office/drawing/2014/main" val="438144328"/>
                    </a:ext>
                  </a:extLst>
                </a:gridCol>
                <a:gridCol w="218747">
                  <a:extLst>
                    <a:ext uri="{9D8B030D-6E8A-4147-A177-3AD203B41FA5}">
                      <a16:colId xmlns:a16="http://schemas.microsoft.com/office/drawing/2014/main" val="2065703437"/>
                    </a:ext>
                  </a:extLst>
                </a:gridCol>
                <a:gridCol w="1625496">
                  <a:extLst>
                    <a:ext uri="{9D8B030D-6E8A-4147-A177-3AD203B41FA5}">
                      <a16:colId xmlns:a16="http://schemas.microsoft.com/office/drawing/2014/main" val="852460072"/>
                    </a:ext>
                  </a:extLst>
                </a:gridCol>
                <a:gridCol w="1433067">
                  <a:extLst>
                    <a:ext uri="{9D8B030D-6E8A-4147-A177-3AD203B41FA5}">
                      <a16:colId xmlns:a16="http://schemas.microsoft.com/office/drawing/2014/main" val="593904560"/>
                    </a:ext>
                  </a:extLst>
                </a:gridCol>
                <a:gridCol w="1625496">
                  <a:extLst>
                    <a:ext uri="{9D8B030D-6E8A-4147-A177-3AD203B41FA5}">
                      <a16:colId xmlns:a16="http://schemas.microsoft.com/office/drawing/2014/main" val="2172470892"/>
                    </a:ext>
                  </a:extLst>
                </a:gridCol>
                <a:gridCol w="1625496">
                  <a:extLst>
                    <a:ext uri="{9D8B030D-6E8A-4147-A177-3AD203B41FA5}">
                      <a16:colId xmlns:a16="http://schemas.microsoft.com/office/drawing/2014/main" val="1376549000"/>
                    </a:ext>
                  </a:extLst>
                </a:gridCol>
                <a:gridCol w="1625496">
                  <a:extLst>
                    <a:ext uri="{9D8B030D-6E8A-4147-A177-3AD203B41FA5}">
                      <a16:colId xmlns:a16="http://schemas.microsoft.com/office/drawing/2014/main" val="2467497787"/>
                    </a:ext>
                  </a:extLst>
                </a:gridCol>
                <a:gridCol w="1625496">
                  <a:extLst>
                    <a:ext uri="{9D8B030D-6E8A-4147-A177-3AD203B41FA5}">
                      <a16:colId xmlns:a16="http://schemas.microsoft.com/office/drawing/2014/main" val="525630596"/>
                    </a:ext>
                  </a:extLst>
                </a:gridCol>
              </a:tblGrid>
              <a:tr h="706948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Asuminen, puutarha, pienrauta ja remontointi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Naistenmediat</a:t>
                      </a:r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Ruoka ja </a:t>
                      </a:r>
                      <a:b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</a:br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juoma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Talous, markkinointi ja media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Yleisaikakaus</a:t>
                      </a:r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-mediat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Luonto, maa- ja metsätalous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Autot, moottoriajoneuvot ja kuljetus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235876"/>
                  </a:ext>
                </a:extLst>
              </a:tr>
              <a:tr h="1054940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Maku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Tekniikka &amp; Talous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Image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Erä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GTi</a:t>
                      </a:r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-Magazine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518207"/>
                  </a:ext>
                </a:extLst>
              </a:tr>
              <a:tr h="591980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Kauppa, pankki ja palvelut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Lapset ja nuoret</a:t>
                      </a:r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Hyvinvointi, terveys, liikunta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TV ja viihde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Tiede ja opiskelu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Potilaat ja terveydenhuolto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Askartelu ja käsityöt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73136"/>
                  </a:ext>
                </a:extLst>
              </a:tr>
              <a:tr h="1099697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Pirkka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Pinni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Lastenkirkko</a:t>
                      </a:r>
                    </a:p>
                  </a:txBody>
                  <a:tcPr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Kauneus &amp; Terveys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Voi hyvin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FIT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Seiska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SuomiViihde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Katso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Tiede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Potilaan Lääkärilehti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TAITO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Kotiliesi Käsityö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201505"/>
                  </a:ext>
                </a:extLst>
              </a:tr>
              <a:tr h="623564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Perhe ja kasvatus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b="1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Maanpuolustus ja sotahistoria</a:t>
                      </a:r>
                    </a:p>
                  </a:txBody>
                  <a:tcPr anchor="ctr"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Urheilu, veikkaus ja pelaaminen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Politiikka ja yhteiskunta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Tekniikka ja tietotekniikka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Matkailu ja muut maat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Rakentaminen ja kiinteistönhuolto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608167"/>
                  </a:ext>
                </a:extLst>
              </a:tr>
              <a:tr h="903323"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HS Meidän perhe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Kaksplus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Lapsen Maailma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Vapaussoturi</a:t>
                      </a:r>
                    </a:p>
                  </a:txBody>
                  <a:tcPr>
                    <a:lnL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X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Juoksija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Jääkiekkolehti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Demokraatti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Maailman Kuvalehti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Kuluttaja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Tivi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KotiMikro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Mondo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Matka</a:t>
                      </a:r>
                    </a:p>
                    <a:p>
                      <a:pPr algn="ctr"/>
                      <a:r>
                        <a:rPr lang="fi-FI" sz="1200" b="0" dirty="0" err="1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Caravan</a:t>
                      </a:r>
                      <a:endParaRPr lang="fi-FI" sz="1200" b="0" dirty="0">
                        <a:solidFill>
                          <a:schemeClr val="tx2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Rakennuslehti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Suomen Kiinteistölehti</a:t>
                      </a:r>
                    </a:p>
                    <a:p>
                      <a:pPr algn="ctr"/>
                      <a:r>
                        <a:rPr lang="fi-FI" sz="1200" b="0" dirty="0">
                          <a:solidFill>
                            <a:schemeClr val="tx2"/>
                          </a:solidFill>
                          <a:latin typeface="Neue Haas Unica W1G" panose="020B0504030206020203" pitchFamily="34" charset="0"/>
                        </a:rPr>
                        <a:t>Kotitalo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9959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245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vuonna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65067412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sivutykkäyksiä vuonna 2022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142 352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100 897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90 544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83 548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67 486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56 205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↑+1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51 983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31.12.2022</a:t>
            </a:r>
          </a:p>
        </p:txBody>
      </p:sp>
    </p:spTree>
    <p:extLst>
      <p:ext uri="{BB962C8B-B14F-4D97-AF65-F5344CB8AC3E}">
        <p14:creationId xmlns:p14="http://schemas.microsoft.com/office/powerpoint/2010/main" val="330241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tykkääjiä </a:t>
            </a:r>
            <a:r>
              <a:rPr lang="fi-FI" sz="3000" u="sng" dirty="0">
                <a:solidFill>
                  <a:schemeClr val="accent1"/>
                </a:solidFill>
              </a:rPr>
              <a:t>Facebookissa</a:t>
            </a:r>
            <a:r>
              <a:rPr lang="fi-FI" sz="3000" dirty="0">
                <a:solidFill>
                  <a:schemeClr val="accent1"/>
                </a:solidFill>
              </a:rPr>
              <a:t> vuonna 2022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93167C7-CD55-FB44-A4D8-DEA7CB262C0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61727615"/>
              </p:ext>
            </p:extLst>
          </p:nvPr>
        </p:nvGraphicFramePr>
        <p:xfrm>
          <a:off x="3401901" y="1353636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81495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sng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tykkääjiä</a:t>
                      </a: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vuonna 2022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+6 174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+17 %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+5 001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+10 %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+4 348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+14 %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+4 186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+14 %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+4 096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+10 %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Metsästys ja Kalastus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+2 591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+103 %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Kodin Pellervo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+2 578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+38 %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Apu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+2 571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+12 %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+2 408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+2 374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+3 %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E1FF51-9FFF-C941-965A-DF6458068966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31.12.2022</a:t>
            </a:r>
          </a:p>
        </p:txBody>
      </p:sp>
    </p:spTree>
    <p:extLst>
      <p:ext uri="{BB962C8B-B14F-4D97-AF65-F5344CB8AC3E}">
        <p14:creationId xmlns:p14="http://schemas.microsoft.com/office/powerpoint/2010/main" val="4235875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vuonna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493895870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seuraajia vuonna 2022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107 905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82 905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69 278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↑+1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67 156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59 485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UUSI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58 032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57 042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↓-2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52 672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45 400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</a:t>
                      </a:r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Talo&amp;Koti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42 145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31.12.2022</a:t>
            </a:r>
          </a:p>
        </p:txBody>
      </p:sp>
    </p:spTree>
    <p:extLst>
      <p:ext uri="{BB962C8B-B14F-4D97-AF65-F5344CB8AC3E}">
        <p14:creationId xmlns:p14="http://schemas.microsoft.com/office/powerpoint/2010/main" val="3407707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Instagramissa</a:t>
            </a:r>
            <a:r>
              <a:rPr lang="fi-FI" sz="3000" dirty="0">
                <a:solidFill>
                  <a:schemeClr val="accent1"/>
                </a:solidFill>
              </a:rPr>
              <a:t> vuonna 2022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93167C7-CD55-FB44-A4D8-DEA7CB262C0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36075198"/>
              </p:ext>
            </p:extLst>
          </p:nvPr>
        </p:nvGraphicFramePr>
        <p:xfrm>
          <a:off x="3401901" y="1353636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81495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sng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r>
                        <a:rPr lang="fi-FI" sz="1500" b="0" i="0" u="none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vuonna 2022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+8 622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+12 %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+8 040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+8 %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+5 439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+9 %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+5 195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+20 %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+3 822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+11 %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+3 092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+49 %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Glorian ruoka&amp;viini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+2 976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+8 %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+2 790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+5 %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+2 588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+9 %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+2 340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+9 %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E1FF51-9FFF-C941-965A-DF6458068966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31.12.2022</a:t>
            </a:r>
          </a:p>
        </p:txBody>
      </p:sp>
    </p:spTree>
    <p:extLst>
      <p:ext uri="{BB962C8B-B14F-4D97-AF65-F5344CB8AC3E}">
        <p14:creationId xmlns:p14="http://schemas.microsoft.com/office/powerpoint/2010/main" val="1174191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vuonna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692321956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seuraajia vuonna 2022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187 442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141 424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49 850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19 230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18 754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↑+1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18 295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14 913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12 798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↑+1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Tivi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11 491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11 256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31.12.2022</a:t>
            </a:r>
          </a:p>
        </p:txBody>
      </p:sp>
    </p:spTree>
    <p:extLst>
      <p:ext uri="{BB962C8B-B14F-4D97-AF65-F5344CB8AC3E}">
        <p14:creationId xmlns:p14="http://schemas.microsoft.com/office/powerpoint/2010/main" val="3527448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uusia seuraajia </a:t>
            </a:r>
            <a:r>
              <a:rPr lang="fi-FI" sz="3000" u="sng" dirty="0">
                <a:solidFill>
                  <a:schemeClr val="accent1"/>
                </a:solidFill>
              </a:rPr>
              <a:t>Twitterissä</a:t>
            </a:r>
            <a:r>
              <a:rPr lang="fi-FI" sz="3000" dirty="0">
                <a:solidFill>
                  <a:schemeClr val="accent1"/>
                </a:solidFill>
              </a:rPr>
              <a:t> vuonna 2022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93167C7-CD55-FB44-A4D8-DEA7CB262C0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533445937"/>
              </p:ext>
            </p:extLst>
          </p:nvPr>
        </p:nvGraphicFramePr>
        <p:xfrm>
          <a:off x="3401901" y="1353636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81495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u="sng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</a:t>
                      </a:r>
                      <a:r>
                        <a:rPr lang="fi-FI" sz="1500" b="0" i="0" u="none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vuonna 2022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+7 541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+6 %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+5 801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+3 %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+2 263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+68 %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Reserviläinen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+1 654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+88 %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+1 545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+14 %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+1 496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+27 %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+935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+11 %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+809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Ulkopolitiikka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+604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+27 %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Viisas Raha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kern="1200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+31 %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EE1FF51-9FFF-C941-965A-DF6458068966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31.12.2022</a:t>
            </a:r>
          </a:p>
        </p:txBody>
      </p:sp>
    </p:spTree>
    <p:extLst>
      <p:ext uri="{BB962C8B-B14F-4D97-AF65-F5344CB8AC3E}">
        <p14:creationId xmlns:p14="http://schemas.microsoft.com/office/powerpoint/2010/main" val="1552250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YouTubessa</a:t>
            </a:r>
            <a:r>
              <a:rPr lang="fi-FI" sz="3000" dirty="0">
                <a:solidFill>
                  <a:schemeClr val="accent1"/>
                </a:solidFill>
              </a:rPr>
              <a:t> vuonna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93124761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seuraajia vuonna 2022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34 800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20 300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UUSI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Siivet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K-Ruoka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12 300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UUSI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12 000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↓-2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Metsälehti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6 420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↓-2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5 610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↓-2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4 740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4 390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↓-3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31.12.2022</a:t>
            </a:r>
          </a:p>
        </p:txBody>
      </p:sp>
    </p:spTree>
    <p:extLst>
      <p:ext uri="{BB962C8B-B14F-4D97-AF65-F5344CB8AC3E}">
        <p14:creationId xmlns:p14="http://schemas.microsoft.com/office/powerpoint/2010/main" val="851717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>
                <a:solidFill>
                  <a:schemeClr val="accent1"/>
                </a:solidFill>
              </a:rPr>
              <a:t>Pinterestissä</a:t>
            </a:r>
            <a:r>
              <a:rPr lang="fi-FI" sz="3000" dirty="0">
                <a:solidFill>
                  <a:schemeClr val="accent1"/>
                </a:solidFill>
              </a:rPr>
              <a:t> vuonna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815159837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seuraajia vuonna 2022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30 855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15 261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8 302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↑+1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8 230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6 776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5 319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1 765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1 641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31.12.2022</a:t>
            </a:r>
          </a:p>
        </p:txBody>
      </p:sp>
    </p:spTree>
    <p:extLst>
      <p:ext uri="{BB962C8B-B14F-4D97-AF65-F5344CB8AC3E}">
        <p14:creationId xmlns:p14="http://schemas.microsoft.com/office/powerpoint/2010/main" val="298617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300" dirty="0"/>
              <a:t>Aikakausmedioiden someyleisö 2022</a:t>
            </a:r>
            <a:endParaRPr lang="en-FI" sz="3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800401"/>
            <a:ext cx="3425934" cy="5068664"/>
          </a:xfrm>
        </p:spPr>
        <p:txBody>
          <a:bodyPr anchor="ctr">
            <a:no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osuuksissa edellisvuoden vastaavaan ajankohtaan verrattuna (prosenttiyksikköä)</a:t>
            </a:r>
          </a:p>
          <a:p>
            <a:pPr algn="ctr"/>
            <a:br>
              <a:rPr lang="fi-FI" sz="2000" dirty="0">
                <a:solidFill>
                  <a:schemeClr val="bg2"/>
                </a:solidFill>
              </a:rPr>
            </a:b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 –2,1</a:t>
            </a:r>
          </a:p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 +1,2</a:t>
            </a:r>
          </a:p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 –0,4</a:t>
            </a:r>
          </a:p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+0,7</a:t>
            </a:r>
          </a:p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+0,0</a:t>
            </a:r>
          </a:p>
          <a:p>
            <a:pPr algn="ctr"/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TikTok +0,6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7684927"/>
              </p:ext>
            </p:extLst>
          </p:nvPr>
        </p:nvGraphicFramePr>
        <p:xfrm>
          <a:off x="0" y="2067954"/>
          <a:ext cx="7599405" cy="418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Pinterestissä ja TikTokissa. Päällekkäisyyksiä ei ole huomioitu. </a:t>
            </a:r>
            <a:br>
              <a:rPr lang="fi-FI" sz="1200" dirty="0">
                <a:solidFill>
                  <a:schemeClr val="accent1"/>
                </a:solidFill>
              </a:rPr>
            </a:br>
            <a:r>
              <a:rPr lang="fi-FI" sz="1200" dirty="0">
                <a:solidFill>
                  <a:schemeClr val="accent1"/>
                </a:solidFill>
              </a:rPr>
              <a:t>Luvut on kerätty 31.12.2021 / 31.12.2022.</a:t>
            </a:r>
            <a:endParaRPr lang="en-FI" sz="1200" dirty="0">
              <a:solidFill>
                <a:schemeClr val="accent1"/>
              </a:solidFill>
            </a:endParaRPr>
          </a:p>
          <a:p>
            <a:pPr algn="ctr"/>
            <a:endParaRPr lang="fi-FI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6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yleisöt </a:t>
            </a:r>
            <a:r>
              <a:rPr lang="fi-FI" sz="3000" u="sng" dirty="0" err="1">
                <a:solidFill>
                  <a:schemeClr val="accent1"/>
                </a:solidFill>
              </a:rPr>
              <a:t>TikTokissa</a:t>
            </a:r>
            <a:r>
              <a:rPr lang="fi-FI" sz="3000" dirty="0">
                <a:solidFill>
                  <a:schemeClr val="accent1"/>
                </a:solidFill>
              </a:rPr>
              <a:t> vuonna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091141516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Eniten seuraajia vuonna 2022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↑+1</a:t>
                      </a:r>
                      <a:endParaRPr lang="fi-FI" sz="1500" u="none" strike="noStrike" kern="120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Pirkka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11 700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UUSI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4 886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UUSI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GTi</a:t>
                      </a:r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-Magazine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4 177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↓-3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3 141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UUSI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2 114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(–)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 err="1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Systole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1 177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↓-4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484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UUSI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UUSI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Tehy-lehti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u="none" strike="noStrike" dirty="0">
                          <a:solidFill>
                            <a:schemeClr val="tx2"/>
                          </a:solidFill>
                          <a:effectLst/>
                          <a:latin typeface="Neue Haas Unica W1G" panose="020B0504030206020203" pitchFamily="34" charset="0"/>
                        </a:rPr>
                        <a:t>↓-5</a:t>
                      </a:r>
                      <a:endParaRPr lang="fi-FI" sz="1500" b="0" i="0" u="none" strike="noStrike" dirty="0">
                        <a:solidFill>
                          <a:schemeClr val="tx2"/>
                        </a:solidFill>
                        <a:effectLst/>
                        <a:latin typeface="Neue Haas Unica W1G" panose="020B05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345459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 31.12.2021 / 31.12.2022</a:t>
            </a:r>
          </a:p>
        </p:txBody>
      </p:sp>
    </p:spTree>
    <p:extLst>
      <p:ext uri="{BB962C8B-B14F-4D97-AF65-F5344CB8AC3E}">
        <p14:creationId xmlns:p14="http://schemas.microsoft.com/office/powerpoint/2010/main" val="2087419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229201"/>
            <a:ext cx="6355081" cy="1142400"/>
          </a:xfrm>
        </p:spPr>
        <p:txBody>
          <a:bodyPr>
            <a:normAutofit/>
          </a:bodyPr>
          <a:lstStyle/>
          <a:p>
            <a:r>
              <a:rPr lang="fi-FI" dirty="0"/>
              <a:t>Aikakausmedioiden somekanavien määrä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Seurannassa oli mukana 214 aikakausmediaa, joilla oli käytössään yhteensä 568 somekanavaa.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endParaRPr lang="fi-FI" sz="2000" b="1" dirty="0">
              <a:solidFill>
                <a:schemeClr val="bg2"/>
              </a:solidFill>
              <a:latin typeface="Neue Haas Unica W1G" panose="020B0504030206020203" pitchFamily="34" charset="0"/>
            </a:endParaRP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keskimäärin käytössään </a:t>
            </a:r>
          </a:p>
          <a:p>
            <a:pPr algn="ctr"/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2,7</a:t>
            </a: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 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somekanavaa.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468532"/>
              </p:ext>
            </p:extLst>
          </p:nvPr>
        </p:nvGraphicFramePr>
        <p:xfrm>
          <a:off x="-1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880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dirty="0"/>
              <a:t>Yleisön keskimääräinen koko 2022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Yhdellä aikakausmedialla on eri somekanavissa yhteensä keskimäärin</a:t>
            </a:r>
            <a:b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4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22 635</a:t>
            </a:r>
          </a:p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seuraajaa.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816592"/>
              </p:ext>
            </p:extLst>
          </p:nvPr>
        </p:nvGraphicFramePr>
        <p:xfrm>
          <a:off x="0" y="1719777"/>
          <a:ext cx="7599405" cy="3967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6290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joulukuu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Aku Ankka      Alibi      Allergia, Iho &amp; Astma      Anna      Antiikki &amp; Design      Antiikki ja taide      Apteekkarilehti      Apu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Ase ja Erä      Askel      Auto Bild Suomi      Automaatioväylä      Avotakka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Elämä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Fashion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Finland      FIT      Gloria      Glorian Koti      Glorian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ruoka&amp;</a:t>
            </a:r>
            <a:r>
              <a:rPr lang="fi-FI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iini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Hevosmaailma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Kamera-lehti      Katso      Kauneimmat Käsityöt      Kauneus &amp; Terveys      Kauppalehti Fakta      Kello &amp; Kulta      Kemia-Kemi      Kehittyvä kauppa      Kiinteistö &amp; energia      Kiinteistöposti      Kippari      Kissafani      KITA Kiinteistö &amp; Talotekniikka      Kodin Kuvalehti      Kodin Pellervo      Koiramme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Kotimaa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K-Ruoka      Kuluttaja      Kuntalehti      Kuntatekniikka      Kunto &amp; Terveys      Kunto Plus      Lapsen Maailma      Lastenkirkko      Lastenmaa      Leivotaan      Linja      Luontaisterveys      Maailman Kuvalehti      Maalla      Maku      Matka      Me Naiset      </a:t>
            </a:r>
            <a:r>
              <a:rPr lang="fi-FI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Mikrobitti      Minä Olen      Mondo      Moottori</a:t>
            </a:r>
            <a:r>
              <a:rPr lang="fi-FI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…</a:t>
            </a:r>
            <a:endParaRPr lang="fi-FI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52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Seurannassa olleet mediat (2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14</a:t>
            </a:r>
            <a:r>
              <a:rPr lang="en-FI" sz="3400" dirty="0">
                <a:solidFill>
                  <a:schemeClr val="tx2"/>
                </a:solidFill>
                <a:latin typeface="Canela Medium" pitchFamily="2" charset="77"/>
              </a:rPr>
              <a:t> kpl) /</a:t>
            </a:r>
            <a:r>
              <a:rPr lang="fi-FI" sz="3400" dirty="0"/>
              <a:t> joulukuu 2022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59678" y="1110343"/>
            <a:ext cx="10614580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…      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Motiivi      Museo      Nuotta      Nyyrikki      Oma PIHA      Opettaja      Osuustoiminta      Palokuntalainen      Parnasso      Pelastustieto      Pelit      Perusta      Pieni on Suurin      Pinni      Pirkka      Polemiikki      Poromies      Positio      Potilaan Lääkärilehti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Sielunpeili      Siivet      Soppa365      Sosiaalivakuutus      Sport      Suomen Autolehti      Suomen Hammaslääkärilehti      Suomen Kiinteistölehti      Suomen Kuvalehti      Suomen Luonto      Suomen Lääkärilehti      Suomen Sotilas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Talomestari      Talotekniikka      Talouselämä      Taloustaito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Tehy-lehti      Tekniikan Maailma      Tekniikka &amp; Talous      Tiede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6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6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Viherpiha      Viinilehti      Viisas Raha      Vinkki      Vitriini      VIVA      Voi hyvin      X      Yhteishyvä      Yliopisto      Ylioppilaslehti      Ympäristö ja Terveys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25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F7DE-50D2-C94A-AF14-6ACEB45F6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235133"/>
            <a:ext cx="9941169" cy="875210"/>
          </a:xfrm>
        </p:spPr>
        <p:txBody>
          <a:bodyPr anchor="ctr">
            <a:normAutofit/>
          </a:bodyPr>
          <a:lstStyle/>
          <a:p>
            <a:r>
              <a:rPr lang="fi-FI" sz="3400" dirty="0" err="1">
                <a:solidFill>
                  <a:schemeClr val="tx2"/>
                </a:solidFill>
                <a:latin typeface="Canela Medium" pitchFamily="2" charset="77"/>
              </a:rPr>
              <a:t>Aikakausmediat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 </a:t>
            </a:r>
            <a:r>
              <a:rPr lang="fi-FI" sz="3400" dirty="0" err="1">
                <a:solidFill>
                  <a:schemeClr val="tx2"/>
                </a:solidFill>
                <a:latin typeface="Canela Medium" pitchFamily="2" charset="77"/>
              </a:rPr>
              <a:t>somessa</a:t>
            </a:r>
            <a:r>
              <a:rPr lang="fi-FI" sz="3400" dirty="0">
                <a:solidFill>
                  <a:schemeClr val="tx2"/>
                </a:solidFill>
                <a:latin typeface="Canela Medium" pitchFamily="2" charset="77"/>
              </a:rPr>
              <a:t> -seuranta</a:t>
            </a:r>
            <a:endParaRPr lang="en-FI" sz="3400" dirty="0">
              <a:solidFill>
                <a:schemeClr val="tx2"/>
              </a:solidFill>
              <a:latin typeface="Canela Medium" pitchFamily="2" charset="77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408246-F249-E64C-B4BD-AD0D1C184A7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394060" y="1110343"/>
            <a:ext cx="7491187" cy="5264331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Aikakausmedia seuraa kuukausittain suomalaisten aikakausmedioiden seuraaja-, tykkääjä- ja tilaajamääriä Facebookissa, Twitterissä, Instagramissa, YouTubessa, Pinterestissä ja TikTokissa.</a:t>
            </a:r>
          </a:p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Seurannassa ovat mukana Aikakausmedian jäsenten mediat, joilla on käytössään yksi tai useampi mainittu sosiaalisen median kanava.</a:t>
            </a:r>
          </a:p>
          <a:p>
            <a:pPr marL="0" indent="0">
              <a:lnSpc>
                <a:spcPct val="150000"/>
              </a:lnSpc>
            </a:pPr>
            <a:r>
              <a:rPr lang="fi-FI" sz="1600" dirty="0">
                <a:latin typeface="+mn-lt"/>
              </a:rPr>
              <a:t>Seuranta tehdään jokaisen kuukauden viimeisenä päivänä. Tulokset päivittyvät jokaisen kuukauden alussa: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  <a:hlinkClick r:id="rId2"/>
              </a:rPr>
              <a:t>www.aikakausmedia.fi/some</a:t>
            </a:r>
            <a:endParaRPr lang="fi-FI" sz="16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26FECC-CBC7-7445-B83C-DA2B2DE6FDF7}"/>
              </a:ext>
            </a:extLst>
          </p:cNvPr>
          <p:cNvSpPr txBox="1">
            <a:spLocks/>
          </p:cNvSpPr>
          <p:nvPr/>
        </p:nvSpPr>
        <p:spPr>
          <a:xfrm>
            <a:off x="1219197" y="3054099"/>
            <a:ext cx="4847771" cy="2867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002649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i-FI" i="1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518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1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0C8A5-1C16-874B-9C0B-7337948A6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201"/>
            <a:ext cx="7599405" cy="1142400"/>
          </a:xfrm>
        </p:spPr>
        <p:txBody>
          <a:bodyPr>
            <a:normAutofit/>
          </a:bodyPr>
          <a:lstStyle/>
          <a:p>
            <a:r>
              <a:rPr lang="fi-FI" sz="3000" dirty="0"/>
              <a:t>Aikakausmedioiden seuraajamäärä 2022</a:t>
            </a:r>
            <a:endParaRPr lang="en-FI" sz="3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2D8CE-9D34-0543-A044-407DF67D6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3559" y="1371601"/>
            <a:ext cx="3425934" cy="4663438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fi-FI" sz="2000" b="1" dirty="0">
                <a:solidFill>
                  <a:schemeClr val="bg2"/>
                </a:solidFill>
                <a:latin typeface="Neue Haas Unica W1G" panose="020B0504030206020203" pitchFamily="34" charset="0"/>
              </a:rPr>
              <a:t>Muutokset yleisön määrässä edellisvuoteen verrattuna</a:t>
            </a:r>
          </a:p>
          <a:p>
            <a:pPr algn="ctr"/>
            <a:br>
              <a:rPr lang="fi-FI" sz="1000" dirty="0">
                <a:solidFill>
                  <a:schemeClr val="bg2"/>
                </a:solidFill>
              </a:rPr>
            </a:br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Kaikki kanavat yhteensä</a:t>
            </a:r>
            <a:b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</a:b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+345 945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Instagram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+163 900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Facebook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+69 388 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Twitter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 +44 527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TikTok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+31 220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YouTube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+30 210</a:t>
            </a:r>
          </a:p>
          <a:p>
            <a:pPr algn="ctr"/>
            <a:r>
              <a:rPr lang="fi-FI" sz="2000" i="1" dirty="0">
                <a:solidFill>
                  <a:schemeClr val="bg2"/>
                </a:solidFill>
                <a:latin typeface="Neue Haas Unica W1G" panose="020B0504030206020203" pitchFamily="34" charset="0"/>
              </a:rPr>
              <a:t>Pinterest </a:t>
            </a:r>
            <a:r>
              <a:rPr lang="fi-FI" sz="2000" dirty="0">
                <a:solidFill>
                  <a:schemeClr val="bg2"/>
                </a:solidFill>
                <a:latin typeface="Neue Haas Unica W1G" panose="020B0504030206020203" pitchFamily="34" charset="0"/>
              </a:rPr>
              <a:t>+6 700</a:t>
            </a:r>
          </a:p>
          <a:p>
            <a:pPr algn="ctr"/>
            <a:endParaRPr lang="fi-FI" sz="2000" dirty="0">
              <a:solidFill>
                <a:schemeClr val="bg2"/>
              </a:solidFill>
              <a:latin typeface="Neue Haas Unica W1G" panose="020B0504030206020203" pitchFamily="34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A6624BC-0418-A54D-B0D4-A82980027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04283"/>
              </p:ext>
            </p:extLst>
          </p:nvPr>
        </p:nvGraphicFramePr>
        <p:xfrm>
          <a:off x="502507" y="2067953"/>
          <a:ext cx="7096898" cy="406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ABA7BFB-2EA2-514C-B721-5A905213B22E}"/>
              </a:ext>
            </a:extLst>
          </p:cNvPr>
          <p:cNvSpPr txBox="1">
            <a:spLocks/>
          </p:cNvSpPr>
          <p:nvPr/>
        </p:nvSpPr>
        <p:spPr>
          <a:xfrm>
            <a:off x="590843" y="1413805"/>
            <a:ext cx="6316394" cy="611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accent1"/>
                </a:solidFill>
              </a:rPr>
              <a:t>Kaikkien seurattujen medioiden tykkääjät, seuraajat ja tilaajat Facebookissa, Instagramissa, Twitterissä, YouTubessa, </a:t>
            </a:r>
            <a:r>
              <a:rPr lang="fi-FI" sz="1200" dirty="0" err="1">
                <a:solidFill>
                  <a:schemeClr val="accent1"/>
                </a:solidFill>
              </a:rPr>
              <a:t>Pinterestissä</a:t>
            </a:r>
            <a:r>
              <a:rPr lang="fi-FI" sz="1200" dirty="0">
                <a:solidFill>
                  <a:schemeClr val="accent1"/>
                </a:solidFill>
              </a:rPr>
              <a:t> ja </a:t>
            </a:r>
            <a:r>
              <a:rPr lang="fi-FI" sz="1200" dirty="0" err="1">
                <a:solidFill>
                  <a:schemeClr val="accent1"/>
                </a:solidFill>
              </a:rPr>
              <a:t>TikTokissa</a:t>
            </a:r>
            <a:r>
              <a:rPr lang="fi-FI" sz="1200" dirty="0">
                <a:solidFill>
                  <a:schemeClr val="accent1"/>
                </a:solidFill>
              </a:rPr>
              <a:t> 31.12. 2022. Päällekkäisyyksiä ei ole huomioitu.</a:t>
            </a:r>
          </a:p>
        </p:txBody>
      </p:sp>
    </p:spTree>
    <p:extLst>
      <p:ext uri="{BB962C8B-B14F-4D97-AF65-F5344CB8AC3E}">
        <p14:creationId xmlns:p14="http://schemas.microsoft.com/office/powerpoint/2010/main" val="174325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651341"/>
          </a:xfrm>
        </p:spPr>
        <p:txBody>
          <a:bodyPr anchor="ctr">
            <a:noAutofit/>
          </a:bodyPr>
          <a:lstStyle/>
          <a:p>
            <a:r>
              <a:rPr lang="fi-FI" sz="3800" dirty="0"/>
              <a:t>Someyleisön kasvu kuukausittain vuonna 2022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100" dirty="0">
                <a:solidFill>
                  <a:schemeClr val="tx2"/>
                </a:solidFill>
                <a:latin typeface="Neue Haas Unica W1G" panose="020B0504030206020203" pitchFamily="34" charset="0"/>
              </a:rPr>
              <a:t>Kaikki seuratut kanavat (Facebook, Instagram, Twitter, YouTube, Pinterest ja TikTok) yhteensä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CD4CE48B-CBE4-6242-8404-6DF54EB38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216984"/>
              </p:ext>
            </p:extLst>
          </p:nvPr>
        </p:nvGraphicFramePr>
        <p:xfrm>
          <a:off x="1169071" y="1867268"/>
          <a:ext cx="9941168" cy="384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792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B337BB-0F20-6845-BA0C-E4841247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070" y="449685"/>
            <a:ext cx="9941169" cy="651341"/>
          </a:xfrm>
        </p:spPr>
        <p:txBody>
          <a:bodyPr anchor="ctr">
            <a:noAutofit/>
          </a:bodyPr>
          <a:lstStyle/>
          <a:p>
            <a:r>
              <a:rPr lang="fi-FI" sz="3800" dirty="0"/>
              <a:t>Someyleisö aikakausmedioissa 2016–2022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38A525-0CD6-9B48-9384-BE0288648E54}"/>
              </a:ext>
            </a:extLst>
          </p:cNvPr>
          <p:cNvSpPr/>
          <p:nvPr/>
        </p:nvSpPr>
        <p:spPr>
          <a:xfrm>
            <a:off x="1169070" y="1225464"/>
            <a:ext cx="994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Kaikki seuratut kanavat (Facebook, Instagram, Twitter, YouTube, Pinterest ja TikTok*) yhteensä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494501E-2021-E14A-8513-3213F94DE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702882"/>
              </p:ext>
            </p:extLst>
          </p:nvPr>
        </p:nvGraphicFramePr>
        <p:xfrm>
          <a:off x="1147831" y="1833181"/>
          <a:ext cx="9962407" cy="419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452979C-E5C9-B148-9BA8-8D525C620B7F}"/>
              </a:ext>
            </a:extLst>
          </p:cNvPr>
          <p:cNvSpPr txBox="1"/>
          <p:nvPr/>
        </p:nvSpPr>
        <p:spPr>
          <a:xfrm>
            <a:off x="2287690" y="1833181"/>
            <a:ext cx="227951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400" spc="3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+</a:t>
            </a:r>
            <a:r>
              <a:rPr lang="fi-FI" sz="24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376 763</a:t>
            </a:r>
            <a:br>
              <a:rPr lang="fi-FI" sz="1200" dirty="0">
                <a:solidFill>
                  <a:schemeClr val="bg2"/>
                </a:solidFill>
                <a:latin typeface="Neue Haas Unica W1G Medium" panose="020B0504030206020203" pitchFamily="34" charset="0"/>
              </a:rPr>
            </a:br>
            <a:r>
              <a:rPr lang="fi-FI" sz="1200" dirty="0">
                <a:solidFill>
                  <a:schemeClr val="bg2"/>
                </a:solidFill>
                <a:latin typeface="Neue Haas Unica W1G Medium" panose="020B0504030206020203" pitchFamily="34" charset="0"/>
              </a:rPr>
              <a:t>= keskimääräinen muutos vuodessa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CE5C29-DAA8-6246-AB40-B3F7B4555192}"/>
              </a:ext>
            </a:extLst>
          </p:cNvPr>
          <p:cNvSpPr txBox="1"/>
          <p:nvPr/>
        </p:nvSpPr>
        <p:spPr>
          <a:xfrm>
            <a:off x="3180478" y="6327516"/>
            <a:ext cx="5897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TikTok lisätty seurantaan vuonna 2021.</a:t>
            </a:r>
          </a:p>
        </p:txBody>
      </p:sp>
    </p:spTree>
    <p:extLst>
      <p:ext uri="{BB962C8B-B14F-4D97-AF65-F5344CB8AC3E}">
        <p14:creationId xmlns:p14="http://schemas.microsoft.com/office/powerpoint/2010/main" val="184101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5C82343-E087-FD45-B034-8C7481B3D771}"/>
              </a:ext>
            </a:extLst>
          </p:cNvPr>
          <p:cNvSpPr txBox="1">
            <a:spLocks/>
          </p:cNvSpPr>
          <p:nvPr/>
        </p:nvSpPr>
        <p:spPr>
          <a:xfrm>
            <a:off x="2405674" y="1397081"/>
            <a:ext cx="7876978" cy="383523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Neue Haas Unica W1G Light" panose="020B0404030206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">
              <a:lnSpc>
                <a:spcPct val="120000"/>
              </a:lnSpc>
              <a:buNone/>
            </a:pPr>
            <a:r>
              <a:rPr lang="fi-FI" dirty="0"/>
              <a:t>Suurin aikakausmedia somessa vuoden 2022 lopussa oli </a:t>
            </a:r>
            <a:br>
              <a:rPr lang="fi-FI" sz="1600" dirty="0"/>
            </a:br>
            <a:r>
              <a:rPr lang="fi-FI" b="1" dirty="0">
                <a:latin typeface="Neue Haas Unica Pro" panose="020B0504030206020203" pitchFamily="34" charset="77"/>
              </a:rPr>
              <a:t>Talouselämä</a:t>
            </a:r>
            <a:r>
              <a:rPr lang="fi-FI" dirty="0"/>
              <a:t>, jolla oli yhteensä 237 797 seuraajaa. </a:t>
            </a:r>
            <a:br>
              <a:rPr lang="fi-FI" dirty="0"/>
            </a:b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Someyleisöään kasvatti vuoden aikana eniten </a:t>
            </a:r>
            <a:br>
              <a:rPr lang="fi-FI" dirty="0"/>
            </a:br>
            <a:r>
              <a:rPr lang="fi-FI" b="1" dirty="0">
                <a:latin typeface="Neue Haas Unica Pro" panose="020B0504030206020203" pitchFamily="34" charset="77"/>
              </a:rPr>
              <a:t>Kotiliesi</a:t>
            </a:r>
            <a:r>
              <a:rPr lang="fi-FI" dirty="0"/>
              <a:t>, joka sai 19 584 </a:t>
            </a:r>
            <a:r>
              <a:rPr lang="en-FI" dirty="0"/>
              <a:t>uutta seuraajaa.</a:t>
            </a:r>
          </a:p>
        </p:txBody>
      </p:sp>
    </p:spTree>
    <p:extLst>
      <p:ext uri="{BB962C8B-B14F-4D97-AF65-F5344CB8AC3E}">
        <p14:creationId xmlns:p14="http://schemas.microsoft.com/office/powerpoint/2010/main" val="217828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Suurimmat someyleisöt </a:t>
            </a:r>
            <a:r>
              <a:rPr lang="fi-FI" sz="3000" u="sng" dirty="0">
                <a:solidFill>
                  <a:schemeClr val="accent1"/>
                </a:solidFill>
              </a:rPr>
              <a:t>kaikissa kanavissa</a:t>
            </a:r>
            <a:r>
              <a:rPr lang="fi-FI" sz="3000" dirty="0">
                <a:solidFill>
                  <a:schemeClr val="accent1"/>
                </a:solidFill>
              </a:rPr>
              <a:t> vuonna 2022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1418DE7-D61F-7041-819A-B3EDBDD89F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45672241"/>
              </p:ext>
            </p:extLst>
          </p:nvPr>
        </p:nvGraphicFramePr>
        <p:xfrm>
          <a:off x="3377184" y="1410788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012860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654510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Seuraajamäärä* vuonna 2022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238 797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231 797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213 096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193 100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182 192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↑+2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180 234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175 109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124 910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↑+1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122 937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↓-1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119 899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b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 Medium" panose="020B0604030206020203" pitchFamily="34" charset="0"/>
                        </a:rPr>
                        <a:t>↑+1</a:t>
                      </a:r>
                      <a:endParaRPr lang="fi-FI" sz="1500" b="0" i="0" u="none" strike="noStrike" dirty="0">
                        <a:solidFill>
                          <a:srgbClr val="002649"/>
                        </a:solidFill>
                        <a:effectLst/>
                        <a:latin typeface="Neue Haas Unica W1G Medium" panose="020B0604030206020203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E7F03D6-1B07-F147-8580-D749147E9E79}"/>
              </a:ext>
            </a:extLst>
          </p:cNvPr>
          <p:cNvSpPr/>
          <p:nvPr/>
        </p:nvSpPr>
        <p:spPr>
          <a:xfrm>
            <a:off x="8915400" y="1225464"/>
            <a:ext cx="2194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1400" dirty="0">
              <a:solidFill>
                <a:schemeClr val="accent1"/>
              </a:solidFill>
              <a:latin typeface="Neue Haas Unica W1G" panose="020B0504030206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03AE3-714B-7A45-8436-75038CEEBCFC}"/>
              </a:ext>
            </a:extLst>
          </p:cNvPr>
          <p:cNvSpPr txBox="1"/>
          <p:nvPr/>
        </p:nvSpPr>
        <p:spPr>
          <a:xfrm>
            <a:off x="3122727" y="6288129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medioiden tykkääjät, seuraajat ja tilaajat Facebookissa, Instagramissa, Twitterissä, YouTubessa, Pinterestissä ja TikTokissa. Päällekkäisyyksiä ei ole huomioitu.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C6738E-8711-6E4D-A437-E880A3F94987}"/>
              </a:ext>
            </a:extLst>
          </p:cNvPr>
          <p:cNvSpPr txBox="1"/>
          <p:nvPr/>
        </p:nvSpPr>
        <p:spPr>
          <a:xfrm>
            <a:off x="9215437" y="1179297"/>
            <a:ext cx="189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</a:t>
            </a:r>
            <a:b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</a:b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31.12.2021 / 31.12.2022</a:t>
            </a:r>
          </a:p>
        </p:txBody>
      </p:sp>
    </p:spTree>
    <p:extLst>
      <p:ext uri="{BB962C8B-B14F-4D97-AF65-F5344CB8AC3E}">
        <p14:creationId xmlns:p14="http://schemas.microsoft.com/office/powerpoint/2010/main" val="491927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80D914-1410-E34D-A2B5-24E5469E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889"/>
            <a:ext cx="10602912" cy="931517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1"/>
                </a:solidFill>
              </a:rPr>
              <a:t>Eniten </a:t>
            </a:r>
            <a:r>
              <a:rPr lang="fi-FI" sz="3000" u="sng" dirty="0">
                <a:solidFill>
                  <a:schemeClr val="accent1"/>
                </a:solidFill>
              </a:rPr>
              <a:t>uusia seuraajia kaikissa kanavissa</a:t>
            </a:r>
            <a:r>
              <a:rPr lang="fi-FI" sz="3000" dirty="0">
                <a:solidFill>
                  <a:schemeClr val="accent1"/>
                </a:solidFill>
              </a:rPr>
              <a:t> vuonna 2022</a:t>
            </a:r>
          </a:p>
        </p:txBody>
      </p:sp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193167C7-CD55-FB44-A4D8-DEA7CB262C0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75957321"/>
              </p:ext>
            </p:extLst>
          </p:nvPr>
        </p:nvGraphicFramePr>
        <p:xfrm>
          <a:off x="3401901" y="1353636"/>
          <a:ext cx="5388198" cy="4589959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604591">
                  <a:extLst>
                    <a:ext uri="{9D8B030D-6E8A-4147-A177-3AD203B41FA5}">
                      <a16:colId xmlns:a16="http://schemas.microsoft.com/office/drawing/2014/main" val="3436780004"/>
                    </a:ext>
                  </a:extLst>
                </a:gridCol>
                <a:gridCol w="2381495">
                  <a:extLst>
                    <a:ext uri="{9D8B030D-6E8A-4147-A177-3AD203B41FA5}">
                      <a16:colId xmlns:a16="http://schemas.microsoft.com/office/drawing/2014/main" val="3107084423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894783011"/>
                    </a:ext>
                  </a:extLst>
                </a:gridCol>
                <a:gridCol w="1014413">
                  <a:extLst>
                    <a:ext uri="{9D8B030D-6E8A-4147-A177-3AD203B41FA5}">
                      <a16:colId xmlns:a16="http://schemas.microsoft.com/office/drawing/2014/main" val="2920908159"/>
                    </a:ext>
                  </a:extLst>
                </a:gridCol>
                <a:gridCol w="101824">
                  <a:extLst>
                    <a:ext uri="{9D8B030D-6E8A-4147-A177-3AD203B41FA5}">
                      <a16:colId xmlns:a16="http://schemas.microsoft.com/office/drawing/2014/main" val="3113567705"/>
                    </a:ext>
                  </a:extLst>
                </a:gridCol>
              </a:tblGrid>
              <a:tr h="417269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i="0" kern="120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  <a:ea typeface="+mn-ea"/>
                          <a:cs typeface="+mn-cs"/>
                        </a:rPr>
                        <a:t>Uusia seuraajia* vuonna 2022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500" b="0" i="0" noProof="0" dirty="0">
                          <a:solidFill>
                            <a:schemeClr val="bg1"/>
                          </a:solidFill>
                          <a:latin typeface="Neue Haas Unica W1G Medium" panose="020B0504030206020203" pitchFamily="34" charset="0"/>
                        </a:rPr>
                        <a:t>kanavan tilaajia</a:t>
                      </a: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500" b="0" noProof="0" dirty="0">
                          <a:solidFill>
                            <a:schemeClr val="bg1"/>
                          </a:solidFill>
                          <a:latin typeface="Neue Haas Unica W1G" panose="020B0504030206020203" pitchFamily="34" charset="0"/>
                        </a:rPr>
                        <a:t>vs. 2021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500" b="0" noProof="0" dirty="0">
                        <a:solidFill>
                          <a:schemeClr val="bg1"/>
                        </a:solidFill>
                        <a:latin typeface="Neue Haas Unica W1G" panose="020B0504030206020203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52021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 dirty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+19 584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+20 %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442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2.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+14 145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+9 %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3790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3.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+13 708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+8 %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108310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+9 263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+4 %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8893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5.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+8 314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+4 %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938739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6.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+8 293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+5 %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576395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+7 322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+14 %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458507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8.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+6 174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+17 %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32224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9.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Tieteen Kuvalehti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+4 733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+15 %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992292"/>
                  </a:ext>
                </a:extLst>
              </a:tr>
              <a:tr h="41726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500" u="none" strike="noStrike" kern="1200" noProof="0">
                          <a:solidFill>
                            <a:schemeClr val="accent1"/>
                          </a:solidFill>
                          <a:effectLst/>
                          <a:latin typeface="Neue Haas Unica W1G" panose="020B0504030206020203" pitchFamily="34" charset="0"/>
                          <a:ea typeface="+mn-ea"/>
                          <a:cs typeface="+mn-cs"/>
                        </a:rPr>
                        <a:t>10.</a:t>
                      </a:r>
                      <a:endParaRPr lang="fi-FI" sz="1500" u="none" strike="noStrike" kern="1200" noProof="0" dirty="0">
                        <a:solidFill>
                          <a:schemeClr val="accent1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  <a:cs typeface="Calibri" panose="020F0502020204030204" pitchFamily="34" charset="0"/>
                        </a:rPr>
                        <a:t>+4 460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500" b="0" i="0" u="none" strike="noStrike" dirty="0">
                          <a:solidFill>
                            <a:srgbClr val="002649"/>
                          </a:solidFill>
                          <a:effectLst/>
                          <a:latin typeface="Neue Haas Unica W1G" panose="020B0504030206020203" pitchFamily="34" charset="0"/>
                        </a:rPr>
                        <a:t>+3 %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1500" b="0" i="0" u="none" strike="noStrike" kern="1200" noProof="0" dirty="0">
                        <a:solidFill>
                          <a:srgbClr val="002649"/>
                        </a:solidFill>
                        <a:effectLst/>
                        <a:latin typeface="Neue Haas Unica W1G" panose="020B0504030206020203" pitchFamily="34" charset="0"/>
                        <a:ea typeface="+mn-ea"/>
                        <a:cs typeface="+mn-cs"/>
                      </a:endParaRPr>
                    </a:p>
                  </a:txBody>
                  <a:tcPr marL="12700" marR="12700" marT="12700" marB="0" anchor="ctr">
                    <a:lnL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  <a:alpha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1144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2163E15-01AB-3442-A040-948DFDED379E}"/>
              </a:ext>
            </a:extLst>
          </p:cNvPr>
          <p:cNvSpPr txBox="1"/>
          <p:nvPr/>
        </p:nvSpPr>
        <p:spPr>
          <a:xfrm>
            <a:off x="3147444" y="6288129"/>
            <a:ext cx="5897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*) Kaikkien seurattujen medioiden tykkääjät, seuraajat ja tilaajat Facebookissa, Instagramissa, Twitterissä, YouTubessa, Pinterestissä ja TikTokissa. Päällekkäisyyksiä ei ole huomioitu.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8246E3-9403-B549-BC58-9AD6E049CCEC}"/>
              </a:ext>
            </a:extLst>
          </p:cNvPr>
          <p:cNvSpPr txBox="1"/>
          <p:nvPr/>
        </p:nvSpPr>
        <p:spPr>
          <a:xfrm>
            <a:off x="9215437" y="1179297"/>
            <a:ext cx="189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Luvut kerätty </a:t>
            </a:r>
            <a:b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</a:br>
            <a:r>
              <a:rPr lang="fi-FI" sz="1000" dirty="0">
                <a:solidFill>
                  <a:schemeClr val="accent1"/>
                </a:solidFill>
                <a:latin typeface="Neue Haas Unica W1G" panose="020B0504030206020203" pitchFamily="34" charset="0"/>
              </a:rPr>
              <a:t>31.12.2021 / 31.12.2022</a:t>
            </a:r>
          </a:p>
        </p:txBody>
      </p:sp>
    </p:spTree>
    <p:extLst>
      <p:ext uri="{BB962C8B-B14F-4D97-AF65-F5344CB8AC3E}">
        <p14:creationId xmlns:p14="http://schemas.microsoft.com/office/powerpoint/2010/main" val="221114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ikakausmedia värit">
      <a:dk1>
        <a:srgbClr val="000000"/>
      </a:dk1>
      <a:lt1>
        <a:srgbClr val="FFFFFF"/>
      </a:lt1>
      <a:dk2>
        <a:srgbClr val="002649"/>
      </a:dk2>
      <a:lt2>
        <a:srgbClr val="FEFCFF"/>
      </a:lt2>
      <a:accent1>
        <a:srgbClr val="002649"/>
      </a:accent1>
      <a:accent2>
        <a:srgbClr val="FF6464"/>
      </a:accent2>
      <a:accent3>
        <a:srgbClr val="F3CF67"/>
      </a:accent3>
      <a:accent4>
        <a:srgbClr val="43FFED"/>
      </a:accent4>
      <a:accent5>
        <a:srgbClr val="00599E"/>
      </a:accent5>
      <a:accent6>
        <a:srgbClr val="B2B2B2"/>
      </a:accent6>
      <a:hlink>
        <a:srgbClr val="FF6464"/>
      </a:hlink>
      <a:folHlink>
        <a:srgbClr val="FF646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Neue Haas Unica W1G" panose="020B0504030206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kakausmedia-presepohja" id="{27F49DBD-B064-444B-96FB-3C48DEE958D5}" vid="{92DBE8E4-D1B9-4240-B326-D810776610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6" ma:contentTypeDescription="Luo uusi asiakirja." ma:contentTypeScope="" ma:versionID="58d92077bb786e85d9685819b8fde436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ad6839f9971e1d0cae6cdac384c9897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B21824-3573-4170-BB97-352BE88B69B2}">
  <ds:schemaRefs>
    <ds:schemaRef ds:uri="b8458977-e6f2-40e9-9621-96f4298c6bbe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83D5C7-E101-49C3-9DAE-DF471BE7B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6BD3844-D0FB-414D-A452-15FC55E587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4808</TotalTime>
  <Words>2647</Words>
  <Application>Microsoft Macintosh PowerPoint</Application>
  <PresentationFormat>Widescreen</PresentationFormat>
  <Paragraphs>685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Neue Haas Unica W1G Light</vt:lpstr>
      <vt:lpstr>Calibri</vt:lpstr>
      <vt:lpstr>Neue Haas Unica W1G Medium</vt:lpstr>
      <vt:lpstr>Canela Medium</vt:lpstr>
      <vt:lpstr>Arial</vt:lpstr>
      <vt:lpstr>Neue Haas Unica Pro</vt:lpstr>
      <vt:lpstr>Clattering</vt:lpstr>
      <vt:lpstr>Neue Haas Unica W1G</vt:lpstr>
      <vt:lpstr>Office Theme</vt:lpstr>
      <vt:lpstr>Aikakausmediat somessa</vt:lpstr>
      <vt:lpstr>PowerPoint Presentation</vt:lpstr>
      <vt:lpstr>Aikakausmedioiden someyleisö 2022</vt:lpstr>
      <vt:lpstr>Aikakausmedioiden seuraajamäärä 2022</vt:lpstr>
      <vt:lpstr>Someyleisön kasvu kuukausittain vuonna 2022</vt:lpstr>
      <vt:lpstr>Someyleisö aikakausmedioissa 2016–2022</vt:lpstr>
      <vt:lpstr>PowerPoint Presentation</vt:lpstr>
      <vt:lpstr>Suurimmat someyleisöt kaikissa kanavissa vuonna 2022</vt:lpstr>
      <vt:lpstr>Eniten uusia seuraajia kaikissa kanavissa vuonna 2022</vt:lpstr>
      <vt:lpstr>PowerPoint Presentation</vt:lpstr>
      <vt:lpstr>Seuraajamäärä mediaryhmittäin 2022</vt:lpstr>
      <vt:lpstr>Someyleisön jakauma eri mediaryhmissä 2022</vt:lpstr>
      <vt:lpstr>PowerPoint Presentation</vt:lpstr>
      <vt:lpstr>Someyleisö median aiheen mukaan vuonna 2022 (1/2)</vt:lpstr>
      <vt:lpstr>Someyleisö median aiheen mukaan vuonna 2022 (2/2)</vt:lpstr>
      <vt:lpstr>PowerPoint Presentation</vt:lpstr>
      <vt:lpstr>PowerPoint Presentation</vt:lpstr>
      <vt:lpstr>PowerPoint Presentation</vt:lpstr>
      <vt:lpstr>Someyleisön jakauma median aihealueen mukaan 2022 (1/2)</vt:lpstr>
      <vt:lpstr>Someyleisön jakauma median aihealueen mukaan 2022 (2/2)</vt:lpstr>
      <vt:lpstr>PowerPoint Presentation</vt:lpstr>
      <vt:lpstr>Suurimmat yleisöt Facebookissa vuonna 2022</vt:lpstr>
      <vt:lpstr>Eniten uusia tykkääjiä Facebookissa vuonna 2022</vt:lpstr>
      <vt:lpstr>Suurimmat yleisöt Instagramissa vuonna 2022</vt:lpstr>
      <vt:lpstr>Eniten uusia seuraajia Instagramissa vuonna 2022</vt:lpstr>
      <vt:lpstr>Suurimmat yleisöt Twitterissä vuonna 2022</vt:lpstr>
      <vt:lpstr>Eniten uusia seuraajia Twitterissä vuonna 2022</vt:lpstr>
      <vt:lpstr>Suurimmat yleisöt YouTubessa vuonna 2022</vt:lpstr>
      <vt:lpstr>Suurimmat yleisöt Pinterestissä vuonna 2022</vt:lpstr>
      <vt:lpstr>Suurimmat yleisöt TikTokissa vuonna 2022</vt:lpstr>
      <vt:lpstr>Aikakausmedioiden somekanavien määrä 2022</vt:lpstr>
      <vt:lpstr>Yleisön keskimääräinen koko 2022</vt:lpstr>
      <vt:lpstr>Seurannassa olleet mediat (214 kpl) / joulukuu 2022</vt:lpstr>
      <vt:lpstr>Seurannassa olleet mediat (214 kpl) / joulukuu 2022</vt:lpstr>
      <vt:lpstr>Aikakausmediat somessa -seuranta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tulee tähän</dc:title>
  <dc:creator>Katja Pietilä-Seppä</dc:creator>
  <cp:lastModifiedBy>Outi Itävuo</cp:lastModifiedBy>
  <cp:revision>230</cp:revision>
  <dcterms:created xsi:type="dcterms:W3CDTF">2021-01-05T09:04:45Z</dcterms:created>
  <dcterms:modified xsi:type="dcterms:W3CDTF">2023-04-17T19:45:53Z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