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3"/>
  </p:notesMasterIdLst>
  <p:handoutMasterIdLst>
    <p:handoutMasterId r:id="rId44"/>
  </p:handoutMasterIdLst>
  <p:sldIdLst>
    <p:sldId id="1251" r:id="rId5"/>
    <p:sldId id="1258" r:id="rId6"/>
    <p:sldId id="1259" r:id="rId7"/>
    <p:sldId id="1260" r:id="rId8"/>
    <p:sldId id="1261" r:id="rId9"/>
    <p:sldId id="1262" r:id="rId10"/>
    <p:sldId id="1263" r:id="rId11"/>
    <p:sldId id="1264" r:id="rId12"/>
    <p:sldId id="1265" r:id="rId13"/>
    <p:sldId id="1266" r:id="rId14"/>
    <p:sldId id="1267" r:id="rId15"/>
    <p:sldId id="1269" r:id="rId16"/>
    <p:sldId id="1288" r:id="rId17"/>
    <p:sldId id="1295" r:id="rId18"/>
    <p:sldId id="1270" r:id="rId19"/>
    <p:sldId id="1203" r:id="rId20"/>
    <p:sldId id="1204" r:id="rId21"/>
    <p:sldId id="1205" r:id="rId22"/>
    <p:sldId id="1206" r:id="rId23"/>
    <p:sldId id="1207" r:id="rId24"/>
    <p:sldId id="1289" r:id="rId25"/>
    <p:sldId id="1271" r:id="rId26"/>
    <p:sldId id="1272" r:id="rId27"/>
    <p:sldId id="1273" r:id="rId28"/>
    <p:sldId id="1274" r:id="rId29"/>
    <p:sldId id="1275" r:id="rId30"/>
    <p:sldId id="1296" r:id="rId31"/>
    <p:sldId id="1297" r:id="rId32"/>
    <p:sldId id="1298" r:id="rId33"/>
    <p:sldId id="1299" r:id="rId34"/>
    <p:sldId id="1276" r:id="rId35"/>
    <p:sldId id="1277" r:id="rId36"/>
    <p:sldId id="1278" r:id="rId37"/>
    <p:sldId id="1279" r:id="rId38"/>
    <p:sldId id="1280" r:id="rId39"/>
    <p:sldId id="1281" r:id="rId40"/>
    <p:sldId id="1285" r:id="rId41"/>
    <p:sldId id="1286" r:id="rId42"/>
  </p:sldIdLst>
  <p:sldSz cx="12192000" cy="6858000"/>
  <p:notesSz cx="6858000" cy="9144000"/>
  <p:embeddedFontLst>
    <p:embeddedFont>
      <p:font typeface="Canela Medium" pitchFamily="2" charset="77"/>
      <p:regular r:id="rId45"/>
    </p:embeddedFont>
    <p:embeddedFont>
      <p:font typeface="Clattering" pitchFamily="2" charset="0"/>
      <p:regular r:id="rId46"/>
    </p:embeddedFont>
    <p:embeddedFont>
      <p:font typeface="Neue Haas Unica Pro" panose="020B0504030206020203" pitchFamily="34" charset="77"/>
      <p:regular r:id="rId47"/>
      <p:bold r:id="rId48"/>
      <p:italic r:id="rId49"/>
      <p:boldItalic r:id="rId50"/>
    </p:embeddedFont>
    <p:embeddedFont>
      <p:font typeface="Neue Haas Unica W1G" panose="020B0404030206020203" pitchFamily="34" charset="0"/>
      <p:regular r:id="rId51"/>
      <p:bold r:id="rId52"/>
      <p:italic r:id="rId53"/>
      <p:boldItalic r:id="rId54"/>
    </p:embeddedFont>
    <p:embeddedFont>
      <p:font typeface="Neue Haas Unica W1G Light" panose="020B0404030206020203" pitchFamily="34" charset="0"/>
      <p:regular r:id="rId55"/>
      <p:italic r:id="rId56"/>
    </p:embeddedFont>
    <p:embeddedFont>
      <p:font typeface="Neue Haas Unica W1G Medium" panose="020B0404030206020203" pitchFamily="34" charset="0"/>
      <p:regular r:id="rId57"/>
      <p:italic r:id="rId58"/>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649"/>
    <a:srgbClr val="FF6464"/>
    <a:srgbClr val="D9D9D9"/>
    <a:srgbClr val="9CFFF8"/>
    <a:srgbClr val="F4CF67"/>
    <a:srgbClr val="FFF6FA"/>
    <a:srgbClr val="002649"/>
    <a:srgbClr val="F5F4F7"/>
    <a:srgbClr val="8DE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13" autoAdjust="0"/>
    <p:restoredTop sz="92789" autoAdjust="0"/>
  </p:normalViewPr>
  <p:slideViewPr>
    <p:cSldViewPr snapToGrid="0" snapToObjects="1">
      <p:cViewPr varScale="1">
        <p:scale>
          <a:sx n="105" d="100"/>
          <a:sy n="105" d="100"/>
        </p:scale>
        <p:origin x="200" y="480"/>
      </p:cViewPr>
      <p:guideLst/>
    </p:cSldViewPr>
  </p:slideViewPr>
  <p:notesTextViewPr>
    <p:cViewPr>
      <p:scale>
        <a:sx n="75" d="100"/>
        <a:sy n="75" d="100"/>
      </p:scale>
      <p:origin x="0" y="0"/>
    </p:cViewPr>
  </p:notesTextViewPr>
  <p:sorterViewPr>
    <p:cViewPr>
      <p:scale>
        <a:sx n="80" d="100"/>
        <a:sy n="80" d="100"/>
      </p:scale>
      <p:origin x="0" y="0"/>
    </p:cViewPr>
  </p:sorterViewPr>
  <p:notesViewPr>
    <p:cSldViewPr snapToGrid="0" snapToObjects="1">
      <p:cViewPr varScale="1">
        <p:scale>
          <a:sx n="135" d="100"/>
          <a:sy n="135" d="100"/>
        </p:scale>
        <p:origin x="356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4.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0.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28756001292201"/>
          <c:y val="0.20910698454671905"/>
          <c:w val="0.50136964670260364"/>
          <c:h val="0.77371865972276088"/>
        </c:manualLayout>
      </c:layout>
      <c:doughnutChart>
        <c:varyColors val="1"/>
        <c:ser>
          <c:idx val="0"/>
          <c:order val="0"/>
          <c:tx>
            <c:strRef>
              <c:f>Sheet1!$B$2</c:f>
              <c:strCache>
                <c:ptCount val="1"/>
                <c:pt idx="0">
                  <c:v>2 623 654</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40B-734D-93E7-21C5B1CA5F1D}"/>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40B-734D-93E7-21C5B1CA5F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0B-734D-93E7-21C5B1CA5F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0B-734D-93E7-21C5B1CA5F1D}"/>
              </c:ext>
            </c:extLst>
          </c:dPt>
          <c:dPt>
            <c:idx val="4"/>
            <c:bubble3D val="0"/>
            <c:spPr>
              <a:solidFill>
                <a:schemeClr val="tx1"/>
              </a:solidFill>
              <a:ln w="19050">
                <a:solidFill>
                  <a:schemeClr val="lt1"/>
                </a:solidFill>
              </a:ln>
              <a:effectLst/>
            </c:spPr>
            <c:extLst>
              <c:ext xmlns:c16="http://schemas.microsoft.com/office/drawing/2014/chart" uri="{C3380CC4-5D6E-409C-BE32-E72D297353CC}">
                <c16:uniqueId val="{00000009-F2A1-F046-A0A2-3730BFE713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715-4D6D-A322-ED98AB6F2DBC}"/>
              </c:ext>
            </c:extLst>
          </c:dPt>
          <c:dPt>
            <c:idx val="6"/>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D-AD71-4A10-95CA-A8F89AAADCB0}"/>
              </c:ext>
            </c:extLst>
          </c:dPt>
          <c:dLbls>
            <c:dLbl>
              <c:idx val="0"/>
              <c:layout>
                <c:manualLayout>
                  <c:x val="0.1654471632976528"/>
                  <c:y val="-1.2858382743611728E-3"/>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40B-734D-93E7-21C5B1CA5F1D}"/>
                </c:ext>
              </c:extLst>
            </c:dLbl>
            <c:dLbl>
              <c:idx val="1"/>
              <c:layout>
                <c:manualLayout>
                  <c:x val="-0.17046071370061208"/>
                  <c:y val="9.2045063635998015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40B-734D-93E7-21C5B1CA5F1D}"/>
                </c:ext>
              </c:extLst>
            </c:dLbl>
            <c:dLbl>
              <c:idx val="2"/>
              <c:layout>
                <c:manualLayout>
                  <c:x val="-0.19552846571540802"/>
                  <c:y val="6.6076962612536816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40B-734D-93E7-21C5B1CA5F1D}"/>
                </c:ext>
              </c:extLst>
            </c:dLbl>
            <c:dLbl>
              <c:idx val="3"/>
              <c:layout>
                <c:manualLayout>
                  <c:x val="-0.25151317767641018"/>
                  <c:y val="-3.1621142411690076E-2"/>
                </c:manualLayout>
              </c:layout>
              <c:showLegendKey val="1"/>
              <c:showVal val="0"/>
              <c:showCatName val="1"/>
              <c:showSerName val="0"/>
              <c:showPercent val="1"/>
              <c:showBubbleSize val="0"/>
              <c:extLst>
                <c:ext xmlns:c15="http://schemas.microsoft.com/office/drawing/2012/chart" uri="{CE6537A1-D6FC-4f65-9D91-7224C49458BB}">
                  <c15:layout>
                    <c:manualLayout>
                      <c:w val="0.21030264869420695"/>
                      <c:h val="0.15526673532244012"/>
                    </c:manualLayout>
                  </c15:layout>
                </c:ext>
                <c:ext xmlns:c16="http://schemas.microsoft.com/office/drawing/2014/chart" uri="{C3380CC4-5D6E-409C-BE32-E72D297353CC}">
                  <c16:uniqueId val="{00000007-140B-734D-93E7-21C5B1CA5F1D}"/>
                </c:ext>
              </c:extLst>
            </c:dLbl>
            <c:dLbl>
              <c:idx val="4"/>
              <c:layout>
                <c:manualLayout>
                  <c:x val="-0.15876242942704066"/>
                  <c:y val="-0.15772358344924567"/>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2A1-F046-A0A2-3730BFE713C2}"/>
                </c:ext>
              </c:extLst>
            </c:dLbl>
            <c:dLbl>
              <c:idx val="5"/>
              <c:layout>
                <c:manualLayout>
                  <c:x val="-4.010840322367349E-2"/>
                  <c:y val="-0.19108818764043226"/>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715-4D6D-A322-ED98AB6F2DBC}"/>
                </c:ext>
              </c:extLst>
            </c:dLbl>
            <c:dLbl>
              <c:idx val="6"/>
              <c:layout>
                <c:manualLayout>
                  <c:x val="9.1079498987091626E-2"/>
                  <c:y val="-0.19000891314980969"/>
                </c:manualLayout>
              </c:layout>
              <c:showLegendKey val="1"/>
              <c:showVal val="0"/>
              <c:showCatName val="1"/>
              <c:showSerName val="0"/>
              <c:showPercent val="1"/>
              <c:showBubbleSize val="0"/>
              <c:extLst>
                <c:ext xmlns:c15="http://schemas.microsoft.com/office/drawing/2012/chart" uri="{CE6537A1-D6FC-4f65-9D91-7224C49458BB}">
                  <c15:layout>
                    <c:manualLayout>
                      <c:w val="0.14083984206658284"/>
                      <c:h val="0.15526673532244012"/>
                    </c:manualLayout>
                  </c15:layout>
                </c:ext>
                <c:ext xmlns:c16="http://schemas.microsoft.com/office/drawing/2014/chart" uri="{C3380CC4-5D6E-409C-BE32-E72D297353CC}">
                  <c16:uniqueId val="{0000000D-AD71-4A10-95CA-A8F89AAADCB0}"/>
                </c:ext>
              </c:extLst>
            </c:dLbl>
            <c:numFmt formatCode="0.0\ %" sourceLinked="0"/>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showLegendKey val="1"/>
            <c:showVal val="0"/>
            <c:showCatName val="1"/>
            <c:showSerName val="0"/>
            <c:showPercent val="1"/>
            <c:showBubbleSize val="0"/>
            <c:showLeaderLines val="1"/>
            <c:leaderLines>
              <c:spPr>
                <a:ln w="9525" cap="flat" cmpd="sng" algn="ctr">
                  <a:solidFill>
                    <a:schemeClr val="accent1"/>
                  </a:solidFill>
                  <a:prstDash val="dash"/>
                  <a:round/>
                </a:ln>
                <a:effectLst/>
              </c:spPr>
            </c:leaderLines>
            <c:extLst>
              <c:ext xmlns:c15="http://schemas.microsoft.com/office/drawing/2012/chart" uri="{CE6537A1-D6FC-4f65-9D91-7224C49458BB}"/>
            </c:extLst>
          </c:dLbls>
          <c:cat>
            <c:strRef>
              <c:f>Sheet1!$A$2:$A$8</c:f>
              <c:strCache>
                <c:ptCount val="7"/>
                <c:pt idx="0">
                  <c:v>Facebook</c:v>
                </c:pt>
                <c:pt idx="1">
                  <c:v>Instagram</c:v>
                </c:pt>
                <c:pt idx="2">
                  <c:v>X</c:v>
                </c:pt>
                <c:pt idx="3">
                  <c:v>YouTube</c:v>
                </c:pt>
                <c:pt idx="4">
                  <c:v>TikTok</c:v>
                </c:pt>
                <c:pt idx="5">
                  <c:v>Threads</c:v>
                </c:pt>
                <c:pt idx="6">
                  <c:v>LinkedIn</c:v>
                </c:pt>
              </c:strCache>
            </c:strRef>
          </c:cat>
          <c:val>
            <c:numRef>
              <c:f>Sheet1!$B$2:$B$8</c:f>
              <c:numCache>
                <c:formatCode>#,##0</c:formatCode>
                <c:ptCount val="7"/>
                <c:pt idx="0">
                  <c:v>2623654</c:v>
                </c:pt>
                <c:pt idx="1">
                  <c:v>1730884</c:v>
                </c:pt>
                <c:pt idx="2">
                  <c:v>561081</c:v>
                </c:pt>
                <c:pt idx="3">
                  <c:v>161826</c:v>
                </c:pt>
                <c:pt idx="4">
                  <c:v>143257</c:v>
                </c:pt>
                <c:pt idx="5">
                  <c:v>89293</c:v>
                </c:pt>
                <c:pt idx="6">
                  <c:v>98235</c:v>
                </c:pt>
              </c:numCache>
            </c:numRef>
          </c:val>
          <c:extLst>
            <c:ext xmlns:c16="http://schemas.microsoft.com/office/drawing/2014/chart" uri="{C3380CC4-5D6E-409C-BE32-E72D297353CC}">
              <c16:uniqueId val="{00000008-140B-734D-93E7-21C5B1CA5F1D}"/>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Tiktok</c:v>
                </c:pt>
              </c:strCache>
            </c:strRef>
          </c:tx>
          <c:spPr>
            <a:solidFill>
              <a:schemeClr val="tx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9/2024</c:v>
                </c:pt>
                <c:pt idx="1">
                  <c:v>10/2024</c:v>
                </c:pt>
                <c:pt idx="2">
                  <c:v>11/2024</c:v>
                </c:pt>
                <c:pt idx="3">
                  <c:v>12/2024</c:v>
                </c:pt>
                <c:pt idx="4">
                  <c:v>1/2025</c:v>
                </c:pt>
                <c:pt idx="5">
                  <c:v>2/2025</c:v>
                </c:pt>
                <c:pt idx="6">
                  <c:v>3/2025</c:v>
                </c:pt>
                <c:pt idx="7">
                  <c:v>4/2025</c:v>
                </c:pt>
                <c:pt idx="8">
                  <c:v>5/2025</c:v>
                </c:pt>
                <c:pt idx="9">
                  <c:v>6/2025</c:v>
                </c:pt>
                <c:pt idx="10">
                  <c:v>7/2025</c:v>
                </c:pt>
                <c:pt idx="11">
                  <c:v>8/2025</c:v>
                </c:pt>
                <c:pt idx="12">
                  <c:v>9/2025</c:v>
                </c:pt>
              </c:strCache>
            </c:strRef>
          </c:cat>
          <c:val>
            <c:numRef>
              <c:f>Sheet1!$B$2:$B$14</c:f>
              <c:numCache>
                <c:formatCode>#,##0</c:formatCode>
                <c:ptCount val="13"/>
                <c:pt idx="0">
                  <c:v>78830</c:v>
                </c:pt>
                <c:pt idx="1">
                  <c:v>81063</c:v>
                </c:pt>
                <c:pt idx="2">
                  <c:v>85212</c:v>
                </c:pt>
                <c:pt idx="3">
                  <c:v>87832</c:v>
                </c:pt>
                <c:pt idx="4">
                  <c:v>114735</c:v>
                </c:pt>
                <c:pt idx="5">
                  <c:v>119330</c:v>
                </c:pt>
                <c:pt idx="6">
                  <c:v>123989</c:v>
                </c:pt>
                <c:pt idx="7">
                  <c:v>129078</c:v>
                </c:pt>
                <c:pt idx="8">
                  <c:v>133162</c:v>
                </c:pt>
                <c:pt idx="9">
                  <c:v>135792</c:v>
                </c:pt>
                <c:pt idx="10">
                  <c:v>138398</c:v>
                </c:pt>
                <c:pt idx="11">
                  <c:v>141229</c:v>
                </c:pt>
                <c:pt idx="12">
                  <c:v>143257</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4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LinkedIn</c:v>
                </c:pt>
              </c:strCache>
            </c:strRef>
          </c:tx>
          <c:spPr>
            <a:solidFill>
              <a:schemeClr val="accent2">
                <a:lumMod val="40000"/>
                <a:lumOff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9/2024</c:v>
                </c:pt>
                <c:pt idx="1">
                  <c:v>10/2024</c:v>
                </c:pt>
                <c:pt idx="2">
                  <c:v>11/2024</c:v>
                </c:pt>
                <c:pt idx="3">
                  <c:v>12/2024</c:v>
                </c:pt>
                <c:pt idx="4">
                  <c:v>1/2025</c:v>
                </c:pt>
                <c:pt idx="5">
                  <c:v>2/2025</c:v>
                </c:pt>
                <c:pt idx="6">
                  <c:v>3/2025</c:v>
                </c:pt>
                <c:pt idx="7">
                  <c:v>4/2025</c:v>
                </c:pt>
                <c:pt idx="8">
                  <c:v>5/2025</c:v>
                </c:pt>
                <c:pt idx="9">
                  <c:v>6/2025</c:v>
                </c:pt>
                <c:pt idx="10">
                  <c:v>7/2025</c:v>
                </c:pt>
                <c:pt idx="11">
                  <c:v>8/2025</c:v>
                </c:pt>
                <c:pt idx="12">
                  <c:v>9/2025</c:v>
                </c:pt>
              </c:strCache>
            </c:strRef>
          </c:cat>
          <c:val>
            <c:numRef>
              <c:f>Sheet1!$B$2:$B$14</c:f>
              <c:numCache>
                <c:formatCode>General</c:formatCode>
                <c:ptCount val="13"/>
                <c:pt idx="4" formatCode="#,##0">
                  <c:v>91623</c:v>
                </c:pt>
                <c:pt idx="5" formatCode="#,##0">
                  <c:v>92291</c:v>
                </c:pt>
                <c:pt idx="6" formatCode="#,##0">
                  <c:v>93460</c:v>
                </c:pt>
                <c:pt idx="7" formatCode="#,##0">
                  <c:v>94314</c:v>
                </c:pt>
                <c:pt idx="8" formatCode="#,##0">
                  <c:v>95180</c:v>
                </c:pt>
                <c:pt idx="9" formatCode="#,##0">
                  <c:v>95913</c:v>
                </c:pt>
                <c:pt idx="10" formatCode="#,##0">
                  <c:v>96508</c:v>
                </c:pt>
                <c:pt idx="11" formatCode="#,##0">
                  <c:v>97240</c:v>
                </c:pt>
                <c:pt idx="12" formatCode="#,##0">
                  <c:v>98235</c:v>
                </c:pt>
              </c:numCache>
            </c:numRef>
          </c:val>
          <c:extLst>
            <c:ext xmlns:c16="http://schemas.microsoft.com/office/drawing/2014/chart" uri="{C3380CC4-5D6E-409C-BE32-E72D297353CC}">
              <c16:uniqueId val="{00000000-D827-1747-B990-BA326EEA4CCD}"/>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40000"/>
        </c:scaling>
        <c:delete val="0"/>
        <c:axPos val="l"/>
        <c:majorGridlines>
          <c:spPr>
            <a:ln w="12700" cap="rnd" cmpd="sng" algn="ctr">
              <a:solidFill>
                <a:schemeClr val="bg1">
                  <a:lumMod val="85000"/>
                </a:schemeClr>
              </a:solidFill>
              <a:prstDash val="dash"/>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Threads</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9/2024</c:v>
                </c:pt>
                <c:pt idx="1">
                  <c:v>10/2024</c:v>
                </c:pt>
                <c:pt idx="2">
                  <c:v>11/2024</c:v>
                </c:pt>
                <c:pt idx="3">
                  <c:v>12/2024</c:v>
                </c:pt>
                <c:pt idx="4">
                  <c:v>1/2025</c:v>
                </c:pt>
                <c:pt idx="5">
                  <c:v>2/2025</c:v>
                </c:pt>
                <c:pt idx="6">
                  <c:v>3/2025</c:v>
                </c:pt>
                <c:pt idx="7">
                  <c:v>4/2025</c:v>
                </c:pt>
                <c:pt idx="8">
                  <c:v>5/2025</c:v>
                </c:pt>
                <c:pt idx="9">
                  <c:v>6/2025</c:v>
                </c:pt>
                <c:pt idx="10">
                  <c:v>7/2025</c:v>
                </c:pt>
                <c:pt idx="11">
                  <c:v>8/2025</c:v>
                </c:pt>
                <c:pt idx="12">
                  <c:v>9/2025</c:v>
                </c:pt>
              </c:strCache>
            </c:strRef>
          </c:cat>
          <c:val>
            <c:numRef>
              <c:f>Sheet1!$B$2:$B$14</c:f>
              <c:numCache>
                <c:formatCode>General</c:formatCode>
                <c:ptCount val="13"/>
                <c:pt idx="4" formatCode="#,##0">
                  <c:v>78120</c:v>
                </c:pt>
                <c:pt idx="5" formatCode="#,##0">
                  <c:v>78308</c:v>
                </c:pt>
                <c:pt idx="6" formatCode="#,##0">
                  <c:v>78966</c:v>
                </c:pt>
                <c:pt idx="7" formatCode="#,##0">
                  <c:v>79825</c:v>
                </c:pt>
                <c:pt idx="8" formatCode="#,##0">
                  <c:v>81214</c:v>
                </c:pt>
                <c:pt idx="9" formatCode="#,##0">
                  <c:v>83320</c:v>
                </c:pt>
                <c:pt idx="10" formatCode="#,##0">
                  <c:v>85576</c:v>
                </c:pt>
                <c:pt idx="11" formatCode="#,##0">
                  <c:v>87773</c:v>
                </c:pt>
                <c:pt idx="12" formatCode="#,##0">
                  <c:v>89293</c:v>
                </c:pt>
              </c:numCache>
            </c:numRef>
          </c:val>
          <c:extLst>
            <c:ext xmlns:c16="http://schemas.microsoft.com/office/drawing/2014/chart" uri="{C3380CC4-5D6E-409C-BE32-E72D297353CC}">
              <c16:uniqueId val="{00000000-D827-1747-B990-BA326EEA4CCD}"/>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40000"/>
        </c:scaling>
        <c:delete val="0"/>
        <c:axPos val="l"/>
        <c:majorGridlines>
          <c:spPr>
            <a:ln w="12700" cap="rnd" cmpd="sng" algn="ctr">
              <a:solidFill>
                <a:schemeClr val="bg1">
                  <a:lumMod val="85000"/>
                </a:schemeClr>
              </a:solidFill>
              <a:prstDash val="dash"/>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majorUnit val="10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39135351811452"/>
          <c:y val="8.6377024944008007E-2"/>
          <c:w val="0.51822895016949655"/>
          <c:h val="0.83774559909858248"/>
        </c:manualLayout>
      </c:layout>
      <c:barChart>
        <c:barDir val="bar"/>
        <c:grouping val="clustered"/>
        <c:varyColors val="0"/>
        <c:ser>
          <c:idx val="0"/>
          <c:order val="0"/>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7"/>
            <c:invertIfNegative val="0"/>
            <c:bubble3D val="0"/>
            <c:extLst>
              <c:ext xmlns:c16="http://schemas.microsoft.com/office/drawing/2014/chart" uri="{C3380CC4-5D6E-409C-BE32-E72D297353CC}">
                <c16:uniqueId val="{00000006-9A40-449D-8278-D1CC4A182CD3}"/>
              </c:ext>
            </c:extLst>
          </c:dPt>
          <c:dLbls>
            <c:dLbl>
              <c:idx val="7"/>
              <c:layout>
                <c:manualLayout>
                  <c:x val="-1.0737085413937253E-2"/>
                  <c:y val="1.1864327146524733E-7"/>
                </c:manualLayout>
              </c:layout>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2125889367439126"/>
                      <c:h val="7.0338612642532078E-2"/>
                    </c:manualLayout>
                  </c15:layout>
                </c:ext>
                <c:ext xmlns:c16="http://schemas.microsoft.com/office/drawing/2014/chart" uri="{C3380CC4-5D6E-409C-BE32-E72D297353CC}">
                  <c16:uniqueId val="{00000006-9A40-449D-8278-D1CC4A182CD3}"/>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Sheet1!$A$2:$A$9</c:f>
              <c:strCache>
                <c:ptCount val="8"/>
                <c:pt idx="0">
                  <c:v>Kaikki kanavat yhteensä</c:v>
                </c:pt>
                <c:pt idx="1">
                  <c:v>Facebook</c:v>
                </c:pt>
                <c:pt idx="2">
                  <c:v>Instagram</c:v>
                </c:pt>
                <c:pt idx="3">
                  <c:v>X</c:v>
                </c:pt>
                <c:pt idx="4">
                  <c:v>YouTube</c:v>
                </c:pt>
                <c:pt idx="5">
                  <c:v>TikTok</c:v>
                </c:pt>
                <c:pt idx="6">
                  <c:v>LinkedIn</c:v>
                </c:pt>
                <c:pt idx="7">
                  <c:v>Threads</c:v>
                </c:pt>
              </c:strCache>
            </c:strRef>
          </c:cat>
          <c:val>
            <c:numRef>
              <c:f>Sheet1!$B$2:$B$9</c:f>
              <c:numCache>
                <c:formatCode>#,##0</c:formatCode>
                <c:ptCount val="8"/>
                <c:pt idx="0">
                  <c:v>5408230</c:v>
                </c:pt>
                <c:pt idx="1">
                  <c:v>2623654</c:v>
                </c:pt>
                <c:pt idx="2">
                  <c:v>1730884</c:v>
                </c:pt>
                <c:pt idx="3">
                  <c:v>561081</c:v>
                </c:pt>
                <c:pt idx="4">
                  <c:v>161826</c:v>
                </c:pt>
                <c:pt idx="5">
                  <c:v>143257</c:v>
                </c:pt>
                <c:pt idx="6">
                  <c:v>98235</c:v>
                </c:pt>
                <c:pt idx="7">
                  <c:v>89293</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21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60651919459482"/>
          <c:y val="8.6377024944008007E-2"/>
          <c:w val="0.4930137293643384"/>
          <c:h val="0.83774559909858248"/>
        </c:manualLayout>
      </c:layout>
      <c:barChart>
        <c:barDir val="bar"/>
        <c:grouping val="clustered"/>
        <c:varyColors val="0"/>
        <c:ser>
          <c:idx val="0"/>
          <c:order val="0"/>
          <c:tx>
            <c:strRef>
              <c:f>Sheet1!$B$3</c:f>
              <c:strCache>
                <c:ptCount val="1"/>
                <c:pt idx="0">
                  <c:v>170</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7"/>
            <c:invertIfNegative val="0"/>
            <c:bubble3D val="0"/>
            <c:extLst>
              <c:ext xmlns:c16="http://schemas.microsoft.com/office/drawing/2014/chart" uri="{C3380CC4-5D6E-409C-BE32-E72D297353CC}">
                <c16:uniqueId val="{00000006-409F-4A4D-AD24-F62380819FA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649"/>
                    </a:solidFill>
                    <a:latin typeface="Neue Haas Unica W1G Medium" panose="020B0604030206020203"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Yhteensä</c:v>
                </c:pt>
                <c:pt idx="1">
                  <c:v>Facebook</c:v>
                </c:pt>
                <c:pt idx="2">
                  <c:v>Instagram</c:v>
                </c:pt>
                <c:pt idx="3">
                  <c:v>X</c:v>
                </c:pt>
                <c:pt idx="4">
                  <c:v>YouTube</c:v>
                </c:pt>
                <c:pt idx="5">
                  <c:v>LinkedIn</c:v>
                </c:pt>
                <c:pt idx="6">
                  <c:v>TikTok</c:v>
                </c:pt>
                <c:pt idx="7">
                  <c:v>Threads</c:v>
                </c:pt>
              </c:strCache>
            </c:strRef>
          </c:cat>
          <c:val>
            <c:numRef>
              <c:f>Sheet1!$B$2:$B$9</c:f>
              <c:numCache>
                <c:formatCode>#\ ##0;\-#\ ##0;;@</c:formatCode>
                <c:ptCount val="8"/>
                <c:pt idx="0">
                  <c:v>472</c:v>
                </c:pt>
                <c:pt idx="1">
                  <c:v>170</c:v>
                </c:pt>
                <c:pt idx="2">
                  <c:v>137</c:v>
                </c:pt>
                <c:pt idx="3">
                  <c:v>55</c:v>
                </c:pt>
                <c:pt idx="4">
                  <c:v>45</c:v>
                </c:pt>
                <c:pt idx="5">
                  <c:v>29</c:v>
                </c:pt>
                <c:pt idx="6">
                  <c:v>19</c:v>
                </c:pt>
                <c:pt idx="7">
                  <c:v>17</c:v>
                </c:pt>
              </c:numCache>
            </c:numRef>
          </c:val>
          <c:extLst>
            <c:ext xmlns:c16="http://schemas.microsoft.com/office/drawing/2014/chart" uri="{C3380CC4-5D6E-409C-BE32-E72D297353CC}">
              <c16:uniqueId val="{00000008-140B-734D-93E7-21C5B1CA5F1D}"/>
            </c:ext>
          </c:extLst>
        </c:ser>
        <c:dLbls>
          <c:dLblPos val="outEnd"/>
          <c:showLegendKey val="0"/>
          <c:showVal val="1"/>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 ##0;\-#\ ##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308774173766"/>
          <c:y val="8.6377024944008007E-2"/>
          <c:w val="0.46961716081719557"/>
          <c:h val="0.83774559909858248"/>
        </c:manualLayout>
      </c:layout>
      <c:barChart>
        <c:barDir val="bar"/>
        <c:grouping val="clustered"/>
        <c:varyColors val="0"/>
        <c:ser>
          <c:idx val="0"/>
          <c:order val="0"/>
          <c:tx>
            <c:strRef>
              <c:f>Sheet1!$B$3</c:f>
              <c:strCache>
                <c:ptCount val="1"/>
                <c:pt idx="0">
                  <c:v>15 433</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5"/>
            <c:invertIfNegative val="0"/>
            <c:bubble3D val="0"/>
            <c:extLst>
              <c:ext xmlns:c16="http://schemas.microsoft.com/office/drawing/2014/chart" uri="{C3380CC4-5D6E-409C-BE32-E72D297353CC}">
                <c16:uniqueId val="{00000005-C6A3-439E-9228-A0EB74338EDA}"/>
              </c:ext>
            </c:extLst>
          </c:dPt>
          <c:dPt>
            <c:idx val="7"/>
            <c:invertIfNegative val="0"/>
            <c:bubble3D val="0"/>
            <c:extLst>
              <c:ext xmlns:c16="http://schemas.microsoft.com/office/drawing/2014/chart" uri="{C3380CC4-5D6E-409C-BE32-E72D297353CC}">
                <c16:uniqueId val="{00000006-F856-4A6B-BC11-387F923A5422}"/>
              </c:ext>
            </c:extLst>
          </c:dPt>
          <c:dLbls>
            <c:dLbl>
              <c:idx val="5"/>
              <c:layout>
                <c:manualLayout>
                  <c:x val="-3.3423669353061804E-3"/>
                  <c:y val="0"/>
                </c:manualLayout>
              </c:layout>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8.3901173841899462E-2"/>
                      <c:h val="6.7137205277930767E-2"/>
                    </c:manualLayout>
                  </c15:layout>
                </c:ext>
                <c:ext xmlns:c16="http://schemas.microsoft.com/office/drawing/2014/chart" uri="{C3380CC4-5D6E-409C-BE32-E72D297353CC}">
                  <c16:uniqueId val="{00000005-C6A3-439E-9228-A0EB74338EDA}"/>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Sheet1!$A$2:$A$9</c:f>
              <c:strCache>
                <c:ptCount val="8"/>
                <c:pt idx="0">
                  <c:v>Kokonaisseuraajamäärä</c:v>
                </c:pt>
                <c:pt idx="1">
                  <c:v>Facebook</c:v>
                </c:pt>
                <c:pt idx="2">
                  <c:v>Instagram</c:v>
                </c:pt>
                <c:pt idx="3">
                  <c:v>X</c:v>
                </c:pt>
                <c:pt idx="4">
                  <c:v>TikTok</c:v>
                </c:pt>
                <c:pt idx="5">
                  <c:v>Threads</c:v>
                </c:pt>
                <c:pt idx="6">
                  <c:v>YouTube</c:v>
                </c:pt>
                <c:pt idx="7">
                  <c:v>LinkedIn</c:v>
                </c:pt>
              </c:strCache>
            </c:strRef>
          </c:cat>
          <c:val>
            <c:numRef>
              <c:f>Sheet1!$B$2:$B$9</c:f>
              <c:numCache>
                <c:formatCode>#,##0</c:formatCode>
                <c:ptCount val="8"/>
                <c:pt idx="0">
                  <c:v>28614.973544973545</c:v>
                </c:pt>
                <c:pt idx="1">
                  <c:v>15433.258823529412</c:v>
                </c:pt>
                <c:pt idx="2">
                  <c:v>12634.189781021898</c:v>
                </c:pt>
                <c:pt idx="3">
                  <c:v>10201.472727272727</c:v>
                </c:pt>
                <c:pt idx="4">
                  <c:v>7539.8421052631575</c:v>
                </c:pt>
                <c:pt idx="5">
                  <c:v>5252.5294117647063</c:v>
                </c:pt>
                <c:pt idx="6">
                  <c:v>3596.1333333333332</c:v>
                </c:pt>
                <c:pt idx="7">
                  <c:v>3387.4137931034484</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1228256484216675"/>
          <c:w val="0.71851782114192253"/>
          <c:h val="0.64847453382736886"/>
        </c:manualLayout>
      </c:layout>
      <c:barChart>
        <c:barDir val="col"/>
        <c:grouping val="clustered"/>
        <c:varyColors val="0"/>
        <c:ser>
          <c:idx val="0"/>
          <c:order val="0"/>
          <c:tx>
            <c:strRef>
              <c:f>Sheet1!$B$1</c:f>
              <c:strCache>
                <c:ptCount val="1"/>
                <c:pt idx="0">
                  <c:v>Yhteensä</c:v>
                </c:pt>
              </c:strCache>
            </c:strRef>
          </c:tx>
          <c:spPr>
            <a:solidFill>
              <a:schemeClr val="accent2"/>
            </a:solidFill>
            <a:ln>
              <a:noFill/>
            </a:ln>
            <a:effectLst/>
          </c:spPr>
          <c:invertIfNegative val="0"/>
          <c:dPt>
            <c:idx val="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4-23B8-594E-B888-AB4F378CE2A5}"/>
              </c:ext>
            </c:extLst>
          </c:dPt>
          <c:dPt>
            <c:idx val="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5-23B8-594E-B888-AB4F378CE2A5}"/>
              </c:ext>
            </c:extLst>
          </c:dPt>
          <c:dPt>
            <c:idx val="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6-23B8-594E-B888-AB4F378CE2A5}"/>
              </c:ext>
            </c:extLst>
          </c:dPt>
          <c:dPt>
            <c:idx val="3"/>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7-23B8-594E-B888-AB4F378CE2A5}"/>
              </c:ext>
            </c:extLst>
          </c:dPt>
          <c:dPt>
            <c:idx val="4"/>
            <c:invertIfNegative val="0"/>
            <c:bubble3D val="0"/>
            <c:spPr>
              <a:solidFill>
                <a:srgbClr val="FF6464"/>
              </a:solidFill>
              <a:ln>
                <a:noFill/>
              </a:ln>
              <a:effectLst/>
            </c:spPr>
            <c:extLst>
              <c:ext xmlns:c16="http://schemas.microsoft.com/office/drawing/2014/chart" uri="{C3380CC4-5D6E-409C-BE32-E72D297353CC}">
                <c16:uniqueId val="{00000008-23B8-594E-B888-AB4F378CE2A5}"/>
              </c:ext>
            </c:extLst>
          </c:dPt>
          <c:dPt>
            <c:idx val="5"/>
            <c:invertIfNegative val="0"/>
            <c:bubble3D val="0"/>
            <c:spPr>
              <a:solidFill>
                <a:srgbClr val="FF6464"/>
              </a:solidFill>
              <a:ln>
                <a:noFill/>
              </a:ln>
              <a:effectLst/>
            </c:spPr>
            <c:extLst>
              <c:ext xmlns:c16="http://schemas.microsoft.com/office/drawing/2014/chart" uri="{C3380CC4-5D6E-409C-BE32-E72D297353CC}">
                <c16:uniqueId val="{00000009-23B8-594E-B888-AB4F378CE2A5}"/>
              </c:ext>
            </c:extLst>
          </c:dPt>
          <c:dPt>
            <c:idx val="6"/>
            <c:invertIfNegative val="0"/>
            <c:bubble3D val="0"/>
            <c:spPr>
              <a:solidFill>
                <a:srgbClr val="FF6464"/>
              </a:solidFill>
              <a:ln>
                <a:noFill/>
              </a:ln>
              <a:effectLst/>
            </c:spPr>
            <c:extLst>
              <c:ext xmlns:c16="http://schemas.microsoft.com/office/drawing/2014/chart" uri="{C3380CC4-5D6E-409C-BE32-E72D297353CC}">
                <c16:uniqueId val="{0000000A-23B8-594E-B888-AB4F378CE2A5}"/>
              </c:ext>
            </c:extLst>
          </c:dPt>
          <c:dPt>
            <c:idx val="7"/>
            <c:invertIfNegative val="0"/>
            <c:bubble3D val="0"/>
            <c:spPr>
              <a:solidFill>
                <a:srgbClr val="FF6464"/>
              </a:solidFill>
              <a:ln>
                <a:noFill/>
              </a:ln>
              <a:effectLst/>
            </c:spPr>
            <c:extLst>
              <c:ext xmlns:c16="http://schemas.microsoft.com/office/drawing/2014/chart" uri="{C3380CC4-5D6E-409C-BE32-E72D297353CC}">
                <c16:uniqueId val="{0000000B-23B8-594E-B888-AB4F378CE2A5}"/>
              </c:ext>
            </c:extLst>
          </c:dPt>
          <c:dPt>
            <c:idx val="8"/>
            <c:invertIfNegative val="0"/>
            <c:bubble3D val="0"/>
            <c:spPr>
              <a:solidFill>
                <a:srgbClr val="FF6464"/>
              </a:solidFill>
              <a:ln>
                <a:noFill/>
              </a:ln>
              <a:effectLst/>
            </c:spPr>
            <c:extLst>
              <c:ext xmlns:c16="http://schemas.microsoft.com/office/drawing/2014/chart" uri="{C3380CC4-5D6E-409C-BE32-E72D297353CC}">
                <c16:uniqueId val="{0000000C-23B8-594E-B888-AB4F378CE2A5}"/>
              </c:ext>
            </c:extLst>
          </c:dPt>
          <c:dPt>
            <c:idx val="9"/>
            <c:invertIfNegative val="0"/>
            <c:bubble3D val="0"/>
            <c:spPr>
              <a:solidFill>
                <a:srgbClr val="FF6464"/>
              </a:solidFill>
              <a:ln>
                <a:noFill/>
              </a:ln>
              <a:effectLst/>
            </c:spPr>
            <c:extLst>
              <c:ext xmlns:c16="http://schemas.microsoft.com/office/drawing/2014/chart" uri="{C3380CC4-5D6E-409C-BE32-E72D297353CC}">
                <c16:uniqueId val="{0000000D-23B8-594E-B888-AB4F378CE2A5}"/>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E-23B8-594E-B888-AB4F378CE2A5}"/>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02-7A1B-4EF9-A281-730F7246BD88}"/>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0-880F-0A4C-83A6-86C670D8D946}"/>
              </c:ext>
            </c:extLst>
          </c:dPt>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accent1"/>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9/2024</c:v>
                </c:pt>
                <c:pt idx="1">
                  <c:v>10/2024</c:v>
                </c:pt>
                <c:pt idx="2">
                  <c:v>11/2024</c:v>
                </c:pt>
                <c:pt idx="3">
                  <c:v>12/2024</c:v>
                </c:pt>
                <c:pt idx="4">
                  <c:v>1/2025 *</c:v>
                </c:pt>
                <c:pt idx="5">
                  <c:v>2/2025</c:v>
                </c:pt>
                <c:pt idx="6">
                  <c:v>3/2025</c:v>
                </c:pt>
                <c:pt idx="7">
                  <c:v>4/2025</c:v>
                </c:pt>
                <c:pt idx="8">
                  <c:v>5/2025</c:v>
                </c:pt>
                <c:pt idx="9">
                  <c:v>6/2025</c:v>
                </c:pt>
                <c:pt idx="10">
                  <c:v>7/2025</c:v>
                </c:pt>
                <c:pt idx="11">
                  <c:v>8/2025</c:v>
                </c:pt>
                <c:pt idx="12">
                  <c:v>9/2025</c:v>
                </c:pt>
              </c:strCache>
            </c:strRef>
          </c:cat>
          <c:val>
            <c:numRef>
              <c:f>Sheet1!$B$2:$B$14</c:f>
              <c:numCache>
                <c:formatCode>#,##0</c:formatCode>
                <c:ptCount val="13"/>
                <c:pt idx="0">
                  <c:v>4952803</c:v>
                </c:pt>
                <c:pt idx="1">
                  <c:v>4959140</c:v>
                </c:pt>
                <c:pt idx="2">
                  <c:v>4945357</c:v>
                </c:pt>
                <c:pt idx="3">
                  <c:v>4955738</c:v>
                </c:pt>
                <c:pt idx="4">
                  <c:v>5187490</c:v>
                </c:pt>
                <c:pt idx="5">
                  <c:v>5203995</c:v>
                </c:pt>
                <c:pt idx="6">
                  <c:v>5237544</c:v>
                </c:pt>
                <c:pt idx="7">
                  <c:v>5274972</c:v>
                </c:pt>
                <c:pt idx="8">
                  <c:v>5302223</c:v>
                </c:pt>
                <c:pt idx="9">
                  <c:v>5324659</c:v>
                </c:pt>
                <c:pt idx="10">
                  <c:v>5352355</c:v>
                </c:pt>
                <c:pt idx="11">
                  <c:v>5380939</c:v>
                </c:pt>
                <c:pt idx="12">
                  <c:v>5408230</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General"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ax val="5600000"/>
          <c:min val="400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4538808399370315"/>
          <c:w val="0.71851785572258009"/>
          <c:h val="0.6300928519971184"/>
        </c:manualLayout>
      </c:layout>
      <c:barChart>
        <c:barDir val="col"/>
        <c:grouping val="clustered"/>
        <c:varyColors val="0"/>
        <c:ser>
          <c:idx val="0"/>
          <c:order val="0"/>
          <c:tx>
            <c:strRef>
              <c:f>Sheet1!$B$1</c:f>
              <c:strCache>
                <c:ptCount val="1"/>
                <c:pt idx="0">
                  <c:v>Facebook</c:v>
                </c:pt>
              </c:strCache>
            </c:strRef>
          </c:tx>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4-CE69-3F44-BB1B-1E33DFBBDADF}"/>
              </c:ext>
            </c:extLst>
          </c:dPt>
          <c:dPt>
            <c:idx val="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CE69-3F44-BB1B-1E33DFBBDADF}"/>
              </c:ext>
            </c:extLst>
          </c:dPt>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6-CE69-3F44-BB1B-1E33DFBBDADF}"/>
              </c:ext>
            </c:extLst>
          </c:dPt>
          <c:dPt>
            <c:idx val="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7-CE69-3F44-BB1B-1E33DFBBDADF}"/>
              </c:ext>
            </c:extLst>
          </c:dPt>
          <c:dPt>
            <c:idx val="4"/>
            <c:invertIfNegative val="0"/>
            <c:bubble3D val="0"/>
            <c:spPr>
              <a:solidFill>
                <a:srgbClr val="0E2649"/>
              </a:solidFill>
              <a:ln>
                <a:noFill/>
              </a:ln>
              <a:effectLst/>
            </c:spPr>
            <c:extLst>
              <c:ext xmlns:c16="http://schemas.microsoft.com/office/drawing/2014/chart" uri="{C3380CC4-5D6E-409C-BE32-E72D297353CC}">
                <c16:uniqueId val="{00000008-CE69-3F44-BB1B-1E33DFBBDADF}"/>
              </c:ext>
            </c:extLst>
          </c:dPt>
          <c:dPt>
            <c:idx val="5"/>
            <c:invertIfNegative val="0"/>
            <c:bubble3D val="0"/>
            <c:spPr>
              <a:solidFill>
                <a:srgbClr val="0E2649"/>
              </a:solidFill>
              <a:ln>
                <a:noFill/>
              </a:ln>
              <a:effectLst/>
            </c:spPr>
            <c:extLst>
              <c:ext xmlns:c16="http://schemas.microsoft.com/office/drawing/2014/chart" uri="{C3380CC4-5D6E-409C-BE32-E72D297353CC}">
                <c16:uniqueId val="{00000009-CE69-3F44-BB1B-1E33DFBBDADF}"/>
              </c:ext>
            </c:extLst>
          </c:dPt>
          <c:dPt>
            <c:idx val="6"/>
            <c:invertIfNegative val="0"/>
            <c:bubble3D val="0"/>
            <c:spPr>
              <a:solidFill>
                <a:srgbClr val="0E2649"/>
              </a:solidFill>
              <a:ln>
                <a:noFill/>
              </a:ln>
              <a:effectLst/>
            </c:spPr>
            <c:extLst>
              <c:ext xmlns:c16="http://schemas.microsoft.com/office/drawing/2014/chart" uri="{C3380CC4-5D6E-409C-BE32-E72D297353CC}">
                <c16:uniqueId val="{0000000A-CE69-3F44-BB1B-1E33DFBBDADF}"/>
              </c:ext>
            </c:extLst>
          </c:dPt>
          <c:dPt>
            <c:idx val="7"/>
            <c:invertIfNegative val="0"/>
            <c:bubble3D val="0"/>
            <c:spPr>
              <a:solidFill>
                <a:srgbClr val="0E2649"/>
              </a:solidFill>
              <a:ln>
                <a:noFill/>
              </a:ln>
              <a:effectLst/>
            </c:spPr>
            <c:extLst>
              <c:ext xmlns:c16="http://schemas.microsoft.com/office/drawing/2014/chart" uri="{C3380CC4-5D6E-409C-BE32-E72D297353CC}">
                <c16:uniqueId val="{0000000B-CE69-3F44-BB1B-1E33DFBBDADF}"/>
              </c:ext>
            </c:extLst>
          </c:dPt>
          <c:dPt>
            <c:idx val="8"/>
            <c:invertIfNegative val="0"/>
            <c:bubble3D val="0"/>
            <c:spPr>
              <a:solidFill>
                <a:srgbClr val="0E2649"/>
              </a:solidFill>
              <a:ln>
                <a:noFill/>
              </a:ln>
              <a:effectLst/>
            </c:spPr>
            <c:extLst>
              <c:ext xmlns:c16="http://schemas.microsoft.com/office/drawing/2014/chart" uri="{C3380CC4-5D6E-409C-BE32-E72D297353CC}">
                <c16:uniqueId val="{0000000C-CE69-3F44-BB1B-1E33DFBBDADF}"/>
              </c:ext>
            </c:extLst>
          </c:dPt>
          <c:dPt>
            <c:idx val="9"/>
            <c:invertIfNegative val="0"/>
            <c:bubble3D val="0"/>
            <c:spPr>
              <a:solidFill>
                <a:srgbClr val="0E2649"/>
              </a:solidFill>
              <a:ln>
                <a:noFill/>
              </a:ln>
              <a:effectLst/>
            </c:spPr>
            <c:extLst>
              <c:ext xmlns:c16="http://schemas.microsoft.com/office/drawing/2014/chart" uri="{C3380CC4-5D6E-409C-BE32-E72D297353CC}">
                <c16:uniqueId val="{0000000D-CE69-3F44-BB1B-1E33DFBBDADF}"/>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E-CE69-3F44-BB1B-1E33DFBBDADF}"/>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02-4E00-4FD5-88F8-F35B49382BF5}"/>
              </c:ext>
            </c:extLst>
          </c:dPt>
          <c:dLbls>
            <c:dLbl>
              <c:idx val="11"/>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E00-4FD5-88F8-F35B49382BF5}"/>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9/2024</c:v>
                </c:pt>
                <c:pt idx="1">
                  <c:v>10/2024</c:v>
                </c:pt>
                <c:pt idx="2">
                  <c:v>11/2024</c:v>
                </c:pt>
                <c:pt idx="3">
                  <c:v>12/2024</c:v>
                </c:pt>
                <c:pt idx="4">
                  <c:v>1/2025 *</c:v>
                </c:pt>
                <c:pt idx="5">
                  <c:v>2/2025</c:v>
                </c:pt>
                <c:pt idx="6">
                  <c:v>3/2025</c:v>
                </c:pt>
                <c:pt idx="7">
                  <c:v>4/2025</c:v>
                </c:pt>
                <c:pt idx="8">
                  <c:v>5/2025</c:v>
                </c:pt>
                <c:pt idx="9">
                  <c:v>6/2025</c:v>
                </c:pt>
                <c:pt idx="10">
                  <c:v>7/2025</c:v>
                </c:pt>
                <c:pt idx="11">
                  <c:v>8/2025</c:v>
                </c:pt>
                <c:pt idx="12">
                  <c:v>9/2025</c:v>
                </c:pt>
              </c:strCache>
            </c:strRef>
          </c:cat>
          <c:val>
            <c:numRef>
              <c:f>Sheet1!$B$2:$B$14</c:f>
              <c:numCache>
                <c:formatCode>#,##0</c:formatCode>
                <c:ptCount val="13"/>
                <c:pt idx="0">
                  <c:v>2253623</c:v>
                </c:pt>
                <c:pt idx="1">
                  <c:v>2247970</c:v>
                </c:pt>
                <c:pt idx="2">
                  <c:v>2244610</c:v>
                </c:pt>
                <c:pt idx="3">
                  <c:v>2245382</c:v>
                </c:pt>
                <c:pt idx="4">
                  <c:v>2498449</c:v>
                </c:pt>
                <c:pt idx="5">
                  <c:v>2504302</c:v>
                </c:pt>
                <c:pt idx="6">
                  <c:v>2525040</c:v>
                </c:pt>
                <c:pt idx="7">
                  <c:v>2548278</c:v>
                </c:pt>
                <c:pt idx="8">
                  <c:v>2564327</c:v>
                </c:pt>
                <c:pt idx="9">
                  <c:v>2574850</c:v>
                </c:pt>
                <c:pt idx="10">
                  <c:v>2591375</c:v>
                </c:pt>
                <c:pt idx="11">
                  <c:v>2606786</c:v>
                </c:pt>
                <c:pt idx="12">
                  <c:v>2623654</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2000000"/>
        </c:scaling>
        <c:delete val="0"/>
        <c:axPos val="l"/>
        <c:majorGridlines>
          <c:spPr>
            <a:ln w="12700" cap="rnd" cmpd="sng" algn="ctr">
              <a:solidFill>
                <a:schemeClr val="bg1">
                  <a:lumMod val="85000"/>
                </a:schemeClr>
              </a:solidFill>
              <a:prstDash val="dash"/>
              <a:round/>
            </a:ln>
            <a:effectLst/>
          </c:spPr>
        </c:majorGridlines>
        <c:minorGridlines>
          <c:spPr>
            <a:ln w="9525" cap="flat" cmpd="sng" algn="ctr">
              <a:noFill/>
              <a:round/>
            </a:ln>
            <a:effectLst/>
          </c:spPr>
        </c:min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3289571923446131"/>
          <c:w val="0.71851785572258009"/>
          <c:h val="0.63080611577683077"/>
        </c:manualLayout>
      </c:layout>
      <c:barChart>
        <c:barDir val="col"/>
        <c:grouping val="clustered"/>
        <c:varyColors val="0"/>
        <c:ser>
          <c:idx val="0"/>
          <c:order val="0"/>
          <c:tx>
            <c:strRef>
              <c:f>Sheet1!$B$1</c:f>
              <c:strCache>
                <c:ptCount val="1"/>
                <c:pt idx="0">
                  <c:v>Instagram</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9/2024</c:v>
                </c:pt>
                <c:pt idx="1">
                  <c:v>10/2024</c:v>
                </c:pt>
                <c:pt idx="2">
                  <c:v>11/2024</c:v>
                </c:pt>
                <c:pt idx="3">
                  <c:v>12/2024</c:v>
                </c:pt>
                <c:pt idx="4">
                  <c:v>1/2025</c:v>
                </c:pt>
                <c:pt idx="5">
                  <c:v>2/2025</c:v>
                </c:pt>
                <c:pt idx="6">
                  <c:v>3/2025</c:v>
                </c:pt>
                <c:pt idx="7">
                  <c:v>4/2025</c:v>
                </c:pt>
                <c:pt idx="8">
                  <c:v>5/2025</c:v>
                </c:pt>
                <c:pt idx="9">
                  <c:v>6/2025</c:v>
                </c:pt>
                <c:pt idx="10">
                  <c:v>7/2025</c:v>
                </c:pt>
                <c:pt idx="11">
                  <c:v>8/2025</c:v>
                </c:pt>
                <c:pt idx="12">
                  <c:v>9/2025</c:v>
                </c:pt>
              </c:strCache>
            </c:strRef>
          </c:cat>
          <c:val>
            <c:numRef>
              <c:f>Sheet1!$B$2:$B$14</c:f>
              <c:numCache>
                <c:formatCode>#,##0</c:formatCode>
                <c:ptCount val="13"/>
                <c:pt idx="0">
                  <c:v>1682314</c:v>
                </c:pt>
                <c:pt idx="1">
                  <c:v>1691731</c:v>
                </c:pt>
                <c:pt idx="2">
                  <c:v>1687340</c:v>
                </c:pt>
                <c:pt idx="3">
                  <c:v>1695852</c:v>
                </c:pt>
                <c:pt idx="4">
                  <c:v>1676728</c:v>
                </c:pt>
                <c:pt idx="5">
                  <c:v>1683007</c:v>
                </c:pt>
                <c:pt idx="6">
                  <c:v>1690022</c:v>
                </c:pt>
                <c:pt idx="7">
                  <c:v>1697910</c:v>
                </c:pt>
                <c:pt idx="8">
                  <c:v>1704707</c:v>
                </c:pt>
                <c:pt idx="9">
                  <c:v>1710759</c:v>
                </c:pt>
                <c:pt idx="10">
                  <c:v>1716035</c:v>
                </c:pt>
                <c:pt idx="11">
                  <c:v>1723137</c:v>
                </c:pt>
                <c:pt idx="12">
                  <c:v>1730884</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X</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9/2024</c:v>
                </c:pt>
                <c:pt idx="1">
                  <c:v>10/2024</c:v>
                </c:pt>
                <c:pt idx="2">
                  <c:v>11/2024</c:v>
                </c:pt>
                <c:pt idx="3">
                  <c:v>12/2024</c:v>
                </c:pt>
                <c:pt idx="4">
                  <c:v>1/2025</c:v>
                </c:pt>
                <c:pt idx="5">
                  <c:v>2/2025</c:v>
                </c:pt>
                <c:pt idx="6">
                  <c:v>3/2025</c:v>
                </c:pt>
                <c:pt idx="7">
                  <c:v>4/2025</c:v>
                </c:pt>
                <c:pt idx="8">
                  <c:v>5/2025</c:v>
                </c:pt>
                <c:pt idx="9">
                  <c:v>6/2025</c:v>
                </c:pt>
                <c:pt idx="10">
                  <c:v>7/2025</c:v>
                </c:pt>
                <c:pt idx="11">
                  <c:v>8/2025</c:v>
                </c:pt>
                <c:pt idx="12">
                  <c:v>9/2025</c:v>
                </c:pt>
              </c:strCache>
            </c:strRef>
          </c:cat>
          <c:val>
            <c:numRef>
              <c:f>Sheet1!$B$2:$B$14</c:f>
              <c:numCache>
                <c:formatCode>#,##0</c:formatCode>
                <c:ptCount val="13"/>
                <c:pt idx="0">
                  <c:v>641737</c:v>
                </c:pt>
                <c:pt idx="1">
                  <c:v>640414</c:v>
                </c:pt>
                <c:pt idx="2">
                  <c:v>631038</c:v>
                </c:pt>
                <c:pt idx="3">
                  <c:v>628332</c:v>
                </c:pt>
                <c:pt idx="4">
                  <c:v>571877</c:v>
                </c:pt>
                <c:pt idx="5">
                  <c:v>569925</c:v>
                </c:pt>
                <c:pt idx="6">
                  <c:v>568190</c:v>
                </c:pt>
                <c:pt idx="7">
                  <c:v>567073</c:v>
                </c:pt>
                <c:pt idx="8">
                  <c:v>564481</c:v>
                </c:pt>
                <c:pt idx="9">
                  <c:v>564059</c:v>
                </c:pt>
                <c:pt idx="10">
                  <c:v>564026</c:v>
                </c:pt>
                <c:pt idx="11">
                  <c:v>563717</c:v>
                </c:pt>
                <c:pt idx="12">
                  <c:v>561081</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YouTube</c:v>
                </c:pt>
              </c:strCache>
            </c:strRef>
          </c:tx>
          <c:spPr>
            <a:solidFill>
              <a:schemeClr val="bg1">
                <a:lumMod val="8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9/2024</c:v>
                </c:pt>
                <c:pt idx="1">
                  <c:v>10/2024</c:v>
                </c:pt>
                <c:pt idx="2">
                  <c:v>11/2024</c:v>
                </c:pt>
                <c:pt idx="3">
                  <c:v>12/2024</c:v>
                </c:pt>
                <c:pt idx="4">
                  <c:v>1/2025</c:v>
                </c:pt>
                <c:pt idx="5">
                  <c:v>2/2025</c:v>
                </c:pt>
                <c:pt idx="6">
                  <c:v>3/2025</c:v>
                </c:pt>
                <c:pt idx="7">
                  <c:v>4/2025</c:v>
                </c:pt>
                <c:pt idx="8">
                  <c:v>5/2025</c:v>
                </c:pt>
                <c:pt idx="9">
                  <c:v>6/2025</c:v>
                </c:pt>
                <c:pt idx="10">
                  <c:v>7/2025</c:v>
                </c:pt>
                <c:pt idx="11">
                  <c:v>8/2025</c:v>
                </c:pt>
                <c:pt idx="12">
                  <c:v>9/2025</c:v>
                </c:pt>
              </c:strCache>
            </c:strRef>
          </c:cat>
          <c:val>
            <c:numRef>
              <c:f>Sheet1!$B$2:$B$14</c:f>
              <c:numCache>
                <c:formatCode>#,##0</c:formatCode>
                <c:ptCount val="13"/>
                <c:pt idx="0">
                  <c:v>189987</c:v>
                </c:pt>
                <c:pt idx="1">
                  <c:v>190618</c:v>
                </c:pt>
                <c:pt idx="2">
                  <c:v>191586</c:v>
                </c:pt>
                <c:pt idx="3">
                  <c:v>192369</c:v>
                </c:pt>
                <c:pt idx="4">
                  <c:v>155958</c:v>
                </c:pt>
                <c:pt idx="5">
                  <c:v>156832</c:v>
                </c:pt>
                <c:pt idx="6">
                  <c:v>157877</c:v>
                </c:pt>
                <c:pt idx="7">
                  <c:v>158494</c:v>
                </c:pt>
                <c:pt idx="8">
                  <c:v>159152</c:v>
                </c:pt>
                <c:pt idx="9">
                  <c:v>159966</c:v>
                </c:pt>
                <c:pt idx="10">
                  <c:v>160437</c:v>
                </c:pt>
                <c:pt idx="11">
                  <c:v>161057</c:v>
                </c:pt>
                <c:pt idx="12">
                  <c:v>161826</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0.40476</cdr:x>
      <cdr:y>0.43032</cdr:y>
    </cdr:from>
    <cdr:to>
      <cdr:x>0.71265</cdr:x>
      <cdr:y>0.70381</cdr:y>
    </cdr:to>
    <cdr:grpSp>
      <cdr:nvGrpSpPr>
        <cdr:cNvPr id="4" name="Group 3">
          <a:extLst xmlns:a="http://schemas.openxmlformats.org/drawingml/2006/main">
            <a:ext uri="{FF2B5EF4-FFF2-40B4-BE49-F238E27FC236}">
              <a16:creationId xmlns:a16="http://schemas.microsoft.com/office/drawing/2014/main" id="{1171EC12-FF78-8541-BDBC-CC6A4414F601}"/>
            </a:ext>
          </a:extLst>
        </cdr:cNvPr>
        <cdr:cNvGrpSpPr/>
      </cdr:nvGrpSpPr>
      <cdr:grpSpPr>
        <a:xfrm xmlns:a="http://schemas.openxmlformats.org/drawingml/2006/main">
          <a:off x="3075935" y="1801781"/>
          <a:ext cx="2339781" cy="1145122"/>
          <a:chOff x="2230277" y="1874237"/>
          <a:chExt cx="3103863" cy="1346756"/>
        </a:xfrm>
      </cdr:grpSpPr>
      <cdr:sp macro="" textlink="">
        <cdr:nvSpPr>
          <cdr:cNvPr id="2" name="Content Placeholder 2">
            <a:extLst xmlns:a="http://schemas.openxmlformats.org/drawingml/2006/main">
              <a:ext uri="{FF2B5EF4-FFF2-40B4-BE49-F238E27FC236}">
                <a16:creationId xmlns:a16="http://schemas.microsoft.com/office/drawing/2014/main" id="{8D45EB1E-4412-4440-90E1-1E52AE74CE72}"/>
              </a:ext>
            </a:extLst>
          </cdr:cNvPr>
          <cdr:cNvSpPr txBox="1">
            <a:spLocks xmlns:a="http://schemas.openxmlformats.org/drawingml/2006/main"/>
          </cdr:cNvSpPr>
        </cdr:nvSpPr>
        <cdr:spPr>
          <a:xfrm xmlns:a="http://schemas.openxmlformats.org/drawingml/2006/main">
            <a:off x="2287076" y="1874237"/>
            <a:ext cx="2995078" cy="619132"/>
          </a:xfrm>
          <a:prstGeom xmlns:a="http://schemas.openxmlformats.org/drawingml/2006/main" prst="rect">
            <a:avLst/>
          </a:prstGeom>
        </cdr:spPr>
        <cdr:txBody>
          <a:bodyPr xmlns:a="http://schemas.openxmlformats.org/drawingml/2006/main" vert="horz" lIns="91440" tIns="45720" rIns="91440" bIns="45720" rtlCol="0" anchor="ctr">
            <a:norm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1200" dirty="0">
                <a:solidFill>
                  <a:srgbClr val="002649"/>
                </a:solidFill>
                <a:latin typeface="Neue Haas Unica W1G Medium" panose="020B0504030206020203" pitchFamily="34" charset="0"/>
              </a:rPr>
              <a:t>Seuraajia kaikissa </a:t>
            </a:r>
            <a:br>
              <a:rPr lang="fi-FI" sz="1200" dirty="0">
                <a:solidFill>
                  <a:srgbClr val="002649"/>
                </a:solidFill>
                <a:latin typeface="Neue Haas Unica W1G Medium" panose="020B0504030206020203" pitchFamily="34" charset="0"/>
              </a:rPr>
            </a:br>
            <a:r>
              <a:rPr lang="fi-FI" sz="1200" dirty="0">
                <a:solidFill>
                  <a:srgbClr val="002649"/>
                </a:solidFill>
                <a:latin typeface="Neue Haas Unica W1G Medium" panose="020B0504030206020203" pitchFamily="34" charset="0"/>
              </a:rPr>
              <a:t>kanavissa</a:t>
            </a:r>
            <a:endParaRPr lang="en-FI" sz="1200" dirty="0">
              <a:solidFill>
                <a:srgbClr val="002649"/>
              </a:solidFill>
              <a:latin typeface="Neue Haas Unica W1G Medium" panose="020B0504030206020203" pitchFamily="34" charset="0"/>
            </a:endParaRPr>
          </a:p>
        </cdr:txBody>
      </cdr:sp>
      <cdr:sp macro="" textlink="">
        <cdr:nvSpPr>
          <cdr:cNvPr id="3" name="Content Placeholder 2">
            <a:extLst xmlns:a="http://schemas.openxmlformats.org/drawingml/2006/main">
              <a:ext uri="{FF2B5EF4-FFF2-40B4-BE49-F238E27FC236}">
                <a16:creationId xmlns:a16="http://schemas.microsoft.com/office/drawing/2014/main" id="{C74C9BEF-4942-7448-9A77-9361FD05EFC1}"/>
              </a:ext>
            </a:extLst>
          </cdr:cNvPr>
          <cdr:cNvSpPr txBox="1">
            <a:spLocks xmlns:a="http://schemas.openxmlformats.org/drawingml/2006/main"/>
          </cdr:cNvSpPr>
        </cdr:nvSpPr>
        <cdr:spPr>
          <a:xfrm xmlns:a="http://schemas.openxmlformats.org/drawingml/2006/main">
            <a:off x="2230277" y="2438065"/>
            <a:ext cx="3103863" cy="782928"/>
          </a:xfrm>
          <a:prstGeom xmlns:a="http://schemas.openxmlformats.org/drawingml/2006/main" prst="rect">
            <a:avLst/>
          </a:prstGeom>
        </cdr:spPr>
        <cdr:txBody>
          <a:bodyPr xmlns:a="http://schemas.openxmlformats.org/drawingml/2006/main" vert="horz" lIns="91440" tIns="45720" rIns="91440" bIns="45720" rtlCol="0">
            <a:no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3500" dirty="0">
                <a:solidFill>
                  <a:schemeClr val="tx2"/>
                </a:solidFill>
                <a:latin typeface="Canela Medium" pitchFamily="2" charset="77"/>
              </a:rPr>
              <a:t>5 408 230</a:t>
            </a:r>
            <a:endParaRPr lang="en-FI" sz="3500" dirty="0">
              <a:solidFill>
                <a:schemeClr val="tx2"/>
              </a:solidFill>
              <a:latin typeface="Canela Medium" pitchFamily="2" charset="77"/>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6731-4676-4049-B778-C85831E1F5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dirty="0">
              <a:latin typeface="Neue Haas Unica W1G" panose="020B0504030206020203" pitchFamily="34" charset="0"/>
            </a:endParaRPr>
          </a:p>
        </p:txBody>
      </p:sp>
      <p:sp>
        <p:nvSpPr>
          <p:cNvPr id="3" name="Date Placeholder 2">
            <a:extLst>
              <a:ext uri="{FF2B5EF4-FFF2-40B4-BE49-F238E27FC236}">
                <a16:creationId xmlns:a16="http://schemas.microsoft.com/office/drawing/2014/main" id="{4C5C887A-2D2F-E940-8170-CB98732492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303909-B5E8-FB4E-AFE4-A87166A88C34}" type="datetimeFigureOut">
              <a:rPr lang="en-FI" smtClean="0">
                <a:latin typeface="Neue Haas Unica W1G" panose="020B0504030206020203" pitchFamily="34" charset="0"/>
              </a:rPr>
              <a:t>5.11.2025</a:t>
            </a:fld>
            <a:endParaRPr lang="en-FI" dirty="0">
              <a:latin typeface="Neue Haas Unica W1G" panose="020B0504030206020203" pitchFamily="34" charset="0"/>
            </a:endParaRPr>
          </a:p>
        </p:txBody>
      </p:sp>
      <p:sp>
        <p:nvSpPr>
          <p:cNvPr id="4" name="Footer Placeholder 3">
            <a:extLst>
              <a:ext uri="{FF2B5EF4-FFF2-40B4-BE49-F238E27FC236}">
                <a16:creationId xmlns:a16="http://schemas.microsoft.com/office/drawing/2014/main" id="{66B4AAC1-5A48-8D47-9036-9B35BA37D1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dirty="0">
              <a:latin typeface="Neue Haas Unica W1G" panose="020B0504030206020203" pitchFamily="34" charset="0"/>
            </a:endParaRPr>
          </a:p>
        </p:txBody>
      </p:sp>
      <p:sp>
        <p:nvSpPr>
          <p:cNvPr id="5" name="Slide Number Placeholder 4">
            <a:extLst>
              <a:ext uri="{FF2B5EF4-FFF2-40B4-BE49-F238E27FC236}">
                <a16:creationId xmlns:a16="http://schemas.microsoft.com/office/drawing/2014/main" id="{63DB4C95-5904-FB43-9FE2-1A5C1BAD6A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6F5268-A0E2-674D-AEA0-0DAD3129F1B4}" type="slidenum">
              <a:rPr lang="en-FI" smtClean="0">
                <a:latin typeface="Neue Haas Unica W1G" panose="020B0504030206020203" pitchFamily="34" charset="0"/>
              </a:rPr>
              <a:t>‹#›</a:t>
            </a:fld>
            <a:endParaRPr lang="en-FI" dirty="0">
              <a:latin typeface="Neue Haas Unica W1G" panose="020B0504030206020203" pitchFamily="34" charset="0"/>
            </a:endParaRPr>
          </a:p>
        </p:txBody>
      </p:sp>
    </p:spTree>
    <p:extLst>
      <p:ext uri="{BB962C8B-B14F-4D97-AF65-F5344CB8AC3E}">
        <p14:creationId xmlns:p14="http://schemas.microsoft.com/office/powerpoint/2010/main" val="266135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Neue Haas Unica W1G" panose="020B0504030206020203" pitchFamily="34" charset="0"/>
              </a:defRPr>
            </a:lvl1pPr>
          </a:lstStyle>
          <a:p>
            <a:endParaRPr lang="en-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Neue Haas Unica W1G" panose="020B0504030206020203" pitchFamily="34" charset="0"/>
              </a:defRPr>
            </a:lvl1pPr>
          </a:lstStyle>
          <a:p>
            <a:fld id="{C4E458E5-F7A7-9540-B300-0997209ECD22}" type="datetimeFigureOut">
              <a:rPr lang="en-FI" smtClean="0"/>
              <a:pPr/>
              <a:t>5.11.2025</a:t>
            </a:fld>
            <a:endParaRPr lang="en-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Neue Haas Unica W1G" panose="020B0504030206020203" pitchFamily="34" charset="0"/>
              </a:defRPr>
            </a:lvl1pPr>
          </a:lstStyle>
          <a:p>
            <a:endParaRPr lang="en-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Neue Haas Unica W1G" panose="020B0504030206020203" pitchFamily="34" charset="0"/>
              </a:defRPr>
            </a:lvl1pPr>
          </a:lstStyle>
          <a:p>
            <a:fld id="{ECE063A0-E1D9-054C-B6B8-9DCE4E3BD599}" type="slidenum">
              <a:rPr lang="en-FI" smtClean="0"/>
              <a:pPr/>
              <a:t>‹#›</a:t>
            </a:fld>
            <a:endParaRPr lang="en-FI" dirty="0"/>
          </a:p>
        </p:txBody>
      </p:sp>
    </p:spTree>
    <p:extLst>
      <p:ext uri="{BB962C8B-B14F-4D97-AF65-F5344CB8AC3E}">
        <p14:creationId xmlns:p14="http://schemas.microsoft.com/office/powerpoint/2010/main" val="228711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Neue Haas Unica W1G" panose="020B0504030206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2</a:t>
            </a:fld>
            <a:endParaRPr lang="en-FI" dirty="0"/>
          </a:p>
        </p:txBody>
      </p:sp>
    </p:spTree>
    <p:extLst>
      <p:ext uri="{BB962C8B-B14F-4D97-AF65-F5344CB8AC3E}">
        <p14:creationId xmlns:p14="http://schemas.microsoft.com/office/powerpoint/2010/main" val="774070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1D5E6-CFDD-0622-7B29-FFC28A063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3F620-9B04-FEAC-96EC-07E3102645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9FA1CA-F741-60F2-D8E0-78545C3DD718}"/>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97DAB9FC-9008-6EC8-50D2-3390014FBF2B}"/>
              </a:ext>
            </a:extLst>
          </p:cNvPr>
          <p:cNvSpPr>
            <a:spLocks noGrp="1"/>
          </p:cNvSpPr>
          <p:nvPr>
            <p:ph type="sldNum" sz="quarter" idx="5"/>
          </p:nvPr>
        </p:nvSpPr>
        <p:spPr/>
        <p:txBody>
          <a:bodyPr/>
          <a:lstStyle/>
          <a:p>
            <a:fld id="{ECE063A0-E1D9-054C-B6B8-9DCE4E3BD599}" type="slidenum">
              <a:rPr lang="en-FI" smtClean="0"/>
              <a:pPr/>
              <a:t>14</a:t>
            </a:fld>
            <a:endParaRPr lang="en-FI" dirty="0"/>
          </a:p>
        </p:txBody>
      </p:sp>
    </p:spTree>
    <p:extLst>
      <p:ext uri="{BB962C8B-B14F-4D97-AF65-F5344CB8AC3E}">
        <p14:creationId xmlns:p14="http://schemas.microsoft.com/office/powerpoint/2010/main" val="3496411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35</a:t>
            </a:fld>
            <a:endParaRPr lang="en-FI" dirty="0"/>
          </a:p>
        </p:txBody>
      </p:sp>
    </p:spTree>
    <p:extLst>
      <p:ext uri="{BB962C8B-B14F-4D97-AF65-F5344CB8AC3E}">
        <p14:creationId xmlns:p14="http://schemas.microsoft.com/office/powerpoint/2010/main" val="1358558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36</a:t>
            </a:fld>
            <a:endParaRPr lang="en-FI" dirty="0"/>
          </a:p>
        </p:txBody>
      </p:sp>
    </p:spTree>
    <p:extLst>
      <p:ext uri="{BB962C8B-B14F-4D97-AF65-F5344CB8AC3E}">
        <p14:creationId xmlns:p14="http://schemas.microsoft.com/office/powerpoint/2010/main" val="3035286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CE063A0-E1D9-054C-B6B8-9DCE4E3BD599}" type="slidenum">
              <a:rPr lang="en-FI" smtClean="0"/>
              <a:pPr/>
              <a:t>3</a:t>
            </a:fld>
            <a:endParaRPr lang="en-FI" dirty="0"/>
          </a:p>
        </p:txBody>
      </p:sp>
    </p:spTree>
    <p:extLst>
      <p:ext uri="{BB962C8B-B14F-4D97-AF65-F5344CB8AC3E}">
        <p14:creationId xmlns:p14="http://schemas.microsoft.com/office/powerpoint/2010/main" val="4043347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7</a:t>
            </a:fld>
            <a:endParaRPr lang="en-FI" dirty="0"/>
          </a:p>
        </p:txBody>
      </p:sp>
    </p:spTree>
    <p:extLst>
      <p:ext uri="{BB962C8B-B14F-4D97-AF65-F5344CB8AC3E}">
        <p14:creationId xmlns:p14="http://schemas.microsoft.com/office/powerpoint/2010/main" val="3824910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8</a:t>
            </a:fld>
            <a:endParaRPr lang="en-FI" dirty="0"/>
          </a:p>
        </p:txBody>
      </p:sp>
    </p:spTree>
    <p:extLst>
      <p:ext uri="{BB962C8B-B14F-4D97-AF65-F5344CB8AC3E}">
        <p14:creationId xmlns:p14="http://schemas.microsoft.com/office/powerpoint/2010/main" val="3355011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9</a:t>
            </a:fld>
            <a:endParaRPr lang="en-FI" dirty="0"/>
          </a:p>
        </p:txBody>
      </p:sp>
    </p:spTree>
    <p:extLst>
      <p:ext uri="{BB962C8B-B14F-4D97-AF65-F5344CB8AC3E}">
        <p14:creationId xmlns:p14="http://schemas.microsoft.com/office/powerpoint/2010/main" val="1349661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10</a:t>
            </a:fld>
            <a:endParaRPr lang="en-FI" dirty="0"/>
          </a:p>
        </p:txBody>
      </p:sp>
    </p:spTree>
    <p:extLst>
      <p:ext uri="{BB962C8B-B14F-4D97-AF65-F5344CB8AC3E}">
        <p14:creationId xmlns:p14="http://schemas.microsoft.com/office/powerpoint/2010/main" val="1338852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11</a:t>
            </a:fld>
            <a:endParaRPr lang="en-FI" dirty="0"/>
          </a:p>
        </p:txBody>
      </p:sp>
    </p:spTree>
    <p:extLst>
      <p:ext uri="{BB962C8B-B14F-4D97-AF65-F5344CB8AC3E}">
        <p14:creationId xmlns:p14="http://schemas.microsoft.com/office/powerpoint/2010/main" val="3909010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12</a:t>
            </a:fld>
            <a:endParaRPr lang="en-FI" dirty="0"/>
          </a:p>
        </p:txBody>
      </p:sp>
    </p:spTree>
    <p:extLst>
      <p:ext uri="{BB962C8B-B14F-4D97-AF65-F5344CB8AC3E}">
        <p14:creationId xmlns:p14="http://schemas.microsoft.com/office/powerpoint/2010/main" val="1104884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B6E76-0CF9-1F48-78B7-211406D81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9EBD05-CBBE-B9CA-CB01-57B704C69A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5070DD-8FF0-71B8-EB70-99E37D599D77}"/>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4D377BE8-C95F-0AA7-E7DB-16F97CF71F6F}"/>
              </a:ext>
            </a:extLst>
          </p:cNvPr>
          <p:cNvSpPr>
            <a:spLocks noGrp="1"/>
          </p:cNvSpPr>
          <p:nvPr>
            <p:ph type="sldNum" sz="quarter" idx="5"/>
          </p:nvPr>
        </p:nvSpPr>
        <p:spPr/>
        <p:txBody>
          <a:bodyPr/>
          <a:lstStyle/>
          <a:p>
            <a:fld id="{ECE063A0-E1D9-054C-B6B8-9DCE4E3BD599}" type="slidenum">
              <a:rPr lang="en-FI" smtClean="0"/>
              <a:pPr/>
              <a:t>13</a:t>
            </a:fld>
            <a:endParaRPr lang="en-FI" dirty="0"/>
          </a:p>
        </p:txBody>
      </p:sp>
    </p:spTree>
    <p:extLst>
      <p:ext uri="{BB962C8B-B14F-4D97-AF65-F5344CB8AC3E}">
        <p14:creationId xmlns:p14="http://schemas.microsoft.com/office/powerpoint/2010/main" val="3059011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emf"/><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4.emf"/><Relationship Id="rId7" Type="http://schemas.openxmlformats.org/officeDocument/2006/relationships/image" Target="../media/image27.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6.emf"/><Relationship Id="rId5" Type="http://schemas.openxmlformats.org/officeDocument/2006/relationships/image" Target="../media/image25.emf"/><Relationship Id="rId10" Type="http://schemas.openxmlformats.org/officeDocument/2006/relationships/image" Target="../media/image30.png"/><Relationship Id="rId4" Type="http://schemas.openxmlformats.org/officeDocument/2006/relationships/image" Target="../media/image2.emf"/><Relationship Id="rId9" Type="http://schemas.openxmlformats.org/officeDocument/2006/relationships/image" Target="../media/image29.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95F4-81E9-EF49-A226-BCE101457B9A}"/>
              </a:ext>
            </a:extLst>
          </p:cNvPr>
          <p:cNvPicPr>
            <a:picLocks noChangeAspect="1"/>
          </p:cNvPicPr>
          <p:nvPr userDrawn="1"/>
        </p:nvPicPr>
        <p:blipFill>
          <a:blip r:embed="rId2"/>
          <a:stretch>
            <a:fillRect/>
          </a:stretch>
        </p:blipFill>
        <p:spPr>
          <a:xfrm>
            <a:off x="-1809750" y="-7822685"/>
            <a:ext cx="14535150" cy="15516128"/>
          </a:xfrm>
          <a:prstGeom prst="rect">
            <a:avLst/>
          </a:prstGeom>
        </p:spPr>
      </p:pic>
      <p:sp>
        <p:nvSpPr>
          <p:cNvPr id="2" name="Title 1">
            <a:extLst>
              <a:ext uri="{FF2B5EF4-FFF2-40B4-BE49-F238E27FC236}">
                <a16:creationId xmlns:a16="http://schemas.microsoft.com/office/drawing/2014/main" id="{B9889790-F15E-1B44-B63B-B457C40FEFC4}"/>
              </a:ext>
            </a:extLst>
          </p:cNvPr>
          <p:cNvSpPr>
            <a:spLocks noGrp="1"/>
          </p:cNvSpPr>
          <p:nvPr>
            <p:ph type="ctrTitle"/>
          </p:nvPr>
        </p:nvSpPr>
        <p:spPr>
          <a:xfrm>
            <a:off x="1524000" y="1585982"/>
            <a:ext cx="9144000" cy="2387600"/>
          </a:xfrm>
        </p:spPr>
        <p:txBody>
          <a:bodyPr anchor="b"/>
          <a:lstStyle>
            <a:lvl1pPr algn="ctr">
              <a:defRPr sz="8500">
                <a:solidFill>
                  <a:schemeClr val="bg1"/>
                </a:solidFill>
                <a:latin typeface="Clattering" pitchFamily="2" charset="0"/>
              </a:defRPr>
            </a:lvl1pPr>
          </a:lstStyle>
          <a:p>
            <a:r>
              <a:rPr lang="en-GB" dirty="0"/>
              <a:t>Click to edit Master title style</a:t>
            </a:r>
            <a:endParaRPr lang="en-FI" dirty="0"/>
          </a:p>
        </p:txBody>
      </p:sp>
      <p:sp>
        <p:nvSpPr>
          <p:cNvPr id="3" name="Subtitle 2">
            <a:extLst>
              <a:ext uri="{FF2B5EF4-FFF2-40B4-BE49-F238E27FC236}">
                <a16:creationId xmlns:a16="http://schemas.microsoft.com/office/drawing/2014/main" id="{A4568D8E-AFC5-9E4A-A6FF-D33AA04BCD02}"/>
              </a:ext>
            </a:extLst>
          </p:cNvPr>
          <p:cNvSpPr>
            <a:spLocks noGrp="1"/>
          </p:cNvSpPr>
          <p:nvPr>
            <p:ph type="subTitle" idx="1"/>
          </p:nvPr>
        </p:nvSpPr>
        <p:spPr>
          <a:xfrm>
            <a:off x="1524000" y="3973582"/>
            <a:ext cx="9144000" cy="1655762"/>
          </a:xfrm>
        </p:spPr>
        <p:txBody>
          <a:bodyPr/>
          <a:lstStyle>
            <a:lvl1pPr marL="0" indent="0" algn="ctr">
              <a:buNone/>
              <a:defRPr sz="2400" b="0" i="0">
                <a:solidFill>
                  <a:schemeClr val="bg1"/>
                </a:solidFill>
                <a:latin typeface="Neue Haas Unica W1G Light"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dirty="0"/>
          </a:p>
        </p:txBody>
      </p:sp>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25030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66406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2" name="Picture 1" descr="A colorful lines on a black background&#10;&#10;Description automatically generated">
            <a:extLst>
              <a:ext uri="{FF2B5EF4-FFF2-40B4-BE49-F238E27FC236}">
                <a16:creationId xmlns:a16="http://schemas.microsoft.com/office/drawing/2014/main" id="{82D4F5E1-1795-4976-60EE-FD9D9E4DC0C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0434" y="848614"/>
            <a:ext cx="6219958" cy="3579577"/>
          </a:xfrm>
          <a:prstGeom prst="rect">
            <a:avLst/>
          </a:prstGeom>
        </p:spPr>
      </p:pic>
      <p:sp>
        <p:nvSpPr>
          <p:cNvPr id="3" name="Subtitle 2">
            <a:extLst>
              <a:ext uri="{FF2B5EF4-FFF2-40B4-BE49-F238E27FC236}">
                <a16:creationId xmlns:a16="http://schemas.microsoft.com/office/drawing/2014/main" id="{C7B37ABC-061C-ADAA-4657-4A45089AE987}"/>
              </a:ext>
            </a:extLst>
          </p:cNvPr>
          <p:cNvSpPr>
            <a:spLocks noGrp="1"/>
          </p:cNvSpPr>
          <p:nvPr>
            <p:ph type="subTitle" idx="1" hasCustomPrompt="1"/>
          </p:nvPr>
        </p:nvSpPr>
        <p:spPr>
          <a:xfrm>
            <a:off x="679454" y="3973671"/>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2025</a:t>
            </a:r>
          </a:p>
        </p:txBody>
      </p:sp>
      <p:sp>
        <p:nvSpPr>
          <p:cNvPr id="4" name="Title 1">
            <a:extLst>
              <a:ext uri="{FF2B5EF4-FFF2-40B4-BE49-F238E27FC236}">
                <a16:creationId xmlns:a16="http://schemas.microsoft.com/office/drawing/2014/main" id="{F7483254-B4C6-E67C-4EF1-49489891B208}"/>
              </a:ext>
            </a:extLst>
          </p:cNvPr>
          <p:cNvSpPr txBox="1">
            <a:spLocks/>
          </p:cNvSpPr>
          <p:nvPr userDrawn="1"/>
        </p:nvSpPr>
        <p:spPr>
          <a:xfrm>
            <a:off x="621088" y="2783485"/>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544236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Kansi">
    <p:bg>
      <p:bgPr>
        <a:solidFill>
          <a:schemeClr val="bg1"/>
        </a:solidFill>
        <a:effectLst/>
      </p:bgPr>
    </p:bg>
    <p:spTree>
      <p:nvGrpSpPr>
        <p:cNvPr id="1" name=""/>
        <p:cNvGrpSpPr/>
        <p:nvPr/>
      </p:nvGrpSpPr>
      <p:grpSpPr>
        <a:xfrm>
          <a:off x="0" y="0"/>
          <a:ext cx="0" cy="0"/>
          <a:chOff x="0" y="0"/>
          <a:chExt cx="0" cy="0"/>
        </a:xfrm>
      </p:grpSpPr>
      <p:pic>
        <p:nvPicPr>
          <p:cNvPr id="3" name="Picture 2" descr="A person sitting on a bed looking at his phone&#10;&#10;Description automatically generated">
            <a:extLst>
              <a:ext uri="{FF2B5EF4-FFF2-40B4-BE49-F238E27FC236}">
                <a16:creationId xmlns:a16="http://schemas.microsoft.com/office/drawing/2014/main" id="{7181D75F-F1D0-08F1-1A2F-137C50C5FD5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529468"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Marraskuu 2024</a:t>
            </a:r>
          </a:p>
        </p:txBody>
      </p:sp>
      <p:sp>
        <p:nvSpPr>
          <p:cNvPr id="9" name="Title 1">
            <a:extLst>
              <a:ext uri="{FF2B5EF4-FFF2-40B4-BE49-F238E27FC236}">
                <a16:creationId xmlns:a16="http://schemas.microsoft.com/office/drawing/2014/main" id="{40CAB005-A140-6C6E-F3B2-40A5B9C8D829}"/>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851325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Kansi">
    <p:bg>
      <p:bgPr>
        <a:solidFill>
          <a:schemeClr val="bg1"/>
        </a:solidFill>
        <a:effectLst/>
      </p:bgPr>
    </p:bg>
    <p:spTree>
      <p:nvGrpSpPr>
        <p:cNvPr id="1" name=""/>
        <p:cNvGrpSpPr/>
        <p:nvPr/>
      </p:nvGrpSpPr>
      <p:grpSpPr>
        <a:xfrm>
          <a:off x="0" y="0"/>
          <a:ext cx="0" cy="0"/>
          <a:chOff x="0" y="0"/>
          <a:chExt cx="0" cy="0"/>
        </a:xfrm>
      </p:grpSpPr>
      <p:pic>
        <p:nvPicPr>
          <p:cNvPr id="2" name="Picture 1" descr="A person wearing headphones and a sweater leaning against a wall&#10;&#10;AI-generated content may be incorrect.">
            <a:extLst>
              <a:ext uri="{FF2B5EF4-FFF2-40B4-BE49-F238E27FC236}">
                <a16:creationId xmlns:a16="http://schemas.microsoft.com/office/drawing/2014/main" id="{DDF606B4-6010-F3FE-CBFA-04319F0146C4}"/>
              </a:ext>
            </a:extLst>
          </p:cNvPr>
          <p:cNvPicPr>
            <a:picLocks noChangeAspect="1"/>
          </p:cNvPicPr>
          <p:nvPr userDrawn="1"/>
        </p:nvPicPr>
        <p:blipFill>
          <a:blip r:embed="rId2"/>
          <a:stretch>
            <a:fillRect/>
          </a:stretch>
        </p:blipFill>
        <p:spPr>
          <a:xfrm>
            <a:off x="-30434" y="-17119"/>
            <a:ext cx="12222434" cy="6875119"/>
          </a:xfrm>
          <a:prstGeom prst="rect">
            <a:avLst/>
          </a:prstGeom>
        </p:spPr>
      </p:pic>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529468"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Marraskuu 2024</a:t>
            </a:r>
          </a:p>
        </p:txBody>
      </p:sp>
      <p:sp>
        <p:nvSpPr>
          <p:cNvPr id="9" name="Title 1">
            <a:extLst>
              <a:ext uri="{FF2B5EF4-FFF2-40B4-BE49-F238E27FC236}">
                <a16:creationId xmlns:a16="http://schemas.microsoft.com/office/drawing/2014/main" id="{40CAB005-A140-6C6E-F3B2-40A5B9C8D829}"/>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654849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256048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22338"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270563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Kansi">
    <p:spTree>
      <p:nvGrpSpPr>
        <p:cNvPr id="1" name=""/>
        <p:cNvGrpSpPr/>
        <p:nvPr/>
      </p:nvGrpSpPr>
      <p:grpSpPr>
        <a:xfrm>
          <a:off x="0" y="0"/>
          <a:ext cx="0" cy="0"/>
          <a:chOff x="0" y="0"/>
          <a:chExt cx="0" cy="0"/>
        </a:xfrm>
      </p:grpSpPr>
      <p:pic>
        <p:nvPicPr>
          <p:cNvPr id="4" name="Picture 3" descr="A person standing on a sidewalk in the rain&#10;&#10;Description automatically generated">
            <a:extLst>
              <a:ext uri="{FF2B5EF4-FFF2-40B4-BE49-F238E27FC236}">
                <a16:creationId xmlns:a16="http://schemas.microsoft.com/office/drawing/2014/main" id="{B9885343-EEE6-14C3-AF3D-EE2EC5DA5CA0}"/>
              </a:ext>
            </a:extLst>
          </p:cNvPr>
          <p:cNvPicPr>
            <a:picLocks noChangeAspect="1"/>
          </p:cNvPicPr>
          <p:nvPr userDrawn="1"/>
        </p:nvPicPr>
        <p:blipFill>
          <a:blip r:embed="rId2"/>
          <a:stretch>
            <a:fillRect/>
          </a:stretch>
        </p:blipFill>
        <p:spPr>
          <a:xfrm>
            <a:off x="-19548" y="0"/>
            <a:ext cx="12287748" cy="6911859"/>
          </a:xfrm>
          <a:prstGeom prst="rect">
            <a:avLst/>
          </a:prstGeom>
        </p:spPr>
      </p:pic>
      <p:pic>
        <p:nvPicPr>
          <p:cNvPr id="6" name="Picture 5" descr="A colorful lines on a black background&#10;&#10;Description automatically generated">
            <a:extLst>
              <a:ext uri="{FF2B5EF4-FFF2-40B4-BE49-F238E27FC236}">
                <a16:creationId xmlns:a16="http://schemas.microsoft.com/office/drawing/2014/main" id="{C13EF315-CC8E-57E0-80C7-B54D44F0E7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34" y="121953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Joulukuu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554361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p:bg>
      <p:bgPr>
        <a:solidFill>
          <a:srgbClr val="FF64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87C4-888C-D443-97ED-678CA019878E}"/>
              </a:ext>
            </a:extLst>
          </p:cNvPr>
          <p:cNvSpPr>
            <a:spLocks noGrp="1"/>
          </p:cNvSpPr>
          <p:nvPr>
            <p:ph type="title" hasCustomPrompt="1"/>
          </p:nvPr>
        </p:nvSpPr>
        <p:spPr>
          <a:xfrm>
            <a:off x="838200" y="983456"/>
            <a:ext cx="10515600" cy="1325563"/>
          </a:xfrm>
        </p:spPr>
        <p:txBody>
          <a:bodyPr/>
          <a:lstStyle>
            <a:lvl1pPr algn="ctr">
              <a:defRPr sz="8500">
                <a:solidFill>
                  <a:schemeClr val="bg1"/>
                </a:solidFill>
                <a:latin typeface="Clattering" pitchFamily="2" charset="0"/>
              </a:defRPr>
            </a:lvl1pPr>
          </a:lstStyle>
          <a:p>
            <a:r>
              <a:rPr lang="en-GB" dirty="0" err="1"/>
              <a:t>Sisältö</a:t>
            </a:r>
            <a:endParaRPr lang="en-FI" dirty="0"/>
          </a:p>
        </p:txBody>
      </p:sp>
      <p:sp>
        <p:nvSpPr>
          <p:cNvPr id="8" name="Text Placeholder 2">
            <a:extLst>
              <a:ext uri="{FF2B5EF4-FFF2-40B4-BE49-F238E27FC236}">
                <a16:creationId xmlns:a16="http://schemas.microsoft.com/office/drawing/2014/main" id="{8A1F004C-804C-1149-B4B9-EFF10150BBB5}"/>
              </a:ext>
            </a:extLst>
          </p:cNvPr>
          <p:cNvSpPr>
            <a:spLocks noGrp="1"/>
          </p:cNvSpPr>
          <p:nvPr>
            <p:ph type="body" idx="1" hasCustomPrompt="1"/>
          </p:nvPr>
        </p:nvSpPr>
        <p:spPr>
          <a:xfrm>
            <a:off x="831850" y="26031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01</a:t>
            </a:r>
          </a:p>
        </p:txBody>
      </p:sp>
      <p:sp>
        <p:nvSpPr>
          <p:cNvPr id="10" name="Text Placeholder 2">
            <a:extLst>
              <a:ext uri="{FF2B5EF4-FFF2-40B4-BE49-F238E27FC236}">
                <a16:creationId xmlns:a16="http://schemas.microsoft.com/office/drawing/2014/main" id="{229B38F8-395F-DC43-9EEA-948E5A663C2C}"/>
              </a:ext>
            </a:extLst>
          </p:cNvPr>
          <p:cNvSpPr>
            <a:spLocks noGrp="1"/>
          </p:cNvSpPr>
          <p:nvPr>
            <p:ph type="body" idx="13" hasCustomPrompt="1"/>
          </p:nvPr>
        </p:nvSpPr>
        <p:spPr>
          <a:xfrm>
            <a:off x="831850" y="338554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02</a:t>
            </a:r>
          </a:p>
        </p:txBody>
      </p:sp>
      <p:sp>
        <p:nvSpPr>
          <p:cNvPr id="11" name="Text Placeholder 2">
            <a:extLst>
              <a:ext uri="{FF2B5EF4-FFF2-40B4-BE49-F238E27FC236}">
                <a16:creationId xmlns:a16="http://schemas.microsoft.com/office/drawing/2014/main" id="{B8243C13-36F3-554B-B39E-5B18DAA5684A}"/>
              </a:ext>
            </a:extLst>
          </p:cNvPr>
          <p:cNvSpPr>
            <a:spLocks noGrp="1"/>
          </p:cNvSpPr>
          <p:nvPr>
            <p:ph type="body" idx="14" hasCustomPrompt="1"/>
          </p:nvPr>
        </p:nvSpPr>
        <p:spPr>
          <a:xfrm>
            <a:off x="831850" y="41528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03</a:t>
            </a:r>
          </a:p>
        </p:txBody>
      </p:sp>
      <p:sp>
        <p:nvSpPr>
          <p:cNvPr id="12" name="Text Placeholder 2">
            <a:extLst>
              <a:ext uri="{FF2B5EF4-FFF2-40B4-BE49-F238E27FC236}">
                <a16:creationId xmlns:a16="http://schemas.microsoft.com/office/drawing/2014/main" id="{5C5BC51B-1ECA-5E44-BCAA-88BEFC96EDCA}"/>
              </a:ext>
            </a:extLst>
          </p:cNvPr>
          <p:cNvSpPr>
            <a:spLocks noGrp="1"/>
          </p:cNvSpPr>
          <p:nvPr>
            <p:ph type="body" idx="15" hasCustomPrompt="1"/>
          </p:nvPr>
        </p:nvSpPr>
        <p:spPr>
          <a:xfrm>
            <a:off x="831850" y="492973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04</a:t>
            </a:r>
          </a:p>
        </p:txBody>
      </p:sp>
      <p:sp>
        <p:nvSpPr>
          <p:cNvPr id="13" name="Text Placeholder 2">
            <a:extLst>
              <a:ext uri="{FF2B5EF4-FFF2-40B4-BE49-F238E27FC236}">
                <a16:creationId xmlns:a16="http://schemas.microsoft.com/office/drawing/2014/main" id="{2119E771-A6DD-F245-A557-A5F963888D08}"/>
              </a:ext>
            </a:extLst>
          </p:cNvPr>
          <p:cNvSpPr>
            <a:spLocks noGrp="1"/>
          </p:cNvSpPr>
          <p:nvPr>
            <p:ph type="body" idx="16" hasCustomPrompt="1"/>
          </p:nvPr>
        </p:nvSpPr>
        <p:spPr>
          <a:xfrm>
            <a:off x="2089150" y="2689771"/>
            <a:ext cx="3460750" cy="536030"/>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Ensimmäinen</a:t>
            </a:r>
            <a:endParaRPr lang="en-GB" dirty="0"/>
          </a:p>
        </p:txBody>
      </p:sp>
      <p:sp>
        <p:nvSpPr>
          <p:cNvPr id="14" name="Text Placeholder 2">
            <a:extLst>
              <a:ext uri="{FF2B5EF4-FFF2-40B4-BE49-F238E27FC236}">
                <a16:creationId xmlns:a16="http://schemas.microsoft.com/office/drawing/2014/main" id="{1D3CD72D-80AF-1245-9965-4E40DEDCD20D}"/>
              </a:ext>
            </a:extLst>
          </p:cNvPr>
          <p:cNvSpPr>
            <a:spLocks noGrp="1"/>
          </p:cNvSpPr>
          <p:nvPr>
            <p:ph type="body" idx="17" hasCustomPrompt="1"/>
          </p:nvPr>
        </p:nvSpPr>
        <p:spPr>
          <a:xfrm>
            <a:off x="2089150" y="3491606"/>
            <a:ext cx="3460750" cy="424457"/>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Toinen</a:t>
            </a:r>
            <a:endParaRPr lang="en-GB" dirty="0"/>
          </a:p>
        </p:txBody>
      </p:sp>
      <p:sp>
        <p:nvSpPr>
          <p:cNvPr id="15" name="Text Placeholder 2">
            <a:extLst>
              <a:ext uri="{FF2B5EF4-FFF2-40B4-BE49-F238E27FC236}">
                <a16:creationId xmlns:a16="http://schemas.microsoft.com/office/drawing/2014/main" id="{CE227821-A9A2-F144-9C0A-25E20AEC0FDF}"/>
              </a:ext>
            </a:extLst>
          </p:cNvPr>
          <p:cNvSpPr>
            <a:spLocks noGrp="1"/>
          </p:cNvSpPr>
          <p:nvPr>
            <p:ph type="body" idx="18" hasCustomPrompt="1"/>
          </p:nvPr>
        </p:nvSpPr>
        <p:spPr>
          <a:xfrm>
            <a:off x="2089150" y="4238328"/>
            <a:ext cx="3460750" cy="424458"/>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Kolmas</a:t>
            </a:r>
            <a:endParaRPr lang="en-GB" dirty="0"/>
          </a:p>
        </p:txBody>
      </p:sp>
      <p:sp>
        <p:nvSpPr>
          <p:cNvPr id="16" name="Text Placeholder 2">
            <a:extLst>
              <a:ext uri="{FF2B5EF4-FFF2-40B4-BE49-F238E27FC236}">
                <a16:creationId xmlns:a16="http://schemas.microsoft.com/office/drawing/2014/main" id="{A9ACDB04-5B3C-EB47-836C-C3EA4AB145E7}"/>
              </a:ext>
            </a:extLst>
          </p:cNvPr>
          <p:cNvSpPr>
            <a:spLocks noGrp="1"/>
          </p:cNvSpPr>
          <p:nvPr>
            <p:ph type="body" idx="19" hasCustomPrompt="1"/>
          </p:nvPr>
        </p:nvSpPr>
        <p:spPr>
          <a:xfrm>
            <a:off x="2089150" y="5015405"/>
            <a:ext cx="3460750" cy="497135"/>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Neljäs</a:t>
            </a:r>
            <a:endParaRPr lang="en-GB" dirty="0"/>
          </a:p>
        </p:txBody>
      </p:sp>
      <p:pic>
        <p:nvPicPr>
          <p:cNvPr id="17" name="Picture 16">
            <a:extLst>
              <a:ext uri="{FF2B5EF4-FFF2-40B4-BE49-F238E27FC236}">
                <a16:creationId xmlns:a16="http://schemas.microsoft.com/office/drawing/2014/main" id="{D269E9D1-F6E6-0549-AAE5-FB75F727DB89}"/>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542074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 + taulukk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229200"/>
            <a:ext cx="10515600" cy="1325563"/>
          </a:xfrm>
        </p:spPr>
        <p:txBody>
          <a:bodyPr/>
          <a:lstStyle>
            <a:lvl1pPr algn="ctr">
              <a:defRPr sz="40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p:nvPr userDrawn="1"/>
        </p:nvCxnSpPr>
        <p:spPr>
          <a:xfrm>
            <a:off x="1169071" y="1366807"/>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3AA168A-67B8-4940-97AA-9A3F07F34574}"/>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4" name="Content Placeholder 3">
            <a:extLst>
              <a:ext uri="{FF2B5EF4-FFF2-40B4-BE49-F238E27FC236}">
                <a16:creationId xmlns:a16="http://schemas.microsoft.com/office/drawing/2014/main" id="{C65FA5E9-7226-A446-9E4B-8B10788C8AD3}"/>
              </a:ext>
            </a:extLst>
          </p:cNvPr>
          <p:cNvSpPr>
            <a:spLocks noGrp="1"/>
          </p:cNvSpPr>
          <p:nvPr>
            <p:ph sz="quarter" idx="11"/>
          </p:nvPr>
        </p:nvSpPr>
        <p:spPr>
          <a:xfrm>
            <a:off x="2407442" y="2146246"/>
            <a:ext cx="7464425" cy="3344947"/>
          </a:xfrm>
        </p:spPr>
        <p:txBody>
          <a:bodyPr/>
          <a:lstStyle>
            <a:lvl1pPr>
              <a:buNone/>
              <a:defRPr>
                <a:solidFill>
                  <a:schemeClr val="tx2"/>
                </a:solidFill>
              </a:defRPr>
            </a:lvl1pPr>
          </a:lstStyle>
          <a:p>
            <a:pPr lvl="0"/>
            <a:r>
              <a:rPr lang="en-GB" dirty="0"/>
              <a:t>Click to edit Master text styles</a:t>
            </a:r>
          </a:p>
        </p:txBody>
      </p:sp>
      <p:sp>
        <p:nvSpPr>
          <p:cNvPr id="6" name="TextBox 5">
            <a:extLst>
              <a:ext uri="{FF2B5EF4-FFF2-40B4-BE49-F238E27FC236}">
                <a16:creationId xmlns:a16="http://schemas.microsoft.com/office/drawing/2014/main" id="{AF63C6B3-42CB-FA45-B8B1-2A08F2A4B8E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9/2025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874940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 + taulukk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87A81C-4E41-D445-9482-92D9AE4BA87E}"/>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12" name="Text Placeholder 3">
            <a:extLst>
              <a:ext uri="{FF2B5EF4-FFF2-40B4-BE49-F238E27FC236}">
                <a16:creationId xmlns:a16="http://schemas.microsoft.com/office/drawing/2014/main" id="{52BCB598-89A0-8944-BE77-244DF996CEA7}"/>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TextBox 2">
            <a:extLst>
              <a:ext uri="{FF2B5EF4-FFF2-40B4-BE49-F238E27FC236}">
                <a16:creationId xmlns:a16="http://schemas.microsoft.com/office/drawing/2014/main" id="{08115F5A-F4AE-6143-9E8A-83B703A43D7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9/2025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12359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Kansi">
    <p:spTree>
      <p:nvGrpSpPr>
        <p:cNvPr id="1" name=""/>
        <p:cNvGrpSpPr/>
        <p:nvPr/>
      </p:nvGrpSpPr>
      <p:grpSpPr>
        <a:xfrm>
          <a:off x="0" y="0"/>
          <a:ext cx="0" cy="0"/>
          <a:chOff x="0" y="0"/>
          <a:chExt cx="0" cy="0"/>
        </a:xfrm>
      </p:grpSpPr>
      <p:pic>
        <p:nvPicPr>
          <p:cNvPr id="23" name="Picture 22" descr="A person looking at his phone&#10;&#10;Description automatically generated">
            <a:extLst>
              <a:ext uri="{FF2B5EF4-FFF2-40B4-BE49-F238E27FC236}">
                <a16:creationId xmlns:a16="http://schemas.microsoft.com/office/drawing/2014/main" id="{A07CF64A-81D0-7C08-8529-3799049560BF}"/>
              </a:ext>
            </a:extLst>
          </p:cNvPr>
          <p:cNvPicPr>
            <a:picLocks noChangeAspect="1"/>
          </p:cNvPicPr>
          <p:nvPr userDrawn="1"/>
        </p:nvPicPr>
        <p:blipFill>
          <a:blip r:embed="rId2"/>
          <a:stretch>
            <a:fillRect/>
          </a:stretch>
        </p:blipFill>
        <p:spPr>
          <a:xfrm>
            <a:off x="-19548" y="0"/>
            <a:ext cx="12192000"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548" y="1208282"/>
            <a:ext cx="6239506"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796260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ko + taulukko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7982"/>
          </a:xfrm>
          <a:prstGeom prst="rect">
            <a:avLst/>
          </a:prstGeom>
          <a:solidFill>
            <a:srgbClr val="9C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9" name="Text Placeholder 3">
            <a:extLst>
              <a:ext uri="{FF2B5EF4-FFF2-40B4-BE49-F238E27FC236}">
                <a16:creationId xmlns:a16="http://schemas.microsoft.com/office/drawing/2014/main" id="{4FB3F6A1-9752-F848-A102-0EAD89C36F5D}"/>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3" name="Picture 12">
            <a:extLst>
              <a:ext uri="{FF2B5EF4-FFF2-40B4-BE49-F238E27FC236}">
                <a16:creationId xmlns:a16="http://schemas.microsoft.com/office/drawing/2014/main" id="{818DF08B-3530-C541-8E8B-47BED9E4E10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64739B8C-C17C-734E-992F-95AC9D7B1E9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9/2025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74300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elkkä teksti 1">
    <p:bg>
      <p:bgPr>
        <a:solidFill>
          <a:srgbClr val="00264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9CFFF8"/>
                </a:solidFill>
                <a:latin typeface="Clattering" pitchFamily="2" charset="0"/>
              </a:defRPr>
            </a:lvl1pPr>
          </a:lstStyle>
          <a:p>
            <a:r>
              <a:rPr lang="en-GB"/>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chemeClr val="bg1"/>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7" name="Picture 6">
            <a:extLst>
              <a:ext uri="{FF2B5EF4-FFF2-40B4-BE49-F238E27FC236}">
                <a16:creationId xmlns:a16="http://schemas.microsoft.com/office/drawing/2014/main" id="{1B36D8F9-B370-1A4C-BDFF-A2B6637354E2}"/>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062184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10435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9/2025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08767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422656"/>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9/2025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213267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elkkä teksti 2">
    <p:bg>
      <p:bgPr>
        <a:solidFill>
          <a:srgbClr val="F4CF67"/>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002649"/>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002649"/>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1298207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elkkä teksti 3">
    <p:bg>
      <p:bgPr>
        <a:solidFill>
          <a:srgbClr val="FF646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F5F4F7"/>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F5F4F7"/>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sp>
        <p:nvSpPr>
          <p:cNvPr id="5" name="Rectangle 4">
            <a:extLst>
              <a:ext uri="{FF2B5EF4-FFF2-40B4-BE49-F238E27FC236}">
                <a16:creationId xmlns:a16="http://schemas.microsoft.com/office/drawing/2014/main" id="{2E61091E-6CBC-F94E-82C1-D26EBC3D43DB}"/>
              </a:ext>
            </a:extLst>
          </p:cNvPr>
          <p:cNvSpPr/>
          <p:nvPr userDrawn="1"/>
        </p:nvSpPr>
        <p:spPr>
          <a:xfrm>
            <a:off x="9548949" y="6100354"/>
            <a:ext cx="2455817" cy="518567"/>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9" name="Picture 8">
            <a:extLst>
              <a:ext uri="{FF2B5EF4-FFF2-40B4-BE49-F238E27FC236}">
                <a16:creationId xmlns:a16="http://schemas.microsoft.com/office/drawing/2014/main" id="{84B2280F-ED4C-5840-AA11-78443EF12854}"/>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862510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äliotsikko 1">
    <p:bg>
      <p:bgPr>
        <a:solidFill>
          <a:srgbClr val="FF646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8A087-0E54-5548-BBE0-62F93A137851}"/>
              </a:ext>
            </a:extLst>
          </p:cNvPr>
          <p:cNvPicPr>
            <a:picLocks noChangeAspect="1"/>
          </p:cNvPicPr>
          <p:nvPr userDrawn="1"/>
        </p:nvPicPr>
        <p:blipFill>
          <a:blip r:embed="rId2"/>
          <a:stretch>
            <a:fillRect/>
          </a:stretch>
        </p:blipFill>
        <p:spPr>
          <a:xfrm>
            <a:off x="-1840609" y="-7820500"/>
            <a:ext cx="14545053" cy="15526700"/>
          </a:xfrm>
          <a:prstGeom prst="rect">
            <a:avLst/>
          </a:prstGeom>
        </p:spPr>
      </p:pic>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GB"/>
              <a:t>Click to edit Master title style</a:t>
            </a:r>
            <a:endParaRPr lang="en-FI" dirty="0"/>
          </a:p>
        </p:txBody>
      </p:sp>
      <p:pic>
        <p:nvPicPr>
          <p:cNvPr id="7" name="Picture 6">
            <a:extLst>
              <a:ext uri="{FF2B5EF4-FFF2-40B4-BE49-F238E27FC236}">
                <a16:creationId xmlns:a16="http://schemas.microsoft.com/office/drawing/2014/main" id="{34D82487-CC65-DF4E-B7FB-142940BCCA35}"/>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2519682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äliotsikko 2">
    <p:bg>
      <p:bgPr>
        <a:solidFill>
          <a:srgbClr val="9CFFF8"/>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2140262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 3">
    <p:bg>
      <p:bgPr>
        <a:solidFill>
          <a:srgbClr val="F4CF6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3051421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Väliotsikko 3">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bg2"/>
                </a:solidFill>
                <a:latin typeface="Clattering" pitchFamily="2" charset="0"/>
              </a:defRPr>
            </a:lvl1pPr>
          </a:lstStyle>
          <a:p>
            <a:r>
              <a:rPr lang="en-GB" dirty="0"/>
              <a:t>Click to edit Master title style</a:t>
            </a:r>
            <a:endParaRPr lang="en-FI" dirty="0"/>
          </a:p>
        </p:txBody>
      </p:sp>
      <p:pic>
        <p:nvPicPr>
          <p:cNvPr id="4" name="Picture 3">
            <a:extLst>
              <a:ext uri="{FF2B5EF4-FFF2-40B4-BE49-F238E27FC236}">
                <a16:creationId xmlns:a16="http://schemas.microsoft.com/office/drawing/2014/main" id="{5244B72A-E6F1-9B4E-BC82-AAA5F85E85AC}"/>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302277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Kansi">
    <p:spTree>
      <p:nvGrpSpPr>
        <p:cNvPr id="1" name=""/>
        <p:cNvGrpSpPr/>
        <p:nvPr/>
      </p:nvGrpSpPr>
      <p:grpSpPr>
        <a:xfrm>
          <a:off x="0" y="0"/>
          <a:ext cx="0" cy="0"/>
          <a:chOff x="0" y="0"/>
          <a:chExt cx="0" cy="0"/>
        </a:xfrm>
      </p:grpSpPr>
      <p:pic>
        <p:nvPicPr>
          <p:cNvPr id="3" name="Picture 2" descr="A person holding a cup and a phone&#10;&#10;AI-generated content may be incorrect.">
            <a:extLst>
              <a:ext uri="{FF2B5EF4-FFF2-40B4-BE49-F238E27FC236}">
                <a16:creationId xmlns:a16="http://schemas.microsoft.com/office/drawing/2014/main" id="{5583AFF4-49CA-0676-BD16-2939A345D4DA}"/>
              </a:ext>
            </a:extLst>
          </p:cNvPr>
          <p:cNvPicPr>
            <a:picLocks noChangeAspect="1"/>
          </p:cNvPicPr>
          <p:nvPr userDrawn="1"/>
        </p:nvPicPr>
        <p:blipFill>
          <a:blip r:embed="rId2"/>
          <a:srcRect l="1" t="1" r="4382" b="4382"/>
          <a:stretch>
            <a:fillRect/>
          </a:stretch>
        </p:blipFill>
        <p:spPr>
          <a:xfrm>
            <a:off x="0" y="0"/>
            <a:ext cx="12192000"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548" y="0"/>
            <a:ext cx="6239506"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3136307"/>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1946121"/>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555560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erustyyli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002649"/>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12" name="Picture 11">
            <a:extLst>
              <a:ext uri="{FF2B5EF4-FFF2-40B4-BE49-F238E27FC236}">
                <a16:creationId xmlns:a16="http://schemas.microsoft.com/office/drawing/2014/main" id="{38866407-1BFA-8440-B74D-9BE0E51DB2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pic>
        <p:nvPicPr>
          <p:cNvPr id="7" name="Picture 6">
            <a:extLst>
              <a:ext uri="{FF2B5EF4-FFF2-40B4-BE49-F238E27FC236}">
                <a16:creationId xmlns:a16="http://schemas.microsoft.com/office/drawing/2014/main" id="{4A2510D3-A6F3-1B4D-AB47-636E1C231969}"/>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B7DCA8D7-E504-224C-9862-1C0B6BE2C743}"/>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9/2025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221384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10" name="Picture 9">
            <a:extLst>
              <a:ext uri="{FF2B5EF4-FFF2-40B4-BE49-F238E27FC236}">
                <a16:creationId xmlns:a16="http://schemas.microsoft.com/office/drawing/2014/main" id="{3832F4FF-B802-0E4B-AF28-35AEA1D7BC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9/2025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516495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483975"/>
            <a:ext cx="10602912" cy="647700"/>
          </a:xfrm>
        </p:spPr>
        <p:txBody>
          <a:bodyPr anchor="b"/>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1541417"/>
            <a:ext cx="4953001"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1541417"/>
            <a:ext cx="5041900"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9/2025</a:t>
            </a:r>
          </a:p>
          <a:p>
            <a:pPr algn="l"/>
            <a:endParaRPr lang="fi-FI" sz="1000" b="0" i="0" dirty="0">
              <a:solidFill>
                <a:schemeClr val="accent1"/>
              </a:solidFill>
              <a:latin typeface="Neue Haas Unica W1G Light" panose="020B0404030206020203" pitchFamily="34" charset="0"/>
            </a:endParaRPr>
          </a:p>
        </p:txBody>
      </p:sp>
      <p:cxnSp>
        <p:nvCxnSpPr>
          <p:cNvPr id="11" name="Straight Connector 10">
            <a:extLst>
              <a:ext uri="{FF2B5EF4-FFF2-40B4-BE49-F238E27FC236}">
                <a16:creationId xmlns:a16="http://schemas.microsoft.com/office/drawing/2014/main" id="{402F71F9-2281-0941-97F6-7ADD359F86BE}"/>
              </a:ext>
            </a:extLst>
          </p:cNvPr>
          <p:cNvCxnSpPr/>
          <p:nvPr userDrawn="1"/>
        </p:nvCxnSpPr>
        <p:spPr>
          <a:xfrm>
            <a:off x="1169071" y="113167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083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1169070" y="329774"/>
            <a:ext cx="9941170" cy="1363601"/>
          </a:xfrm>
        </p:spPr>
        <p:txBody>
          <a:bodyPr anchor="ctr"/>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1170099" y="2023584"/>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470944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9/2025</a:t>
            </a:r>
          </a:p>
          <a:p>
            <a:pPr algn="l"/>
            <a:endParaRPr lang="fi-FI" sz="1000" b="0" i="0" dirty="0">
              <a:solidFill>
                <a:schemeClr val="accent1"/>
              </a:solidFill>
              <a:latin typeface="Neue Haas Unica W1G Light" panose="020B0404030206020203" pitchFamily="34" charset="0"/>
            </a:endParaRPr>
          </a:p>
        </p:txBody>
      </p:sp>
      <p:cxnSp>
        <p:nvCxnSpPr>
          <p:cNvPr id="9" name="Straight Connector 8">
            <a:extLst>
              <a:ext uri="{FF2B5EF4-FFF2-40B4-BE49-F238E27FC236}">
                <a16:creationId xmlns:a16="http://schemas.microsoft.com/office/drawing/2014/main" id="{091446A3-4CE9-254E-A0F9-3CA2E79570EF}"/>
              </a:ext>
            </a:extLst>
          </p:cNvPr>
          <p:cNvCxnSpPr/>
          <p:nvPr userDrawn="1"/>
        </p:nvCxnSpPr>
        <p:spPr>
          <a:xfrm>
            <a:off x="1169071" y="1693378"/>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2362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ustyyli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FF6464"/>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8" name="Picture 7">
            <a:extLst>
              <a:ext uri="{FF2B5EF4-FFF2-40B4-BE49-F238E27FC236}">
                <a16:creationId xmlns:a16="http://schemas.microsoft.com/office/drawing/2014/main" id="{232B6D43-EAE1-2C47-9566-14FA250190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pic>
        <p:nvPicPr>
          <p:cNvPr id="7" name="Picture 6">
            <a:extLst>
              <a:ext uri="{FF2B5EF4-FFF2-40B4-BE49-F238E27FC236}">
                <a16:creationId xmlns:a16="http://schemas.microsoft.com/office/drawing/2014/main" id="{31C4E808-C354-BD46-A11A-BB2ED2856B25}"/>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A6D0FA19-4146-7144-9656-A86E46BB5A75}"/>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9/2025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450871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ksi palsta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9" name="Picture 8">
            <a:extLst>
              <a:ext uri="{FF2B5EF4-FFF2-40B4-BE49-F238E27FC236}">
                <a16:creationId xmlns:a16="http://schemas.microsoft.com/office/drawing/2014/main" id="{12BD7305-CCC3-5341-84F6-412B2D2601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sp>
        <p:nvSpPr>
          <p:cNvPr id="7" name="TextBox 6">
            <a:extLst>
              <a:ext uri="{FF2B5EF4-FFF2-40B4-BE49-F238E27FC236}">
                <a16:creationId xmlns:a16="http://schemas.microsoft.com/office/drawing/2014/main" id="{57063728-23EA-EE4E-9EC1-5FEC05A2CD2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9/2025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591021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i + kuv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TextBox 4">
            <a:extLst>
              <a:ext uri="{FF2B5EF4-FFF2-40B4-BE49-F238E27FC236}">
                <a16:creationId xmlns:a16="http://schemas.microsoft.com/office/drawing/2014/main" id="{073C6D96-CE5D-624C-B880-8F643F99FF64}"/>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9/2025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567412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i + kuva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0"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3204"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1616"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7" name="Picture 6">
            <a:extLst>
              <a:ext uri="{FF2B5EF4-FFF2-40B4-BE49-F238E27FC236}">
                <a16:creationId xmlns:a16="http://schemas.microsoft.com/office/drawing/2014/main" id="{27357D93-882A-7348-B149-EEDC6EB250B4}"/>
              </a:ext>
            </a:extLst>
          </p:cNvPr>
          <p:cNvPicPr>
            <a:picLocks noChangeAspect="1"/>
          </p:cNvPicPr>
          <p:nvPr userDrawn="1"/>
        </p:nvPicPr>
        <p:blipFill>
          <a:blip r:embed="rId2"/>
          <a:stretch>
            <a:fillRect/>
          </a:stretch>
        </p:blipFill>
        <p:spPr>
          <a:xfrm>
            <a:off x="10044529" y="6390396"/>
            <a:ext cx="1829365" cy="137829"/>
          </a:xfrm>
          <a:prstGeom prst="rect">
            <a:avLst/>
          </a:prstGeom>
        </p:spPr>
      </p:pic>
      <p:pic>
        <p:nvPicPr>
          <p:cNvPr id="9" name="Picture 8">
            <a:extLst>
              <a:ext uri="{FF2B5EF4-FFF2-40B4-BE49-F238E27FC236}">
                <a16:creationId xmlns:a16="http://schemas.microsoft.com/office/drawing/2014/main" id="{DE1D72B2-0E38-4441-ACDA-CA2FF42A7133}"/>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10" name="TextBox 9">
            <a:extLst>
              <a:ext uri="{FF2B5EF4-FFF2-40B4-BE49-F238E27FC236}">
                <a16:creationId xmlns:a16="http://schemas.microsoft.com/office/drawing/2014/main" id="{06648336-2B7F-D741-BF86-08D5440632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9/2025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614516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i + kuv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normAutofit/>
          </a:bodyPr>
          <a:lstStyle>
            <a:lvl1pPr>
              <a:defRPr lang="en-FI" sz="3000" b="0" i="0" kern="1200" dirty="0">
                <a:solidFill>
                  <a:schemeClr val="accent1"/>
                </a:solidFill>
                <a:latin typeface="Canela Medium" pitchFamily="2" charset="77"/>
                <a:ea typeface="+mj-ea"/>
                <a:cs typeface="+mj-cs"/>
              </a:defRPr>
            </a:lvl1pPr>
          </a:lstStyle>
          <a:p>
            <a:r>
              <a:rPr lang="en-GB" dirty="0"/>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normAutofit/>
          </a:bodyPr>
          <a:lstStyle>
            <a:lvl1pPr marL="0" indent="0">
              <a:lnSpc>
                <a:spcPct val="120000"/>
              </a:lnSpc>
              <a:buNone/>
              <a:defRPr lang="en-GB" sz="1600" b="0" i="0" kern="1200" dirty="0">
                <a:solidFill>
                  <a:schemeClr val="tx2"/>
                </a:solidFill>
                <a:latin typeface="Neue Haas Unica W1G Light" panose="020B0404030206020203" pitchFamily="34" charset="0"/>
                <a:ea typeface="+mn-ea"/>
                <a:cs typeface="+mn-cs"/>
              </a:defRPr>
            </a:lvl1pPr>
            <a:lvl2pPr marL="457200" indent="0">
              <a:lnSpc>
                <a:spcPct val="120000"/>
              </a:lnSpc>
              <a:buNone/>
              <a:defRPr lang="en-GB" sz="1600" b="0" i="0" kern="1200" dirty="0">
                <a:solidFill>
                  <a:schemeClr val="tx2"/>
                </a:solidFill>
                <a:latin typeface="Neue Haas Unica W1G Light" panose="020B0404030206020203" pitchFamily="34" charset="0"/>
                <a:ea typeface="+mn-ea"/>
                <a:cs typeface="+mn-cs"/>
              </a:defRPr>
            </a:lvl2pPr>
            <a:lvl3pPr marL="914400" indent="0">
              <a:lnSpc>
                <a:spcPct val="120000"/>
              </a:lnSpc>
              <a:buNone/>
              <a:defRPr lang="en-GB" sz="1600" b="0" i="0" kern="1200" dirty="0">
                <a:solidFill>
                  <a:schemeClr val="tx2"/>
                </a:solidFill>
                <a:latin typeface="Neue Haas Unica W1G Light" panose="020B0404030206020203" pitchFamily="34" charset="0"/>
                <a:ea typeface="+mn-ea"/>
                <a:cs typeface="+mn-cs"/>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32FE7726-DDF9-0649-8A2F-4E1E7CA0DB6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9/2025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140318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i + kuva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1586"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6378"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479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B301C14F-77E6-C94A-84C9-E22CDC352C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9/2025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036800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Kansi">
    <p:spTree>
      <p:nvGrpSpPr>
        <p:cNvPr id="1" name=""/>
        <p:cNvGrpSpPr/>
        <p:nvPr/>
      </p:nvGrpSpPr>
      <p:grpSpPr>
        <a:xfrm>
          <a:off x="0" y="0"/>
          <a:ext cx="0" cy="0"/>
          <a:chOff x="0" y="0"/>
          <a:chExt cx="0" cy="0"/>
        </a:xfrm>
      </p:grpSpPr>
      <p:pic>
        <p:nvPicPr>
          <p:cNvPr id="5" name="Picture 4" descr="A person wearing glasses and a scarf looking at a phone&#10;&#10;AI-generated content may be incorrect.">
            <a:extLst>
              <a:ext uri="{FF2B5EF4-FFF2-40B4-BE49-F238E27FC236}">
                <a16:creationId xmlns:a16="http://schemas.microsoft.com/office/drawing/2014/main" id="{DD0DFA2D-10B7-2A44-17F9-7134C4EDAF8E}"/>
              </a:ext>
            </a:extLst>
          </p:cNvPr>
          <p:cNvPicPr>
            <a:picLocks noChangeAspect="1"/>
          </p:cNvPicPr>
          <p:nvPr userDrawn="1"/>
        </p:nvPicPr>
        <p:blipFill>
          <a:blip r:embed="rId2"/>
          <a:srcRect t="3635" r="3635" b="1916"/>
          <a:stretch/>
        </p:blipFill>
        <p:spPr>
          <a:xfrm>
            <a:off x="-13577" y="0"/>
            <a:ext cx="12467081"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rcRect l="4874"/>
          <a:stretch/>
        </p:blipFill>
        <p:spPr>
          <a:xfrm>
            <a:off x="-13577" y="1208282"/>
            <a:ext cx="5935361"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381280"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322914"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29259471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8CEF7-0887-7B42-B47B-250C6841DE84}"/>
              </a:ext>
            </a:extLst>
          </p:cNvPr>
          <p:cNvPicPr>
            <a:picLocks noChangeAspect="1"/>
          </p:cNvPicPr>
          <p:nvPr userDrawn="1"/>
        </p:nvPicPr>
        <p:blipFill>
          <a:blip r:embed="rId2"/>
          <a:stretch>
            <a:fillRect/>
          </a:stretch>
        </p:blipFill>
        <p:spPr>
          <a:xfrm>
            <a:off x="896914" y="656952"/>
            <a:ext cx="5199086" cy="5357765"/>
          </a:xfrm>
          <a:prstGeom prst="rect">
            <a:avLst/>
          </a:prstGeom>
        </p:spPr>
      </p:pic>
      <p:pic>
        <p:nvPicPr>
          <p:cNvPr id="6" name="Picture 5">
            <a:extLst>
              <a:ext uri="{FF2B5EF4-FFF2-40B4-BE49-F238E27FC236}">
                <a16:creationId xmlns:a16="http://schemas.microsoft.com/office/drawing/2014/main" id="{FAD07328-92F1-AE44-84A6-753113B2E401}"/>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8" name="Picture 7">
            <a:extLst>
              <a:ext uri="{FF2B5EF4-FFF2-40B4-BE49-F238E27FC236}">
                <a16:creationId xmlns:a16="http://schemas.microsoft.com/office/drawing/2014/main" id="{77B95C89-311C-774B-9D64-C85090C431DA}"/>
              </a:ext>
            </a:extLst>
          </p:cNvPr>
          <p:cNvPicPr>
            <a:picLocks noChangeAspect="1"/>
          </p:cNvPicPr>
          <p:nvPr userDrawn="1"/>
        </p:nvPicPr>
        <p:blipFill>
          <a:blip r:embed="rId4"/>
          <a:stretch>
            <a:fillRect/>
          </a:stretch>
        </p:blipFill>
        <p:spPr>
          <a:xfrm>
            <a:off x="10064074" y="6389170"/>
            <a:ext cx="1845645" cy="139055"/>
          </a:xfrm>
          <a:prstGeom prst="rect">
            <a:avLst/>
          </a:prstGeom>
        </p:spPr>
      </p:pic>
      <p:sp>
        <p:nvSpPr>
          <p:cNvPr id="5" name="TextBox 4">
            <a:extLst>
              <a:ext uri="{FF2B5EF4-FFF2-40B4-BE49-F238E27FC236}">
                <a16:creationId xmlns:a16="http://schemas.microsoft.com/office/drawing/2014/main" id="{20CC819D-B3DF-364E-9730-6109B014DA6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9/2025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7973465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i + väri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1" y="0"/>
            <a:ext cx="5637210"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779BA364-C822-684E-8D17-FBD0E77C52C0}"/>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9/2025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94065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i + väri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6553202" y="0"/>
            <a:ext cx="5637210" cy="6858000"/>
          </a:xfrm>
          <a:prstGeom prst="rect">
            <a:avLst/>
          </a:prstGeom>
          <a:solidFill>
            <a:srgbClr val="002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9"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7DF89741-CE4D-E04E-BAEF-A2641E653D6E}"/>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9/2025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529268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i + kuvio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F2DD6-10C4-034F-AA82-6EEC56B5A1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248" t="47124" r="30113" b="2933"/>
          <a:stretch/>
        </p:blipFill>
        <p:spPr>
          <a:xfrm>
            <a:off x="-533400" y="-1"/>
            <a:ext cx="6170611" cy="6858001"/>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3"/>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4982236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i + kuvio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FAACA4-7C56-F040-B12A-A84B400211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094" t="29308" r="34648" b="36845"/>
          <a:stretch/>
        </p:blipFill>
        <p:spPr>
          <a:xfrm>
            <a:off x="7392989" y="0"/>
            <a:ext cx="4799011" cy="6858000"/>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5502956" cy="1231900"/>
          </a:xfrm>
        </p:spPr>
        <p:txBody>
          <a:bodyPr anchor="b"/>
          <a:lstStyle>
            <a:lvl1pPr>
              <a:defRPr sz="40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8" y="2352675"/>
            <a:ext cx="550462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3"/>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97077C2A-5274-BA48-8A26-EB54AEA1FC6C}"/>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9/2025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458150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uva + nostoteksti">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EF58508-655F-4D48-B6E9-C52726C90048}"/>
              </a:ext>
            </a:extLst>
          </p:cNvPr>
          <p:cNvSpPr>
            <a:spLocks noGrp="1"/>
          </p:cNvSpPr>
          <p:nvPr>
            <p:ph type="pic" sz="quarter" idx="13"/>
          </p:nvPr>
        </p:nvSpPr>
        <p:spPr>
          <a:xfrm>
            <a:off x="0" y="0"/>
            <a:ext cx="12192000" cy="6858000"/>
          </a:xfrm>
        </p:spPr>
        <p:txBody>
          <a:bodyPr/>
          <a:lstStyle/>
          <a:p>
            <a:r>
              <a:rPr lang="en-GB"/>
              <a:t>Click icon to add picture</a:t>
            </a:r>
            <a:endParaRPr lang="en-FI"/>
          </a:p>
        </p:txBody>
      </p:sp>
      <p:pic>
        <p:nvPicPr>
          <p:cNvPr id="8" name="Picture 7">
            <a:extLst>
              <a:ext uri="{FF2B5EF4-FFF2-40B4-BE49-F238E27FC236}">
                <a16:creationId xmlns:a16="http://schemas.microsoft.com/office/drawing/2014/main" id="{7B777BDE-513D-9D45-865F-385EFC00C1C1}"/>
              </a:ext>
            </a:extLst>
          </p:cNvPr>
          <p:cNvPicPr>
            <a:picLocks noChangeAspect="1"/>
          </p:cNvPicPr>
          <p:nvPr userDrawn="1"/>
        </p:nvPicPr>
        <p:blipFill>
          <a:blip r:embed="rId2"/>
          <a:stretch>
            <a:fillRect/>
          </a:stretch>
        </p:blipFill>
        <p:spPr>
          <a:xfrm>
            <a:off x="9670209" y="6361182"/>
            <a:ext cx="2217130" cy="167044"/>
          </a:xfrm>
          <a:prstGeom prst="rect">
            <a:avLst/>
          </a:prstGeom>
        </p:spPr>
      </p:pic>
      <p:sp>
        <p:nvSpPr>
          <p:cNvPr id="10" name="Title 1">
            <a:extLst>
              <a:ext uri="{FF2B5EF4-FFF2-40B4-BE49-F238E27FC236}">
                <a16:creationId xmlns:a16="http://schemas.microsoft.com/office/drawing/2014/main" id="{22CD0953-7CA8-4F47-8139-D5CAF8F8C64B}"/>
              </a:ext>
            </a:extLst>
          </p:cNvPr>
          <p:cNvSpPr>
            <a:spLocks noGrp="1"/>
          </p:cNvSpPr>
          <p:nvPr>
            <p:ph type="ctrTitle"/>
          </p:nvPr>
        </p:nvSpPr>
        <p:spPr>
          <a:xfrm>
            <a:off x="1524000" y="2235200"/>
            <a:ext cx="9144000" cy="2387600"/>
          </a:xfrm>
        </p:spPr>
        <p:txBody>
          <a:bodyPr anchor="b"/>
          <a:lstStyle>
            <a:lvl1pPr algn="ctr">
              <a:defRPr sz="8500">
                <a:solidFill>
                  <a:schemeClr val="bg1"/>
                </a:solidFill>
                <a:latin typeface="Clattering" pitchFamily="2" charset="0"/>
              </a:defRPr>
            </a:lvl1pPr>
          </a:lstStyle>
          <a:p>
            <a:r>
              <a:rPr lang="en-GB"/>
              <a:t>Click to edit Master title style</a:t>
            </a:r>
            <a:endParaRPr lang="en-FI" dirty="0"/>
          </a:p>
        </p:txBody>
      </p:sp>
    </p:spTree>
    <p:extLst>
      <p:ext uri="{BB962C8B-B14F-4D97-AF65-F5344CB8AC3E}">
        <p14:creationId xmlns:p14="http://schemas.microsoft.com/office/powerpoint/2010/main" val="11939596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oppu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707AA-FEB5-B543-868E-5C071A4BB7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883" t="58907" r="40621" b="4554"/>
          <a:stretch/>
        </p:blipFill>
        <p:spPr>
          <a:xfrm>
            <a:off x="-4" y="0"/>
            <a:ext cx="12192000" cy="6858000"/>
          </a:xfrm>
          <a:prstGeom prst="rect">
            <a:avLst/>
          </a:prstGeom>
        </p:spPr>
      </p:pic>
      <p:pic>
        <p:nvPicPr>
          <p:cNvPr id="17" name="Picture 16">
            <a:extLst>
              <a:ext uri="{FF2B5EF4-FFF2-40B4-BE49-F238E27FC236}">
                <a16:creationId xmlns:a16="http://schemas.microsoft.com/office/drawing/2014/main" id="{0B9E11F6-8AE3-2141-95F1-45E4ECCC35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8624"/>
          <a:stretch/>
        </p:blipFill>
        <p:spPr>
          <a:xfrm>
            <a:off x="3632200" y="-3255264"/>
            <a:ext cx="2463800" cy="1228656"/>
          </a:xfrm>
          <a:prstGeom prst="rect">
            <a:avLst/>
          </a:prstGeom>
        </p:spPr>
      </p:pic>
      <p:pic>
        <p:nvPicPr>
          <p:cNvPr id="8" name="Picture 7">
            <a:extLst>
              <a:ext uri="{FF2B5EF4-FFF2-40B4-BE49-F238E27FC236}">
                <a16:creationId xmlns:a16="http://schemas.microsoft.com/office/drawing/2014/main" id="{06AD04DD-053B-EF42-951B-A77D7F276FF8}"/>
              </a:ext>
            </a:extLst>
          </p:cNvPr>
          <p:cNvPicPr>
            <a:picLocks noChangeAspect="1"/>
          </p:cNvPicPr>
          <p:nvPr userDrawn="1"/>
        </p:nvPicPr>
        <p:blipFill>
          <a:blip r:embed="rId4"/>
          <a:stretch>
            <a:fillRect/>
          </a:stretch>
        </p:blipFill>
        <p:spPr>
          <a:xfrm>
            <a:off x="3299508" y="3063993"/>
            <a:ext cx="5592983" cy="421389"/>
          </a:xfrm>
          <a:prstGeom prst="rect">
            <a:avLst/>
          </a:prstGeom>
        </p:spPr>
      </p:pic>
      <p:sp>
        <p:nvSpPr>
          <p:cNvPr id="5" name="TextBox 4">
            <a:extLst>
              <a:ext uri="{FF2B5EF4-FFF2-40B4-BE49-F238E27FC236}">
                <a16:creationId xmlns:a16="http://schemas.microsoft.com/office/drawing/2014/main" id="{E769008E-7E94-884C-9CD1-46E94B5FFC1B}"/>
              </a:ext>
            </a:extLst>
          </p:cNvPr>
          <p:cNvSpPr txBox="1"/>
          <p:nvPr userDrawn="1"/>
        </p:nvSpPr>
        <p:spPr>
          <a:xfrm>
            <a:off x="3839978" y="3696739"/>
            <a:ext cx="4512039" cy="369332"/>
          </a:xfrm>
          <a:prstGeom prst="rect">
            <a:avLst/>
          </a:prstGeom>
          <a:noFill/>
        </p:spPr>
        <p:txBody>
          <a:bodyPr wrap="square" rtlCol="0">
            <a:spAutoFit/>
          </a:bodyPr>
          <a:lstStyle/>
          <a:p>
            <a:pPr algn="ctr"/>
            <a:r>
              <a:rPr lang="en-GB" b="0" i="0" dirty="0">
                <a:solidFill>
                  <a:schemeClr val="bg1"/>
                </a:solidFill>
                <a:latin typeface="Neue Haas Unica W1G" panose="020B0504030206020203" pitchFamily="34" charset="0"/>
              </a:rPr>
              <a:t>A</a:t>
            </a:r>
            <a:r>
              <a:rPr lang="en-FI" b="0" i="0" dirty="0">
                <a:solidFill>
                  <a:schemeClr val="bg1"/>
                </a:solidFill>
                <a:latin typeface="Neue Haas Unica W1G" panose="020B0504030206020203" pitchFamily="34" charset="0"/>
              </a:rPr>
              <a:t>ikakausmedia.fi  │  Mediakortit.fi</a:t>
            </a:r>
          </a:p>
        </p:txBody>
      </p:sp>
      <p:sp>
        <p:nvSpPr>
          <p:cNvPr id="20" name="TextBox 19">
            <a:extLst>
              <a:ext uri="{FF2B5EF4-FFF2-40B4-BE49-F238E27FC236}">
                <a16:creationId xmlns:a16="http://schemas.microsoft.com/office/drawing/2014/main" id="{2179479C-0F44-7A45-AA75-6A858C230627}"/>
              </a:ext>
            </a:extLst>
          </p:cNvPr>
          <p:cNvSpPr txBox="1"/>
          <p:nvPr userDrawn="1"/>
        </p:nvSpPr>
        <p:spPr>
          <a:xfrm>
            <a:off x="3839977" y="5124716"/>
            <a:ext cx="4512039" cy="292388"/>
          </a:xfrm>
          <a:prstGeom prst="rect">
            <a:avLst/>
          </a:prstGeom>
          <a:noFill/>
        </p:spPr>
        <p:txBody>
          <a:bodyPr wrap="square" rtlCol="0">
            <a:spAutoFit/>
          </a:bodyPr>
          <a:lstStyle/>
          <a:p>
            <a:pPr algn="ctr"/>
            <a:r>
              <a:rPr lang="fi-FI" sz="1300" b="0" i="0" dirty="0">
                <a:solidFill>
                  <a:schemeClr val="bg1"/>
                </a:solidFill>
                <a:latin typeface="Neue Haas Unica W1G" panose="020B0504030206020203" pitchFamily="34" charset="0"/>
              </a:rPr>
              <a:t>@</a:t>
            </a:r>
            <a:r>
              <a:rPr lang="fi-FI" sz="1300" b="0" i="0" dirty="0" err="1">
                <a:solidFill>
                  <a:schemeClr val="bg1"/>
                </a:solidFill>
                <a:latin typeface="Neue Haas Unica W1G" panose="020B0504030206020203" pitchFamily="34" charset="0"/>
              </a:rPr>
              <a:t>aikakausmedia</a:t>
            </a:r>
            <a:endParaRPr lang="en-FI" sz="1300" b="0" i="0" dirty="0">
              <a:solidFill>
                <a:schemeClr val="bg1"/>
              </a:solidFill>
              <a:latin typeface="Neue Haas Unica W1G" panose="020B0504030206020203" pitchFamily="34" charset="0"/>
            </a:endParaRPr>
          </a:p>
        </p:txBody>
      </p:sp>
      <p:grpSp>
        <p:nvGrpSpPr>
          <p:cNvPr id="6" name="Group 5">
            <a:extLst>
              <a:ext uri="{FF2B5EF4-FFF2-40B4-BE49-F238E27FC236}">
                <a16:creationId xmlns:a16="http://schemas.microsoft.com/office/drawing/2014/main" id="{9A44D7FF-BE6B-575B-F81F-FF72128B84AA}"/>
              </a:ext>
            </a:extLst>
          </p:cNvPr>
          <p:cNvGrpSpPr/>
          <p:nvPr userDrawn="1"/>
        </p:nvGrpSpPr>
        <p:grpSpPr>
          <a:xfrm>
            <a:off x="5061577" y="4706264"/>
            <a:ext cx="2068842" cy="236236"/>
            <a:chOff x="5061577" y="4706264"/>
            <a:chExt cx="2068842" cy="236236"/>
          </a:xfrm>
        </p:grpSpPr>
        <p:pic>
          <p:nvPicPr>
            <p:cNvPr id="10" name="Picture 9">
              <a:extLst>
                <a:ext uri="{FF2B5EF4-FFF2-40B4-BE49-F238E27FC236}">
                  <a16:creationId xmlns:a16="http://schemas.microsoft.com/office/drawing/2014/main" id="{83180180-65CA-C447-8C72-468BD89754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79458" y="4706264"/>
              <a:ext cx="236236" cy="236236"/>
            </a:xfrm>
            <a:prstGeom prst="rect">
              <a:avLst/>
            </a:prstGeom>
          </p:spPr>
        </p:pic>
        <p:pic>
          <p:nvPicPr>
            <p:cNvPr id="12" name="Picture 11">
              <a:extLst>
                <a:ext uri="{FF2B5EF4-FFF2-40B4-BE49-F238E27FC236}">
                  <a16:creationId xmlns:a16="http://schemas.microsoft.com/office/drawing/2014/main" id="{E32B75A8-6F21-094A-8E16-782F041E0D8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246443" y="4723592"/>
              <a:ext cx="218908" cy="218908"/>
            </a:xfrm>
            <a:prstGeom prst="rect">
              <a:avLst/>
            </a:prstGeom>
          </p:spPr>
        </p:pic>
        <p:pic>
          <p:nvPicPr>
            <p:cNvPr id="13" name="Picture 12">
              <a:extLst>
                <a:ext uri="{FF2B5EF4-FFF2-40B4-BE49-F238E27FC236}">
                  <a16:creationId xmlns:a16="http://schemas.microsoft.com/office/drawing/2014/main" id="{AACF252A-53B3-4E41-ADE1-608604DED92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598682" y="4737165"/>
              <a:ext cx="205335" cy="205335"/>
            </a:xfrm>
            <a:prstGeom prst="rect">
              <a:avLst/>
            </a:prstGeom>
          </p:spPr>
        </p:pic>
        <p:pic>
          <p:nvPicPr>
            <p:cNvPr id="15" name="Picture 14">
              <a:extLst>
                <a:ext uri="{FF2B5EF4-FFF2-40B4-BE49-F238E27FC236}">
                  <a16:creationId xmlns:a16="http://schemas.microsoft.com/office/drawing/2014/main" id="{94B2E6FB-847A-C846-A69F-4C41DF40A21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061577" y="4732519"/>
              <a:ext cx="296937" cy="209981"/>
            </a:xfrm>
            <a:prstGeom prst="rect">
              <a:avLst/>
            </a:prstGeom>
          </p:spPr>
        </p:pic>
        <p:pic>
          <p:nvPicPr>
            <p:cNvPr id="18" name="Picture 17">
              <a:extLst>
                <a:ext uri="{FF2B5EF4-FFF2-40B4-BE49-F238E27FC236}">
                  <a16:creationId xmlns:a16="http://schemas.microsoft.com/office/drawing/2014/main" id="{182C750E-8E6B-7E44-9F33-2740B3FE5F6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937348" y="4736510"/>
              <a:ext cx="193071" cy="193071"/>
            </a:xfrm>
            <a:prstGeom prst="rect">
              <a:avLst/>
            </a:prstGeom>
          </p:spPr>
        </p:pic>
        <p:pic>
          <p:nvPicPr>
            <p:cNvPr id="3" name="Picture 2" descr="A white butterfly on a black background&#10;&#10;AI-generated content may be incorrect.">
              <a:extLst>
                <a:ext uri="{FF2B5EF4-FFF2-40B4-BE49-F238E27FC236}">
                  <a16:creationId xmlns:a16="http://schemas.microsoft.com/office/drawing/2014/main" id="{2323F207-F2D7-23A4-0B80-5DCB0B4CBD3C}"/>
                </a:ext>
              </a:extLst>
            </p:cNvPr>
            <p:cNvPicPr>
              <a:picLocks noChangeAspect="1"/>
            </p:cNvPicPr>
            <p:nvPr userDrawn="1"/>
          </p:nvPicPr>
          <p:blipFill>
            <a:blip r:embed="rId10"/>
            <a:stretch>
              <a:fillRect/>
            </a:stretch>
          </p:blipFill>
          <p:spPr>
            <a:xfrm>
              <a:off x="5856688" y="4723592"/>
              <a:ext cx="248760" cy="218908"/>
            </a:xfrm>
            <a:prstGeom prst="rect">
              <a:avLst/>
            </a:prstGeom>
          </p:spPr>
        </p:pic>
      </p:grpSp>
    </p:spTree>
    <p:extLst>
      <p:ext uri="{BB962C8B-B14F-4D97-AF65-F5344CB8AC3E}">
        <p14:creationId xmlns:p14="http://schemas.microsoft.com/office/powerpoint/2010/main" val="3132858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Kansi">
    <p:spTree>
      <p:nvGrpSpPr>
        <p:cNvPr id="1" name=""/>
        <p:cNvGrpSpPr/>
        <p:nvPr/>
      </p:nvGrpSpPr>
      <p:grpSpPr>
        <a:xfrm>
          <a:off x="0" y="0"/>
          <a:ext cx="0" cy="0"/>
          <a:chOff x="0" y="0"/>
          <a:chExt cx="0" cy="0"/>
        </a:xfrm>
      </p:grpSpPr>
      <p:pic>
        <p:nvPicPr>
          <p:cNvPr id="4" name="Picture 3" descr="A person wearing glasses and a scarf looking at a phone&#10;&#10;AI-generated content may be incorrect.">
            <a:extLst>
              <a:ext uri="{FF2B5EF4-FFF2-40B4-BE49-F238E27FC236}">
                <a16:creationId xmlns:a16="http://schemas.microsoft.com/office/drawing/2014/main" id="{F1271EFC-1C07-AEEB-CBDF-C727BD6804B2}"/>
              </a:ext>
            </a:extLst>
          </p:cNvPr>
          <p:cNvPicPr>
            <a:picLocks noChangeAspect="1"/>
          </p:cNvPicPr>
          <p:nvPr userDrawn="1"/>
        </p:nvPicPr>
        <p:blipFill>
          <a:blip r:embed="rId2"/>
          <a:srcRect t="3635" r="3635"/>
          <a:stretch/>
        </p:blipFill>
        <p:spPr>
          <a:xfrm>
            <a:off x="-13577" y="0"/>
            <a:ext cx="12205577" cy="6850379"/>
          </a:xfrm>
          <a:prstGeom prst="rect">
            <a:avLst/>
          </a:prstGeom>
        </p:spPr>
      </p:pic>
      <p:pic>
        <p:nvPicPr>
          <p:cNvPr id="2" name="Picture 1" descr="A colorful lines on a black background&#10;&#10;Description automatically generated">
            <a:extLst>
              <a:ext uri="{FF2B5EF4-FFF2-40B4-BE49-F238E27FC236}">
                <a16:creationId xmlns:a16="http://schemas.microsoft.com/office/drawing/2014/main" id="{596D54D8-33E0-BB40-6C44-4C7AF45BEB9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34" y="121953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290804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Kansi">
    <p:spTree>
      <p:nvGrpSpPr>
        <p:cNvPr id="1" name=""/>
        <p:cNvGrpSpPr/>
        <p:nvPr/>
      </p:nvGrpSpPr>
      <p:grpSpPr>
        <a:xfrm>
          <a:off x="0" y="0"/>
          <a:ext cx="0" cy="0"/>
          <a:chOff x="0" y="0"/>
          <a:chExt cx="0" cy="0"/>
        </a:xfrm>
      </p:grpSpPr>
      <p:pic>
        <p:nvPicPr>
          <p:cNvPr id="3" name="Picture 2" descr="A person in a pink dress holding a phone&#10;&#10;Description automatically generated">
            <a:extLst>
              <a:ext uri="{FF2B5EF4-FFF2-40B4-BE49-F238E27FC236}">
                <a16:creationId xmlns:a16="http://schemas.microsoft.com/office/drawing/2014/main" id="{649B49BB-ECA4-A856-AA7E-03DF913B636C}"/>
              </a:ext>
            </a:extLst>
          </p:cNvPr>
          <p:cNvPicPr>
            <a:picLocks noChangeAspect="1"/>
          </p:cNvPicPr>
          <p:nvPr userDrawn="1"/>
        </p:nvPicPr>
        <p:blipFill>
          <a:blip r:embed="rId2"/>
          <a:stretch>
            <a:fillRect/>
          </a:stretch>
        </p:blipFill>
        <p:spPr>
          <a:xfrm>
            <a:off x="-54428" y="-31977"/>
            <a:ext cx="12268200" cy="6900863"/>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62488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Kansi">
    <p:spTree>
      <p:nvGrpSpPr>
        <p:cNvPr id="1" name=""/>
        <p:cNvGrpSpPr/>
        <p:nvPr/>
      </p:nvGrpSpPr>
      <p:grpSpPr>
        <a:xfrm>
          <a:off x="0" y="0"/>
          <a:ext cx="0" cy="0"/>
          <a:chOff x="0" y="0"/>
          <a:chExt cx="0" cy="0"/>
        </a:xfrm>
      </p:grpSpPr>
      <p:pic>
        <p:nvPicPr>
          <p:cNvPr id="5" name="Picture 4" descr="A person sitting on a tree trunk reading a book&#10;&#10;Description automatically generated">
            <a:extLst>
              <a:ext uri="{FF2B5EF4-FFF2-40B4-BE49-F238E27FC236}">
                <a16:creationId xmlns:a16="http://schemas.microsoft.com/office/drawing/2014/main" id="{64674690-556F-AE7E-6477-306D855A34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177802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Kansi">
    <p:spTree>
      <p:nvGrpSpPr>
        <p:cNvPr id="1" name=""/>
        <p:cNvGrpSpPr/>
        <p:nvPr/>
      </p:nvGrpSpPr>
      <p:grpSpPr>
        <a:xfrm>
          <a:off x="0" y="0"/>
          <a:ext cx="0" cy="0"/>
          <a:chOff x="0" y="0"/>
          <a:chExt cx="0" cy="0"/>
        </a:xfrm>
      </p:grpSpPr>
      <p:pic>
        <p:nvPicPr>
          <p:cNvPr id="3" name="Picture 2" descr="A person using a cell phone&#10;&#10;AI-generated content may be incorrect.">
            <a:extLst>
              <a:ext uri="{FF2B5EF4-FFF2-40B4-BE49-F238E27FC236}">
                <a16:creationId xmlns:a16="http://schemas.microsoft.com/office/drawing/2014/main" id="{1C092B88-5501-DB32-495D-90AC2FCA7F31}"/>
              </a:ext>
            </a:extLst>
          </p:cNvPr>
          <p:cNvPicPr>
            <a:picLocks noChangeAspect="1"/>
          </p:cNvPicPr>
          <p:nvPr userDrawn="1"/>
        </p:nvPicPr>
        <p:blipFill>
          <a:blip r:embed="rId2"/>
          <a:srcRect l="14384" t="14384"/>
          <a:stretch/>
        </p:blipFill>
        <p:spPr>
          <a:xfrm>
            <a:off x="0" y="0"/>
            <a:ext cx="12192000" cy="6858000"/>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638158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Kansi">
    <p:spTree>
      <p:nvGrpSpPr>
        <p:cNvPr id="1" name=""/>
        <p:cNvGrpSpPr/>
        <p:nvPr/>
      </p:nvGrpSpPr>
      <p:grpSpPr>
        <a:xfrm>
          <a:off x="0" y="0"/>
          <a:ext cx="0" cy="0"/>
          <a:chOff x="0" y="0"/>
          <a:chExt cx="0" cy="0"/>
        </a:xfrm>
      </p:grpSpPr>
      <p:pic>
        <p:nvPicPr>
          <p:cNvPr id="2" name="Picture 1" descr="A person wearing headphones and a sweater leaning against a wall&#10;&#10;AI-generated content may be incorrect.">
            <a:extLst>
              <a:ext uri="{FF2B5EF4-FFF2-40B4-BE49-F238E27FC236}">
                <a16:creationId xmlns:a16="http://schemas.microsoft.com/office/drawing/2014/main" id="{FAD60947-BD6A-E80F-5A15-92EA374FC64C}"/>
              </a:ext>
            </a:extLst>
          </p:cNvPr>
          <p:cNvPicPr>
            <a:picLocks noChangeAspect="1"/>
          </p:cNvPicPr>
          <p:nvPr userDrawn="1"/>
        </p:nvPicPr>
        <p:blipFill>
          <a:blip r:embed="rId2"/>
          <a:stretch>
            <a:fillRect/>
          </a:stretch>
        </p:blipFill>
        <p:spPr>
          <a:xfrm>
            <a:off x="-30434" y="-17119"/>
            <a:ext cx="12222434" cy="6875119"/>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1210947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49EBF-CEF6-E44B-B0A4-3E1C327906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D4CA5092-7646-5547-A70B-476FB0726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203652854"/>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703" r:id="rId3"/>
    <p:sldLayoutId id="2147483701" r:id="rId4"/>
    <p:sldLayoutId id="2147483702" r:id="rId5"/>
    <p:sldLayoutId id="2147483690" r:id="rId6"/>
    <p:sldLayoutId id="2147483693" r:id="rId7"/>
    <p:sldLayoutId id="2147483700" r:id="rId8"/>
    <p:sldLayoutId id="2147483699" r:id="rId9"/>
    <p:sldLayoutId id="2147483691" r:id="rId10"/>
    <p:sldLayoutId id="2147483704" r:id="rId11"/>
    <p:sldLayoutId id="2147483697" r:id="rId12"/>
    <p:sldLayoutId id="2147483698" r:id="rId13"/>
    <p:sldLayoutId id="2147483696" r:id="rId14"/>
    <p:sldLayoutId id="2147483692" r:id="rId15"/>
    <p:sldLayoutId id="2147483689" r:id="rId16"/>
    <p:sldLayoutId id="2147483660" r:id="rId17"/>
    <p:sldLayoutId id="2147483654" r:id="rId18"/>
    <p:sldLayoutId id="2147483677" r:id="rId19"/>
    <p:sldLayoutId id="2147483679" r:id="rId20"/>
    <p:sldLayoutId id="2147483663" r:id="rId21"/>
    <p:sldLayoutId id="2147483686" r:id="rId22"/>
    <p:sldLayoutId id="2147483687" r:id="rId23"/>
    <p:sldLayoutId id="2147483667" r:id="rId24"/>
    <p:sldLayoutId id="2147483676" r:id="rId25"/>
    <p:sldLayoutId id="2147483664" r:id="rId26"/>
    <p:sldLayoutId id="2147483680" r:id="rId27"/>
    <p:sldLayoutId id="2147483678" r:id="rId28"/>
    <p:sldLayoutId id="2147483684" r:id="rId29"/>
    <p:sldLayoutId id="2147483661" r:id="rId30"/>
    <p:sldLayoutId id="2147483681" r:id="rId31"/>
    <p:sldLayoutId id="2147483683" r:id="rId32"/>
    <p:sldLayoutId id="2147483682" r:id="rId33"/>
    <p:sldLayoutId id="2147483662" r:id="rId34"/>
    <p:sldLayoutId id="2147483665" r:id="rId35"/>
    <p:sldLayoutId id="2147483657" r:id="rId36"/>
    <p:sldLayoutId id="2147483674" r:id="rId37"/>
    <p:sldLayoutId id="2147483666" r:id="rId38"/>
    <p:sldLayoutId id="2147483675" r:id="rId39"/>
    <p:sldLayoutId id="2147483670" r:id="rId40"/>
    <p:sldLayoutId id="2147483668" r:id="rId41"/>
    <p:sldLayoutId id="2147483669" r:id="rId42"/>
    <p:sldLayoutId id="2147483672" r:id="rId43"/>
    <p:sldLayoutId id="2147483673" r:id="rId44"/>
    <p:sldLayoutId id="2147483655" r:id="rId45"/>
    <p:sldLayoutId id="2147483671" r:id="rId46"/>
  </p:sldLayoutIdLst>
  <p:hf sldNum="0" hdr="0" ftr="0"/>
  <p:txStyles>
    <p:titleStyle>
      <a:lvl1pPr algn="l" defTabSz="914400" rtl="0" eaLnBrk="1" latinLnBrk="0" hangingPunct="1">
        <a:lnSpc>
          <a:spcPct val="90000"/>
        </a:lnSpc>
        <a:spcBef>
          <a:spcPct val="0"/>
        </a:spcBef>
        <a:buNone/>
        <a:defRPr sz="4400" b="0" i="0" kern="1200">
          <a:solidFill>
            <a:schemeClr val="tx2"/>
          </a:solidFill>
          <a:latin typeface="Canel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6.xml"/><Relationship Id="rId5" Type="http://schemas.openxmlformats.org/officeDocument/2006/relationships/image" Target="../media/image31.emf"/><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hyperlink" Target="https://www.aikakausmedia.fi/ajankohtaista/ajankohtaista-aikakausmedioista/2025/haluatko-uudistuneen-ajankuva-lehden-kotiisi-maksutta-ennakkotilaa-10-11-mennessa/" TargetMode="External"/><Relationship Id="rId2" Type="http://schemas.openxmlformats.org/officeDocument/2006/relationships/notesSlide" Target="../notesSlides/notesSlide12.xml"/><Relationship Id="rId1" Type="http://schemas.openxmlformats.org/officeDocument/2006/relationships/slideLayout" Target="../slideLayouts/slideLayout37.xml"/><Relationship Id="rId4" Type="http://schemas.openxmlformats.org/officeDocument/2006/relationships/image" Target="../media/image32.jpg"/></Relationships>
</file>

<file path=ppt/slides/_rels/slide37.xml.rels><?xml version="1.0" encoding="UTF-8" standalone="yes"?>
<Relationships xmlns="http://schemas.openxmlformats.org/package/2006/relationships"><Relationship Id="rId3" Type="http://schemas.openxmlformats.org/officeDocument/2006/relationships/hyperlink" Target="https://www.aikakausmedia.fi/uutiskirje/" TargetMode="External"/><Relationship Id="rId2" Type="http://schemas.openxmlformats.org/officeDocument/2006/relationships/image" Target="../media/image33.jpeg"/><Relationship Id="rId1" Type="http://schemas.openxmlformats.org/officeDocument/2006/relationships/slideLayout" Target="../slideLayouts/slideLayout37.xml"/><Relationship Id="rId4" Type="http://schemas.openxmlformats.org/officeDocument/2006/relationships/image" Target="../media/image16.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729775-DF8A-CA45-9105-05DC8CCDE98B}"/>
              </a:ext>
            </a:extLst>
          </p:cNvPr>
          <p:cNvSpPr>
            <a:spLocks noGrp="1"/>
          </p:cNvSpPr>
          <p:nvPr>
            <p:ph type="subTitle" idx="1"/>
          </p:nvPr>
        </p:nvSpPr>
        <p:spPr/>
        <p:txBody>
          <a:bodyPr>
            <a:normAutofit fontScale="85000" lnSpcReduction="20000"/>
          </a:bodyPr>
          <a:lstStyle/>
          <a:p>
            <a:r>
              <a:rPr lang="fi-FI" sz="2800" b="1" dirty="0"/>
              <a:t>Syyskuu 2025</a:t>
            </a:r>
            <a:endParaRPr lang="en-FI" sz="2800" b="1" dirty="0"/>
          </a:p>
        </p:txBody>
      </p:sp>
    </p:spTree>
    <p:extLst>
      <p:ext uri="{BB962C8B-B14F-4D97-AF65-F5344CB8AC3E}">
        <p14:creationId xmlns:p14="http://schemas.microsoft.com/office/powerpoint/2010/main" val="2848498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574724753"/>
              </p:ext>
            </p:extLst>
          </p:nvPr>
        </p:nvGraphicFramePr>
        <p:xfrm>
          <a:off x="699442" y="1862733"/>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8DD457FA-0DFC-2BFD-FBC9-4D30917244C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X:ssä </a:t>
            </a:r>
            <a:br>
              <a:rPr lang="fi-FI" sz="3200" dirty="0"/>
            </a:br>
            <a:r>
              <a:rPr lang="fi-FI" sz="2600" b="1" dirty="0">
                <a:solidFill>
                  <a:schemeClr val="accent2"/>
                </a:solidFill>
                <a:latin typeface="Neue Haas Unica W1G" panose="020B0504030206020203" pitchFamily="34" charset="0"/>
              </a:rPr>
              <a:t>9/2024 – 9/2025</a:t>
            </a:r>
          </a:p>
        </p:txBody>
      </p:sp>
      <p:sp>
        <p:nvSpPr>
          <p:cNvPr id="6" name="TextBox 5">
            <a:extLst>
              <a:ext uri="{FF2B5EF4-FFF2-40B4-BE49-F238E27FC236}">
                <a16:creationId xmlns:a16="http://schemas.microsoft.com/office/drawing/2014/main" id="{91E86FBA-D3E8-D205-489D-3E4EA1F0046A}"/>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X-tilien seuraajat. Päällekkäisyyksiä ei ole huomioitu.</a:t>
            </a:r>
          </a:p>
        </p:txBody>
      </p:sp>
    </p:spTree>
    <p:extLst>
      <p:ext uri="{BB962C8B-B14F-4D97-AF65-F5344CB8AC3E}">
        <p14:creationId xmlns:p14="http://schemas.microsoft.com/office/powerpoint/2010/main" val="246623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YouTubessa </a:t>
            </a:r>
            <a:br>
              <a:rPr lang="fi-FI" sz="3200" dirty="0"/>
            </a:br>
            <a:r>
              <a:rPr lang="fi-FI" sz="2600" b="1" dirty="0">
                <a:solidFill>
                  <a:schemeClr val="accent2"/>
                </a:solidFill>
                <a:latin typeface="Neue Haas Unica W1G" panose="020B0504030206020203" pitchFamily="34" charset="0"/>
              </a:rPr>
              <a:t>9/2024 – 9/2025</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4176632454"/>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315D70D-8B87-264D-9B56-C173941B4010}"/>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YouTube-kanavien tilaajat. Päällekkäisyyksiä ei ole huomioitu.</a:t>
            </a:r>
          </a:p>
        </p:txBody>
      </p:sp>
    </p:spTree>
    <p:extLst>
      <p:ext uri="{BB962C8B-B14F-4D97-AF65-F5344CB8AC3E}">
        <p14:creationId xmlns:p14="http://schemas.microsoft.com/office/powerpoint/2010/main" val="4991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364597481"/>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CA28830D-C6F8-AA2D-AF7C-B6212F424403}"/>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TikTokissa </a:t>
            </a:r>
            <a:br>
              <a:rPr lang="fi-FI" sz="3200" dirty="0"/>
            </a:br>
            <a:r>
              <a:rPr lang="fi-FI" sz="2600" b="1" dirty="0">
                <a:solidFill>
                  <a:schemeClr val="accent2"/>
                </a:solidFill>
                <a:latin typeface="Neue Haas Unica W1G" panose="020B0504030206020203" pitchFamily="34" charset="0"/>
              </a:rPr>
              <a:t>9/2024 – 9/2025</a:t>
            </a:r>
          </a:p>
        </p:txBody>
      </p:sp>
      <p:sp>
        <p:nvSpPr>
          <p:cNvPr id="6" name="TextBox 5">
            <a:extLst>
              <a:ext uri="{FF2B5EF4-FFF2-40B4-BE49-F238E27FC236}">
                <a16:creationId xmlns:a16="http://schemas.microsoft.com/office/drawing/2014/main" id="{83B7B5FB-1AAC-8BD6-0847-85A458BD4CA9}"/>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a:t>
            </a:r>
            <a:r>
              <a:rPr lang="fi-FI" sz="1200" i="1" dirty="0" err="1">
                <a:solidFill>
                  <a:schemeClr val="accent1"/>
                </a:solidFill>
                <a:latin typeface="Neue Haas Unica W1G" panose="020B0504030206020203" pitchFamily="34" charset="0"/>
              </a:rPr>
              <a:t>TikTok</a:t>
            </a:r>
            <a:r>
              <a:rPr lang="fi-FI" sz="1200" i="1" dirty="0">
                <a:solidFill>
                  <a:schemeClr val="accent1"/>
                </a:solidFill>
                <a:latin typeface="Neue Haas Unica W1G" panose="020B0504030206020203" pitchFamily="34" charset="0"/>
              </a:rPr>
              <a:t>-tilien seuraajat. Päällekkäisyyksiä ei ole huomioitu.</a:t>
            </a:r>
          </a:p>
        </p:txBody>
      </p:sp>
    </p:spTree>
    <p:extLst>
      <p:ext uri="{BB962C8B-B14F-4D97-AF65-F5344CB8AC3E}">
        <p14:creationId xmlns:p14="http://schemas.microsoft.com/office/powerpoint/2010/main" val="3100302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0D4A4-70D7-6D24-96E0-65FA352A260D}"/>
            </a:ext>
          </a:extLst>
        </p:cNvPr>
        <p:cNvGrpSpPr/>
        <p:nvPr/>
      </p:nvGrpSpPr>
      <p:grpSpPr>
        <a:xfrm>
          <a:off x="0" y="0"/>
          <a:ext cx="0" cy="0"/>
          <a:chOff x="0" y="0"/>
          <a:chExt cx="0" cy="0"/>
        </a:xfrm>
      </p:grpSpPr>
      <p:sp>
        <p:nvSpPr>
          <p:cNvPr id="5" name="Title 13">
            <a:extLst>
              <a:ext uri="{FF2B5EF4-FFF2-40B4-BE49-F238E27FC236}">
                <a16:creationId xmlns:a16="http://schemas.microsoft.com/office/drawing/2014/main" id="{20749F5F-8C25-B078-D229-3D58CEAEBA2E}"/>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a:t>
            </a:r>
            <a:r>
              <a:rPr lang="fi-FI" sz="3400" dirty="0" err="1"/>
              <a:t>LinkedInissa</a:t>
            </a:r>
            <a:r>
              <a:rPr lang="fi-FI" sz="3400" dirty="0"/>
              <a:t> </a:t>
            </a:r>
            <a:br>
              <a:rPr lang="fi-FI" sz="3200" dirty="0"/>
            </a:br>
            <a:r>
              <a:rPr lang="fi-FI" sz="2600" b="1" dirty="0">
                <a:solidFill>
                  <a:schemeClr val="accent2"/>
                </a:solidFill>
                <a:latin typeface="Neue Haas Unica W1G" panose="020B0504030206020203" pitchFamily="34" charset="0"/>
              </a:rPr>
              <a:t>9/2024 – 9/2025</a:t>
            </a:r>
          </a:p>
        </p:txBody>
      </p:sp>
      <p:sp>
        <p:nvSpPr>
          <p:cNvPr id="6" name="TextBox 5">
            <a:extLst>
              <a:ext uri="{FF2B5EF4-FFF2-40B4-BE49-F238E27FC236}">
                <a16:creationId xmlns:a16="http://schemas.microsoft.com/office/drawing/2014/main" id="{E15E5651-A75F-2A33-F8E0-E75279CAEF04}"/>
              </a:ext>
            </a:extLst>
          </p:cNvPr>
          <p:cNvSpPr txBox="1"/>
          <p:nvPr/>
        </p:nvSpPr>
        <p:spPr>
          <a:xfrm>
            <a:off x="1169894" y="1524446"/>
            <a:ext cx="10058400" cy="276999"/>
          </a:xfrm>
          <a:prstGeom prst="rect">
            <a:avLst/>
          </a:prstGeom>
          <a:noFill/>
        </p:spPr>
        <p:txBody>
          <a:bodyPr wrap="square" rtlCol="0">
            <a:spAutoFit/>
          </a:bodyPr>
          <a:lstStyle/>
          <a:p>
            <a:r>
              <a:rPr lang="fi-FI" sz="1200" i="1" dirty="0" err="1">
                <a:solidFill>
                  <a:schemeClr val="accent1"/>
                </a:solidFill>
                <a:latin typeface="Neue Haas Unica W1G" panose="020B0504030206020203" pitchFamily="34" charset="0"/>
              </a:rPr>
              <a:t>Aikakausmedioiden</a:t>
            </a:r>
            <a:r>
              <a:rPr lang="fi-FI" sz="1200" i="1" dirty="0">
                <a:solidFill>
                  <a:schemeClr val="accent1"/>
                </a:solidFill>
                <a:latin typeface="Neue Haas Unica W1G" panose="020B0504030206020203" pitchFamily="34" charset="0"/>
              </a:rPr>
              <a:t> LinkedIn-tilien seuraajat. Päällekkäisyyksiä ei ole huomioitu. Kanava lisättiin seurantaan tammikuussa 2025.</a:t>
            </a:r>
          </a:p>
        </p:txBody>
      </p:sp>
      <p:graphicFrame>
        <p:nvGraphicFramePr>
          <p:cNvPr id="2" name="Chart 1">
            <a:extLst>
              <a:ext uri="{FF2B5EF4-FFF2-40B4-BE49-F238E27FC236}">
                <a16:creationId xmlns:a16="http://schemas.microsoft.com/office/drawing/2014/main" id="{AF615225-63F7-BAE9-8B63-90429ED1CDC3}"/>
              </a:ext>
            </a:extLst>
          </p:cNvPr>
          <p:cNvGraphicFramePr/>
          <p:nvPr>
            <p:extLst>
              <p:ext uri="{D42A27DB-BD31-4B8C-83A1-F6EECF244321}">
                <p14:modId xmlns:p14="http://schemas.microsoft.com/office/powerpoint/2010/main" val="1347984373"/>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8911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49A9F-B1D8-D549-0ABD-1A14A4EDCA01}"/>
            </a:ext>
          </a:extLst>
        </p:cNvPr>
        <p:cNvGrpSpPr/>
        <p:nvPr/>
      </p:nvGrpSpPr>
      <p:grpSpPr>
        <a:xfrm>
          <a:off x="0" y="0"/>
          <a:ext cx="0" cy="0"/>
          <a:chOff x="0" y="0"/>
          <a:chExt cx="0" cy="0"/>
        </a:xfrm>
      </p:grpSpPr>
      <p:sp>
        <p:nvSpPr>
          <p:cNvPr id="5" name="Title 13">
            <a:extLst>
              <a:ext uri="{FF2B5EF4-FFF2-40B4-BE49-F238E27FC236}">
                <a16:creationId xmlns:a16="http://schemas.microsoft.com/office/drawing/2014/main" id="{DE292A0A-750C-3794-9552-D8DE7353DBE3}"/>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a:t>
            </a:r>
            <a:r>
              <a:rPr lang="fi-FI" sz="3400" dirty="0" err="1"/>
              <a:t>Threadsissa</a:t>
            </a:r>
            <a:r>
              <a:rPr lang="fi-FI" sz="3400" dirty="0"/>
              <a:t> </a:t>
            </a:r>
            <a:br>
              <a:rPr lang="fi-FI" sz="3200" dirty="0"/>
            </a:br>
            <a:r>
              <a:rPr lang="fi-FI" sz="2600" b="1" dirty="0">
                <a:solidFill>
                  <a:schemeClr val="accent2"/>
                </a:solidFill>
                <a:latin typeface="Neue Haas Unica W1G" panose="020B0504030206020203" pitchFamily="34" charset="0"/>
              </a:rPr>
              <a:t>9/2024 – 9/2025</a:t>
            </a:r>
          </a:p>
        </p:txBody>
      </p:sp>
      <p:sp>
        <p:nvSpPr>
          <p:cNvPr id="6" name="TextBox 5">
            <a:extLst>
              <a:ext uri="{FF2B5EF4-FFF2-40B4-BE49-F238E27FC236}">
                <a16:creationId xmlns:a16="http://schemas.microsoft.com/office/drawing/2014/main" id="{4E3713CA-2F65-635D-23A6-845BDFFD0D81}"/>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a:t>
            </a:r>
            <a:r>
              <a:rPr lang="fi-FI" sz="1200" i="1" dirty="0" err="1">
                <a:solidFill>
                  <a:schemeClr val="accent1"/>
                </a:solidFill>
                <a:latin typeface="Neue Haas Unica W1G" panose="020B0504030206020203" pitchFamily="34" charset="0"/>
              </a:rPr>
              <a:t>Threads</a:t>
            </a:r>
            <a:r>
              <a:rPr lang="fi-FI" sz="1200" i="1" dirty="0">
                <a:solidFill>
                  <a:schemeClr val="accent1"/>
                </a:solidFill>
                <a:latin typeface="Neue Haas Unica W1G" panose="020B0504030206020203" pitchFamily="34" charset="0"/>
              </a:rPr>
              <a:t>-tilien seuraajat. Päällekkäisyyksiä ei ole huomioitu. Kanava lisättiin seurantaan tammikuussa 2025.</a:t>
            </a:r>
          </a:p>
        </p:txBody>
      </p:sp>
      <p:graphicFrame>
        <p:nvGraphicFramePr>
          <p:cNvPr id="2" name="Chart 1">
            <a:extLst>
              <a:ext uri="{FF2B5EF4-FFF2-40B4-BE49-F238E27FC236}">
                <a16:creationId xmlns:a16="http://schemas.microsoft.com/office/drawing/2014/main" id="{BC26C281-649D-FF9A-B51E-508C0AC12942}"/>
              </a:ext>
            </a:extLst>
          </p:cNvPr>
          <p:cNvGraphicFramePr/>
          <p:nvPr>
            <p:extLst>
              <p:ext uri="{D42A27DB-BD31-4B8C-83A1-F6EECF244321}">
                <p14:modId xmlns:p14="http://schemas.microsoft.com/office/powerpoint/2010/main" val="3324532105"/>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8052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Somen suurimmat</a:t>
            </a:r>
          </a:p>
        </p:txBody>
      </p:sp>
    </p:spTree>
    <p:extLst>
      <p:ext uri="{BB962C8B-B14F-4D97-AF65-F5344CB8AC3E}">
        <p14:creationId xmlns:p14="http://schemas.microsoft.com/office/powerpoint/2010/main" val="2643403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tx2"/>
                </a:solidFill>
              </a:rPr>
              <a:t>Eniten seuraajia </a:t>
            </a:r>
            <a:r>
              <a:rPr lang="fi-FI" sz="3000" u="sng" dirty="0">
                <a:solidFill>
                  <a:schemeClr val="tx2"/>
                </a:solidFill>
              </a:rPr>
              <a:t>kaikissa kanavissa</a:t>
            </a:r>
            <a:r>
              <a:rPr lang="fi-FI" sz="3000" dirty="0">
                <a:solidFill>
                  <a:schemeClr val="tx2"/>
                </a:solidFill>
              </a:rPr>
              <a:t> TOP 20 / syyskuu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266794610"/>
              </p:ext>
            </p:extLst>
          </p:nvPr>
        </p:nvGraphicFramePr>
        <p:xfrm>
          <a:off x="1158466" y="1410790"/>
          <a:ext cx="4785132" cy="4536418"/>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1.</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279 765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2.</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278 599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3.</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255 653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41621">
                <a:tc>
                  <a:txBody>
                    <a:bodyPr/>
                    <a:lstStyle/>
                    <a:p>
                      <a:pPr algn="ctr" fontAlgn="b"/>
                      <a:r>
                        <a:rPr lang="fi-FI" sz="1500" u="none" strike="noStrike" noProof="0" dirty="0">
                          <a:solidFill>
                            <a:schemeClr val="tx2"/>
                          </a:solidFill>
                          <a:effectLst/>
                          <a:latin typeface="Neue Haas Unica W1G" panose="020B0504030206020203" pitchFamily="34" charset="0"/>
                        </a:rPr>
                        <a:t>4.</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223 652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5.</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220 105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6.</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199 146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7.</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163 242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8.</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162 381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31829">
                <a:tc>
                  <a:txBody>
                    <a:bodyPr/>
                    <a:lstStyle/>
                    <a:p>
                      <a:pPr algn="ctr" fontAlgn="b"/>
                      <a:r>
                        <a:rPr lang="fi-FI" sz="1500" u="none" strike="noStrike" noProof="0" dirty="0">
                          <a:solidFill>
                            <a:schemeClr val="tx2"/>
                          </a:solidFill>
                          <a:effectLst/>
                          <a:latin typeface="Neue Haas Unica W1G" panose="020B0504030206020203" pitchFamily="34" charset="0"/>
                        </a:rPr>
                        <a:t>9.</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132 031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612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118 565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159215579"/>
              </p:ext>
            </p:extLst>
          </p:nvPr>
        </p:nvGraphicFramePr>
        <p:xfrm>
          <a:off x="6344421" y="1410790"/>
          <a:ext cx="4785132" cy="453085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r>
                        <a:rPr lang="fi-FI" sz="1500" b="0" i="0" noProof="0" dirty="0">
                          <a:solidFill>
                            <a:schemeClr val="tx2"/>
                          </a:solidFill>
                          <a:latin typeface="Neue Haas Unica W1G Medium" panose="020B0504030206020203" pitchFamily="34" charset="0"/>
                        </a:rPr>
                        <a:t>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103 702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103 198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98 086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90 420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85 259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82 086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79 088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73 191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72 480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68 806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seuraajat ja tilaajat Facebookissa, Instagramissa, X:ssä, YouTubessa, </a:t>
            </a:r>
            <a:r>
              <a:rPr lang="fi-FI" sz="1000" dirty="0" err="1">
                <a:solidFill>
                  <a:schemeClr val="accent1"/>
                </a:solidFill>
                <a:latin typeface="Neue Haas Unica W1G" panose="020B0504030206020203" pitchFamily="34" charset="0"/>
              </a:rPr>
              <a:t>TikTokissa</a:t>
            </a:r>
            <a:r>
              <a:rPr lang="fi-FI" sz="1000" dirty="0">
                <a:solidFill>
                  <a:schemeClr val="accent1"/>
                </a:solidFill>
                <a:latin typeface="Neue Haas Unica W1G" panose="020B0504030206020203" pitchFamily="34" charset="0"/>
              </a:rPr>
              <a:t>, </a:t>
            </a:r>
            <a:r>
              <a:rPr lang="fi-FI" sz="1000" dirty="0" err="1">
                <a:solidFill>
                  <a:schemeClr val="accent1"/>
                </a:solidFill>
                <a:latin typeface="Neue Haas Unica W1G" panose="020B0504030206020203" pitchFamily="34" charset="0"/>
              </a:rPr>
              <a:t>Threadissa</a:t>
            </a:r>
            <a:r>
              <a:rPr lang="fi-FI" sz="1000" dirty="0">
                <a:solidFill>
                  <a:schemeClr val="accent1"/>
                </a:solidFill>
                <a:latin typeface="Neue Haas Unica W1G" panose="020B0504030206020203" pitchFamily="34" charset="0"/>
              </a:rPr>
              <a:t> ja </a:t>
            </a:r>
            <a:r>
              <a:rPr lang="fi-FI" sz="1000" dirty="0" err="1">
                <a:solidFill>
                  <a:schemeClr val="accent1"/>
                </a:solidFill>
                <a:latin typeface="Neue Haas Unica W1G" panose="020B0504030206020203" pitchFamily="34" charset="0"/>
              </a:rPr>
              <a:t>LinkedInissa</a:t>
            </a:r>
            <a:r>
              <a:rPr lang="fi-FI" sz="1000"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1746007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Facebookissa</a:t>
            </a:r>
            <a:r>
              <a:rPr lang="fi-FI" sz="3000" dirty="0">
                <a:solidFill>
                  <a:schemeClr val="accent1"/>
                </a:solidFill>
              </a:rPr>
              <a:t> TOP 20 / syyskuu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186507233"/>
              </p:ext>
            </p:extLst>
          </p:nvPr>
        </p:nvGraphicFramePr>
        <p:xfrm>
          <a:off x="1158466" y="1410790"/>
          <a:ext cx="4785132" cy="4520703"/>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3">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1.</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131 000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2.</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115 000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3.</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113 000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4.</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111 000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5.</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110 000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6.</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92 000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7.</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67 000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8.</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9.</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63266">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Tieteen Kuvalehti Historia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58 000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1728715054"/>
              </p:ext>
            </p:extLst>
          </p:nvPr>
        </p:nvGraphicFramePr>
        <p:xfrm>
          <a:off x="6344421" y="1410790"/>
          <a:ext cx="4785132" cy="451504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3">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10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10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Tieteen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53 000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10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10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10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10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10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10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10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Apu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10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40 000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579804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Instagramissa</a:t>
            </a:r>
            <a:r>
              <a:rPr lang="fi-FI" sz="3000" dirty="0">
                <a:solidFill>
                  <a:schemeClr val="accent1"/>
                </a:solidFill>
              </a:rPr>
              <a:t> TOP 20 / syyskuu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913105043"/>
              </p:ext>
            </p:extLst>
          </p:nvPr>
        </p:nvGraphicFramePr>
        <p:xfrm>
          <a:off x="1158466" y="1410789"/>
          <a:ext cx="4785132" cy="451952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126 484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90 548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76 935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70 259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67 565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64 921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57 866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53 662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47 191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44 092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700343795"/>
              </p:ext>
            </p:extLst>
          </p:nvPr>
        </p:nvGraphicFramePr>
        <p:xfrm>
          <a:off x="6344421" y="1410790"/>
          <a:ext cx="4785132" cy="451952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Glorian ruoka &amp; viini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43 570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43 480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42 806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42 687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37 057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36 702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Glorian 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35 858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33 109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31 381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Suuri Käsityö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30 249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60704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X:ssä</a:t>
            </a:r>
            <a:r>
              <a:rPr lang="fi-FI" sz="3000" dirty="0">
                <a:solidFill>
                  <a:schemeClr val="accent1"/>
                </a:solidFill>
              </a:rPr>
              <a:t> TOP 20 / syyskuu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604672004"/>
              </p:ext>
            </p:extLst>
          </p:nvPr>
        </p:nvGraphicFramePr>
        <p:xfrm>
          <a:off x="1158466" y="1410789"/>
          <a:ext cx="4785132" cy="451952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181 771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138 526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48 719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17 721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13 024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12 389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11 468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10 380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Demokraatti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9 024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8 822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212854142"/>
              </p:ext>
            </p:extLst>
          </p:nvPr>
        </p:nvGraphicFramePr>
        <p:xfrm>
          <a:off x="6344421" y="1410790"/>
          <a:ext cx="4785132" cy="4530297"/>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7 930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Potilaan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7 201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Kuntalehti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6 051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5 718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Ylioppilaslehti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5 333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5 216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4 649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Rakennuslehti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4 534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Sairaanhoitaja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4 017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6099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Kiinteistölehti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3 616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234099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sitting on a tree trunk reading a book&#10;&#10;Description automatically generated">
            <a:extLst>
              <a:ext uri="{FF2B5EF4-FFF2-40B4-BE49-F238E27FC236}">
                <a16:creationId xmlns:a16="http://schemas.microsoft.com/office/drawing/2014/main" id="{3157C5E6-DB7E-F781-AE8D-74A0655D14E9}"/>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l="7411" r="46339"/>
          <a:stretch>
            <a:fillRect/>
          </a:stretch>
        </p:blipFill>
        <p:spPr>
          <a:xfrm>
            <a:off x="6553202" y="0"/>
            <a:ext cx="5638798" cy="6858000"/>
          </a:xfrm>
          <a:prstGeom prst="rect">
            <a:avLst/>
          </a:prstGeom>
        </p:spPr>
      </p:pic>
      <p:sp>
        <p:nvSpPr>
          <p:cNvPr id="2" name="Title 1">
            <a:extLst>
              <a:ext uri="{FF2B5EF4-FFF2-40B4-BE49-F238E27FC236}">
                <a16:creationId xmlns:a16="http://schemas.microsoft.com/office/drawing/2014/main" id="{32F17C68-23B2-3347-A8BE-864A153CFC40}"/>
              </a:ext>
            </a:extLst>
          </p:cNvPr>
          <p:cNvSpPr>
            <a:spLocks noGrp="1"/>
          </p:cNvSpPr>
          <p:nvPr>
            <p:ph type="title"/>
          </p:nvPr>
        </p:nvSpPr>
        <p:spPr>
          <a:xfrm>
            <a:off x="614501" y="1191260"/>
            <a:ext cx="4799012" cy="1231900"/>
          </a:xfrm>
        </p:spPr>
        <p:txBody>
          <a:bodyPr>
            <a:noAutofit/>
          </a:bodyPr>
          <a:lstStyle/>
          <a:p>
            <a:r>
              <a:rPr lang="fi-FI" sz="3200" dirty="0"/>
              <a:t>Kaikkien aikojen Joulu </a:t>
            </a:r>
            <a:br>
              <a:rPr lang="fi-FI" sz="3200" dirty="0"/>
            </a:br>
            <a:r>
              <a:rPr lang="fi-FI" sz="3200" dirty="0"/>
              <a:t>oli Instagramin suurin nousija syyskuussa</a:t>
            </a:r>
            <a:endParaRPr lang="en-FI" sz="3200" dirty="0"/>
          </a:p>
        </p:txBody>
      </p:sp>
      <p:sp>
        <p:nvSpPr>
          <p:cNvPr id="5" name="Content Placeholder 3">
            <a:extLst>
              <a:ext uri="{FF2B5EF4-FFF2-40B4-BE49-F238E27FC236}">
                <a16:creationId xmlns:a16="http://schemas.microsoft.com/office/drawing/2014/main" id="{389698F5-380D-5EB9-2A71-FAF5B246EF2C}"/>
              </a:ext>
            </a:extLst>
          </p:cNvPr>
          <p:cNvSpPr>
            <a:spLocks noGrp="1"/>
          </p:cNvSpPr>
          <p:nvPr>
            <p:ph idx="10"/>
          </p:nvPr>
        </p:nvSpPr>
        <p:spPr>
          <a:xfrm>
            <a:off x="612912" y="2539495"/>
            <a:ext cx="5350566" cy="3451603"/>
          </a:xfrm>
        </p:spPr>
        <p:txBody>
          <a:bodyPr anchor="ctr">
            <a:noAutofit/>
          </a:bodyPr>
          <a:lstStyle/>
          <a:p>
            <a:pPr fontAlgn="b"/>
            <a:r>
              <a:rPr lang="fi-FI" sz="1400" dirty="0" err="1"/>
              <a:t>Aikakausmedioilla</a:t>
            </a:r>
            <a:r>
              <a:rPr lang="fi-FI" sz="1400" dirty="0"/>
              <a:t> oli syyskuussa yhteensä 5 408 230 seuraajaa kaikissa kanavissa.</a:t>
            </a:r>
          </a:p>
          <a:p>
            <a:pPr fontAlgn="b"/>
            <a:r>
              <a:rPr lang="fi-FI" sz="1400" dirty="0"/>
              <a:t>Uusia seuraajia saatiin 27 291. Kaikissa muissa kanavissa seuraajamäärä kasvoi, X:ssä laski. </a:t>
            </a:r>
          </a:p>
          <a:p>
            <a:pPr fontAlgn="b"/>
            <a:r>
              <a:rPr lang="fi-FI" sz="1400" dirty="0"/>
              <a:t>Eniten yleisöään kasvattivat Suomen Luonto (+2 641), Seiska  (+2 476) ja Kotiliesi (+2 147).</a:t>
            </a:r>
          </a:p>
          <a:p>
            <a:pPr fontAlgn="b"/>
            <a:r>
              <a:rPr lang="fi-FI" sz="1400" dirty="0"/>
              <a:t>Suurimmat kasvajat Facebookissa olivat Kotiliesi ja Suomen Luonto, jotka saivat 2 000 uutta seuraajaa. Instagramissa yleisömääräänsä kasvatti eniten Kaikkien aikojen Joulu, joka sai 1 731 uutta seuraajaa. Nousijoihin kuului myös Seiska, jonka </a:t>
            </a:r>
            <a:r>
              <a:rPr lang="fi-FI" sz="1400" dirty="0" err="1"/>
              <a:t>Tiktok</a:t>
            </a:r>
            <a:r>
              <a:rPr lang="fi-FI" sz="1400" dirty="0"/>
              <a:t>-yleisö kasvoi 1 100:lla. </a:t>
            </a:r>
            <a:endParaRPr lang="fi-FI" sz="1400" dirty="0">
              <a:solidFill>
                <a:srgbClr val="0E2649"/>
              </a:solidFill>
              <a:latin typeface="Neue Haas Unica W1G" panose="020B0504030206020203" pitchFamily="34" charset="0"/>
            </a:endParaRPr>
          </a:p>
        </p:txBody>
      </p:sp>
      <p:pic>
        <p:nvPicPr>
          <p:cNvPr id="8" name="Picture 7">
            <a:extLst>
              <a:ext uri="{FF2B5EF4-FFF2-40B4-BE49-F238E27FC236}">
                <a16:creationId xmlns:a16="http://schemas.microsoft.com/office/drawing/2014/main" id="{8EC656D5-E350-F444-90BD-994BB6CD658A}"/>
              </a:ext>
            </a:extLst>
          </p:cNvPr>
          <p:cNvPicPr>
            <a:picLocks noChangeAspect="1"/>
          </p:cNvPicPr>
          <p:nvPr/>
        </p:nvPicPr>
        <p:blipFill>
          <a:blip r:embed="rId4"/>
          <a:stretch>
            <a:fillRect/>
          </a:stretch>
        </p:blipFill>
        <p:spPr>
          <a:xfrm>
            <a:off x="10044529" y="6390396"/>
            <a:ext cx="1829365" cy="137829"/>
          </a:xfrm>
          <a:prstGeom prst="rect">
            <a:avLst/>
          </a:prstGeom>
        </p:spPr>
      </p:pic>
      <p:pic>
        <p:nvPicPr>
          <p:cNvPr id="7" name="Picture 6">
            <a:extLst>
              <a:ext uri="{FF2B5EF4-FFF2-40B4-BE49-F238E27FC236}">
                <a16:creationId xmlns:a16="http://schemas.microsoft.com/office/drawing/2014/main" id="{C92C65EF-CCA6-A54B-80B2-F3E37DEE93A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9305"/>
          <a:stretch/>
        </p:blipFill>
        <p:spPr>
          <a:xfrm>
            <a:off x="5327652" y="0"/>
            <a:ext cx="2451100" cy="1441450"/>
          </a:xfrm>
          <a:prstGeom prst="rect">
            <a:avLst/>
          </a:prstGeom>
        </p:spPr>
      </p:pic>
    </p:spTree>
    <p:extLst>
      <p:ext uri="{BB962C8B-B14F-4D97-AF65-F5344CB8AC3E}">
        <p14:creationId xmlns:p14="http://schemas.microsoft.com/office/powerpoint/2010/main" val="1530823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YouTubessa</a:t>
            </a:r>
            <a:r>
              <a:rPr lang="fi-FI" sz="3000" dirty="0">
                <a:solidFill>
                  <a:schemeClr val="accent1"/>
                </a:solidFill>
              </a:rPr>
              <a:t> ja </a:t>
            </a:r>
            <a:r>
              <a:rPr lang="fi-FI" sz="3000" u="sng" dirty="0" err="1">
                <a:solidFill>
                  <a:schemeClr val="accent1"/>
                </a:solidFill>
              </a:rPr>
              <a:t>TikTokissa</a:t>
            </a:r>
            <a:r>
              <a:rPr lang="fi-FI" sz="3000" dirty="0">
                <a:solidFill>
                  <a:schemeClr val="accent1"/>
                </a:solidFill>
              </a:rPr>
              <a:t> TOP 10 / </a:t>
            </a:r>
            <a:br>
              <a:rPr lang="fi-FI" sz="3000" dirty="0">
                <a:solidFill>
                  <a:schemeClr val="accent1"/>
                </a:solidFill>
              </a:rPr>
            </a:br>
            <a:r>
              <a:rPr lang="fi-FI" sz="3000" dirty="0">
                <a:solidFill>
                  <a:schemeClr val="accent1"/>
                </a:solidFill>
              </a:rPr>
              <a:t>syyskuu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543063322"/>
              </p:ext>
            </p:extLst>
          </p:nvPr>
        </p:nvGraphicFramePr>
        <p:xfrm>
          <a:off x="1208162" y="1410789"/>
          <a:ext cx="4785132" cy="451772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YouTube</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21 000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Tuulilasi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20 900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20 400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15 000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396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Konepörssi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13 100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8 950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396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5 930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4 980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68067">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4 850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59CA4CB6-7BF2-5E49-4114-867E774842AD}"/>
              </a:ext>
            </a:extLst>
          </p:cNvPr>
          <p:cNvGraphicFramePr>
            <a:graphicFrameLocks/>
          </p:cNvGraphicFramePr>
          <p:nvPr>
            <p:extLst>
              <p:ext uri="{D42A27DB-BD31-4B8C-83A1-F6EECF244321}">
                <p14:modId xmlns:p14="http://schemas.microsoft.com/office/powerpoint/2010/main" val="620399254"/>
              </p:ext>
            </p:extLst>
          </p:nvPr>
        </p:nvGraphicFramePr>
        <p:xfrm>
          <a:off x="6298100" y="1410791"/>
          <a:ext cx="4785132" cy="453424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r>
                        <a:rPr lang="fi-FI" sz="1500" b="0" i="0" noProof="0" dirty="0">
                          <a:solidFill>
                            <a:schemeClr val="bg1"/>
                          </a:solidFill>
                          <a:latin typeface="Neue Haas Unica W1G Medium" panose="020B0504030206020203" pitchFamily="34" charset="0"/>
                        </a:rPr>
                        <a:t>    </a:t>
                      </a:r>
                      <a:r>
                        <a:rPr lang="fi-FI" sz="1500" b="0" i="0" noProof="0" dirty="0" err="1">
                          <a:solidFill>
                            <a:schemeClr val="bg1"/>
                          </a:solidFill>
                          <a:latin typeface="Neue Haas Unica W1G Medium" panose="020B0504030206020203" pitchFamily="34" charset="0"/>
                        </a:rPr>
                        <a:t>TikTok</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32 700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26 100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23 200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5875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11 300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58750">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7 080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5 810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91651">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5 466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5 192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4523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4 494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3 722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862869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09DF6-AAB8-AE42-9A76-4E8A53F663B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9AF2274-F143-0A7E-60FA-464973AE1613}"/>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err="1">
                <a:solidFill>
                  <a:schemeClr val="accent1"/>
                </a:solidFill>
              </a:rPr>
              <a:t>LinkedInissa</a:t>
            </a:r>
            <a:r>
              <a:rPr lang="fi-FI" sz="3000" dirty="0">
                <a:solidFill>
                  <a:schemeClr val="accent1"/>
                </a:solidFill>
              </a:rPr>
              <a:t> ja </a:t>
            </a:r>
            <a:r>
              <a:rPr lang="fi-FI" sz="3000" u="sng" dirty="0" err="1">
                <a:solidFill>
                  <a:schemeClr val="accent1"/>
                </a:solidFill>
              </a:rPr>
              <a:t>Threadsissa</a:t>
            </a:r>
            <a:r>
              <a:rPr lang="fi-FI" sz="3000" dirty="0">
                <a:solidFill>
                  <a:schemeClr val="accent1"/>
                </a:solidFill>
              </a:rPr>
              <a:t>  TOP 10 / </a:t>
            </a:r>
            <a:br>
              <a:rPr lang="fi-FI" sz="3000" dirty="0">
                <a:solidFill>
                  <a:schemeClr val="accent1"/>
                </a:solidFill>
              </a:rPr>
            </a:br>
            <a:r>
              <a:rPr lang="fi-FI" sz="3000" dirty="0">
                <a:solidFill>
                  <a:schemeClr val="accent1"/>
                </a:solidFill>
              </a:rPr>
              <a:t>syyskuu 2025</a:t>
            </a:r>
          </a:p>
        </p:txBody>
      </p:sp>
      <p:graphicFrame>
        <p:nvGraphicFramePr>
          <p:cNvPr id="7" name="Table 7">
            <a:extLst>
              <a:ext uri="{FF2B5EF4-FFF2-40B4-BE49-F238E27FC236}">
                <a16:creationId xmlns:a16="http://schemas.microsoft.com/office/drawing/2014/main" id="{4DA18194-DA21-8B21-4F1A-3D05BC48D56A}"/>
              </a:ext>
            </a:extLst>
          </p:cNvPr>
          <p:cNvGraphicFramePr>
            <a:graphicFrameLocks noGrp="1"/>
          </p:cNvGraphicFramePr>
          <p:nvPr>
            <p:ph idx="10"/>
            <p:extLst>
              <p:ext uri="{D42A27DB-BD31-4B8C-83A1-F6EECF244321}">
                <p14:modId xmlns:p14="http://schemas.microsoft.com/office/powerpoint/2010/main" val="443294468"/>
              </p:ext>
            </p:extLst>
          </p:nvPr>
        </p:nvGraphicFramePr>
        <p:xfrm>
          <a:off x="6326262" y="1410788"/>
          <a:ext cx="4785132" cy="450600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903908">
                  <a:extLst>
                    <a:ext uri="{9D8B030D-6E8A-4147-A177-3AD203B41FA5}">
                      <a16:colId xmlns:a16="http://schemas.microsoft.com/office/drawing/2014/main" val="3107084423"/>
                    </a:ext>
                  </a:extLst>
                </a:gridCol>
                <a:gridCol w="101059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a:t>
                      </a:r>
                      <a:r>
                        <a:rPr lang="fi-FI" sz="1500" b="0" i="0" kern="1200" noProof="0" dirty="0" err="1">
                          <a:solidFill>
                            <a:schemeClr val="bg1"/>
                          </a:solidFill>
                          <a:latin typeface="Neue Haas Unica W1G Medium" panose="020B0504030206020203" pitchFamily="34" charset="0"/>
                          <a:ea typeface="+mn-ea"/>
                          <a:cs typeface="+mn-cs"/>
                        </a:rPr>
                        <a:t>Threads</a:t>
                      </a:r>
                      <a:endParaRPr lang="fi-FI" sz="1500" b="0" i="0" kern="1200" noProof="0" dirty="0">
                        <a:solidFill>
                          <a:schemeClr val="bg1"/>
                        </a:solidFill>
                        <a:latin typeface="Neue Haas Unica W1G Medium" panose="020B0504030206020203" pitchFamily="34" charset="0"/>
                        <a:ea typeface="+mn-ea"/>
                        <a:cs typeface="+mn-cs"/>
                      </a:endParaRP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17 401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12 491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8 332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7 426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9200">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7 268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6 777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9200">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6 399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Trendi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4 399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4 153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Meidän Talo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3 727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D7FC17E1-526C-F476-F806-A5B31993A33C}"/>
              </a:ext>
            </a:extLst>
          </p:cNvPr>
          <p:cNvGraphicFramePr>
            <a:graphicFrameLocks/>
          </p:cNvGraphicFramePr>
          <p:nvPr>
            <p:extLst>
              <p:ext uri="{D42A27DB-BD31-4B8C-83A1-F6EECF244321}">
                <p14:modId xmlns:p14="http://schemas.microsoft.com/office/powerpoint/2010/main" val="1485790593"/>
              </p:ext>
            </p:extLst>
          </p:nvPr>
        </p:nvGraphicFramePr>
        <p:xfrm>
          <a:off x="1205400" y="1410791"/>
          <a:ext cx="4785132" cy="4507059"/>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049999">
                  <a:extLst>
                    <a:ext uri="{9D8B030D-6E8A-4147-A177-3AD203B41FA5}">
                      <a16:colId xmlns:a16="http://schemas.microsoft.com/office/drawing/2014/main" val="3107084423"/>
                    </a:ext>
                  </a:extLst>
                </a:gridCol>
                <a:gridCol w="864506">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r>
                        <a:rPr lang="fi-FI" sz="1500" b="0" i="0" noProof="0" dirty="0">
                          <a:solidFill>
                            <a:schemeClr val="bg1"/>
                          </a:solidFill>
                          <a:latin typeface="Neue Haas Unica W1G Medium" panose="020B0504030206020203" pitchFamily="34" charset="0"/>
                        </a:rPr>
                        <a:t>    LinkedIn</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35 571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Rakennuslehti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17 380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15 621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7 627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71893">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Talotekniikka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4 449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2 473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71893">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1 769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Print&amp;Media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1 715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37263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1 575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745277">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Kiertotalouden erikoislehti Uusiouutiset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1 445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604371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Eniten yleisöään </a:t>
            </a:r>
            <a:br>
              <a:rPr lang="fi-FI" dirty="0"/>
            </a:br>
            <a:r>
              <a:rPr lang="fi-FI" dirty="0"/>
              <a:t>kasvattaneet</a:t>
            </a:r>
          </a:p>
        </p:txBody>
      </p:sp>
    </p:spTree>
    <p:extLst>
      <p:ext uri="{BB962C8B-B14F-4D97-AF65-F5344CB8AC3E}">
        <p14:creationId xmlns:p14="http://schemas.microsoft.com/office/powerpoint/2010/main" val="202378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kaikissa kanavissa </a:t>
            </a:r>
            <a:r>
              <a:rPr lang="fi-FI" sz="3000" dirty="0">
                <a:solidFill>
                  <a:schemeClr val="accent1"/>
                </a:solidFill>
              </a:rPr>
              <a:t>TOP 20 /</a:t>
            </a:r>
            <a:br>
              <a:rPr lang="fi-FI" sz="3000" dirty="0">
                <a:solidFill>
                  <a:schemeClr val="accent1"/>
                </a:solidFill>
              </a:rPr>
            </a:br>
            <a:r>
              <a:rPr lang="fi-FI" sz="3000" dirty="0">
                <a:solidFill>
                  <a:schemeClr val="accent1"/>
                </a:solidFill>
              </a:rPr>
              <a:t>syyskuu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43302624"/>
              </p:ext>
            </p:extLst>
          </p:nvPr>
        </p:nvGraphicFramePr>
        <p:xfrm>
          <a:off x="1815289" y="1410789"/>
          <a:ext cx="4134751" cy="4521880"/>
        </p:xfrm>
        <a:graphic>
          <a:graphicData uri="http://schemas.openxmlformats.org/drawingml/2006/table">
            <a:tbl>
              <a:tblPr firstRow="1" bandRow="1">
                <a:tableStyleId>{72833802-FEF1-4C79-8D5D-14CF1EAF98D9}</a:tableStyleId>
              </a:tblPr>
              <a:tblGrid>
                <a:gridCol w="503368">
                  <a:extLst>
                    <a:ext uri="{9D8B030D-6E8A-4147-A177-3AD203B41FA5}">
                      <a16:colId xmlns:a16="http://schemas.microsoft.com/office/drawing/2014/main" val="3436780004"/>
                    </a:ext>
                  </a:extLst>
                </a:gridCol>
                <a:gridCol w="2655679">
                  <a:extLst>
                    <a:ext uri="{9D8B030D-6E8A-4147-A177-3AD203B41FA5}">
                      <a16:colId xmlns:a16="http://schemas.microsoft.com/office/drawing/2014/main" val="3107084423"/>
                    </a:ext>
                  </a:extLst>
                </a:gridCol>
                <a:gridCol w="975704">
                  <a:extLst>
                    <a:ext uri="{9D8B030D-6E8A-4147-A177-3AD203B41FA5}">
                      <a16:colId xmlns:a16="http://schemas.microsoft.com/office/drawing/2014/main" val="2894783011"/>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a:t>
                      </a: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7200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+ 2 641</a:t>
                      </a:r>
                    </a:p>
                  </a:txBody>
                  <a:tcPr marL="9525" marR="81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+ 2 476</a:t>
                      </a:r>
                    </a:p>
                  </a:txBody>
                  <a:tcPr marL="9525" marR="81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+ 2 147</a:t>
                      </a:r>
                    </a:p>
                  </a:txBody>
                  <a:tcPr marL="9525" marR="81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Kaikkien aikojen Joulu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+ 1 781</a:t>
                      </a:r>
                    </a:p>
                  </a:txBody>
                  <a:tcPr marL="9525" marR="81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+ 1 350</a:t>
                      </a:r>
                    </a:p>
                  </a:txBody>
                  <a:tcPr marL="9525" marR="81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+ 1 294</a:t>
                      </a:r>
                    </a:p>
                  </a:txBody>
                  <a:tcPr marL="9525" marR="81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+ 1 140</a:t>
                      </a:r>
                    </a:p>
                  </a:txBody>
                  <a:tcPr marL="9525" marR="81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Eeva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+ 1 132</a:t>
                      </a:r>
                    </a:p>
                  </a:txBody>
                  <a:tcPr marL="9525" marR="81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Koneviesti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+ 1 126</a:t>
                      </a:r>
                    </a:p>
                  </a:txBody>
                  <a:tcPr marL="9525" marR="81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Trendi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+ 1 079</a:t>
                      </a:r>
                    </a:p>
                  </a:txBody>
                  <a:tcPr marL="9525" marR="81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4181749132"/>
              </p:ext>
            </p:extLst>
          </p:nvPr>
        </p:nvGraphicFramePr>
        <p:xfrm>
          <a:off x="6343745" y="1410789"/>
          <a:ext cx="4134751" cy="4521580"/>
        </p:xfrm>
        <a:graphic>
          <a:graphicData uri="http://schemas.openxmlformats.org/drawingml/2006/table">
            <a:tbl>
              <a:tblPr firstRow="1" bandRow="1">
                <a:tableStyleId>{72833802-FEF1-4C79-8D5D-14CF1EAF98D9}</a:tableStyleId>
              </a:tblPr>
              <a:tblGrid>
                <a:gridCol w="532872">
                  <a:extLst>
                    <a:ext uri="{9D8B030D-6E8A-4147-A177-3AD203B41FA5}">
                      <a16:colId xmlns:a16="http://schemas.microsoft.com/office/drawing/2014/main" val="3436780004"/>
                    </a:ext>
                  </a:extLst>
                </a:gridCol>
                <a:gridCol w="2337775">
                  <a:extLst>
                    <a:ext uri="{9D8B030D-6E8A-4147-A177-3AD203B41FA5}">
                      <a16:colId xmlns:a16="http://schemas.microsoft.com/office/drawing/2014/main" val="3107084423"/>
                    </a:ext>
                  </a:extLst>
                </a:gridCol>
                <a:gridCol w="1264104">
                  <a:extLst>
                    <a:ext uri="{9D8B030D-6E8A-4147-A177-3AD203B41FA5}">
                      <a16:colId xmlns:a16="http://schemas.microsoft.com/office/drawing/2014/main" val="2894783011"/>
                    </a:ext>
                  </a:extLst>
                </a:gridCol>
              </a:tblGrid>
              <a:tr h="414000">
                <a:tc gridSpan="3">
                  <a:txBody>
                    <a:bodyPr/>
                    <a:lstStyle/>
                    <a:p>
                      <a:pPr algn="r"/>
                      <a:r>
                        <a:rPr lang="fi-FI" sz="1500" b="0" i="0" noProof="0" dirty="0">
                          <a:solidFill>
                            <a:schemeClr val="bg1"/>
                          </a:solidFill>
                          <a:latin typeface="Neue Haas Unica W1G Medium" panose="020B0504030206020203" pitchFamily="34" charset="0"/>
                        </a:rPr>
                        <a:t>   uusia seuraajia</a:t>
                      </a:r>
                      <a:endParaRPr lang="fi-FI" sz="1500" b="0" noProof="0" dirty="0">
                        <a:solidFill>
                          <a:schemeClr val="bg1"/>
                        </a:solidFill>
                        <a:latin typeface="Neue Haas Unica W1G" panose="020B0504030206020203" pitchFamily="34" charset="0"/>
                      </a:endParaRPr>
                    </a:p>
                  </a:txBody>
                  <a:tcPr marL="0" marR="7200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Lapsen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+ 1 047</a:t>
                      </a:r>
                    </a:p>
                  </a:txBody>
                  <a:tcPr marL="9525" marR="81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12.</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+ 1 045</a:t>
                      </a:r>
                    </a:p>
                  </a:txBody>
                  <a:tcPr marL="9525" marR="81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13.</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+ 1 043</a:t>
                      </a:r>
                    </a:p>
                  </a:txBody>
                  <a:tcPr marL="9525" marR="81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14.</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Tieteen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+ 1 027</a:t>
                      </a:r>
                    </a:p>
                  </a:txBody>
                  <a:tcPr marL="9525" marR="81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15.</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+ 1 004</a:t>
                      </a:r>
                    </a:p>
                  </a:txBody>
                  <a:tcPr marL="9525" marR="81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15.</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+ 1 004</a:t>
                      </a:r>
                    </a:p>
                  </a:txBody>
                  <a:tcPr marL="9525" marR="81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17.</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+ 758</a:t>
                      </a:r>
                    </a:p>
                  </a:txBody>
                  <a:tcPr marL="9525" marR="81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18.</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+ 377</a:t>
                      </a:r>
                    </a:p>
                  </a:txBody>
                  <a:tcPr marL="9525" marR="81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19.</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Yliopisto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+ 314</a:t>
                      </a:r>
                    </a:p>
                  </a:txBody>
                  <a:tcPr marL="9525" marR="81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19.</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Lastenkirkko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+ 267</a:t>
                      </a:r>
                    </a:p>
                  </a:txBody>
                  <a:tcPr marL="9525" marR="81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tykkääjät, seuraajat ja tilaajat Facebookissa, Instagramissa, X:ssä, YouTubessa, </a:t>
            </a:r>
            <a:r>
              <a:rPr lang="fi-FI" sz="1000" dirty="0" err="1">
                <a:solidFill>
                  <a:schemeClr val="accent1"/>
                </a:solidFill>
                <a:latin typeface="Neue Haas Unica W1G" panose="020B0504030206020203" pitchFamily="34" charset="0"/>
              </a:rPr>
              <a:t>TikTokissa</a:t>
            </a:r>
            <a:r>
              <a:rPr lang="fi-FI" sz="1000" dirty="0">
                <a:solidFill>
                  <a:schemeClr val="accent1"/>
                </a:solidFill>
                <a:latin typeface="Neue Haas Unica W1G" panose="020B0504030206020203" pitchFamily="34" charset="0"/>
              </a:rPr>
              <a:t>, </a:t>
            </a:r>
            <a:r>
              <a:rPr lang="fi-FI" sz="1000" dirty="0" err="1">
                <a:solidFill>
                  <a:schemeClr val="accent1"/>
                </a:solidFill>
                <a:latin typeface="Neue Haas Unica W1G" panose="020B0504030206020203" pitchFamily="34" charset="0"/>
              </a:rPr>
              <a:t>Threadissa</a:t>
            </a:r>
            <a:r>
              <a:rPr lang="fi-FI" sz="1000" dirty="0">
                <a:solidFill>
                  <a:schemeClr val="accent1"/>
                </a:solidFill>
                <a:latin typeface="Neue Haas Unica W1G" panose="020B0504030206020203" pitchFamily="34" charset="0"/>
              </a:rPr>
              <a:t> ja </a:t>
            </a:r>
            <a:r>
              <a:rPr lang="fi-FI" sz="1000" dirty="0" err="1">
                <a:solidFill>
                  <a:schemeClr val="accent1"/>
                </a:solidFill>
                <a:latin typeface="Neue Haas Unica W1G" panose="020B0504030206020203" pitchFamily="34" charset="0"/>
              </a:rPr>
              <a:t>LinkedInissa</a:t>
            </a:r>
            <a:r>
              <a:rPr lang="fi-FI" sz="1000"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1633571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Facebookissa</a:t>
            </a:r>
            <a:r>
              <a:rPr lang="fi-FI" sz="3000" dirty="0">
                <a:solidFill>
                  <a:schemeClr val="accent1"/>
                </a:solidFill>
              </a:rPr>
              <a:t> TOP 10 / syyskuu 2025</a:t>
            </a:r>
          </a:p>
        </p:txBody>
      </p:sp>
      <p:sp>
        <p:nvSpPr>
          <p:cNvPr id="2" name="Content Placeholder 3">
            <a:extLst>
              <a:ext uri="{FF2B5EF4-FFF2-40B4-BE49-F238E27FC236}">
                <a16:creationId xmlns:a16="http://schemas.microsoft.com/office/drawing/2014/main" id="{B00DFDAA-9A6D-0204-259F-2EEACE6D8F85}"/>
              </a:ext>
            </a:extLst>
          </p:cNvPr>
          <p:cNvSpPr txBox="1">
            <a:spLocks/>
          </p:cNvSpPr>
          <p:nvPr/>
        </p:nvSpPr>
        <p:spPr>
          <a:xfrm>
            <a:off x="8915400" y="2677701"/>
            <a:ext cx="2920999" cy="3064732"/>
          </a:xfrm>
          <a:prstGeom prst="rect">
            <a:avLst/>
          </a:prstGeom>
          <a:ln>
            <a:solidFill>
              <a:schemeClr val="tx1"/>
            </a:solidFill>
            <a:prstDash val="sysDot"/>
          </a:ln>
        </p:spPr>
        <p:txBody>
          <a:bodyPr vert="horz" lIns="108000" tIns="108000" rIns="108000" bIns="10800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fontAlgn="b">
              <a:buNone/>
            </a:pPr>
            <a:r>
              <a:rPr lang="fi-FI" sz="1400" b="1" noProof="0" dirty="0" err="1">
                <a:latin typeface="Neue Haas Unica Pro" panose="020B0504030206020203" pitchFamily="34" charset="77"/>
              </a:rPr>
              <a:t>Huom</a:t>
            </a:r>
            <a:r>
              <a:rPr lang="fi-FI" sz="1400" b="1" noProof="0" dirty="0">
                <a:latin typeface="Neue Haas Unica Pro" panose="020B0504030206020203" pitchFamily="34" charset="77"/>
              </a:rPr>
              <a:t>! </a:t>
            </a:r>
          </a:p>
          <a:p>
            <a:pPr fontAlgn="b"/>
            <a:r>
              <a:rPr lang="fi-FI" sz="1200" noProof="0" dirty="0"/>
              <a:t>Facebook näyttää seuraajien tarkan määrän vain, jos heitä on alle tuhat. </a:t>
            </a:r>
          </a:p>
          <a:p>
            <a:pPr fontAlgn="b"/>
            <a:r>
              <a:rPr lang="fi-FI" sz="1200" noProof="0" dirty="0"/>
              <a:t>Jos seuraajia on 1 000–10 000, määrä pyöristetään sadan tarkkuudella.</a:t>
            </a:r>
          </a:p>
          <a:p>
            <a:pPr fontAlgn="b"/>
            <a:r>
              <a:rPr lang="fi-FI" sz="1200" noProof="0" dirty="0"/>
              <a:t> Jos seuraajia on yli 10 000, määrä pyöristetään tuhannen tarkkuudella. </a:t>
            </a:r>
          </a:p>
          <a:p>
            <a:pPr marL="0" indent="0" fontAlgn="b">
              <a:buNone/>
            </a:pPr>
            <a:r>
              <a:rPr lang="fi-FI" sz="1200" noProof="0" dirty="0"/>
              <a:t>Tästä syystä someseurannassa muutokset ovat usein tasan sata tai tasan tuhat.</a:t>
            </a:r>
          </a:p>
        </p:txBody>
      </p:sp>
      <p:graphicFrame>
        <p:nvGraphicFramePr>
          <p:cNvPr id="3" name="Table 7">
            <a:extLst>
              <a:ext uri="{FF2B5EF4-FFF2-40B4-BE49-F238E27FC236}">
                <a16:creationId xmlns:a16="http://schemas.microsoft.com/office/drawing/2014/main" id="{FECF55C5-9FE7-F351-5441-EA453B32AE5A}"/>
              </a:ext>
            </a:extLst>
          </p:cNvPr>
          <p:cNvGraphicFramePr>
            <a:graphicFrameLocks/>
          </p:cNvGraphicFramePr>
          <p:nvPr>
            <p:extLst>
              <p:ext uri="{D42A27DB-BD31-4B8C-83A1-F6EECF244321}">
                <p14:modId xmlns:p14="http://schemas.microsoft.com/office/powerpoint/2010/main" val="2695593991"/>
              </p:ext>
            </p:extLst>
          </p:nvPr>
        </p:nvGraphicFramePr>
        <p:xfrm>
          <a:off x="3194541" y="1410788"/>
          <a:ext cx="4785132" cy="381007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516076">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1.–2.</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pPr>
                      <a:r>
                        <a:rPr lang="fi-FI" sz="1500" b="0" i="0" u="none" strike="noStrike" dirty="0">
                          <a:solidFill>
                            <a:srgbClr val="0E2649"/>
                          </a:solidFill>
                          <a:effectLst/>
                          <a:latin typeface="Neue Haas Unica W1G" panose="020B0504030206020203" pitchFamily="34" charset="0"/>
                        </a:rPr>
                        <a:t>Kotiliesi, 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45450692"/>
                  </a:ext>
                </a:extLst>
              </a:tr>
              <a:tr h="2880000">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84700" marR="12700" marT="12700"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pPr>
                      <a:r>
                        <a:rPr lang="fi-FI" sz="1500" b="0" i="0" u="none" strike="noStrike" dirty="0">
                          <a:solidFill>
                            <a:srgbClr val="0E2649"/>
                          </a:solidFill>
                          <a:effectLst/>
                          <a:latin typeface="Neue Haas Unica W1G" panose="020B0504030206020203" pitchFamily="34" charset="0"/>
                        </a:rPr>
                        <a:t>Eeva, GTi-Magazine, Koneviesti, Kotona, Maku, Seiska, Suomen Lääkärilehti, Talouselämä, Tehy-lehti, Tekniikan Maailma, Tieteen Kuvalehti, Trendi, Viherpiha</a:t>
                      </a:r>
                    </a:p>
                  </a:txBody>
                  <a:tcPr marL="9525" marR="9525" marT="9525"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+ 1 000</a:t>
                      </a:r>
                    </a:p>
                  </a:txBody>
                  <a:tcPr marL="9525" marR="9525" marT="9525" marB="0">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37826631"/>
                  </a:ext>
                </a:extLst>
              </a:tr>
            </a:tbl>
          </a:graphicData>
        </a:graphic>
      </p:graphicFrame>
    </p:spTree>
    <p:extLst>
      <p:ext uri="{BB962C8B-B14F-4D97-AF65-F5344CB8AC3E}">
        <p14:creationId xmlns:p14="http://schemas.microsoft.com/office/powerpoint/2010/main" val="1021747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Instagramissa</a:t>
            </a:r>
            <a:r>
              <a:rPr lang="fi-FI" sz="3000" dirty="0">
                <a:solidFill>
                  <a:schemeClr val="accent1"/>
                </a:solidFill>
              </a:rPr>
              <a:t> TOP 10 / syyskuu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923276864"/>
              </p:ext>
            </p:extLst>
          </p:nvPr>
        </p:nvGraphicFramePr>
        <p:xfrm>
          <a:off x="3703434" y="1410788"/>
          <a:ext cx="4785132" cy="453281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r>
                        <a:rPr lang="fi-FI" sz="1500" b="0" noProof="0" dirty="0">
                          <a:solidFill>
                            <a:schemeClr val="bg1"/>
                          </a:solidFill>
                          <a:latin typeface="Neue Haas Unica W1G" panose="020B0504030206020203" pitchFamily="34" charset="0"/>
                        </a:rPr>
                        <a:t>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Kaikkien aikojen Joulu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+ 1 731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Lapsen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+ 854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+ 758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+ 510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+ 277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+ 229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Viinilehti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+ 215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Maailman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+ 171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Potilaan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+ 152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+ 147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238849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X:ssä</a:t>
            </a:r>
            <a:r>
              <a:rPr lang="fi-FI" sz="3000" dirty="0">
                <a:solidFill>
                  <a:schemeClr val="accent1"/>
                </a:solidFill>
              </a:rPr>
              <a:t> TOP 10 / syyskuu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800511951"/>
              </p:ext>
            </p:extLst>
          </p:nvPr>
        </p:nvGraphicFramePr>
        <p:xfrm>
          <a:off x="3703434" y="1410787"/>
          <a:ext cx="4785132" cy="329400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7200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1234735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Demokraatti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4393806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Verotus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8393883"/>
                  </a:ext>
                </a:extLst>
              </a:tr>
              <a:tr h="72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pPr>
                      <a:r>
                        <a:rPr lang="fi-FI" sz="1500" b="0" i="0" u="none" strike="noStrike" dirty="0">
                          <a:solidFill>
                            <a:srgbClr val="0E2649"/>
                          </a:solidFill>
                          <a:effectLst/>
                          <a:latin typeface="Neue Haas Unica W1G" panose="020B0504030206020203" pitchFamily="34" charset="0"/>
                        </a:rPr>
                        <a:t>Käytännön Maamies, </a:t>
                      </a:r>
                      <a:r>
                        <a:rPr lang="fi-FI" sz="1500" b="0" i="0" u="none" strike="noStrike" dirty="0" err="1">
                          <a:solidFill>
                            <a:srgbClr val="0E2649"/>
                          </a:solidFill>
                          <a:effectLst/>
                          <a:latin typeface="Neue Haas Unica W1G" panose="020B0504030206020203" pitchFamily="34" charset="0"/>
                        </a:rPr>
                        <a:t>Metsätrans</a:t>
                      </a:r>
                      <a:r>
                        <a:rPr lang="fi-FI" sz="1500" b="0" i="0" u="none" strike="noStrike" dirty="0">
                          <a:solidFill>
                            <a:srgbClr val="0E2649"/>
                          </a:solidFill>
                          <a:effectLst/>
                          <a:latin typeface="Neue Haas Unica W1G" panose="020B0504030206020203" pitchFamily="34" charset="0"/>
                        </a:rPr>
                        <a:t>, Talentia</a:t>
                      </a:r>
                    </a:p>
                  </a:txBody>
                  <a:tcPr marL="9525" marR="9525" marT="9525"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907416032"/>
                  </a:ext>
                </a:extLst>
              </a:tr>
            </a:tbl>
          </a:graphicData>
        </a:graphic>
      </p:graphicFrame>
    </p:spTree>
    <p:extLst>
      <p:ext uri="{BB962C8B-B14F-4D97-AF65-F5344CB8AC3E}">
        <p14:creationId xmlns:p14="http://schemas.microsoft.com/office/powerpoint/2010/main" val="479573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400D5-C794-804F-693C-27658A7DFD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7D1476F-E93C-A043-1D96-C340236F880A}"/>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Youtubessa</a:t>
            </a:r>
            <a:r>
              <a:rPr lang="fi-FI" sz="3000" dirty="0">
                <a:solidFill>
                  <a:schemeClr val="accent1"/>
                </a:solidFill>
              </a:rPr>
              <a:t> TOP 10 / syyskuu 2025</a:t>
            </a:r>
          </a:p>
        </p:txBody>
      </p:sp>
      <p:graphicFrame>
        <p:nvGraphicFramePr>
          <p:cNvPr id="7" name="Table 7">
            <a:extLst>
              <a:ext uri="{FF2B5EF4-FFF2-40B4-BE49-F238E27FC236}">
                <a16:creationId xmlns:a16="http://schemas.microsoft.com/office/drawing/2014/main" id="{50AE5A8D-3D64-92F0-A96F-D33B50BD28D6}"/>
              </a:ext>
            </a:extLst>
          </p:cNvPr>
          <p:cNvGraphicFramePr>
            <a:graphicFrameLocks noGrp="1"/>
          </p:cNvGraphicFramePr>
          <p:nvPr>
            <p:ph idx="10"/>
            <p:extLst>
              <p:ext uri="{D42A27DB-BD31-4B8C-83A1-F6EECF244321}">
                <p14:modId xmlns:p14="http://schemas.microsoft.com/office/powerpoint/2010/main" val="1036410140"/>
              </p:ext>
            </p:extLst>
          </p:nvPr>
        </p:nvGraphicFramePr>
        <p:xfrm>
          <a:off x="3703434" y="1410786"/>
          <a:ext cx="4785132" cy="2934000"/>
        </p:xfrm>
        <a:graphic>
          <a:graphicData uri="http://schemas.openxmlformats.org/drawingml/2006/table">
            <a:tbl>
              <a:tblPr firstRow="1" bandRow="1">
                <a:tableStyleId>{72833802-FEF1-4C79-8D5D-14CF1EAF98D9}</a:tableStyleId>
              </a:tblPr>
              <a:tblGrid>
                <a:gridCol w="790189">
                  <a:extLst>
                    <a:ext uri="{9D8B030D-6E8A-4147-A177-3AD203B41FA5}">
                      <a16:colId xmlns:a16="http://schemas.microsoft.com/office/drawing/2014/main" val="3436780004"/>
                    </a:ext>
                  </a:extLst>
                </a:gridCol>
                <a:gridCol w="2129246">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7200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1.</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Lastenkirkko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+ 260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6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2.</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Konepörssi, 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6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4.</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+ 40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72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5.</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pPr>
                      <a:r>
                        <a:rPr lang="fi-FI" sz="1500" b="0" i="0" u="none" strike="noStrike" dirty="0">
                          <a:solidFill>
                            <a:srgbClr val="0E2649"/>
                          </a:solidFill>
                          <a:effectLst/>
                          <a:latin typeface="Neue Haas Unica W1G" panose="020B0504030206020203" pitchFamily="34" charset="0"/>
                        </a:rPr>
                        <a:t>Eeva, TAITO, Vapaa-ajan Kalastaja, 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+ 30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72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9.</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pPr>
                      <a:r>
                        <a:rPr lang="fi-FI" sz="1500" b="0" i="0" u="none" strike="noStrike" dirty="0">
                          <a:solidFill>
                            <a:srgbClr val="0E2649"/>
                          </a:solidFill>
                          <a:effectLst/>
                          <a:latin typeface="Neue Haas Unica W1G" panose="020B0504030206020203" pitchFamily="34" charset="0"/>
                        </a:rPr>
                        <a:t>Kotona, Tekniikan Maailma, Venemestari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lnSpc>
                          <a:spcPct val="150000"/>
                        </a:lnSpc>
                      </a:pPr>
                      <a:r>
                        <a:rPr lang="fi-FI" sz="1500" b="0" i="0" u="none" strike="noStrike" dirty="0">
                          <a:solidFill>
                            <a:srgbClr val="0E2649"/>
                          </a:solidFill>
                          <a:effectLst/>
                          <a:latin typeface="Neue Haas Unica W1G" panose="020B0504030206020203" pitchFamily="34" charset="0"/>
                        </a:rPr>
                        <a:t>+ 20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bl>
          </a:graphicData>
        </a:graphic>
      </p:graphicFrame>
    </p:spTree>
    <p:extLst>
      <p:ext uri="{BB962C8B-B14F-4D97-AF65-F5344CB8AC3E}">
        <p14:creationId xmlns:p14="http://schemas.microsoft.com/office/powerpoint/2010/main" val="666210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D536C-B677-5A41-A83A-8A09958132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538FB6-19C9-13C3-5BA2-D10B2AF3FA45}"/>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Tiktokissa</a:t>
            </a:r>
            <a:r>
              <a:rPr lang="fi-FI" sz="3000" dirty="0">
                <a:solidFill>
                  <a:schemeClr val="accent1"/>
                </a:solidFill>
              </a:rPr>
              <a:t> TOP 10 / syyskuu 2025</a:t>
            </a:r>
          </a:p>
        </p:txBody>
      </p:sp>
      <p:graphicFrame>
        <p:nvGraphicFramePr>
          <p:cNvPr id="5" name="Table 7">
            <a:extLst>
              <a:ext uri="{FF2B5EF4-FFF2-40B4-BE49-F238E27FC236}">
                <a16:creationId xmlns:a16="http://schemas.microsoft.com/office/drawing/2014/main" id="{CE84ADD7-4C48-9752-7B58-347F588CE8BA}"/>
              </a:ext>
            </a:extLst>
          </p:cNvPr>
          <p:cNvGraphicFramePr>
            <a:graphicFrameLocks noGrp="1"/>
          </p:cNvGraphicFramePr>
          <p:nvPr>
            <p:ph idx="10"/>
            <p:extLst>
              <p:ext uri="{D42A27DB-BD31-4B8C-83A1-F6EECF244321}">
                <p14:modId xmlns:p14="http://schemas.microsoft.com/office/powerpoint/2010/main" val="3229266953"/>
              </p:ext>
            </p:extLst>
          </p:nvPr>
        </p:nvGraphicFramePr>
        <p:xfrm>
          <a:off x="3703434" y="1410787"/>
          <a:ext cx="4785132" cy="448439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522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522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+ 225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522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522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+ 138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522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Kotiliesi, 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522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err="1">
                          <a:solidFill>
                            <a:srgbClr val="0E2649"/>
                          </a:solidFill>
                          <a:effectLst/>
                          <a:latin typeface="Neue Haas Unica W1G" panose="020B0504030206020203" pitchFamily="34" charset="0"/>
                        </a:rPr>
                        <a:t>Metsätrans</a:t>
                      </a:r>
                      <a:endParaRPr lang="fi-FI" sz="1500" b="0" i="0" u="none" strike="noStrike" dirty="0">
                        <a:solidFill>
                          <a:srgbClr val="0E2649"/>
                        </a:solidFill>
                        <a:effectLst/>
                        <a:latin typeface="Neue Haas Unica W1G"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+ 88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522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err="1">
                          <a:solidFill>
                            <a:srgbClr val="0E2649"/>
                          </a:solidFill>
                          <a:effectLst/>
                          <a:latin typeface="Neue Haas Unica W1G" panose="020B0504030206020203" pitchFamily="34" charset="0"/>
                        </a:rPr>
                        <a:t>Kaksplus</a:t>
                      </a:r>
                      <a:endParaRPr lang="fi-FI" sz="1500" b="0" i="0" u="none" strike="noStrike" dirty="0">
                        <a:solidFill>
                          <a:srgbClr val="0E2649"/>
                        </a:solidFill>
                        <a:effectLst/>
                        <a:latin typeface="Neue Haas Unica W1G"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+ 45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522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r h="4522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GTi-Magazine,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381144239"/>
                  </a:ext>
                </a:extLst>
              </a:tr>
            </a:tbl>
          </a:graphicData>
        </a:graphic>
      </p:graphicFrame>
    </p:spTree>
    <p:extLst>
      <p:ext uri="{BB962C8B-B14F-4D97-AF65-F5344CB8AC3E}">
        <p14:creationId xmlns:p14="http://schemas.microsoft.com/office/powerpoint/2010/main" val="2756400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9246E-22B9-C260-A98F-CE2AADD2E7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19B860-7AC6-6395-420F-61F10E573561}"/>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Threadsissa</a:t>
            </a:r>
            <a:r>
              <a:rPr lang="fi-FI" sz="3000" dirty="0">
                <a:solidFill>
                  <a:schemeClr val="accent1"/>
                </a:solidFill>
              </a:rPr>
              <a:t>  TOP 5 / syyskuu 2025</a:t>
            </a:r>
          </a:p>
        </p:txBody>
      </p:sp>
      <p:graphicFrame>
        <p:nvGraphicFramePr>
          <p:cNvPr id="2" name="Table 7">
            <a:extLst>
              <a:ext uri="{FF2B5EF4-FFF2-40B4-BE49-F238E27FC236}">
                <a16:creationId xmlns:a16="http://schemas.microsoft.com/office/drawing/2014/main" id="{F6F23E41-34DE-286E-A553-2AA3A92E08D1}"/>
              </a:ext>
            </a:extLst>
          </p:cNvPr>
          <p:cNvGraphicFramePr>
            <a:graphicFrameLocks/>
          </p:cNvGraphicFramePr>
          <p:nvPr>
            <p:extLst>
              <p:ext uri="{D42A27DB-BD31-4B8C-83A1-F6EECF244321}">
                <p14:modId xmlns:p14="http://schemas.microsoft.com/office/powerpoint/2010/main" val="1815062724"/>
              </p:ext>
            </p:extLst>
          </p:nvPr>
        </p:nvGraphicFramePr>
        <p:xfrm>
          <a:off x="3747090" y="1410788"/>
          <a:ext cx="4785132" cy="221207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+ 496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+ 254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+ 147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+ 113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+ 87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256586977"/>
                  </a:ext>
                </a:extLst>
              </a:tr>
            </a:tbl>
          </a:graphicData>
        </a:graphic>
      </p:graphicFrame>
    </p:spTree>
    <p:extLst>
      <p:ext uri="{BB962C8B-B14F-4D97-AF65-F5344CB8AC3E}">
        <p14:creationId xmlns:p14="http://schemas.microsoft.com/office/powerpoint/2010/main" val="3252666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lstStyle/>
          <a:p>
            <a:r>
              <a:rPr lang="fi-FI" dirty="0"/>
              <a:t>Aikakausmedioiden someyleisö / syyskuu 2025</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165588" y="368322"/>
            <a:ext cx="3623640" cy="5068664"/>
          </a:xfrm>
        </p:spPr>
        <p:txBody>
          <a:bodyPr anchor="ctr">
            <a:noAutofit/>
          </a:bodyPr>
          <a:lstStyle/>
          <a:p>
            <a:r>
              <a:rPr lang="fi-FI" sz="2000" b="1" dirty="0">
                <a:solidFill>
                  <a:schemeClr val="bg2"/>
                </a:solidFill>
                <a:latin typeface="Neue Haas Unica W1G" panose="020B0504030206020203" pitchFamily="34" charset="0"/>
              </a:rPr>
              <a:t>Muutokset osuuksissa edellisvuoden vastaavaan ajankohtaan verrattuna (prosenttiyksikköä)</a:t>
            </a:r>
          </a:p>
          <a:p>
            <a:pPr>
              <a:lnSpc>
                <a:spcPct val="100000"/>
              </a:lnSpc>
            </a:pPr>
            <a:r>
              <a:rPr lang="fi-FI" sz="500" dirty="0">
                <a:solidFill>
                  <a:schemeClr val="bg2"/>
                </a:solidFill>
              </a:rPr>
              <a:t> </a:t>
            </a:r>
            <a:br>
              <a:rPr lang="fi-FI" sz="2000" dirty="0">
                <a:solidFill>
                  <a:schemeClr val="bg2"/>
                </a:solidFill>
              </a:rPr>
            </a:br>
            <a:r>
              <a:rPr lang="fi-FI" sz="1800" dirty="0">
                <a:solidFill>
                  <a:schemeClr val="bg2"/>
                </a:solidFill>
                <a:latin typeface="Neue Haas Unica W1G" panose="020B0504030206020203" pitchFamily="34" charset="0"/>
              </a:rPr>
              <a:t>Facebook* 	+ 3,0</a:t>
            </a:r>
          </a:p>
          <a:p>
            <a:pPr>
              <a:lnSpc>
                <a:spcPct val="100000"/>
              </a:lnSpc>
            </a:pPr>
            <a:r>
              <a:rPr lang="fi-FI" sz="1800" dirty="0">
                <a:solidFill>
                  <a:schemeClr val="bg2"/>
                </a:solidFill>
                <a:latin typeface="Neue Haas Unica W1G" panose="020B0504030206020203" pitchFamily="34" charset="0"/>
              </a:rPr>
              <a:t>Instagram	– 2,0</a:t>
            </a:r>
          </a:p>
          <a:p>
            <a:pPr>
              <a:lnSpc>
                <a:spcPct val="100000"/>
              </a:lnSpc>
            </a:pPr>
            <a:r>
              <a:rPr lang="fi-FI" sz="1800" dirty="0">
                <a:solidFill>
                  <a:schemeClr val="bg2"/>
                </a:solidFill>
                <a:latin typeface="Neue Haas Unica W1G" panose="020B0504030206020203" pitchFamily="34" charset="0"/>
              </a:rPr>
              <a:t>X 		– 2,6</a:t>
            </a:r>
          </a:p>
          <a:p>
            <a:pPr>
              <a:lnSpc>
                <a:spcPct val="100000"/>
              </a:lnSpc>
            </a:pPr>
            <a:r>
              <a:rPr lang="fi-FI" sz="1800" dirty="0">
                <a:solidFill>
                  <a:schemeClr val="bg2"/>
                </a:solidFill>
                <a:latin typeface="Neue Haas Unica W1G" panose="020B0504030206020203" pitchFamily="34" charset="0"/>
              </a:rPr>
              <a:t>YouTube 	– 0,8</a:t>
            </a:r>
          </a:p>
          <a:p>
            <a:pPr>
              <a:lnSpc>
                <a:spcPct val="100000"/>
              </a:lnSpc>
            </a:pPr>
            <a:r>
              <a:rPr lang="fi-FI" sz="1800" dirty="0" err="1">
                <a:solidFill>
                  <a:schemeClr val="bg2"/>
                </a:solidFill>
                <a:latin typeface="Neue Haas Unica W1G" panose="020B0504030206020203" pitchFamily="34" charset="0"/>
              </a:rPr>
              <a:t>TikTok</a:t>
            </a:r>
            <a:r>
              <a:rPr lang="fi-FI" sz="1800" dirty="0">
                <a:solidFill>
                  <a:schemeClr val="bg2"/>
                </a:solidFill>
                <a:latin typeface="Neue Haas Unica W1G" panose="020B0504030206020203" pitchFamily="34" charset="0"/>
              </a:rPr>
              <a:t> 		+ 1,1</a:t>
            </a:r>
          </a:p>
          <a:p>
            <a:pPr>
              <a:lnSpc>
                <a:spcPct val="100000"/>
              </a:lnSpc>
            </a:pPr>
            <a:r>
              <a:rPr lang="fi-FI" sz="1800" dirty="0" err="1">
                <a:solidFill>
                  <a:schemeClr val="bg2"/>
                </a:solidFill>
                <a:latin typeface="Neue Haas Unica W1G" panose="020B0504030206020203" pitchFamily="34" charset="0"/>
              </a:rPr>
              <a:t>Threads</a:t>
            </a:r>
            <a:r>
              <a:rPr lang="fi-FI" sz="1800" dirty="0">
                <a:solidFill>
                  <a:schemeClr val="bg2"/>
                </a:solidFill>
                <a:latin typeface="Neue Haas Unica W1G" panose="020B0504030206020203" pitchFamily="34" charset="0"/>
              </a:rPr>
              <a:t> 		UUSI</a:t>
            </a:r>
          </a:p>
          <a:p>
            <a:pPr>
              <a:lnSpc>
                <a:spcPct val="100000"/>
              </a:lnSpc>
            </a:pPr>
            <a:r>
              <a:rPr lang="fi-FI" sz="1800" dirty="0">
                <a:solidFill>
                  <a:schemeClr val="bg2"/>
                </a:solidFill>
                <a:latin typeface="Neue Haas Unica W1G" panose="020B0504030206020203" pitchFamily="34" charset="0"/>
              </a:rPr>
              <a:t>LinkedIn 		UUSI</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319831634"/>
              </p:ext>
            </p:extLst>
          </p:nvPr>
        </p:nvGraphicFramePr>
        <p:xfrm>
          <a:off x="-342900" y="2067954"/>
          <a:ext cx="7599405" cy="418707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seuraajat ja tilaajat Facebookissa, Instagramissa, X:ssä, YouTubessa, </a:t>
            </a:r>
            <a:r>
              <a:rPr lang="fi-FI" sz="1200" dirty="0" err="1">
                <a:solidFill>
                  <a:schemeClr val="accent1"/>
                </a:solidFill>
              </a:rPr>
              <a:t>TikTokissa</a:t>
            </a:r>
            <a:r>
              <a:rPr lang="fi-FI" sz="1200" dirty="0">
                <a:solidFill>
                  <a:schemeClr val="accent1"/>
                </a:solidFill>
              </a:rPr>
              <a:t>, </a:t>
            </a:r>
            <a:r>
              <a:rPr lang="fi-FI" sz="1200" dirty="0" err="1">
                <a:solidFill>
                  <a:schemeClr val="accent1"/>
                </a:solidFill>
              </a:rPr>
              <a:t>Threadissa</a:t>
            </a:r>
            <a:r>
              <a:rPr lang="fi-FI" sz="1200" dirty="0">
                <a:solidFill>
                  <a:schemeClr val="accent1"/>
                </a:solidFill>
              </a:rPr>
              <a:t> ja </a:t>
            </a:r>
            <a:r>
              <a:rPr lang="fi-FI" sz="1200" dirty="0" err="1">
                <a:solidFill>
                  <a:schemeClr val="accent1"/>
                </a:solidFill>
              </a:rPr>
              <a:t>LinkedInissa</a:t>
            </a:r>
            <a:r>
              <a:rPr lang="fi-FI" sz="1200" dirty="0">
                <a:solidFill>
                  <a:schemeClr val="accent1"/>
                </a:solidFill>
              </a:rPr>
              <a:t>. Päällekkäisyyksiä ei ole huomioitu.</a:t>
            </a:r>
          </a:p>
        </p:txBody>
      </p:sp>
      <p:sp>
        <p:nvSpPr>
          <p:cNvPr id="6" name="Tekstiruutu 5">
            <a:extLst>
              <a:ext uri="{FF2B5EF4-FFF2-40B4-BE49-F238E27FC236}">
                <a16:creationId xmlns:a16="http://schemas.microsoft.com/office/drawing/2014/main" id="{7493BB50-8668-11B2-4B40-6A10C8BDA7BD}"/>
              </a:ext>
            </a:extLst>
          </p:cNvPr>
          <p:cNvSpPr txBox="1"/>
          <p:nvPr/>
        </p:nvSpPr>
        <p:spPr>
          <a:xfrm>
            <a:off x="8165588" y="5347047"/>
            <a:ext cx="3623641" cy="830997"/>
          </a:xfrm>
          <a:prstGeom prst="rect">
            <a:avLst/>
          </a:prstGeom>
          <a:noFill/>
        </p:spPr>
        <p:txBody>
          <a:bodyPr wrap="square" rtlCol="0">
            <a:spAutoFit/>
          </a:bodyPr>
          <a:lstStyle/>
          <a:p>
            <a:pPr algn="l"/>
            <a:r>
              <a:rPr lang="fi-FI" sz="1200" dirty="0">
                <a:solidFill>
                  <a:schemeClr val="bg1"/>
                </a:solidFill>
                <a:latin typeface="Neue Haas Unica W1G" panose="020B0504030206020203" pitchFamily="34" charset="0"/>
              </a:rPr>
              <a:t>*) Facebook-yleisön osuuden kasvua selittää tilastointitavan muutos. 1/2025 alkaen on tilastoitu </a:t>
            </a:r>
            <a:br>
              <a:rPr lang="fi-FI" sz="1200" dirty="0">
                <a:solidFill>
                  <a:schemeClr val="bg1"/>
                </a:solidFill>
                <a:latin typeface="Neue Haas Unica W1G" panose="020B0504030206020203" pitchFamily="34" charset="0"/>
              </a:rPr>
            </a:br>
            <a:r>
              <a:rPr lang="fi-FI" sz="1200" dirty="0">
                <a:solidFill>
                  <a:schemeClr val="bg1"/>
                </a:solidFill>
                <a:latin typeface="Neue Haas Unica W1G" panose="020B0504030206020203" pitchFamily="34" charset="0"/>
              </a:rPr>
              <a:t>FB-seuraajia, tätä aiemmin FB-tykkääjiä. Muutos vaikuttaa myös muiden kanavien osuuksiin. </a:t>
            </a:r>
          </a:p>
        </p:txBody>
      </p:sp>
    </p:spTree>
    <p:extLst>
      <p:ext uri="{BB962C8B-B14F-4D97-AF65-F5344CB8AC3E}">
        <p14:creationId xmlns:p14="http://schemas.microsoft.com/office/powerpoint/2010/main" val="725176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5D29F-73E7-6F7C-EA83-2AB722CF75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BFAF6B8-5EEC-AEBF-D824-94262250E15E}"/>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Linkedinissa</a:t>
            </a:r>
            <a:r>
              <a:rPr lang="fi-FI" sz="3000" dirty="0">
                <a:solidFill>
                  <a:schemeClr val="accent1"/>
                </a:solidFill>
              </a:rPr>
              <a:t> TOP 5 / syyskuu 2025</a:t>
            </a:r>
          </a:p>
        </p:txBody>
      </p:sp>
      <p:graphicFrame>
        <p:nvGraphicFramePr>
          <p:cNvPr id="5" name="Table 7">
            <a:extLst>
              <a:ext uri="{FF2B5EF4-FFF2-40B4-BE49-F238E27FC236}">
                <a16:creationId xmlns:a16="http://schemas.microsoft.com/office/drawing/2014/main" id="{DAB4F007-3B34-771F-6DC5-007E7543B43A}"/>
              </a:ext>
            </a:extLst>
          </p:cNvPr>
          <p:cNvGraphicFramePr>
            <a:graphicFrameLocks noGrp="1"/>
          </p:cNvGraphicFramePr>
          <p:nvPr>
            <p:ph idx="10"/>
            <p:extLst>
              <p:ext uri="{D42A27DB-BD31-4B8C-83A1-F6EECF244321}">
                <p14:modId xmlns:p14="http://schemas.microsoft.com/office/powerpoint/2010/main" val="2064191509"/>
              </p:ext>
            </p:extLst>
          </p:nvPr>
        </p:nvGraphicFramePr>
        <p:xfrm>
          <a:off x="3747090" y="1410787"/>
          <a:ext cx="4785132" cy="221400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3100595">
                  <a:extLst>
                    <a:ext uri="{9D8B030D-6E8A-4147-A177-3AD203B41FA5}">
                      <a16:colId xmlns:a16="http://schemas.microsoft.com/office/drawing/2014/main" val="3107084423"/>
                    </a:ext>
                  </a:extLst>
                </a:gridCol>
                <a:gridCol w="685913">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720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+ 329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720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+ 207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+ 102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Suomen Kuvalehti, Talotekniikka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88386957"/>
                  </a:ext>
                </a:extLst>
              </a:tr>
            </a:tbl>
          </a:graphicData>
        </a:graphic>
      </p:graphicFrame>
    </p:spTree>
    <p:extLst>
      <p:ext uri="{BB962C8B-B14F-4D97-AF65-F5344CB8AC3E}">
        <p14:creationId xmlns:p14="http://schemas.microsoft.com/office/powerpoint/2010/main" val="1222428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Seuratut mediat</a:t>
            </a:r>
          </a:p>
        </p:txBody>
      </p:sp>
    </p:spTree>
    <p:extLst>
      <p:ext uri="{BB962C8B-B14F-4D97-AF65-F5344CB8AC3E}">
        <p14:creationId xmlns:p14="http://schemas.microsoft.com/office/powerpoint/2010/main" val="2682747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a:t>
            </a:r>
            <a:r>
              <a:rPr lang="fi-FI" sz="3400" dirty="0">
                <a:solidFill>
                  <a:schemeClr val="tx2"/>
                </a:solidFill>
                <a:latin typeface="Canela Medium" pitchFamily="2" charset="77"/>
              </a:rPr>
              <a:t>189 </a:t>
            </a:r>
            <a:r>
              <a:rPr lang="en-FI" sz="3400" dirty="0">
                <a:solidFill>
                  <a:schemeClr val="tx2"/>
                </a:solidFill>
                <a:latin typeface="Canela Medium" pitchFamily="2" charset="77"/>
              </a:rPr>
              <a:t>kpl) /</a:t>
            </a:r>
            <a:r>
              <a:rPr lang="fi-FI" sz="3400" dirty="0"/>
              <a:t> syyskuu 2025</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Aarre     Aku Ankka     Anna     Antiikki &amp; Design     Apteekkarilehti     Apu     Arkkitehti     Arkkitehtiuutiset     Arvopaperi     Ase &amp; Erä     Askel     Auto Bild Suomi     Automaatioväylä     Avotakka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Caravan</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Costa Alegre     Costa del Sol Magazine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Deko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Demokraatti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DigiKuva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Eeva     Elintarvike ja Terveys     Elämä     Erä     ET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Evento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Gloria     Glorian Koti     Glorian ruoka &amp; viini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Goal</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GTi-Magazine     Hevoshullu     Hevosmaailma     Hifimaailma     Hiihto     Hymy     Hyvä Elämä     Hyvä terveys     Ihana     Image     Insinööri     Juoksija     Kaikkien aikojen Joulu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Kaksplus</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Katso     Kauneimmat Käsityöt     Kauneus &amp; Terveys     Kehittyvä kauppa     Kello &amp; Kulta     Kemia-lehti     Kemiamedia.fi     Kiertotalouden erikoislehti Uusiouutiset     Kiinteistö &amp; energia     Kippari     Kissafani     Kodin Kuvalehti     Kodin Pellervo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Kommuntorget</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Finlands</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kommuntidning</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Konekuriiri     Konepörssi     Koneviesti     Koti ja keittiö     Koti ja maaseutu     Kotiliesi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Kotiliesi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Käsityö     Kotimaa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KotiMikro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Kotipuutarha     Kotitalo     Kotivinkki     Kotona     Koululainen     K-Ruoka     Kuluttaja     Kuntalehti     Kuntatekniikka     Kunto Plus     Käytännön Maamies     Lapsen Maailma     Lastenkirkko     Lastenmaa     Leivotaan     Liha ja ruoka     Luontaisterveys     Maailman Kuvalehti     Maalla     Maatilan Pellervo     Maku     Matka     Me Naiset     Meidän Mökki     Meidän Talo     Metsälehti     Metsästys ja Kalastus     Metsästäjä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Metsätrans</a:t>
            </a:r>
            <a:r>
              <a:rPr lang="fi-FI" sz="1600" dirty="0">
                <a:latin typeface="Neue Haas Unica W1G" panose="020B0504030206020203" pitchFamily="34" charset="0"/>
                <a:ea typeface="Aptos" panose="020B0004020202020204" pitchFamily="34" charset="0"/>
                <a:cs typeface="Times New Roman" panose="02020603050405020304" pitchFamily="18" charset="0"/>
              </a:rPr>
              <a:t>     </a:t>
            </a:r>
            <a:r>
              <a:rPr lang="fi-FI" sz="1600" dirty="0">
                <a:effectLst/>
                <a:latin typeface="Neue Haas Unica W1G" panose="020B0504030206020203" pitchFamily="34" charset="0"/>
                <a:ea typeface="Calibri" panose="020F0502020204030204" pitchFamily="34" charset="0"/>
                <a:cs typeface="Times New Roman" panose="02020603050405020304" pitchFamily="18" charset="0"/>
              </a:rPr>
              <a:t>…</a:t>
            </a:r>
            <a:endParaRPr lang="fi-FI" sz="1600" dirty="0">
              <a:latin typeface="Neue Haas Unica W1G" panose="020B0504030206020203" pitchFamily="34" charset="0"/>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002511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a:t>
            </a:r>
            <a:r>
              <a:rPr lang="fi-FI" sz="3400" dirty="0"/>
              <a:t>189 </a:t>
            </a:r>
            <a:r>
              <a:rPr lang="en-FI" sz="3400" dirty="0">
                <a:solidFill>
                  <a:schemeClr val="tx2"/>
                </a:solidFill>
                <a:latin typeface="Canela Medium" pitchFamily="2" charset="77"/>
              </a:rPr>
              <a:t>kpl) /</a:t>
            </a:r>
            <a:r>
              <a:rPr lang="fi-FI" sz="3400" dirty="0"/>
              <a:t> syyskuu 2025</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Mikrobitti     Mondo     Moottori     Motiivi     Nuotta     Oma PIHA     Opettaja     Osuustoiminta     Palokuntalainen     Parnasso     Pelastustieto     Pelit     Pieni on Suurin     Pinni     Pirkka     Poromies     Potilaan Lääkärilehti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Print&amp;Media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Promaint</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PUUTARHA&amp;kauppa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Rakennuslehti     Reserviläinen     Riffi     RONDO Classic     Sairaanhoitaja     Sana     Sanansaattaja     Sauna-lehti     Seiska     Selkosanomat     Seura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Shaker</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Siirtolapuutarha     Siivet     Soppa365     Suomen Hammaslääkärilehti     Suomen Kiinteistölehti     Suomen Kuvalehti     Suomen Luonto     Suomen Lääkärilehti     Suomen Sotilas     Super     Suuri Käsityö     Sähkömaailma     Taide     TAITO     Talentia     Talomestari     Talotekniikka     Talouselämä     Taloustaito     TAUKO Magazine     Tee Itse     Tehy-lehti     Tekniikan Maailma     Tekniikka&amp;Talous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Telma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Terassi-lehti     Tiede     Tiede Luonto     Tieteen Kuvalehti     Tieteen Kuvalehti Historia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Tivi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TM Rakennusmaailma     Tosi Elämää     Trendi     Tukilinja     Tunne &amp; Mieli     Turun Aika     Tuulilasi     Työ Terveys Turvallisuus     Ulkopolitiikka     Ultra     Unelmien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Talo&amp;Koti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V8-Magazine     Valitut Palat - Reader's Digest     Vapaa-ajan Kalastaja     Vapaussoturi     Vauhdin Maailma     Venemestari     Vepsäläinen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Sisustamo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Verotus     Viherpiha     Viinilehti     Viisas Raha     Vinkki     VIVA     Voi hyvin     X     Yhteishyvä     Yliopisto     Ylioppilaslehti     Ympäristö ja Terveys</a:t>
            </a:r>
            <a:endParaRPr lang="fi-FI" sz="1600" dirty="0">
              <a:latin typeface="Neue Haas Unica W1G" panose="020B0504030206020203" pitchFamily="34" charset="0"/>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820971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74321"/>
            <a:ext cx="9941169" cy="1148336"/>
          </a:xfrm>
        </p:spPr>
        <p:txBody>
          <a:bodyPr anchor="ctr">
            <a:normAutofit/>
          </a:bodyPr>
          <a:lstStyle/>
          <a:p>
            <a:r>
              <a:rPr lang="en-FI" sz="3400" dirty="0">
                <a:solidFill>
                  <a:schemeClr val="tx2"/>
                </a:solidFill>
                <a:latin typeface="Canela Medium" pitchFamily="2" charset="77"/>
              </a:rPr>
              <a:t>Seuran</a:t>
            </a:r>
            <a:r>
              <a:rPr lang="fi-FI" sz="3400" dirty="0" err="1">
                <a:solidFill>
                  <a:schemeClr val="tx2"/>
                </a:solidFill>
                <a:latin typeface="Canela Medium" pitchFamily="2" charset="77"/>
              </a:rPr>
              <a:t>taan</a:t>
            </a:r>
            <a:r>
              <a:rPr lang="fi-FI" sz="3400" dirty="0">
                <a:solidFill>
                  <a:schemeClr val="tx2"/>
                </a:solidFill>
                <a:latin typeface="Canela Medium" pitchFamily="2" charset="77"/>
              </a:rPr>
              <a:t> lisätyt ja siitä poistuneet </a:t>
            </a:r>
            <a:r>
              <a:rPr lang="en-FI" sz="3400" dirty="0">
                <a:solidFill>
                  <a:schemeClr val="tx2"/>
                </a:solidFill>
                <a:latin typeface="Canela Medium" pitchFamily="2" charset="77"/>
              </a:rPr>
              <a:t>kanavat / </a:t>
            </a:r>
            <a:r>
              <a:rPr lang="fi-FI" sz="3400" dirty="0"/>
              <a:t>syyskuu 2025</a:t>
            </a:r>
            <a:endParaRPr lang="en-FI" sz="3400" dirty="0">
              <a:solidFill>
                <a:schemeClr val="tx2"/>
              </a:solidFill>
              <a:latin typeface="Canela Medium" pitchFamily="2" charset="77"/>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
        <p:nvSpPr>
          <p:cNvPr id="7" name="Content Placeholder 6">
            <a:extLst>
              <a:ext uri="{FF2B5EF4-FFF2-40B4-BE49-F238E27FC236}">
                <a16:creationId xmlns:a16="http://schemas.microsoft.com/office/drawing/2014/main" id="{79D83390-D25F-09AA-8911-E2C9661C3291}"/>
              </a:ext>
            </a:extLst>
          </p:cNvPr>
          <p:cNvSpPr>
            <a:spLocks noGrp="1"/>
          </p:cNvSpPr>
          <p:nvPr>
            <p:ph idx="11"/>
          </p:nvPr>
        </p:nvSpPr>
        <p:spPr>
          <a:xfrm>
            <a:off x="1256379" y="1997078"/>
            <a:ext cx="4926930" cy="4396312"/>
          </a:xfrm>
        </p:spPr>
        <p:txBody>
          <a:bodyPr anchor="t">
            <a:noAutofit/>
          </a:bodyPr>
          <a:lstStyle/>
          <a:p>
            <a:pPr marL="0" marR="0" lvl="0" indent="0" algn="ctr" defTabSz="914400" rtl="0" eaLnBrk="1" fontAlgn="auto" latinLnBrk="0" hangingPunct="1">
              <a:lnSpc>
                <a:spcPct val="150000"/>
              </a:lnSpc>
              <a:spcBef>
                <a:spcPts val="1000"/>
              </a:spcBef>
              <a:spcAft>
                <a:spcPts val="0"/>
              </a:spcAft>
              <a:buClrTx/>
              <a:buSzTx/>
              <a:buFontTx/>
              <a:buNone/>
              <a:tabLst/>
              <a:defRPr/>
            </a:pPr>
            <a:r>
              <a:rPr kumimoji="0" lang="fi-FI" sz="2000" b="1" i="0" u="sng"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Poistetut</a:t>
            </a:r>
            <a:r>
              <a:rPr kumimoji="0" lang="fi-FI" sz="2000" b="1"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1"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1"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0" i="1"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vaikutus </a:t>
            </a:r>
            <a:r>
              <a:rPr lang="fi-FI" sz="1600" i="1" dirty="0">
                <a:solidFill>
                  <a:srgbClr val="002649"/>
                </a:solidFill>
                <a:latin typeface="Neue Haas Unica W1G" panose="020B0504030206020203" pitchFamily="34" charset="0"/>
              </a:rPr>
              <a:t>-886</a:t>
            </a:r>
            <a:r>
              <a:rPr kumimoji="0" lang="fi-FI" sz="1600" b="0" i="1"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seuraajaa</a:t>
            </a:r>
          </a:p>
          <a:p>
            <a:pPr marL="285750" lvl="0" indent="-285750">
              <a:lnSpc>
                <a:spcPct val="100000"/>
              </a:lnSpc>
              <a:buFont typeface="Arial" panose="020B0604020202020204" pitchFamily="34" charset="0"/>
              <a:buChar char="•"/>
              <a:defRPr/>
            </a:pPr>
            <a:r>
              <a:rPr lang="fi-FI" sz="1600" dirty="0">
                <a:solidFill>
                  <a:srgbClr val="002649"/>
                </a:solidFill>
              </a:rPr>
              <a:t>Työ Terveys Turvallisuus</a:t>
            </a:r>
            <a:r>
              <a:rPr kumimoji="0" lang="fi-FI" sz="1600" b="0" i="0" u="none" strike="noStrike" kern="1200" cap="none" spc="0" normalizeH="0" baseline="0" noProof="0" dirty="0">
                <a:ln>
                  <a:noFill/>
                </a:ln>
                <a:solidFill>
                  <a:srgbClr val="002649"/>
                </a:solidFill>
                <a:effectLst/>
                <a:uLnTx/>
                <a:uFillTx/>
                <a:latin typeface="Neue Haas Unica W1G Light" panose="020B0404030206020203" pitchFamily="34" charset="0"/>
                <a:ea typeface="+mn-ea"/>
                <a:cs typeface="+mn-cs"/>
              </a:rPr>
              <a:t>: Facebook</a:t>
            </a:r>
            <a:endParaRPr kumimoji="0" lang="fi-FI" sz="1600" b="0" i="1"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502463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48908-3476-12D2-9884-C2014DB1044D}"/>
              </a:ext>
            </a:extLst>
          </p:cNvPr>
          <p:cNvSpPr>
            <a:spLocks noGrp="1"/>
          </p:cNvSpPr>
          <p:nvPr>
            <p:ph type="title"/>
          </p:nvPr>
        </p:nvSpPr>
        <p:spPr>
          <a:xfrm>
            <a:off x="838200" y="2008797"/>
            <a:ext cx="10515600" cy="1292086"/>
          </a:xfrm>
        </p:spPr>
        <p:txBody>
          <a:bodyPr>
            <a:normAutofit fontScale="90000"/>
          </a:bodyPr>
          <a:lstStyle/>
          <a:p>
            <a:r>
              <a:rPr lang="en-FI" sz="8200" dirty="0"/>
              <a:t>Ajankohtaista </a:t>
            </a:r>
            <a:br>
              <a:rPr lang="en-FI" sz="8200" dirty="0"/>
            </a:br>
            <a:r>
              <a:rPr lang="en-FI" sz="8200" dirty="0"/>
              <a:t>aikakausmedioista</a:t>
            </a:r>
          </a:p>
        </p:txBody>
      </p:sp>
      <p:sp>
        <p:nvSpPr>
          <p:cNvPr id="3" name="Content Placeholder 2">
            <a:extLst>
              <a:ext uri="{FF2B5EF4-FFF2-40B4-BE49-F238E27FC236}">
                <a16:creationId xmlns:a16="http://schemas.microsoft.com/office/drawing/2014/main" id="{D545F4BD-B3B9-E5D1-4F91-658DE06DB05E}"/>
              </a:ext>
            </a:extLst>
          </p:cNvPr>
          <p:cNvSpPr>
            <a:spLocks noGrp="1"/>
          </p:cNvSpPr>
          <p:nvPr>
            <p:ph idx="11"/>
          </p:nvPr>
        </p:nvSpPr>
        <p:spPr>
          <a:xfrm>
            <a:off x="1683599" y="3787309"/>
            <a:ext cx="8824801" cy="1292086"/>
          </a:xfrm>
        </p:spPr>
        <p:txBody>
          <a:bodyPr>
            <a:normAutofit/>
          </a:bodyPr>
          <a:lstStyle/>
          <a:p>
            <a:r>
              <a:rPr lang="en-FI" sz="2800" dirty="0">
                <a:latin typeface="Neue Haas Unica W1G Medium" panose="020B0504030206020203" pitchFamily="34" charset="0"/>
              </a:rPr>
              <a:t>💛 </a:t>
            </a:r>
          </a:p>
          <a:p>
            <a:r>
              <a:rPr lang="en-FI" sz="2800" dirty="0">
                <a:latin typeface="Neue Haas Unica W1G Medium" panose="020B0504030206020203" pitchFamily="34" charset="0"/>
              </a:rPr>
              <a:t>Luitko jo nämä? </a:t>
            </a:r>
          </a:p>
        </p:txBody>
      </p:sp>
    </p:spTree>
    <p:extLst>
      <p:ext uri="{BB962C8B-B14F-4D97-AF65-F5344CB8AC3E}">
        <p14:creationId xmlns:p14="http://schemas.microsoft.com/office/powerpoint/2010/main" val="3915566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6553202" y="1417080"/>
            <a:ext cx="5112325" cy="2101785"/>
          </a:xfrm>
        </p:spPr>
        <p:txBody>
          <a:bodyPr>
            <a:noAutofit/>
          </a:bodyPr>
          <a:lstStyle/>
          <a:p>
            <a:r>
              <a:rPr lang="fi-FI" sz="3000" noProof="0" dirty="0"/>
              <a:t>Haluatko uudistuneen Ajankuva-lehden kotiisi maksutta? Ennakkotilaa </a:t>
            </a:r>
            <a:br>
              <a:rPr lang="fi-FI" sz="3000" noProof="0" dirty="0"/>
            </a:br>
            <a:r>
              <a:rPr lang="fi-FI" sz="3000" noProof="0" dirty="0"/>
              <a:t>10. marraskuuta mennessä!</a:t>
            </a:r>
          </a:p>
        </p:txBody>
      </p:sp>
      <p:sp>
        <p:nvSpPr>
          <p:cNvPr id="8" name="Content Placeholder 4">
            <a:extLst>
              <a:ext uri="{FF2B5EF4-FFF2-40B4-BE49-F238E27FC236}">
                <a16:creationId xmlns:a16="http://schemas.microsoft.com/office/drawing/2014/main" id="{2A38128D-9433-CBAC-40B7-4DBD48896857}"/>
              </a:ext>
            </a:extLst>
          </p:cNvPr>
          <p:cNvSpPr txBox="1">
            <a:spLocks/>
          </p:cNvSpPr>
          <p:nvPr/>
        </p:nvSpPr>
        <p:spPr>
          <a:xfrm>
            <a:off x="741219" y="3863291"/>
            <a:ext cx="4473876" cy="2115226"/>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i-FI" sz="1600" dirty="0">
              <a:solidFill>
                <a:schemeClr val="tx2"/>
              </a:solidFill>
              <a:latin typeface="Neue Haas Unica W1G" panose="020B0504030206020203" pitchFamily="34" charset="0"/>
            </a:endParaRPr>
          </a:p>
        </p:txBody>
      </p:sp>
      <p:sp>
        <p:nvSpPr>
          <p:cNvPr id="9" name="Content Placeholder 4">
            <a:extLst>
              <a:ext uri="{FF2B5EF4-FFF2-40B4-BE49-F238E27FC236}">
                <a16:creationId xmlns:a16="http://schemas.microsoft.com/office/drawing/2014/main" id="{A31F6CFF-E538-0FFE-22A0-ED57C74FCA7E}"/>
              </a:ext>
            </a:extLst>
          </p:cNvPr>
          <p:cNvSpPr txBox="1">
            <a:spLocks/>
          </p:cNvSpPr>
          <p:nvPr/>
        </p:nvSpPr>
        <p:spPr>
          <a:xfrm>
            <a:off x="6553202" y="3863291"/>
            <a:ext cx="4797425" cy="1882429"/>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i-FI" sz="1600" dirty="0"/>
              <a:t>Aikakausmedian uudistunut ja upea printtilehti Ajankuva 2025 ilmestyy marraskuun lopulla. Muhkea 84-sivuinen lukupaketti inspiroi, innostaa ja kokoaa yhteen alan kiinnostavimmat ilmiöt ja ihmiset.</a:t>
            </a:r>
            <a:br>
              <a:rPr lang="fi-FI" sz="1600" b="1" dirty="0">
                <a:solidFill>
                  <a:schemeClr val="tx2"/>
                </a:solidFill>
                <a:latin typeface="Neue Haas Unica W1G" panose="020B0504030206020203" pitchFamily="34" charset="0"/>
                <a:cs typeface="Calibri" panose="020F0502020204030204" pitchFamily="34" charset="0"/>
              </a:rPr>
            </a:br>
            <a:br>
              <a:rPr lang="fi-FI" sz="1600" b="1" dirty="0">
                <a:solidFill>
                  <a:schemeClr val="tx2"/>
                </a:solidFill>
                <a:latin typeface="Neue Haas Unica W1G" panose="020B0504030206020203" pitchFamily="34" charset="0"/>
                <a:cs typeface="Calibri" panose="020F0502020204030204" pitchFamily="34" charset="0"/>
              </a:rPr>
            </a:br>
            <a:r>
              <a:rPr lang="fi-FI" sz="1600" b="1" dirty="0">
                <a:solidFill>
                  <a:schemeClr val="tx2"/>
                </a:solidFill>
                <a:latin typeface="Neue Haas Unica W1G" panose="020B0504030206020203" pitchFamily="34" charset="0"/>
                <a:cs typeface="Calibri" panose="020F0502020204030204" pitchFamily="34" charset="0"/>
                <a:hlinkClick r:id="rId3"/>
              </a:rPr>
              <a:t>Lue lisää</a:t>
            </a:r>
            <a:endParaRPr lang="fi-FI" sz="1600" dirty="0">
              <a:solidFill>
                <a:schemeClr val="tx2"/>
              </a:solidFill>
              <a:latin typeface="Neue Haas Unica W1G" panose="020B0504030206020203" pitchFamily="34" charset="0"/>
            </a:endParaRPr>
          </a:p>
        </p:txBody>
      </p:sp>
      <p:pic>
        <p:nvPicPr>
          <p:cNvPr id="5" name="Picture Placeholder 4" descr="A stack of magazines with a person on the cover&#10;&#10;AI-generated content may be incorrect.">
            <a:extLst>
              <a:ext uri="{FF2B5EF4-FFF2-40B4-BE49-F238E27FC236}">
                <a16:creationId xmlns:a16="http://schemas.microsoft.com/office/drawing/2014/main" id="{F6C90C46-0E5C-FBBD-CF36-272564E38FFA}"/>
              </a:ext>
            </a:extLst>
          </p:cNvPr>
          <p:cNvPicPr>
            <a:picLocks noGrp="1" noChangeAspect="1"/>
          </p:cNvPicPr>
          <p:nvPr>
            <p:ph type="pic" idx="1"/>
          </p:nvPr>
        </p:nvPicPr>
        <p:blipFill>
          <a:blip r:embed="rId4"/>
          <a:srcRect l="1" t="648" r="5456" b="11745"/>
          <a:stretch>
            <a:fillRect/>
          </a:stretch>
        </p:blipFill>
        <p:spPr>
          <a:xfrm>
            <a:off x="0" y="0"/>
            <a:ext cx="5638798" cy="6858000"/>
          </a:xfrm>
        </p:spPr>
      </p:pic>
    </p:spTree>
    <p:extLst>
      <p:ext uri="{BB962C8B-B14F-4D97-AF65-F5344CB8AC3E}">
        <p14:creationId xmlns:p14="http://schemas.microsoft.com/office/powerpoint/2010/main" val="3694643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descr="A person sitting on a ramp with a magazine&#10;&#10;Description automatically generated">
            <a:extLst>
              <a:ext uri="{FF2B5EF4-FFF2-40B4-BE49-F238E27FC236}">
                <a16:creationId xmlns:a16="http://schemas.microsoft.com/office/drawing/2014/main" id="{FCAA0E59-8D50-18B5-DB0B-48A8BE51AD2D}"/>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6553202" y="0"/>
            <a:ext cx="5638798" cy="6858000"/>
          </a:xfrm>
        </p:spPr>
      </p:pic>
      <p:sp>
        <p:nvSpPr>
          <p:cNvPr id="2" name="Content Placeholder 4">
            <a:extLst>
              <a:ext uri="{FF2B5EF4-FFF2-40B4-BE49-F238E27FC236}">
                <a16:creationId xmlns:a16="http://schemas.microsoft.com/office/drawing/2014/main" id="{3CA18D5A-8C53-63CA-6D91-6FEC6A4401F4}"/>
              </a:ext>
            </a:extLst>
          </p:cNvPr>
          <p:cNvSpPr txBox="1">
            <a:spLocks/>
          </p:cNvSpPr>
          <p:nvPr/>
        </p:nvSpPr>
        <p:spPr>
          <a:xfrm>
            <a:off x="750355" y="3080870"/>
            <a:ext cx="4473876" cy="1453243"/>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i-FI" sz="1600" dirty="0"/>
              <a:t>Jos haluat lukea lisää alan kuulumisista, </a:t>
            </a:r>
            <a:br>
              <a:rPr lang="fi-FI" sz="1600" dirty="0"/>
            </a:br>
            <a:r>
              <a:rPr lang="fi-FI" sz="1600" dirty="0"/>
              <a:t>tilaa </a:t>
            </a:r>
            <a:r>
              <a:rPr lang="fi-FI" sz="1600" dirty="0" err="1"/>
              <a:t>aikakausmedioiden</a:t>
            </a:r>
            <a:r>
              <a:rPr lang="fi-FI" sz="1600" dirty="0"/>
              <a:t> ajankohtaiset jutut sähköpostiisi </a:t>
            </a:r>
            <a:r>
              <a:rPr lang="fi-FI" sz="1600" b="1" dirty="0">
                <a:solidFill>
                  <a:schemeClr val="tx2"/>
                </a:solidFill>
                <a:latin typeface="Neue Haas Unica W1G" panose="020B0504030206020203" pitchFamily="34" charset="0"/>
                <a:cs typeface="Calibri" panose="020F0502020204030204" pitchFamily="34" charset="0"/>
                <a:hlinkClick r:id="rId3"/>
              </a:rPr>
              <a:t>täältä</a:t>
            </a:r>
            <a:r>
              <a:rPr lang="fi-FI" sz="1600" dirty="0"/>
              <a:t>!</a:t>
            </a:r>
          </a:p>
        </p:txBody>
      </p:sp>
      <p:sp>
        <p:nvSpPr>
          <p:cNvPr id="3" name="Title 3">
            <a:extLst>
              <a:ext uri="{FF2B5EF4-FFF2-40B4-BE49-F238E27FC236}">
                <a16:creationId xmlns:a16="http://schemas.microsoft.com/office/drawing/2014/main" id="{F9A41F90-2BBA-DC77-87FF-5FA9A4A56BE8}"/>
              </a:ext>
            </a:extLst>
          </p:cNvPr>
          <p:cNvSpPr txBox="1">
            <a:spLocks/>
          </p:cNvSpPr>
          <p:nvPr/>
        </p:nvSpPr>
        <p:spPr>
          <a:xfrm>
            <a:off x="751940" y="1218587"/>
            <a:ext cx="5540301" cy="186228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rgbClr val="002649"/>
                </a:solidFill>
                <a:latin typeface="Canela Medium" pitchFamily="2" charset="77"/>
                <a:ea typeface="+mj-ea"/>
                <a:cs typeface="+mj-cs"/>
              </a:defRPr>
            </a:lvl1pPr>
          </a:lstStyle>
          <a:p>
            <a:r>
              <a:rPr lang="fi-FI" sz="3800" dirty="0"/>
              <a:t>Lue lisää uutiskirjeestä!</a:t>
            </a:r>
            <a:endParaRPr lang="fi-FI" sz="3800" dirty="0">
              <a:solidFill>
                <a:schemeClr val="accent1"/>
              </a:solidFill>
            </a:endParaRPr>
          </a:p>
        </p:txBody>
      </p:sp>
      <p:sp>
        <p:nvSpPr>
          <p:cNvPr id="9" name="Content Placeholder 4">
            <a:extLst>
              <a:ext uri="{FF2B5EF4-FFF2-40B4-BE49-F238E27FC236}">
                <a16:creationId xmlns:a16="http://schemas.microsoft.com/office/drawing/2014/main" id="{A024485C-6B29-86F8-E961-1800A570FB66}"/>
              </a:ext>
            </a:extLst>
          </p:cNvPr>
          <p:cNvSpPr txBox="1">
            <a:spLocks/>
          </p:cNvSpPr>
          <p:nvPr/>
        </p:nvSpPr>
        <p:spPr>
          <a:xfrm rot="16200000">
            <a:off x="4223912" y="5484877"/>
            <a:ext cx="2243581" cy="34205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000" dirty="0">
                <a:solidFill>
                  <a:schemeClr val="bg1"/>
                </a:solidFill>
              </a:rPr>
              <a:t>Kuva: Anniina Nissinen</a:t>
            </a:r>
          </a:p>
        </p:txBody>
      </p:sp>
      <p:pic>
        <p:nvPicPr>
          <p:cNvPr id="6" name="Picture 5">
            <a:extLst>
              <a:ext uri="{FF2B5EF4-FFF2-40B4-BE49-F238E27FC236}">
                <a16:creationId xmlns:a16="http://schemas.microsoft.com/office/drawing/2014/main" id="{0B0302EC-75F8-528F-9B3F-F3FE9CD1FA0B}"/>
              </a:ext>
            </a:extLst>
          </p:cNvPr>
          <p:cNvPicPr>
            <a:picLocks noChangeAspect="1"/>
          </p:cNvPicPr>
          <p:nvPr/>
        </p:nvPicPr>
        <p:blipFill>
          <a:blip r:embed="rId4"/>
          <a:stretch>
            <a:fillRect/>
          </a:stretch>
        </p:blipFill>
        <p:spPr>
          <a:xfrm>
            <a:off x="750355" y="6389170"/>
            <a:ext cx="1845645" cy="139055"/>
          </a:xfrm>
          <a:prstGeom prst="rect">
            <a:avLst/>
          </a:prstGeom>
        </p:spPr>
      </p:pic>
    </p:spTree>
    <p:extLst>
      <p:ext uri="{BB962C8B-B14F-4D97-AF65-F5344CB8AC3E}">
        <p14:creationId xmlns:p14="http://schemas.microsoft.com/office/powerpoint/2010/main" val="3753194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65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sz="3200" dirty="0"/>
              <a:t>Aikakausmedioiden seuraajamäärä / syyskuu 2025</a:t>
            </a:r>
            <a:endParaRPr lang="en-FI" sz="3200"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532558"/>
            <a:ext cx="3425934" cy="5160832"/>
          </a:xfrm>
        </p:spPr>
        <p:txBody>
          <a:bodyPr anchor="ctr">
            <a:normAutofit/>
          </a:bodyPr>
          <a:lstStyle/>
          <a:p>
            <a:r>
              <a:rPr lang="fi-FI" sz="2000" b="1" dirty="0">
                <a:solidFill>
                  <a:schemeClr val="bg2"/>
                </a:solidFill>
                <a:latin typeface="Neue Haas Unica W1G" panose="020B0504030206020203" pitchFamily="34" charset="0"/>
              </a:rPr>
              <a:t>Muutokset yleisön määrässä syyskuussa</a:t>
            </a:r>
          </a:p>
          <a:p>
            <a:br>
              <a:rPr lang="fi-FI" sz="1000" dirty="0">
                <a:solidFill>
                  <a:schemeClr val="bg2"/>
                </a:solidFill>
              </a:rPr>
            </a:br>
            <a:r>
              <a:rPr lang="fi-FI" dirty="0">
                <a:solidFill>
                  <a:schemeClr val="bg2"/>
                </a:solidFill>
                <a:latin typeface="Neue Haas Unica W1G" panose="020B0504030206020203" pitchFamily="34" charset="0"/>
              </a:rPr>
              <a:t>Kaikki kanavat	+ 27 291</a:t>
            </a:r>
          </a:p>
          <a:p>
            <a:r>
              <a:rPr lang="fi-FI" dirty="0">
                <a:solidFill>
                  <a:schemeClr val="bg2"/>
                </a:solidFill>
                <a:latin typeface="Neue Haas Unica W1G" panose="020B0504030206020203" pitchFamily="34" charset="0"/>
              </a:rPr>
              <a:t>Facebook  	+ 16 868</a:t>
            </a:r>
          </a:p>
          <a:p>
            <a:r>
              <a:rPr lang="fi-FI" dirty="0">
                <a:solidFill>
                  <a:schemeClr val="bg2"/>
                </a:solidFill>
                <a:latin typeface="Neue Haas Unica W1G" panose="020B0504030206020203" pitchFamily="34" charset="0"/>
              </a:rPr>
              <a:t>Instagram  	+ 7 747</a:t>
            </a:r>
          </a:p>
          <a:p>
            <a:r>
              <a:rPr lang="fi-FI" dirty="0">
                <a:solidFill>
                  <a:schemeClr val="bg2"/>
                </a:solidFill>
                <a:latin typeface="Neue Haas Unica W1G" panose="020B0504030206020203" pitchFamily="34" charset="0"/>
              </a:rPr>
              <a:t>X  		– 2 636</a:t>
            </a:r>
          </a:p>
          <a:p>
            <a:r>
              <a:rPr lang="fi-FI" dirty="0">
                <a:solidFill>
                  <a:schemeClr val="bg2"/>
                </a:solidFill>
                <a:latin typeface="Neue Haas Unica W1G" panose="020B0504030206020203" pitchFamily="34" charset="0"/>
              </a:rPr>
              <a:t>YouTube		+ 769</a:t>
            </a:r>
          </a:p>
          <a:p>
            <a:r>
              <a:rPr lang="fi-FI" dirty="0">
                <a:solidFill>
                  <a:schemeClr val="bg2"/>
                </a:solidFill>
                <a:latin typeface="Neue Haas Unica W1G" panose="020B0504030206020203" pitchFamily="34" charset="0"/>
              </a:rPr>
              <a:t>TikTok  		+ 2 028</a:t>
            </a:r>
          </a:p>
          <a:p>
            <a:r>
              <a:rPr lang="fi-FI" dirty="0">
                <a:solidFill>
                  <a:schemeClr val="bg2"/>
                </a:solidFill>
                <a:latin typeface="Neue Haas Unica W1G" panose="020B0504030206020203" pitchFamily="34" charset="0"/>
              </a:rPr>
              <a:t>LinkedIn  		+ 995</a:t>
            </a:r>
          </a:p>
          <a:p>
            <a:r>
              <a:rPr lang="fi-FI" dirty="0" err="1">
                <a:solidFill>
                  <a:schemeClr val="bg2"/>
                </a:solidFill>
                <a:latin typeface="Neue Haas Unica W1G" panose="020B0504030206020203" pitchFamily="34" charset="0"/>
              </a:rPr>
              <a:t>Threads</a:t>
            </a:r>
            <a:r>
              <a:rPr lang="fi-FI" dirty="0">
                <a:solidFill>
                  <a:schemeClr val="bg2"/>
                </a:solidFill>
                <a:latin typeface="Neue Haas Unica W1G" panose="020B0504030206020203" pitchFamily="34" charset="0"/>
              </a:rPr>
              <a:t>  		+ 1 520</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461307439"/>
              </p:ext>
            </p:extLst>
          </p:nvPr>
        </p:nvGraphicFramePr>
        <p:xfrm>
          <a:off x="502507" y="2067953"/>
          <a:ext cx="7096898" cy="421431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seuraajat ja tilaajat Facebookissa, Instagramissa, X:ssä, YouTubessa, TikTokissa, </a:t>
            </a:r>
            <a:r>
              <a:rPr lang="fi-FI" sz="1200" dirty="0" err="1">
                <a:solidFill>
                  <a:schemeClr val="accent1"/>
                </a:solidFill>
              </a:rPr>
              <a:t>LinkedInissa</a:t>
            </a:r>
            <a:r>
              <a:rPr lang="fi-FI" sz="1200" dirty="0">
                <a:solidFill>
                  <a:schemeClr val="accent1"/>
                </a:solidFill>
              </a:rPr>
              <a:t> ja </a:t>
            </a:r>
            <a:r>
              <a:rPr lang="fi-FI" sz="1200" dirty="0" err="1">
                <a:solidFill>
                  <a:schemeClr val="accent1"/>
                </a:solidFill>
              </a:rPr>
              <a:t>Threadissa</a:t>
            </a:r>
            <a:r>
              <a:rPr lang="fi-FI" sz="1200" dirty="0">
                <a:solidFill>
                  <a:schemeClr val="accent1"/>
                </a:solidFill>
              </a:rPr>
              <a:t>. Päällekkäisyyksiä ei ole huomioitu.</a:t>
            </a:r>
          </a:p>
        </p:txBody>
      </p:sp>
    </p:spTree>
    <p:extLst>
      <p:ext uri="{BB962C8B-B14F-4D97-AF65-F5344CB8AC3E}">
        <p14:creationId xmlns:p14="http://schemas.microsoft.com/office/powerpoint/2010/main" val="3516803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603503" y="229201"/>
            <a:ext cx="6355081" cy="1142400"/>
          </a:xfrm>
        </p:spPr>
        <p:txBody>
          <a:bodyPr>
            <a:normAutofit/>
          </a:bodyPr>
          <a:lstStyle/>
          <a:p>
            <a:r>
              <a:rPr lang="fi-FI" dirty="0" err="1"/>
              <a:t>Aikakausmedioiden</a:t>
            </a:r>
            <a:r>
              <a:rPr lang="fi-FI" dirty="0"/>
              <a:t> sometilien määrä / syyskuu 2025</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dirty="0">
                <a:solidFill>
                  <a:schemeClr val="bg2"/>
                </a:solidFill>
                <a:latin typeface="Neue Haas Unica W1G Medium" panose="020B0504030206020203" pitchFamily="34" charset="0"/>
              </a:rPr>
              <a:t>Seurannassa oli mukana 189 aikakausmediaa, joilla oli käytössään yhteensä 472 sometiliä.</a:t>
            </a:r>
            <a:br>
              <a:rPr lang="fi-FI" sz="2000" dirty="0">
                <a:solidFill>
                  <a:schemeClr val="bg2"/>
                </a:solidFill>
                <a:latin typeface="Neue Haas Unica W1G Medium" panose="020B0504030206020203" pitchFamily="34" charset="0"/>
              </a:rPr>
            </a:br>
            <a:endParaRPr lang="fi-FI" sz="1000" dirty="0">
              <a:solidFill>
                <a:schemeClr val="bg2"/>
              </a:solidFill>
              <a:latin typeface="Neue Haas Unica W1G Medium" panose="020B0504030206020203" pitchFamily="34" charset="0"/>
            </a:endParaRPr>
          </a:p>
          <a:p>
            <a:pPr algn="ctr"/>
            <a:r>
              <a:rPr lang="fi-FI" sz="2000" dirty="0">
                <a:solidFill>
                  <a:schemeClr val="bg2"/>
                </a:solidFill>
                <a:latin typeface="Neue Haas Unica W1G Medium" panose="020B0504030206020203" pitchFamily="34" charset="0"/>
              </a:rPr>
              <a:t>Yhdellä aikakausmedialla on keskimäärin käytössään </a:t>
            </a:r>
          </a:p>
          <a:p>
            <a:pPr algn="ctr"/>
            <a:r>
              <a:rPr lang="fi-FI" sz="4000" b="1" dirty="0">
                <a:solidFill>
                  <a:schemeClr val="bg2"/>
                </a:solidFill>
                <a:latin typeface="Neue Haas Unica W1G" panose="020B0504030206020203" pitchFamily="34" charset="0"/>
              </a:rPr>
              <a:t>2,5</a:t>
            </a:r>
            <a:r>
              <a:rPr lang="fi-FI" sz="2000" b="1" dirty="0">
                <a:solidFill>
                  <a:schemeClr val="bg2"/>
                </a:solidFill>
                <a:latin typeface="Neue Haas Unica W1G" panose="020B0504030206020203" pitchFamily="34" charset="0"/>
              </a:rPr>
              <a:t> </a:t>
            </a:r>
            <a:br>
              <a:rPr lang="fi-FI" sz="2000" dirty="0">
                <a:solidFill>
                  <a:schemeClr val="bg2"/>
                </a:solidFill>
                <a:latin typeface="Neue Haas Unica W1G Medium" panose="020B0504030206020203" pitchFamily="34" charset="0"/>
              </a:rPr>
            </a:br>
            <a:r>
              <a:rPr lang="fi-FI" sz="2000" dirty="0">
                <a:solidFill>
                  <a:schemeClr val="bg2"/>
                </a:solidFill>
                <a:latin typeface="Neue Haas Unica W1G Medium" panose="020B0504030206020203" pitchFamily="34" charset="0"/>
              </a:rPr>
              <a:t>sometiliä.</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4201873525"/>
              </p:ext>
            </p:extLst>
          </p:nvPr>
        </p:nvGraphicFramePr>
        <p:xfrm>
          <a:off x="-1"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787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dirty="0"/>
              <a:t>Yleisön keskimääräinen koko / </a:t>
            </a:r>
            <a:br>
              <a:rPr lang="fi-FI" dirty="0"/>
            </a:br>
            <a:r>
              <a:rPr lang="fi-FI" dirty="0"/>
              <a:t>syyskuu 2025</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b="1" dirty="0">
                <a:solidFill>
                  <a:schemeClr val="bg2"/>
                </a:solidFill>
                <a:latin typeface="Neue Haas Unica W1G" panose="020B0504030206020203" pitchFamily="34" charset="0"/>
              </a:rPr>
              <a:t>Yhdellä aikakausmedialla on eri somekanavissa yhteensä keskimäärin</a:t>
            </a:r>
            <a:br>
              <a:rPr lang="fi-FI" sz="2000" b="1" dirty="0">
                <a:solidFill>
                  <a:schemeClr val="bg2"/>
                </a:solidFill>
                <a:latin typeface="Neue Haas Unica W1G" panose="020B0504030206020203" pitchFamily="34" charset="0"/>
              </a:rPr>
            </a:br>
            <a:r>
              <a:rPr lang="fi-FI" sz="4000" b="1" dirty="0">
                <a:solidFill>
                  <a:schemeClr val="bg2"/>
                </a:solidFill>
                <a:latin typeface="Neue Haas Unica W1G" panose="020B0504030206020203" pitchFamily="34" charset="0"/>
              </a:rPr>
              <a:t>28 615</a:t>
            </a:r>
          </a:p>
          <a:p>
            <a:pPr algn="ctr"/>
            <a:r>
              <a:rPr lang="fi-FI" sz="2000" b="1" dirty="0">
                <a:solidFill>
                  <a:schemeClr val="bg2"/>
                </a:solidFill>
                <a:latin typeface="Neue Haas Unica W1G" panose="020B0504030206020203" pitchFamily="34" charset="0"/>
              </a:rPr>
              <a:t>seuraajaa.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2709453603"/>
              </p:ext>
            </p:extLst>
          </p:nvPr>
        </p:nvGraphicFramePr>
        <p:xfrm>
          <a:off x="0"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245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482822367"/>
              </p:ext>
            </p:extLst>
          </p:nvPr>
        </p:nvGraphicFramePr>
        <p:xfrm>
          <a:off x="712694" y="1924556"/>
          <a:ext cx="10515600" cy="421881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3BB59EEA-1884-69AC-0F74-32C44455CAE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kaikissa somekanavissa </a:t>
            </a:r>
            <a:br>
              <a:rPr lang="fi-FI" sz="3200" dirty="0"/>
            </a:br>
            <a:r>
              <a:rPr lang="fi-FI" sz="2600" b="1" dirty="0">
                <a:solidFill>
                  <a:schemeClr val="accent2"/>
                </a:solidFill>
                <a:latin typeface="Neue Haas Unica W1G" panose="020B0504030206020203" pitchFamily="34" charset="0"/>
              </a:rPr>
              <a:t>9/2024 – 9/2025</a:t>
            </a:r>
          </a:p>
        </p:txBody>
      </p:sp>
      <p:sp>
        <p:nvSpPr>
          <p:cNvPr id="6" name="TextBox 5">
            <a:extLst>
              <a:ext uri="{FF2B5EF4-FFF2-40B4-BE49-F238E27FC236}">
                <a16:creationId xmlns:a16="http://schemas.microsoft.com/office/drawing/2014/main" id="{ACE1A8BF-E1A6-BB33-FCE3-1CA73A83E78F}"/>
              </a:ext>
            </a:extLst>
          </p:cNvPr>
          <p:cNvSpPr txBox="1"/>
          <p:nvPr/>
        </p:nvSpPr>
        <p:spPr>
          <a:xfrm>
            <a:off x="1169894" y="1524446"/>
            <a:ext cx="10058400" cy="461665"/>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seuraajat ja kanavan tilaajat Facebookissa, Instagramissa, X:ssä, YouTubessa, TikTokissa, </a:t>
            </a:r>
            <a:r>
              <a:rPr lang="fi-FI" sz="1200" i="1" dirty="0" err="1">
                <a:solidFill>
                  <a:schemeClr val="accent1"/>
                </a:solidFill>
                <a:latin typeface="Neue Haas Unica W1G" panose="020B0504030206020203" pitchFamily="34" charset="0"/>
              </a:rPr>
              <a:t>LinkedInissa</a:t>
            </a:r>
            <a:r>
              <a:rPr lang="fi-FI" sz="1200" i="1" dirty="0">
                <a:solidFill>
                  <a:schemeClr val="accent1"/>
                </a:solidFill>
                <a:latin typeface="Neue Haas Unica W1G" panose="020B0504030206020203" pitchFamily="34" charset="0"/>
              </a:rPr>
              <a:t> ja </a:t>
            </a:r>
            <a:r>
              <a:rPr lang="fi-FI" sz="1200" i="1" dirty="0" err="1">
                <a:solidFill>
                  <a:schemeClr val="accent1"/>
                </a:solidFill>
                <a:latin typeface="Neue Haas Unica W1G" panose="020B0504030206020203" pitchFamily="34" charset="0"/>
              </a:rPr>
              <a:t>Threadsissa</a:t>
            </a:r>
            <a:r>
              <a:rPr lang="fi-FI" sz="1200" i="1" dirty="0">
                <a:solidFill>
                  <a:schemeClr val="accent1"/>
                </a:solidFill>
                <a:latin typeface="Neue Haas Unica W1G" panose="020B0504030206020203" pitchFamily="34" charset="0"/>
              </a:rPr>
              <a:t>. Päällekkäisyyksiä ei ole huomioitu.</a:t>
            </a:r>
          </a:p>
        </p:txBody>
      </p:sp>
      <p:sp>
        <p:nvSpPr>
          <p:cNvPr id="3" name="TextBox 2">
            <a:extLst>
              <a:ext uri="{FF2B5EF4-FFF2-40B4-BE49-F238E27FC236}">
                <a16:creationId xmlns:a16="http://schemas.microsoft.com/office/drawing/2014/main" id="{66578E38-F813-286C-8A59-5AC10361BBE8}"/>
              </a:ext>
            </a:extLst>
          </p:cNvPr>
          <p:cNvSpPr txBox="1"/>
          <p:nvPr/>
        </p:nvSpPr>
        <p:spPr>
          <a:xfrm>
            <a:off x="3671794" y="6076888"/>
            <a:ext cx="6488206" cy="646331"/>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 Seuranta muuttui 1/2025, jolloin mukaan tuli LinkedIn ja </a:t>
            </a:r>
            <a:r>
              <a:rPr lang="fi-FI" sz="1200" i="1" dirty="0" err="1">
                <a:solidFill>
                  <a:schemeClr val="accent1"/>
                </a:solidFill>
                <a:latin typeface="Neue Haas Unica W1G" panose="020B0504030206020203" pitchFamily="34" charset="0"/>
              </a:rPr>
              <a:t>Threads</a:t>
            </a:r>
            <a:r>
              <a:rPr lang="fi-FI" sz="1200" i="1" dirty="0">
                <a:solidFill>
                  <a:schemeClr val="accent1"/>
                </a:solidFill>
                <a:latin typeface="Neue Haas Unica W1G" panose="020B0504030206020203" pitchFamily="34" charset="0"/>
              </a:rPr>
              <a:t>, Pinterest poistui seurannasta ja Facebookista aletiin tilastoida seuraajamäärää tykkääjien sijaan. Kokonaisseuraajamäärä ei ole vertailukelpoinen tätä edeltävään aikaan.</a:t>
            </a:r>
          </a:p>
        </p:txBody>
      </p:sp>
    </p:spTree>
    <p:extLst>
      <p:ext uri="{BB962C8B-B14F-4D97-AF65-F5344CB8AC3E}">
        <p14:creationId xmlns:p14="http://schemas.microsoft.com/office/powerpoint/2010/main" val="4257341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670145782"/>
              </p:ext>
            </p:extLst>
          </p:nvPr>
        </p:nvGraphicFramePr>
        <p:xfrm>
          <a:off x="712694" y="1801445"/>
          <a:ext cx="10515600" cy="4142155"/>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3">
            <a:extLst>
              <a:ext uri="{FF2B5EF4-FFF2-40B4-BE49-F238E27FC236}">
                <a16:creationId xmlns:a16="http://schemas.microsoft.com/office/drawing/2014/main" id="{25569B91-5351-0566-579D-73C5A6CACCC8}"/>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Facebookissa </a:t>
            </a:r>
            <a:br>
              <a:rPr lang="fi-FI" sz="3200" dirty="0"/>
            </a:br>
            <a:r>
              <a:rPr lang="fi-FI" sz="2600" b="1" dirty="0">
                <a:solidFill>
                  <a:schemeClr val="accent2"/>
                </a:solidFill>
                <a:latin typeface="Neue Haas Unica W1G" panose="020B0504030206020203" pitchFamily="34" charset="0"/>
              </a:rPr>
              <a:t>9/2024 – 9/2025</a:t>
            </a:r>
          </a:p>
        </p:txBody>
      </p:sp>
      <p:sp>
        <p:nvSpPr>
          <p:cNvPr id="9" name="TextBox 8">
            <a:extLst>
              <a:ext uri="{FF2B5EF4-FFF2-40B4-BE49-F238E27FC236}">
                <a16:creationId xmlns:a16="http://schemas.microsoft.com/office/drawing/2014/main" id="{965FCC0C-19E5-9B2B-8D64-6A98AC00799F}"/>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Facebook-sivujen seuraajat. Päällekkäisyyksiä ei ole huomioitu.</a:t>
            </a:r>
          </a:p>
        </p:txBody>
      </p:sp>
      <p:sp>
        <p:nvSpPr>
          <p:cNvPr id="2" name="TextBox 1">
            <a:extLst>
              <a:ext uri="{FF2B5EF4-FFF2-40B4-BE49-F238E27FC236}">
                <a16:creationId xmlns:a16="http://schemas.microsoft.com/office/drawing/2014/main" id="{09C7C72D-BB59-E07B-9A71-67313481A09F}"/>
              </a:ext>
            </a:extLst>
          </p:cNvPr>
          <p:cNvSpPr txBox="1"/>
          <p:nvPr/>
        </p:nvSpPr>
        <p:spPr>
          <a:xfrm>
            <a:off x="3671794" y="6076888"/>
            <a:ext cx="6004469" cy="461665"/>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 Seuranta muuttui 1/2025, jolloin Facebookista aletiin tilastoida sivun seuraajamäärää tykkääjien sijaan. </a:t>
            </a:r>
          </a:p>
        </p:txBody>
      </p:sp>
    </p:spTree>
    <p:extLst>
      <p:ext uri="{BB962C8B-B14F-4D97-AF65-F5344CB8AC3E}">
        <p14:creationId xmlns:p14="http://schemas.microsoft.com/office/powerpoint/2010/main" val="3113325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3935200533"/>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3">
            <a:extLst>
              <a:ext uri="{FF2B5EF4-FFF2-40B4-BE49-F238E27FC236}">
                <a16:creationId xmlns:a16="http://schemas.microsoft.com/office/drawing/2014/main" id="{06B8B113-1EB0-DBE6-A6F4-C9BDF0433081}"/>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Instagramissa </a:t>
            </a:r>
            <a:br>
              <a:rPr lang="fi-FI" sz="3200" dirty="0"/>
            </a:br>
            <a:r>
              <a:rPr lang="fi-FI" sz="2600" b="1" dirty="0">
                <a:solidFill>
                  <a:schemeClr val="accent2"/>
                </a:solidFill>
                <a:latin typeface="Neue Haas Unica W1G" panose="020B0504030206020203" pitchFamily="34" charset="0"/>
              </a:rPr>
              <a:t>9/2024 – 9/2025</a:t>
            </a:r>
          </a:p>
        </p:txBody>
      </p:sp>
      <p:sp>
        <p:nvSpPr>
          <p:cNvPr id="6" name="TextBox 5">
            <a:extLst>
              <a:ext uri="{FF2B5EF4-FFF2-40B4-BE49-F238E27FC236}">
                <a16:creationId xmlns:a16="http://schemas.microsoft.com/office/drawing/2014/main" id="{9D2CE731-BA61-EEEB-24B2-F693812C54FE}"/>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Instagram-seuraajat. Päällekkäisyyksiä ei ole huomioitu.</a:t>
            </a:r>
          </a:p>
        </p:txBody>
      </p:sp>
    </p:spTree>
    <p:extLst>
      <p:ext uri="{BB962C8B-B14F-4D97-AF65-F5344CB8AC3E}">
        <p14:creationId xmlns:p14="http://schemas.microsoft.com/office/powerpoint/2010/main" val="2015413263"/>
      </p:ext>
    </p:extLst>
  </p:cSld>
  <p:clrMapOvr>
    <a:masterClrMapping/>
  </p:clrMapOvr>
</p:sld>
</file>

<file path=ppt/theme/theme1.xml><?xml version="1.0" encoding="utf-8"?>
<a:theme xmlns:a="http://schemas.openxmlformats.org/drawingml/2006/main" name="Office Theme">
  <a:themeElements>
    <a:clrScheme name="Aikakausmedia värit">
      <a:dk1>
        <a:srgbClr val="000000"/>
      </a:dk1>
      <a:lt1>
        <a:srgbClr val="FFFFFF"/>
      </a:lt1>
      <a:dk2>
        <a:srgbClr val="002649"/>
      </a:dk2>
      <a:lt2>
        <a:srgbClr val="FEFCFF"/>
      </a:lt2>
      <a:accent1>
        <a:srgbClr val="002649"/>
      </a:accent1>
      <a:accent2>
        <a:srgbClr val="FF6464"/>
      </a:accent2>
      <a:accent3>
        <a:srgbClr val="F3CF67"/>
      </a:accent3>
      <a:accent4>
        <a:srgbClr val="43FFED"/>
      </a:accent4>
      <a:accent5>
        <a:srgbClr val="00599E"/>
      </a:accent5>
      <a:accent6>
        <a:srgbClr val="B2B2B2"/>
      </a:accent6>
      <a:hlink>
        <a:srgbClr val="FF6464"/>
      </a:hlink>
      <a:folHlink>
        <a:srgbClr val="FF64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smtClean="0">
            <a:latin typeface="Neue Haas Unica W1G" panose="020B0504030206020203" pitchFamily="34" charset="0"/>
          </a:defRPr>
        </a:defPPr>
      </a:lstStyle>
    </a:txDef>
  </a:objectDefaults>
  <a:extraClrSchemeLst/>
  <a:extLst>
    <a:ext uri="{05A4C25C-085E-4340-85A3-A5531E510DB2}">
      <thm15:themeFamily xmlns:thm15="http://schemas.microsoft.com/office/thememl/2012/main" name="Aikakausmedia-presepohja" id="{27F49DBD-B064-444B-96FB-3C48DEE958D5}" vid="{92DBE8E4-D1B9-4240-B326-D810776610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3F551B6AE0A94F47AE516944E2F00FE5" ma:contentTypeVersion="8" ma:contentTypeDescription="Luo uusi asiakirja." ma:contentTypeScope="" ma:versionID="9c253d60e62475b883249c8aa6bfcf48">
  <xsd:schema xmlns:xsd="http://www.w3.org/2001/XMLSchema" xmlns:xs="http://www.w3.org/2001/XMLSchema" xmlns:p="http://schemas.microsoft.com/office/2006/metadata/properties" xmlns:ns2="b8458977-e6f2-40e9-9621-96f4298c6bbe" targetNamespace="http://schemas.microsoft.com/office/2006/metadata/properties" ma:root="true" ma:fieldsID="81049b0714fee14a638bbb389c11995a" ns2:_="">
    <xsd:import namespace="b8458977-e6f2-40e9-9621-96f4298c6b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58977-e6f2-40e9-9621-96f4298c6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17AF0E-1D5E-441E-9D4F-1D838987E3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458977-e6f2-40e9-9621-96f4298c6b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B21824-3573-4170-BB97-352BE88B69B2}">
  <ds:schemaRefs>
    <ds:schemaRef ds:uri="http://schemas.openxmlformats.org/package/2006/metadata/core-properties"/>
    <ds:schemaRef ds:uri="http://purl.org/dc/elements/1.1/"/>
    <ds:schemaRef ds:uri="b8458977-e6f2-40e9-9621-96f4298c6bbe"/>
    <ds:schemaRef ds:uri="http://schemas.microsoft.com/office/2006/metadata/properties"/>
    <ds:schemaRef ds:uri="http://purl.org/dc/dcmitype/"/>
    <ds:schemaRef ds:uri="http://www.w3.org/XML/1998/namespace"/>
    <ds:schemaRef ds:uri="http://schemas.microsoft.com/office/2006/documentManagement/typ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76BD3844-D0FB-414D-A452-15FC55E587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17225</TotalTime>
  <Words>2689</Words>
  <Application>Microsoft Macintosh PowerPoint</Application>
  <PresentationFormat>Widescreen</PresentationFormat>
  <Paragraphs>811</Paragraphs>
  <Slides>38</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Neue Haas Unica W1G</vt:lpstr>
      <vt:lpstr>Clattering</vt:lpstr>
      <vt:lpstr>Neue Haas Unica Pro</vt:lpstr>
      <vt:lpstr>Neue Haas Unica W1G Medium</vt:lpstr>
      <vt:lpstr>Neue Haas Unica W1G Light</vt:lpstr>
      <vt:lpstr>Canela Medium</vt:lpstr>
      <vt:lpstr>Office Theme</vt:lpstr>
      <vt:lpstr>PowerPoint Presentation</vt:lpstr>
      <vt:lpstr>Kaikkien aikojen Joulu  oli Instagramin suurin nousija syyskuussa</vt:lpstr>
      <vt:lpstr>Aikakausmedioiden someyleisö / syyskuu 2025</vt:lpstr>
      <vt:lpstr>Aikakausmedioiden seuraajamäärä / syyskuu 2025</vt:lpstr>
      <vt:lpstr>Aikakausmedioiden sometilien määrä / syyskuu 2025</vt:lpstr>
      <vt:lpstr>Yleisön keskimääräinen koko /  syyskuu 2025</vt:lpstr>
      <vt:lpstr>Yleisömäärä kaikissa somekanavissa  9/2024 – 9/2025</vt:lpstr>
      <vt:lpstr>Yleisömäärä Facebookissa  9/2024 – 9/2025</vt:lpstr>
      <vt:lpstr>Yleisömäärä Instagramissa  9/2024 – 9/2025</vt:lpstr>
      <vt:lpstr>Yleisömäärä X:ssä  9/2024 – 9/2025</vt:lpstr>
      <vt:lpstr>Yleisömäärä YouTubessa  9/2024 – 9/2025</vt:lpstr>
      <vt:lpstr>Yleisömäärä TikTokissa  9/2024 – 9/2025</vt:lpstr>
      <vt:lpstr>Yleisömäärä LinkedInissa  9/2024 – 9/2025</vt:lpstr>
      <vt:lpstr>Yleisömäärä Threadsissa  9/2024 – 9/2025</vt:lpstr>
      <vt:lpstr>Somen suurimmat</vt:lpstr>
      <vt:lpstr>Eniten seuraajia kaikissa kanavissa TOP 20 / syyskuu 2025</vt:lpstr>
      <vt:lpstr>Eniten seuraajia Facebookissa TOP 20 / syyskuu 2025</vt:lpstr>
      <vt:lpstr>Eniten seuraajia Instagramissa TOP 20 / syyskuu 2025</vt:lpstr>
      <vt:lpstr>Eniten seuraajia X:ssä TOP 20 / syyskuu 2025</vt:lpstr>
      <vt:lpstr>Eniten seuraajia YouTubessa ja TikTokissa TOP 10 /  syyskuu 2025</vt:lpstr>
      <vt:lpstr>Eniten seuraajia LinkedInissa ja Threadsissa  TOP 10 /  syyskuu 2025</vt:lpstr>
      <vt:lpstr>Eniten yleisöään  kasvattaneet</vt:lpstr>
      <vt:lpstr>Eniten uusia seuraajia kaikissa kanavissa TOP 20 / syyskuu 2025</vt:lpstr>
      <vt:lpstr>Eniten uusia seuraajia Facebookissa TOP 10 / syyskuu 2025</vt:lpstr>
      <vt:lpstr>Eniten uusia seuraajia Instagramissa TOP 10 / syyskuu 2025</vt:lpstr>
      <vt:lpstr>Eniten uusia seuraajia X:ssä TOP 10 / syyskuu 2025</vt:lpstr>
      <vt:lpstr>Eniten uusia seuraajia Youtubessa TOP 10 / syyskuu 2025</vt:lpstr>
      <vt:lpstr>Eniten uusia seuraajia Tiktokissa TOP 10 / syyskuu 2025</vt:lpstr>
      <vt:lpstr>Eniten uusia seuraajia Threadsissa  TOP 5 / syyskuu 2025</vt:lpstr>
      <vt:lpstr>Eniten uusia seuraajia Linkedinissa TOP 5 / syyskuu 2025</vt:lpstr>
      <vt:lpstr>Seuratut mediat</vt:lpstr>
      <vt:lpstr>Seurannassa olleet mediat (189 kpl) / syyskuu 2025</vt:lpstr>
      <vt:lpstr>Seurannassa olleet mediat (189 kpl) / syyskuu 2025</vt:lpstr>
      <vt:lpstr>Seurantaan lisätyt ja siitä poistuneet kanavat / syyskuu 2025</vt:lpstr>
      <vt:lpstr>Ajankohtaista  aikakausmedioista</vt:lpstr>
      <vt:lpstr>Haluatko uudistuneen Ajankuva-lehden kotiisi maksutta? Ennakkotilaa  10. marraskuuta mennessä!</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Aikakausmedia</dc:creator>
  <cp:keywords/>
  <dc:description/>
  <cp:lastModifiedBy>Outi Itävuo</cp:lastModifiedBy>
  <cp:revision>808</cp:revision>
  <dcterms:created xsi:type="dcterms:W3CDTF">2021-01-05T09:04:45Z</dcterms:created>
  <dcterms:modified xsi:type="dcterms:W3CDTF">2025-11-05T08:35:32Z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0x0101003F551B6AE0A94F47AE516944E2F00FE5</vt:lpwstr>
  </property>
</Properties>
</file>