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30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8" r:id="rId6"/>
    <p:sldId id="307" r:id="rId7"/>
    <p:sldId id="312" r:id="rId8"/>
    <p:sldId id="313" r:id="rId9"/>
    <p:sldId id="304" r:id="rId10"/>
    <p:sldId id="303" r:id="rId11"/>
    <p:sldId id="305" r:id="rId12"/>
    <p:sldId id="306" r:id="rId13"/>
    <p:sldId id="308" r:id="rId14"/>
    <p:sldId id="309" r:id="rId15"/>
    <p:sldId id="310" r:id="rId16"/>
    <p:sldId id="311" r:id="rId17"/>
    <p:sldId id="314" r:id="rId18"/>
    <p:sldId id="315" r:id="rId19"/>
  </p:sldIdLst>
  <p:sldSz cx="12192000" cy="6858000"/>
  <p:notesSz cx="6858000" cy="9144000"/>
  <p:embeddedFontLst>
    <p:embeddedFont>
      <p:font typeface="Canela Medium" pitchFamily="2" charset="77"/>
      <p:regular r:id="rId22"/>
    </p:embeddedFont>
    <p:embeddedFont>
      <p:font typeface="Clattering" pitchFamily="2" charset="0"/>
      <p:regular r:id="rId23"/>
    </p:embeddedFont>
    <p:embeddedFont>
      <p:font typeface="Neue Haas Unica W1G" panose="020B0404030206020203" pitchFamily="34" charset="0"/>
      <p:regular r:id="rId24"/>
    </p:embeddedFont>
    <p:embeddedFont>
      <p:font typeface="Neue Haas Unica W1G Light" panose="020B0404030206020203" pitchFamily="34" charset="0"/>
      <p:regular r:id="rId25"/>
    </p:embeddedFont>
    <p:embeddedFont>
      <p:font typeface="Neue Haas Unica W1G Medium" panose="020B0404030206020203" pitchFamily="34" charset="0"/>
      <p:regular r:id="rId26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49"/>
    <a:srgbClr val="FF6464"/>
    <a:srgbClr val="FEE0E1"/>
    <a:srgbClr val="F5F4F7"/>
    <a:srgbClr val="9CFFF8"/>
    <a:srgbClr val="F4CF67"/>
    <a:srgbClr val="8DE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3521" autoAdjust="0"/>
  </p:normalViewPr>
  <p:slideViewPr>
    <p:cSldViewPr snapToGrid="0" snapToObjects="1">
      <p:cViewPr>
        <p:scale>
          <a:sx n="75" d="100"/>
          <a:sy n="75" d="100"/>
        </p:scale>
        <p:origin x="1496" y="1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116731-4676-4049-B778-C85831E1F5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5C887A-2D2F-E940-8170-CB98732492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03909-B5E8-FB4E-AFE4-A87166A88C34}" type="datetimeFigureOut">
              <a:rPr lang="en-FI" smtClean="0">
                <a:latin typeface="Neue Haas Unica W1G" panose="020B0504030206020203" pitchFamily="34" charset="0"/>
              </a:rPr>
              <a:t>12.10.2026</a:t>
            </a:fld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4AAC1-5A48-8D47-9036-9B35BA37D1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B4C95-5904-FB43-9FE2-1A5C1BAD6A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F5268-A0E2-674D-AEA0-0DAD3129F1B4}" type="slidenum">
              <a:rPr lang="en-FI" smtClean="0">
                <a:latin typeface="Neue Haas Unica W1G" panose="020B0504030206020203" pitchFamily="34" charset="0"/>
              </a:rPr>
              <a:t>‹#›</a:t>
            </a:fld>
            <a:endParaRPr lang="en-FI" dirty="0"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359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C4E458E5-F7A7-9540-B300-0997209ECD22}" type="datetimeFigureOut">
              <a:rPr lang="en-FI" smtClean="0"/>
              <a:pPr/>
              <a:t>12.10.2026</a:t>
            </a:fld>
            <a:endParaRPr lang="en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ECE063A0-E1D9-054C-B6B8-9DCE4E3BD599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87118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Neue Haas Unica W1G" panose="020B0504030206020203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39018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3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73943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6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49260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7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390637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9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36485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.emf"/><Relationship Id="rId7" Type="http://schemas.openxmlformats.org/officeDocument/2006/relationships/image" Target="../media/image18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3.emf"/><Relationship Id="rId9" Type="http://schemas.openxmlformats.org/officeDocument/2006/relationships/image" Target="../media/image20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Relationship Id="rId9" Type="http://schemas.openxmlformats.org/officeDocument/2006/relationships/image" Target="../media/image2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CEAA9CC-6409-91E7-1210-DD7C409A24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9129" y="6284925"/>
            <a:ext cx="914589" cy="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038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976514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90698" y="1514670"/>
            <a:ext cx="8610601" cy="4553938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D41599-4BDE-B044-BE71-783A0AE401E8}"/>
              </a:ext>
            </a:extLst>
          </p:cNvPr>
          <p:cNvCxnSpPr>
            <a:cxnSpLocks/>
          </p:cNvCxnSpPr>
          <p:nvPr userDrawn="1"/>
        </p:nvCxnSpPr>
        <p:spPr>
          <a:xfrm>
            <a:off x="832648" y="1366807"/>
            <a:ext cx="105267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iruutu 4">
            <a:extLst>
              <a:ext uri="{FF2B5EF4-FFF2-40B4-BE49-F238E27FC236}">
                <a16:creationId xmlns:a16="http://schemas.microsoft.com/office/drawing/2014/main" id="{739672EB-639D-2DB3-E737-154BA7BF7B9C}"/>
              </a:ext>
            </a:extLst>
          </p:cNvPr>
          <p:cNvSpPr txBox="1"/>
          <p:nvPr userDrawn="1"/>
        </p:nvSpPr>
        <p:spPr>
          <a:xfrm>
            <a:off x="2298843" y="6389170"/>
            <a:ext cx="60977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Source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: NRS 2026  |  Total 15+ </a:t>
            </a:r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population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N: 46,720, </a:t>
            </a:r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women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N: 23,498, </a:t>
            </a:r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men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N: 23,222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DC3A3E13-FE9F-CEA7-C74C-401ADFCEDB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377" y="6358753"/>
            <a:ext cx="599893" cy="24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76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B43CB9C3-EE59-6F4E-B1F0-084700923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3E22C7-5B92-8F4E-BF31-28ED7B4FFEF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82C676-D6CA-374F-A1FB-8C9E8E107FBC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EFB9265-C684-6B42-B48E-FB706D49D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6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5193F66-C683-C840-B339-86ADCB9C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tx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B6DE27-FF44-2A48-B515-3FC0FC7EE81D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6D2D55-1242-2D45-A11E-7BF5063322A8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62B768-8286-D447-B4F5-40480A8307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3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3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D82AFEB-2307-D542-E154-1E94F77FDF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6620" y="6274443"/>
            <a:ext cx="914589" cy="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3904E7F5-D9B9-492E-84E1-5BCAD649F3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1311" y="6275056"/>
            <a:ext cx="914589" cy="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4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2875D82-5948-B840-B018-39245CCC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F67D57-1D40-5742-BF3B-9371FA12C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1DF033-2C27-434E-8D2D-4C13C394B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7B55F2C-460B-2A59-6466-2776FC3C2F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4438" y="6290867"/>
            <a:ext cx="914589" cy="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4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7" name="Kuva 3">
            <a:extLst>
              <a:ext uri="{FF2B5EF4-FFF2-40B4-BE49-F238E27FC236}">
                <a16:creationId xmlns:a16="http://schemas.microsoft.com/office/drawing/2014/main" id="{69A1B555-0641-F34F-80C0-337FF2B138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154" y="5952033"/>
            <a:ext cx="1326846" cy="61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CF68B6-EB23-2D4E-8356-BA08AD91C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accent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EC2417-A897-634C-9475-C2694F874E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76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8F8733-EB61-6547-BD3F-8B0A5C19D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5623AE-0293-984D-916C-9BEA648B74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1B0216-9980-2747-A102-53662C751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71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7C78DE1-6D6D-6C48-A90D-055ECCB3DDC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829704-8DA1-AF40-8623-8A623BC7E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FDE9FC-16A7-F247-98B4-8AB652778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08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7D19C15-488D-594D-A39E-F1ADC9C4A14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C5A0E-ACD5-6F48-AC18-D31D253548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D56BAF-85C4-3346-9788-9891FA0816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5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A34AE2-6D8E-1E42-B7B7-3ED600E83EB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B5645D-A15D-3E4E-BCA9-9A65B41545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C9E169-CE84-364E-AF1A-431A3C505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79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AD956-82E6-9345-BF9F-781389E6F2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89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75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5A7B3E75-0313-E206-829A-0974AC382E43}"/>
              </a:ext>
            </a:extLst>
          </p:cNvPr>
          <p:cNvSpPr txBox="1"/>
          <p:nvPr userDrawn="1"/>
        </p:nvSpPr>
        <p:spPr>
          <a:xfrm>
            <a:off x="6297929" y="6294340"/>
            <a:ext cx="27317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Source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: NRS 2026  |  Total 15+ </a:t>
            </a:r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population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</a:t>
            </a:r>
            <a:b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</a:b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N: 46,720, </a:t>
            </a:r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women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N: 23,498, </a:t>
            </a:r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men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N: 23,222</a:t>
            </a:r>
          </a:p>
        </p:txBody>
      </p:sp>
      <p:pic>
        <p:nvPicPr>
          <p:cNvPr id="6" name="Kuva 5" descr="Kuva, joka sisältää kohteen Fontti, Grafiikka, graafinen suunnittelu, kuvakaappaus&#10;&#10;Tekoälyllä luotu sisältö voi olla virheellistä.">
            <a:extLst>
              <a:ext uri="{FF2B5EF4-FFF2-40B4-BE49-F238E27FC236}">
                <a16:creationId xmlns:a16="http://schemas.microsoft.com/office/drawing/2014/main" id="{09A3EC4D-BC95-AE41-1468-32333055F4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2281" y="6494395"/>
            <a:ext cx="1011938" cy="22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178A84-A00F-9F4E-8B25-1DC2E55FF15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E244FF-4257-7E4C-8ABE-C636BF9F47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91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2E0052-7C18-2143-BE6B-041E63E5A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39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58CEF7-0887-7B42-B47B-250C6841D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A79401B-04AC-1B4E-AC3B-EAB6DA67366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99E405-2473-FD45-BE08-0DB890356E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D848E9-B770-064C-B974-636D46ECB7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D5593-2D98-3F45-99EE-46D29BA431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02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AF1FA73-5CBC-1D47-B97D-22FE5A31D81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A55120-D5DA-2447-9D24-342FC9EA1F88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3559E2-D529-ED4B-B781-276E24391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78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221624A-1624-9743-BBA1-8699AF8AE6D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BA0F28-2A18-824A-AB25-D19E6D891B4F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BE004A-37D4-C546-99D3-0F0C3DD70B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36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EB0750C-D2E6-C44C-B12D-E0D7D8BDFF3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292499-6E74-B84A-A62D-D470FB1AA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BC52E1-21C6-404D-B45A-86C274DFBD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68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28508-236D-414B-9135-B2FBB5A4EC0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1AC2EC-EC00-2A4A-9094-F79A29F5E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12A427-83F8-5F4C-8AD1-E8B3F3E45E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61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2419D-25FE-9B4B-AF45-C15B96A82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7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AD04DD-053B-EF42-951B-A77D7F276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69008E-7E94-884C-9CD1-46E94B5FFC1B}"/>
              </a:ext>
            </a:extLst>
          </p:cNvPr>
          <p:cNvSpPr txBox="1"/>
          <p:nvPr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96CF79-66B7-7F4E-AD65-FF1DAA40E9B3}"/>
              </a:ext>
            </a:extLst>
          </p:cNvPr>
          <p:cNvGrpSpPr/>
          <p:nvPr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A2D01A-48EC-8544-9EA9-F53CBB0235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180180-65CA-C447-8C72-468BD89754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2B75A8-6F21-094A-8E16-782F041E0D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CF252A-53B3-4E41-ADE1-608604DED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4B2E6FB-847A-C846-A69F-4C41DF40A2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82C750E-8E6B-7E44-9F33-2740B3FE5F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179479C-0F44-7A45-AA75-6A858C230627}"/>
              </a:ext>
            </a:extLst>
          </p:cNvPr>
          <p:cNvSpPr txBox="1"/>
          <p:nvPr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72BD61-6FA9-8743-A666-40EF36CBB6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332689-B495-B647-835B-2CFC4A45A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5BB652-68EA-2D4E-92E8-71606DDF7A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725686E-E108-2E42-96A5-352D04B2C237}"/>
              </a:ext>
            </a:extLst>
          </p:cNvPr>
          <p:cNvSpPr txBox="1"/>
          <p:nvPr userDrawn="1"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8A10FE-373D-E241-95E2-FEA2821CFEDF}"/>
              </a:ext>
            </a:extLst>
          </p:cNvPr>
          <p:cNvGrpSpPr/>
          <p:nvPr userDrawn="1"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9A9A7C6-98DB-AE49-B7E3-593AB37024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DBB09E5-BE53-6648-8273-1AEEA1686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7F898CD-4116-FF45-9A64-22F61C3081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2BE87ED-18E0-1C45-BE78-EDE91A239B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8ABDEC7-E59D-714E-96CF-A327FD771A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0717D3E-23C0-044C-924A-D0516609D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6E24ABC-29A6-6B46-9453-79FEBF75C414}"/>
              </a:ext>
            </a:extLst>
          </p:cNvPr>
          <p:cNvSpPr txBox="1"/>
          <p:nvPr userDrawn="1"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1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341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743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00"/>
            <a:ext cx="10515600" cy="1325563"/>
          </a:xfrm>
        </p:spPr>
        <p:txBody>
          <a:bodyPr/>
          <a:lstStyle>
            <a:lvl1pPr algn="ctr">
              <a:defRPr sz="40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 userDrawn="1"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407442" y="2146246"/>
            <a:ext cx="7464425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74940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59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00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9CFFF8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840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002649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076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F5F4F7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61091E-6CBC-F94E-82C1-D26EBC3D43DB}"/>
              </a:ext>
            </a:extLst>
          </p:cNvPr>
          <p:cNvSpPr/>
          <p:nvPr userDrawn="1"/>
        </p:nvSpPr>
        <p:spPr>
          <a:xfrm>
            <a:off x="9548949" y="6100354"/>
            <a:ext cx="2455817" cy="518567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106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828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40262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51421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4559" t="26618" r="14046"/>
          <a:stretch/>
        </p:blipFill>
        <p:spPr>
          <a:xfrm>
            <a:off x="11693235" y="0"/>
            <a:ext cx="498765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8" name="Kuva 3">
            <a:extLst>
              <a:ext uri="{FF2B5EF4-FFF2-40B4-BE49-F238E27FC236}">
                <a16:creationId xmlns:a16="http://schemas.microsoft.com/office/drawing/2014/main" id="{089477DD-D538-E44E-B9BD-9A4D9BB15B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7154" y="6068611"/>
            <a:ext cx="1326846" cy="616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F95A64-FF20-BD46-B015-C49C3BA767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39600"/>
          <a:stretch/>
        </p:blipFill>
        <p:spPr>
          <a:xfrm>
            <a:off x="10451620" y="-11669"/>
            <a:ext cx="1408111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84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95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71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21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1462D-75B7-0D4C-B90E-9417838C64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12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16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318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003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58CEF7-0887-7B42-B47B-250C6841DE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465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652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268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236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150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93959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70C9AB-B3BB-F545-B33C-C847C51189A7}"/>
              </a:ext>
            </a:extLst>
          </p:cNvPr>
          <p:cNvSpPr txBox="1"/>
          <p:nvPr userDrawn="1"/>
        </p:nvSpPr>
        <p:spPr>
          <a:xfrm>
            <a:off x="3839977" y="5452118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25292E4-B191-148C-15BE-211508C0B34D}"/>
              </a:ext>
            </a:extLst>
          </p:cNvPr>
          <p:cNvGrpSpPr/>
          <p:nvPr userDrawn="1"/>
        </p:nvGrpSpPr>
        <p:grpSpPr>
          <a:xfrm>
            <a:off x="5061577" y="5033666"/>
            <a:ext cx="2068842" cy="236236"/>
            <a:chOff x="5061577" y="4706264"/>
            <a:chExt cx="2068842" cy="2362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6375E88-318B-50F9-675F-03506AEAA8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458" y="4706264"/>
              <a:ext cx="236236" cy="23623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F2E15B-3ABD-C544-F0C8-26C0109E73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6443" y="4723592"/>
              <a:ext cx="218908" cy="21890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EB978EE-E9AF-3900-61EA-2734ECCFEA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8682" y="4737165"/>
              <a:ext cx="205335" cy="20533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E7C9F4A-4CB6-DF67-C3A4-CF7BCC6F95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1577" y="4732519"/>
              <a:ext cx="296937" cy="20998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E578F9E-7ED8-3F4B-5322-F6B35C01F0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7348" y="4736510"/>
              <a:ext cx="193071" cy="193071"/>
            </a:xfrm>
            <a:prstGeom prst="rect">
              <a:avLst/>
            </a:prstGeom>
          </p:spPr>
        </p:pic>
        <p:pic>
          <p:nvPicPr>
            <p:cNvPr id="19" name="Picture 18" descr="A white butterfly on a black background&#10;&#10;AI-generated content may be incorrect.">
              <a:extLst>
                <a:ext uri="{FF2B5EF4-FFF2-40B4-BE49-F238E27FC236}">
                  <a16:creationId xmlns:a16="http://schemas.microsoft.com/office/drawing/2014/main" id="{4C75930D-071A-D8E9-AEF7-70F78B133F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6688" y="4723592"/>
              <a:ext cx="248760" cy="218908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8543508-D827-DAA9-C950-9BBC20B1BA06}"/>
              </a:ext>
            </a:extLst>
          </p:cNvPr>
          <p:cNvSpPr txBox="1"/>
          <p:nvPr userDrawn="1"/>
        </p:nvSpPr>
        <p:spPr>
          <a:xfrm>
            <a:off x="3839978" y="4023311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" b="0" i="0" u="none" baseline="0" dirty="0" err="1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Aikakausmedia.fi</a:t>
            </a:r>
            <a:r>
              <a:rPr lang="en" b="0" i="0" u="none" baseline="0" dirty="0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/</a:t>
            </a:r>
            <a:r>
              <a:rPr lang="en" b="0" i="0" u="none" baseline="0" dirty="0" err="1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en</a:t>
            </a:r>
            <a:r>
              <a:rPr lang="en" b="0" i="0" u="none" baseline="0" dirty="0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  │  </a:t>
            </a:r>
            <a:r>
              <a:rPr lang="en" b="0" i="0" u="none" baseline="0" dirty="0" err="1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Ratecards.fi</a:t>
            </a:r>
            <a:endParaRPr lang="en" b="0" i="0" u="none" baseline="0" dirty="0">
              <a:solidFill>
                <a:schemeClr val="bg1"/>
              </a:solidFill>
              <a:latin typeface="Neue Haas Unica W1G" panose="020B0504030206020203" pitchFamily="34" charset="0"/>
              <a:ea typeface="Neue Haas Unica W1G" panose="020B0504030206020203" pitchFamily="34" charset="0"/>
              <a:cs typeface="Neue Haas Unica W1G" panose="020B0504030206020203" pitchFamily="34" charset="0"/>
              <a:sym typeface="Neue Haas Unica W1G" panose="020B0504030206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F6872B-4F3F-43DE-EE65-B7E229CA9D1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3468" y="2676608"/>
            <a:ext cx="5515445" cy="101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5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649EBF-CEF6-E44B-B0A4-3E1C3279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A5092-7646-5547-A70B-476FB0726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5935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29" r:id="rId27"/>
    <p:sldLayoutId id="2147483660" r:id="rId28"/>
    <p:sldLayoutId id="2147483654" r:id="rId29"/>
    <p:sldLayoutId id="2147483677" r:id="rId30"/>
    <p:sldLayoutId id="2147483679" r:id="rId31"/>
    <p:sldLayoutId id="2147483663" r:id="rId32"/>
    <p:sldLayoutId id="2147483667" r:id="rId33"/>
    <p:sldLayoutId id="2147483676" r:id="rId34"/>
    <p:sldLayoutId id="2147483664" r:id="rId35"/>
    <p:sldLayoutId id="2147483680" r:id="rId36"/>
    <p:sldLayoutId id="2147483678" r:id="rId37"/>
    <p:sldLayoutId id="2147483661" r:id="rId38"/>
    <p:sldLayoutId id="2147483681" r:id="rId39"/>
    <p:sldLayoutId id="2147483662" r:id="rId40"/>
    <p:sldLayoutId id="2147483665" r:id="rId41"/>
    <p:sldLayoutId id="2147483657" r:id="rId42"/>
    <p:sldLayoutId id="2147483674" r:id="rId43"/>
    <p:sldLayoutId id="2147483666" r:id="rId44"/>
    <p:sldLayoutId id="2147483675" r:id="rId45"/>
    <p:sldLayoutId id="2147483670" r:id="rId46"/>
    <p:sldLayoutId id="2147483668" r:id="rId47"/>
    <p:sldLayoutId id="2147483669" r:id="rId48"/>
    <p:sldLayoutId id="2147483672" r:id="rId49"/>
    <p:sldLayoutId id="2147483673" r:id="rId50"/>
    <p:sldLayoutId id="2147483655" r:id="rId51"/>
    <p:sldLayoutId id="2147483671" r:id="rId5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Canela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kakausmedia.fi/en/research" TargetMode="External"/><Relationship Id="rId2" Type="http://schemas.openxmlformats.org/officeDocument/2006/relationships/hyperlink" Target="https://www.ratecards.fi/ratecards/nrs/t-599/#table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A person sitting on a couch&#10;&#10;Description automatically generated">
            <a:extLst>
              <a:ext uri="{FF2B5EF4-FFF2-40B4-BE49-F238E27FC236}">
                <a16:creationId xmlns:a16="http://schemas.microsoft.com/office/drawing/2014/main" id="{9D708DE0-D883-C28B-C7BF-4C371F40F94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056" t="18088" r="14486" b="2733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37E03D3-CE96-8F1F-6065-C851B792365C}"/>
              </a:ext>
            </a:extLst>
          </p:cNvPr>
          <p:cNvSpPr>
            <a:spLocks/>
          </p:cNvSpPr>
          <p:nvPr/>
        </p:nvSpPr>
        <p:spPr>
          <a:xfrm>
            <a:off x="0" y="4173967"/>
            <a:ext cx="12192000" cy="2684033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99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1DF375-90D5-7E45-B00C-9DB66F62E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64074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" sz="8800" dirty="0"/>
              <a:t>Reading times &amp; </a:t>
            </a:r>
            <a:br>
              <a:rPr lang="en" sz="8800" dirty="0"/>
            </a:br>
            <a:r>
              <a:rPr lang="en" sz="8800" dirty="0"/>
              <a:t>number of readings </a:t>
            </a:r>
            <a:br>
              <a:rPr lang="en" sz="8800" dirty="0"/>
            </a:br>
            <a:r>
              <a:rPr lang="en" sz="8800" dirty="0"/>
              <a:t>of Finnish magazines</a:t>
            </a:r>
            <a:endParaRPr lang="en-FI" sz="8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729775-DF8A-CA45-9105-05DC8CCDE98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6300551"/>
            <a:ext cx="9144000" cy="2907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600" dirty="0">
                <a:solidFill>
                  <a:schemeClr val="bg1"/>
                </a:solidFill>
                <a:latin typeface="Neue Haas Unica W1G Medium" panose="020B0404030206020203" pitchFamily="34" charset="0"/>
              </a:rPr>
              <a:t>National Readership Survey 2026</a:t>
            </a:r>
            <a:endParaRPr lang="en-FI" sz="1600" dirty="0">
              <a:solidFill>
                <a:schemeClr val="bg1"/>
              </a:solidFill>
              <a:latin typeface="Neue Haas Unica W1G Medium" panose="020B0404030206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6443C7-937E-404A-8BAE-6B359B643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57025AD-8EB4-92A6-EE43-E714A57EB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67" y="6286159"/>
            <a:ext cx="867164" cy="34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8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D9703-71CE-064E-8589-E781FA01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Contents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49E68-860F-344D-B03E-52C36E23E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77645" y="3018740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ABE52-1B6C-5D4D-A955-43D565F4550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277645" y="3801180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2061B3-AB6B-5B41-A326-467DF1CD7D6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277645" y="4568440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03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9A95A2-33BA-3349-A6C7-6BE4413AB23E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274595" y="3048976"/>
            <a:ext cx="4096499" cy="536030"/>
          </a:xfrm>
        </p:spPr>
        <p:txBody>
          <a:bodyPr anchor="ctr">
            <a:normAutofit/>
          </a:bodyPr>
          <a:lstStyle/>
          <a:p>
            <a:r>
              <a:rPr lang="en" sz="2000" dirty="0"/>
              <a:t>Reading times by magazine group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70A5A52-2CD2-EE49-BC94-E044F6C58AF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274594" y="3872022"/>
            <a:ext cx="4626726" cy="439637"/>
          </a:xfrm>
        </p:spPr>
        <p:txBody>
          <a:bodyPr anchor="ctr">
            <a:noAutofit/>
          </a:bodyPr>
          <a:lstStyle/>
          <a:p>
            <a:r>
              <a:rPr lang="en" sz="2000" dirty="0"/>
              <a:t>Number of readings by magazine group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57DE82-9ED9-D149-9389-1AB7527B651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274595" y="4654462"/>
            <a:ext cx="4096499" cy="424458"/>
          </a:xfrm>
        </p:spPr>
        <p:txBody>
          <a:bodyPr anchor="ctr">
            <a:noAutofit/>
          </a:bodyPr>
          <a:lstStyle/>
          <a:p>
            <a:r>
              <a:rPr lang="en" sz="2000" dirty="0"/>
              <a:t>Longest read magazines</a:t>
            </a:r>
          </a:p>
        </p:txBody>
      </p:sp>
      <p:pic>
        <p:nvPicPr>
          <p:cNvPr id="3" name="Kuva 5">
            <a:extLst>
              <a:ext uri="{FF2B5EF4-FFF2-40B4-BE49-F238E27FC236}">
                <a16:creationId xmlns:a16="http://schemas.microsoft.com/office/drawing/2014/main" id="{28E6CE3D-60A8-B01A-D3A8-218C1248E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67" y="6286159"/>
            <a:ext cx="867164" cy="34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3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D2C7-BBFE-F34F-A281-0BFD2CC17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616" y="2362761"/>
            <a:ext cx="4799012" cy="1834573"/>
          </a:xfrm>
        </p:spPr>
        <p:txBody>
          <a:bodyPr>
            <a:normAutofit fontScale="90000"/>
          </a:bodyPr>
          <a:lstStyle/>
          <a:p>
            <a:r>
              <a:rPr lang="en" sz="2800" dirty="0"/>
              <a:t>On </a:t>
            </a:r>
            <a:r>
              <a:rPr lang="en-GB" sz="2800" dirty="0"/>
              <a:t>average</a:t>
            </a:r>
            <a:r>
              <a:rPr lang="en" sz="2800" dirty="0"/>
              <a:t>, </a:t>
            </a:r>
            <a:r>
              <a:rPr lang="en" sz="2800" dirty="0">
                <a:solidFill>
                  <a:schemeClr val="accent2"/>
                </a:solidFill>
              </a:rPr>
              <a:t>58 minutes</a:t>
            </a:r>
            <a:r>
              <a:rPr lang="en" sz="2800" dirty="0"/>
              <a:t> is spent reading a magazine issue. </a:t>
            </a:r>
            <a:br>
              <a:rPr lang="en" sz="2800" dirty="0"/>
            </a:br>
            <a:br>
              <a:rPr lang="en" sz="2800" dirty="0"/>
            </a:br>
            <a:r>
              <a:rPr lang="en" sz="2800" dirty="0"/>
              <a:t>That is </a:t>
            </a:r>
            <a:r>
              <a:rPr lang="en" sz="2800" dirty="0">
                <a:solidFill>
                  <a:schemeClr val="accent2"/>
                </a:solidFill>
              </a:rPr>
              <a:t>four minutes longer </a:t>
            </a:r>
            <a:r>
              <a:rPr lang="en-GB" sz="2800" dirty="0"/>
              <a:t>compared to the previous year</a:t>
            </a:r>
            <a:endParaRPr lang="fi-FI" sz="2800" dirty="0">
              <a:highlight>
                <a:srgbClr val="FFFF00"/>
              </a:highlight>
            </a:endParaRPr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41CE597B-1ED9-FDED-36DC-5835EDEB195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3594" r="50156"/>
          <a:stretch>
            <a:fillRect/>
          </a:stretch>
        </p:blipFill>
        <p:spPr>
          <a:xfrm>
            <a:off x="0" y="0"/>
            <a:ext cx="56387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33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en-GB" noProof="0" dirty="0"/>
              <a:t>Reading times by magazine group</a:t>
            </a:r>
            <a:br>
              <a:rPr lang="en-GB" noProof="0" dirty="0"/>
            </a:br>
            <a:r>
              <a:rPr lang="en-GB" sz="1600" i="1" noProof="0" dirty="0"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Average amount of time spent on one issue, averages by magazine group</a:t>
            </a:r>
            <a:endParaRPr lang="en-GB" sz="1600" noProof="0" dirty="0">
              <a:solidFill>
                <a:schemeClr val="accent2"/>
              </a:solidFill>
              <a:latin typeface="Neue Haas Unica W1G" panose="020B0504030206020203" pitchFamily="34" charset="0"/>
            </a:endParaRPr>
          </a:p>
        </p:txBody>
      </p:sp>
      <p:graphicFrame>
        <p:nvGraphicFramePr>
          <p:cNvPr id="13" name="Taulukko 4">
            <a:extLst>
              <a:ext uri="{FF2B5EF4-FFF2-40B4-BE49-F238E27FC236}">
                <a16:creationId xmlns:a16="http://schemas.microsoft.com/office/drawing/2014/main" id="{101C8FD5-8061-9349-BAE0-3D8AB74286D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174454175"/>
              </p:ext>
            </p:extLst>
          </p:nvPr>
        </p:nvGraphicFramePr>
        <p:xfrm>
          <a:off x="1624361" y="1564825"/>
          <a:ext cx="8943278" cy="472244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230496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2356391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  <a:gridCol w="2356391">
                  <a:extLst>
                    <a:ext uri="{9D8B030D-6E8A-4147-A177-3AD203B41FA5}">
                      <a16:colId xmlns:a16="http://schemas.microsoft.com/office/drawing/2014/main" val="2192629354"/>
                    </a:ext>
                  </a:extLst>
                </a:gridCol>
              </a:tblGrid>
              <a:tr h="760042">
                <a:tc>
                  <a:txBody>
                    <a:bodyPr/>
                    <a:lstStyle/>
                    <a:p>
                      <a:pPr algn="l"/>
                      <a:r>
                        <a:rPr lang="en-GB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 group</a:t>
                      </a:r>
                      <a:endParaRPr lang="en-GB" sz="14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Neue Haas Unica W1G" panose="020B0504030206020203" pitchFamily="34" charset="0"/>
                          <a:cs typeface="Neue Haas Unica W1G" panose="020B0504030206020203" pitchFamily="34" charset="0"/>
                          <a:sym typeface="Neue Haas Unica W1G" panose="020B0504030206020203" pitchFamily="34" charset="0"/>
                        </a:rPr>
                        <a:t>Average reading times,</a:t>
                      </a:r>
                      <a:br>
                        <a:rPr lang="en-GB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</a:br>
                      <a:r>
                        <a:rPr lang="en-GB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NRS 2026</a:t>
                      </a: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Neue Haas Unica W1G" panose="020B0504030206020203" pitchFamily="34" charset="0"/>
                          <a:cs typeface="Neue Haas Unica W1G" panose="020B0504030206020203" pitchFamily="34" charset="0"/>
                          <a:sym typeface="Neue Haas Unica W1G" panose="020B0504030206020203" pitchFamily="34" charset="0"/>
                        </a:rPr>
                        <a:t>Change from the previous year</a:t>
                      </a:r>
                      <a:endParaRPr lang="en-GB" sz="14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General interest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GB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+ 9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Women's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+ 5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Special interest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+ 3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Health and well-being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+ 6</a:t>
                      </a: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Housing, construction and gardening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+ 4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Hobby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+ 4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1452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Travel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+ 4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Food and drink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+ 2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Motoring and technical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– 1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Professional magazines and organisation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+ 4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Economy and business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GB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+ 1</a:t>
                      </a:r>
                      <a:r>
                        <a:rPr lang="en-GB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min</a:t>
                      </a:r>
                      <a:endParaRPr lang="en-GB" sz="1400" b="0" i="0" u="none" strike="noStrike" kern="1200" noProof="0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Customer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GB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+ 3 min</a:t>
                      </a: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1686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GB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 magazines</a:t>
                      </a:r>
                      <a:endParaRPr lang="en-GB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GB" sz="1400" b="1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58 min</a:t>
                      </a:r>
                    </a:p>
                  </a:txBody>
                  <a:tcPr marL="108000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GB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+ 4 min</a:t>
                      </a: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909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4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en" dirty="0"/>
              <a:t>Reading times by by gender</a:t>
            </a:r>
            <a:br>
              <a:rPr lang="fi-FI" dirty="0"/>
            </a:br>
            <a:r>
              <a:rPr lang="en-GB" sz="1600" i="1" dirty="0"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Average</a:t>
            </a:r>
            <a:r>
              <a:rPr lang="en" sz="1600" i="1" dirty="0"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 amount of time spent on one issue, </a:t>
            </a:r>
            <a:r>
              <a:rPr lang="en-GB" sz="1600" i="1" dirty="0"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average</a:t>
            </a:r>
            <a:r>
              <a:rPr lang="en" sz="1600" i="1" dirty="0"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s by magazine group</a:t>
            </a:r>
            <a:endParaRPr lang="en-FI" sz="1600" dirty="0">
              <a:solidFill>
                <a:schemeClr val="accent2"/>
              </a:solidFill>
              <a:latin typeface="Neue Haas Unica W1G" panose="020B0504030206020203" pitchFamily="34" charset="0"/>
            </a:endParaRPr>
          </a:p>
        </p:txBody>
      </p:sp>
      <p:graphicFrame>
        <p:nvGraphicFramePr>
          <p:cNvPr id="13" name="Taulukko 4">
            <a:extLst>
              <a:ext uri="{FF2B5EF4-FFF2-40B4-BE49-F238E27FC236}">
                <a16:creationId xmlns:a16="http://schemas.microsoft.com/office/drawing/2014/main" id="{101C8FD5-8061-9349-BAE0-3D8AB74286D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139955599"/>
              </p:ext>
            </p:extLst>
          </p:nvPr>
        </p:nvGraphicFramePr>
        <p:xfrm>
          <a:off x="1021481" y="1533338"/>
          <a:ext cx="4871009" cy="4671665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452548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418461">
                  <a:extLst>
                    <a:ext uri="{9D8B030D-6E8A-4147-A177-3AD203B41FA5}">
                      <a16:colId xmlns:a16="http://schemas.microsoft.com/office/drawing/2014/main" val="2192629354"/>
                    </a:ext>
                  </a:extLst>
                </a:gridCol>
              </a:tblGrid>
              <a:tr h="394750">
                <a:tc>
                  <a:txBody>
                    <a:bodyPr/>
                    <a:lstStyle/>
                    <a:p>
                      <a:pPr algn="l"/>
                      <a:endParaRPr lang="fi-FI" sz="12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12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Women</a:t>
                      </a:r>
                      <a:endParaRPr lang="fi-FI" sz="12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297407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General interest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297407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Women's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16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9221"/>
                  </a:ext>
                </a:extLst>
              </a:tr>
              <a:tr h="29740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Special interest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403028"/>
                  </a:ext>
                </a:extLst>
              </a:tr>
              <a:tr h="42911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Housing, construction and gardening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29740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Food and drink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204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Health and well-being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22045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Hobby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2204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  <a:ea typeface="+mn-ea"/>
                          <a:cs typeface="+mn-cs"/>
                        </a:rPr>
                        <a:t>Travel magazines</a:t>
                      </a:r>
                      <a:endParaRPr lang="fi-FI" sz="1300" b="0" i="0" u="none" strike="noStrike" kern="1200" dirty="0">
                        <a:solidFill>
                          <a:srgbClr val="002649"/>
                        </a:solidFill>
                        <a:effectLst/>
                        <a:latin typeface="Neue Haas Unica W1G" panose="020B04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14528"/>
                  </a:ext>
                </a:extLst>
              </a:tr>
              <a:tr h="322045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Economy and business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64370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Professional magazines and organisation magazines 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2204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Motoring and technical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220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3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Customer</a:t>
                      </a: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  <a:r>
                        <a:rPr lang="fi-FI" sz="13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magazines</a:t>
                      </a:r>
                      <a:endParaRPr lang="fi-FI" sz="13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322045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All magazines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i-FI" sz="13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1 h 1</a:t>
                      </a:r>
                      <a:r>
                        <a:rPr lang="en-FI" sz="13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 min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3" name="Taulukko 4">
            <a:extLst>
              <a:ext uri="{FF2B5EF4-FFF2-40B4-BE49-F238E27FC236}">
                <a16:creationId xmlns:a16="http://schemas.microsoft.com/office/drawing/2014/main" id="{4857FF66-5AD9-471A-E102-624716E89F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790548"/>
              </p:ext>
            </p:extLst>
          </p:nvPr>
        </p:nvGraphicFramePr>
        <p:xfrm>
          <a:off x="6237275" y="1533338"/>
          <a:ext cx="4871009" cy="469593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419890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451119">
                  <a:extLst>
                    <a:ext uri="{9D8B030D-6E8A-4147-A177-3AD203B41FA5}">
                      <a16:colId xmlns:a16="http://schemas.microsoft.com/office/drawing/2014/main" val="3359085507"/>
                    </a:ext>
                  </a:extLst>
                </a:gridCol>
              </a:tblGrid>
              <a:tr h="400451">
                <a:tc>
                  <a:txBody>
                    <a:bodyPr/>
                    <a:lstStyle/>
                    <a:p>
                      <a:pPr algn="l"/>
                      <a:endParaRPr lang="fi-FI" sz="12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12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Men</a:t>
                      </a:r>
                      <a:endParaRPr lang="fi-FI" sz="12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29776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General interest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29776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Motoring and technical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240891"/>
                  </a:ext>
                </a:extLst>
              </a:tr>
              <a:tr h="2977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Special interest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min 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899361"/>
                  </a:ext>
                </a:extLst>
              </a:tr>
              <a:tr h="29776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Hobby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6437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Professional magazines and organisation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29776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Economy and business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297761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Travel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41788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Housing, construction and gardening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14528"/>
                  </a:ext>
                </a:extLst>
              </a:tr>
              <a:tr h="4540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Health and well-being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08293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Women's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0829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Food and drink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082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3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Customer</a:t>
                      </a: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  <a:r>
                        <a:rPr lang="fi-FI" sz="13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magazines</a:t>
                      </a:r>
                      <a:endParaRPr lang="fi-FI" sz="13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3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308293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3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All magazines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i-FI" sz="13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54</a:t>
                      </a:r>
                      <a:r>
                        <a:rPr lang="en-FI" sz="13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 min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33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D2C7-BBFE-F34F-A281-0BFD2CC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1399930"/>
            <a:ext cx="4799012" cy="1834573"/>
          </a:xfrm>
        </p:spPr>
        <p:txBody>
          <a:bodyPr>
            <a:normAutofit/>
          </a:bodyPr>
          <a:lstStyle/>
          <a:p>
            <a:r>
              <a:rPr lang="en-GB" sz="2800" dirty="0"/>
              <a:t>On average, people pick up a magazine issue </a:t>
            </a:r>
            <a:r>
              <a:rPr lang="en-GB" sz="2800" dirty="0">
                <a:solidFill>
                  <a:schemeClr val="accent2"/>
                </a:solidFill>
              </a:rPr>
              <a:t>two times</a:t>
            </a:r>
            <a:r>
              <a:rPr lang="en-GB" sz="2800" dirty="0"/>
              <a:t>.</a:t>
            </a:r>
            <a:endParaRPr lang="fi-FI" sz="28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32CBCDC-DBBF-9843-B215-501A313D4F2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3188777"/>
            <a:ext cx="4799012" cy="1834573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i-FI" sz="1800" i="1" dirty="0"/>
              <a:t>Food and drink </a:t>
            </a:r>
            <a:r>
              <a:rPr lang="fi-FI" sz="1800" i="1" dirty="0" err="1"/>
              <a:t>magazines</a:t>
            </a:r>
            <a:r>
              <a:rPr lang="fi-FI" sz="1800" i="1" dirty="0"/>
              <a:t>  </a:t>
            </a:r>
            <a:r>
              <a:rPr lang="fi-FI" sz="1800" dirty="0"/>
              <a:t>(2.7) and </a:t>
            </a:r>
            <a:r>
              <a:rPr lang="fi-FI" sz="1800" i="1" dirty="0"/>
              <a:t>hobby </a:t>
            </a:r>
            <a:r>
              <a:rPr lang="fi-FI" sz="1800" i="1" dirty="0" err="1"/>
              <a:t>magazines</a:t>
            </a:r>
            <a:r>
              <a:rPr lang="fi-FI" sz="1800" i="1" dirty="0"/>
              <a:t>  </a:t>
            </a:r>
            <a:r>
              <a:rPr lang="fi-FI" sz="1800" dirty="0"/>
              <a:t>(2.5) </a:t>
            </a:r>
            <a:r>
              <a:rPr lang="en" sz="1800" dirty="0"/>
              <a:t>receive the highest</a:t>
            </a:r>
            <a:r>
              <a:rPr lang="en" sz="1800" i="1" dirty="0"/>
              <a:t> </a:t>
            </a:r>
            <a:r>
              <a:rPr lang="en" sz="1800" dirty="0"/>
              <a:t>number of readings.</a:t>
            </a:r>
            <a:endParaRPr lang="fi-FI" sz="1800" dirty="0"/>
          </a:p>
        </p:txBody>
      </p:sp>
      <p:pic>
        <p:nvPicPr>
          <p:cNvPr id="8" name="Kuva 3">
            <a:extLst>
              <a:ext uri="{FF2B5EF4-FFF2-40B4-BE49-F238E27FC236}">
                <a16:creationId xmlns:a16="http://schemas.microsoft.com/office/drawing/2014/main" id="{7028E653-C153-B34E-A6CF-2ECD1CCF2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07" y="6007452"/>
            <a:ext cx="1359330" cy="631117"/>
          </a:xfrm>
          <a:prstGeom prst="rect">
            <a:avLst/>
          </a:prstGeom>
        </p:spPr>
      </p:pic>
      <p:pic>
        <p:nvPicPr>
          <p:cNvPr id="7" name="Picture Placeholder 6" descr="A person reading a magazine&#10;&#10;Description automatically generated">
            <a:extLst>
              <a:ext uri="{FF2B5EF4-FFF2-40B4-BE49-F238E27FC236}">
                <a16:creationId xmlns:a16="http://schemas.microsoft.com/office/drawing/2014/main" id="{73126DB8-9963-452B-DC85-87D7A4E728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2781" r="27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69561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en" dirty="0"/>
              <a:t>Number of readings by magazine group</a:t>
            </a:r>
            <a:br>
              <a:rPr lang="fi-FI" dirty="0"/>
            </a:br>
            <a:r>
              <a:rPr lang="en-GB" sz="1800" i="1" dirty="0">
                <a:latin typeface="Neue Haas Unica W1G Light" panose="020B0404030206020203" pitchFamily="34" charset="0"/>
                <a:ea typeface="Neue Haas Unica W1G Light" panose="020B0404030206020203" pitchFamily="34" charset="0"/>
                <a:cs typeface="Neue Haas Unica W1G Light" panose="020B0404030206020203" pitchFamily="34" charset="0"/>
                <a:sym typeface="Neue Haas Unica W1G Light" panose="020B0404030206020203" pitchFamily="34" charset="0"/>
              </a:rPr>
              <a:t>Average</a:t>
            </a:r>
            <a:r>
              <a:rPr lang="en" sz="1800" i="1" dirty="0">
                <a:latin typeface="Neue Haas Unica W1G Light" panose="020B0404030206020203" pitchFamily="34" charset="0"/>
                <a:ea typeface="Neue Haas Unica W1G Light" panose="020B0404030206020203" pitchFamily="34" charset="0"/>
                <a:cs typeface="Neue Haas Unica W1G Light" panose="020B0404030206020203" pitchFamily="34" charset="0"/>
                <a:sym typeface="Neue Haas Unica W1G Light" panose="020B0404030206020203" pitchFamily="34" charset="0"/>
              </a:rPr>
              <a:t> number of readings per magazine issue, </a:t>
            </a:r>
            <a:r>
              <a:rPr lang="en-GB" sz="1800" i="1" dirty="0">
                <a:latin typeface="Neue Haas Unica W1G Light" panose="020B0404030206020203" pitchFamily="34" charset="0"/>
                <a:ea typeface="Neue Haas Unica W1G Light" panose="020B0404030206020203" pitchFamily="34" charset="0"/>
                <a:cs typeface="Neue Haas Unica W1G Light" panose="020B0404030206020203" pitchFamily="34" charset="0"/>
                <a:sym typeface="Neue Haas Unica W1G Light" panose="020B0404030206020203" pitchFamily="34" charset="0"/>
              </a:rPr>
              <a:t>average</a:t>
            </a:r>
            <a:r>
              <a:rPr lang="en" sz="1800" i="1" dirty="0">
                <a:latin typeface="Neue Haas Unica W1G Light" panose="020B0404030206020203" pitchFamily="34" charset="0"/>
                <a:ea typeface="Neue Haas Unica W1G Light" panose="020B0404030206020203" pitchFamily="34" charset="0"/>
                <a:cs typeface="Neue Haas Unica W1G Light" panose="020B0404030206020203" pitchFamily="34" charset="0"/>
                <a:sym typeface="Neue Haas Unica W1G Light" panose="020B0404030206020203" pitchFamily="34" charset="0"/>
              </a:rPr>
              <a:t> by magazine group</a:t>
            </a:r>
            <a:endParaRPr lang="en-FI" sz="18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13" name="Taulukko 4">
            <a:extLst>
              <a:ext uri="{FF2B5EF4-FFF2-40B4-BE49-F238E27FC236}">
                <a16:creationId xmlns:a16="http://schemas.microsoft.com/office/drawing/2014/main" id="{101C8FD5-8061-9349-BAE0-3D8AB74286D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25757283"/>
              </p:ext>
            </p:extLst>
          </p:nvPr>
        </p:nvGraphicFramePr>
        <p:xfrm>
          <a:off x="1379095" y="1486768"/>
          <a:ext cx="9267135" cy="47364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78351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817636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  <a:gridCol w="1735574">
                  <a:extLst>
                    <a:ext uri="{9D8B030D-6E8A-4147-A177-3AD203B41FA5}">
                      <a16:colId xmlns:a16="http://schemas.microsoft.com/office/drawing/2014/main" val="2192629354"/>
                    </a:ext>
                  </a:extLst>
                </a:gridCol>
                <a:gridCol w="1735574">
                  <a:extLst>
                    <a:ext uri="{9D8B030D-6E8A-4147-A177-3AD203B41FA5}">
                      <a16:colId xmlns:a16="http://schemas.microsoft.com/office/drawing/2014/main" val="3359085507"/>
                    </a:ext>
                  </a:extLst>
                </a:gridCol>
              </a:tblGrid>
              <a:tr h="310793">
                <a:tc>
                  <a:txBody>
                    <a:bodyPr/>
                    <a:lstStyle/>
                    <a:p>
                      <a:pPr algn="l"/>
                      <a:r>
                        <a:rPr lang="en-GB" sz="13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 group</a:t>
                      </a:r>
                      <a:endParaRPr lang="en-GB" sz="13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Total 15+ population, average number of readings</a:t>
                      </a:r>
                      <a:endParaRPr lang="en-GB" sz="13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Women,</a:t>
                      </a:r>
                    </a:p>
                    <a:p>
                      <a:pPr algn="ctr"/>
                      <a:r>
                        <a:rPr lang="en-GB" sz="13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 number of readings</a:t>
                      </a:r>
                      <a:endParaRPr lang="en-GB" sz="13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Men,</a:t>
                      </a:r>
                    </a:p>
                    <a:p>
                      <a:pPr algn="ctr"/>
                      <a:r>
                        <a:rPr lang="en-GB" sz="13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 number of readings</a:t>
                      </a:r>
                      <a:endParaRPr lang="en-GB" sz="13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/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Food and drink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3.0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/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Hobby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General interest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Housing, construction and gardening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Special interest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Travel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/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Motoring and technical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/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Women's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Professional magazines and organisation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Economy and business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Health and well-being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2.0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673807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/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Customer magazines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300" b="0" i="0" u="none" strike="noStrike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1.4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285192"/>
                  </a:ext>
                </a:extLst>
              </a:tr>
              <a:tr h="27102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n-GB" sz="13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 magazines</a:t>
                      </a:r>
                      <a:endParaRPr lang="en-GB" sz="13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3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2.0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3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GB" sz="13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1.9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550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D2C7-BBFE-F34F-A281-0BFD2CC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1495280"/>
            <a:ext cx="4799012" cy="1834573"/>
          </a:xfrm>
        </p:spPr>
        <p:txBody>
          <a:bodyPr>
            <a:normAutofit/>
          </a:bodyPr>
          <a:lstStyle/>
          <a:p>
            <a:r>
              <a:rPr lang="en" sz="2800" dirty="0"/>
              <a:t>The magazines read the longest are enjoyed for over an hour and a half.</a:t>
            </a:r>
            <a:endParaRPr lang="fi-FI" sz="28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32CBCDC-DBBF-9843-B215-501A313D4F2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909454"/>
            <a:ext cx="4799012" cy="242454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" sz="1800" i="1" dirty="0"/>
              <a:t>Suomen Kuvalehti</a:t>
            </a:r>
            <a:r>
              <a:rPr lang="en" sz="1800" dirty="0"/>
              <a:t>  is the magazine with the longest reading time for men (1 h 41 min) and for women (1 h 45).</a:t>
            </a:r>
          </a:p>
        </p:txBody>
      </p:sp>
      <p:pic>
        <p:nvPicPr>
          <p:cNvPr id="12" name="Picture 2" descr="MediaAuditFinland">
            <a:extLst>
              <a:ext uri="{FF2B5EF4-FFF2-40B4-BE49-F238E27FC236}">
                <a16:creationId xmlns:a16="http://schemas.microsoft.com/office/drawing/2014/main" id="{51C62DDE-CAB6-5C47-8795-34D01E54C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Placeholder 5" descr="A person standing outside a bus stop holding a magazine&#10;&#10;Description automatically generated">
            <a:extLst>
              <a:ext uri="{FF2B5EF4-FFF2-40B4-BE49-F238E27FC236}">
                <a16:creationId xmlns:a16="http://schemas.microsoft.com/office/drawing/2014/main" id="{BF76907F-F88B-DC2C-82F6-DC9625D1AF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10" b="2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726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 err="1"/>
              <a:t>Longest</a:t>
            </a:r>
            <a:r>
              <a:rPr lang="fi-FI" dirty="0"/>
              <a:t> </a:t>
            </a:r>
            <a:r>
              <a:rPr lang="fi-FI" dirty="0" err="1"/>
              <a:t>read</a:t>
            </a:r>
            <a:r>
              <a:rPr lang="fi-FI" dirty="0"/>
              <a:t> </a:t>
            </a:r>
            <a:r>
              <a:rPr lang="fi-FI" dirty="0" err="1"/>
              <a:t>magazines</a:t>
            </a:r>
            <a:br>
              <a:rPr lang="fi-FI" dirty="0"/>
            </a:br>
            <a:r>
              <a:rPr lang="fi-FI" sz="1400" i="1" dirty="0" err="1">
                <a:latin typeface="Neue Haas Unica W1G Light" panose="020B0404030206020203" pitchFamily="34" charset="0"/>
              </a:rPr>
              <a:t>Average</a:t>
            </a:r>
            <a:r>
              <a:rPr lang="fi-FI" sz="1400" i="1" dirty="0">
                <a:latin typeface="Neue Haas Unica W1G Light" panose="020B0404030206020203" pitchFamily="34" charset="0"/>
              </a:rPr>
              <a:t> </a:t>
            </a:r>
            <a:r>
              <a:rPr lang="fi-FI" sz="1400" i="1" dirty="0" err="1">
                <a:latin typeface="Neue Haas Unica W1G Light" panose="020B0404030206020203" pitchFamily="34" charset="0"/>
              </a:rPr>
              <a:t>time</a:t>
            </a:r>
            <a:r>
              <a:rPr lang="fi-FI" sz="1400" i="1" dirty="0">
                <a:latin typeface="Neue Haas Unica W1G Light" panose="020B0404030206020203" pitchFamily="34" charset="0"/>
              </a:rPr>
              <a:t> </a:t>
            </a:r>
            <a:r>
              <a:rPr lang="fi-FI" sz="1400" i="1" dirty="0" err="1">
                <a:latin typeface="Neue Haas Unica W1G Light" panose="020B0404030206020203" pitchFamily="34" charset="0"/>
              </a:rPr>
              <a:t>spent</a:t>
            </a:r>
            <a:r>
              <a:rPr lang="fi-FI" sz="1400" i="1" dirty="0">
                <a:latin typeface="Neue Haas Unica W1G Light" panose="020B0404030206020203" pitchFamily="34" charset="0"/>
              </a:rPr>
              <a:t> on </a:t>
            </a:r>
            <a:r>
              <a:rPr lang="fi-FI" sz="1400" i="1" dirty="0" err="1">
                <a:latin typeface="Neue Haas Unica W1G Light" panose="020B0404030206020203" pitchFamily="34" charset="0"/>
              </a:rPr>
              <a:t>one</a:t>
            </a:r>
            <a:r>
              <a:rPr lang="fi-FI" sz="1400" i="1" dirty="0">
                <a:latin typeface="Neue Haas Unica W1G Light" panose="020B0404030206020203" pitchFamily="34" charset="0"/>
              </a:rPr>
              <a:t> </a:t>
            </a:r>
            <a:r>
              <a:rPr lang="fi-FI" sz="1400" i="1" dirty="0" err="1">
                <a:latin typeface="Neue Haas Unica W1G Light" panose="020B0404030206020203" pitchFamily="34" charset="0"/>
              </a:rPr>
              <a:t>issue</a:t>
            </a:r>
            <a:r>
              <a:rPr lang="fi-FI" sz="1400" i="1" dirty="0">
                <a:latin typeface="Neue Haas Unica W1G Light" panose="020B0404030206020203" pitchFamily="34" charset="0"/>
              </a:rPr>
              <a:t> and </a:t>
            </a:r>
            <a:r>
              <a:rPr lang="fi-FI" sz="1400" i="1" dirty="0" err="1">
                <a:latin typeface="Neue Haas Unica W1G Light" panose="020B0404030206020203" pitchFamily="34" charset="0"/>
              </a:rPr>
              <a:t>by</a:t>
            </a:r>
            <a:r>
              <a:rPr lang="fi-FI" sz="1400" i="1" dirty="0">
                <a:latin typeface="Neue Haas Unica W1G Light" panose="020B0404030206020203" pitchFamily="34" charset="0"/>
              </a:rPr>
              <a:t> </a:t>
            </a:r>
            <a:r>
              <a:rPr lang="fi-FI" sz="1400" i="1" dirty="0" err="1">
                <a:latin typeface="Neue Haas Unica W1G Light" panose="020B0404030206020203" pitchFamily="34" charset="0"/>
              </a:rPr>
              <a:t>gender</a:t>
            </a:r>
            <a:endParaRPr lang="en-FI" sz="14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13" name="Taulukko 4">
            <a:extLst>
              <a:ext uri="{FF2B5EF4-FFF2-40B4-BE49-F238E27FC236}">
                <a16:creationId xmlns:a16="http://schemas.microsoft.com/office/drawing/2014/main" id="{101C8FD5-8061-9349-BAE0-3D8AB74286D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855255717"/>
              </p:ext>
            </p:extLst>
          </p:nvPr>
        </p:nvGraphicFramePr>
        <p:xfrm>
          <a:off x="449943" y="1569027"/>
          <a:ext cx="3853439" cy="461355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165611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687828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70871">
                <a:tc>
                  <a:txBody>
                    <a:bodyPr/>
                    <a:lstStyle/>
                    <a:p>
                      <a:pPr algn="l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, </a:t>
                      </a:r>
                      <a:r>
                        <a:rPr lang="fi-FI" sz="1400" b="1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total</a:t>
                      </a:r>
                      <a:r>
                        <a:rPr lang="fi-FI" sz="1400" b="1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15+ </a:t>
                      </a:r>
                      <a:r>
                        <a:rPr lang="fi-FI" sz="1400" b="1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population</a:t>
                      </a:r>
                      <a:endParaRPr lang="fi-FI" sz="1400" b="1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43 min 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Viva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Kotimaa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Viherpiha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50964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58 min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591610"/>
              </p:ext>
            </p:extLst>
          </p:nvPr>
        </p:nvGraphicFramePr>
        <p:xfrm>
          <a:off x="4652230" y="1569026"/>
          <a:ext cx="3306918" cy="45952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58259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48659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82564">
                <a:tc>
                  <a:txBody>
                    <a:bodyPr/>
                    <a:lstStyle/>
                    <a:p>
                      <a:pPr algn="l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, </a:t>
                      </a:r>
                      <a:r>
                        <a:rPr lang="fi-FI" sz="1400" b="1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Women</a:t>
                      </a:r>
                      <a:endParaRPr lang="fi-FI" sz="1400" b="1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Viva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Viherpiha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Pellervo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61 min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6" name="Taulukko 4">
            <a:extLst>
              <a:ext uri="{FF2B5EF4-FFF2-40B4-BE49-F238E27FC236}">
                <a16:creationId xmlns:a16="http://schemas.microsoft.com/office/drawing/2014/main" id="{A4EA8F13-FA94-BA45-B71C-E2FF0ACA92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8728723"/>
              </p:ext>
            </p:extLst>
          </p:nvPr>
        </p:nvGraphicFramePr>
        <p:xfrm>
          <a:off x="8307995" y="1569027"/>
          <a:ext cx="3401617" cy="460199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81502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42011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82421">
                <a:tc>
                  <a:txBody>
                    <a:bodyPr/>
                    <a:lstStyle/>
                    <a:p>
                      <a:pPr algn="l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, </a:t>
                      </a:r>
                      <a:r>
                        <a:rPr lang="fi-FI" sz="1400" b="1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Men</a:t>
                      </a: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endParaRPr lang="fi-FI" sz="14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Kotimaa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Viva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26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Käytännön Maamies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Caravan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43943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54 min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077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 err="1"/>
              <a:t>Longest</a:t>
            </a:r>
            <a:r>
              <a:rPr lang="fi-FI" dirty="0"/>
              <a:t> </a:t>
            </a:r>
            <a:r>
              <a:rPr lang="fi-FI" dirty="0" err="1"/>
              <a:t>read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magazine </a:t>
            </a:r>
            <a:r>
              <a:rPr lang="fi-FI" dirty="0" err="1"/>
              <a:t>group</a:t>
            </a:r>
            <a:br>
              <a:rPr lang="fi-FI" dirty="0"/>
            </a:br>
            <a:r>
              <a:rPr lang="fi-FI" sz="1600" i="1" dirty="0" err="1">
                <a:latin typeface="Neue Haas Unica W1G Light" panose="020B0404030206020203" pitchFamily="34" charset="0"/>
              </a:rPr>
              <a:t>Average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time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spent</a:t>
            </a:r>
            <a:r>
              <a:rPr lang="fi-FI" sz="1600" i="1" dirty="0">
                <a:latin typeface="Neue Haas Unica W1G Light" panose="020B0404030206020203" pitchFamily="34" charset="0"/>
              </a:rPr>
              <a:t> on </a:t>
            </a:r>
            <a:r>
              <a:rPr lang="fi-FI" sz="1600" i="1" dirty="0" err="1">
                <a:latin typeface="Neue Haas Unica W1G Light" panose="020B0404030206020203" pitchFamily="34" charset="0"/>
              </a:rPr>
              <a:t>one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issue</a:t>
            </a:r>
            <a:endParaRPr lang="en-FI" sz="16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0852455"/>
              </p:ext>
            </p:extLst>
          </p:nvPr>
        </p:nvGraphicFramePr>
        <p:xfrm>
          <a:off x="560614" y="1590302"/>
          <a:ext cx="3306918" cy="426763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32684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274234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1586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Professional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organisation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b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Käytännön Maamies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10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Lääkärilehti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8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Koneviesti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5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Metsänomistajan Aarre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Maatilan Pellervo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Tivi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49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092553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979243"/>
                  </a:ext>
                </a:extLst>
              </a:tr>
              <a:tr h="6278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professional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organisation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i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58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10" name="Taulukko 4">
            <a:extLst>
              <a:ext uri="{FF2B5EF4-FFF2-40B4-BE49-F238E27FC236}">
                <a16:creationId xmlns:a16="http://schemas.microsoft.com/office/drawing/2014/main" id="{0D4803A4-1401-F048-B598-336A93180B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4510462"/>
              </p:ext>
            </p:extLst>
          </p:nvPr>
        </p:nvGraphicFramePr>
        <p:xfrm>
          <a:off x="4164956" y="1590302"/>
          <a:ext cx="3306918" cy="298169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3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59702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Customer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Samarbete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43 min 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62544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customer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i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40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3" name="Taulukko 4">
            <a:extLst>
              <a:ext uri="{FF2B5EF4-FFF2-40B4-BE49-F238E27FC236}">
                <a16:creationId xmlns:a16="http://schemas.microsoft.com/office/drawing/2014/main" id="{55ECC1A6-70BB-CD1B-1882-FFF4186FCA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845292"/>
              </p:ext>
            </p:extLst>
          </p:nvPr>
        </p:nvGraphicFramePr>
        <p:xfrm>
          <a:off x="7769296" y="1590301"/>
          <a:ext cx="3905632" cy="464340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485047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42058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730065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Housing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,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construction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gardening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Viherpiha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382709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Kotipuutarha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14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Antiikki &amp; Design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10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Maalla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10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Oma Piha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Unelmien Talo &amp; Koti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Meidän Mökki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1 h 3min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 ja Keittiö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1 h 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Deko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6621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housing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,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construction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gardening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5 min</a:t>
                      </a:r>
                    </a:p>
                  </a:txBody>
                  <a:tcPr marL="7620" marR="10800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592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 err="1"/>
              <a:t>Longest</a:t>
            </a:r>
            <a:r>
              <a:rPr lang="fi-FI" dirty="0"/>
              <a:t> </a:t>
            </a:r>
            <a:r>
              <a:rPr lang="fi-FI" dirty="0" err="1"/>
              <a:t>read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magazine </a:t>
            </a:r>
            <a:r>
              <a:rPr lang="fi-FI" dirty="0" err="1"/>
              <a:t>group</a:t>
            </a:r>
            <a:br>
              <a:rPr lang="fi-FI" dirty="0"/>
            </a:br>
            <a:r>
              <a:rPr lang="fi-FI" sz="1600" i="1" dirty="0" err="1">
                <a:latin typeface="Neue Haas Unica W1G Light" panose="020B0404030206020203" pitchFamily="34" charset="0"/>
              </a:rPr>
              <a:t>Average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time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spent</a:t>
            </a:r>
            <a:r>
              <a:rPr lang="fi-FI" sz="1600" i="1" dirty="0">
                <a:latin typeface="Neue Haas Unica W1G Light" panose="020B0404030206020203" pitchFamily="34" charset="0"/>
              </a:rPr>
              <a:t> on </a:t>
            </a:r>
            <a:r>
              <a:rPr lang="fi-FI" sz="1600" i="1" dirty="0" err="1">
                <a:latin typeface="Neue Haas Unica W1G Light" panose="020B0404030206020203" pitchFamily="34" charset="0"/>
              </a:rPr>
              <a:t>one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issue</a:t>
            </a:r>
            <a:endParaRPr lang="en-FI" sz="16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429479"/>
              </p:ext>
            </p:extLst>
          </p:nvPr>
        </p:nvGraphicFramePr>
        <p:xfrm>
          <a:off x="4463528" y="1579418"/>
          <a:ext cx="3306918" cy="357369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47501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59417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95151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Special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interest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41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Kotimaa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24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41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41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IS Urheilulehti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41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Luonto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11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218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 Luonto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6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4444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940280"/>
                  </a:ext>
                </a:extLst>
              </a:tr>
              <a:tr h="444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special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interest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h 7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9" name="Taulukko 4">
            <a:extLst>
              <a:ext uri="{FF2B5EF4-FFF2-40B4-BE49-F238E27FC236}">
                <a16:creationId xmlns:a16="http://schemas.microsoft.com/office/drawing/2014/main" id="{E3464AEE-B9F3-F344-8DF5-5DB002378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671660"/>
              </p:ext>
            </p:extLst>
          </p:nvPr>
        </p:nvGraphicFramePr>
        <p:xfrm>
          <a:off x="838200" y="1579418"/>
          <a:ext cx="3306918" cy="319184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4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4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9294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Motoring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technical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11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382709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Auto Bild Suomi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9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Tuulilasi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 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0616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80133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motoring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technical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h 1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10" name="Taulukko 4">
            <a:extLst>
              <a:ext uri="{FF2B5EF4-FFF2-40B4-BE49-F238E27FC236}">
                <a16:creationId xmlns:a16="http://schemas.microsoft.com/office/drawing/2014/main" id="{0D4803A4-1401-F048-B598-336A93180B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143796"/>
              </p:ext>
            </p:extLst>
          </p:nvPr>
        </p:nvGraphicFramePr>
        <p:xfrm>
          <a:off x="8057111" y="1579418"/>
          <a:ext cx="3306918" cy="344878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3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59702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Hobby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Suuri Käsityö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55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Caravan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10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Käsityö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Juoksija-lehti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0034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Erä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Kippari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Metsästys ja Kalastus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44442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hobby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1 h 6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564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 err="1"/>
              <a:t>Longest</a:t>
            </a:r>
            <a:r>
              <a:rPr lang="fi-FI" dirty="0"/>
              <a:t> </a:t>
            </a:r>
            <a:r>
              <a:rPr lang="fi-FI" dirty="0" err="1"/>
              <a:t>read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magazine </a:t>
            </a:r>
            <a:r>
              <a:rPr lang="fi-FI" dirty="0" err="1"/>
              <a:t>group</a:t>
            </a:r>
            <a:br>
              <a:rPr lang="fi-FI" dirty="0"/>
            </a:br>
            <a:r>
              <a:rPr lang="fi-FI" sz="1600" i="1" dirty="0" err="1">
                <a:latin typeface="Neue Haas Unica W1G Light" panose="020B0404030206020203" pitchFamily="34" charset="0"/>
              </a:rPr>
              <a:t>Average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time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spent</a:t>
            </a:r>
            <a:r>
              <a:rPr lang="fi-FI" sz="1600" i="1" dirty="0">
                <a:latin typeface="Neue Haas Unica W1G Light" panose="020B0404030206020203" pitchFamily="34" charset="0"/>
              </a:rPr>
              <a:t> on </a:t>
            </a:r>
            <a:r>
              <a:rPr lang="fi-FI" sz="1600" i="1" dirty="0" err="1">
                <a:latin typeface="Neue Haas Unica W1G Light" panose="020B0404030206020203" pitchFamily="34" charset="0"/>
              </a:rPr>
              <a:t>one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issue</a:t>
            </a:r>
            <a:endParaRPr lang="en-FI" sz="16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603315"/>
              </p:ext>
            </p:extLst>
          </p:nvPr>
        </p:nvGraphicFramePr>
        <p:xfrm>
          <a:off x="4453299" y="1579418"/>
          <a:ext cx="3306918" cy="37993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47501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59417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1586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Women's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16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16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Pellervo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067996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Kotivinkki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9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353445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727679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545702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Gloria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421250"/>
                  </a:ext>
                </a:extLst>
              </a:tr>
              <a:tr h="5379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women's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h 13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9" name="Taulukko 4">
            <a:extLst>
              <a:ext uri="{FF2B5EF4-FFF2-40B4-BE49-F238E27FC236}">
                <a16:creationId xmlns:a16="http://schemas.microsoft.com/office/drawing/2014/main" id="{E3464AEE-B9F3-F344-8DF5-5DB002378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954851"/>
              </p:ext>
            </p:extLst>
          </p:nvPr>
        </p:nvGraphicFramePr>
        <p:xfrm>
          <a:off x="827971" y="1579418"/>
          <a:ext cx="3306918" cy="179336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4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4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9294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Travel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Mondo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min 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Matka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46654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travel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h 3 min 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10" name="Taulukko 4">
            <a:extLst>
              <a:ext uri="{FF2B5EF4-FFF2-40B4-BE49-F238E27FC236}">
                <a16:creationId xmlns:a16="http://schemas.microsoft.com/office/drawing/2014/main" id="{0D4803A4-1401-F048-B598-336A93180B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9209944"/>
              </p:ext>
            </p:extLst>
          </p:nvPr>
        </p:nvGraphicFramePr>
        <p:xfrm>
          <a:off x="8057111" y="1579418"/>
          <a:ext cx="3306918" cy="238172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3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59702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Food and drink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  <a:p>
                      <a:pPr algn="l"/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33252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Glorian </a:t>
                      </a: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ruoka&amp;viini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33252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Maku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5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3325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Viinilehti</a:t>
                      </a:r>
                    </a:p>
                  </a:txBody>
                  <a:tcPr marL="108000" marR="108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52 min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556033"/>
                  </a:ext>
                </a:extLst>
              </a:tr>
              <a:tr h="65045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food and drink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i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h 3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604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 err="1"/>
              <a:t>Longest</a:t>
            </a:r>
            <a:r>
              <a:rPr lang="fi-FI" dirty="0"/>
              <a:t> </a:t>
            </a:r>
            <a:r>
              <a:rPr lang="fi-FI" dirty="0" err="1"/>
              <a:t>read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magazine </a:t>
            </a:r>
            <a:r>
              <a:rPr lang="fi-FI" dirty="0" err="1"/>
              <a:t>group</a:t>
            </a:r>
            <a:br>
              <a:rPr lang="fi-FI" dirty="0"/>
            </a:br>
            <a:r>
              <a:rPr lang="fi-FI" sz="1600" i="1" dirty="0" err="1">
                <a:latin typeface="Neue Haas Unica W1G Light" panose="020B0404030206020203" pitchFamily="34" charset="0"/>
              </a:rPr>
              <a:t>Average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time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spent</a:t>
            </a:r>
            <a:r>
              <a:rPr lang="fi-FI" sz="1600" i="1" dirty="0">
                <a:latin typeface="Neue Haas Unica W1G Light" panose="020B0404030206020203" pitchFamily="34" charset="0"/>
              </a:rPr>
              <a:t> on </a:t>
            </a:r>
            <a:r>
              <a:rPr lang="fi-FI" sz="1600" i="1" dirty="0" err="1">
                <a:latin typeface="Neue Haas Unica W1G Light" panose="020B0404030206020203" pitchFamily="34" charset="0"/>
              </a:rPr>
              <a:t>one</a:t>
            </a:r>
            <a:r>
              <a:rPr lang="fi-FI" sz="1600" i="1" dirty="0">
                <a:latin typeface="Neue Haas Unica W1G Light" panose="020B0404030206020203" pitchFamily="34" charset="0"/>
              </a:rPr>
              <a:t> </a:t>
            </a:r>
            <a:r>
              <a:rPr lang="fi-FI" sz="1600" i="1" dirty="0" err="1">
                <a:latin typeface="Neue Haas Unica W1G Light" panose="020B0404030206020203" pitchFamily="34" charset="0"/>
              </a:rPr>
              <a:t>issue</a:t>
            </a:r>
            <a:endParaRPr lang="en-FI" sz="16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598736"/>
              </p:ext>
            </p:extLst>
          </p:nvPr>
        </p:nvGraphicFramePr>
        <p:xfrm>
          <a:off x="8046882" y="1530061"/>
          <a:ext cx="3306918" cy="43761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47501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59417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1586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General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interest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Viva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33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01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Kotimaa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22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272871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Hymy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7132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general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interest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h 18 min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9" name="Taulukko 4">
            <a:extLst>
              <a:ext uri="{FF2B5EF4-FFF2-40B4-BE49-F238E27FC236}">
                <a16:creationId xmlns:a16="http://schemas.microsoft.com/office/drawing/2014/main" id="{E3464AEE-B9F3-F344-8DF5-5DB002378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2426503"/>
              </p:ext>
            </p:extLst>
          </p:nvPr>
        </p:nvGraphicFramePr>
        <p:xfrm>
          <a:off x="4442541" y="1536122"/>
          <a:ext cx="3306918" cy="282358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4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4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9294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Health and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well-being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 Terveys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14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Hyvä Terveys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9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Voi Hyvin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 Terveys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1 h 1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0616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Kauneus &amp; Terveys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7647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health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well-being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h 5 min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3" name="Taulukko 2">
            <a:extLst>
              <a:ext uri="{FF2B5EF4-FFF2-40B4-BE49-F238E27FC236}">
                <a16:creationId xmlns:a16="http://schemas.microsoft.com/office/drawing/2014/main" id="{34831EFA-C342-3762-8359-95F37977A2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194199"/>
              </p:ext>
            </p:extLst>
          </p:nvPr>
        </p:nvGraphicFramePr>
        <p:xfrm>
          <a:off x="838200" y="1530061"/>
          <a:ext cx="3306918" cy="310975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3">
                  <a:extLst>
                    <a:ext uri="{9D8B030D-6E8A-4147-A177-3AD203B41FA5}">
                      <a16:colId xmlns:a16="http://schemas.microsoft.com/office/drawing/2014/main" val="1252035209"/>
                    </a:ext>
                  </a:extLst>
                </a:gridCol>
                <a:gridCol w="1370175">
                  <a:extLst>
                    <a:ext uri="{9D8B030D-6E8A-4147-A177-3AD203B41FA5}">
                      <a16:colId xmlns:a16="http://schemas.microsoft.com/office/drawing/2014/main" val="3045282057"/>
                    </a:ext>
                  </a:extLst>
                </a:gridCol>
              </a:tblGrid>
              <a:tr h="659702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Economy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business </a:t>
                      </a:r>
                      <a:r>
                        <a:rPr lang="fi-FI" sz="1400" b="0" u="sng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Average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reading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u="none" strike="noStrike" kern="1200" noProof="0" dirty="0" err="1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time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450717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Viisas Raha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9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066731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Arvopaperi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h 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97818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461214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198244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816311"/>
                  </a:ext>
                </a:extLst>
              </a:tr>
              <a:tr h="829785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All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economy</a:t>
                      </a: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 and business </a:t>
                      </a:r>
                      <a:r>
                        <a:rPr lang="fi-FI" sz="1400" b="1" u="none" strike="noStrike" kern="1200" noProof="0" dirty="0" err="1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magazines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57 min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2365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55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BDEE15D-E4B0-A04D-837F-BB818487542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anchor="ctr">
            <a:normAutofit/>
          </a:bodyPr>
          <a:lstStyle/>
          <a:p>
            <a:r>
              <a:rPr lang="en" sz="2000" dirty="0"/>
              <a:t>The Finnish National Readership Survey (NRS) figures for individual magazines can be obtained without registration from Magazine Rate Card service: </a:t>
            </a:r>
            <a:br>
              <a:rPr lang="en" sz="2000" dirty="0"/>
            </a:br>
            <a:r>
              <a:rPr lang="en" sz="2000" dirty="0">
                <a:solidFill>
                  <a:srgbClr val="9CFFF8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www.ratecards.fi</a:t>
            </a:r>
            <a:endParaRPr lang="en" sz="2000" dirty="0">
              <a:solidFill>
                <a:srgbClr val="9CFFF8"/>
              </a:solidFill>
            </a:endParaRPr>
          </a:p>
          <a:p>
            <a:endParaRPr lang="en" sz="2000" dirty="0">
              <a:solidFill>
                <a:schemeClr val="accent4"/>
              </a:solidFill>
            </a:endParaRPr>
          </a:p>
          <a:p>
            <a:r>
              <a:rPr lang="en" sz="2000" dirty="0"/>
              <a:t>More summaries from the NRS in </a:t>
            </a:r>
            <a:br>
              <a:rPr lang="en" sz="2000" dirty="0"/>
            </a:br>
            <a:r>
              <a:rPr lang="en" sz="2000" dirty="0"/>
              <a:t>Finnish Magazine Media Association’s website:</a:t>
            </a:r>
          </a:p>
          <a:p>
            <a:r>
              <a:rPr lang="en-GB" sz="2000" dirty="0">
                <a:solidFill>
                  <a:srgbClr val="9CFFF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www.aikakausmedia.fi/en/research</a:t>
            </a:r>
            <a:endParaRPr lang="en" sz="2000" dirty="0">
              <a:solidFill>
                <a:srgbClr val="9CFF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259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940115"/>
      </p:ext>
    </p:extLst>
  </p:cSld>
  <p:clrMapOvr>
    <a:masterClrMapping/>
  </p:clrMapOvr>
</p:sld>
</file>

<file path=ppt/theme/theme1.xml><?xml version="1.0" encoding="utf-8"?>
<a:theme xmlns:a="http://schemas.openxmlformats.org/drawingml/2006/main" name="Aikakausmedia-presentaatiopohja-v2">
  <a:themeElements>
    <a:clrScheme name="Aikakausmedia värit">
      <a:dk1>
        <a:srgbClr val="000000"/>
      </a:dk1>
      <a:lt1>
        <a:srgbClr val="FFFFFF"/>
      </a:lt1>
      <a:dk2>
        <a:srgbClr val="002649"/>
      </a:dk2>
      <a:lt2>
        <a:srgbClr val="FEFCFF"/>
      </a:lt2>
      <a:accent1>
        <a:srgbClr val="002649"/>
      </a:accent1>
      <a:accent2>
        <a:srgbClr val="FF6464"/>
      </a:accent2>
      <a:accent3>
        <a:srgbClr val="F3CF67"/>
      </a:accent3>
      <a:accent4>
        <a:srgbClr val="43FFED"/>
      </a:accent4>
      <a:accent5>
        <a:srgbClr val="00599E"/>
      </a:accent5>
      <a:accent6>
        <a:srgbClr val="B2B2B2"/>
      </a:accent6>
      <a:hlink>
        <a:srgbClr val="FF6464"/>
      </a:hlink>
      <a:folHlink>
        <a:srgbClr val="FF646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Neue Haas Unica W1G" panose="020B0504030206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ikakausmedia_Lukuajat_ja_lukukerrat_KMT_2021_pohja" id="{C3449A31-D1E2-5E4B-9B02-B9ACA44FB6F5}" vid="{282CAB45-1314-BA46-A2CE-45296B007E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4458EC40896444B91DD79CC67A8CBDA" ma:contentTypeVersion="11" ma:contentTypeDescription="Luo uusi asiakirja." ma:contentTypeScope="" ma:versionID="520b75055269cc103c3f82b6bc97ae6b">
  <xsd:schema xmlns:xsd="http://www.w3.org/2001/XMLSchema" xmlns:xs="http://www.w3.org/2001/XMLSchema" xmlns:p="http://schemas.microsoft.com/office/2006/metadata/properties" xmlns:ns2="9c8e2388-80bc-4e26-8bd7-285ba7b96066" xmlns:ns3="7307a6f1-d1b8-45fb-8b71-24600e49cf7d" targetNamespace="http://schemas.microsoft.com/office/2006/metadata/properties" ma:root="true" ma:fieldsID="52d2b204b9ba386a2a5afb3cefe56752" ns2:_="" ns3:_="">
    <xsd:import namespace="9c8e2388-80bc-4e26-8bd7-285ba7b96066"/>
    <xsd:import namespace="7307a6f1-d1b8-45fb-8b71-24600e49cf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e2388-80bc-4e26-8bd7-285ba7b960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049cb80c-414b-4034-bc32-8653f2d16c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07a6f1-d1b8-45fb-8b71-24600e49cf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e78300-3df7-44ec-aa93-bab488ea5903}" ma:internalName="TaxCatchAll" ma:showField="CatchAllData" ma:web="7307a6f1-d1b8-45fb-8b71-24600e49cf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8e2388-80bc-4e26-8bd7-285ba7b96066">
      <Terms xmlns="http://schemas.microsoft.com/office/infopath/2007/PartnerControls"/>
    </lcf76f155ced4ddcb4097134ff3c332f>
    <TaxCatchAll xmlns="7307a6f1-d1b8-45fb-8b71-24600e49cf7d" xsi:nil="true"/>
  </documentManagement>
</p:properties>
</file>

<file path=customXml/itemProps1.xml><?xml version="1.0" encoding="utf-8"?>
<ds:datastoreItem xmlns:ds="http://schemas.openxmlformats.org/officeDocument/2006/customXml" ds:itemID="{19898F0C-C0F1-4934-8F11-7378928BA1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C9E947-E2BB-463A-87AC-34E8526780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8e2388-80bc-4e26-8bd7-285ba7b96066"/>
    <ds:schemaRef ds:uri="7307a6f1-d1b8-45fb-8b71-24600e49c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D9A779-C333-421C-AE3B-C1AA561588DF}">
  <ds:schemaRefs>
    <ds:schemaRef ds:uri="http://schemas.microsoft.com/office/2006/documentManagement/types"/>
    <ds:schemaRef ds:uri="http://purl.org/dc/elements/1.1/"/>
    <ds:schemaRef ds:uri="http://purl.org/dc/terms/"/>
    <ds:schemaRef ds:uri="7307a6f1-d1b8-45fb-8b71-24600e49cf7d"/>
    <ds:schemaRef ds:uri="9c8e2388-80bc-4e26-8bd7-285ba7b96066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5246</TotalTime>
  <Words>1440</Words>
  <Application>Microsoft Macintosh PowerPoint</Application>
  <PresentationFormat>Widescreen</PresentationFormat>
  <Paragraphs>451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Neue Haas Unica W1G</vt:lpstr>
      <vt:lpstr>Neue Haas Unica W1G Light</vt:lpstr>
      <vt:lpstr>Canela Medium</vt:lpstr>
      <vt:lpstr>Neue Haas Unica W1G Medium</vt:lpstr>
      <vt:lpstr>Clattering</vt:lpstr>
      <vt:lpstr>Arial</vt:lpstr>
      <vt:lpstr>Aikakausmedia-presentaatiopohja-v2</vt:lpstr>
      <vt:lpstr>Reading times &amp;  number of readings  of Finnish magazines</vt:lpstr>
      <vt:lpstr>Contents</vt:lpstr>
      <vt:lpstr>On average, 58 minutes is spent reading a magazine issue.   That is four minutes longer compared to the previous year</vt:lpstr>
      <vt:lpstr>Reading times by magazine group Average amount of time spent on one issue, averages by magazine group</vt:lpstr>
      <vt:lpstr>Reading times by by gender Average amount of time spent on one issue, averages by magazine group</vt:lpstr>
      <vt:lpstr>On average, people pick up a magazine issue two times.</vt:lpstr>
      <vt:lpstr>Number of readings by magazine group Average number of readings per magazine issue, average by magazine group</vt:lpstr>
      <vt:lpstr>The magazines read the longest are enjoyed for over an hour and a half.</vt:lpstr>
      <vt:lpstr>Longest read magazines Average time spent on one issue and by gender</vt:lpstr>
      <vt:lpstr>Longest read magazines by magazine group Average time spent on one issue</vt:lpstr>
      <vt:lpstr>Longest read magazines by magazine group Average time spent on one issue</vt:lpstr>
      <vt:lpstr>Longest read magazines by magazine group Average time spent on one issue</vt:lpstr>
      <vt:lpstr>Longest read magazines by magazine group Average time spent on one issue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 tulee tähän</dc:title>
  <dc:creator>Katja Pietilä-Seppä</dc:creator>
  <cp:lastModifiedBy>Outi Itävuo</cp:lastModifiedBy>
  <cp:revision>205</cp:revision>
  <dcterms:created xsi:type="dcterms:W3CDTF">2020-11-20T10:03:58Z</dcterms:created>
  <dcterms:modified xsi:type="dcterms:W3CDTF">2026-10-11T23:20:23Z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0x010100C4458EC40896444B91DD79CC67A8CBDA</vt:lpwstr>
  </property>
  <property fmtid="{D5CDD505-2E9C-101B-9397-08002B2CF9AE}" pid="3" name="MediaServiceImageTags">
    <vt:lpwstr/>
  </property>
</Properties>
</file>