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9"/>
  </p:notesMasterIdLst>
  <p:handoutMasterIdLst>
    <p:handoutMasterId r:id="rId40"/>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86" r:id="rId38"/>
  </p:sldIdLst>
  <p:sldSz cx="12192000" cy="6858000"/>
  <p:notesSz cx="6858000" cy="9144000"/>
  <p:embeddedFontLst>
    <p:embeddedFont>
      <p:font typeface="Canela Medium" pitchFamily="2" charset="77"/>
      <p:regular r:id="rId41"/>
    </p:embeddedFont>
    <p:embeddedFont>
      <p:font typeface="Clattering" pitchFamily="2" charset="0"/>
      <p:regular r:id="rId42"/>
    </p:embeddedFont>
    <p:embeddedFont>
      <p:font typeface="Neue Haas Unica Pro" panose="020B0504030206020203" pitchFamily="34" charset="77"/>
      <p:regular r:id="rId43"/>
      <p:bold r:id="rId44"/>
      <p:italic r:id="rId45"/>
      <p:boldItalic r:id="rId46"/>
    </p:embeddedFont>
    <p:embeddedFont>
      <p:font typeface="Neue Haas Unica W1G" panose="020B0404030206020203" pitchFamily="34" charset="0"/>
      <p:regular r:id="rId47"/>
      <p:bold r:id="rId48"/>
      <p:italic r:id="rId49"/>
      <p:boldItalic r:id="rId50"/>
    </p:embeddedFont>
    <p:embeddedFont>
      <p:font typeface="Neue Haas Unica W1G Light" panose="020B0404030206020203" pitchFamily="34" charset="0"/>
      <p:regular r:id="rId51"/>
      <p:italic r:id="rId52"/>
    </p:embeddedFont>
    <p:embeddedFont>
      <p:font typeface="Neue Haas Unica W1G Medium" panose="020B0404030206020203" pitchFamily="34" charset="0"/>
      <p:regular r:id="rId53"/>
      <p:italic r:id="rId54"/>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D9D9D9"/>
    <a:srgbClr val="9CFFF8"/>
    <a:srgbClr val="F4CF67"/>
    <a:srgbClr val="FFF6FA"/>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2789" autoAdjust="0"/>
  </p:normalViewPr>
  <p:slideViewPr>
    <p:cSldViewPr snapToGrid="0" snapToObjects="1">
      <p:cViewPr varScale="1">
        <p:scale>
          <a:sx n="118" d="100"/>
          <a:sy n="118" d="100"/>
        </p:scale>
        <p:origin x="928" y="208"/>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2 649 954</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4.010840322367349E-2"/>
                  <c:y val="-0.1910881876404322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dLbl>
              <c:idx val="6"/>
              <c:layout>
                <c:manualLayout>
                  <c:x val="9.1079498987091626E-2"/>
                  <c:y val="-0.19000891314980969"/>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Threads</c:v>
                </c:pt>
                <c:pt idx="6">
                  <c:v>LinkedIn</c:v>
                </c:pt>
              </c:strCache>
            </c:strRef>
          </c:cat>
          <c:val>
            <c:numRef>
              <c:f>Sheet1!$B$2:$B$8</c:f>
              <c:numCache>
                <c:formatCode>#,##0</c:formatCode>
                <c:ptCount val="7"/>
                <c:pt idx="0">
                  <c:v>2649954</c:v>
                </c:pt>
                <c:pt idx="1">
                  <c:v>1749168</c:v>
                </c:pt>
                <c:pt idx="2">
                  <c:v>540315</c:v>
                </c:pt>
                <c:pt idx="3">
                  <c:v>163832</c:v>
                </c:pt>
                <c:pt idx="4">
                  <c:v>148431</c:v>
                </c:pt>
                <c:pt idx="5">
                  <c:v>90363</c:v>
                </c:pt>
                <c:pt idx="6">
                  <c:v>100619</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11/2024</c:v>
                </c:pt>
                <c:pt idx="1">
                  <c:v>12/2024</c:v>
                </c:pt>
                <c:pt idx="2">
                  <c:v>1/2025</c:v>
                </c:pt>
                <c:pt idx="3">
                  <c:v>2/2025</c:v>
                </c:pt>
                <c:pt idx="4">
                  <c:v>3/2025</c:v>
                </c:pt>
                <c:pt idx="5">
                  <c:v>4/2025</c:v>
                </c:pt>
                <c:pt idx="6">
                  <c:v>5/2025</c:v>
                </c:pt>
                <c:pt idx="7">
                  <c:v>6/2025</c:v>
                </c:pt>
                <c:pt idx="8">
                  <c:v>7/2025</c:v>
                </c:pt>
                <c:pt idx="9">
                  <c:v>8/2025</c:v>
                </c:pt>
                <c:pt idx="10">
                  <c:v>9/2025</c:v>
                </c:pt>
                <c:pt idx="11">
                  <c:v>10/2025</c:v>
                </c:pt>
                <c:pt idx="12">
                  <c:v>11/2025</c:v>
                </c:pt>
              </c:strCache>
            </c:strRef>
          </c:cat>
          <c:val>
            <c:numRef>
              <c:f>Sheet1!$B$2:$B$14</c:f>
              <c:numCache>
                <c:formatCode>#,##0</c:formatCode>
                <c:ptCount val="13"/>
                <c:pt idx="0">
                  <c:v>85212</c:v>
                </c:pt>
                <c:pt idx="1">
                  <c:v>87832</c:v>
                </c:pt>
                <c:pt idx="2">
                  <c:v>114735</c:v>
                </c:pt>
                <c:pt idx="3">
                  <c:v>119330</c:v>
                </c:pt>
                <c:pt idx="4">
                  <c:v>123989</c:v>
                </c:pt>
                <c:pt idx="5">
                  <c:v>129078</c:v>
                </c:pt>
                <c:pt idx="6">
                  <c:v>133162</c:v>
                </c:pt>
                <c:pt idx="7">
                  <c:v>135792</c:v>
                </c:pt>
                <c:pt idx="8">
                  <c:v>138398</c:v>
                </c:pt>
                <c:pt idx="9">
                  <c:v>141229</c:v>
                </c:pt>
                <c:pt idx="10">
                  <c:v>143257</c:v>
                </c:pt>
                <c:pt idx="11">
                  <c:v>145617</c:v>
                </c:pt>
                <c:pt idx="12">
                  <c:v>148431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11/2024</c:v>
                </c:pt>
                <c:pt idx="1">
                  <c:v>12/2024</c:v>
                </c:pt>
                <c:pt idx="2">
                  <c:v>1/2025</c:v>
                </c:pt>
                <c:pt idx="3">
                  <c:v>2/2025</c:v>
                </c:pt>
                <c:pt idx="4">
                  <c:v>3/2025</c:v>
                </c:pt>
                <c:pt idx="5">
                  <c:v>4/2025</c:v>
                </c:pt>
                <c:pt idx="6">
                  <c:v>5/2025</c:v>
                </c:pt>
                <c:pt idx="7">
                  <c:v>6/2025</c:v>
                </c:pt>
                <c:pt idx="8">
                  <c:v>7/2025</c:v>
                </c:pt>
                <c:pt idx="9">
                  <c:v>8/2025</c:v>
                </c:pt>
                <c:pt idx="10">
                  <c:v>9/2025</c:v>
                </c:pt>
                <c:pt idx="11">
                  <c:v>10/2025</c:v>
                </c:pt>
                <c:pt idx="12">
                  <c:v>11/2025</c:v>
                </c:pt>
              </c:strCache>
            </c:strRef>
          </c:cat>
          <c:val>
            <c:numRef>
              <c:f>Sheet1!$B$2:$B$14</c:f>
              <c:numCache>
                <c:formatCode>General</c:formatCode>
                <c:ptCount val="13"/>
                <c:pt idx="2" formatCode="#,##0">
                  <c:v>91623</c:v>
                </c:pt>
                <c:pt idx="3" formatCode="#,##0">
                  <c:v>92291</c:v>
                </c:pt>
                <c:pt idx="4" formatCode="#,##0">
                  <c:v>93460</c:v>
                </c:pt>
                <c:pt idx="5" formatCode="#,##0">
                  <c:v>94314</c:v>
                </c:pt>
                <c:pt idx="6" formatCode="#,##0">
                  <c:v>95180</c:v>
                </c:pt>
                <c:pt idx="7" formatCode="#,##0">
                  <c:v>95913</c:v>
                </c:pt>
                <c:pt idx="8" formatCode="#,##0">
                  <c:v>96508</c:v>
                </c:pt>
                <c:pt idx="9" formatCode="#,##0">
                  <c:v>97240</c:v>
                </c:pt>
                <c:pt idx="10" formatCode="#,##0">
                  <c:v>98235</c:v>
                </c:pt>
                <c:pt idx="11" formatCode="#,##0">
                  <c:v>99426</c:v>
                </c:pt>
                <c:pt idx="12" formatCode="#,##0">
                  <c:v>100619</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8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11/2024</c:v>
                </c:pt>
                <c:pt idx="1">
                  <c:v>12/2024</c:v>
                </c:pt>
                <c:pt idx="2">
                  <c:v>1/2025</c:v>
                </c:pt>
                <c:pt idx="3">
                  <c:v>2/2025</c:v>
                </c:pt>
                <c:pt idx="4">
                  <c:v>3/2025</c:v>
                </c:pt>
                <c:pt idx="5">
                  <c:v>4/2025</c:v>
                </c:pt>
                <c:pt idx="6">
                  <c:v>5/2025</c:v>
                </c:pt>
                <c:pt idx="7">
                  <c:v>6/2025</c:v>
                </c:pt>
                <c:pt idx="8">
                  <c:v>7/2025</c:v>
                </c:pt>
                <c:pt idx="9">
                  <c:v>8/2025</c:v>
                </c:pt>
                <c:pt idx="10">
                  <c:v>9/2025</c:v>
                </c:pt>
                <c:pt idx="11">
                  <c:v>10/2025</c:v>
                </c:pt>
                <c:pt idx="12">
                  <c:v>11/2025</c:v>
                </c:pt>
              </c:strCache>
            </c:strRef>
          </c:cat>
          <c:val>
            <c:numRef>
              <c:f>Sheet1!$B$2:$B$14</c:f>
              <c:numCache>
                <c:formatCode>General</c:formatCode>
                <c:ptCount val="13"/>
                <c:pt idx="2" formatCode="#,##0">
                  <c:v>78120</c:v>
                </c:pt>
                <c:pt idx="3" formatCode="#,##0">
                  <c:v>78308</c:v>
                </c:pt>
                <c:pt idx="4" formatCode="#,##0">
                  <c:v>78966</c:v>
                </c:pt>
                <c:pt idx="5" formatCode="#,##0">
                  <c:v>79825</c:v>
                </c:pt>
                <c:pt idx="6" formatCode="#,##0">
                  <c:v>81214</c:v>
                </c:pt>
                <c:pt idx="7" formatCode="#,##0">
                  <c:v>83320</c:v>
                </c:pt>
                <c:pt idx="8" formatCode="#,##0">
                  <c:v>85576</c:v>
                </c:pt>
                <c:pt idx="9" formatCode="#,##0">
                  <c:v>87773</c:v>
                </c:pt>
                <c:pt idx="10" formatCode="#,##0">
                  <c:v>89293</c:v>
                </c:pt>
                <c:pt idx="11" formatCode="#,##0">
                  <c:v>89705</c:v>
                </c:pt>
                <c:pt idx="12" formatCode="#,##0">
                  <c:v>90363</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6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1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5442682</c:v>
                </c:pt>
                <c:pt idx="1">
                  <c:v>2649954</c:v>
                </c:pt>
                <c:pt idx="2">
                  <c:v>1749168</c:v>
                </c:pt>
                <c:pt idx="3">
                  <c:v>540315</c:v>
                </c:pt>
                <c:pt idx="4">
                  <c:v>163832</c:v>
                </c:pt>
                <c:pt idx="5">
                  <c:v>148431</c:v>
                </c:pt>
                <c:pt idx="6">
                  <c:v>100619</c:v>
                </c:pt>
                <c:pt idx="7">
                  <c:v>90363</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169</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471</c:v>
                </c:pt>
                <c:pt idx="1">
                  <c:v>169</c:v>
                </c:pt>
                <c:pt idx="2">
                  <c:v>137</c:v>
                </c:pt>
                <c:pt idx="3">
                  <c:v>55</c:v>
                </c:pt>
                <c:pt idx="4">
                  <c:v>45</c:v>
                </c:pt>
                <c:pt idx="5">
                  <c:v>29</c:v>
                </c:pt>
                <c:pt idx="6">
                  <c:v>19</c:v>
                </c:pt>
                <c:pt idx="7">
                  <c:v>17</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15 680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28797.259259259259</c:v>
                </c:pt>
                <c:pt idx="1">
                  <c:v>15680.201183431953</c:v>
                </c:pt>
                <c:pt idx="2">
                  <c:v>12767.649635036496</c:v>
                </c:pt>
                <c:pt idx="3">
                  <c:v>9823.9090909090901</c:v>
                </c:pt>
                <c:pt idx="4">
                  <c:v>7812.1578947368425</c:v>
                </c:pt>
                <c:pt idx="5">
                  <c:v>5315.4705882352937</c:v>
                </c:pt>
                <c:pt idx="6">
                  <c:v>3640.7111111111112</c:v>
                </c:pt>
                <c:pt idx="7">
                  <c:v>3469.6206896551726</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rgbClr val="FF6464"/>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rgbClr val="FF6464"/>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rgbClr val="FF6464"/>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rgbClr val="FF6464"/>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rgbClr val="FF6464"/>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rgbClr val="FF6464"/>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rgbClr val="FF6464"/>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11/2024</c:v>
                </c:pt>
                <c:pt idx="1">
                  <c:v>12/2024</c:v>
                </c:pt>
                <c:pt idx="2">
                  <c:v>1/2025 *</c:v>
                </c:pt>
                <c:pt idx="3">
                  <c:v>2/2025</c:v>
                </c:pt>
                <c:pt idx="4">
                  <c:v>3/2025</c:v>
                </c:pt>
                <c:pt idx="5">
                  <c:v>4/2025</c:v>
                </c:pt>
                <c:pt idx="6">
                  <c:v>5/2025</c:v>
                </c:pt>
                <c:pt idx="7">
                  <c:v>6/2025</c:v>
                </c:pt>
                <c:pt idx="8">
                  <c:v>7/2025</c:v>
                </c:pt>
                <c:pt idx="9">
                  <c:v>8/2025</c:v>
                </c:pt>
                <c:pt idx="10">
                  <c:v>9/2025</c:v>
                </c:pt>
                <c:pt idx="11">
                  <c:v>10/2025</c:v>
                </c:pt>
                <c:pt idx="12">
                  <c:v>11/2025</c:v>
                </c:pt>
              </c:strCache>
            </c:strRef>
          </c:cat>
          <c:val>
            <c:numRef>
              <c:f>Sheet1!$B$2:$B$14</c:f>
              <c:numCache>
                <c:formatCode>#,##0</c:formatCode>
                <c:ptCount val="13"/>
                <c:pt idx="0">
                  <c:v>4945357</c:v>
                </c:pt>
                <c:pt idx="1">
                  <c:v>4955738</c:v>
                </c:pt>
                <c:pt idx="2">
                  <c:v>5187490</c:v>
                </c:pt>
                <c:pt idx="3">
                  <c:v>5203995</c:v>
                </c:pt>
                <c:pt idx="4">
                  <c:v>5237544</c:v>
                </c:pt>
                <c:pt idx="5">
                  <c:v>5274972</c:v>
                </c:pt>
                <c:pt idx="6">
                  <c:v>5302223</c:v>
                </c:pt>
                <c:pt idx="7">
                  <c:v>5324659</c:v>
                </c:pt>
                <c:pt idx="8">
                  <c:v>5352355</c:v>
                </c:pt>
                <c:pt idx="9">
                  <c:v>5380939</c:v>
                </c:pt>
                <c:pt idx="10">
                  <c:v>5408230</c:v>
                </c:pt>
                <c:pt idx="11">
                  <c:v>5433962</c:v>
                </c:pt>
                <c:pt idx="12">
                  <c:v>5442682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600000"/>
          <c:min val="4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rgbClr val="0E2649"/>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rgbClr val="0E2649"/>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rgbClr val="0E2649"/>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rgbClr val="0E2649"/>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rgbClr val="0E2649"/>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rgbClr val="0E2649"/>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rgbClr val="0E2649"/>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rgbClr val="0E2649"/>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11/2024</c:v>
                </c:pt>
                <c:pt idx="1">
                  <c:v>12/2024</c:v>
                </c:pt>
                <c:pt idx="2">
                  <c:v>1/2025 *</c:v>
                </c:pt>
                <c:pt idx="3">
                  <c:v>2/2025</c:v>
                </c:pt>
                <c:pt idx="4">
                  <c:v>3/2025</c:v>
                </c:pt>
                <c:pt idx="5">
                  <c:v>4/2025</c:v>
                </c:pt>
                <c:pt idx="6">
                  <c:v>5/2025</c:v>
                </c:pt>
                <c:pt idx="7">
                  <c:v>6/2025</c:v>
                </c:pt>
                <c:pt idx="8">
                  <c:v>7/2025</c:v>
                </c:pt>
                <c:pt idx="9">
                  <c:v>8/2025</c:v>
                </c:pt>
                <c:pt idx="10">
                  <c:v>9/2025</c:v>
                </c:pt>
                <c:pt idx="11">
                  <c:v>10/2025</c:v>
                </c:pt>
                <c:pt idx="12">
                  <c:v>11/2025</c:v>
                </c:pt>
              </c:strCache>
            </c:strRef>
          </c:cat>
          <c:val>
            <c:numRef>
              <c:f>Sheet1!$B$2:$B$14</c:f>
              <c:numCache>
                <c:formatCode>#,##0</c:formatCode>
                <c:ptCount val="13"/>
                <c:pt idx="0">
                  <c:v>2244610</c:v>
                </c:pt>
                <c:pt idx="1">
                  <c:v>2245382</c:v>
                </c:pt>
                <c:pt idx="2">
                  <c:v>2498449</c:v>
                </c:pt>
                <c:pt idx="3">
                  <c:v>2504302</c:v>
                </c:pt>
                <c:pt idx="4">
                  <c:v>2525040</c:v>
                </c:pt>
                <c:pt idx="5">
                  <c:v>2548278</c:v>
                </c:pt>
                <c:pt idx="6">
                  <c:v>2564327</c:v>
                </c:pt>
                <c:pt idx="7">
                  <c:v>2574850</c:v>
                </c:pt>
                <c:pt idx="8">
                  <c:v>2591375</c:v>
                </c:pt>
                <c:pt idx="9">
                  <c:v>2606786</c:v>
                </c:pt>
                <c:pt idx="10">
                  <c:v>2623654</c:v>
                </c:pt>
                <c:pt idx="11">
                  <c:v>2637313</c:v>
                </c:pt>
                <c:pt idx="12">
                  <c:v>2649954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0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11/2024</c:v>
                </c:pt>
                <c:pt idx="1">
                  <c:v>12/2024</c:v>
                </c:pt>
                <c:pt idx="2">
                  <c:v>1/2025</c:v>
                </c:pt>
                <c:pt idx="3">
                  <c:v>2/2025</c:v>
                </c:pt>
                <c:pt idx="4">
                  <c:v>3/2025</c:v>
                </c:pt>
                <c:pt idx="5">
                  <c:v>4/2025</c:v>
                </c:pt>
                <c:pt idx="6">
                  <c:v>5/2025</c:v>
                </c:pt>
                <c:pt idx="7">
                  <c:v>6/2025</c:v>
                </c:pt>
                <c:pt idx="8">
                  <c:v>7/2025</c:v>
                </c:pt>
                <c:pt idx="9">
                  <c:v>8/2025</c:v>
                </c:pt>
                <c:pt idx="10">
                  <c:v>9/2025</c:v>
                </c:pt>
                <c:pt idx="11">
                  <c:v>10/2025</c:v>
                </c:pt>
                <c:pt idx="12">
                  <c:v>11/2025</c:v>
                </c:pt>
              </c:strCache>
            </c:strRef>
          </c:cat>
          <c:val>
            <c:numRef>
              <c:f>Sheet1!$B$2:$B$14</c:f>
              <c:numCache>
                <c:formatCode>#,##0</c:formatCode>
                <c:ptCount val="13"/>
                <c:pt idx="0">
                  <c:v>1687340</c:v>
                </c:pt>
                <c:pt idx="1">
                  <c:v>1695852</c:v>
                </c:pt>
                <c:pt idx="2">
                  <c:v>1676728</c:v>
                </c:pt>
                <c:pt idx="3">
                  <c:v>1683007</c:v>
                </c:pt>
                <c:pt idx="4">
                  <c:v>1690022</c:v>
                </c:pt>
                <c:pt idx="5">
                  <c:v>1697910</c:v>
                </c:pt>
                <c:pt idx="6">
                  <c:v>1704707</c:v>
                </c:pt>
                <c:pt idx="7">
                  <c:v>1710759</c:v>
                </c:pt>
                <c:pt idx="8">
                  <c:v>1716035</c:v>
                </c:pt>
                <c:pt idx="9">
                  <c:v>1723137</c:v>
                </c:pt>
                <c:pt idx="10">
                  <c:v>1730884</c:v>
                </c:pt>
                <c:pt idx="11">
                  <c:v>1739867</c:v>
                </c:pt>
                <c:pt idx="12">
                  <c:v>1749168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11/2024</c:v>
                </c:pt>
                <c:pt idx="1">
                  <c:v>12/2024</c:v>
                </c:pt>
                <c:pt idx="2">
                  <c:v>1/2025</c:v>
                </c:pt>
                <c:pt idx="3">
                  <c:v>2/2025</c:v>
                </c:pt>
                <c:pt idx="4">
                  <c:v>3/2025</c:v>
                </c:pt>
                <c:pt idx="5">
                  <c:v>4/2025</c:v>
                </c:pt>
                <c:pt idx="6">
                  <c:v>5/2025</c:v>
                </c:pt>
                <c:pt idx="7">
                  <c:v>6/2025</c:v>
                </c:pt>
                <c:pt idx="8">
                  <c:v>7/2025</c:v>
                </c:pt>
                <c:pt idx="9">
                  <c:v>8/2025</c:v>
                </c:pt>
                <c:pt idx="10">
                  <c:v>9/2025</c:v>
                </c:pt>
                <c:pt idx="11">
                  <c:v>10/2025</c:v>
                </c:pt>
                <c:pt idx="12">
                  <c:v>11/2025</c:v>
                </c:pt>
              </c:strCache>
            </c:strRef>
          </c:cat>
          <c:val>
            <c:numRef>
              <c:f>Sheet1!$B$2:$B$14</c:f>
              <c:numCache>
                <c:formatCode>#,##0</c:formatCode>
                <c:ptCount val="13"/>
                <c:pt idx="0">
                  <c:v>631038</c:v>
                </c:pt>
                <c:pt idx="1">
                  <c:v>628332</c:v>
                </c:pt>
                <c:pt idx="2">
                  <c:v>571877</c:v>
                </c:pt>
                <c:pt idx="3">
                  <c:v>569925</c:v>
                </c:pt>
                <c:pt idx="4">
                  <c:v>568190</c:v>
                </c:pt>
                <c:pt idx="5">
                  <c:v>567073</c:v>
                </c:pt>
                <c:pt idx="6">
                  <c:v>564481</c:v>
                </c:pt>
                <c:pt idx="7">
                  <c:v>564059</c:v>
                </c:pt>
                <c:pt idx="8">
                  <c:v>564026</c:v>
                </c:pt>
                <c:pt idx="9">
                  <c:v>563717</c:v>
                </c:pt>
                <c:pt idx="10">
                  <c:v>561081</c:v>
                </c:pt>
                <c:pt idx="11">
                  <c:v>559226</c:v>
                </c:pt>
                <c:pt idx="12">
                  <c:v>540315</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11/2024</c:v>
                </c:pt>
                <c:pt idx="1">
                  <c:v>12/2024</c:v>
                </c:pt>
                <c:pt idx="2">
                  <c:v>1/2025</c:v>
                </c:pt>
                <c:pt idx="3">
                  <c:v>2/2025</c:v>
                </c:pt>
                <c:pt idx="4">
                  <c:v>3/2025</c:v>
                </c:pt>
                <c:pt idx="5">
                  <c:v>4/2025</c:v>
                </c:pt>
                <c:pt idx="6">
                  <c:v>5/2025</c:v>
                </c:pt>
                <c:pt idx="7">
                  <c:v>6/2025</c:v>
                </c:pt>
                <c:pt idx="8">
                  <c:v>7/2025</c:v>
                </c:pt>
                <c:pt idx="9">
                  <c:v>8/2025</c:v>
                </c:pt>
                <c:pt idx="10">
                  <c:v>9/2025</c:v>
                </c:pt>
                <c:pt idx="11">
                  <c:v>10/2025</c:v>
                </c:pt>
                <c:pt idx="12">
                  <c:v>11/2025</c:v>
                </c:pt>
              </c:strCache>
            </c:strRef>
          </c:cat>
          <c:val>
            <c:numRef>
              <c:f>Sheet1!$B$2:$B$14</c:f>
              <c:numCache>
                <c:formatCode>#,##0</c:formatCode>
                <c:ptCount val="13"/>
                <c:pt idx="0">
                  <c:v>191586</c:v>
                </c:pt>
                <c:pt idx="1">
                  <c:v>192369</c:v>
                </c:pt>
                <c:pt idx="2">
                  <c:v>155958</c:v>
                </c:pt>
                <c:pt idx="3">
                  <c:v>156832</c:v>
                </c:pt>
                <c:pt idx="4">
                  <c:v>157877</c:v>
                </c:pt>
                <c:pt idx="5">
                  <c:v>158494</c:v>
                </c:pt>
                <c:pt idx="6">
                  <c:v>159152</c:v>
                </c:pt>
                <c:pt idx="7">
                  <c:v>159966</c:v>
                </c:pt>
                <c:pt idx="8">
                  <c:v>160437</c:v>
                </c:pt>
                <c:pt idx="9">
                  <c:v>161057</c:v>
                </c:pt>
                <c:pt idx="10">
                  <c:v>161826</c:v>
                </c:pt>
                <c:pt idx="11">
                  <c:v>162808</c:v>
                </c:pt>
                <c:pt idx="12">
                  <c:v>163832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5 442 682</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20.2.2026</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20.2.2026</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emf"/><Relationship Id="rId9" Type="http://schemas.openxmlformats.org/officeDocument/2006/relationships/image" Target="../media/image2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82D4F5E1-1795-4976-60EE-FD9D9E4DC0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34" y="848614"/>
            <a:ext cx="6219958" cy="3579577"/>
          </a:xfrm>
          <a:prstGeom prst="rect">
            <a:avLst/>
          </a:prstGeom>
        </p:spPr>
      </p:pic>
      <p:sp>
        <p:nvSpPr>
          <p:cNvPr id="3" name="Subtitle 2">
            <a:extLst>
              <a:ext uri="{FF2B5EF4-FFF2-40B4-BE49-F238E27FC236}">
                <a16:creationId xmlns:a16="http://schemas.microsoft.com/office/drawing/2014/main" id="{C7B37ABC-061C-ADAA-4657-4A45089AE987}"/>
              </a:ext>
            </a:extLst>
          </p:cNvPr>
          <p:cNvSpPr>
            <a:spLocks noGrp="1"/>
          </p:cNvSpPr>
          <p:nvPr>
            <p:ph type="subTitle" idx="1" hasCustomPrompt="1"/>
          </p:nvPr>
        </p:nvSpPr>
        <p:spPr>
          <a:xfrm>
            <a:off x="679454" y="3973671"/>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2025</a:t>
            </a:r>
          </a:p>
        </p:txBody>
      </p:sp>
      <p:sp>
        <p:nvSpPr>
          <p:cNvPr id="4" name="Title 1">
            <a:extLst>
              <a:ext uri="{FF2B5EF4-FFF2-40B4-BE49-F238E27FC236}">
                <a16:creationId xmlns:a16="http://schemas.microsoft.com/office/drawing/2014/main" id="{F7483254-B4C6-E67C-4EF1-49489891B208}"/>
              </a:ext>
            </a:extLst>
          </p:cNvPr>
          <p:cNvSpPr txBox="1">
            <a:spLocks/>
          </p:cNvSpPr>
          <p:nvPr userDrawn="1"/>
        </p:nvSpPr>
        <p:spPr>
          <a:xfrm>
            <a:off x="621088" y="2783485"/>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54423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Kansi">
    <p:spTree>
      <p:nvGrpSpPr>
        <p:cNvPr id="1" name=""/>
        <p:cNvGrpSpPr/>
        <p:nvPr/>
      </p:nvGrpSpPr>
      <p:grpSpPr>
        <a:xfrm>
          <a:off x="0" y="0"/>
          <a:ext cx="0" cy="0"/>
          <a:chOff x="0" y="0"/>
          <a:chExt cx="0" cy="0"/>
        </a:xfrm>
      </p:grpSpPr>
      <p:pic>
        <p:nvPicPr>
          <p:cNvPr id="3" name="Picture 2" descr="A person holding a cup and a phone&#10;&#10;AI-generated content may be incorrect.">
            <a:extLst>
              <a:ext uri="{FF2B5EF4-FFF2-40B4-BE49-F238E27FC236}">
                <a16:creationId xmlns:a16="http://schemas.microsoft.com/office/drawing/2014/main" id="{5583AFF4-49CA-0676-BD16-2939A345D4DA}"/>
              </a:ext>
            </a:extLst>
          </p:cNvPr>
          <p:cNvPicPr>
            <a:picLocks noChangeAspect="1"/>
          </p:cNvPicPr>
          <p:nvPr userDrawn="1"/>
        </p:nvPicPr>
        <p:blipFill>
          <a:blip r:embed="rId2"/>
          <a:srcRect l="1" t="1" r="4382" b="4382"/>
          <a:stretch>
            <a:fillRect/>
          </a:stretch>
        </p:blipFill>
        <p:spPr>
          <a:xfrm>
            <a:off x="0"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0"/>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3136307"/>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1946121"/>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556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11/2025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3" r:id="rId3"/>
    <p:sldLayoutId id="2147483701" r:id="rId4"/>
    <p:sldLayoutId id="2147483702" r:id="rId5"/>
    <p:sldLayoutId id="2147483690" r:id="rId6"/>
    <p:sldLayoutId id="2147483693" r:id="rId7"/>
    <p:sldLayoutId id="2147483700" r:id="rId8"/>
    <p:sldLayoutId id="2147483699" r:id="rId9"/>
    <p:sldLayoutId id="2147483691" r:id="rId10"/>
    <p:sldLayoutId id="2147483704" r:id="rId11"/>
    <p:sldLayoutId id="2147483697" r:id="rId12"/>
    <p:sldLayoutId id="2147483698" r:id="rId13"/>
    <p:sldLayoutId id="2147483696" r:id="rId14"/>
    <p:sldLayoutId id="2147483692" r:id="rId15"/>
    <p:sldLayoutId id="2147483689" r:id="rId16"/>
    <p:sldLayoutId id="2147483660" r:id="rId17"/>
    <p:sldLayoutId id="2147483654" r:id="rId18"/>
    <p:sldLayoutId id="2147483677" r:id="rId19"/>
    <p:sldLayoutId id="2147483679" r:id="rId20"/>
    <p:sldLayoutId id="2147483663" r:id="rId21"/>
    <p:sldLayoutId id="2147483686" r:id="rId22"/>
    <p:sldLayoutId id="2147483687" r:id="rId23"/>
    <p:sldLayoutId id="2147483667" r:id="rId24"/>
    <p:sldLayoutId id="2147483676" r:id="rId25"/>
    <p:sldLayoutId id="2147483664" r:id="rId26"/>
    <p:sldLayoutId id="2147483680" r:id="rId27"/>
    <p:sldLayoutId id="2147483678" r:id="rId28"/>
    <p:sldLayoutId id="2147483684" r:id="rId29"/>
    <p:sldLayoutId id="2147483661" r:id="rId30"/>
    <p:sldLayoutId id="2147483681" r:id="rId31"/>
    <p:sldLayoutId id="2147483683" r:id="rId32"/>
    <p:sldLayoutId id="2147483682" r:id="rId33"/>
    <p:sldLayoutId id="2147483662" r:id="rId34"/>
    <p:sldLayoutId id="2147483665" r:id="rId35"/>
    <p:sldLayoutId id="2147483657" r:id="rId36"/>
    <p:sldLayoutId id="2147483674" r:id="rId37"/>
    <p:sldLayoutId id="2147483666" r:id="rId38"/>
    <p:sldLayoutId id="2147483675" r:id="rId39"/>
    <p:sldLayoutId id="2147483670" r:id="rId40"/>
    <p:sldLayoutId id="2147483668" r:id="rId41"/>
    <p:sldLayoutId id="2147483669" r:id="rId42"/>
    <p:sldLayoutId id="2147483672" r:id="rId43"/>
    <p:sldLayoutId id="2147483673" r:id="rId44"/>
    <p:sldLayoutId id="2147483655" r:id="rId45"/>
    <p:sldLayoutId id="2147483671" r:id="rId4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31.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Marraskuu 2025</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272489303"/>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11/2024 – 11/2025</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11/2024 – 11/2025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7131795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62175454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11/2024 – 11/2025</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LinkedInissa</a:t>
            </a:r>
            <a:r>
              <a:rPr lang="fi-FI" sz="3400" dirty="0"/>
              <a:t> </a:t>
            </a:r>
            <a:br>
              <a:rPr lang="fi-FI" sz="3200" dirty="0"/>
            </a:br>
            <a:r>
              <a:rPr lang="fi-FI" sz="2600" b="1" dirty="0">
                <a:solidFill>
                  <a:schemeClr val="accent2"/>
                </a:solidFill>
                <a:latin typeface="Neue Haas Unica W1G" panose="020B0504030206020203" pitchFamily="34" charset="0"/>
              </a:rPr>
              <a:t>11/2024 – 11/2025</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221267734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Threadsissa</a:t>
            </a:r>
            <a:r>
              <a:rPr lang="fi-FI" sz="3400" dirty="0"/>
              <a:t> </a:t>
            </a:r>
            <a:br>
              <a:rPr lang="fi-FI" sz="3200" dirty="0"/>
            </a:br>
            <a:r>
              <a:rPr lang="fi-FI" sz="2600" b="1" dirty="0">
                <a:solidFill>
                  <a:schemeClr val="accent2"/>
                </a:solidFill>
                <a:latin typeface="Neue Haas Unica W1G" panose="020B0504030206020203" pitchFamily="34" charset="0"/>
              </a:rPr>
              <a:t>11/2024 – 11/2025</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58430408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marraskuu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610772660"/>
              </p:ext>
            </p:extLst>
          </p:nvPr>
        </p:nvGraphicFramePr>
        <p:xfrm>
          <a:off x="1158466" y="1410790"/>
          <a:ext cx="4785132" cy="453641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281 154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272 719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256 847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162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226 219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215 740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201 731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166 752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162 295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182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131 580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612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118 482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264791878"/>
              </p:ext>
            </p:extLst>
          </p:nvPr>
        </p:nvGraphicFramePr>
        <p:xfrm>
          <a:off x="6344421" y="1410790"/>
          <a:ext cx="4785132" cy="453085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105 213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103 765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99 401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90 661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86 573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84 513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80 126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73 359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72 416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69 764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marraskuu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442812162"/>
              </p:ext>
            </p:extLst>
          </p:nvPr>
        </p:nvGraphicFramePr>
        <p:xfrm>
          <a:off x="1158466" y="1410790"/>
          <a:ext cx="4785132" cy="457952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6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57 000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4290118325"/>
              </p:ext>
            </p:extLst>
          </p:nvPr>
        </p:nvGraphicFramePr>
        <p:xfrm>
          <a:off x="6344421" y="1410790"/>
          <a:ext cx="4785132" cy="457952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84948">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38132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68210004"/>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marraskuu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697547914"/>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126 950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90 923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77 743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71 173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67 482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65 354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57 864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53 656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47 359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45 202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587904173"/>
              </p:ext>
            </p:extLst>
          </p:nvPr>
        </p:nvGraphicFramePr>
        <p:xfrm>
          <a:off x="6344421" y="1410790"/>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43 724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43 416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42 974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42 764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38 707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36 765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35 981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33 111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31 295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30 392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marraskuu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902014151"/>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173 541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132 580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43 601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16 812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12 948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12 372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11 504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10 252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9 007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8 781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260758664"/>
              </p:ext>
            </p:extLst>
          </p:nvPr>
        </p:nvGraphicFramePr>
        <p:xfrm>
          <a:off x="6344421" y="1410790"/>
          <a:ext cx="4785132" cy="453029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7 902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7 175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6 036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5 731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5 305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5 197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4 693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4 522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3 990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099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3 615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earing headphones and a sweater leaning against a wall&#10;&#10;AI-generated content may be incorrect.">
            <a:extLst>
              <a:ext uri="{FF2B5EF4-FFF2-40B4-BE49-F238E27FC236}">
                <a16:creationId xmlns:a16="http://schemas.microsoft.com/office/drawing/2014/main" id="{FB2ACBEA-9518-5688-8110-5E0930D3337E}"/>
              </a:ext>
            </a:extLst>
          </p:cNvPr>
          <p:cNvPicPr>
            <a:picLocks noGrp="1" noChangeAspect="1"/>
          </p:cNvPicPr>
          <p:nvPr>
            <p:ph type="pic" idx="1"/>
          </p:nvPr>
        </p:nvPicPr>
        <p:blipFill>
          <a:blip r:embed="rId3"/>
          <a:srcRect l="3750" r="50000"/>
          <a:stretch>
            <a:fillRect/>
          </a:stretch>
        </p:blipFill>
        <p:spPr>
          <a:xfrm>
            <a:off x="6553202"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448582"/>
            <a:ext cx="4799012" cy="1441450"/>
          </a:xfrm>
        </p:spPr>
        <p:txBody>
          <a:bodyPr>
            <a:noAutofit/>
          </a:bodyPr>
          <a:lstStyle/>
          <a:p>
            <a:r>
              <a:rPr lang="fi-FI" sz="3200" dirty="0"/>
              <a:t>Kaikkien aikojen Joulu kasvoi </a:t>
            </a:r>
            <a:r>
              <a:rPr lang="fi-FI" sz="3200" dirty="0" err="1"/>
              <a:t>Instassa</a:t>
            </a:r>
            <a:r>
              <a:rPr lang="fi-FI" sz="3200" dirty="0"/>
              <a:t> eniten marraskuussa</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715495"/>
            <a:ext cx="5350566" cy="3451603"/>
          </a:xfrm>
        </p:spPr>
        <p:txBody>
          <a:bodyPr anchor="ctr">
            <a:noAutofit/>
          </a:bodyPr>
          <a:lstStyle/>
          <a:p>
            <a:pPr fontAlgn="b"/>
            <a:r>
              <a:rPr lang="fi-FI" sz="1400" dirty="0" err="1"/>
              <a:t>Aikakausmedioilla</a:t>
            </a:r>
            <a:r>
              <a:rPr lang="fi-FI" sz="1400" dirty="0"/>
              <a:t> oli marraskuussa yhteensä 5 442 682 seuraajaa kaikissa kanavissa (bruttoluku).</a:t>
            </a:r>
          </a:p>
          <a:p>
            <a:pPr fontAlgn="b"/>
            <a:r>
              <a:rPr lang="fi-FI" sz="1400" dirty="0"/>
              <a:t>Uusia seuraajia saatiin 8 720. </a:t>
            </a:r>
          </a:p>
          <a:p>
            <a:pPr fontAlgn="b"/>
            <a:r>
              <a:rPr lang="fi-FI" sz="1400" dirty="0"/>
              <a:t>Eniten yleisöään kasvattivat Kotiliesi (+3 096), Tekniikan Maailma (+1 818) ja Yhteishyvä (+1 780).</a:t>
            </a:r>
          </a:p>
          <a:p>
            <a:pPr fontAlgn="b"/>
            <a:r>
              <a:rPr lang="fi-FI" sz="1400" dirty="0"/>
              <a:t>Seiska nousi </a:t>
            </a:r>
            <a:r>
              <a:rPr lang="fi-FI" sz="1400" dirty="0" err="1"/>
              <a:t>Youtubessa</a:t>
            </a:r>
            <a:r>
              <a:rPr lang="fi-FI" sz="1400" dirty="0"/>
              <a:t> toiseksi suurimmaksi </a:t>
            </a:r>
            <a:r>
              <a:rPr lang="fi-FI" sz="1400" dirty="0" err="1"/>
              <a:t>aikkariksi</a:t>
            </a:r>
            <a:r>
              <a:rPr lang="fi-FI" sz="1400" dirty="0"/>
              <a:t> ja on nyt vain sata seuraajaa pienempi kuin ensimmäisellä sijalla oleva Siivet.</a:t>
            </a:r>
          </a:p>
          <a:p>
            <a:pPr fontAlgn="b"/>
            <a:r>
              <a:rPr lang="en-GB" sz="1400" dirty="0" err="1"/>
              <a:t>Kaikkien</a:t>
            </a:r>
            <a:r>
              <a:rPr lang="en-GB" sz="1400" dirty="0"/>
              <a:t> </a:t>
            </a:r>
            <a:r>
              <a:rPr lang="en-GB" sz="1400" dirty="0" err="1"/>
              <a:t>aikojen</a:t>
            </a:r>
            <a:r>
              <a:rPr lang="en-GB" sz="1400" dirty="0"/>
              <a:t> Joulu </a:t>
            </a:r>
            <a:r>
              <a:rPr lang="en-GB" sz="1400" dirty="0" err="1"/>
              <a:t>oli</a:t>
            </a:r>
            <a:r>
              <a:rPr lang="en-GB" sz="1400" dirty="0"/>
              <a:t> </a:t>
            </a:r>
            <a:r>
              <a:rPr lang="en-GB" sz="1400" dirty="0" err="1"/>
              <a:t>suurin</a:t>
            </a:r>
            <a:r>
              <a:rPr lang="en-GB" sz="1400" dirty="0"/>
              <a:t> </a:t>
            </a:r>
            <a:r>
              <a:rPr lang="en-GB" sz="1400" dirty="0" err="1"/>
              <a:t>kasvaja</a:t>
            </a:r>
            <a:r>
              <a:rPr lang="en-GB" sz="1400" dirty="0"/>
              <a:t> </a:t>
            </a:r>
            <a:r>
              <a:rPr lang="en-GB" sz="1400" dirty="0" err="1"/>
              <a:t>Instagramissa</a:t>
            </a:r>
            <a:r>
              <a:rPr lang="en-GB" sz="1400" dirty="0"/>
              <a:t> </a:t>
            </a:r>
            <a:r>
              <a:rPr lang="en-GB" sz="1400" dirty="0" err="1"/>
              <a:t>kolmatta</a:t>
            </a:r>
            <a:r>
              <a:rPr lang="en-GB" sz="1400" dirty="0"/>
              <a:t> </a:t>
            </a:r>
            <a:r>
              <a:rPr lang="en-GB" sz="1400" dirty="0" err="1"/>
              <a:t>kuukautta</a:t>
            </a:r>
            <a:r>
              <a:rPr lang="en-GB" sz="1400" dirty="0"/>
              <a:t> </a:t>
            </a:r>
            <a:r>
              <a:rPr lang="en-GB" sz="1400" dirty="0" err="1"/>
              <a:t>peräkkäin</a:t>
            </a:r>
            <a:r>
              <a:rPr lang="en-GB" sz="1400" dirty="0"/>
              <a:t>. Se </a:t>
            </a:r>
            <a:r>
              <a:rPr lang="en-GB" sz="1400" dirty="0" err="1"/>
              <a:t>sai</a:t>
            </a:r>
            <a:r>
              <a:rPr lang="en-GB" sz="1400" dirty="0"/>
              <a:t> </a:t>
            </a:r>
            <a:r>
              <a:rPr lang="en-GB" sz="1400" dirty="0" err="1"/>
              <a:t>uusia</a:t>
            </a:r>
            <a:r>
              <a:rPr lang="en-GB" sz="1400" dirty="0"/>
              <a:t> </a:t>
            </a:r>
            <a:r>
              <a:rPr lang="en-GB" sz="1400" dirty="0" err="1"/>
              <a:t>seuraajia</a:t>
            </a:r>
            <a:r>
              <a:rPr lang="en-GB" sz="1400" dirty="0"/>
              <a:t> </a:t>
            </a:r>
            <a:r>
              <a:rPr lang="en-GB" sz="1400" dirty="0" err="1"/>
              <a:t>yli</a:t>
            </a:r>
            <a:r>
              <a:rPr lang="en-GB" sz="1400" dirty="0"/>
              <a:t> 1100. Joulu </a:t>
            </a:r>
            <a:r>
              <a:rPr lang="en-GB" sz="1400" dirty="0" err="1"/>
              <a:t>lähestyy</a:t>
            </a:r>
            <a:r>
              <a:rPr lang="en-GB" sz="1400" dirty="0"/>
              <a:t>!</a:t>
            </a:r>
            <a:endParaRPr lang="fi-FI" sz="1400" dirty="0"/>
          </a:p>
          <a:p>
            <a:pPr fontAlgn="b"/>
            <a:r>
              <a:rPr lang="fi-FI" sz="1400" dirty="0"/>
              <a:t>X:n seuraajamäärä laski miltei 19 000:lla. Facebookiin tuli lähes 13 000 seuraajaa lisää.</a:t>
            </a:r>
          </a:p>
          <a:p>
            <a:pPr fontAlgn="b"/>
            <a:endParaRPr lang="fi-FI" sz="1400" dirty="0"/>
          </a:p>
          <a:p>
            <a:pPr fontAlgn="b"/>
            <a:endParaRPr lang="fi-FI" sz="1400"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err="1">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marraskuu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43182875"/>
              </p:ext>
            </p:extLst>
          </p:nvPr>
        </p:nvGraphicFramePr>
        <p:xfrm>
          <a:off x="1208162" y="1410789"/>
          <a:ext cx="4785132" cy="451772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21 100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15 400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9 090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6 120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5 020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4 980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806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4 860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3252722882"/>
              </p:ext>
            </p:extLst>
          </p:nvPr>
        </p:nvGraphicFramePr>
        <p:xfrm>
          <a:off x="6298100" y="1410791"/>
          <a:ext cx="4785132" cy="453424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a:t>
                      </a:r>
                      <a:r>
                        <a:rPr lang="fi-FI" sz="1500" b="0" i="0" noProof="0" dirty="0" err="1">
                          <a:solidFill>
                            <a:schemeClr val="bg1"/>
                          </a:solidFill>
                          <a:latin typeface="Neue Haas Unica W1G Medium" panose="020B0504030206020203" pitchFamily="34" charset="0"/>
                        </a:rPr>
                        <a:t>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35 300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26 500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23 600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875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75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7 101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5 957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1651">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5 456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5 290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452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4 516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3 868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err="1">
                <a:solidFill>
                  <a:schemeClr val="accent1"/>
                </a:solidFill>
              </a:rPr>
              <a:t>LinkedInissa</a:t>
            </a:r>
            <a:r>
              <a:rPr lang="fi-FI" sz="3000" dirty="0">
                <a:solidFill>
                  <a:schemeClr val="accent1"/>
                </a:solidFill>
              </a:rPr>
              <a:t> ja </a:t>
            </a:r>
            <a:r>
              <a:rPr lang="fi-FI" sz="3000" u="sng" dirty="0" err="1">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marraskuu 2025</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491625008"/>
              </p:ext>
            </p:extLst>
          </p:nvPr>
        </p:nvGraphicFramePr>
        <p:xfrm>
          <a:off x="6326262" y="1410788"/>
          <a:ext cx="4785132" cy="4506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kern="1200" noProof="0" dirty="0" err="1">
                          <a:solidFill>
                            <a:schemeClr val="bg1"/>
                          </a:solidFill>
                          <a:latin typeface="Neue Haas Unica W1G Medium" panose="020B0504030206020203" pitchFamily="34" charset="0"/>
                          <a:ea typeface="+mn-ea"/>
                          <a:cs typeface="+mn-cs"/>
                        </a:rPr>
                        <a:t>Threads</a:t>
                      </a:r>
                      <a:endParaRPr lang="fi-FI" sz="1500" b="0" i="0" kern="1200" noProof="0" dirty="0">
                        <a:solidFill>
                          <a:schemeClr val="bg1"/>
                        </a:solidFill>
                        <a:latin typeface="Neue Haas Unica W1G Medium" panose="020B0504030206020203" pitchFamily="34" charset="0"/>
                        <a:ea typeface="+mn-ea"/>
                        <a:cs typeface="+mn-cs"/>
                      </a:endParaRP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17 507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12 618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8 349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7 470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7 392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7 239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6 427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4 413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4 186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3 745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201696429"/>
              </p:ext>
            </p:extLst>
          </p:nvPr>
        </p:nvGraphicFramePr>
        <p:xfrm>
          <a:off x="1205400" y="1410791"/>
          <a:ext cx="4785132" cy="450705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36 562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17 473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15 936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7 685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4 548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2 623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1 989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Print&amp;Media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1 740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7263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1 610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74527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Kiertotalouden erikoislehti Uusiouutiset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1 525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marraskuu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115819626"/>
              </p:ext>
            </p:extLst>
          </p:nvPr>
        </p:nvGraphicFramePr>
        <p:xfrm>
          <a:off x="1815289" y="1410789"/>
          <a:ext cx="4134751" cy="4521880"/>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710543">
                  <a:extLst>
                    <a:ext uri="{9D8B030D-6E8A-4147-A177-3AD203B41FA5}">
                      <a16:colId xmlns:a16="http://schemas.microsoft.com/office/drawing/2014/main" val="3107084423"/>
                    </a:ext>
                  </a:extLst>
                </a:gridCol>
                <a:gridCol w="920840">
                  <a:extLst>
                    <a:ext uri="{9D8B030D-6E8A-4147-A177-3AD203B41FA5}">
                      <a16:colId xmlns:a16="http://schemas.microsoft.com/office/drawing/2014/main" val="2894783011"/>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+ 3 096</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+ 1 818</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+ 1 780</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+ 1 455</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+ 1 319</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+ 1 211</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+ 1 188</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+ 1 170</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Koneviesti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+ 1 161</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+ 1 055</a:t>
                      </a:r>
                    </a:p>
                  </a:txBody>
                  <a:tcPr marL="9525" marR="81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877355222"/>
              </p:ext>
            </p:extLst>
          </p:nvPr>
        </p:nvGraphicFramePr>
        <p:xfrm>
          <a:off x="6343745" y="1410789"/>
          <a:ext cx="4134751" cy="4521580"/>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14000">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+ 1 034</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Kunto 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+ 1 015</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+ 1 000</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+ 681</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Tiede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+ 640</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+ 408</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+ 272</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+ 263</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+ 262</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+ 208</a:t>
                      </a:r>
                    </a:p>
                  </a:txBody>
                  <a:tcPr marL="9525" marR="81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marraskuu 2025</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seuraajien tarkan määrän vain, jos heitä on alle tuhat. </a:t>
            </a:r>
          </a:p>
          <a:p>
            <a:pPr fontAlgn="b"/>
            <a:r>
              <a:rPr lang="fi-FI" sz="1200" noProof="0" dirty="0"/>
              <a:t>Jos </a:t>
            </a:r>
            <a:r>
              <a:rPr lang="fi-FI" sz="1200" dirty="0"/>
              <a:t>seuraajia </a:t>
            </a:r>
            <a:r>
              <a:rPr lang="fi-FI" sz="1200" noProof="0" dirty="0"/>
              <a:t>on 1 000–10 000, määrä pyöristetään sadan tarkkuudella.</a:t>
            </a:r>
          </a:p>
          <a:p>
            <a:pPr fontAlgn="b"/>
            <a:r>
              <a:rPr lang="fi-FI" sz="1200" noProof="0" dirty="0"/>
              <a:t> Jos </a:t>
            </a:r>
            <a:r>
              <a:rPr lang="fi-FI" sz="1200" dirty="0"/>
              <a:t>seuraajia </a:t>
            </a:r>
            <a:r>
              <a:rPr lang="fi-FI" sz="1200" noProof="0" dirty="0"/>
              <a:t>on yli 10 000, määrä pyöristetään tuhannen tarkkuudella. </a:t>
            </a:r>
          </a:p>
          <a:p>
            <a:pPr marL="0" indent="0" fontAlgn="b">
              <a:buNone/>
            </a:pPr>
            <a:r>
              <a:rPr lang="fi-FI" sz="1200" noProof="0" dirty="0"/>
              <a:t>Tästä syystä someseurannassa muutokset ovat usein tasan sata tai tasan tuhat.</a:t>
            </a: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1033993763"/>
              </p:ext>
            </p:extLst>
          </p:nvPr>
        </p:nvGraphicFramePr>
        <p:xfrm>
          <a:off x="3194541" y="1410788"/>
          <a:ext cx="4830788" cy="3320941"/>
        </p:xfrm>
        <a:graphic>
          <a:graphicData uri="http://schemas.openxmlformats.org/drawingml/2006/table">
            <a:tbl>
              <a:tblPr firstRow="1" bandRow="1">
                <a:tableStyleId>{72833802-FEF1-4C79-8D5D-14CF1EAF98D9}</a:tableStyleId>
              </a:tblPr>
              <a:tblGrid>
                <a:gridCol w="720000">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4094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37826631"/>
                  </a:ext>
                </a:extLst>
              </a:tr>
              <a:tr h="252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 – 12.</a:t>
                      </a:r>
                    </a:p>
                  </a:txBody>
                  <a:tcPr marL="84700" marR="12700" marT="127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Apu, Avotakka, Koneviesti, Kotivinkki, Kotona, Kunto Plus, Maku, Suomen Luonto, Tekniikan Maailma, Tieteen Kuvalehti Historia, Yhteishyvä</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365880368"/>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marraskuu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161303360"/>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fi-FI" sz="1500" b="0" noProof="0" dirty="0">
                          <a:solidFill>
                            <a:schemeClr val="bg1"/>
                          </a:solidFill>
                          <a:latin typeface="Neue Haas Unica W1G"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+ 796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+ 678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+ 466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+ 348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marraskuu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514022087"/>
              </p:ext>
            </p:extLst>
          </p:nvPr>
        </p:nvGraphicFramePr>
        <p:xfrm>
          <a:off x="3703434" y="1410787"/>
          <a:ext cx="4785132" cy="257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Ympäristö ja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12347355"/>
                  </a:ext>
                </a:extLst>
              </a:tr>
              <a:tr h="72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 – 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err="1">
                          <a:solidFill>
                            <a:srgbClr val="0E2649"/>
                          </a:solidFill>
                          <a:effectLst/>
                          <a:latin typeface="Neue Haas Unica W1G" panose="020B0504030206020203" pitchFamily="34" charset="0"/>
                        </a:rPr>
                        <a:t>Metsätrans</a:t>
                      </a:r>
                      <a:r>
                        <a:rPr lang="fi-FI" sz="1500" b="0" i="0" u="none" strike="noStrike" dirty="0">
                          <a:solidFill>
                            <a:srgbClr val="0E2649"/>
                          </a:solidFill>
                          <a:effectLst/>
                          <a:latin typeface="Neue Haas Unica W1G" panose="020B0504030206020203" pitchFamily="34" charset="0"/>
                        </a:rPr>
                        <a:t>, Siivet, Venemestari, Viisas Raha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lnSpc>
                          <a:spcPct val="150000"/>
                        </a:lnSpc>
                        <a:buNone/>
                      </a:pPr>
                      <a:r>
                        <a:rPr lang="fi-FI" sz="1500" b="0" i="0" u="none" strike="noStrike" dirty="0">
                          <a:solidFill>
                            <a:srgbClr val="0E2649"/>
                          </a:solidFill>
                          <a:effectLst/>
                          <a:latin typeface="Neue Haas Unica W1G" panose="020B0504030206020203" pitchFamily="34" charset="0"/>
                        </a:rPr>
                        <a:t> + 1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43938060"/>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Youtubessa</a:t>
            </a:r>
            <a:r>
              <a:rPr lang="fi-FI" sz="3000" dirty="0">
                <a:solidFill>
                  <a:schemeClr val="accent1"/>
                </a:solidFill>
              </a:rPr>
              <a:t> TOP 10 / marraskuu 2025</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3546059235"/>
              </p:ext>
            </p:extLst>
          </p:nvPr>
        </p:nvGraphicFramePr>
        <p:xfrm>
          <a:off x="3703434" y="1410786"/>
          <a:ext cx="4785132" cy="3294000"/>
        </p:xfrm>
        <a:graphic>
          <a:graphicData uri="http://schemas.openxmlformats.org/drawingml/2006/table">
            <a:tbl>
              <a:tblPr firstRow="1" bandRow="1">
                <a:tableStyleId>{72833802-FEF1-4C79-8D5D-14CF1EAF98D9}</a:tableStyleId>
              </a:tblPr>
              <a:tblGrid>
                <a:gridCol w="790189">
                  <a:extLst>
                    <a:ext uri="{9D8B030D-6E8A-4147-A177-3AD203B41FA5}">
                      <a16:colId xmlns:a16="http://schemas.microsoft.com/office/drawing/2014/main" val="3436780004"/>
                    </a:ext>
                  </a:extLst>
                </a:gridCol>
                <a:gridCol w="2129246">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2. – 3.</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K-Ruoka, 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4.</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72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 – 6.</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E2649"/>
                          </a:solidFill>
                          <a:effectLst/>
                          <a:latin typeface="Neue Haas Unica W1G" panose="020B0504030206020203" pitchFamily="34" charset="0"/>
                        </a:rPr>
                        <a:t>Tekniikan Maailma, 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7. – 8.</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Juoksija, 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72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9. – 12.</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E2649"/>
                          </a:solidFill>
                          <a:effectLst/>
                          <a:latin typeface="Neue Haas Unica W1G" panose="020B0504030206020203" pitchFamily="34" charset="0"/>
                        </a:rPr>
                        <a:t>Eeva, Kotona, Lastenkirkko, 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lnSpc>
                          <a:spcPct val="150000"/>
                        </a:lnSpc>
                        <a:buNone/>
                      </a:pPr>
                      <a:r>
                        <a:rPr lang="fi-FI" sz="1500" b="0" i="0" u="none" strike="noStrike" dirty="0">
                          <a:solidFill>
                            <a:srgbClr val="0E2649"/>
                          </a:solidFill>
                          <a:effectLst/>
                          <a:latin typeface="Neue Haas Unica W1G" panose="020B0504030206020203" pitchFamily="34" charset="0"/>
                        </a:rPr>
                        <a:t>+ 20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554769853"/>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marraskuu 2025</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1745921916"/>
              </p:ext>
            </p:extLst>
          </p:nvPr>
        </p:nvGraphicFramePr>
        <p:xfrm>
          <a:off x="3703434" y="1410787"/>
          <a:ext cx="4785132" cy="401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72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 – 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E2649"/>
                          </a:solidFill>
                          <a:effectLst/>
                          <a:latin typeface="Neue Haas Unica W1G" panose="020B0504030206020203" pitchFamily="34" charset="0"/>
                        </a:rPr>
                        <a:t>Kotiliesi, 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+ 64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360000">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381144239"/>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Threadsissa</a:t>
            </a:r>
            <a:r>
              <a:rPr lang="fi-FI" sz="3000" dirty="0">
                <a:solidFill>
                  <a:schemeClr val="accent1"/>
                </a:solidFill>
              </a:rPr>
              <a:t>  TOP 5 / marraskuu 2025</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3261851224"/>
              </p:ext>
            </p:extLst>
          </p:nvPr>
        </p:nvGraphicFramePr>
        <p:xfrm>
          <a:off x="3747090" y="1410788"/>
          <a:ext cx="4785132" cy="221207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464780825"/>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marraskuu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368322"/>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+ 3,3</a:t>
            </a:r>
          </a:p>
          <a:p>
            <a:pPr>
              <a:lnSpc>
                <a:spcPct val="100000"/>
              </a:lnSpc>
            </a:pPr>
            <a:r>
              <a:rPr lang="fi-FI" sz="1800" dirty="0">
                <a:solidFill>
                  <a:schemeClr val="bg2"/>
                </a:solidFill>
                <a:latin typeface="Neue Haas Unica W1G" panose="020B0504030206020203" pitchFamily="34" charset="0"/>
              </a:rPr>
              <a:t>Instagram	– 2,0</a:t>
            </a:r>
          </a:p>
          <a:p>
            <a:pPr>
              <a:lnSpc>
                <a:spcPct val="100000"/>
              </a:lnSpc>
            </a:pPr>
            <a:r>
              <a:rPr lang="fi-FI" sz="1800" dirty="0">
                <a:solidFill>
                  <a:schemeClr val="bg2"/>
                </a:solidFill>
                <a:latin typeface="Neue Haas Unica W1G" panose="020B0504030206020203" pitchFamily="34" charset="0"/>
              </a:rPr>
              <a:t>X 		– 2,8</a:t>
            </a:r>
          </a:p>
          <a:p>
            <a:pPr>
              <a:lnSpc>
                <a:spcPct val="100000"/>
              </a:lnSpc>
            </a:pPr>
            <a:r>
              <a:rPr lang="fi-FI" sz="1800" dirty="0">
                <a:solidFill>
                  <a:schemeClr val="bg2"/>
                </a:solidFill>
                <a:latin typeface="Neue Haas Unica W1G" panose="020B0504030206020203" pitchFamily="34" charset="0"/>
              </a:rPr>
              <a:t>YouTube 	– 0,9</a:t>
            </a:r>
          </a:p>
          <a:p>
            <a:pPr>
              <a:lnSpc>
                <a:spcPct val="100000"/>
              </a:lnSpc>
            </a:pPr>
            <a:r>
              <a:rPr lang="fi-FI" sz="1800" dirty="0" err="1">
                <a:solidFill>
                  <a:schemeClr val="bg2"/>
                </a:solidFill>
                <a:latin typeface="Neue Haas Unica W1G" panose="020B0504030206020203" pitchFamily="34" charset="0"/>
              </a:rPr>
              <a:t>TikTok</a:t>
            </a:r>
            <a:r>
              <a:rPr lang="fi-FI" sz="1800" dirty="0">
                <a:solidFill>
                  <a:schemeClr val="bg2"/>
                </a:solidFill>
                <a:latin typeface="Neue Haas Unica W1G" panose="020B0504030206020203" pitchFamily="34" charset="0"/>
              </a:rPr>
              <a:t> 		+ 1,0</a:t>
            </a:r>
          </a:p>
          <a:p>
            <a:pPr>
              <a:lnSpc>
                <a:spcPct val="100000"/>
              </a:lnSpc>
            </a:pPr>
            <a:r>
              <a:rPr lang="fi-FI" sz="1800" dirty="0" err="1">
                <a:solidFill>
                  <a:schemeClr val="bg2"/>
                </a:solidFill>
                <a:latin typeface="Neue Haas Unica W1G" panose="020B0504030206020203" pitchFamily="34" charset="0"/>
              </a:rPr>
              <a:t>Threads</a:t>
            </a:r>
            <a:r>
              <a:rPr lang="fi-FI" sz="1800" dirty="0">
                <a:solidFill>
                  <a:schemeClr val="bg2"/>
                </a:solidFill>
                <a:latin typeface="Neue Haas Unica W1G" panose="020B0504030206020203" pitchFamily="34" charset="0"/>
              </a:rPr>
              <a:t> 		UUSI</a:t>
            </a:r>
          </a:p>
          <a:p>
            <a:pPr>
              <a:lnSpc>
                <a:spcPct val="100000"/>
              </a:lnSpc>
            </a:pPr>
            <a:r>
              <a:rPr lang="fi-FI" sz="1800" dirty="0">
                <a:solidFill>
                  <a:schemeClr val="bg2"/>
                </a:solidFill>
                <a:latin typeface="Neue Haas Unica W1G" panose="020B0504030206020203" pitchFamily="34" charset="0"/>
              </a:rPr>
              <a:t>LinkedIn 		UUSI</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902571243"/>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a:t>
            </a:r>
            <a:r>
              <a:rPr lang="fi-FI" sz="1200" dirty="0" err="1">
                <a:solidFill>
                  <a:schemeClr val="accent1"/>
                </a:solidFill>
              </a:rPr>
              <a:t>TikTokissa</a:t>
            </a:r>
            <a:r>
              <a:rPr lang="fi-FI" sz="1200" dirty="0">
                <a:solidFill>
                  <a:schemeClr val="accent1"/>
                </a:solidFill>
              </a:rPr>
              <a:t>, </a:t>
            </a:r>
            <a:r>
              <a:rPr lang="fi-FI" sz="1200" dirty="0" err="1">
                <a:solidFill>
                  <a:schemeClr val="accent1"/>
                </a:solidFill>
              </a:rPr>
              <a:t>Threadissa</a:t>
            </a:r>
            <a:r>
              <a:rPr lang="fi-FI" sz="1200" dirty="0">
                <a:solidFill>
                  <a:schemeClr val="accent1"/>
                </a:solidFill>
              </a:rPr>
              <a:t> ja </a:t>
            </a:r>
            <a:r>
              <a:rPr lang="fi-FI" sz="1200" dirty="0" err="1">
                <a:solidFill>
                  <a:schemeClr val="accent1"/>
                </a:solidFill>
              </a:rPr>
              <a:t>LinkedInissa</a:t>
            </a:r>
            <a:r>
              <a:rPr lang="fi-FI" sz="1200" dirty="0">
                <a:solidFill>
                  <a:schemeClr val="accent1"/>
                </a:solidFill>
              </a:rPr>
              <a:t>. Päällekkäisyyksiä ei ole huomioitu.</a:t>
            </a:r>
          </a:p>
        </p:txBody>
      </p:sp>
      <p:sp>
        <p:nvSpPr>
          <p:cNvPr id="6" name="Tekstiruutu 5">
            <a:extLst>
              <a:ext uri="{FF2B5EF4-FFF2-40B4-BE49-F238E27FC236}">
                <a16:creationId xmlns:a16="http://schemas.microsoft.com/office/drawing/2014/main" id="{7493BB50-8668-11B2-4B40-6A10C8BDA7BD}"/>
              </a:ext>
            </a:extLst>
          </p:cNvPr>
          <p:cNvSpPr txBox="1"/>
          <p:nvPr/>
        </p:nvSpPr>
        <p:spPr>
          <a:xfrm>
            <a:off x="8165588" y="5347047"/>
            <a:ext cx="3623641" cy="830997"/>
          </a:xfrm>
          <a:prstGeom prst="rect">
            <a:avLst/>
          </a:prstGeom>
          <a:noFill/>
        </p:spPr>
        <p:txBody>
          <a:bodyPr wrap="square" rtlCol="0">
            <a:spAutoFit/>
          </a:bodyPr>
          <a:lstStyle/>
          <a:p>
            <a:pPr algn="l"/>
            <a:r>
              <a:rPr lang="fi-FI" sz="1200" dirty="0">
                <a:solidFill>
                  <a:schemeClr val="bg1"/>
                </a:solidFill>
                <a:latin typeface="Neue Haas Unica W1G" panose="020B0504030206020203" pitchFamily="34" charset="0"/>
              </a:rPr>
              <a:t>*) Facebook-yleisön osuuden kasvua selittää tilastointitavan muutos. 1/2025 alkaen on tilastoitu </a:t>
            </a:r>
            <a:br>
              <a:rPr lang="fi-FI" sz="1200" dirty="0">
                <a:solidFill>
                  <a:schemeClr val="bg1"/>
                </a:solidFill>
                <a:latin typeface="Neue Haas Unica W1G" panose="020B0504030206020203" pitchFamily="34" charset="0"/>
              </a:rPr>
            </a:br>
            <a:r>
              <a:rPr lang="fi-FI" sz="1200" dirty="0">
                <a:solidFill>
                  <a:schemeClr val="bg1"/>
                </a:solidFill>
                <a:latin typeface="Neue Haas Unica W1G" panose="020B0504030206020203" pitchFamily="34" charset="0"/>
              </a:rPr>
              <a:t>FB-seuraajia, tätä aiemmin FB-tykkääjiä. Muutos vaikuttaa myös muiden kanavien osuuksiin. </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marraskuu 2025</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263199640"/>
              </p:ext>
            </p:extLst>
          </p:nvPr>
        </p:nvGraphicFramePr>
        <p:xfrm>
          <a:off x="3747090" y="1410787"/>
          <a:ext cx="4785132" cy="221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+ 153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88386957"/>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189 </a:t>
            </a:r>
            <a:r>
              <a:rPr lang="en-FI" sz="3400" dirty="0">
                <a:solidFill>
                  <a:schemeClr val="tx2"/>
                </a:solidFill>
                <a:latin typeface="Canela Medium" pitchFamily="2" charset="77"/>
              </a:rPr>
              <a:t>kpl) /</a:t>
            </a:r>
            <a:r>
              <a:rPr lang="fi-FI" sz="3400" dirty="0"/>
              <a:t> marraskuu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Alegre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Erä     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Hymy     Hyvä Elämä     Hyvä terveys     Ihana     Image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Kemia-lehti     Kemiamedia.fi     Kiertotalouden erikoislehti Uusiouutiset     Kiinteistö &amp; energia     Kippari     Kissafani     Kodin Kuvalehti     Kodin Pellervo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Liha ja ruoka     Luontaisterveys     Maailman Kuvalehti     Maalla     Maatilan Pellervo     Maku     Matka     Me Naiset     Meidän Mökki     Meidän Talo     Metsälehti     Metsästys ja Kalastus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latin typeface="Neue Haas Unica W1G" panose="020B0504030206020203" pitchFamily="34" charset="0"/>
                <a:ea typeface="Aptos" panose="020B0004020202020204" pitchFamily="34" charset="0"/>
                <a:cs typeface="Times New Roman" panose="02020603050405020304" pitchFamily="18" charset="0"/>
              </a:rPr>
              <a:t>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t>189 </a:t>
            </a:r>
            <a:r>
              <a:rPr lang="en-FI" sz="3400" dirty="0">
                <a:solidFill>
                  <a:schemeClr val="tx2"/>
                </a:solidFill>
                <a:latin typeface="Canela Medium" pitchFamily="2" charset="77"/>
              </a:rPr>
              <a:t>kpl) /</a:t>
            </a:r>
            <a:r>
              <a:rPr lang="fi-FI" sz="3400" dirty="0"/>
              <a:t> marraskuu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Pieni on Suurin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Promaint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Selkosanomat     Seura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Shaker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Siirtolapuutarha     Siivet     Soppa365     Suomen Hammaslääkärilehti     Suomen Kiinteistölehti     Suomen Kuvalehti     Suomen Luonto     Suomen Lääkärilehti     Suomen Sotilas     Super     Suuri Käsityö     Sähkömaailma     Taide     TAITO     Talentia     Talomestari     Talotekniikka     Talouselämä     Taloustaito     TAUKO Magazine     Tee Itse     Tehy-lehti     Tekniikan Maailma     Tekniikka&amp;Talous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Terassi-lehti     Tiede     Tiede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Tukilinja     Tunne &amp; Mieli     Turun Aika     Tuulilasi     Työ Terveys Turvallisuus     Ulkopolitiikka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Vepsäläinen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Sisustamo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Verotus     Viherpiha     Viinilehti     Viisas Raha     Vinkki     VIVA     Voi hyvin     X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marraskuu 2025</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marraskuussa</a:t>
            </a:r>
          </a:p>
          <a:p>
            <a:br>
              <a:rPr lang="fi-FI" sz="1000" dirty="0">
                <a:solidFill>
                  <a:schemeClr val="bg2"/>
                </a:solidFill>
              </a:rPr>
            </a:br>
            <a:r>
              <a:rPr lang="fi-FI" dirty="0">
                <a:solidFill>
                  <a:schemeClr val="bg2"/>
                </a:solidFill>
                <a:latin typeface="Neue Haas Unica W1G" panose="020B0504030206020203" pitchFamily="34" charset="0"/>
              </a:rPr>
              <a:t>Kaikki kanavat	+ 8 720</a:t>
            </a:r>
          </a:p>
          <a:p>
            <a:r>
              <a:rPr lang="fi-FI" dirty="0">
                <a:solidFill>
                  <a:schemeClr val="bg2"/>
                </a:solidFill>
                <a:latin typeface="Neue Haas Unica W1G" panose="020B0504030206020203" pitchFamily="34" charset="0"/>
              </a:rPr>
              <a:t>Facebook  	+ 12 641</a:t>
            </a:r>
          </a:p>
          <a:p>
            <a:r>
              <a:rPr lang="fi-FI" dirty="0">
                <a:solidFill>
                  <a:schemeClr val="bg2"/>
                </a:solidFill>
                <a:latin typeface="Neue Haas Unica W1G" panose="020B0504030206020203" pitchFamily="34" charset="0"/>
              </a:rPr>
              <a:t>Instagram  	+ 9 301</a:t>
            </a:r>
          </a:p>
          <a:p>
            <a:r>
              <a:rPr lang="fi-FI" dirty="0">
                <a:solidFill>
                  <a:schemeClr val="bg2"/>
                </a:solidFill>
                <a:latin typeface="Neue Haas Unica W1G" panose="020B0504030206020203" pitchFamily="34" charset="0"/>
              </a:rPr>
              <a:t>X  		– 18 911</a:t>
            </a:r>
          </a:p>
          <a:p>
            <a:r>
              <a:rPr lang="fi-FI" dirty="0">
                <a:solidFill>
                  <a:schemeClr val="bg2"/>
                </a:solidFill>
                <a:latin typeface="Neue Haas Unica W1G" panose="020B0504030206020203" pitchFamily="34" charset="0"/>
              </a:rPr>
              <a:t>YouTube		+ 1 024</a:t>
            </a:r>
          </a:p>
          <a:p>
            <a:r>
              <a:rPr lang="fi-FI" dirty="0">
                <a:solidFill>
                  <a:schemeClr val="bg2"/>
                </a:solidFill>
                <a:latin typeface="Neue Haas Unica W1G" panose="020B0504030206020203" pitchFamily="34" charset="0"/>
              </a:rPr>
              <a:t>TikTok  		+ 2 814</a:t>
            </a:r>
          </a:p>
          <a:p>
            <a:r>
              <a:rPr lang="fi-FI" dirty="0">
                <a:solidFill>
                  <a:schemeClr val="bg2"/>
                </a:solidFill>
                <a:latin typeface="Neue Haas Unica W1G" panose="020B0504030206020203" pitchFamily="34" charset="0"/>
              </a:rPr>
              <a:t>LinkedIn  		+ 1 193</a:t>
            </a:r>
          </a:p>
          <a:p>
            <a:r>
              <a:rPr lang="fi-FI" dirty="0" err="1">
                <a:solidFill>
                  <a:schemeClr val="bg2"/>
                </a:solidFill>
                <a:latin typeface="Neue Haas Unica W1G" panose="020B0504030206020203" pitchFamily="34" charset="0"/>
              </a:rPr>
              <a:t>Threads</a:t>
            </a:r>
            <a:r>
              <a:rPr lang="fi-FI" dirty="0">
                <a:solidFill>
                  <a:schemeClr val="bg2"/>
                </a:solidFill>
                <a:latin typeface="Neue Haas Unica W1G" panose="020B0504030206020203" pitchFamily="34" charset="0"/>
              </a:rPr>
              <a:t>  		+ 658</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951164833"/>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a:t>
            </a:r>
            <a:r>
              <a:rPr lang="fi-FI" sz="1200" dirty="0" err="1">
                <a:solidFill>
                  <a:schemeClr val="accent1"/>
                </a:solidFill>
              </a:rPr>
              <a:t>LinkedInissa</a:t>
            </a:r>
            <a:r>
              <a:rPr lang="fi-FI" sz="1200" dirty="0">
                <a:solidFill>
                  <a:schemeClr val="accent1"/>
                </a:solidFill>
              </a:rPr>
              <a:t> ja </a:t>
            </a:r>
            <a:r>
              <a:rPr lang="fi-FI" sz="1200" dirty="0" err="1">
                <a:solidFill>
                  <a:schemeClr val="accent1"/>
                </a:solidFill>
              </a:rPr>
              <a:t>Threadissa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marraskuu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189 aikakausmediaa, joilla oli käytössään yhteensä 471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487892080"/>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marraskuu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28 797</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722772135"/>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438159278"/>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11/2024 – 11/2025</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
        <p:nvSpPr>
          <p:cNvPr id="3" name="TextBox 2">
            <a:extLst>
              <a:ext uri="{FF2B5EF4-FFF2-40B4-BE49-F238E27FC236}">
                <a16:creationId xmlns:a16="http://schemas.microsoft.com/office/drawing/2014/main" id="{66578E38-F813-286C-8A59-5AC10361BBE8}"/>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tätä edeltävään aikaan.</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541485809"/>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11/2024 – 11/2025</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
        <p:nvSpPr>
          <p:cNvPr id="2" name="TextBox 1">
            <a:extLst>
              <a:ext uri="{FF2B5EF4-FFF2-40B4-BE49-F238E27FC236}">
                <a16:creationId xmlns:a16="http://schemas.microsoft.com/office/drawing/2014/main" id="{09C7C72D-BB59-E07B-9A71-67313481A09F}"/>
              </a:ext>
            </a:extLst>
          </p:cNvPr>
          <p:cNvSpPr txBox="1"/>
          <p:nvPr/>
        </p:nvSpPr>
        <p:spPr>
          <a:xfrm>
            <a:off x="3671794" y="6076888"/>
            <a:ext cx="6004469"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Facebookista aletiin tilastoida sivun seuraajamäärää tykkääjien sijaan. </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16102169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11/2024 – 11/2025</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f17b5465c9eb28c902bb90e2afa8537">
  <xsd:schema xmlns:xsd="http://www.w3.org/2001/XMLSchema" xmlns:xs="http://www.w3.org/2001/XMLSchema" xmlns:p="http://schemas.microsoft.com/office/2006/metadata/properties" xmlns:ns2="b8458977-e6f2-40e9-9621-96f4298c6bbe" targetNamespace="http://schemas.microsoft.com/office/2006/metadata/properties" ma:root="true" ma:fieldsID="42d5f3d90bd231685b91ce3e67f7c77f"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21824-3573-4170-BB97-352BE88B69B2}">
  <ds:schemaRefs>
    <ds:schemaRef ds:uri="http://schemas.openxmlformats.org/package/2006/metadata/core-properties"/>
    <ds:schemaRef ds:uri="http://purl.org/dc/elements/1.1/"/>
    <ds:schemaRef ds:uri="b8458977-e6f2-40e9-9621-96f4298c6bbe"/>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5C994D81-1C6F-41CD-B42F-D02E549C7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BD3844-D0FB-414D-A452-15FC55E587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17354</TotalTime>
  <Words>2587</Words>
  <Application>Microsoft Macintosh PowerPoint</Application>
  <PresentationFormat>Widescreen</PresentationFormat>
  <Paragraphs>791</Paragraphs>
  <Slides>34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Canela Medium</vt:lpstr>
      <vt:lpstr>Neue Haas Unica W1G Medium</vt:lpstr>
      <vt:lpstr>Neue Haas Unica W1G Light</vt:lpstr>
      <vt:lpstr>Arial</vt:lpstr>
      <vt:lpstr>Neue Haas Unica Pro</vt:lpstr>
      <vt:lpstr>Clattering</vt:lpstr>
      <vt:lpstr>Neue Haas Unica W1G</vt:lpstr>
      <vt:lpstr>Office Theme</vt:lpstr>
      <vt:lpstr>PowerPoint Presentation</vt:lpstr>
      <vt:lpstr>Kaikkien aikojen Joulu kasvoi Instassa eniten marraskuussa</vt:lpstr>
      <vt:lpstr>Aikakausmedioiden someyleisö / marraskuu 2025</vt:lpstr>
      <vt:lpstr>Aikakausmedioiden seuraajamäärä / marraskuu 2025</vt:lpstr>
      <vt:lpstr>Aikakausmedioiden sometilien määrä / marraskuu 2025</vt:lpstr>
      <vt:lpstr>Yleisön keskimääräinen koko /  marraskuu 2025</vt:lpstr>
      <vt:lpstr>Yleisömäärä kaikissa somekanavissa  11/2024 – 11/2025</vt:lpstr>
      <vt:lpstr>Yleisömäärä Facebookissa  11/2024 – 11/2025</vt:lpstr>
      <vt:lpstr>Yleisömäärä Instagramissa  11/2024 – 11/2025</vt:lpstr>
      <vt:lpstr>Yleisömäärä X:ssä  11/2024 – 11/2025</vt:lpstr>
      <vt:lpstr>Yleisömäärä YouTubessa  11/2024 – 11/2025</vt:lpstr>
      <vt:lpstr>Yleisömäärä TikTokissa  11/2024 – 11/2025</vt:lpstr>
      <vt:lpstr>Yleisömäärä LinkedInissa  11/2024 – 11/2025</vt:lpstr>
      <vt:lpstr>Yleisömäärä Threadsissa  11/2024 – 11/2025</vt:lpstr>
      <vt:lpstr>Somen suurimmat</vt:lpstr>
      <vt:lpstr>Eniten seuraajia kaikissa kanavissa TOP 20 / marraskuu 2025</vt:lpstr>
      <vt:lpstr>Eniten seuraajia Facebookissa TOP 20 / marraskuu 2025</vt:lpstr>
      <vt:lpstr>Eniten seuraajia Instagramissa TOP 20 / marraskuu 2025</vt:lpstr>
      <vt:lpstr>Eniten seuraajia X:ssä TOP 20 / marraskuu 2025</vt:lpstr>
      <vt:lpstr>Eniten seuraajia YouTubessa ja TikTokissa TOP 10 /  marraskuu 2025</vt:lpstr>
      <vt:lpstr>Eniten seuraajia LinkedInissa ja Threadsissa  TOP 10 /  marraskuu 2025</vt:lpstr>
      <vt:lpstr>Eniten yleisöään  kasvattaneet</vt:lpstr>
      <vt:lpstr>Eniten uusia seuraajia kaikissa kanavissa TOP 20 / marraskuu 2025</vt:lpstr>
      <vt:lpstr>Eniten uusia seuraajia Facebookissa TOP 10 / marraskuu 2025</vt:lpstr>
      <vt:lpstr>Eniten uusia seuraajia Instagramissa TOP 10 / marraskuu 2025</vt:lpstr>
      <vt:lpstr>Eniten uusia seuraajia X:ssä TOP 10 / marraskuu 2025</vt:lpstr>
      <vt:lpstr>Eniten uusia seuraajia Youtubessa TOP 10 / marraskuu 2025</vt:lpstr>
      <vt:lpstr>Eniten uusia seuraajia Tiktokissa TOP 10 / marraskuu 2025</vt:lpstr>
      <vt:lpstr>Eniten uusia seuraajia Threadsissa  TOP 5 / marraskuu 2025</vt:lpstr>
      <vt:lpstr>Eniten uusia seuraajia Linkedinissa TOP 5 / marraskuu 2025</vt:lpstr>
      <vt:lpstr>Seuratut mediat</vt:lpstr>
      <vt:lpstr>Seurannassa olleet mediat (189 kpl) / marraskuu 2025</vt:lpstr>
      <vt:lpstr>Seurannassa olleet mediat (189 kpl) / marraskuu 2025</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840</cp:revision>
  <dcterms:created xsi:type="dcterms:W3CDTF">2021-01-05T09:04:45Z</dcterms:created>
  <dcterms:modified xsi:type="dcterms:W3CDTF">2026-02-20T12:28:35Z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