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830" r:id="rId4"/>
  </p:sldMasterIdLst>
  <p:notesMasterIdLst>
    <p:notesMasterId r:id="rId43"/>
  </p:notesMasterIdLst>
  <p:handoutMasterIdLst>
    <p:handoutMasterId r:id="rId44"/>
  </p:handoutMasterIdLst>
  <p:sldIdLst>
    <p:sldId id="256" r:id="rId5"/>
    <p:sldId id="258" r:id="rId6"/>
    <p:sldId id="293" r:id="rId7"/>
    <p:sldId id="294" r:id="rId8"/>
    <p:sldId id="301" r:id="rId9"/>
    <p:sldId id="295" r:id="rId10"/>
    <p:sldId id="302" r:id="rId11"/>
    <p:sldId id="303" r:id="rId12"/>
    <p:sldId id="304" r:id="rId13"/>
    <p:sldId id="305" r:id="rId14"/>
    <p:sldId id="306" r:id="rId15"/>
    <p:sldId id="307" r:id="rId16"/>
    <p:sldId id="308" r:id="rId17"/>
    <p:sldId id="274" r:id="rId18"/>
    <p:sldId id="270" r:id="rId19"/>
    <p:sldId id="291" r:id="rId20"/>
    <p:sldId id="287" r:id="rId21"/>
    <p:sldId id="309" r:id="rId22"/>
    <p:sldId id="310" r:id="rId23"/>
    <p:sldId id="311" r:id="rId24"/>
    <p:sldId id="312" r:id="rId25"/>
    <p:sldId id="313" r:id="rId26"/>
    <p:sldId id="314" r:id="rId27"/>
    <p:sldId id="315" r:id="rId28"/>
    <p:sldId id="316" r:id="rId29"/>
    <p:sldId id="296" r:id="rId30"/>
    <p:sldId id="297" r:id="rId31"/>
    <p:sldId id="298" r:id="rId32"/>
    <p:sldId id="317" r:id="rId33"/>
    <p:sldId id="318" r:id="rId34"/>
    <p:sldId id="319" r:id="rId35"/>
    <p:sldId id="320" r:id="rId36"/>
    <p:sldId id="321" r:id="rId37"/>
    <p:sldId id="322" r:id="rId38"/>
    <p:sldId id="323" r:id="rId39"/>
    <p:sldId id="324" r:id="rId40"/>
    <p:sldId id="299" r:id="rId41"/>
    <p:sldId id="300" r:id="rId42"/>
  </p:sldIdLst>
  <p:sldSz cx="12192000" cy="6858000"/>
  <p:notesSz cx="6858000" cy="9144000"/>
  <p:embeddedFontLst>
    <p:embeddedFont>
      <p:font typeface="Canela Medium" pitchFamily="2" charset="77"/>
      <p:regular r:id="rId45"/>
    </p:embeddedFont>
    <p:embeddedFont>
      <p:font typeface="Clattering" pitchFamily="2" charset="0"/>
      <p:regular r:id="rId46"/>
    </p:embeddedFont>
    <p:embeddedFont>
      <p:font typeface="Neue Haas Unica W1G" panose="020B0504030206020203" pitchFamily="34" charset="0"/>
      <p:regular r:id="rId47"/>
      <p:bold r:id="rId48"/>
      <p:italic r:id="rId49"/>
      <p:boldItalic r:id="rId50"/>
    </p:embeddedFont>
    <p:embeddedFont>
      <p:font typeface="Neue Haas Unica W1G Light" panose="020B0404030206020203" pitchFamily="34" charset="0"/>
      <p:regular r:id="rId51"/>
      <p:italic r:id="rId52"/>
    </p:embeddedFont>
    <p:embeddedFont>
      <p:font typeface="NeueHaasUnicaW1G-Light" panose="020B0504030206020203" pitchFamily="34" charset="0"/>
      <p:regular r:id="rId53"/>
    </p:embeddedFont>
  </p:embeddedFontLst>
  <p:defaultTextStyle>
    <a:defPPr>
      <a:defRPr lang="en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649"/>
    <a:srgbClr val="FF6464"/>
    <a:srgbClr val="9CFFF8"/>
    <a:srgbClr val="F4CF67"/>
    <a:srgbClr val="F5F4F7"/>
    <a:srgbClr val="8DEB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9308"/>
    <p:restoredTop sz="96190"/>
  </p:normalViewPr>
  <p:slideViewPr>
    <p:cSldViewPr snapToGrid="0" snapToObjects="1">
      <p:cViewPr varScale="1">
        <p:scale>
          <a:sx n="76" d="100"/>
          <a:sy n="76" d="100"/>
        </p:scale>
        <p:origin x="200" y="1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napToObjects="1">
      <p:cViewPr varScale="1">
        <p:scale>
          <a:sx n="97" d="100"/>
          <a:sy n="97" d="100"/>
        </p:scale>
        <p:origin x="4328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font" Target="fonts/font3.fntdata"/><Relationship Id="rId50" Type="http://schemas.openxmlformats.org/officeDocument/2006/relationships/font" Target="fonts/font6.fntdata"/><Relationship Id="rId55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font" Target="fonts/font1.fntdata"/><Relationship Id="rId53" Type="http://schemas.openxmlformats.org/officeDocument/2006/relationships/font" Target="fonts/font9.fntdata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notesMaster" Target="notesMasters/notesMaster1.xml"/><Relationship Id="rId48" Type="http://schemas.openxmlformats.org/officeDocument/2006/relationships/font" Target="fonts/font4.fntdata"/><Relationship Id="rId56" Type="http://schemas.openxmlformats.org/officeDocument/2006/relationships/theme" Target="theme/theme1.xml"/><Relationship Id="rId8" Type="http://schemas.openxmlformats.org/officeDocument/2006/relationships/slide" Target="slides/slide4.xml"/><Relationship Id="rId51" Type="http://schemas.openxmlformats.org/officeDocument/2006/relationships/font" Target="fonts/font7.fntdata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font" Target="fonts/font2.fntdata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font" Target="fonts/font5.fntdata"/><Relationship Id="rId57" Type="http://schemas.openxmlformats.org/officeDocument/2006/relationships/tableStyles" Target="tableStyles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handoutMaster" Target="handoutMasters/handoutMaster1.xml"/><Relationship Id="rId52" Type="http://schemas.openxmlformats.org/officeDocument/2006/relationships/font" Target="fonts/font8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4116731-4676-4049-B778-C85831E1F5C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FI" dirty="0">
              <a:latin typeface="Neue Haas Unica W1G" panose="020B0504030206020203" pitchFamily="34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C5C887A-2D2F-E940-8170-CB98732492A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303909-B5E8-FB4E-AFE4-A87166A88C34}" type="datetimeFigureOut">
              <a:rPr lang="en-FI" smtClean="0">
                <a:latin typeface="Neue Haas Unica W1G" panose="020B0504030206020203" pitchFamily="34" charset="0"/>
              </a:rPr>
              <a:t>3.11.2022</a:t>
            </a:fld>
            <a:endParaRPr lang="en-FI" dirty="0">
              <a:latin typeface="Neue Haas Unica W1G" panose="020B0504030206020203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6B4AAC1-5A48-8D47-9036-9B35BA37D18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FI" dirty="0">
              <a:latin typeface="Neue Haas Unica W1G" panose="020B0504030206020203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3DB4C95-5904-FB43-9FE2-1A5C1BAD6A5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6F5268-A0E2-674D-AEA0-0DAD3129F1B4}" type="slidenum">
              <a:rPr lang="en-FI" smtClean="0">
                <a:latin typeface="Neue Haas Unica W1G" panose="020B0504030206020203" pitchFamily="34" charset="0"/>
              </a:rPr>
              <a:t>‹#›</a:t>
            </a:fld>
            <a:endParaRPr lang="en-FI" dirty="0">
              <a:latin typeface="Neue Haas Unica W1G" panose="020B05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13590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Neue Haas Unica W1G" panose="020B0504030206020203" pitchFamily="34" charset="0"/>
              </a:defRPr>
            </a:lvl1pPr>
          </a:lstStyle>
          <a:p>
            <a:endParaRPr lang="en-FI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Neue Haas Unica W1G" panose="020B0504030206020203" pitchFamily="34" charset="0"/>
              </a:defRPr>
            </a:lvl1pPr>
          </a:lstStyle>
          <a:p>
            <a:fld id="{C4E458E5-F7A7-9540-B300-0997209ECD22}" type="datetimeFigureOut">
              <a:rPr lang="en-FI" smtClean="0"/>
              <a:pPr/>
              <a:t>3.11.2022</a:t>
            </a:fld>
            <a:endParaRPr lang="en-FI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FI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Neue Haas Unica W1G" panose="020B0504030206020203" pitchFamily="34" charset="0"/>
              </a:defRPr>
            </a:lvl1pPr>
          </a:lstStyle>
          <a:p>
            <a:endParaRPr lang="en-FI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Neue Haas Unica W1G" panose="020B0504030206020203" pitchFamily="34" charset="0"/>
              </a:defRPr>
            </a:lvl1pPr>
          </a:lstStyle>
          <a:p>
            <a:fld id="{ECE063A0-E1D9-054C-B6B8-9DCE4E3BD599}" type="slidenum">
              <a:rPr lang="en-FI" smtClean="0"/>
              <a:pPr/>
              <a:t>‹#›</a:t>
            </a:fld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22871189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Neue Haas Unica W1G" panose="020B0504030206020203" pitchFamily="34" charset="0"/>
        <a:ea typeface="+mn-ea"/>
        <a:cs typeface="+mn-cs"/>
      </a:defRPr>
    </a:lvl1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E063A0-E1D9-054C-B6B8-9DCE4E3BD599}" type="slidenum">
              <a:rPr lang="en-FI" smtClean="0"/>
              <a:pPr/>
              <a:t>7</a:t>
            </a:fld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37796948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emf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emf"/><Relationship Id="rId3" Type="http://schemas.openxmlformats.org/officeDocument/2006/relationships/image" Target="../media/image2.emf"/><Relationship Id="rId7" Type="http://schemas.openxmlformats.org/officeDocument/2006/relationships/image" Target="../media/image15.emf"/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4.emf"/><Relationship Id="rId5" Type="http://schemas.openxmlformats.org/officeDocument/2006/relationships/image" Target="../media/image13.emf"/><Relationship Id="rId10" Type="http://schemas.openxmlformats.org/officeDocument/2006/relationships/image" Target="../media/image18.emf"/><Relationship Id="rId4" Type="http://schemas.openxmlformats.org/officeDocument/2006/relationships/image" Target="../media/image3.emf"/><Relationship Id="rId9" Type="http://schemas.openxmlformats.org/officeDocument/2006/relationships/image" Target="../media/image17.emf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emf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emf"/><Relationship Id="rId3" Type="http://schemas.openxmlformats.org/officeDocument/2006/relationships/image" Target="../media/image3.emf"/><Relationship Id="rId7" Type="http://schemas.openxmlformats.org/officeDocument/2006/relationships/image" Target="../media/image16.emf"/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emf"/><Relationship Id="rId5" Type="http://schemas.openxmlformats.org/officeDocument/2006/relationships/image" Target="../media/image14.emf"/><Relationship Id="rId4" Type="http://schemas.openxmlformats.org/officeDocument/2006/relationships/image" Target="../media/image13.emf"/><Relationship Id="rId9" Type="http://schemas.openxmlformats.org/officeDocument/2006/relationships/image" Target="../media/image18.emf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n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C8F95F4-81E9-EF49-A226-BCE101457B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09750" y="-7822685"/>
            <a:ext cx="14535150" cy="1551612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B9E11F6-8AE3-2141-95F1-45E4ECCC352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8624"/>
          <a:stretch/>
        </p:blipFill>
        <p:spPr>
          <a:xfrm>
            <a:off x="3632200" y="-3255264"/>
            <a:ext cx="2463800" cy="122865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9889790-F15E-1B44-B63B-B457C40FEF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585982"/>
            <a:ext cx="9144000" cy="2387600"/>
          </a:xfrm>
        </p:spPr>
        <p:txBody>
          <a:bodyPr anchor="b"/>
          <a:lstStyle>
            <a:lvl1pPr algn="ctr">
              <a:defRPr sz="8500">
                <a:solidFill>
                  <a:schemeClr val="bg1"/>
                </a:solidFill>
                <a:latin typeface="Clattering" pitchFamily="2" charset="0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568D8E-AFC5-9E4A-A6FF-D33AA04BCD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73582"/>
            <a:ext cx="9144000" cy="1655762"/>
          </a:xfrm>
        </p:spPr>
        <p:txBody>
          <a:bodyPr/>
          <a:lstStyle>
            <a:lvl1pPr marL="0" indent="0" algn="ctr">
              <a:buNone/>
              <a:defRPr sz="24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FI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B6E811F-B1B3-2C47-99A0-362276A9928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  <p:pic>
        <p:nvPicPr>
          <p:cNvPr id="8" name="Kuva 3">
            <a:extLst>
              <a:ext uri="{FF2B5EF4-FFF2-40B4-BE49-F238E27FC236}">
                <a16:creationId xmlns:a16="http://schemas.microsoft.com/office/drawing/2014/main" id="{535179B5-686B-5D4C-9959-FA27CA6D371D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18106" y="5958034"/>
            <a:ext cx="1514929" cy="703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20386"/>
      </p:ext>
    </p:extLst>
  </p:cSld>
  <p:clrMapOvr>
    <a:masterClrMapping/>
  </p:clrMapOvr>
  <p:hf sldNum="0" hdr="0" ft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äliotsikko 2">
    <p:bg>
      <p:bgPr>
        <a:solidFill>
          <a:srgbClr val="9CFF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18B19DD2-B99B-4E4F-9C1F-20F528AEAD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3612270C-14A7-8A46-B036-90247A4D90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15678"/>
            <a:ext cx="10515600" cy="3626644"/>
          </a:xfrm>
        </p:spPr>
        <p:txBody>
          <a:bodyPr/>
          <a:lstStyle>
            <a:lvl1pPr algn="ctr">
              <a:defRPr sz="8500">
                <a:solidFill>
                  <a:schemeClr val="tx2"/>
                </a:solidFill>
                <a:latin typeface="Clattering" pitchFamily="2" charset="0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pic>
        <p:nvPicPr>
          <p:cNvPr id="7" name="Kuva 3">
            <a:extLst>
              <a:ext uri="{FF2B5EF4-FFF2-40B4-BE49-F238E27FC236}">
                <a16:creationId xmlns:a16="http://schemas.microsoft.com/office/drawing/2014/main" id="{69A1B555-0641-F34F-80C0-337FF2B1387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97154" y="5952033"/>
            <a:ext cx="1326846" cy="616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25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äliotsikko 3">
    <p:bg>
      <p:bgPr>
        <a:solidFill>
          <a:srgbClr val="F4CF6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18B19DD2-B99B-4E4F-9C1F-20F528AEAD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3612270C-14A7-8A46-B036-90247A4D90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15678"/>
            <a:ext cx="10515600" cy="3626644"/>
          </a:xfrm>
        </p:spPr>
        <p:txBody>
          <a:bodyPr/>
          <a:lstStyle>
            <a:lvl1pPr algn="ctr">
              <a:defRPr sz="8500">
                <a:solidFill>
                  <a:schemeClr val="tx2"/>
                </a:solidFill>
                <a:latin typeface="Clattering" pitchFamily="2" charset="0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8CF68B6-EB23-2D4E-8356-BA08AD91C7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93392" y="6290867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600" b="0" i="0">
                <a:solidFill>
                  <a:schemeClr val="accent1"/>
                </a:solidFill>
                <a:latin typeface="Neue Haas Unica W1G" panose="020B0504030206020203" pitchFamily="34" charset="0"/>
              </a:defRPr>
            </a:lvl1pPr>
          </a:lstStyle>
          <a:p>
            <a:fld id="{16F31AEF-3251-B74E-A892-35C10D351C84}" type="datetime1">
              <a:rPr lang="fi-FI" smtClean="0"/>
              <a:pPr/>
              <a:t>3.11.2022</a:t>
            </a:fld>
            <a:endParaRPr lang="en-FI" dirty="0">
              <a:solidFill>
                <a:schemeClr val="accent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DEC2417-A897-634C-9475-C2694F874E6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3767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erustyyli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0C94C-A49F-5948-89AC-7EBDD1E88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58812"/>
            <a:ext cx="10515600" cy="1325563"/>
          </a:xfrm>
        </p:spPr>
        <p:txBody>
          <a:bodyPr/>
          <a:lstStyle>
            <a:lvl1pPr algn="l">
              <a:defRPr>
                <a:solidFill>
                  <a:srgbClr val="002649"/>
                </a:solidFill>
                <a:latin typeface="Canela Medium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7057707-49E9-B54D-925F-EC5501F7E1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84375"/>
            <a:ext cx="10515600" cy="40354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8866407-1BFA-8440-B74D-9BE0E51DB20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6618" r="14046"/>
          <a:stretch/>
        </p:blipFill>
        <p:spPr>
          <a:xfrm>
            <a:off x="10188143" y="0"/>
            <a:ext cx="2003858" cy="133326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A2510D3-A6F3-1B4D-AB47-636E1C2319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158F8733-EB61-6547-BD3F-8B0A5C19D18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93392" y="6290867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600" b="0" i="0">
                <a:solidFill>
                  <a:srgbClr val="002649"/>
                </a:solidFill>
                <a:latin typeface="Neue Haas Unica W1G" panose="020B0504030206020203" pitchFamily="34" charset="0"/>
              </a:defRPr>
            </a:lvl1pPr>
          </a:lstStyle>
          <a:p>
            <a:fld id="{16F31AEF-3251-B74E-A892-35C10D351C84}" type="datetime1">
              <a:rPr lang="fi-FI" smtClean="0"/>
              <a:pPr/>
              <a:t>3.11.2022</a:t>
            </a:fld>
            <a:endParaRPr lang="en-FI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B5623AE-0293-984D-916C-9BEA648B749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26618" r="14046"/>
          <a:stretch/>
        </p:blipFill>
        <p:spPr>
          <a:xfrm>
            <a:off x="10188143" y="0"/>
            <a:ext cx="2003858" cy="133326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51B0216-9980-2747-A102-53662C751DA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7711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ksi palsta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825500"/>
            <a:ext cx="10602912" cy="647700"/>
          </a:xfrm>
        </p:spPr>
        <p:txBody>
          <a:bodyPr anchor="b"/>
          <a:lstStyle>
            <a:lvl1pPr algn="ctr">
              <a:defRPr sz="4400">
                <a:solidFill>
                  <a:srgbClr val="002649"/>
                </a:solidFill>
                <a:latin typeface="Canela Medium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38200" y="2023585"/>
            <a:ext cx="4953001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1425E5C-7BEA-364B-9017-B65429A54C26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6400800" y="2023585"/>
            <a:ext cx="5041900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036248A-D07A-A94C-B343-5A80BE9C4B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832F4FF-B802-0E4B-AF28-35AEA1D7BCA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6618" r="14046"/>
          <a:stretch/>
        </p:blipFill>
        <p:spPr>
          <a:xfrm>
            <a:off x="10188143" y="0"/>
            <a:ext cx="2003858" cy="1333262"/>
          </a:xfrm>
          <a:prstGeom prst="rect">
            <a:avLst/>
          </a:prstGeom>
        </p:spPr>
      </p:pic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37C78DE1-6D6D-6C48-A90D-055ECCB3DDC8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293392" y="6290867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600" b="0" i="0">
                <a:solidFill>
                  <a:srgbClr val="002649"/>
                </a:solidFill>
                <a:latin typeface="Neue Haas Unica W1G" panose="020B0504030206020203" pitchFamily="34" charset="0"/>
              </a:defRPr>
            </a:lvl1pPr>
          </a:lstStyle>
          <a:p>
            <a:fld id="{16F31AEF-3251-B74E-A892-35C10D351C84}" type="datetime1">
              <a:rPr lang="fi-FI" smtClean="0"/>
              <a:pPr/>
              <a:t>3.11.2022</a:t>
            </a:fld>
            <a:endParaRPr lang="en-FI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E829704-8DA1-AF40-8623-8A623BC7EB2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AFDE9FC-16A7-F247-98B4-8AB65277852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26618" r="14046"/>
          <a:stretch/>
        </p:blipFill>
        <p:spPr>
          <a:xfrm>
            <a:off x="10188143" y="0"/>
            <a:ext cx="2003858" cy="1333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3084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erustyyli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0C94C-A49F-5948-89AC-7EBDD1E88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58812"/>
            <a:ext cx="10515600" cy="1325563"/>
          </a:xfrm>
        </p:spPr>
        <p:txBody>
          <a:bodyPr/>
          <a:lstStyle>
            <a:lvl1pPr algn="l">
              <a:defRPr>
                <a:solidFill>
                  <a:srgbClr val="FF6464"/>
                </a:solidFill>
                <a:latin typeface="Canela Medium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7057707-49E9-B54D-925F-EC5501F7E1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84375"/>
            <a:ext cx="10515600" cy="40354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32B6D43-EAE1-2C47-9566-14FA2501905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7103" r="13753"/>
          <a:stretch/>
        </p:blipFill>
        <p:spPr>
          <a:xfrm>
            <a:off x="10200843" y="0"/>
            <a:ext cx="1991157" cy="135866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1C4E808-C354-BD46-A11A-BB2ED2856B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17D19C15-488D-594D-A39E-F1ADC9C4A149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293392" y="6290867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600" b="0" i="0">
                <a:solidFill>
                  <a:srgbClr val="002649"/>
                </a:solidFill>
                <a:latin typeface="Neue Haas Unica W1G" panose="020B0504030206020203" pitchFamily="34" charset="0"/>
              </a:defRPr>
            </a:lvl1pPr>
          </a:lstStyle>
          <a:p>
            <a:fld id="{16F31AEF-3251-B74E-A892-35C10D351C84}" type="datetime1">
              <a:rPr lang="fi-FI" smtClean="0"/>
              <a:pPr/>
              <a:t>3.11.2022</a:t>
            </a:fld>
            <a:endParaRPr lang="en-FI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01C5A0E-ACD5-6F48-AC18-D31D253548F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27103" r="13753"/>
          <a:stretch/>
        </p:blipFill>
        <p:spPr>
          <a:xfrm>
            <a:off x="10200843" y="0"/>
            <a:ext cx="1991157" cy="135866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3D56BAF-85C4-3346-9788-9891FA0816A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5503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ksi palsta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825500"/>
            <a:ext cx="10602912" cy="647700"/>
          </a:xfrm>
        </p:spPr>
        <p:txBody>
          <a:bodyPr anchor="b"/>
          <a:lstStyle>
            <a:lvl1pPr algn="ctr">
              <a:defRPr sz="4400">
                <a:solidFill>
                  <a:srgbClr val="FF6464"/>
                </a:solidFill>
                <a:latin typeface="Canela Medium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38200" y="2023585"/>
            <a:ext cx="4953001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1425E5C-7BEA-364B-9017-B65429A54C26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6400800" y="2023585"/>
            <a:ext cx="5041900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036248A-D07A-A94C-B343-5A80BE9C4B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2BD7305-CCC3-5341-84F6-412B2D26010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7103" r="13753"/>
          <a:stretch/>
        </p:blipFill>
        <p:spPr>
          <a:xfrm>
            <a:off x="10200843" y="0"/>
            <a:ext cx="1991157" cy="1358662"/>
          </a:xfrm>
          <a:prstGeom prst="rect">
            <a:avLst/>
          </a:prstGeom>
        </p:spPr>
      </p:pic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DCA34AE2-6D8E-1E42-B7B7-3ED600E83EB9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293392" y="6290867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600" b="0" i="0">
                <a:solidFill>
                  <a:srgbClr val="002649"/>
                </a:solidFill>
                <a:latin typeface="Neue Haas Unica W1G" panose="020B0504030206020203" pitchFamily="34" charset="0"/>
              </a:defRPr>
            </a:lvl1pPr>
          </a:lstStyle>
          <a:p>
            <a:fld id="{16F31AEF-3251-B74E-A892-35C10D351C84}" type="datetime1">
              <a:rPr lang="fi-FI" smtClean="0"/>
              <a:pPr/>
              <a:t>3.11.2022</a:t>
            </a:fld>
            <a:endParaRPr lang="en-FI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FB5645D-A15D-3E4E-BCA9-9A65B41545B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6C9E169-CE84-364E-AF1A-431A3C505BD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27103" r="13753"/>
          <a:stretch/>
        </p:blipFill>
        <p:spPr>
          <a:xfrm>
            <a:off x="10200843" y="0"/>
            <a:ext cx="1991157" cy="1358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7793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i + kuv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825500"/>
            <a:ext cx="4799012" cy="1231900"/>
          </a:xfrm>
        </p:spPr>
        <p:txBody>
          <a:bodyPr anchor="b"/>
          <a:lstStyle>
            <a:lvl1pPr>
              <a:defRPr sz="4000">
                <a:solidFill>
                  <a:srgbClr val="002649"/>
                </a:solidFill>
                <a:latin typeface="Canela Medium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F09B815-D875-F147-9E50-1B58609FA4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553202" y="0"/>
            <a:ext cx="5638798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FI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38200" y="2352675"/>
            <a:ext cx="4799012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DBAD956-82E6-9345-BF9F-781389E6F26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8189" y="6389170"/>
            <a:ext cx="1845645" cy="139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50751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i + kuv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F09B815-D875-F147-9E50-1B58609FA4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0"/>
            <a:ext cx="5638798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4" y="825500"/>
            <a:ext cx="4799012" cy="1231900"/>
          </a:xfrm>
        </p:spPr>
        <p:txBody>
          <a:bodyPr anchor="b"/>
          <a:lstStyle>
            <a:lvl1pPr>
              <a:defRPr sz="4000">
                <a:solidFill>
                  <a:srgbClr val="002649"/>
                </a:solidFill>
                <a:latin typeface="Canela Medium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551616" y="2352675"/>
            <a:ext cx="4799012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7357D93-882A-7348-B149-EEDC6EB250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E1D72B2-0E38-4441-ACDA-CA2FF42A71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53590DE-F83C-F748-B3B6-4B1B9FEC371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0688642-0C61-F247-A15B-7F92AD4BD58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5538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i + kuv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825500"/>
            <a:ext cx="4799012" cy="1231900"/>
          </a:xfrm>
        </p:spPr>
        <p:txBody>
          <a:bodyPr anchor="b"/>
          <a:lstStyle>
            <a:lvl1pPr>
              <a:defRPr sz="4000">
                <a:solidFill>
                  <a:srgbClr val="FF6464"/>
                </a:solidFill>
                <a:latin typeface="Canela Medium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F09B815-D875-F147-9E50-1B58609FA4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553202" y="0"/>
            <a:ext cx="5638798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FI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38200" y="2352675"/>
            <a:ext cx="4799012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96FB5C0-793C-3C4B-85D6-BF6EC2E25C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5D178A84-A00F-9F4E-8B25-1DC2E55FF15F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293392" y="6290867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600" b="0" i="0">
                <a:solidFill>
                  <a:srgbClr val="002649"/>
                </a:solidFill>
                <a:latin typeface="Neue Haas Unica W1G" panose="020B0504030206020203" pitchFamily="34" charset="0"/>
              </a:defRPr>
            </a:lvl1pPr>
          </a:lstStyle>
          <a:p>
            <a:fld id="{16F31AEF-3251-B74E-A892-35C10D351C84}" type="datetime1">
              <a:rPr lang="fi-FI" smtClean="0"/>
              <a:pPr/>
              <a:t>3.11.2022</a:t>
            </a:fld>
            <a:endParaRPr lang="en-FI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DE244FF-4257-7E4C-8ABE-C636BF9F479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8916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i + kuva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F09B815-D875-F147-9E50-1B58609FA4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-1586" y="0"/>
            <a:ext cx="5638798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6378" y="825500"/>
            <a:ext cx="4799012" cy="1231900"/>
          </a:xfrm>
        </p:spPr>
        <p:txBody>
          <a:bodyPr anchor="b"/>
          <a:lstStyle>
            <a:lvl1pPr>
              <a:defRPr sz="4000">
                <a:solidFill>
                  <a:srgbClr val="FF6464"/>
                </a:solidFill>
                <a:latin typeface="Canela Medium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554790" y="2352675"/>
            <a:ext cx="4799012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96FB5C0-793C-3C4B-85D6-BF6EC2E25C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12E0052-7C18-2143-BE6B-041E63E5A0E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0397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sältö">
    <p:bg>
      <p:bgPr>
        <a:solidFill>
          <a:srgbClr val="FF64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6187C4-888C-D443-97ED-678CA019878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983456"/>
            <a:ext cx="10515600" cy="1325563"/>
          </a:xfrm>
        </p:spPr>
        <p:txBody>
          <a:bodyPr/>
          <a:lstStyle>
            <a:lvl1pPr algn="ctr">
              <a:defRPr sz="8500">
                <a:solidFill>
                  <a:schemeClr val="bg1"/>
                </a:solidFill>
                <a:latin typeface="Clattering" pitchFamily="2" charset="0"/>
              </a:defRPr>
            </a:lvl1pPr>
          </a:lstStyle>
          <a:p>
            <a:r>
              <a:rPr lang="en-GB" dirty="0" err="1"/>
              <a:t>Sisältö</a:t>
            </a:r>
            <a:endParaRPr lang="en-FI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8A1F004C-804C-1149-B4B9-EFF10150BBB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2603103"/>
            <a:ext cx="996950" cy="596503"/>
          </a:xfrm>
        </p:spPr>
        <p:txBody>
          <a:bodyPr/>
          <a:lstStyle>
            <a:lvl1pPr marL="0" indent="0">
              <a:buNone/>
              <a:defRPr sz="4000">
                <a:solidFill>
                  <a:schemeClr val="bg1"/>
                </a:solidFill>
                <a:latin typeface="Canela Medium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01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229B38F8-395F-DC43-9EEA-948E5A663C2C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831850" y="3385543"/>
            <a:ext cx="996950" cy="596503"/>
          </a:xfrm>
        </p:spPr>
        <p:txBody>
          <a:bodyPr/>
          <a:lstStyle>
            <a:lvl1pPr marL="0" indent="0">
              <a:buNone/>
              <a:defRPr sz="4000">
                <a:solidFill>
                  <a:schemeClr val="bg1"/>
                </a:solidFill>
                <a:latin typeface="Canela Medium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02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B8243C13-36F3-554B-B39E-5B18DAA5684A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831850" y="4152803"/>
            <a:ext cx="996950" cy="596503"/>
          </a:xfrm>
        </p:spPr>
        <p:txBody>
          <a:bodyPr/>
          <a:lstStyle>
            <a:lvl1pPr marL="0" indent="0">
              <a:buNone/>
              <a:defRPr sz="4000">
                <a:solidFill>
                  <a:schemeClr val="bg1"/>
                </a:solidFill>
                <a:latin typeface="Canela Medium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03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5C5BC51B-1ECA-5E44-BCAA-88BEFC96EDCA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831850" y="4929733"/>
            <a:ext cx="996950" cy="596503"/>
          </a:xfrm>
        </p:spPr>
        <p:txBody>
          <a:bodyPr/>
          <a:lstStyle>
            <a:lvl1pPr marL="0" indent="0">
              <a:buNone/>
              <a:defRPr sz="4000">
                <a:solidFill>
                  <a:schemeClr val="bg1"/>
                </a:solidFill>
                <a:latin typeface="Canela Medium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04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2119E771-A6DD-F245-A557-A5F963888D08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2089150" y="2689771"/>
            <a:ext cx="3460750" cy="536030"/>
          </a:xfrm>
        </p:spPr>
        <p:txBody>
          <a:bodyPr/>
          <a:lstStyle>
            <a:lvl1pPr marL="0" indent="0"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 err="1"/>
              <a:t>Ensimmäinen</a:t>
            </a:r>
            <a:endParaRPr lang="en-GB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1D3CD72D-80AF-1245-9965-4E40DEDCD20D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2089150" y="3491606"/>
            <a:ext cx="3460750" cy="424457"/>
          </a:xfrm>
        </p:spPr>
        <p:txBody>
          <a:bodyPr/>
          <a:lstStyle>
            <a:lvl1pPr marL="0" indent="0"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 err="1"/>
              <a:t>Toinen</a:t>
            </a:r>
            <a:endParaRPr lang="en-GB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CE227821-A9A2-F144-9C0A-25E20AEC0FDF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2089150" y="4238328"/>
            <a:ext cx="3460750" cy="424458"/>
          </a:xfrm>
        </p:spPr>
        <p:txBody>
          <a:bodyPr/>
          <a:lstStyle>
            <a:lvl1pPr marL="0" indent="0"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 err="1"/>
              <a:t>Kolmas</a:t>
            </a:r>
            <a:endParaRPr lang="en-GB" dirty="0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A9ACDB04-5B3C-EB47-836C-C3EA4AB145E7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2089150" y="5015405"/>
            <a:ext cx="3460750" cy="497135"/>
          </a:xfrm>
        </p:spPr>
        <p:txBody>
          <a:bodyPr/>
          <a:lstStyle>
            <a:lvl1pPr marL="0" indent="0"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 err="1"/>
              <a:t>Neljäs</a:t>
            </a:r>
            <a:endParaRPr lang="en-GB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D269E9D1-F6E6-0549-AAE5-FB75F727DB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74059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958CEF7-0887-7B42-B47B-250C6841DE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6914" y="656952"/>
            <a:ext cx="5199086" cy="535776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AD07328-92F1-AE44-84A6-753113B2E4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7B95C89-311C-774B-9D64-C85090C431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0A79401B-04AC-1B4E-AC3B-EAB6DA673662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293392" y="6290867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600" b="0" i="0">
                <a:solidFill>
                  <a:srgbClr val="002649"/>
                </a:solidFill>
                <a:latin typeface="Neue Haas Unica W1G" panose="020B0504030206020203" pitchFamily="34" charset="0"/>
              </a:defRPr>
            </a:lvl1pPr>
          </a:lstStyle>
          <a:p>
            <a:fld id="{16F31AEF-3251-B74E-A892-35C10D351C84}" type="datetime1">
              <a:rPr lang="fi-FI" smtClean="0"/>
              <a:pPr/>
              <a:t>3.11.2022</a:t>
            </a:fld>
            <a:endParaRPr lang="en-FI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F99E405-2473-FD45-BE08-0DB890356EA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96914" y="656952"/>
            <a:ext cx="5199086" cy="535776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7D848E9-B770-064C-B974-636D46ECB73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1ED5593-2D98-3F45-99EE-46D29BA4310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40215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i + väri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06B5B71-A40D-5549-A13A-7CB75BB93BDA}"/>
              </a:ext>
            </a:extLst>
          </p:cNvPr>
          <p:cNvSpPr/>
          <p:nvPr/>
        </p:nvSpPr>
        <p:spPr>
          <a:xfrm>
            <a:off x="1" y="0"/>
            <a:ext cx="5637210" cy="6858000"/>
          </a:xfrm>
          <a:prstGeom prst="rect">
            <a:avLst/>
          </a:prstGeom>
          <a:solidFill>
            <a:srgbClr val="FF6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b="0" i="0" dirty="0">
              <a:latin typeface="Neue Haas Unica W1G" panose="020B0504030206020203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4790" y="825500"/>
            <a:ext cx="4799012" cy="1231900"/>
          </a:xfrm>
        </p:spPr>
        <p:txBody>
          <a:bodyPr anchor="b"/>
          <a:lstStyle>
            <a:lvl1pPr>
              <a:defRPr sz="4000">
                <a:solidFill>
                  <a:srgbClr val="FF6464"/>
                </a:solidFill>
                <a:latin typeface="Canela Medium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553202" y="2352675"/>
            <a:ext cx="4799012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B220E73-8C75-5048-98BF-260DE1F5A7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CAF1FA73-5CBC-1D47-B97D-22FE5A31D81A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293392" y="6290867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600" b="0" i="0">
                <a:solidFill>
                  <a:schemeClr val="bg1"/>
                </a:solidFill>
                <a:latin typeface="Neue Haas Unica W1G" panose="020B0504030206020203" pitchFamily="34" charset="0"/>
              </a:defRPr>
            </a:lvl1pPr>
          </a:lstStyle>
          <a:p>
            <a:fld id="{16F31AEF-3251-B74E-A892-35C10D351C84}" type="datetime1">
              <a:rPr lang="fi-FI" smtClean="0"/>
              <a:pPr/>
              <a:t>3.11.2022</a:t>
            </a:fld>
            <a:endParaRPr lang="en-FI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0A55120-D5DA-2447-9D24-342FC9EA1F88}"/>
              </a:ext>
            </a:extLst>
          </p:cNvPr>
          <p:cNvSpPr/>
          <p:nvPr userDrawn="1"/>
        </p:nvSpPr>
        <p:spPr>
          <a:xfrm>
            <a:off x="1" y="0"/>
            <a:ext cx="5637210" cy="6858000"/>
          </a:xfrm>
          <a:prstGeom prst="rect">
            <a:avLst/>
          </a:prstGeom>
          <a:solidFill>
            <a:srgbClr val="FF6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b="0" i="0" dirty="0">
              <a:latin typeface="Neue Haas Unica W1G" panose="020B0504030206020203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13559E2-D529-ED4B-B781-276E243911B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32789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i + väri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06B5B71-A40D-5549-A13A-7CB75BB93BDA}"/>
              </a:ext>
            </a:extLst>
          </p:cNvPr>
          <p:cNvSpPr/>
          <p:nvPr/>
        </p:nvSpPr>
        <p:spPr>
          <a:xfrm>
            <a:off x="6553202" y="0"/>
            <a:ext cx="5637210" cy="6858000"/>
          </a:xfrm>
          <a:prstGeom prst="rect">
            <a:avLst/>
          </a:prstGeom>
          <a:solidFill>
            <a:srgbClr val="002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b="0" i="0" dirty="0">
              <a:latin typeface="Neue Haas Unica W1G" panose="020B0504030206020203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7" y="825500"/>
            <a:ext cx="4799012" cy="1231900"/>
          </a:xfrm>
        </p:spPr>
        <p:txBody>
          <a:bodyPr anchor="b"/>
          <a:lstStyle>
            <a:lvl1pPr>
              <a:defRPr sz="4000">
                <a:solidFill>
                  <a:srgbClr val="002649"/>
                </a:solidFill>
                <a:latin typeface="Canela Medium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38199" y="2352675"/>
            <a:ext cx="4799012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30CA20D-D198-8249-B898-259BBC114C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A221624A-1624-9743-BBA1-8699AF8AE6D0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293392" y="6290867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600" b="0" i="0">
                <a:solidFill>
                  <a:srgbClr val="002649"/>
                </a:solidFill>
                <a:latin typeface="Neue Haas Unica W1G" panose="020B0504030206020203" pitchFamily="34" charset="0"/>
              </a:defRPr>
            </a:lvl1pPr>
          </a:lstStyle>
          <a:p>
            <a:fld id="{16F31AEF-3251-B74E-A892-35C10D351C84}" type="datetime1">
              <a:rPr lang="fi-FI" smtClean="0"/>
              <a:pPr/>
              <a:t>3.11.2022</a:t>
            </a:fld>
            <a:endParaRPr lang="en-FI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2BA0F28-2A18-824A-AB25-D19E6D891B4F}"/>
              </a:ext>
            </a:extLst>
          </p:cNvPr>
          <p:cNvSpPr/>
          <p:nvPr userDrawn="1"/>
        </p:nvSpPr>
        <p:spPr>
          <a:xfrm>
            <a:off x="6553202" y="0"/>
            <a:ext cx="5637210" cy="6858000"/>
          </a:xfrm>
          <a:prstGeom prst="rect">
            <a:avLst/>
          </a:prstGeom>
          <a:solidFill>
            <a:srgbClr val="002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b="0" i="0" dirty="0">
              <a:latin typeface="Neue Haas Unica W1G" panose="020B0504030206020203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7BE004A-37D4-C546-99D3-0F0C3DD70B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63640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i + kuvi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E7F2DD6-10C4-034F-AA82-6EEC56B5A1A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248" t="47124" r="30113" b="2933"/>
          <a:stretch/>
        </p:blipFill>
        <p:spPr>
          <a:xfrm>
            <a:off x="-533400" y="-1"/>
            <a:ext cx="6170611" cy="68580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4790" y="825500"/>
            <a:ext cx="4799012" cy="1231900"/>
          </a:xfrm>
        </p:spPr>
        <p:txBody>
          <a:bodyPr anchor="b"/>
          <a:lstStyle>
            <a:lvl1pPr>
              <a:defRPr sz="4000">
                <a:solidFill>
                  <a:srgbClr val="FF6464"/>
                </a:solidFill>
                <a:latin typeface="Canela Medium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553202" y="2352675"/>
            <a:ext cx="4799012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B220E73-8C75-5048-98BF-260DE1F5A7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1EB0750C-D2E6-C44C-B12D-E0D7D8BDFF3A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293392" y="6290867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600" b="0" i="0">
                <a:solidFill>
                  <a:schemeClr val="bg1"/>
                </a:solidFill>
                <a:latin typeface="Neue Haas Unica W1G" panose="020B0504030206020203" pitchFamily="34" charset="0"/>
              </a:defRPr>
            </a:lvl1pPr>
          </a:lstStyle>
          <a:p>
            <a:fld id="{16F31AEF-3251-B74E-A892-35C10D351C84}" type="datetime1">
              <a:rPr lang="fi-FI" smtClean="0"/>
              <a:pPr/>
              <a:t>3.11.2022</a:t>
            </a:fld>
            <a:endParaRPr lang="en-FI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4292499-6E74-B84A-A62D-D470FB1AA83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2248" t="47124" r="30113" b="2933"/>
          <a:stretch/>
        </p:blipFill>
        <p:spPr>
          <a:xfrm>
            <a:off x="-533400" y="-1"/>
            <a:ext cx="6170611" cy="685800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5BC52E1-21C6-404D-B45A-86C274DFBD5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486866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i + kuvi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DFAACA4-7C56-F040-B12A-A84B400211E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642" t="29308" r="33165" b="36845"/>
          <a:stretch/>
        </p:blipFill>
        <p:spPr>
          <a:xfrm>
            <a:off x="6551614" y="0"/>
            <a:ext cx="563721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7" y="825500"/>
            <a:ext cx="4799012" cy="1231900"/>
          </a:xfrm>
        </p:spPr>
        <p:txBody>
          <a:bodyPr anchor="b"/>
          <a:lstStyle>
            <a:lvl1pPr>
              <a:defRPr sz="4000">
                <a:solidFill>
                  <a:srgbClr val="002649"/>
                </a:solidFill>
                <a:latin typeface="Canela Medium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38199" y="2352675"/>
            <a:ext cx="4799012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30CA20D-D198-8249-B898-259BBC114C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14E28508-236D-414B-9135-B2FBB5A4EC0A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293392" y="6290867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600" b="0" i="0">
                <a:solidFill>
                  <a:srgbClr val="002649"/>
                </a:solidFill>
                <a:latin typeface="Neue Haas Unica W1G" panose="020B0504030206020203" pitchFamily="34" charset="0"/>
              </a:defRPr>
            </a:lvl1pPr>
          </a:lstStyle>
          <a:p>
            <a:fld id="{16F31AEF-3251-B74E-A892-35C10D351C84}" type="datetime1">
              <a:rPr lang="fi-FI" smtClean="0"/>
              <a:pPr/>
              <a:t>3.11.2022</a:t>
            </a:fld>
            <a:endParaRPr lang="en-FI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E1AC2EC-EC00-2A4A-9094-F79A29F5EF5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3642" t="29308" r="33165" b="36845"/>
          <a:stretch/>
        </p:blipFill>
        <p:spPr>
          <a:xfrm>
            <a:off x="6551614" y="0"/>
            <a:ext cx="5637210" cy="6858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A12A427-83F8-5F4C-8AD1-E8B3F3E45EB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06196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 + nosto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3EF58508-655F-4D48-B6E9-C52726C9004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GB"/>
              <a:t>Click icon to add picture</a:t>
            </a:r>
            <a:endParaRPr lang="en-FI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B777BDE-513D-9D45-865F-385EFC00C1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70209" y="6361182"/>
            <a:ext cx="2217130" cy="167044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22CD0953-7CA8-4F47-8139-D5CAF8F8C6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35200"/>
            <a:ext cx="9144000" cy="2387600"/>
          </a:xfrm>
        </p:spPr>
        <p:txBody>
          <a:bodyPr anchor="b"/>
          <a:lstStyle>
            <a:lvl1pPr algn="ctr">
              <a:defRPr sz="8500">
                <a:solidFill>
                  <a:schemeClr val="bg1"/>
                </a:solidFill>
                <a:latin typeface="Clattering" pitchFamily="2" charset="0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EF2419D-25FE-9B4B-AF45-C15B96A824B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70209" y="6361182"/>
            <a:ext cx="2217130" cy="167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681764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ppu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C4707AA-FEB5-B543-868E-5C071A4BB75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883" t="58907" r="40621" b="4554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B9E11F6-8AE3-2141-95F1-45E4ECCC352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8624"/>
          <a:stretch/>
        </p:blipFill>
        <p:spPr>
          <a:xfrm>
            <a:off x="3632200" y="-3255264"/>
            <a:ext cx="2463800" cy="122865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6AD04DD-053B-EF42-951B-A77D7F276F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9508" y="3063993"/>
            <a:ext cx="5592983" cy="42138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769008E-7E94-884C-9CD1-46E94B5FFC1B}"/>
              </a:ext>
            </a:extLst>
          </p:cNvPr>
          <p:cNvSpPr txBox="1"/>
          <p:nvPr/>
        </p:nvSpPr>
        <p:spPr>
          <a:xfrm>
            <a:off x="3839978" y="3696739"/>
            <a:ext cx="45120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0" i="0" dirty="0">
                <a:solidFill>
                  <a:schemeClr val="bg1"/>
                </a:solidFill>
                <a:latin typeface="Neue Haas Unica W1G" panose="020B0504030206020203" pitchFamily="34" charset="0"/>
              </a:rPr>
              <a:t>A</a:t>
            </a:r>
            <a:r>
              <a:rPr lang="en-FI" b="0" i="0" dirty="0">
                <a:solidFill>
                  <a:schemeClr val="bg1"/>
                </a:solidFill>
                <a:latin typeface="Neue Haas Unica W1G" panose="020B0504030206020203" pitchFamily="34" charset="0"/>
              </a:rPr>
              <a:t>ikakausmedia.fi  │  Mediakortit.fi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6A96CF79-66B7-7F4E-AD65-FF1DAA40E9B3}"/>
              </a:ext>
            </a:extLst>
          </p:cNvPr>
          <p:cNvGrpSpPr/>
          <p:nvPr/>
        </p:nvGrpSpPr>
        <p:grpSpPr>
          <a:xfrm>
            <a:off x="5061577" y="4706264"/>
            <a:ext cx="2068842" cy="236236"/>
            <a:chOff x="4864100" y="4828992"/>
            <a:chExt cx="2068842" cy="236236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FCA2D01A-48EC-8544-9EA9-F53CBB0235D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5651548" y="4837288"/>
              <a:ext cx="264087" cy="219643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83180180-65CA-C447-8C72-468BD897547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/>
            <a:stretch>
              <a:fillRect/>
            </a:stretch>
          </p:blipFill>
          <p:spPr>
            <a:xfrm>
              <a:off x="5281981" y="4828992"/>
              <a:ext cx="236236" cy="236236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E32B75A8-6F21-094A-8E16-782F041E0D8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/>
            <a:stretch>
              <a:fillRect/>
            </a:stretch>
          </p:blipFill>
          <p:spPr>
            <a:xfrm>
              <a:off x="6048966" y="4846320"/>
              <a:ext cx="218908" cy="218908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AACF252A-53B3-4E41-ADE1-608604DED92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/>
            <a:stretch>
              <a:fillRect/>
            </a:stretch>
          </p:blipFill>
          <p:spPr>
            <a:xfrm>
              <a:off x="6401205" y="4859893"/>
              <a:ext cx="205335" cy="205335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94B2E6FB-847A-C846-A69F-4C41DF40A21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/>
            <a:stretch>
              <a:fillRect/>
            </a:stretch>
          </p:blipFill>
          <p:spPr>
            <a:xfrm>
              <a:off x="4864100" y="4855247"/>
              <a:ext cx="296937" cy="209981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182C750E-8E6B-7E44-9F33-2740B3FE5F6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/>
            <a:stretch>
              <a:fillRect/>
            </a:stretch>
          </p:blipFill>
          <p:spPr>
            <a:xfrm>
              <a:off x="6739871" y="4859238"/>
              <a:ext cx="193071" cy="193071"/>
            </a:xfrm>
            <a:prstGeom prst="rect">
              <a:avLst/>
            </a:prstGeom>
          </p:spPr>
        </p:pic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2179479C-0F44-7A45-AA75-6A858C230627}"/>
              </a:ext>
            </a:extLst>
          </p:cNvPr>
          <p:cNvSpPr txBox="1"/>
          <p:nvPr/>
        </p:nvSpPr>
        <p:spPr>
          <a:xfrm>
            <a:off x="3839977" y="5124716"/>
            <a:ext cx="4512039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300" b="0" i="0" dirty="0">
                <a:solidFill>
                  <a:schemeClr val="bg1"/>
                </a:solidFill>
                <a:latin typeface="Neue Haas Unica W1G" panose="020B0504030206020203" pitchFamily="34" charset="0"/>
              </a:rPr>
              <a:t>@</a:t>
            </a:r>
            <a:r>
              <a:rPr lang="fi-FI" sz="1300" b="0" i="0" dirty="0" err="1">
                <a:solidFill>
                  <a:schemeClr val="bg1"/>
                </a:solidFill>
                <a:latin typeface="Neue Haas Unica W1G" panose="020B0504030206020203" pitchFamily="34" charset="0"/>
              </a:rPr>
              <a:t>aikakausmedia</a:t>
            </a:r>
            <a:endParaRPr lang="en-FI" sz="1300" b="0" i="0" dirty="0">
              <a:solidFill>
                <a:schemeClr val="bg1"/>
              </a:solidFill>
              <a:latin typeface="Neue Haas Unica W1G" panose="020B0504030206020203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B72BD61-6FA9-8743-A666-40EF36CBB6C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1883" t="58907" r="40621" b="4554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8332689-B495-B647-835B-2CFC4A45AC1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38624"/>
          <a:stretch/>
        </p:blipFill>
        <p:spPr>
          <a:xfrm>
            <a:off x="3632200" y="-3255264"/>
            <a:ext cx="2463800" cy="122865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E5BB652-68EA-2D4E-92E8-71606DDF7AD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299508" y="3063993"/>
            <a:ext cx="5592983" cy="421389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E725686E-E108-2E42-96A5-352D04B2C237}"/>
              </a:ext>
            </a:extLst>
          </p:cNvPr>
          <p:cNvSpPr txBox="1"/>
          <p:nvPr userDrawn="1"/>
        </p:nvSpPr>
        <p:spPr>
          <a:xfrm>
            <a:off x="3839978" y="3696739"/>
            <a:ext cx="45120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0" i="0" dirty="0">
                <a:solidFill>
                  <a:schemeClr val="bg1"/>
                </a:solidFill>
                <a:latin typeface="Neue Haas Unica W1G" panose="020B0504030206020203" pitchFamily="34" charset="0"/>
              </a:rPr>
              <a:t>A</a:t>
            </a:r>
            <a:r>
              <a:rPr lang="en-FI" b="0" i="0" dirty="0">
                <a:solidFill>
                  <a:schemeClr val="bg1"/>
                </a:solidFill>
                <a:latin typeface="Neue Haas Unica W1G" panose="020B0504030206020203" pitchFamily="34" charset="0"/>
              </a:rPr>
              <a:t>ikakausmedia.fi  │  Mediakortit.fi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9B8A10FE-373D-E241-95E2-FEA2821CFEDF}"/>
              </a:ext>
            </a:extLst>
          </p:cNvPr>
          <p:cNvGrpSpPr/>
          <p:nvPr userDrawn="1"/>
        </p:nvGrpSpPr>
        <p:grpSpPr>
          <a:xfrm>
            <a:off x="5061577" y="4706264"/>
            <a:ext cx="2068842" cy="236236"/>
            <a:chOff x="4864100" y="4828992"/>
            <a:chExt cx="2068842" cy="236236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59A9A7C6-98DB-AE49-B7E3-593AB37024A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5651548" y="4837288"/>
              <a:ext cx="264087" cy="219643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8DBB09E5-BE53-6648-8273-1AEEA1686CA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/>
            <a:stretch>
              <a:fillRect/>
            </a:stretch>
          </p:blipFill>
          <p:spPr>
            <a:xfrm>
              <a:off x="5281981" y="4828992"/>
              <a:ext cx="236236" cy="236236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D7F898CD-4116-FF45-9A64-22F61C30810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/>
            <a:stretch>
              <a:fillRect/>
            </a:stretch>
          </p:blipFill>
          <p:spPr>
            <a:xfrm>
              <a:off x="6048966" y="4846320"/>
              <a:ext cx="218908" cy="218908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82BE87ED-18E0-1C45-BE78-EDE91A239BA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/>
            <a:stretch>
              <a:fillRect/>
            </a:stretch>
          </p:blipFill>
          <p:spPr>
            <a:xfrm>
              <a:off x="6401205" y="4859893"/>
              <a:ext cx="205335" cy="205335"/>
            </a:xfrm>
            <a:prstGeom prst="rect">
              <a:avLst/>
            </a:prstGeom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88ABDEC7-E59D-714E-96CF-A327FD771A3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/>
            <a:stretch>
              <a:fillRect/>
            </a:stretch>
          </p:blipFill>
          <p:spPr>
            <a:xfrm>
              <a:off x="4864100" y="4855247"/>
              <a:ext cx="296937" cy="209981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00717D3E-23C0-044C-924A-D0516609D91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/>
            <a:stretch>
              <a:fillRect/>
            </a:stretch>
          </p:blipFill>
          <p:spPr>
            <a:xfrm>
              <a:off x="6739871" y="4859238"/>
              <a:ext cx="193071" cy="193071"/>
            </a:xfrm>
            <a:prstGeom prst="rect">
              <a:avLst/>
            </a:prstGeom>
          </p:spPr>
        </p:pic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56E24ABC-29A6-6B46-9453-79FEBF75C414}"/>
              </a:ext>
            </a:extLst>
          </p:cNvPr>
          <p:cNvSpPr txBox="1"/>
          <p:nvPr userDrawn="1"/>
        </p:nvSpPr>
        <p:spPr>
          <a:xfrm>
            <a:off x="3839977" y="5124716"/>
            <a:ext cx="4512039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300" b="0" i="0" dirty="0">
                <a:solidFill>
                  <a:schemeClr val="bg1"/>
                </a:solidFill>
                <a:latin typeface="Neue Haas Unica W1G" panose="020B0504030206020203" pitchFamily="34" charset="0"/>
              </a:rPr>
              <a:t>@</a:t>
            </a:r>
            <a:r>
              <a:rPr lang="fi-FI" sz="1300" b="0" i="0" dirty="0" err="1">
                <a:solidFill>
                  <a:schemeClr val="bg1"/>
                </a:solidFill>
                <a:latin typeface="Neue Haas Unica W1G" panose="020B0504030206020203" pitchFamily="34" charset="0"/>
              </a:rPr>
              <a:t>aikakausmedia</a:t>
            </a:r>
            <a:endParaRPr lang="en-FI" sz="1300" b="0" i="0" dirty="0">
              <a:solidFill>
                <a:schemeClr val="bg1"/>
              </a:solidFill>
              <a:latin typeface="Neue Haas Unica W1G" panose="020B05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77182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Kan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C8F95F4-81E9-EF49-A226-BCE101457B9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809750" y="-7822685"/>
            <a:ext cx="14535150" cy="1551612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B9E11F6-8AE3-2141-95F1-45E4ECCC352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38624"/>
          <a:stretch/>
        </p:blipFill>
        <p:spPr>
          <a:xfrm>
            <a:off x="3632200" y="-3255264"/>
            <a:ext cx="2463800" cy="122865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9889790-F15E-1B44-B63B-B457C40FEF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585982"/>
            <a:ext cx="9144000" cy="2387600"/>
          </a:xfrm>
        </p:spPr>
        <p:txBody>
          <a:bodyPr anchor="b"/>
          <a:lstStyle>
            <a:lvl1pPr algn="ctr">
              <a:defRPr sz="8500">
                <a:solidFill>
                  <a:schemeClr val="bg1"/>
                </a:solidFill>
                <a:latin typeface="Clattering" pitchFamily="2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568D8E-AFC5-9E4A-A6FF-D33AA04BCD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73582"/>
            <a:ext cx="9144000" cy="1655762"/>
          </a:xfrm>
        </p:spPr>
        <p:txBody>
          <a:bodyPr/>
          <a:lstStyle>
            <a:lvl1pPr marL="0" indent="0" algn="ctr">
              <a:buNone/>
              <a:defRPr sz="24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FI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B6E811F-B1B3-2C47-99A0-362276A9928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83414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isältö">
    <p:bg>
      <p:bgPr>
        <a:solidFill>
          <a:srgbClr val="FF64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6187C4-888C-D443-97ED-678CA019878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983456"/>
            <a:ext cx="10515600" cy="1325563"/>
          </a:xfrm>
        </p:spPr>
        <p:txBody>
          <a:bodyPr/>
          <a:lstStyle>
            <a:lvl1pPr algn="ctr">
              <a:defRPr sz="8500">
                <a:solidFill>
                  <a:schemeClr val="bg1"/>
                </a:solidFill>
                <a:latin typeface="Clattering" pitchFamily="2" charset="0"/>
              </a:defRPr>
            </a:lvl1pPr>
          </a:lstStyle>
          <a:p>
            <a:r>
              <a:rPr lang="en-GB" dirty="0" err="1"/>
              <a:t>Sisältö</a:t>
            </a:r>
            <a:endParaRPr lang="en-FI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8A1F004C-804C-1149-B4B9-EFF10150BBB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2603103"/>
            <a:ext cx="996950" cy="596503"/>
          </a:xfrm>
        </p:spPr>
        <p:txBody>
          <a:bodyPr/>
          <a:lstStyle>
            <a:lvl1pPr marL="0" indent="0">
              <a:buNone/>
              <a:defRPr sz="4000">
                <a:solidFill>
                  <a:schemeClr val="bg1"/>
                </a:solidFill>
                <a:latin typeface="Canela Medium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01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229B38F8-395F-DC43-9EEA-948E5A663C2C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831850" y="3385543"/>
            <a:ext cx="996950" cy="596503"/>
          </a:xfrm>
        </p:spPr>
        <p:txBody>
          <a:bodyPr/>
          <a:lstStyle>
            <a:lvl1pPr marL="0" indent="0">
              <a:buNone/>
              <a:defRPr sz="4000">
                <a:solidFill>
                  <a:schemeClr val="bg1"/>
                </a:solidFill>
                <a:latin typeface="Canela Medium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02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B8243C13-36F3-554B-B39E-5B18DAA5684A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831850" y="4152803"/>
            <a:ext cx="996950" cy="596503"/>
          </a:xfrm>
        </p:spPr>
        <p:txBody>
          <a:bodyPr/>
          <a:lstStyle>
            <a:lvl1pPr marL="0" indent="0">
              <a:buNone/>
              <a:defRPr sz="4000">
                <a:solidFill>
                  <a:schemeClr val="bg1"/>
                </a:solidFill>
                <a:latin typeface="Canela Medium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03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5C5BC51B-1ECA-5E44-BCAA-88BEFC96EDCA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831850" y="4929733"/>
            <a:ext cx="996950" cy="596503"/>
          </a:xfrm>
        </p:spPr>
        <p:txBody>
          <a:bodyPr/>
          <a:lstStyle>
            <a:lvl1pPr marL="0" indent="0">
              <a:buNone/>
              <a:defRPr sz="4000">
                <a:solidFill>
                  <a:schemeClr val="bg1"/>
                </a:solidFill>
                <a:latin typeface="Canela Medium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04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2119E771-A6DD-F245-A557-A5F963888D08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2089150" y="2689771"/>
            <a:ext cx="3460750" cy="536030"/>
          </a:xfrm>
        </p:spPr>
        <p:txBody>
          <a:bodyPr/>
          <a:lstStyle>
            <a:lvl1pPr marL="0" indent="0"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 err="1"/>
              <a:t>Ensimmäinen</a:t>
            </a:r>
            <a:endParaRPr lang="en-GB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1D3CD72D-80AF-1245-9965-4E40DEDCD20D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2089150" y="3491606"/>
            <a:ext cx="3460750" cy="424457"/>
          </a:xfrm>
        </p:spPr>
        <p:txBody>
          <a:bodyPr/>
          <a:lstStyle>
            <a:lvl1pPr marL="0" indent="0"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 err="1"/>
              <a:t>Toinen</a:t>
            </a:r>
            <a:endParaRPr lang="en-GB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CE227821-A9A2-F144-9C0A-25E20AEC0FDF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2089150" y="4238328"/>
            <a:ext cx="3460750" cy="424458"/>
          </a:xfrm>
        </p:spPr>
        <p:txBody>
          <a:bodyPr/>
          <a:lstStyle>
            <a:lvl1pPr marL="0" indent="0"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 err="1"/>
              <a:t>Kolmas</a:t>
            </a:r>
            <a:endParaRPr lang="en-GB" dirty="0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A9ACDB04-5B3C-EB47-836C-C3EA4AB145E7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2089150" y="5015405"/>
            <a:ext cx="3460750" cy="497135"/>
          </a:xfrm>
        </p:spPr>
        <p:txBody>
          <a:bodyPr/>
          <a:lstStyle>
            <a:lvl1pPr marL="0" indent="0"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 err="1"/>
              <a:t>Neljäs</a:t>
            </a:r>
            <a:endParaRPr lang="en-GB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D269E9D1-F6E6-0549-AAE5-FB75F727DB8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07436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Otsikko + taulukk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0C94C-A49F-5948-89AC-7EBDD1E88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9200"/>
            <a:ext cx="10515600" cy="1325563"/>
          </a:xfrm>
        </p:spPr>
        <p:txBody>
          <a:bodyPr/>
          <a:lstStyle>
            <a:lvl1pPr algn="ctr">
              <a:defRPr sz="4000">
                <a:latin typeface="Canela Medium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F126362-C5A2-764A-B413-41408644FDDF}"/>
              </a:ext>
            </a:extLst>
          </p:cNvPr>
          <p:cNvCxnSpPr/>
          <p:nvPr userDrawn="1"/>
        </p:nvCxnSpPr>
        <p:spPr>
          <a:xfrm>
            <a:off x="1169071" y="1366807"/>
            <a:ext cx="9941169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F3AA168A-67B8-4940-97AA-9A3F07F3457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65FA5E9-7226-A446-9E4B-8B10788C8AD3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2407442" y="2146246"/>
            <a:ext cx="7464425" cy="3344947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8749400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+ taulukk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0C94C-A49F-5948-89AC-7EBDD1E88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9931"/>
            <a:ext cx="10515600" cy="976514"/>
          </a:xfrm>
        </p:spPr>
        <p:txBody>
          <a:bodyPr/>
          <a:lstStyle>
            <a:lvl1pPr algn="ctr">
              <a:defRPr sz="4000">
                <a:solidFill>
                  <a:schemeClr val="tx2"/>
                </a:solidFill>
                <a:latin typeface="Canela Medium" pitchFamily="2" charset="77"/>
              </a:defRPr>
            </a:lvl1pPr>
          </a:lstStyle>
          <a:p>
            <a:endParaRPr lang="en-FI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F126362-C5A2-764A-B413-41408644FDDF}"/>
              </a:ext>
            </a:extLst>
          </p:cNvPr>
          <p:cNvCxnSpPr/>
          <p:nvPr/>
        </p:nvCxnSpPr>
        <p:spPr>
          <a:xfrm>
            <a:off x="1169071" y="1366807"/>
            <a:ext cx="9941169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F3AA168A-67B8-4940-97AA-9A3F07F3457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65FA5E9-7226-A446-9E4B-8B10788C8AD3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790698" y="1514670"/>
            <a:ext cx="8610601" cy="4654846"/>
          </a:xfrm>
        </p:spPr>
        <p:txBody>
          <a:bodyPr/>
          <a:lstStyle>
            <a:lvl1pPr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3D41599-4BDE-B044-BE71-783A0AE401E8}"/>
              </a:ext>
            </a:extLst>
          </p:cNvPr>
          <p:cNvCxnSpPr>
            <a:cxnSpLocks/>
          </p:cNvCxnSpPr>
          <p:nvPr userDrawn="1"/>
        </p:nvCxnSpPr>
        <p:spPr>
          <a:xfrm>
            <a:off x="832648" y="1366807"/>
            <a:ext cx="10526704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Kuva 3">
            <a:extLst>
              <a:ext uri="{FF2B5EF4-FFF2-40B4-BE49-F238E27FC236}">
                <a16:creationId xmlns:a16="http://schemas.microsoft.com/office/drawing/2014/main" id="{C5E10D11-557D-1A48-B729-4558B6F6193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97154" y="6068611"/>
            <a:ext cx="1326846" cy="616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97675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Otsikko + taulukk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AA06007-980B-2142-9A76-6C10782CC692}"/>
              </a:ext>
            </a:extLst>
          </p:cNvPr>
          <p:cNvSpPr/>
          <p:nvPr userDrawn="1"/>
        </p:nvSpPr>
        <p:spPr>
          <a:xfrm>
            <a:off x="7599405" y="0"/>
            <a:ext cx="4592594" cy="6857982"/>
          </a:xfrm>
          <a:prstGeom prst="rect">
            <a:avLst/>
          </a:prstGeom>
          <a:solidFill>
            <a:srgbClr val="FF6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b="0" i="0" dirty="0">
              <a:latin typeface="Neue Haas Unica W1G" panose="020B0504030206020203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B40C94C-A49F-5948-89AC-7EBDD1E88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29200"/>
            <a:ext cx="7599405" cy="1325563"/>
          </a:xfrm>
        </p:spPr>
        <p:txBody>
          <a:bodyPr/>
          <a:lstStyle>
            <a:lvl1pPr algn="ctr">
              <a:defRPr sz="3500">
                <a:latin typeface="Canela Medium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F126362-C5A2-764A-B413-41408644FDDF}"/>
              </a:ext>
            </a:extLst>
          </p:cNvPr>
          <p:cNvCxnSpPr>
            <a:cxnSpLocks/>
          </p:cNvCxnSpPr>
          <p:nvPr userDrawn="1"/>
        </p:nvCxnSpPr>
        <p:spPr>
          <a:xfrm>
            <a:off x="602312" y="1366807"/>
            <a:ext cx="634218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C987A81C-4E41-D445-9482-92D9AE4BA87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D82E640B-127A-8143-BC78-FEA7DC0E1F49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789623" y="2146246"/>
            <a:ext cx="6020160" cy="3344947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endParaRPr lang="en-FI" dirty="0"/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52BCB598-89A0-8944-BE77-244DF996CE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065850" y="1912925"/>
            <a:ext cx="3659703" cy="3811588"/>
          </a:xfrm>
        </p:spPr>
        <p:txBody>
          <a:bodyPr/>
          <a:lstStyle>
            <a:lvl1pPr marL="0" indent="0">
              <a:lnSpc>
                <a:spcPct val="120000"/>
              </a:lnSpc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235969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Otsikko + taulukk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AA06007-980B-2142-9A76-6C10782CC692}"/>
              </a:ext>
            </a:extLst>
          </p:cNvPr>
          <p:cNvSpPr/>
          <p:nvPr userDrawn="1"/>
        </p:nvSpPr>
        <p:spPr>
          <a:xfrm>
            <a:off x="7599405" y="0"/>
            <a:ext cx="4592594" cy="6857982"/>
          </a:xfrm>
          <a:prstGeom prst="rect">
            <a:avLst/>
          </a:prstGeom>
          <a:solidFill>
            <a:srgbClr val="9CFF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b="0" i="0" dirty="0">
              <a:latin typeface="Neue Haas Unica W1G" panose="020B0504030206020203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B40C94C-A49F-5948-89AC-7EBDD1E88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29200"/>
            <a:ext cx="7599405" cy="1325563"/>
          </a:xfrm>
        </p:spPr>
        <p:txBody>
          <a:bodyPr/>
          <a:lstStyle>
            <a:lvl1pPr algn="ctr">
              <a:defRPr sz="3500">
                <a:latin typeface="Canela Medium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F126362-C5A2-764A-B413-41408644FDDF}"/>
              </a:ext>
            </a:extLst>
          </p:cNvPr>
          <p:cNvCxnSpPr>
            <a:cxnSpLocks/>
          </p:cNvCxnSpPr>
          <p:nvPr userDrawn="1"/>
        </p:nvCxnSpPr>
        <p:spPr>
          <a:xfrm>
            <a:off x="602312" y="1366807"/>
            <a:ext cx="634218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D82E640B-127A-8143-BC78-FEA7DC0E1F49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789623" y="2146246"/>
            <a:ext cx="6020160" cy="3344947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endParaRPr lang="en-FI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4FB3F6A1-9752-F848-A102-0EAD89C36F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065850" y="1912925"/>
            <a:ext cx="3659703" cy="3811588"/>
          </a:xfrm>
        </p:spPr>
        <p:txBody>
          <a:bodyPr/>
          <a:lstStyle>
            <a:lvl1pPr marL="0" indent="0">
              <a:lnSpc>
                <a:spcPct val="120000"/>
              </a:lnSpc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18DF08B-3530-C541-8E8B-47BED9E4E10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30001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elkkä teksti 1">
    <p:bg>
      <p:bgPr>
        <a:solidFill>
          <a:srgbClr val="0026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F6F28AA3-49D3-B841-9A4C-2BA029B0C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42393"/>
            <a:ext cx="10515600" cy="1292086"/>
          </a:xfrm>
        </p:spPr>
        <p:txBody>
          <a:bodyPr/>
          <a:lstStyle>
            <a:lvl1pPr algn="ctr">
              <a:defRPr sz="6000">
                <a:solidFill>
                  <a:srgbClr val="9CFFF8"/>
                </a:solidFill>
                <a:latin typeface="Clattering" pitchFamily="2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4064BFC-CF3F-C74E-8F1F-09A14FDA4069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689706" y="2483610"/>
            <a:ext cx="8824801" cy="3131997"/>
          </a:xfrm>
        </p:spPr>
        <p:txBody>
          <a:bodyPr/>
          <a:lstStyle>
            <a:lvl1pPr algn="ctr">
              <a:lnSpc>
                <a:spcPct val="120000"/>
              </a:lnSpc>
              <a:buFontTx/>
              <a:buNone/>
              <a:defRPr sz="22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1pPr>
            <a:lvl2pPr algn="ctr">
              <a:lnSpc>
                <a:spcPct val="120000"/>
              </a:lnSpc>
              <a:buFontTx/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2pPr>
            <a:lvl3pPr algn="ctr">
              <a:lnSpc>
                <a:spcPct val="120000"/>
              </a:lnSpc>
              <a:buFontTx/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B36D8F9-B370-1A4C-BDFF-A2B6637354E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18409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elkkä teksti 2">
    <p:bg>
      <p:bgPr>
        <a:solidFill>
          <a:srgbClr val="F4CF6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F6F28AA3-49D3-B841-9A4C-2BA029B0C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42393"/>
            <a:ext cx="10515600" cy="1292086"/>
          </a:xfrm>
        </p:spPr>
        <p:txBody>
          <a:bodyPr/>
          <a:lstStyle>
            <a:lvl1pPr algn="ctr">
              <a:defRPr sz="6000">
                <a:solidFill>
                  <a:srgbClr val="002649"/>
                </a:solidFill>
                <a:latin typeface="Clattering" pitchFamily="2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D9837841-3BE3-2244-94B9-11F5CE756426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689706" y="2483610"/>
            <a:ext cx="8824801" cy="3131997"/>
          </a:xfrm>
        </p:spPr>
        <p:txBody>
          <a:bodyPr/>
          <a:lstStyle>
            <a:lvl1pPr algn="ctr">
              <a:lnSpc>
                <a:spcPct val="120000"/>
              </a:lnSpc>
              <a:buFontTx/>
              <a:buNone/>
              <a:defRPr sz="22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 algn="ctr">
              <a:lnSpc>
                <a:spcPct val="120000"/>
              </a:lnSpc>
              <a:buFontTx/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2pPr>
            <a:lvl3pPr algn="ctr">
              <a:lnSpc>
                <a:spcPct val="120000"/>
              </a:lnSpc>
              <a:buFontTx/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8B19DD2-B99B-4E4F-9C1F-20F528AEAD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20768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elkkä teksti 3">
    <p:bg>
      <p:bgPr>
        <a:solidFill>
          <a:srgbClr val="FF64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F6F28AA3-49D3-B841-9A4C-2BA029B0C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42393"/>
            <a:ext cx="10515600" cy="1292086"/>
          </a:xfrm>
        </p:spPr>
        <p:txBody>
          <a:bodyPr/>
          <a:lstStyle>
            <a:lvl1pPr algn="ctr">
              <a:defRPr sz="6000">
                <a:solidFill>
                  <a:srgbClr val="F5F4F7"/>
                </a:solidFill>
                <a:latin typeface="Clattering" pitchFamily="2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D9837841-3BE3-2244-94B9-11F5CE756426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689706" y="2483610"/>
            <a:ext cx="8824801" cy="3131997"/>
          </a:xfrm>
        </p:spPr>
        <p:txBody>
          <a:bodyPr/>
          <a:lstStyle>
            <a:lvl1pPr algn="ctr">
              <a:lnSpc>
                <a:spcPct val="120000"/>
              </a:lnSpc>
              <a:buFontTx/>
              <a:buNone/>
              <a:defRPr sz="2200" b="0" i="0">
                <a:solidFill>
                  <a:srgbClr val="F5F4F7"/>
                </a:solidFill>
                <a:latin typeface="Neue Haas Unica W1G Light" panose="020B0404030206020203" pitchFamily="34" charset="0"/>
              </a:defRPr>
            </a:lvl1pPr>
            <a:lvl2pPr algn="ctr">
              <a:lnSpc>
                <a:spcPct val="120000"/>
              </a:lnSpc>
              <a:buFontTx/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2pPr>
            <a:lvl3pPr algn="ctr">
              <a:lnSpc>
                <a:spcPct val="120000"/>
              </a:lnSpc>
              <a:buFontTx/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E61091E-6CBC-F94E-82C1-D26EBC3D43DB}"/>
              </a:ext>
            </a:extLst>
          </p:cNvPr>
          <p:cNvSpPr/>
          <p:nvPr userDrawn="1"/>
        </p:nvSpPr>
        <p:spPr>
          <a:xfrm>
            <a:off x="9548949" y="6100354"/>
            <a:ext cx="2455817" cy="518567"/>
          </a:xfrm>
          <a:prstGeom prst="rect">
            <a:avLst/>
          </a:prstGeom>
          <a:solidFill>
            <a:srgbClr val="FF6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b="0" i="0" dirty="0">
              <a:latin typeface="Neue Haas Unica W1G" panose="020B0504030206020203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4B2280F-ED4C-5840-AA11-78443EF1285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51069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äliotsikko 1">
    <p:bg>
      <p:bgPr>
        <a:solidFill>
          <a:srgbClr val="FF64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048A087-0E54-5548-BBE0-62F93A13785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840609" y="-7820500"/>
            <a:ext cx="14545053" cy="155267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F6F28AA3-49D3-B841-9A4C-2BA029B0C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15678"/>
            <a:ext cx="10515600" cy="3626644"/>
          </a:xfrm>
        </p:spPr>
        <p:txBody>
          <a:bodyPr/>
          <a:lstStyle>
            <a:lvl1pPr algn="ctr">
              <a:defRPr sz="8500">
                <a:solidFill>
                  <a:schemeClr val="bg1"/>
                </a:solidFill>
                <a:latin typeface="Clattering" pitchFamily="2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4D82487-CC65-DF4E-B7FB-142940BCCA3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68281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äliotsikko 2">
    <p:bg>
      <p:bgPr>
        <a:solidFill>
          <a:srgbClr val="9CFF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18B19DD2-B99B-4E4F-9C1F-20F528AEAD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3612270C-14A7-8A46-B036-90247A4D90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15678"/>
            <a:ext cx="10515600" cy="3626644"/>
          </a:xfrm>
        </p:spPr>
        <p:txBody>
          <a:bodyPr/>
          <a:lstStyle>
            <a:lvl1pPr algn="ctr">
              <a:defRPr sz="8500">
                <a:solidFill>
                  <a:schemeClr val="tx1"/>
                </a:solidFill>
                <a:latin typeface="Clattering" pitchFamily="2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214026277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Väliotsikko 3">
    <p:bg>
      <p:bgPr>
        <a:solidFill>
          <a:srgbClr val="F4CF6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18B19DD2-B99B-4E4F-9C1F-20F528AEAD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3612270C-14A7-8A46-B036-90247A4D90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15678"/>
            <a:ext cx="10515600" cy="3626644"/>
          </a:xfrm>
        </p:spPr>
        <p:txBody>
          <a:bodyPr/>
          <a:lstStyle>
            <a:lvl1pPr algn="ctr">
              <a:defRPr sz="8500">
                <a:solidFill>
                  <a:schemeClr val="tx1"/>
                </a:solidFill>
                <a:latin typeface="Clattering" pitchFamily="2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305142160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erustyyli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0C94C-A49F-5948-89AC-7EBDD1E88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58812"/>
            <a:ext cx="10515600" cy="1325563"/>
          </a:xfrm>
        </p:spPr>
        <p:txBody>
          <a:bodyPr/>
          <a:lstStyle>
            <a:lvl1pPr algn="l">
              <a:defRPr>
                <a:solidFill>
                  <a:srgbClr val="002649"/>
                </a:solidFill>
                <a:latin typeface="Canela Medium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7057707-49E9-B54D-925F-EC5501F7E1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84375"/>
            <a:ext cx="10515600" cy="40354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8866407-1BFA-8440-B74D-9BE0E51DB20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26618" r="14046"/>
          <a:stretch/>
        </p:blipFill>
        <p:spPr>
          <a:xfrm>
            <a:off x="10188143" y="0"/>
            <a:ext cx="2003858" cy="133326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A2510D3-A6F3-1B4D-AB47-636E1C23196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38488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Kaksi palsta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825500"/>
            <a:ext cx="10602912" cy="647700"/>
          </a:xfrm>
        </p:spPr>
        <p:txBody>
          <a:bodyPr anchor="b"/>
          <a:lstStyle>
            <a:lvl1pPr algn="ctr">
              <a:defRPr sz="4400">
                <a:solidFill>
                  <a:srgbClr val="002649"/>
                </a:solidFill>
                <a:latin typeface="Canela Medium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38200" y="2023585"/>
            <a:ext cx="4953001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1425E5C-7BEA-364B-9017-B65429A54C26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6400800" y="2023585"/>
            <a:ext cx="5041900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036248A-D07A-A94C-B343-5A80BE9C4BE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832F4FF-B802-0E4B-AF28-35AEA1D7BCA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26618" r="14046"/>
          <a:stretch/>
        </p:blipFill>
        <p:spPr>
          <a:xfrm>
            <a:off x="10188143" y="0"/>
            <a:ext cx="2003858" cy="1333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4956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+ taulukk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AA06007-980B-2142-9A76-6C10782CC692}"/>
              </a:ext>
            </a:extLst>
          </p:cNvPr>
          <p:cNvSpPr/>
          <p:nvPr/>
        </p:nvSpPr>
        <p:spPr>
          <a:xfrm>
            <a:off x="7599405" y="0"/>
            <a:ext cx="4592594" cy="6857982"/>
          </a:xfrm>
          <a:prstGeom prst="rect">
            <a:avLst/>
          </a:prstGeom>
          <a:solidFill>
            <a:srgbClr val="FF6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b="0" i="0" dirty="0">
              <a:latin typeface="Neue Haas Unica W1G" panose="020B0504030206020203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B40C94C-A49F-5948-89AC-7EBDD1E88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29200"/>
            <a:ext cx="7599405" cy="1325563"/>
          </a:xfrm>
        </p:spPr>
        <p:txBody>
          <a:bodyPr/>
          <a:lstStyle>
            <a:lvl1pPr algn="ctr">
              <a:defRPr sz="3500">
                <a:solidFill>
                  <a:schemeClr val="tx2"/>
                </a:solidFill>
                <a:latin typeface="Canela Medium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F126362-C5A2-764A-B413-41408644FDDF}"/>
              </a:ext>
            </a:extLst>
          </p:cNvPr>
          <p:cNvCxnSpPr>
            <a:cxnSpLocks/>
          </p:cNvCxnSpPr>
          <p:nvPr/>
        </p:nvCxnSpPr>
        <p:spPr>
          <a:xfrm>
            <a:off x="602312" y="1366807"/>
            <a:ext cx="6342186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C987A81C-4E41-D445-9482-92D9AE4BA8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D82E640B-127A-8143-BC78-FEA7DC0E1F49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789623" y="2146246"/>
            <a:ext cx="6020160" cy="3344947"/>
          </a:xfrm>
        </p:spPr>
        <p:txBody>
          <a:bodyPr/>
          <a:lstStyle>
            <a:lvl1pPr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52BCB598-89A0-8944-BE77-244DF996CE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065850" y="1912925"/>
            <a:ext cx="3659703" cy="3811588"/>
          </a:xfrm>
        </p:spPr>
        <p:txBody>
          <a:bodyPr/>
          <a:lstStyle>
            <a:lvl1pPr marL="0" indent="0">
              <a:lnSpc>
                <a:spcPct val="120000"/>
              </a:lnSpc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B43CB9C3-EE59-6F4E-B1F0-0847009238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93392" y="6290867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600" b="0" i="0">
                <a:solidFill>
                  <a:schemeClr val="tx2"/>
                </a:solidFill>
                <a:latin typeface="Neue Haas Unica W1G" panose="020B0504030206020203" pitchFamily="34" charset="0"/>
              </a:defRPr>
            </a:lvl1pPr>
          </a:lstStyle>
          <a:p>
            <a:fld id="{16F31AEF-3251-B74E-A892-35C10D351C84}" type="datetime1">
              <a:rPr lang="fi-FI" smtClean="0"/>
              <a:pPr/>
              <a:t>3.11.2022</a:t>
            </a:fld>
            <a:endParaRPr lang="en-FI" dirty="0">
              <a:solidFill>
                <a:schemeClr val="tx2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03E22C7-5B92-8F4E-BF31-28ED7B4FFEF2}"/>
              </a:ext>
            </a:extLst>
          </p:cNvPr>
          <p:cNvSpPr/>
          <p:nvPr userDrawn="1"/>
        </p:nvSpPr>
        <p:spPr>
          <a:xfrm>
            <a:off x="7599405" y="0"/>
            <a:ext cx="4592594" cy="6857982"/>
          </a:xfrm>
          <a:prstGeom prst="rect">
            <a:avLst/>
          </a:prstGeom>
          <a:solidFill>
            <a:srgbClr val="FF6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b="0" i="0" dirty="0">
              <a:latin typeface="Neue Haas Unica W1G" panose="020B0504030206020203" pitchFamily="34" charset="0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E82C676-D6CA-374F-A1FB-8C9E8E107FBC}"/>
              </a:ext>
            </a:extLst>
          </p:cNvPr>
          <p:cNvCxnSpPr>
            <a:cxnSpLocks/>
          </p:cNvCxnSpPr>
          <p:nvPr userDrawn="1"/>
        </p:nvCxnSpPr>
        <p:spPr>
          <a:xfrm>
            <a:off x="602312" y="1366807"/>
            <a:ext cx="634218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4EFB9265-C684-6B42-B48E-FB706D49DB0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46910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erustyyli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0C94C-A49F-5948-89AC-7EBDD1E88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58812"/>
            <a:ext cx="10515600" cy="1325563"/>
          </a:xfrm>
        </p:spPr>
        <p:txBody>
          <a:bodyPr/>
          <a:lstStyle>
            <a:lvl1pPr algn="l">
              <a:defRPr>
                <a:solidFill>
                  <a:srgbClr val="FF6464"/>
                </a:solidFill>
                <a:latin typeface="Canela Medium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7057707-49E9-B54D-925F-EC5501F7E1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84375"/>
            <a:ext cx="10515600" cy="40354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32B6D43-EAE1-2C47-9566-14FA2501905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27103" r="13753"/>
          <a:stretch/>
        </p:blipFill>
        <p:spPr>
          <a:xfrm>
            <a:off x="10200843" y="0"/>
            <a:ext cx="1991157" cy="135866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1C4E808-C354-BD46-A11A-BB2ED2856B2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87145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Kaksi palsta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825500"/>
            <a:ext cx="10602912" cy="647700"/>
          </a:xfrm>
        </p:spPr>
        <p:txBody>
          <a:bodyPr anchor="b"/>
          <a:lstStyle>
            <a:lvl1pPr algn="ctr">
              <a:defRPr sz="4400">
                <a:solidFill>
                  <a:srgbClr val="FF6464"/>
                </a:solidFill>
                <a:latin typeface="Canela Medium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38200" y="2023585"/>
            <a:ext cx="4953001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1425E5C-7BEA-364B-9017-B65429A54C26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6400800" y="2023585"/>
            <a:ext cx="5041900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036248A-D07A-A94C-B343-5A80BE9C4BE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2BD7305-CCC3-5341-84F6-412B2D26010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27103" r="13753"/>
          <a:stretch/>
        </p:blipFill>
        <p:spPr>
          <a:xfrm>
            <a:off x="10200843" y="0"/>
            <a:ext cx="1991157" cy="1358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10216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ksti + kuv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825500"/>
            <a:ext cx="4799012" cy="1231900"/>
          </a:xfrm>
        </p:spPr>
        <p:txBody>
          <a:bodyPr anchor="b"/>
          <a:lstStyle>
            <a:lvl1pPr>
              <a:defRPr sz="4000">
                <a:solidFill>
                  <a:srgbClr val="002649"/>
                </a:solidFill>
                <a:latin typeface="Canela Medium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F09B815-D875-F147-9E50-1B58609FA4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553202" y="0"/>
            <a:ext cx="5638798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FI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38200" y="2352675"/>
            <a:ext cx="4799012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591462D-75B7-0D4C-B90E-9417838C647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200" y="6389170"/>
            <a:ext cx="1845645" cy="139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41247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ksti + kuv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F09B815-D875-F147-9E50-1B58609FA4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0"/>
            <a:ext cx="5638798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4" y="825500"/>
            <a:ext cx="4799012" cy="1231900"/>
          </a:xfrm>
        </p:spPr>
        <p:txBody>
          <a:bodyPr anchor="b"/>
          <a:lstStyle>
            <a:lvl1pPr>
              <a:defRPr sz="4000">
                <a:solidFill>
                  <a:srgbClr val="002649"/>
                </a:solidFill>
                <a:latin typeface="Canela Medium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551616" y="2352675"/>
            <a:ext cx="4799012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7357D93-882A-7348-B149-EEDC6EB250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E1D72B2-0E38-4441-ACDA-CA2FF42A713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51667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ksti + kuv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825500"/>
            <a:ext cx="4799012" cy="1231900"/>
          </a:xfrm>
        </p:spPr>
        <p:txBody>
          <a:bodyPr anchor="b"/>
          <a:lstStyle>
            <a:lvl1pPr>
              <a:defRPr sz="4000">
                <a:solidFill>
                  <a:srgbClr val="FF6464"/>
                </a:solidFill>
                <a:latin typeface="Canela Medium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F09B815-D875-F147-9E50-1B58609FA4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553202" y="0"/>
            <a:ext cx="5638798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FI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38200" y="2352675"/>
            <a:ext cx="4799012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96FB5C0-793C-3C4B-85D6-BF6EC2E25C4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03186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ksti + kuva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F09B815-D875-F147-9E50-1B58609FA4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-1586" y="0"/>
            <a:ext cx="5638798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6378" y="825500"/>
            <a:ext cx="4799012" cy="1231900"/>
          </a:xfrm>
        </p:spPr>
        <p:txBody>
          <a:bodyPr anchor="b"/>
          <a:lstStyle>
            <a:lvl1pPr>
              <a:defRPr sz="4000">
                <a:solidFill>
                  <a:srgbClr val="FF6464"/>
                </a:solidFill>
                <a:latin typeface="Canela Medium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554790" y="2352675"/>
            <a:ext cx="4799012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96FB5C0-793C-3C4B-85D6-BF6EC2E25C4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80031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958CEF7-0887-7B42-B47B-250C6841DE8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96914" y="656952"/>
            <a:ext cx="5199086" cy="535776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AD07328-92F1-AE44-84A6-753113B2E40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7B95C89-311C-774B-9D64-C85090C431D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34657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eksti + väri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06B5B71-A40D-5549-A13A-7CB75BB93BDA}"/>
              </a:ext>
            </a:extLst>
          </p:cNvPr>
          <p:cNvSpPr/>
          <p:nvPr userDrawn="1"/>
        </p:nvSpPr>
        <p:spPr>
          <a:xfrm>
            <a:off x="1" y="0"/>
            <a:ext cx="5637210" cy="6858000"/>
          </a:xfrm>
          <a:prstGeom prst="rect">
            <a:avLst/>
          </a:prstGeom>
          <a:solidFill>
            <a:srgbClr val="FF6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b="0" i="0" dirty="0">
              <a:latin typeface="Neue Haas Unica W1G" panose="020B0504030206020203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4790" y="825500"/>
            <a:ext cx="4799012" cy="1231900"/>
          </a:xfrm>
        </p:spPr>
        <p:txBody>
          <a:bodyPr anchor="b"/>
          <a:lstStyle>
            <a:lvl1pPr>
              <a:defRPr sz="4000">
                <a:solidFill>
                  <a:srgbClr val="FF6464"/>
                </a:solidFill>
                <a:latin typeface="Canela Medium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553202" y="2352675"/>
            <a:ext cx="4799012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B220E73-8C75-5048-98BF-260DE1F5A70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06521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eksti + väri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06B5B71-A40D-5549-A13A-7CB75BB93BDA}"/>
              </a:ext>
            </a:extLst>
          </p:cNvPr>
          <p:cNvSpPr/>
          <p:nvPr userDrawn="1"/>
        </p:nvSpPr>
        <p:spPr>
          <a:xfrm>
            <a:off x="6553202" y="0"/>
            <a:ext cx="5637210" cy="6858000"/>
          </a:xfrm>
          <a:prstGeom prst="rect">
            <a:avLst/>
          </a:prstGeom>
          <a:solidFill>
            <a:srgbClr val="002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b="0" i="0" dirty="0">
              <a:latin typeface="Neue Haas Unica W1G" panose="020B0504030206020203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7" y="825500"/>
            <a:ext cx="4799012" cy="1231900"/>
          </a:xfrm>
        </p:spPr>
        <p:txBody>
          <a:bodyPr anchor="b"/>
          <a:lstStyle>
            <a:lvl1pPr>
              <a:defRPr sz="4000">
                <a:solidFill>
                  <a:srgbClr val="002649"/>
                </a:solidFill>
                <a:latin typeface="Canela Medium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38199" y="2352675"/>
            <a:ext cx="4799012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30CA20D-D198-8249-B898-259BBC114CE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92682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ksti + kuvi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E7F2DD6-10C4-034F-AA82-6EEC56B5A1A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2248" t="47124" r="30113" b="2933"/>
          <a:stretch/>
        </p:blipFill>
        <p:spPr>
          <a:xfrm>
            <a:off x="-533400" y="-1"/>
            <a:ext cx="6170611" cy="68580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4790" y="825500"/>
            <a:ext cx="4799012" cy="1231900"/>
          </a:xfrm>
        </p:spPr>
        <p:txBody>
          <a:bodyPr anchor="b"/>
          <a:lstStyle>
            <a:lvl1pPr>
              <a:defRPr sz="4000">
                <a:solidFill>
                  <a:srgbClr val="FF6464"/>
                </a:solidFill>
                <a:latin typeface="Canela Medium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553202" y="2352675"/>
            <a:ext cx="4799012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B220E73-8C75-5048-98BF-260DE1F5A70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2236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+ taulukk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AA06007-980B-2142-9A76-6C10782CC692}"/>
              </a:ext>
            </a:extLst>
          </p:cNvPr>
          <p:cNvSpPr/>
          <p:nvPr/>
        </p:nvSpPr>
        <p:spPr>
          <a:xfrm>
            <a:off x="7599405" y="0"/>
            <a:ext cx="4592594" cy="6857982"/>
          </a:xfrm>
          <a:prstGeom prst="rect">
            <a:avLst/>
          </a:prstGeom>
          <a:solidFill>
            <a:srgbClr val="9CFF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b="0" i="0" dirty="0">
              <a:latin typeface="Neue Haas Unica W1G" panose="020B0504030206020203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B40C94C-A49F-5948-89AC-7EBDD1E88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29200"/>
            <a:ext cx="7599405" cy="1325563"/>
          </a:xfrm>
        </p:spPr>
        <p:txBody>
          <a:bodyPr/>
          <a:lstStyle>
            <a:lvl1pPr algn="ctr">
              <a:defRPr sz="3500">
                <a:solidFill>
                  <a:schemeClr val="tx2"/>
                </a:solidFill>
                <a:latin typeface="Canela Medium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F126362-C5A2-764A-B413-41408644FDDF}"/>
              </a:ext>
            </a:extLst>
          </p:cNvPr>
          <p:cNvCxnSpPr>
            <a:cxnSpLocks/>
          </p:cNvCxnSpPr>
          <p:nvPr/>
        </p:nvCxnSpPr>
        <p:spPr>
          <a:xfrm>
            <a:off x="602312" y="1366807"/>
            <a:ext cx="6342186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D82E640B-127A-8143-BC78-FEA7DC0E1F49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789623" y="2146246"/>
            <a:ext cx="6020160" cy="3344947"/>
          </a:xfrm>
        </p:spPr>
        <p:txBody>
          <a:bodyPr/>
          <a:lstStyle>
            <a:lvl1pPr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4FB3F6A1-9752-F848-A102-0EAD89C36F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065850" y="1912925"/>
            <a:ext cx="3659703" cy="3811588"/>
          </a:xfrm>
        </p:spPr>
        <p:txBody>
          <a:bodyPr/>
          <a:lstStyle>
            <a:lvl1pPr marL="0" indent="0">
              <a:lnSpc>
                <a:spcPct val="120000"/>
              </a:lnSpc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45193F66-C683-C840-B339-86ADCB9C154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93392" y="6290867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600" b="0" i="0">
                <a:solidFill>
                  <a:schemeClr val="tx2"/>
                </a:solidFill>
                <a:latin typeface="Neue Haas Unica W1G" panose="020B0504030206020203" pitchFamily="34" charset="0"/>
              </a:defRPr>
            </a:lvl1pPr>
          </a:lstStyle>
          <a:p>
            <a:fld id="{16F31AEF-3251-B74E-A892-35C10D351C84}" type="datetime1">
              <a:rPr lang="fi-FI" smtClean="0"/>
              <a:pPr/>
              <a:t>3.11.2022</a:t>
            </a:fld>
            <a:endParaRPr lang="en-FI" dirty="0">
              <a:solidFill>
                <a:schemeClr val="tx2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18DF08B-3530-C541-8E8B-47BED9E4E1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6B6DE27-FF44-2A48-B515-3FC0FC7EE81D}"/>
              </a:ext>
            </a:extLst>
          </p:cNvPr>
          <p:cNvSpPr/>
          <p:nvPr userDrawn="1"/>
        </p:nvSpPr>
        <p:spPr>
          <a:xfrm>
            <a:off x="7599405" y="0"/>
            <a:ext cx="4592594" cy="6857982"/>
          </a:xfrm>
          <a:prstGeom prst="rect">
            <a:avLst/>
          </a:prstGeom>
          <a:solidFill>
            <a:srgbClr val="9CFF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b="0" i="0" dirty="0">
              <a:latin typeface="Neue Haas Unica W1G" panose="020B0504030206020203" pitchFamily="34" charset="0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E6D2D55-1242-2D45-A11E-7BF5063322A8}"/>
              </a:ext>
            </a:extLst>
          </p:cNvPr>
          <p:cNvCxnSpPr>
            <a:cxnSpLocks/>
          </p:cNvCxnSpPr>
          <p:nvPr userDrawn="1"/>
        </p:nvCxnSpPr>
        <p:spPr>
          <a:xfrm>
            <a:off x="602312" y="1366807"/>
            <a:ext cx="634218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5462B768-8286-D447-B4F5-40480A83079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113971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ksti + kuvi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DFAACA4-7C56-F040-B12A-A84B400211E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3642" t="29308" r="33165" b="36845"/>
          <a:stretch/>
        </p:blipFill>
        <p:spPr>
          <a:xfrm>
            <a:off x="6551614" y="0"/>
            <a:ext cx="563721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7" y="825500"/>
            <a:ext cx="4799012" cy="1231900"/>
          </a:xfrm>
        </p:spPr>
        <p:txBody>
          <a:bodyPr anchor="b"/>
          <a:lstStyle>
            <a:lvl1pPr>
              <a:defRPr sz="4000">
                <a:solidFill>
                  <a:srgbClr val="002649"/>
                </a:solidFill>
                <a:latin typeface="Canela Medium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38199" y="2352675"/>
            <a:ext cx="4799012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30CA20D-D198-8249-B898-259BBC114CE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81501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Kuva + nosto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3EF58508-655F-4D48-B6E9-C52726C9004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FI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B777BDE-513D-9D45-865F-385EFC00C1C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70209" y="6361182"/>
            <a:ext cx="2217130" cy="167044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22CD0953-7CA8-4F47-8139-D5CAF8F8C6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35200"/>
            <a:ext cx="9144000" cy="2387600"/>
          </a:xfrm>
        </p:spPr>
        <p:txBody>
          <a:bodyPr anchor="b"/>
          <a:lstStyle>
            <a:lvl1pPr algn="ctr">
              <a:defRPr sz="8500">
                <a:solidFill>
                  <a:schemeClr val="bg1"/>
                </a:solidFill>
                <a:latin typeface="Clattering" pitchFamily="2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119395962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Loppu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C4707AA-FEB5-B543-868E-5C071A4BB75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1883" t="58907" r="40621" b="4554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6AD04DD-053B-EF42-951B-A77D7F276FF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299508" y="3063993"/>
            <a:ext cx="5592983" cy="42138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769008E-7E94-884C-9CD1-46E94B5FFC1B}"/>
              </a:ext>
            </a:extLst>
          </p:cNvPr>
          <p:cNvSpPr txBox="1"/>
          <p:nvPr userDrawn="1"/>
        </p:nvSpPr>
        <p:spPr>
          <a:xfrm>
            <a:off x="3839978" y="3696739"/>
            <a:ext cx="45120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0" i="0" dirty="0">
                <a:solidFill>
                  <a:schemeClr val="bg1"/>
                </a:solidFill>
                <a:latin typeface="Neue Haas Unica W1G" panose="020B0504030206020203" pitchFamily="34" charset="0"/>
              </a:rPr>
              <a:t>A</a:t>
            </a:r>
            <a:r>
              <a:rPr lang="en-FI" b="0" i="0" dirty="0">
                <a:solidFill>
                  <a:schemeClr val="bg1"/>
                </a:solidFill>
                <a:latin typeface="Neue Haas Unica W1G" panose="020B0504030206020203" pitchFamily="34" charset="0"/>
              </a:rPr>
              <a:t>ikakausmedia.fi  │  Mediakortit.fi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6A96CF79-66B7-7F4E-AD65-FF1DAA40E9B3}"/>
              </a:ext>
            </a:extLst>
          </p:cNvPr>
          <p:cNvGrpSpPr/>
          <p:nvPr userDrawn="1"/>
        </p:nvGrpSpPr>
        <p:grpSpPr>
          <a:xfrm>
            <a:off x="5061577" y="4706264"/>
            <a:ext cx="2068842" cy="236236"/>
            <a:chOff x="4864100" y="4828992"/>
            <a:chExt cx="2068842" cy="236236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FCA2D01A-48EC-8544-9EA9-F53CBB0235D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5651548" y="4837288"/>
              <a:ext cx="264087" cy="219643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83180180-65CA-C447-8C72-468BD897547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5281981" y="4828992"/>
              <a:ext cx="236236" cy="236236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E32B75A8-6F21-094A-8E16-782F041E0D8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/>
            <a:stretch>
              <a:fillRect/>
            </a:stretch>
          </p:blipFill>
          <p:spPr>
            <a:xfrm>
              <a:off x="6048966" y="4846320"/>
              <a:ext cx="218908" cy="218908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AACF252A-53B3-4E41-ADE1-608604DED92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/>
            <a:stretch>
              <a:fillRect/>
            </a:stretch>
          </p:blipFill>
          <p:spPr>
            <a:xfrm>
              <a:off x="6401205" y="4859893"/>
              <a:ext cx="205335" cy="205335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94B2E6FB-847A-C846-A69F-4C41DF40A21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/>
            <a:stretch>
              <a:fillRect/>
            </a:stretch>
          </p:blipFill>
          <p:spPr>
            <a:xfrm>
              <a:off x="4864100" y="4855247"/>
              <a:ext cx="296937" cy="209981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182C750E-8E6B-7E44-9F33-2740B3FE5F6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/>
            <a:stretch>
              <a:fillRect/>
            </a:stretch>
          </p:blipFill>
          <p:spPr>
            <a:xfrm>
              <a:off x="6739871" y="4859238"/>
              <a:ext cx="193071" cy="193071"/>
            </a:xfrm>
            <a:prstGeom prst="rect">
              <a:avLst/>
            </a:prstGeom>
          </p:spPr>
        </p:pic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2179479C-0F44-7A45-AA75-6A858C230627}"/>
              </a:ext>
            </a:extLst>
          </p:cNvPr>
          <p:cNvSpPr txBox="1"/>
          <p:nvPr userDrawn="1"/>
        </p:nvSpPr>
        <p:spPr>
          <a:xfrm>
            <a:off x="3839977" y="5124716"/>
            <a:ext cx="4512039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300" b="0" i="0" dirty="0">
                <a:solidFill>
                  <a:schemeClr val="bg1"/>
                </a:solidFill>
                <a:latin typeface="Neue Haas Unica W1G" panose="020B0504030206020203" pitchFamily="34" charset="0"/>
              </a:rPr>
              <a:t>@</a:t>
            </a:r>
            <a:r>
              <a:rPr lang="fi-FI" sz="1300" b="0" i="0" dirty="0" err="1">
                <a:solidFill>
                  <a:schemeClr val="bg1"/>
                </a:solidFill>
                <a:latin typeface="Neue Haas Unica W1G" panose="020B0504030206020203" pitchFamily="34" charset="0"/>
              </a:rPr>
              <a:t>aikakausmedia</a:t>
            </a:r>
            <a:endParaRPr lang="en-FI" sz="1300" b="0" i="0" dirty="0">
              <a:solidFill>
                <a:schemeClr val="bg1"/>
              </a:solidFill>
              <a:latin typeface="Neue Haas Unica W1G" panose="020B05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28584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lkkä teksti 1">
    <p:bg>
      <p:bgPr>
        <a:solidFill>
          <a:srgbClr val="0026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4064BFC-CF3F-C74E-8F1F-09A14FDA4069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683600" y="729000"/>
            <a:ext cx="8824801" cy="5400000"/>
          </a:xfrm>
        </p:spPr>
        <p:txBody>
          <a:bodyPr anchor="ctr"/>
          <a:lstStyle>
            <a:lvl1pPr algn="ctr">
              <a:lnSpc>
                <a:spcPct val="120000"/>
              </a:lnSpc>
              <a:buFontTx/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1pPr>
            <a:lvl2pPr algn="ctr">
              <a:lnSpc>
                <a:spcPct val="120000"/>
              </a:lnSpc>
              <a:buFontTx/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2pPr>
            <a:lvl3pPr algn="ctr">
              <a:lnSpc>
                <a:spcPct val="120000"/>
              </a:lnSpc>
              <a:buFontTx/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B36D8F9-B370-1A4C-BDFF-A2B6637354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0317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lkkä teksti 2">
    <p:bg>
      <p:bgPr>
        <a:solidFill>
          <a:srgbClr val="F4CF6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D9837841-3BE3-2244-94B9-11F5CE756426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683600" y="729000"/>
            <a:ext cx="8824801" cy="5400000"/>
          </a:xfrm>
        </p:spPr>
        <p:txBody>
          <a:bodyPr anchor="ctr"/>
          <a:lstStyle>
            <a:lvl1pPr algn="ctr">
              <a:lnSpc>
                <a:spcPct val="120000"/>
              </a:lnSpc>
              <a:buFontTx/>
              <a:buNone/>
              <a:defRPr sz="3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 algn="ctr">
              <a:lnSpc>
                <a:spcPct val="120000"/>
              </a:lnSpc>
              <a:buFontTx/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2pPr>
            <a:lvl3pPr algn="ctr">
              <a:lnSpc>
                <a:spcPct val="120000"/>
              </a:lnSpc>
              <a:buFontTx/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8B19DD2-B99B-4E4F-9C1F-20F528AEAD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pic>
        <p:nvPicPr>
          <p:cNvPr id="10" name="Kuva 3">
            <a:extLst>
              <a:ext uri="{FF2B5EF4-FFF2-40B4-BE49-F238E27FC236}">
                <a16:creationId xmlns:a16="http://schemas.microsoft.com/office/drawing/2014/main" id="{941BDDA5-B317-364F-94D2-CCC2982162D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97154" y="5952033"/>
            <a:ext cx="1326846" cy="616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4116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lkkä teksti 3">
    <p:bg>
      <p:bgPr>
        <a:solidFill>
          <a:srgbClr val="FF64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D9837841-3BE3-2244-94B9-11F5CE756426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683600" y="729000"/>
            <a:ext cx="8824801" cy="5400000"/>
          </a:xfrm>
        </p:spPr>
        <p:txBody>
          <a:bodyPr anchor="ctr"/>
          <a:lstStyle>
            <a:lvl1pPr algn="ctr">
              <a:lnSpc>
                <a:spcPct val="120000"/>
              </a:lnSpc>
              <a:buFontTx/>
              <a:buNone/>
              <a:defRPr sz="3000" b="0" i="0">
                <a:solidFill>
                  <a:srgbClr val="F5F4F7"/>
                </a:solidFill>
                <a:latin typeface="Neue Haas Unica W1G Light" panose="020B0404030206020203" pitchFamily="34" charset="0"/>
              </a:defRPr>
            </a:lvl1pPr>
            <a:lvl2pPr algn="ctr">
              <a:lnSpc>
                <a:spcPct val="120000"/>
              </a:lnSpc>
              <a:buFontTx/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2pPr>
            <a:lvl3pPr algn="ctr">
              <a:lnSpc>
                <a:spcPct val="120000"/>
              </a:lnSpc>
              <a:buFontTx/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4B2280F-ED4C-5840-AA11-78443EF128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  <p:pic>
        <p:nvPicPr>
          <p:cNvPr id="12" name="Kuva 3">
            <a:extLst>
              <a:ext uri="{FF2B5EF4-FFF2-40B4-BE49-F238E27FC236}">
                <a16:creationId xmlns:a16="http://schemas.microsoft.com/office/drawing/2014/main" id="{85276B0A-62B7-9140-A0D5-5D2CEB30225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97154" y="5952033"/>
            <a:ext cx="1326846" cy="616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41480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äliotsikko 1">
    <p:bg>
      <p:bgPr>
        <a:solidFill>
          <a:srgbClr val="FF64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048A087-0E54-5548-BBE0-62F93A1378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40609" y="-7820500"/>
            <a:ext cx="14545053" cy="155267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F6F28AA3-49D3-B841-9A4C-2BA029B0C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15678"/>
            <a:ext cx="10515600" cy="3626644"/>
          </a:xfrm>
        </p:spPr>
        <p:txBody>
          <a:bodyPr/>
          <a:lstStyle>
            <a:lvl1pPr algn="ctr">
              <a:defRPr sz="8500">
                <a:solidFill>
                  <a:schemeClr val="bg1"/>
                </a:solidFill>
                <a:latin typeface="Clattering" pitchFamily="2" charset="0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4D82487-CC65-DF4E-B7FB-142940BCCA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C2875D82-5948-B840-B018-39245CCC7C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93392" y="6290867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600" b="0" i="0">
                <a:solidFill>
                  <a:schemeClr val="bg1"/>
                </a:solidFill>
                <a:latin typeface="Neue Haas Unica W1G" panose="020B0504030206020203" pitchFamily="34" charset="0"/>
              </a:defRPr>
            </a:lvl1pPr>
          </a:lstStyle>
          <a:p>
            <a:fld id="{16F31AEF-3251-B74E-A892-35C10D351C84}" type="datetime1">
              <a:rPr lang="fi-FI" smtClean="0"/>
              <a:pPr/>
              <a:t>3.11.2022</a:t>
            </a:fld>
            <a:endParaRPr lang="en-FI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9F67D57-1D40-5742-BF3B-9371FA12C53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840609" y="-7820500"/>
            <a:ext cx="14545053" cy="155267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91DF033-2C27-434E-8D2D-4C13C394B8A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  <p:pic>
        <p:nvPicPr>
          <p:cNvPr id="11" name="Kuva 3">
            <a:extLst>
              <a:ext uri="{FF2B5EF4-FFF2-40B4-BE49-F238E27FC236}">
                <a16:creationId xmlns:a16="http://schemas.microsoft.com/office/drawing/2014/main" id="{6447824B-4A73-8F4E-BFEE-93FB91F579C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97153" y="5915419"/>
            <a:ext cx="1465391" cy="680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4448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4649EBF-CEF6-E44B-B0A4-3E1C327906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CA5092-7646-5547-A70B-476FB07267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1259358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1" r:id="rId1"/>
    <p:sldLayoutId id="2147483832" r:id="rId2"/>
    <p:sldLayoutId id="2147483833" r:id="rId3"/>
    <p:sldLayoutId id="2147483834" r:id="rId4"/>
    <p:sldLayoutId id="2147483835" r:id="rId5"/>
    <p:sldLayoutId id="2147483836" r:id="rId6"/>
    <p:sldLayoutId id="2147483837" r:id="rId7"/>
    <p:sldLayoutId id="2147483838" r:id="rId8"/>
    <p:sldLayoutId id="2147483839" r:id="rId9"/>
    <p:sldLayoutId id="2147483840" r:id="rId10"/>
    <p:sldLayoutId id="2147483841" r:id="rId11"/>
    <p:sldLayoutId id="2147483842" r:id="rId12"/>
    <p:sldLayoutId id="2147483843" r:id="rId13"/>
    <p:sldLayoutId id="2147483844" r:id="rId14"/>
    <p:sldLayoutId id="2147483845" r:id="rId15"/>
    <p:sldLayoutId id="2147483846" r:id="rId16"/>
    <p:sldLayoutId id="2147483847" r:id="rId17"/>
    <p:sldLayoutId id="2147483848" r:id="rId18"/>
    <p:sldLayoutId id="2147483849" r:id="rId19"/>
    <p:sldLayoutId id="2147483850" r:id="rId20"/>
    <p:sldLayoutId id="2147483851" r:id="rId21"/>
    <p:sldLayoutId id="2147483852" r:id="rId22"/>
    <p:sldLayoutId id="2147483853" r:id="rId23"/>
    <p:sldLayoutId id="2147483854" r:id="rId24"/>
    <p:sldLayoutId id="2147483855" r:id="rId25"/>
    <p:sldLayoutId id="2147483856" r:id="rId26"/>
    <p:sldLayoutId id="2147483829" r:id="rId27"/>
    <p:sldLayoutId id="2147483660" r:id="rId28"/>
    <p:sldLayoutId id="2147483654" r:id="rId29"/>
    <p:sldLayoutId id="2147483677" r:id="rId30"/>
    <p:sldLayoutId id="2147483679" r:id="rId31"/>
    <p:sldLayoutId id="2147483663" r:id="rId32"/>
    <p:sldLayoutId id="2147483667" r:id="rId33"/>
    <p:sldLayoutId id="2147483676" r:id="rId34"/>
    <p:sldLayoutId id="2147483664" r:id="rId35"/>
    <p:sldLayoutId id="2147483680" r:id="rId36"/>
    <p:sldLayoutId id="2147483678" r:id="rId37"/>
    <p:sldLayoutId id="2147483661" r:id="rId38"/>
    <p:sldLayoutId id="2147483681" r:id="rId39"/>
    <p:sldLayoutId id="2147483662" r:id="rId40"/>
    <p:sldLayoutId id="2147483665" r:id="rId41"/>
    <p:sldLayoutId id="2147483657" r:id="rId42"/>
    <p:sldLayoutId id="2147483674" r:id="rId43"/>
    <p:sldLayoutId id="2147483666" r:id="rId44"/>
    <p:sldLayoutId id="2147483675" r:id="rId45"/>
    <p:sldLayoutId id="2147483670" r:id="rId46"/>
    <p:sldLayoutId id="2147483668" r:id="rId47"/>
    <p:sldLayoutId id="2147483669" r:id="rId48"/>
    <p:sldLayoutId id="2147483672" r:id="rId49"/>
    <p:sldLayoutId id="2147483673" r:id="rId50"/>
    <p:sldLayoutId id="2147483655" r:id="rId51"/>
    <p:sldLayoutId id="2147483671" r:id="rId52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2"/>
          </a:solidFill>
          <a:latin typeface="Canela Medium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b="0" i="0" kern="1200">
          <a:solidFill>
            <a:schemeClr val="tx2"/>
          </a:solidFill>
          <a:latin typeface="Neue Haas Unica W1G Light" panose="020B0404030206020203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2"/>
          </a:solidFill>
          <a:latin typeface="Neue Haas Unica W1G Light" panose="020B0404030206020203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2"/>
          </a:solidFill>
          <a:latin typeface="Neue Haas Unica W1G Light" panose="020B0404030206020203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2"/>
          </a:solidFill>
          <a:latin typeface="Neue Haas Unica W1G Light" panose="020B0404030206020203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2"/>
          </a:solidFill>
          <a:latin typeface="Neue Haas Unica W1G Light" panose="020B0404030206020203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20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4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4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4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Placeholder 11">
            <a:extLst>
              <a:ext uri="{FF2B5EF4-FFF2-40B4-BE49-F238E27FC236}">
                <a16:creationId xmlns:a16="http://schemas.microsoft.com/office/drawing/2014/main" id="{0E0EE54E-E660-BA42-ADB4-128F9F667F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/>
          <a:stretch>
            <a:fillRect/>
          </a:stretch>
        </p:blipFill>
        <p:spPr/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A1DF375-90D5-7E45-B00C-9DB66F62E6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1773" y="2532727"/>
            <a:ext cx="11000509" cy="2387600"/>
          </a:xfrm>
        </p:spPr>
        <p:txBody>
          <a:bodyPr>
            <a:normAutofit fontScale="90000"/>
          </a:bodyPr>
          <a:lstStyle/>
          <a:p>
            <a:r>
              <a:rPr lang="en-FI" dirty="0"/>
              <a:t>Lukijamäärät, kokonaistavoittavuus &amp; digitavoittavuus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5729775-DF8A-CA45-9105-05DC8CCDE98B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1524000" y="6300551"/>
            <a:ext cx="9144000" cy="22767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FI" sz="1600" dirty="0">
                <a:solidFill>
                  <a:schemeClr val="bg1"/>
                </a:solidFill>
              </a:rPr>
              <a:t>KMT 202</a:t>
            </a:r>
            <a:r>
              <a:rPr lang="fi-FI" sz="1600" dirty="0">
                <a:solidFill>
                  <a:schemeClr val="bg1"/>
                </a:solidFill>
              </a:rPr>
              <a:t>2</a:t>
            </a:r>
          </a:p>
          <a:p>
            <a:pPr marL="0" indent="0" algn="ctr">
              <a:buNone/>
            </a:pPr>
            <a:endParaRPr lang="en-FI" sz="1600" dirty="0">
              <a:solidFill>
                <a:schemeClr val="bg1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74D7186-AD7D-4D48-ACB8-5E4AAA7F13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pic>
        <p:nvPicPr>
          <p:cNvPr id="14" name="Picture 2" descr="MediaAuditFinland">
            <a:extLst>
              <a:ext uri="{FF2B5EF4-FFF2-40B4-BE49-F238E27FC236}">
                <a16:creationId xmlns:a16="http://schemas.microsoft.com/office/drawing/2014/main" id="{85EFD8A4-AB68-B143-A788-1084000579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773" y="5927702"/>
            <a:ext cx="1542826" cy="745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78828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439B79-7B70-5540-BC0F-E7554655BE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/>
              <a:t>Kokonaistavoittavuudeltaan suurimmat aikakausmediat 2022, </a:t>
            </a:r>
            <a:r>
              <a:rPr lang="fi-FI" i="1" dirty="0">
                <a:solidFill>
                  <a:schemeClr val="accent2"/>
                </a:solidFill>
              </a:rPr>
              <a:t>35–44-vuotiaat</a:t>
            </a:r>
            <a:endParaRPr lang="en-FI" dirty="0">
              <a:solidFill>
                <a:schemeClr val="accent2"/>
              </a:solidFill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AE48F555-CEAA-9E48-BCCF-C0A968FDDA58}"/>
              </a:ext>
            </a:extLst>
          </p:cNvPr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2329746588"/>
              </p:ext>
            </p:extLst>
          </p:nvPr>
        </p:nvGraphicFramePr>
        <p:xfrm>
          <a:off x="1790700" y="1566332"/>
          <a:ext cx="8610600" cy="4504110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637653">
                  <a:extLst>
                    <a:ext uri="{9D8B030D-6E8A-4147-A177-3AD203B41FA5}">
                      <a16:colId xmlns:a16="http://schemas.microsoft.com/office/drawing/2014/main" val="2751396997"/>
                    </a:ext>
                  </a:extLst>
                </a:gridCol>
                <a:gridCol w="2657649">
                  <a:extLst>
                    <a:ext uri="{9D8B030D-6E8A-4147-A177-3AD203B41FA5}">
                      <a16:colId xmlns:a16="http://schemas.microsoft.com/office/drawing/2014/main" val="3442766014"/>
                    </a:ext>
                  </a:extLst>
                </a:gridCol>
                <a:gridCol w="2657649">
                  <a:extLst>
                    <a:ext uri="{9D8B030D-6E8A-4147-A177-3AD203B41FA5}">
                      <a16:colId xmlns:a16="http://schemas.microsoft.com/office/drawing/2014/main" val="4259109651"/>
                    </a:ext>
                  </a:extLst>
                </a:gridCol>
                <a:gridCol w="2657649">
                  <a:extLst>
                    <a:ext uri="{9D8B030D-6E8A-4147-A177-3AD203B41FA5}">
                      <a16:colId xmlns:a16="http://schemas.microsoft.com/office/drawing/2014/main" val="65893081"/>
                    </a:ext>
                  </a:extLst>
                </a:gridCol>
              </a:tblGrid>
              <a:tr h="589145">
                <a:tc>
                  <a:txBody>
                    <a:bodyPr/>
                    <a:lstStyle/>
                    <a:p>
                      <a:pPr algn="ctr"/>
                      <a:endParaRPr lang="fi-FI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Lehti</a:t>
                      </a:r>
                      <a:endParaRPr lang="fi-FI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Kokonaistavoittavuus </a:t>
                      </a:r>
                      <a:b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(printti + digi), </a:t>
                      </a:r>
                      <a:b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35–44-vuotiaat</a:t>
                      </a:r>
                      <a:endParaRPr lang="fi-FI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Peittoprosentti,</a:t>
                      </a:r>
                      <a:b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35–44-vuotiaat</a:t>
                      </a:r>
                    </a:p>
                    <a:p>
                      <a:pPr algn="ctr"/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(</a:t>
                      </a:r>
                      <a:r>
                        <a:rPr lang="fi-FI" sz="1400" b="0" dirty="0" err="1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est</a:t>
                      </a:r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. 613 000) </a:t>
                      </a:r>
                      <a:endParaRPr lang="fi-FI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9077957"/>
                  </a:ext>
                </a:extLst>
              </a:tr>
              <a:tr h="377259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1.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Yhteishyvä 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316 000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52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56111175"/>
                  </a:ext>
                </a:extLst>
              </a:tr>
              <a:tr h="377259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2.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Me Naiset 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258 000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42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1740055"/>
                  </a:ext>
                </a:extLst>
              </a:tr>
              <a:tr h="377259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3.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Seiska 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236 000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39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972996"/>
                  </a:ext>
                </a:extLst>
              </a:tr>
              <a:tr h="377259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4.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Pirkka 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216 000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35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61943703"/>
                  </a:ext>
                </a:extLst>
              </a:tr>
              <a:tr h="377259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5.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Talouselämä 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107 000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17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4586163"/>
                  </a:ext>
                </a:extLst>
              </a:tr>
              <a:tr h="377259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6.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Anna 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95 000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15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2752572"/>
                  </a:ext>
                </a:extLst>
              </a:tr>
              <a:tr h="377259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7.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Tekniikka&amp;Talous 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90 000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15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9671826"/>
                  </a:ext>
                </a:extLst>
              </a:tr>
              <a:tr h="377259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8.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Terveydeksi! 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82 000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13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4177549"/>
                  </a:ext>
                </a:extLst>
              </a:tr>
              <a:tr h="377259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9.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Aku Ankka 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74 000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12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71584072"/>
                  </a:ext>
                </a:extLst>
              </a:tr>
              <a:tr h="377259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10.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Kotiliesi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69 000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11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563016"/>
                  </a:ext>
                </a:extLst>
              </a:tr>
            </a:tbl>
          </a:graphicData>
        </a:graphic>
      </p:graphicFrame>
      <p:sp>
        <p:nvSpPr>
          <p:cNvPr id="5" name="Rectangle 13">
            <a:extLst>
              <a:ext uri="{FF2B5EF4-FFF2-40B4-BE49-F238E27FC236}">
                <a16:creationId xmlns:a16="http://schemas.microsoft.com/office/drawing/2014/main" id="{D2B1918B-3DA0-7B9B-4B02-F8B668B756F3}"/>
              </a:ext>
            </a:extLst>
          </p:cNvPr>
          <p:cNvSpPr/>
          <p:nvPr/>
        </p:nvSpPr>
        <p:spPr>
          <a:xfrm>
            <a:off x="3785917" y="6366314"/>
            <a:ext cx="462017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i-FI" sz="1000" dirty="0">
                <a:solidFill>
                  <a:schemeClr val="tx2"/>
                </a:solidFill>
                <a:latin typeface="Neue Haas Unica W1G" panose="020B0504030206020203" pitchFamily="34" charset="0"/>
              </a:rPr>
              <a:t>Lähde: KMT 2022  |  Koko väestö N: 46 996, naiset N: 23 246, miehet N: 23 750</a:t>
            </a:r>
          </a:p>
        </p:txBody>
      </p:sp>
    </p:spTree>
    <p:extLst>
      <p:ext uri="{BB962C8B-B14F-4D97-AF65-F5344CB8AC3E}">
        <p14:creationId xmlns:p14="http://schemas.microsoft.com/office/powerpoint/2010/main" val="34545458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439B79-7B70-5540-BC0F-E7554655BE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/>
              <a:t>Kokonaistavoittavuudeltaan suurimmat aikakausmediat 2022, </a:t>
            </a:r>
            <a:r>
              <a:rPr lang="fi-FI" i="1" dirty="0">
                <a:solidFill>
                  <a:schemeClr val="accent2"/>
                </a:solidFill>
              </a:rPr>
              <a:t>45–54-vuotiaat</a:t>
            </a:r>
            <a:endParaRPr lang="en-FI" dirty="0">
              <a:solidFill>
                <a:schemeClr val="accent2"/>
              </a:solidFill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AE48F555-CEAA-9E48-BCCF-C0A968FDDA58}"/>
              </a:ext>
            </a:extLst>
          </p:cNvPr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3757705844"/>
              </p:ext>
            </p:extLst>
          </p:nvPr>
        </p:nvGraphicFramePr>
        <p:xfrm>
          <a:off x="1790700" y="1566332"/>
          <a:ext cx="8610600" cy="4504110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637653">
                  <a:extLst>
                    <a:ext uri="{9D8B030D-6E8A-4147-A177-3AD203B41FA5}">
                      <a16:colId xmlns:a16="http://schemas.microsoft.com/office/drawing/2014/main" val="2751396997"/>
                    </a:ext>
                  </a:extLst>
                </a:gridCol>
                <a:gridCol w="2657649">
                  <a:extLst>
                    <a:ext uri="{9D8B030D-6E8A-4147-A177-3AD203B41FA5}">
                      <a16:colId xmlns:a16="http://schemas.microsoft.com/office/drawing/2014/main" val="3442766014"/>
                    </a:ext>
                  </a:extLst>
                </a:gridCol>
                <a:gridCol w="2657649">
                  <a:extLst>
                    <a:ext uri="{9D8B030D-6E8A-4147-A177-3AD203B41FA5}">
                      <a16:colId xmlns:a16="http://schemas.microsoft.com/office/drawing/2014/main" val="4259109651"/>
                    </a:ext>
                  </a:extLst>
                </a:gridCol>
                <a:gridCol w="2657649">
                  <a:extLst>
                    <a:ext uri="{9D8B030D-6E8A-4147-A177-3AD203B41FA5}">
                      <a16:colId xmlns:a16="http://schemas.microsoft.com/office/drawing/2014/main" val="65893081"/>
                    </a:ext>
                  </a:extLst>
                </a:gridCol>
              </a:tblGrid>
              <a:tr h="589145">
                <a:tc>
                  <a:txBody>
                    <a:bodyPr/>
                    <a:lstStyle/>
                    <a:p>
                      <a:pPr algn="ctr"/>
                      <a:endParaRPr lang="fi-FI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Lehti</a:t>
                      </a:r>
                      <a:endParaRPr lang="fi-FI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Kokonaistavoittavuus </a:t>
                      </a:r>
                      <a:b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(printti + digi), </a:t>
                      </a:r>
                      <a:b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45–54-vuotiaat</a:t>
                      </a:r>
                      <a:endParaRPr lang="fi-FI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Peittoprosentti,</a:t>
                      </a:r>
                      <a:b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45–54-vuotiaat</a:t>
                      </a:r>
                    </a:p>
                    <a:p>
                      <a:pPr algn="ctr"/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(</a:t>
                      </a:r>
                      <a:r>
                        <a:rPr lang="fi-FI" sz="1400" b="0" dirty="0" err="1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est</a:t>
                      </a:r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. 597 000) </a:t>
                      </a:r>
                      <a:endParaRPr lang="fi-FI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9077957"/>
                  </a:ext>
                </a:extLst>
              </a:tr>
              <a:tr h="377259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1.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Yhteishyvä 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347 000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58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56111175"/>
                  </a:ext>
                </a:extLst>
              </a:tr>
              <a:tr h="377259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2.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Pirkka 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280 000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47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1740055"/>
                  </a:ext>
                </a:extLst>
              </a:tr>
              <a:tr h="377259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3.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Me Naiset 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201 000 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34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972996"/>
                  </a:ext>
                </a:extLst>
              </a:tr>
              <a:tr h="377259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4.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Seiska 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188 000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31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61943703"/>
                  </a:ext>
                </a:extLst>
              </a:tr>
              <a:tr h="377259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5.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Terveydeksi! 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113 000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19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4586163"/>
                  </a:ext>
                </a:extLst>
              </a:tr>
              <a:tr h="377259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6.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Talouselämä 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99 000 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17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2752572"/>
                  </a:ext>
                </a:extLst>
              </a:tr>
              <a:tr h="377259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7.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Avainapteekit 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94 000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16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9671826"/>
                  </a:ext>
                </a:extLst>
              </a:tr>
              <a:tr h="377259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8.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Taloustaito 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77 000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13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4177549"/>
                  </a:ext>
                </a:extLst>
              </a:tr>
              <a:tr h="377259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9.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Anna 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74 000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12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71584072"/>
                  </a:ext>
                </a:extLst>
              </a:tr>
              <a:tr h="377259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10.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Kotiliesi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73 000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11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563016"/>
                  </a:ext>
                </a:extLst>
              </a:tr>
            </a:tbl>
          </a:graphicData>
        </a:graphic>
      </p:graphicFrame>
      <p:sp>
        <p:nvSpPr>
          <p:cNvPr id="6" name="Rectangle 13">
            <a:extLst>
              <a:ext uri="{FF2B5EF4-FFF2-40B4-BE49-F238E27FC236}">
                <a16:creationId xmlns:a16="http://schemas.microsoft.com/office/drawing/2014/main" id="{2805DF65-922A-0A0C-FFE0-A07DA476B755}"/>
              </a:ext>
            </a:extLst>
          </p:cNvPr>
          <p:cNvSpPr/>
          <p:nvPr/>
        </p:nvSpPr>
        <p:spPr>
          <a:xfrm>
            <a:off x="3785917" y="6366314"/>
            <a:ext cx="462017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i-FI" sz="1000" dirty="0">
                <a:solidFill>
                  <a:schemeClr val="tx2"/>
                </a:solidFill>
                <a:latin typeface="Neue Haas Unica W1G" panose="020B0504030206020203" pitchFamily="34" charset="0"/>
              </a:rPr>
              <a:t>Lähde: KMT 2022  |  Koko väestö N: 46 996, naiset N: 23 246, miehet N: 23 750</a:t>
            </a:r>
          </a:p>
        </p:txBody>
      </p:sp>
    </p:spTree>
    <p:extLst>
      <p:ext uri="{BB962C8B-B14F-4D97-AF65-F5344CB8AC3E}">
        <p14:creationId xmlns:p14="http://schemas.microsoft.com/office/powerpoint/2010/main" val="17883537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439B79-7B70-5540-BC0F-E7554655BE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/>
              <a:t>Kokonaistavoittavuudeltaan suurimmat aikakausmediat 2022, </a:t>
            </a:r>
            <a:r>
              <a:rPr lang="fi-FI" i="1" dirty="0">
                <a:solidFill>
                  <a:schemeClr val="accent2"/>
                </a:solidFill>
              </a:rPr>
              <a:t>55–64-vuotiaat</a:t>
            </a:r>
            <a:endParaRPr lang="en-FI" dirty="0">
              <a:solidFill>
                <a:schemeClr val="accent2"/>
              </a:solidFill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AE48F555-CEAA-9E48-BCCF-C0A968FDDA58}"/>
              </a:ext>
            </a:extLst>
          </p:cNvPr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1517940"/>
              </p:ext>
            </p:extLst>
          </p:nvPr>
        </p:nvGraphicFramePr>
        <p:xfrm>
          <a:off x="1790700" y="1566332"/>
          <a:ext cx="8610600" cy="4504110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637653">
                  <a:extLst>
                    <a:ext uri="{9D8B030D-6E8A-4147-A177-3AD203B41FA5}">
                      <a16:colId xmlns:a16="http://schemas.microsoft.com/office/drawing/2014/main" val="2751396997"/>
                    </a:ext>
                  </a:extLst>
                </a:gridCol>
                <a:gridCol w="2657649">
                  <a:extLst>
                    <a:ext uri="{9D8B030D-6E8A-4147-A177-3AD203B41FA5}">
                      <a16:colId xmlns:a16="http://schemas.microsoft.com/office/drawing/2014/main" val="3442766014"/>
                    </a:ext>
                  </a:extLst>
                </a:gridCol>
                <a:gridCol w="2657649">
                  <a:extLst>
                    <a:ext uri="{9D8B030D-6E8A-4147-A177-3AD203B41FA5}">
                      <a16:colId xmlns:a16="http://schemas.microsoft.com/office/drawing/2014/main" val="4259109651"/>
                    </a:ext>
                  </a:extLst>
                </a:gridCol>
                <a:gridCol w="2657649">
                  <a:extLst>
                    <a:ext uri="{9D8B030D-6E8A-4147-A177-3AD203B41FA5}">
                      <a16:colId xmlns:a16="http://schemas.microsoft.com/office/drawing/2014/main" val="65893081"/>
                    </a:ext>
                  </a:extLst>
                </a:gridCol>
              </a:tblGrid>
              <a:tr h="589145">
                <a:tc>
                  <a:txBody>
                    <a:bodyPr/>
                    <a:lstStyle/>
                    <a:p>
                      <a:pPr algn="ctr"/>
                      <a:endParaRPr lang="fi-FI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Lehti</a:t>
                      </a:r>
                      <a:endParaRPr lang="fi-FI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Kokonaistavoittavuus </a:t>
                      </a:r>
                      <a:b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(printti + digi), </a:t>
                      </a:r>
                      <a:b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55–64-vuotiaat</a:t>
                      </a:r>
                      <a:endParaRPr lang="fi-FI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Peittoprosentti,</a:t>
                      </a:r>
                      <a:b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55–64-vuotiaat</a:t>
                      </a:r>
                    </a:p>
                    <a:p>
                      <a:pPr algn="ctr"/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(</a:t>
                      </a:r>
                      <a:r>
                        <a:rPr lang="fi-FI" sz="1400" b="0" dirty="0" err="1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est</a:t>
                      </a:r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. 680 000) </a:t>
                      </a:r>
                      <a:endParaRPr lang="fi-FI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9077957"/>
                  </a:ext>
                </a:extLst>
              </a:tr>
              <a:tr h="377259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1.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Yhteishyvä 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dirty="0">
                          <a:solidFill>
                            <a:srgbClr val="002649"/>
                          </a:solidFill>
                          <a:latin typeface="Neue Haas Unica W1G" panose="020B0504030206090203" pitchFamily="34" charset="0"/>
                        </a:rPr>
                        <a:t>410 000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60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56111175"/>
                  </a:ext>
                </a:extLst>
              </a:tr>
              <a:tr h="377259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2.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Pirkka 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dirty="0">
                          <a:solidFill>
                            <a:srgbClr val="002649"/>
                          </a:solidFill>
                          <a:latin typeface="Neue Haas Unica W1G" panose="020B0504030206090203" pitchFamily="34" charset="0"/>
                        </a:rPr>
                        <a:t>343 000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50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1740055"/>
                  </a:ext>
                </a:extLst>
              </a:tr>
              <a:tr h="377259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3.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Me Naiset 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dirty="0">
                          <a:solidFill>
                            <a:srgbClr val="002649"/>
                          </a:solidFill>
                          <a:latin typeface="Neue Haas Unica W1G" panose="020B0504030206090203" pitchFamily="34" charset="0"/>
                        </a:rPr>
                        <a:t>203 000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30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972996"/>
                  </a:ext>
                </a:extLst>
              </a:tr>
              <a:tr h="377259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4.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Terveydeksi! 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dirty="0">
                          <a:solidFill>
                            <a:srgbClr val="002649"/>
                          </a:solidFill>
                          <a:latin typeface="Neue Haas Unica W1G" panose="020B0504030206090203" pitchFamily="34" charset="0"/>
                        </a:rPr>
                        <a:t>163 000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24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61943703"/>
                  </a:ext>
                </a:extLst>
              </a:tr>
              <a:tr h="377259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5.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Seiska 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dirty="0">
                          <a:solidFill>
                            <a:srgbClr val="002649"/>
                          </a:solidFill>
                          <a:latin typeface="Neue Haas Unica W1G" panose="020B0504030206090203" pitchFamily="34" charset="0"/>
                        </a:rPr>
                        <a:t>149 000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22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4586163"/>
                  </a:ext>
                </a:extLst>
              </a:tr>
              <a:tr h="377259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6.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Avainapteekit 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dirty="0">
                          <a:solidFill>
                            <a:srgbClr val="002649"/>
                          </a:solidFill>
                          <a:latin typeface="Neue Haas Unica W1G" panose="020B0504030206090203" pitchFamily="34" charset="0"/>
                        </a:rPr>
                        <a:t>126 000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19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2752572"/>
                  </a:ext>
                </a:extLst>
              </a:tr>
              <a:tr h="377259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7.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Taloustaito 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dirty="0">
                          <a:solidFill>
                            <a:srgbClr val="002649"/>
                          </a:solidFill>
                          <a:latin typeface="Neue Haas Unica W1G" panose="020B0504030206090203" pitchFamily="34" charset="0"/>
                        </a:rPr>
                        <a:t>110 000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16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9671826"/>
                  </a:ext>
                </a:extLst>
              </a:tr>
              <a:tr h="377259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8.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Talouselämä 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dirty="0">
                          <a:solidFill>
                            <a:srgbClr val="002649"/>
                          </a:solidFill>
                          <a:latin typeface="Neue Haas Unica W1G" panose="020B0504030206090203" pitchFamily="34" charset="0"/>
                        </a:rPr>
                        <a:t>90 000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13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4177549"/>
                  </a:ext>
                </a:extLst>
              </a:tr>
              <a:tr h="377259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9.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Kotiliesi 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dirty="0">
                          <a:solidFill>
                            <a:srgbClr val="002649"/>
                          </a:solidFill>
                          <a:latin typeface="Neue Haas Unica W1G" panose="020B0504030206090203" pitchFamily="34" charset="0"/>
                        </a:rPr>
                        <a:t>89 000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13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71584072"/>
                  </a:ext>
                </a:extLst>
              </a:tr>
              <a:tr h="377259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10.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Tekniikan Maailma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dirty="0">
                          <a:solidFill>
                            <a:srgbClr val="002649"/>
                          </a:solidFill>
                          <a:latin typeface="Neue Haas Unica W1G" panose="020B0504030206090203" pitchFamily="34" charset="0"/>
                        </a:rPr>
                        <a:t>78 000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11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563016"/>
                  </a:ext>
                </a:extLst>
              </a:tr>
            </a:tbl>
          </a:graphicData>
        </a:graphic>
      </p:graphicFrame>
      <p:sp>
        <p:nvSpPr>
          <p:cNvPr id="6" name="Rectangle 13">
            <a:extLst>
              <a:ext uri="{FF2B5EF4-FFF2-40B4-BE49-F238E27FC236}">
                <a16:creationId xmlns:a16="http://schemas.microsoft.com/office/drawing/2014/main" id="{F7F54DF2-B20B-5B3E-9736-E7BB6C85A19A}"/>
              </a:ext>
            </a:extLst>
          </p:cNvPr>
          <p:cNvSpPr/>
          <p:nvPr/>
        </p:nvSpPr>
        <p:spPr>
          <a:xfrm>
            <a:off x="3785917" y="6366314"/>
            <a:ext cx="462017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i-FI" sz="1000" dirty="0">
                <a:solidFill>
                  <a:schemeClr val="tx2"/>
                </a:solidFill>
                <a:latin typeface="Neue Haas Unica W1G" panose="020B0504030206020203" pitchFamily="34" charset="0"/>
              </a:rPr>
              <a:t>Lähde: KMT 2022  |  Koko väestö N: 46 996, naiset N: 23 246, miehet N: 23 750</a:t>
            </a:r>
          </a:p>
        </p:txBody>
      </p:sp>
    </p:spTree>
    <p:extLst>
      <p:ext uri="{BB962C8B-B14F-4D97-AF65-F5344CB8AC3E}">
        <p14:creationId xmlns:p14="http://schemas.microsoft.com/office/powerpoint/2010/main" val="25743117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439B79-7B70-5540-BC0F-E7554655BE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/>
              <a:t>Kokonaistavoittavuudeltaan suurimmat </a:t>
            </a:r>
            <a:r>
              <a:rPr lang="fi-FI" dirty="0" err="1"/>
              <a:t>aikakausmediat</a:t>
            </a:r>
            <a:r>
              <a:rPr lang="fi-FI" dirty="0"/>
              <a:t> 2022, </a:t>
            </a:r>
            <a:r>
              <a:rPr lang="fi-FI" i="1" dirty="0">
                <a:solidFill>
                  <a:schemeClr val="accent2"/>
                </a:solidFill>
              </a:rPr>
              <a:t>65+-vuotiaat</a:t>
            </a:r>
            <a:endParaRPr lang="en-FI" dirty="0">
              <a:solidFill>
                <a:schemeClr val="accent2"/>
              </a:solidFill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AE48F555-CEAA-9E48-BCCF-C0A968FDDA58}"/>
              </a:ext>
            </a:extLst>
          </p:cNvPr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1281363132"/>
              </p:ext>
            </p:extLst>
          </p:nvPr>
        </p:nvGraphicFramePr>
        <p:xfrm>
          <a:off x="1790700" y="1566332"/>
          <a:ext cx="8610600" cy="4504110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637653">
                  <a:extLst>
                    <a:ext uri="{9D8B030D-6E8A-4147-A177-3AD203B41FA5}">
                      <a16:colId xmlns:a16="http://schemas.microsoft.com/office/drawing/2014/main" val="2751396997"/>
                    </a:ext>
                  </a:extLst>
                </a:gridCol>
                <a:gridCol w="2657649">
                  <a:extLst>
                    <a:ext uri="{9D8B030D-6E8A-4147-A177-3AD203B41FA5}">
                      <a16:colId xmlns:a16="http://schemas.microsoft.com/office/drawing/2014/main" val="3442766014"/>
                    </a:ext>
                  </a:extLst>
                </a:gridCol>
                <a:gridCol w="2657649">
                  <a:extLst>
                    <a:ext uri="{9D8B030D-6E8A-4147-A177-3AD203B41FA5}">
                      <a16:colId xmlns:a16="http://schemas.microsoft.com/office/drawing/2014/main" val="4259109651"/>
                    </a:ext>
                  </a:extLst>
                </a:gridCol>
                <a:gridCol w="2657649">
                  <a:extLst>
                    <a:ext uri="{9D8B030D-6E8A-4147-A177-3AD203B41FA5}">
                      <a16:colId xmlns:a16="http://schemas.microsoft.com/office/drawing/2014/main" val="65893081"/>
                    </a:ext>
                  </a:extLst>
                </a:gridCol>
              </a:tblGrid>
              <a:tr h="589145">
                <a:tc>
                  <a:txBody>
                    <a:bodyPr/>
                    <a:lstStyle/>
                    <a:p>
                      <a:pPr algn="ctr"/>
                      <a:endParaRPr lang="fi-FI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Lehti</a:t>
                      </a:r>
                      <a:endParaRPr lang="fi-FI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Kokonaistavoittavuus </a:t>
                      </a:r>
                      <a:b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(printti + digi), </a:t>
                      </a:r>
                      <a:b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yli 65-vuotiaat</a:t>
                      </a:r>
                      <a:endParaRPr lang="fi-FI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Peittoprosentti,</a:t>
                      </a:r>
                      <a:b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yli 65-vuotiaat</a:t>
                      </a:r>
                    </a:p>
                    <a:p>
                      <a:pPr algn="ctr"/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(</a:t>
                      </a:r>
                      <a:r>
                        <a:rPr lang="fi-FI" sz="1400" b="0" dirty="0" err="1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est</a:t>
                      </a:r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. 1 250 000) </a:t>
                      </a:r>
                      <a:endParaRPr lang="fi-FI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9077957"/>
                  </a:ext>
                </a:extLst>
              </a:tr>
              <a:tr h="377259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1.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Yhteishyvä 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781 000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64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56111175"/>
                  </a:ext>
                </a:extLst>
              </a:tr>
              <a:tr h="377259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2.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Pirkka 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659 000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52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1740055"/>
                  </a:ext>
                </a:extLst>
              </a:tr>
              <a:tr h="377259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3.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Terveydeksi! 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398 000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31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972996"/>
                  </a:ext>
                </a:extLst>
              </a:tr>
              <a:tr h="377259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4.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Avainapteekit 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287 000 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28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61943703"/>
                  </a:ext>
                </a:extLst>
              </a:tr>
              <a:tr h="377259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5.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Me Naiset 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226 000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19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4586163"/>
                  </a:ext>
                </a:extLst>
              </a:tr>
              <a:tr h="377259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6.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ET-lehti 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219 000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19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2752572"/>
                  </a:ext>
                </a:extLst>
              </a:tr>
              <a:tr h="377259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7.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Kotiliesi 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214 000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18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9671826"/>
                  </a:ext>
                </a:extLst>
              </a:tr>
              <a:tr h="377259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8.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Apu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210 000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17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4177549"/>
                  </a:ext>
                </a:extLst>
              </a:tr>
              <a:tr h="377259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9.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Suomen Kuvalehti 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203 000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17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71584072"/>
                  </a:ext>
                </a:extLst>
              </a:tr>
              <a:tr h="377259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10.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Taloustaito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173 000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16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563016"/>
                  </a:ext>
                </a:extLst>
              </a:tr>
            </a:tbl>
          </a:graphicData>
        </a:graphic>
      </p:graphicFrame>
      <p:sp>
        <p:nvSpPr>
          <p:cNvPr id="6" name="Rectangle 13">
            <a:extLst>
              <a:ext uri="{FF2B5EF4-FFF2-40B4-BE49-F238E27FC236}">
                <a16:creationId xmlns:a16="http://schemas.microsoft.com/office/drawing/2014/main" id="{6D99B881-0B4E-35B2-B5E2-5F7F904F942C}"/>
              </a:ext>
            </a:extLst>
          </p:cNvPr>
          <p:cNvSpPr/>
          <p:nvPr/>
        </p:nvSpPr>
        <p:spPr>
          <a:xfrm>
            <a:off x="3785917" y="6366314"/>
            <a:ext cx="462017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i-FI" sz="1000" dirty="0">
                <a:solidFill>
                  <a:schemeClr val="tx2"/>
                </a:solidFill>
                <a:latin typeface="Neue Haas Unica W1G" panose="020B0504030206020203" pitchFamily="34" charset="0"/>
              </a:rPr>
              <a:t>Lähde: KMT 2022  |  Koko väestö N: 46 996, naiset N: 23 246, miehet N: 23 750</a:t>
            </a:r>
          </a:p>
        </p:txBody>
      </p:sp>
    </p:spTree>
    <p:extLst>
      <p:ext uri="{BB962C8B-B14F-4D97-AF65-F5344CB8AC3E}">
        <p14:creationId xmlns:p14="http://schemas.microsoft.com/office/powerpoint/2010/main" val="29434725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ies makaa sohvalla ja lukee aikakauslehteä.&#10;">
            <a:extLst>
              <a:ext uri="{FF2B5EF4-FFF2-40B4-BE49-F238E27FC236}">
                <a16:creationId xmlns:a16="http://schemas.microsoft.com/office/drawing/2014/main" id="{6DB24E77-D6B0-0241-8D8A-BAE71C5BAE4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363" r="1936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228E576A-F99F-4748-AF24-58DDB12C855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40386" y="3089275"/>
            <a:ext cx="4446588" cy="679450"/>
          </a:xfrm>
        </p:spPr>
        <p:txBody>
          <a:bodyPr>
            <a:noAutofit/>
          </a:bodyPr>
          <a:lstStyle/>
          <a:p>
            <a:r>
              <a:rPr lang="en-FI" sz="8000" dirty="0">
                <a:solidFill>
                  <a:schemeClr val="bg1"/>
                </a:solidFill>
                <a:latin typeface="Clattering" pitchFamily="2" charset="0"/>
              </a:rPr>
              <a:t>Lukijamäärät (printti)</a:t>
            </a:r>
          </a:p>
        </p:txBody>
      </p:sp>
    </p:spTree>
    <p:extLst>
      <p:ext uri="{BB962C8B-B14F-4D97-AF65-F5344CB8AC3E}">
        <p14:creationId xmlns:p14="http://schemas.microsoft.com/office/powerpoint/2010/main" val="24350721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7584257-E253-CA49-84EF-3C8D5B08449E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551616" y="1589088"/>
            <a:ext cx="4799012" cy="3679825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fi-FI" sz="3000" dirty="0"/>
              <a:t>Lehden </a:t>
            </a:r>
            <a:r>
              <a:rPr lang="fi-FI" sz="3000" dirty="0">
                <a:solidFill>
                  <a:schemeClr val="accent2"/>
                </a:solidFill>
              </a:rPr>
              <a:t>lukijamäärä</a:t>
            </a:r>
            <a:r>
              <a:rPr lang="fi-FI" sz="3000" dirty="0"/>
              <a:t> kertoo, kuinka monta tuhatta lukijaa kunkin </a:t>
            </a:r>
            <a:r>
              <a:rPr lang="fi-FI" sz="3000" i="1" dirty="0"/>
              <a:t>painetun lehden</a:t>
            </a:r>
            <a:r>
              <a:rPr lang="fi-FI" sz="3000" dirty="0"/>
              <a:t> keskimääräisellä numerolla on.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70AE12A-B0BE-BB47-BD95-CFE3BC18DF36}"/>
              </a:ext>
            </a:extLst>
          </p:cNvPr>
          <p:cNvSpPr txBox="1"/>
          <p:nvPr/>
        </p:nvSpPr>
        <p:spPr>
          <a:xfrm>
            <a:off x="8051180" y="-446049"/>
            <a:ext cx="1847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endParaRPr lang="fi-FI" sz="2000" dirty="0">
              <a:latin typeface="Neue Haas Unica W1G" panose="020B0504030206020203" pitchFamily="34" charset="0"/>
            </a:endParaRPr>
          </a:p>
        </p:txBody>
      </p:sp>
      <p:pic>
        <p:nvPicPr>
          <p:cNvPr id="19" name="Picture Placeholder 18" descr="A person lying on a couch reading a book&#10;&#10;Description automatically generated">
            <a:extLst>
              <a:ext uri="{FF2B5EF4-FFF2-40B4-BE49-F238E27FC236}">
                <a16:creationId xmlns:a16="http://schemas.microsoft.com/office/drawing/2014/main" id="{AD268139-3CC1-6341-8DCF-A7B263051C6B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l="25369" t="9799" r="32913"/>
          <a:stretch/>
        </p:blipFill>
        <p:spPr>
          <a:xfrm>
            <a:off x="0" y="0"/>
            <a:ext cx="5638798" cy="6858000"/>
          </a:xfrm>
        </p:spPr>
      </p:pic>
      <p:pic>
        <p:nvPicPr>
          <p:cNvPr id="5" name="Picture 2" descr="MediaAuditFinland">
            <a:extLst>
              <a:ext uri="{FF2B5EF4-FFF2-40B4-BE49-F238E27FC236}">
                <a16:creationId xmlns:a16="http://schemas.microsoft.com/office/drawing/2014/main" id="{8D44F185-ECF9-5740-A854-B8DA0B573F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773" y="5927702"/>
            <a:ext cx="1542826" cy="745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00468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 descr="A person holding a clipboard&#10;&#10;Description automatically generated with medium confidence">
            <a:extLst>
              <a:ext uri="{FF2B5EF4-FFF2-40B4-BE49-F238E27FC236}">
                <a16:creationId xmlns:a16="http://schemas.microsoft.com/office/drawing/2014/main" id="{94018D5F-566A-1E49-A07E-F243825BBC3B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l="43044" r="10706"/>
          <a:stretch/>
        </p:blipFill>
        <p:spPr>
          <a:xfrm>
            <a:off x="6553202" y="0"/>
            <a:ext cx="5638798" cy="6858000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7584257-E253-CA49-84EF-3C8D5B08449E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38200" y="1589087"/>
            <a:ext cx="4799012" cy="3679825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fi-FI" sz="3200" dirty="0">
                <a:solidFill>
                  <a:schemeClr val="accent2"/>
                </a:solidFill>
              </a:rPr>
              <a:t>Peittoprosentti</a:t>
            </a:r>
            <a:r>
              <a:rPr lang="fi-FI" sz="3200" dirty="0"/>
              <a:t> kertoo, </a:t>
            </a:r>
            <a:br>
              <a:rPr lang="fi-FI" sz="3200" dirty="0"/>
            </a:br>
            <a:r>
              <a:rPr lang="fi-FI" sz="3200" dirty="0"/>
              <a:t>kuinka suuren osan kohderyhmästä kyseinen media tavoittaa.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70AE12A-B0BE-BB47-BD95-CFE3BC18DF36}"/>
              </a:ext>
            </a:extLst>
          </p:cNvPr>
          <p:cNvSpPr txBox="1"/>
          <p:nvPr/>
        </p:nvSpPr>
        <p:spPr>
          <a:xfrm>
            <a:off x="8051180" y="-446049"/>
            <a:ext cx="1847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endParaRPr lang="fi-FI" sz="2000" dirty="0">
              <a:latin typeface="Neue Haas Unica W1G" panose="020B0504030206020203" pitchFamily="34" charset="0"/>
            </a:endParaRPr>
          </a:p>
        </p:txBody>
      </p:sp>
      <p:pic>
        <p:nvPicPr>
          <p:cNvPr id="5" name="Picture 2" descr="MediaAuditFinland">
            <a:extLst>
              <a:ext uri="{FF2B5EF4-FFF2-40B4-BE49-F238E27FC236}">
                <a16:creationId xmlns:a16="http://schemas.microsoft.com/office/drawing/2014/main" id="{49271584-593C-8F48-8E2B-EA38027D8C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3053" y="5927702"/>
            <a:ext cx="1542826" cy="745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5250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439B79-7B70-5540-BC0F-E7554655BE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/>
              <a:t>Lukijamäärältään suurimmat painetut aikakauslehdet 2022, </a:t>
            </a:r>
            <a:r>
              <a:rPr lang="fi-FI" i="1" dirty="0">
                <a:solidFill>
                  <a:schemeClr val="accent2"/>
                </a:solidFill>
              </a:rPr>
              <a:t>koko 15+-väestö</a:t>
            </a:r>
            <a:endParaRPr lang="en-FI" dirty="0">
              <a:solidFill>
                <a:schemeClr val="accent2"/>
              </a:solidFill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AE48F555-CEAA-9E48-BCCF-C0A968FDDA58}"/>
              </a:ext>
            </a:extLst>
          </p:cNvPr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3709479278"/>
              </p:ext>
            </p:extLst>
          </p:nvPr>
        </p:nvGraphicFramePr>
        <p:xfrm>
          <a:off x="1790700" y="1583266"/>
          <a:ext cx="8610600" cy="4492300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637653">
                  <a:extLst>
                    <a:ext uri="{9D8B030D-6E8A-4147-A177-3AD203B41FA5}">
                      <a16:colId xmlns:a16="http://schemas.microsoft.com/office/drawing/2014/main" val="2751396997"/>
                    </a:ext>
                  </a:extLst>
                </a:gridCol>
                <a:gridCol w="2657649">
                  <a:extLst>
                    <a:ext uri="{9D8B030D-6E8A-4147-A177-3AD203B41FA5}">
                      <a16:colId xmlns:a16="http://schemas.microsoft.com/office/drawing/2014/main" val="3442766014"/>
                    </a:ext>
                  </a:extLst>
                </a:gridCol>
                <a:gridCol w="2657649">
                  <a:extLst>
                    <a:ext uri="{9D8B030D-6E8A-4147-A177-3AD203B41FA5}">
                      <a16:colId xmlns:a16="http://schemas.microsoft.com/office/drawing/2014/main" val="4259109651"/>
                    </a:ext>
                  </a:extLst>
                </a:gridCol>
                <a:gridCol w="2657649">
                  <a:extLst>
                    <a:ext uri="{9D8B030D-6E8A-4147-A177-3AD203B41FA5}">
                      <a16:colId xmlns:a16="http://schemas.microsoft.com/office/drawing/2014/main" val="65893081"/>
                    </a:ext>
                  </a:extLst>
                </a:gridCol>
              </a:tblGrid>
              <a:tr h="712967">
                <a:tc>
                  <a:txBody>
                    <a:bodyPr/>
                    <a:lstStyle/>
                    <a:p>
                      <a:pPr algn="ctr"/>
                      <a:endParaRPr lang="fi-FI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Lehti</a:t>
                      </a:r>
                      <a:endParaRPr lang="fi-FI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Lukijamäärä, </a:t>
                      </a:r>
                      <a:b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kaikki yli 15-vuotiaat</a:t>
                      </a:r>
                      <a:endParaRPr lang="fi-FI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Peittoprosentti,</a:t>
                      </a:r>
                      <a:b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kaikki yli 15-vuotiaat </a:t>
                      </a:r>
                      <a:b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(</a:t>
                      </a:r>
                      <a:r>
                        <a:rPr lang="fi-FI" sz="1400" b="0" dirty="0" err="1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est</a:t>
                      </a:r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. 4 300 000) </a:t>
                      </a:r>
                      <a:endParaRPr lang="fi-FI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9077957"/>
                  </a:ext>
                </a:extLst>
              </a:tr>
              <a:tr h="376078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1.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Yhteishyvä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2 119 000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49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56111175"/>
                  </a:ext>
                </a:extLst>
              </a:tr>
              <a:tr h="376078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2.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Pirkka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1 677 000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39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1740055"/>
                  </a:ext>
                </a:extLst>
              </a:tr>
              <a:tr h="376078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3.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Terveydeksi! 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759 000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18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972996"/>
                  </a:ext>
                </a:extLst>
              </a:tr>
              <a:tr h="376078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4.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Avainapteekit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605 000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14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61943703"/>
                  </a:ext>
                </a:extLst>
              </a:tr>
              <a:tr h="376078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5.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Taloustaito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456 000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11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4586163"/>
                  </a:ext>
                </a:extLst>
              </a:tr>
              <a:tr h="376078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6.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Eeva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317 000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2752572"/>
                  </a:ext>
                </a:extLst>
              </a:tr>
              <a:tr h="376078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7.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Suomen Kuvalehti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308 000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9671826"/>
                  </a:ext>
                </a:extLst>
              </a:tr>
              <a:tr h="376078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8.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Aku Ankka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294 000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4177549"/>
                  </a:ext>
                </a:extLst>
              </a:tr>
              <a:tr h="376078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9.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Apu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278 000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71584072"/>
                  </a:ext>
                </a:extLst>
              </a:tr>
              <a:tr h="376078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10.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Kodin Kuvalehti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275 000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563016"/>
                  </a:ext>
                </a:extLst>
              </a:tr>
            </a:tbl>
          </a:graphicData>
        </a:graphic>
      </p:graphicFrame>
      <p:sp>
        <p:nvSpPr>
          <p:cNvPr id="5" name="Rectangle 13">
            <a:extLst>
              <a:ext uri="{FF2B5EF4-FFF2-40B4-BE49-F238E27FC236}">
                <a16:creationId xmlns:a16="http://schemas.microsoft.com/office/drawing/2014/main" id="{7B15713F-72AE-5904-0FD7-D136AC9A6D0D}"/>
              </a:ext>
            </a:extLst>
          </p:cNvPr>
          <p:cNvSpPr/>
          <p:nvPr/>
        </p:nvSpPr>
        <p:spPr>
          <a:xfrm>
            <a:off x="3785917" y="6366314"/>
            <a:ext cx="462017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i-FI" sz="1000" dirty="0">
                <a:solidFill>
                  <a:schemeClr val="tx2"/>
                </a:solidFill>
                <a:latin typeface="Neue Haas Unica W1G" panose="020B0504030206020203" pitchFamily="34" charset="0"/>
              </a:rPr>
              <a:t>Lähde: KMT 2022  |  Koko väestö N: 46 996, naiset N: 23 246, miehet N: 23 750</a:t>
            </a:r>
          </a:p>
        </p:txBody>
      </p:sp>
    </p:spTree>
    <p:extLst>
      <p:ext uri="{BB962C8B-B14F-4D97-AF65-F5344CB8AC3E}">
        <p14:creationId xmlns:p14="http://schemas.microsoft.com/office/powerpoint/2010/main" val="41256967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439B79-7B70-5540-BC0F-E7554655BE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/>
              <a:t>Lukijamäärältään suurimmat painetut aikakauslehdet 2022, </a:t>
            </a:r>
            <a:r>
              <a:rPr lang="fi-FI" i="1" dirty="0">
                <a:solidFill>
                  <a:schemeClr val="accent2"/>
                </a:solidFill>
              </a:rPr>
              <a:t>naiset</a:t>
            </a:r>
            <a:endParaRPr lang="en-FI" dirty="0">
              <a:solidFill>
                <a:schemeClr val="accent2"/>
              </a:solidFill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AE48F555-CEAA-9E48-BCCF-C0A968FDDA58}"/>
              </a:ext>
            </a:extLst>
          </p:cNvPr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3817777121"/>
              </p:ext>
            </p:extLst>
          </p:nvPr>
        </p:nvGraphicFramePr>
        <p:xfrm>
          <a:off x="1790700" y="1583266"/>
          <a:ext cx="8610600" cy="4492300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637653">
                  <a:extLst>
                    <a:ext uri="{9D8B030D-6E8A-4147-A177-3AD203B41FA5}">
                      <a16:colId xmlns:a16="http://schemas.microsoft.com/office/drawing/2014/main" val="2751396997"/>
                    </a:ext>
                  </a:extLst>
                </a:gridCol>
                <a:gridCol w="2657649">
                  <a:extLst>
                    <a:ext uri="{9D8B030D-6E8A-4147-A177-3AD203B41FA5}">
                      <a16:colId xmlns:a16="http://schemas.microsoft.com/office/drawing/2014/main" val="3442766014"/>
                    </a:ext>
                  </a:extLst>
                </a:gridCol>
                <a:gridCol w="2657649">
                  <a:extLst>
                    <a:ext uri="{9D8B030D-6E8A-4147-A177-3AD203B41FA5}">
                      <a16:colId xmlns:a16="http://schemas.microsoft.com/office/drawing/2014/main" val="4259109651"/>
                    </a:ext>
                  </a:extLst>
                </a:gridCol>
                <a:gridCol w="2657649">
                  <a:extLst>
                    <a:ext uri="{9D8B030D-6E8A-4147-A177-3AD203B41FA5}">
                      <a16:colId xmlns:a16="http://schemas.microsoft.com/office/drawing/2014/main" val="65893081"/>
                    </a:ext>
                  </a:extLst>
                </a:gridCol>
              </a:tblGrid>
              <a:tr h="712967">
                <a:tc>
                  <a:txBody>
                    <a:bodyPr/>
                    <a:lstStyle/>
                    <a:p>
                      <a:pPr algn="ctr"/>
                      <a:endParaRPr lang="fi-FI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Lehti</a:t>
                      </a:r>
                      <a:endParaRPr lang="fi-FI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Lukijamäärä, </a:t>
                      </a:r>
                      <a:b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naiset</a:t>
                      </a:r>
                      <a:endParaRPr lang="fi-FI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Peittoprosentti,</a:t>
                      </a:r>
                      <a:b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naiset</a:t>
                      </a:r>
                      <a:b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(</a:t>
                      </a:r>
                      <a:r>
                        <a:rPr lang="fi-FI" sz="1400" b="0" dirty="0" err="1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est</a:t>
                      </a:r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. 2 199 000) </a:t>
                      </a:r>
                      <a:endParaRPr lang="fi-FI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9077957"/>
                  </a:ext>
                </a:extLst>
              </a:tr>
              <a:tr h="376078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1.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Yhteishyvä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1 335 000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61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56111175"/>
                  </a:ext>
                </a:extLst>
              </a:tr>
              <a:tr h="376078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2.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Pirkka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1 077 000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49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1740055"/>
                  </a:ext>
                </a:extLst>
              </a:tr>
              <a:tr h="376078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3.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Terveydeksi! 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555 000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25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972996"/>
                  </a:ext>
                </a:extLst>
              </a:tr>
              <a:tr h="376078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4.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Avainapteekit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420 000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19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61943703"/>
                  </a:ext>
                </a:extLst>
              </a:tr>
              <a:tr h="376078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5.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Eeva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285 000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13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4586163"/>
                  </a:ext>
                </a:extLst>
              </a:tr>
              <a:tr h="376078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6.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Kodin Kuvalehti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228 000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2752572"/>
                  </a:ext>
                </a:extLst>
              </a:tr>
              <a:tr h="376078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7.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Suuri Käsityö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195 000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9671826"/>
                  </a:ext>
                </a:extLst>
              </a:tr>
              <a:tr h="376078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8.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ET-lehti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187 000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4177549"/>
                  </a:ext>
                </a:extLst>
              </a:tr>
              <a:tr h="376078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9.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Taloustaito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175 000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71584072"/>
                  </a:ext>
                </a:extLst>
              </a:tr>
              <a:tr h="376078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10.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Hyvä Terveys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171 000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563016"/>
                  </a:ext>
                </a:extLst>
              </a:tr>
            </a:tbl>
          </a:graphicData>
        </a:graphic>
      </p:graphicFrame>
      <p:sp>
        <p:nvSpPr>
          <p:cNvPr id="5" name="Rectangle 13">
            <a:extLst>
              <a:ext uri="{FF2B5EF4-FFF2-40B4-BE49-F238E27FC236}">
                <a16:creationId xmlns:a16="http://schemas.microsoft.com/office/drawing/2014/main" id="{5C7497A9-37B4-00F6-3B6F-9F2EE26BC392}"/>
              </a:ext>
            </a:extLst>
          </p:cNvPr>
          <p:cNvSpPr/>
          <p:nvPr/>
        </p:nvSpPr>
        <p:spPr>
          <a:xfrm>
            <a:off x="3785917" y="6366314"/>
            <a:ext cx="462017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i-FI" sz="1000" dirty="0">
                <a:solidFill>
                  <a:schemeClr val="tx2"/>
                </a:solidFill>
                <a:latin typeface="Neue Haas Unica W1G" panose="020B0504030206020203" pitchFamily="34" charset="0"/>
              </a:rPr>
              <a:t>Lähde: KMT 2022  |  Koko väestö N: 46 996, naiset N: 23 246, miehet N: 23 750</a:t>
            </a:r>
          </a:p>
        </p:txBody>
      </p:sp>
    </p:spTree>
    <p:extLst>
      <p:ext uri="{BB962C8B-B14F-4D97-AF65-F5344CB8AC3E}">
        <p14:creationId xmlns:p14="http://schemas.microsoft.com/office/powerpoint/2010/main" val="30810192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439B79-7B70-5540-BC0F-E7554655BE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/>
              <a:t>Lukijamäärältään suurimmat painetut aikakauslehdet 2022, </a:t>
            </a:r>
            <a:r>
              <a:rPr lang="fi-FI" i="1" dirty="0">
                <a:solidFill>
                  <a:schemeClr val="accent2"/>
                </a:solidFill>
              </a:rPr>
              <a:t>miehet</a:t>
            </a:r>
            <a:endParaRPr lang="en-FI" dirty="0">
              <a:solidFill>
                <a:schemeClr val="accent2"/>
              </a:solidFill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AE48F555-CEAA-9E48-BCCF-C0A968FDDA58}"/>
              </a:ext>
            </a:extLst>
          </p:cNvPr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3087737807"/>
              </p:ext>
            </p:extLst>
          </p:nvPr>
        </p:nvGraphicFramePr>
        <p:xfrm>
          <a:off x="1790700" y="1583266"/>
          <a:ext cx="8610600" cy="4492300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637653">
                  <a:extLst>
                    <a:ext uri="{9D8B030D-6E8A-4147-A177-3AD203B41FA5}">
                      <a16:colId xmlns:a16="http://schemas.microsoft.com/office/drawing/2014/main" val="2751396997"/>
                    </a:ext>
                  </a:extLst>
                </a:gridCol>
                <a:gridCol w="2657649">
                  <a:extLst>
                    <a:ext uri="{9D8B030D-6E8A-4147-A177-3AD203B41FA5}">
                      <a16:colId xmlns:a16="http://schemas.microsoft.com/office/drawing/2014/main" val="3442766014"/>
                    </a:ext>
                  </a:extLst>
                </a:gridCol>
                <a:gridCol w="2657649">
                  <a:extLst>
                    <a:ext uri="{9D8B030D-6E8A-4147-A177-3AD203B41FA5}">
                      <a16:colId xmlns:a16="http://schemas.microsoft.com/office/drawing/2014/main" val="4259109651"/>
                    </a:ext>
                  </a:extLst>
                </a:gridCol>
                <a:gridCol w="2657649">
                  <a:extLst>
                    <a:ext uri="{9D8B030D-6E8A-4147-A177-3AD203B41FA5}">
                      <a16:colId xmlns:a16="http://schemas.microsoft.com/office/drawing/2014/main" val="65893081"/>
                    </a:ext>
                  </a:extLst>
                </a:gridCol>
              </a:tblGrid>
              <a:tr h="712967">
                <a:tc>
                  <a:txBody>
                    <a:bodyPr/>
                    <a:lstStyle/>
                    <a:p>
                      <a:pPr algn="ctr"/>
                      <a:endParaRPr lang="fi-FI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Lehti</a:t>
                      </a:r>
                      <a:endParaRPr lang="fi-FI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Lukijamäärä, </a:t>
                      </a:r>
                      <a:b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miehet</a:t>
                      </a:r>
                      <a:endParaRPr lang="fi-FI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Peittoprosentti,</a:t>
                      </a:r>
                      <a:b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miehet</a:t>
                      </a:r>
                      <a:b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(</a:t>
                      </a:r>
                      <a:r>
                        <a:rPr lang="fi-FI" sz="1400" b="0" dirty="0" err="1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est</a:t>
                      </a:r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. 2 101 000) </a:t>
                      </a:r>
                      <a:endParaRPr lang="fi-FI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9077957"/>
                  </a:ext>
                </a:extLst>
              </a:tr>
              <a:tr h="376078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1.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Yhteishyvä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784 000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37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56111175"/>
                  </a:ext>
                </a:extLst>
              </a:tr>
              <a:tr h="376078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2.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Pirkka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600 000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29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1740055"/>
                  </a:ext>
                </a:extLst>
              </a:tr>
              <a:tr h="376078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3.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Taloustaito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282 000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13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972996"/>
                  </a:ext>
                </a:extLst>
              </a:tr>
              <a:tr h="376078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4.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Moottori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209 000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61943703"/>
                  </a:ext>
                </a:extLst>
              </a:tr>
              <a:tr h="376078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5.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Terveydeksi! 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203 000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4586163"/>
                  </a:ext>
                </a:extLst>
              </a:tr>
              <a:tr h="376078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6.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Tekniikan Maailma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203 000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2752572"/>
                  </a:ext>
                </a:extLst>
              </a:tr>
              <a:tr h="376078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7.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Avainapteekit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185 000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9671826"/>
                  </a:ext>
                </a:extLst>
              </a:tr>
              <a:tr h="376078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8.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Aku Ankka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162 000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4177549"/>
                  </a:ext>
                </a:extLst>
              </a:tr>
              <a:tr h="376078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9.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Suomen Kuvalehti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156 000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71584072"/>
                  </a:ext>
                </a:extLst>
              </a:tr>
              <a:tr h="376078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10.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Tuulilasi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152 000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563016"/>
                  </a:ext>
                </a:extLst>
              </a:tr>
            </a:tbl>
          </a:graphicData>
        </a:graphic>
      </p:graphicFrame>
      <p:sp>
        <p:nvSpPr>
          <p:cNvPr id="5" name="Rectangle 13">
            <a:extLst>
              <a:ext uri="{FF2B5EF4-FFF2-40B4-BE49-F238E27FC236}">
                <a16:creationId xmlns:a16="http://schemas.microsoft.com/office/drawing/2014/main" id="{88B29DAE-B72F-F7E1-492A-D55C4D43FE9D}"/>
              </a:ext>
            </a:extLst>
          </p:cNvPr>
          <p:cNvSpPr/>
          <p:nvPr/>
        </p:nvSpPr>
        <p:spPr>
          <a:xfrm>
            <a:off x="3785917" y="6366314"/>
            <a:ext cx="462017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i-FI" sz="1000" dirty="0">
                <a:solidFill>
                  <a:schemeClr val="tx2"/>
                </a:solidFill>
                <a:latin typeface="Neue Haas Unica W1G" panose="020B0504030206020203" pitchFamily="34" charset="0"/>
              </a:rPr>
              <a:t>Lähde: KMT 2022  |  Koko väestö N: 46 996, naiset N: 23 246, miehet N: 23 750</a:t>
            </a:r>
          </a:p>
        </p:txBody>
      </p:sp>
    </p:spTree>
    <p:extLst>
      <p:ext uri="{BB962C8B-B14F-4D97-AF65-F5344CB8AC3E}">
        <p14:creationId xmlns:p14="http://schemas.microsoft.com/office/powerpoint/2010/main" val="30578319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6D9703-71CE-064E-8589-E781FA01CF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FI" dirty="0"/>
              <a:t>Sisältö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D49E68-860F-344D-B03E-52C36E23E5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834599" y="3018740"/>
            <a:ext cx="996950" cy="596503"/>
          </a:xfrm>
        </p:spPr>
        <p:txBody>
          <a:bodyPr>
            <a:normAutofit lnSpcReduction="10000"/>
          </a:bodyPr>
          <a:lstStyle/>
          <a:p>
            <a:r>
              <a:rPr lang="en-FI" dirty="0"/>
              <a:t>01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03ABE52-1B6C-5D4D-A955-43D565F45505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1834599" y="3801180"/>
            <a:ext cx="996950" cy="596503"/>
          </a:xfrm>
        </p:spPr>
        <p:txBody>
          <a:bodyPr>
            <a:normAutofit lnSpcReduction="10000"/>
          </a:bodyPr>
          <a:lstStyle/>
          <a:p>
            <a:r>
              <a:rPr lang="en-FI" dirty="0"/>
              <a:t>02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D2061B3-AB6B-5B41-A326-467DF1CD7D63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1834599" y="4568440"/>
            <a:ext cx="996950" cy="596503"/>
          </a:xfrm>
        </p:spPr>
        <p:txBody>
          <a:bodyPr>
            <a:normAutofit lnSpcReduction="10000"/>
          </a:bodyPr>
          <a:lstStyle/>
          <a:p>
            <a:r>
              <a:rPr lang="en-FI" dirty="0"/>
              <a:t>03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89A95A2-33BA-3349-A6C7-6BE4413AB23E}"/>
              </a:ext>
            </a:extLst>
          </p:cNvPr>
          <p:cNvSpPr>
            <a:spLocks noGrp="1"/>
          </p:cNvSpPr>
          <p:nvPr>
            <p:ph type="body" idx="16"/>
          </p:nvPr>
        </p:nvSpPr>
        <p:spPr>
          <a:xfrm>
            <a:off x="3091899" y="3048976"/>
            <a:ext cx="8523432" cy="536030"/>
          </a:xfrm>
        </p:spPr>
        <p:txBody>
          <a:bodyPr anchor="ctr">
            <a:normAutofit/>
          </a:bodyPr>
          <a:lstStyle/>
          <a:p>
            <a:r>
              <a:rPr lang="fi-FI" sz="2000" dirty="0"/>
              <a:t>Kokonaistavoittavuudeltaan suurimmat aikakauslehdet (printti + digi)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70A5A52-2CD2-EE49-BC94-E044F6C58AF7}"/>
              </a:ext>
            </a:extLst>
          </p:cNvPr>
          <p:cNvSpPr>
            <a:spLocks noGrp="1"/>
          </p:cNvSpPr>
          <p:nvPr>
            <p:ph type="body" idx="17"/>
          </p:nvPr>
        </p:nvSpPr>
        <p:spPr>
          <a:xfrm>
            <a:off x="3091898" y="3887202"/>
            <a:ext cx="8523433" cy="424457"/>
          </a:xfrm>
        </p:spPr>
        <p:txBody>
          <a:bodyPr anchor="ctr">
            <a:noAutofit/>
          </a:bodyPr>
          <a:lstStyle/>
          <a:p>
            <a:r>
              <a:rPr lang="fi-FI" sz="2000" dirty="0"/>
              <a:t>Lukijamäärältään suurimmat aikakauslehdet (printti)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0857DE82-9ED9-D149-9389-1AB7527B651E}"/>
              </a:ext>
            </a:extLst>
          </p:cNvPr>
          <p:cNvSpPr>
            <a:spLocks noGrp="1"/>
          </p:cNvSpPr>
          <p:nvPr>
            <p:ph type="body" idx="18"/>
          </p:nvPr>
        </p:nvSpPr>
        <p:spPr>
          <a:xfrm>
            <a:off x="3091899" y="4654462"/>
            <a:ext cx="8523432" cy="424458"/>
          </a:xfrm>
        </p:spPr>
        <p:txBody>
          <a:bodyPr anchor="ctr">
            <a:noAutofit/>
          </a:bodyPr>
          <a:lstStyle/>
          <a:p>
            <a:r>
              <a:rPr lang="fi-FI" sz="2000" dirty="0"/>
              <a:t>Digitaaliselta viikkotavoittavuudeltaan suurimmat aikakauslehdet</a:t>
            </a:r>
            <a:endParaRPr lang="en-FI" sz="2000" dirty="0"/>
          </a:p>
        </p:txBody>
      </p:sp>
      <p:pic>
        <p:nvPicPr>
          <p:cNvPr id="11" name="Picture 2" descr="MediaAuditFinland">
            <a:extLst>
              <a:ext uri="{FF2B5EF4-FFF2-40B4-BE49-F238E27FC236}">
                <a16:creationId xmlns:a16="http://schemas.microsoft.com/office/drawing/2014/main" id="{2310FDD4-BEC2-8D4D-8A5B-E65972CBCF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773" y="5927702"/>
            <a:ext cx="1542826" cy="745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Subtitle 2">
            <a:extLst>
              <a:ext uri="{FF2B5EF4-FFF2-40B4-BE49-F238E27FC236}">
                <a16:creationId xmlns:a16="http://schemas.microsoft.com/office/drawing/2014/main" id="{8847BC72-597B-8146-8A9C-56E5BC224754}"/>
              </a:ext>
            </a:extLst>
          </p:cNvPr>
          <p:cNvSpPr txBox="1">
            <a:spLocks/>
          </p:cNvSpPr>
          <p:nvPr/>
        </p:nvSpPr>
        <p:spPr>
          <a:xfrm>
            <a:off x="1524000" y="6300551"/>
            <a:ext cx="9144000" cy="2276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2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2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2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2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2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FI" sz="1600" dirty="0">
                <a:solidFill>
                  <a:schemeClr val="bg1"/>
                </a:solidFill>
              </a:rPr>
              <a:t>KMT 202</a:t>
            </a:r>
            <a:r>
              <a:rPr lang="fi-FI" sz="1600" dirty="0">
                <a:solidFill>
                  <a:schemeClr val="bg1"/>
                </a:solidFill>
              </a:rPr>
              <a:t>2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en-FI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38375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439B79-7B70-5540-BC0F-E7554655BE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/>
              <a:t>Lukijamäärältään suurimmat painetut aikakauslehdet 2022, </a:t>
            </a:r>
            <a:r>
              <a:rPr lang="fi-FI" i="1" dirty="0">
                <a:solidFill>
                  <a:schemeClr val="accent2"/>
                </a:solidFill>
              </a:rPr>
              <a:t>15–24-vuotiaat</a:t>
            </a:r>
            <a:endParaRPr lang="en-FI" dirty="0">
              <a:solidFill>
                <a:schemeClr val="accent2"/>
              </a:solidFill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AE48F555-CEAA-9E48-BCCF-C0A968FDDA58}"/>
              </a:ext>
            </a:extLst>
          </p:cNvPr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3874239248"/>
              </p:ext>
            </p:extLst>
          </p:nvPr>
        </p:nvGraphicFramePr>
        <p:xfrm>
          <a:off x="1790700" y="1583266"/>
          <a:ext cx="8610600" cy="4492300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637653">
                  <a:extLst>
                    <a:ext uri="{9D8B030D-6E8A-4147-A177-3AD203B41FA5}">
                      <a16:colId xmlns:a16="http://schemas.microsoft.com/office/drawing/2014/main" val="2751396997"/>
                    </a:ext>
                  </a:extLst>
                </a:gridCol>
                <a:gridCol w="2657649">
                  <a:extLst>
                    <a:ext uri="{9D8B030D-6E8A-4147-A177-3AD203B41FA5}">
                      <a16:colId xmlns:a16="http://schemas.microsoft.com/office/drawing/2014/main" val="3442766014"/>
                    </a:ext>
                  </a:extLst>
                </a:gridCol>
                <a:gridCol w="2657649">
                  <a:extLst>
                    <a:ext uri="{9D8B030D-6E8A-4147-A177-3AD203B41FA5}">
                      <a16:colId xmlns:a16="http://schemas.microsoft.com/office/drawing/2014/main" val="4259109651"/>
                    </a:ext>
                  </a:extLst>
                </a:gridCol>
                <a:gridCol w="2657649">
                  <a:extLst>
                    <a:ext uri="{9D8B030D-6E8A-4147-A177-3AD203B41FA5}">
                      <a16:colId xmlns:a16="http://schemas.microsoft.com/office/drawing/2014/main" val="65893081"/>
                    </a:ext>
                  </a:extLst>
                </a:gridCol>
              </a:tblGrid>
              <a:tr h="712967">
                <a:tc>
                  <a:txBody>
                    <a:bodyPr/>
                    <a:lstStyle/>
                    <a:p>
                      <a:pPr algn="ctr"/>
                      <a:endParaRPr lang="fi-FI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Lehti</a:t>
                      </a:r>
                      <a:endParaRPr lang="fi-FI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Lukijamäärä, </a:t>
                      </a:r>
                      <a:b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15–24-vuotiaat</a:t>
                      </a:r>
                      <a:endParaRPr lang="fi-FI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Peittoprosentti,</a:t>
                      </a:r>
                      <a:b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15–24-vuotiaat</a:t>
                      </a:r>
                      <a:b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(</a:t>
                      </a:r>
                      <a:r>
                        <a:rPr lang="fi-FI" sz="1400" b="0" dirty="0" err="1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est</a:t>
                      </a:r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. 550 000) </a:t>
                      </a:r>
                      <a:endParaRPr lang="fi-FI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9077957"/>
                  </a:ext>
                </a:extLst>
              </a:tr>
              <a:tr h="376078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1.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Yhteishyvä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83 000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15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56111175"/>
                  </a:ext>
                </a:extLst>
              </a:tr>
              <a:tr h="376078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2.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Pirkka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67 000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12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1740055"/>
                  </a:ext>
                </a:extLst>
              </a:tr>
              <a:tr h="376078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3.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Aku Ankka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59 000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11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972996"/>
                  </a:ext>
                </a:extLst>
              </a:tr>
              <a:tr h="376078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4.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Tiede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25 000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61943703"/>
                  </a:ext>
                </a:extLst>
              </a:tr>
              <a:tr h="376078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5.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Moottori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18 000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4586163"/>
                  </a:ext>
                </a:extLst>
              </a:tr>
              <a:tr h="376078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6.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Seiska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18 000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2752572"/>
                  </a:ext>
                </a:extLst>
              </a:tr>
              <a:tr h="376078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7.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Ruotuväki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17 000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9671826"/>
                  </a:ext>
                </a:extLst>
              </a:tr>
              <a:tr h="376078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8.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Tekniikan Maailma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16 000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4177549"/>
                  </a:ext>
                </a:extLst>
              </a:tr>
              <a:tr h="376078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9.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Metsästys ja Kalastus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15 000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71584072"/>
                  </a:ext>
                </a:extLst>
              </a:tr>
              <a:tr h="376078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10.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Terveydeksi! 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13 000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563016"/>
                  </a:ext>
                </a:extLst>
              </a:tr>
            </a:tbl>
          </a:graphicData>
        </a:graphic>
      </p:graphicFrame>
      <p:sp>
        <p:nvSpPr>
          <p:cNvPr id="5" name="Rectangle 13">
            <a:extLst>
              <a:ext uri="{FF2B5EF4-FFF2-40B4-BE49-F238E27FC236}">
                <a16:creationId xmlns:a16="http://schemas.microsoft.com/office/drawing/2014/main" id="{C4704447-C24B-B35A-9813-55596462E637}"/>
              </a:ext>
            </a:extLst>
          </p:cNvPr>
          <p:cNvSpPr/>
          <p:nvPr/>
        </p:nvSpPr>
        <p:spPr>
          <a:xfrm>
            <a:off x="3785917" y="6366314"/>
            <a:ext cx="462017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i-FI" sz="1000" dirty="0">
                <a:solidFill>
                  <a:schemeClr val="tx2"/>
                </a:solidFill>
                <a:latin typeface="Neue Haas Unica W1G" panose="020B0504030206020203" pitchFamily="34" charset="0"/>
              </a:rPr>
              <a:t>Lähde: KMT 2022  |  Koko väestö N: 46 996, naiset N: 23 246, miehet N: 23 750</a:t>
            </a:r>
          </a:p>
        </p:txBody>
      </p:sp>
    </p:spTree>
    <p:extLst>
      <p:ext uri="{BB962C8B-B14F-4D97-AF65-F5344CB8AC3E}">
        <p14:creationId xmlns:p14="http://schemas.microsoft.com/office/powerpoint/2010/main" val="39540503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439B79-7B70-5540-BC0F-E7554655BE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/>
              <a:t>Lukijamäärältään suurimmat painetut aikakauslehdet 2022, </a:t>
            </a:r>
            <a:r>
              <a:rPr lang="fi-FI" i="1" dirty="0">
                <a:solidFill>
                  <a:schemeClr val="accent2"/>
                </a:solidFill>
              </a:rPr>
              <a:t>25–34-vuotiaat</a:t>
            </a:r>
            <a:endParaRPr lang="en-FI" dirty="0">
              <a:solidFill>
                <a:schemeClr val="accent2"/>
              </a:solidFill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AE48F555-CEAA-9E48-BCCF-C0A968FDDA58}"/>
              </a:ext>
            </a:extLst>
          </p:cNvPr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2425350676"/>
              </p:ext>
            </p:extLst>
          </p:nvPr>
        </p:nvGraphicFramePr>
        <p:xfrm>
          <a:off x="1790700" y="1583266"/>
          <a:ext cx="8610600" cy="4492300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637653">
                  <a:extLst>
                    <a:ext uri="{9D8B030D-6E8A-4147-A177-3AD203B41FA5}">
                      <a16:colId xmlns:a16="http://schemas.microsoft.com/office/drawing/2014/main" val="2751396997"/>
                    </a:ext>
                  </a:extLst>
                </a:gridCol>
                <a:gridCol w="2657649">
                  <a:extLst>
                    <a:ext uri="{9D8B030D-6E8A-4147-A177-3AD203B41FA5}">
                      <a16:colId xmlns:a16="http://schemas.microsoft.com/office/drawing/2014/main" val="3442766014"/>
                    </a:ext>
                  </a:extLst>
                </a:gridCol>
                <a:gridCol w="2657649">
                  <a:extLst>
                    <a:ext uri="{9D8B030D-6E8A-4147-A177-3AD203B41FA5}">
                      <a16:colId xmlns:a16="http://schemas.microsoft.com/office/drawing/2014/main" val="4259109651"/>
                    </a:ext>
                  </a:extLst>
                </a:gridCol>
                <a:gridCol w="2657649">
                  <a:extLst>
                    <a:ext uri="{9D8B030D-6E8A-4147-A177-3AD203B41FA5}">
                      <a16:colId xmlns:a16="http://schemas.microsoft.com/office/drawing/2014/main" val="65893081"/>
                    </a:ext>
                  </a:extLst>
                </a:gridCol>
              </a:tblGrid>
              <a:tr h="712967">
                <a:tc>
                  <a:txBody>
                    <a:bodyPr/>
                    <a:lstStyle/>
                    <a:p>
                      <a:pPr algn="ctr"/>
                      <a:endParaRPr lang="fi-FI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Lehti</a:t>
                      </a:r>
                      <a:endParaRPr lang="fi-FI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Lukijamäärä, </a:t>
                      </a:r>
                      <a:b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25–34-vuotiaat</a:t>
                      </a:r>
                      <a:endParaRPr lang="fi-FI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Peittoprosentti,</a:t>
                      </a:r>
                      <a:b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25–34-vuotiaat</a:t>
                      </a:r>
                      <a:b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(</a:t>
                      </a:r>
                      <a:r>
                        <a:rPr lang="fi-FI" sz="1400" b="0" dirty="0" err="1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est</a:t>
                      </a:r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. 609 000) </a:t>
                      </a:r>
                      <a:endParaRPr lang="fi-FI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9077957"/>
                  </a:ext>
                </a:extLst>
              </a:tr>
              <a:tr h="376078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1.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Yhteishyvä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218 000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36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56111175"/>
                  </a:ext>
                </a:extLst>
              </a:tr>
              <a:tr h="376078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2.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Pirkka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141 000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23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1740055"/>
                  </a:ext>
                </a:extLst>
              </a:tr>
              <a:tr h="376078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3.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Taloustaito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39 000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972996"/>
                  </a:ext>
                </a:extLst>
              </a:tr>
              <a:tr h="376078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4.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Aku Ankka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38 000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61943703"/>
                  </a:ext>
                </a:extLst>
              </a:tr>
              <a:tr h="376078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5.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Terveydeksi!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35 000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4586163"/>
                  </a:ext>
                </a:extLst>
              </a:tr>
              <a:tr h="376078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6.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Tiede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34 000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2752572"/>
                  </a:ext>
                </a:extLst>
              </a:tr>
              <a:tr h="376078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7.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Avainapteekit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34 000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9671826"/>
                  </a:ext>
                </a:extLst>
              </a:tr>
              <a:tr h="376078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8.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Koneviesti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23 000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4177549"/>
                  </a:ext>
                </a:extLst>
              </a:tr>
              <a:tr h="376078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9.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Kodin Kuvalehti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22 000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71584072"/>
                  </a:ext>
                </a:extLst>
              </a:tr>
              <a:tr h="376078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10.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Seiska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21 000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563016"/>
                  </a:ext>
                </a:extLst>
              </a:tr>
            </a:tbl>
          </a:graphicData>
        </a:graphic>
      </p:graphicFrame>
      <p:sp>
        <p:nvSpPr>
          <p:cNvPr id="5" name="Rectangle 13">
            <a:extLst>
              <a:ext uri="{FF2B5EF4-FFF2-40B4-BE49-F238E27FC236}">
                <a16:creationId xmlns:a16="http://schemas.microsoft.com/office/drawing/2014/main" id="{63ECB94C-44C2-F80E-F75B-0CDB1D726D4F}"/>
              </a:ext>
            </a:extLst>
          </p:cNvPr>
          <p:cNvSpPr/>
          <p:nvPr/>
        </p:nvSpPr>
        <p:spPr>
          <a:xfrm>
            <a:off x="3785917" y="6366314"/>
            <a:ext cx="462017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i-FI" sz="1000" dirty="0">
                <a:solidFill>
                  <a:schemeClr val="tx2"/>
                </a:solidFill>
                <a:latin typeface="Neue Haas Unica W1G" panose="020B0504030206020203" pitchFamily="34" charset="0"/>
              </a:rPr>
              <a:t>Lähde: KMT 2022  |  Koko väestö N: 46 996, naiset N: 23 246, miehet N: 23 750</a:t>
            </a:r>
          </a:p>
        </p:txBody>
      </p:sp>
    </p:spTree>
    <p:extLst>
      <p:ext uri="{BB962C8B-B14F-4D97-AF65-F5344CB8AC3E}">
        <p14:creationId xmlns:p14="http://schemas.microsoft.com/office/powerpoint/2010/main" val="6338958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439B79-7B70-5540-BC0F-E7554655BE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/>
              <a:t>Lukijamäärältään suurimmat painetut aikakauslehdet 2022, </a:t>
            </a:r>
            <a:r>
              <a:rPr lang="fi-FI" i="1" dirty="0">
                <a:solidFill>
                  <a:schemeClr val="accent2"/>
                </a:solidFill>
              </a:rPr>
              <a:t>35–44-vuotiaat</a:t>
            </a:r>
            <a:endParaRPr lang="en-FI" dirty="0">
              <a:solidFill>
                <a:schemeClr val="accent2"/>
              </a:solidFill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AE48F555-CEAA-9E48-BCCF-C0A968FDDA58}"/>
              </a:ext>
            </a:extLst>
          </p:cNvPr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3172735358"/>
              </p:ext>
            </p:extLst>
          </p:nvPr>
        </p:nvGraphicFramePr>
        <p:xfrm>
          <a:off x="1790700" y="1583266"/>
          <a:ext cx="8610600" cy="4492300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637653">
                  <a:extLst>
                    <a:ext uri="{9D8B030D-6E8A-4147-A177-3AD203B41FA5}">
                      <a16:colId xmlns:a16="http://schemas.microsoft.com/office/drawing/2014/main" val="2751396997"/>
                    </a:ext>
                  </a:extLst>
                </a:gridCol>
                <a:gridCol w="2657649">
                  <a:extLst>
                    <a:ext uri="{9D8B030D-6E8A-4147-A177-3AD203B41FA5}">
                      <a16:colId xmlns:a16="http://schemas.microsoft.com/office/drawing/2014/main" val="3442766014"/>
                    </a:ext>
                  </a:extLst>
                </a:gridCol>
                <a:gridCol w="2657649">
                  <a:extLst>
                    <a:ext uri="{9D8B030D-6E8A-4147-A177-3AD203B41FA5}">
                      <a16:colId xmlns:a16="http://schemas.microsoft.com/office/drawing/2014/main" val="4259109651"/>
                    </a:ext>
                  </a:extLst>
                </a:gridCol>
                <a:gridCol w="2657649">
                  <a:extLst>
                    <a:ext uri="{9D8B030D-6E8A-4147-A177-3AD203B41FA5}">
                      <a16:colId xmlns:a16="http://schemas.microsoft.com/office/drawing/2014/main" val="65893081"/>
                    </a:ext>
                  </a:extLst>
                </a:gridCol>
              </a:tblGrid>
              <a:tr h="712967">
                <a:tc>
                  <a:txBody>
                    <a:bodyPr/>
                    <a:lstStyle/>
                    <a:p>
                      <a:pPr algn="ctr"/>
                      <a:endParaRPr lang="fi-FI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Lehti</a:t>
                      </a:r>
                      <a:endParaRPr lang="fi-FI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Lukijamäärä, </a:t>
                      </a:r>
                      <a:b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35–44-vuotiaat</a:t>
                      </a:r>
                      <a:endParaRPr lang="fi-FI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Peittoprosentti,</a:t>
                      </a:r>
                      <a:b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35–44-vuotiaat</a:t>
                      </a:r>
                      <a:b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(</a:t>
                      </a:r>
                      <a:r>
                        <a:rPr lang="fi-FI" sz="1400" b="0" dirty="0" err="1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est</a:t>
                      </a:r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. 613 000) </a:t>
                      </a:r>
                      <a:endParaRPr lang="fi-FI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9077957"/>
                  </a:ext>
                </a:extLst>
              </a:tr>
              <a:tr h="376078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1.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Yhteishyvä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303 000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49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56111175"/>
                  </a:ext>
                </a:extLst>
              </a:tr>
              <a:tr h="376078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2.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Pirkka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206 000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34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1740055"/>
                  </a:ext>
                </a:extLst>
              </a:tr>
              <a:tr h="376078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3.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Terveydeksi! 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72 000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12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972996"/>
                  </a:ext>
                </a:extLst>
              </a:tr>
              <a:tr h="376078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4.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Aku Ankka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68 000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11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61943703"/>
                  </a:ext>
                </a:extLst>
              </a:tr>
              <a:tr h="376078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5.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Avainapteekit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63 000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4586163"/>
                  </a:ext>
                </a:extLst>
              </a:tr>
              <a:tr h="376078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6.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Taloustaito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59 000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2752572"/>
                  </a:ext>
                </a:extLst>
              </a:tr>
              <a:tr h="376078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7.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Tiede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31 000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9671826"/>
                  </a:ext>
                </a:extLst>
              </a:tr>
              <a:tr h="376078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8.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Seiska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30 000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4177549"/>
                  </a:ext>
                </a:extLst>
              </a:tr>
              <a:tr h="376078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9.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Kodin Kuvalehti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29 000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71584072"/>
                  </a:ext>
                </a:extLst>
              </a:tr>
              <a:tr h="376078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10.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Moottori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29 000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563016"/>
                  </a:ext>
                </a:extLst>
              </a:tr>
            </a:tbl>
          </a:graphicData>
        </a:graphic>
      </p:graphicFrame>
      <p:sp>
        <p:nvSpPr>
          <p:cNvPr id="5" name="Rectangle 13">
            <a:extLst>
              <a:ext uri="{FF2B5EF4-FFF2-40B4-BE49-F238E27FC236}">
                <a16:creationId xmlns:a16="http://schemas.microsoft.com/office/drawing/2014/main" id="{6362CCD2-84E4-FF00-1EFE-CA455D1A07C2}"/>
              </a:ext>
            </a:extLst>
          </p:cNvPr>
          <p:cNvSpPr/>
          <p:nvPr/>
        </p:nvSpPr>
        <p:spPr>
          <a:xfrm>
            <a:off x="3785917" y="6366314"/>
            <a:ext cx="462017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i-FI" sz="1000" dirty="0">
                <a:solidFill>
                  <a:schemeClr val="tx2"/>
                </a:solidFill>
                <a:latin typeface="Neue Haas Unica W1G" panose="020B0504030206020203" pitchFamily="34" charset="0"/>
              </a:rPr>
              <a:t>Lähde: KMT 2022  |  Koko väestö N: 46 996, naiset N: 23 246, miehet N: 23 750</a:t>
            </a:r>
          </a:p>
        </p:txBody>
      </p:sp>
    </p:spTree>
    <p:extLst>
      <p:ext uri="{BB962C8B-B14F-4D97-AF65-F5344CB8AC3E}">
        <p14:creationId xmlns:p14="http://schemas.microsoft.com/office/powerpoint/2010/main" val="19795863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439B79-7B70-5540-BC0F-E7554655BE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/>
              <a:t>Lukijamäärältään suurimmat painetut aikakauslehdet 2022, </a:t>
            </a:r>
            <a:r>
              <a:rPr lang="fi-FI" i="1" dirty="0">
                <a:solidFill>
                  <a:schemeClr val="accent2"/>
                </a:solidFill>
              </a:rPr>
              <a:t>45–54-vuotiaat</a:t>
            </a:r>
            <a:endParaRPr lang="en-FI" dirty="0">
              <a:solidFill>
                <a:schemeClr val="accent2"/>
              </a:solidFill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AE48F555-CEAA-9E48-BCCF-C0A968FDDA58}"/>
              </a:ext>
            </a:extLst>
          </p:cNvPr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2950930483"/>
              </p:ext>
            </p:extLst>
          </p:nvPr>
        </p:nvGraphicFramePr>
        <p:xfrm>
          <a:off x="1790700" y="1583266"/>
          <a:ext cx="8610600" cy="4492300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637653">
                  <a:extLst>
                    <a:ext uri="{9D8B030D-6E8A-4147-A177-3AD203B41FA5}">
                      <a16:colId xmlns:a16="http://schemas.microsoft.com/office/drawing/2014/main" val="2751396997"/>
                    </a:ext>
                  </a:extLst>
                </a:gridCol>
                <a:gridCol w="2657649">
                  <a:extLst>
                    <a:ext uri="{9D8B030D-6E8A-4147-A177-3AD203B41FA5}">
                      <a16:colId xmlns:a16="http://schemas.microsoft.com/office/drawing/2014/main" val="3442766014"/>
                    </a:ext>
                  </a:extLst>
                </a:gridCol>
                <a:gridCol w="2657649">
                  <a:extLst>
                    <a:ext uri="{9D8B030D-6E8A-4147-A177-3AD203B41FA5}">
                      <a16:colId xmlns:a16="http://schemas.microsoft.com/office/drawing/2014/main" val="4259109651"/>
                    </a:ext>
                  </a:extLst>
                </a:gridCol>
                <a:gridCol w="2657649">
                  <a:extLst>
                    <a:ext uri="{9D8B030D-6E8A-4147-A177-3AD203B41FA5}">
                      <a16:colId xmlns:a16="http://schemas.microsoft.com/office/drawing/2014/main" val="65893081"/>
                    </a:ext>
                  </a:extLst>
                </a:gridCol>
              </a:tblGrid>
              <a:tr h="712967">
                <a:tc>
                  <a:txBody>
                    <a:bodyPr/>
                    <a:lstStyle/>
                    <a:p>
                      <a:pPr algn="ctr"/>
                      <a:endParaRPr lang="fi-FI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Lehti</a:t>
                      </a:r>
                      <a:endParaRPr lang="fi-FI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Lukijamäärä, </a:t>
                      </a:r>
                      <a:b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45–54-vuotiaat</a:t>
                      </a:r>
                      <a:endParaRPr lang="fi-FI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Peittoprosentti,</a:t>
                      </a:r>
                      <a:b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45–54-vuotiaat</a:t>
                      </a:r>
                      <a:b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(</a:t>
                      </a:r>
                      <a:r>
                        <a:rPr lang="fi-FI" sz="1400" b="0" dirty="0" err="1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est</a:t>
                      </a:r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. 597 000) </a:t>
                      </a:r>
                      <a:endParaRPr lang="fi-FI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9077957"/>
                  </a:ext>
                </a:extLst>
              </a:tr>
              <a:tr h="376078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1.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Yhteishyvä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338 000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57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56111175"/>
                  </a:ext>
                </a:extLst>
              </a:tr>
              <a:tr h="376078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2.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Pirkka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272 000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46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1740055"/>
                  </a:ext>
                </a:extLst>
              </a:tr>
              <a:tr h="376078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3.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Terveydeksi! 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106 000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18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972996"/>
                  </a:ext>
                </a:extLst>
              </a:tr>
              <a:tr h="376078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4.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Avainapteekit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91 000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15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61943703"/>
                  </a:ext>
                </a:extLst>
              </a:tr>
              <a:tr h="376078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5.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Taloustaito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74 000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12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4586163"/>
                  </a:ext>
                </a:extLst>
              </a:tr>
              <a:tr h="376078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6.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Aku Ankka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53 000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2752572"/>
                  </a:ext>
                </a:extLst>
              </a:tr>
              <a:tr h="376078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7.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Moottori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44 000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9671826"/>
                  </a:ext>
                </a:extLst>
              </a:tr>
              <a:tr h="376078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8.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Opettaja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42 000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4177549"/>
                  </a:ext>
                </a:extLst>
              </a:tr>
              <a:tr h="376078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9.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Kodin Kuvalehti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41 000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71584072"/>
                  </a:ext>
                </a:extLst>
              </a:tr>
              <a:tr h="376078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10.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Tiede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38 000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563016"/>
                  </a:ext>
                </a:extLst>
              </a:tr>
            </a:tbl>
          </a:graphicData>
        </a:graphic>
      </p:graphicFrame>
      <p:sp>
        <p:nvSpPr>
          <p:cNvPr id="5" name="Rectangle 13">
            <a:extLst>
              <a:ext uri="{FF2B5EF4-FFF2-40B4-BE49-F238E27FC236}">
                <a16:creationId xmlns:a16="http://schemas.microsoft.com/office/drawing/2014/main" id="{F1AF605B-D96F-5501-2858-E88121920FE4}"/>
              </a:ext>
            </a:extLst>
          </p:cNvPr>
          <p:cNvSpPr/>
          <p:nvPr/>
        </p:nvSpPr>
        <p:spPr>
          <a:xfrm>
            <a:off x="3785917" y="6366314"/>
            <a:ext cx="462017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i-FI" sz="1000" dirty="0">
                <a:solidFill>
                  <a:schemeClr val="tx2"/>
                </a:solidFill>
                <a:latin typeface="Neue Haas Unica W1G" panose="020B0504030206020203" pitchFamily="34" charset="0"/>
              </a:rPr>
              <a:t>Lähde: KMT 2022  |  Koko väestö N: 46 996, naiset N: 23 246, miehet N: 23 750</a:t>
            </a:r>
          </a:p>
        </p:txBody>
      </p:sp>
    </p:spTree>
    <p:extLst>
      <p:ext uri="{BB962C8B-B14F-4D97-AF65-F5344CB8AC3E}">
        <p14:creationId xmlns:p14="http://schemas.microsoft.com/office/powerpoint/2010/main" val="170322791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439B79-7B70-5540-BC0F-E7554655BE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/>
              <a:t>Lukijamäärältään suurimmat painetut aikakauslehdet 2022, </a:t>
            </a:r>
            <a:r>
              <a:rPr lang="fi-FI" i="1" dirty="0">
                <a:solidFill>
                  <a:schemeClr val="accent2"/>
                </a:solidFill>
              </a:rPr>
              <a:t>55–64-vuotiaat</a:t>
            </a:r>
            <a:endParaRPr lang="en-FI" dirty="0">
              <a:solidFill>
                <a:schemeClr val="accent2"/>
              </a:solidFill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AE48F555-CEAA-9E48-BCCF-C0A968FDDA58}"/>
              </a:ext>
            </a:extLst>
          </p:cNvPr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3190609099"/>
              </p:ext>
            </p:extLst>
          </p:nvPr>
        </p:nvGraphicFramePr>
        <p:xfrm>
          <a:off x="1790700" y="1583266"/>
          <a:ext cx="8610600" cy="4492300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637653">
                  <a:extLst>
                    <a:ext uri="{9D8B030D-6E8A-4147-A177-3AD203B41FA5}">
                      <a16:colId xmlns:a16="http://schemas.microsoft.com/office/drawing/2014/main" val="2751396997"/>
                    </a:ext>
                  </a:extLst>
                </a:gridCol>
                <a:gridCol w="2657649">
                  <a:extLst>
                    <a:ext uri="{9D8B030D-6E8A-4147-A177-3AD203B41FA5}">
                      <a16:colId xmlns:a16="http://schemas.microsoft.com/office/drawing/2014/main" val="3442766014"/>
                    </a:ext>
                  </a:extLst>
                </a:gridCol>
                <a:gridCol w="2657649">
                  <a:extLst>
                    <a:ext uri="{9D8B030D-6E8A-4147-A177-3AD203B41FA5}">
                      <a16:colId xmlns:a16="http://schemas.microsoft.com/office/drawing/2014/main" val="4259109651"/>
                    </a:ext>
                  </a:extLst>
                </a:gridCol>
                <a:gridCol w="2657649">
                  <a:extLst>
                    <a:ext uri="{9D8B030D-6E8A-4147-A177-3AD203B41FA5}">
                      <a16:colId xmlns:a16="http://schemas.microsoft.com/office/drawing/2014/main" val="65893081"/>
                    </a:ext>
                  </a:extLst>
                </a:gridCol>
              </a:tblGrid>
              <a:tr h="712967">
                <a:tc>
                  <a:txBody>
                    <a:bodyPr/>
                    <a:lstStyle/>
                    <a:p>
                      <a:pPr algn="ctr"/>
                      <a:endParaRPr lang="fi-FI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Lehti</a:t>
                      </a:r>
                      <a:endParaRPr lang="fi-FI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Lukijamäärä, </a:t>
                      </a:r>
                      <a:b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55–64-vuotiaat</a:t>
                      </a:r>
                      <a:endParaRPr lang="fi-FI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Peittoprosentti,</a:t>
                      </a:r>
                      <a:b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55–64-vuotiaat</a:t>
                      </a:r>
                      <a:b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(</a:t>
                      </a:r>
                      <a:r>
                        <a:rPr lang="fi-FI" sz="1400" b="0" dirty="0" err="1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est</a:t>
                      </a:r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. 680 000) </a:t>
                      </a:r>
                      <a:endParaRPr lang="fi-FI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9077957"/>
                  </a:ext>
                </a:extLst>
              </a:tr>
              <a:tr h="376078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1.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Yhteishyvä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403 000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59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56111175"/>
                  </a:ext>
                </a:extLst>
              </a:tr>
              <a:tr h="376078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2.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Pirkka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338 000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50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1740055"/>
                  </a:ext>
                </a:extLst>
              </a:tr>
              <a:tr h="376078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3.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Terveydeksi! 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156 000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23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972996"/>
                  </a:ext>
                </a:extLst>
              </a:tr>
              <a:tr h="376078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4.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Avainapteekit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125 000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18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61943703"/>
                  </a:ext>
                </a:extLst>
              </a:tr>
              <a:tr h="376078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5.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Taloustaito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107 000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16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4586163"/>
                  </a:ext>
                </a:extLst>
              </a:tr>
              <a:tr h="376078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6.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Moottori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58 000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2752572"/>
                  </a:ext>
                </a:extLst>
              </a:tr>
              <a:tr h="376078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7.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Kodin Kuvalehti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57 000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9671826"/>
                  </a:ext>
                </a:extLst>
              </a:tr>
              <a:tr h="376078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8.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Eeva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56 000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4177549"/>
                  </a:ext>
                </a:extLst>
              </a:tr>
              <a:tr h="376078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9.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Hyvä Terveys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53 000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71584072"/>
                  </a:ext>
                </a:extLst>
              </a:tr>
              <a:tr h="376078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10.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Tekniikan Maailma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51 000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563016"/>
                  </a:ext>
                </a:extLst>
              </a:tr>
            </a:tbl>
          </a:graphicData>
        </a:graphic>
      </p:graphicFrame>
      <p:sp>
        <p:nvSpPr>
          <p:cNvPr id="5" name="Rectangle 13">
            <a:extLst>
              <a:ext uri="{FF2B5EF4-FFF2-40B4-BE49-F238E27FC236}">
                <a16:creationId xmlns:a16="http://schemas.microsoft.com/office/drawing/2014/main" id="{1D291B3A-26AD-C5F3-F651-E48F2EFBF343}"/>
              </a:ext>
            </a:extLst>
          </p:cNvPr>
          <p:cNvSpPr/>
          <p:nvPr/>
        </p:nvSpPr>
        <p:spPr>
          <a:xfrm>
            <a:off x="3785917" y="6366314"/>
            <a:ext cx="462017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i-FI" sz="1000" dirty="0">
                <a:solidFill>
                  <a:schemeClr val="tx2"/>
                </a:solidFill>
                <a:latin typeface="Neue Haas Unica W1G" panose="020B0504030206020203" pitchFamily="34" charset="0"/>
              </a:rPr>
              <a:t>Lähde: KMT 2022  |  Koko väestö N: 46 996, naiset N: 23 246, miehet N: 23 750</a:t>
            </a:r>
          </a:p>
        </p:txBody>
      </p:sp>
    </p:spTree>
    <p:extLst>
      <p:ext uri="{BB962C8B-B14F-4D97-AF65-F5344CB8AC3E}">
        <p14:creationId xmlns:p14="http://schemas.microsoft.com/office/powerpoint/2010/main" val="320365313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439B79-7B70-5540-BC0F-E7554655BE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/>
              <a:t>Lukijamäärältään suurimmat painetut aikakauslehdet 2022, </a:t>
            </a:r>
            <a:r>
              <a:rPr lang="fi-FI" i="1" dirty="0">
                <a:solidFill>
                  <a:schemeClr val="accent2"/>
                </a:solidFill>
              </a:rPr>
              <a:t>65+-vuotiaat</a:t>
            </a:r>
            <a:endParaRPr lang="en-FI" dirty="0">
              <a:solidFill>
                <a:schemeClr val="accent2"/>
              </a:solidFill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AE48F555-CEAA-9E48-BCCF-C0A968FDDA58}"/>
              </a:ext>
            </a:extLst>
          </p:cNvPr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3910394738"/>
              </p:ext>
            </p:extLst>
          </p:nvPr>
        </p:nvGraphicFramePr>
        <p:xfrm>
          <a:off x="1790700" y="1583266"/>
          <a:ext cx="8610600" cy="4492300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637653">
                  <a:extLst>
                    <a:ext uri="{9D8B030D-6E8A-4147-A177-3AD203B41FA5}">
                      <a16:colId xmlns:a16="http://schemas.microsoft.com/office/drawing/2014/main" val="2751396997"/>
                    </a:ext>
                  </a:extLst>
                </a:gridCol>
                <a:gridCol w="2657649">
                  <a:extLst>
                    <a:ext uri="{9D8B030D-6E8A-4147-A177-3AD203B41FA5}">
                      <a16:colId xmlns:a16="http://schemas.microsoft.com/office/drawing/2014/main" val="3442766014"/>
                    </a:ext>
                  </a:extLst>
                </a:gridCol>
                <a:gridCol w="2657649">
                  <a:extLst>
                    <a:ext uri="{9D8B030D-6E8A-4147-A177-3AD203B41FA5}">
                      <a16:colId xmlns:a16="http://schemas.microsoft.com/office/drawing/2014/main" val="4259109651"/>
                    </a:ext>
                  </a:extLst>
                </a:gridCol>
                <a:gridCol w="2657649">
                  <a:extLst>
                    <a:ext uri="{9D8B030D-6E8A-4147-A177-3AD203B41FA5}">
                      <a16:colId xmlns:a16="http://schemas.microsoft.com/office/drawing/2014/main" val="65893081"/>
                    </a:ext>
                  </a:extLst>
                </a:gridCol>
              </a:tblGrid>
              <a:tr h="712967">
                <a:tc>
                  <a:txBody>
                    <a:bodyPr/>
                    <a:lstStyle/>
                    <a:p>
                      <a:pPr algn="ctr"/>
                      <a:endParaRPr lang="fi-FI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Lehti</a:t>
                      </a:r>
                      <a:endParaRPr lang="fi-FI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Lukijamäärä, </a:t>
                      </a:r>
                      <a:b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65+-vuotiaat</a:t>
                      </a:r>
                      <a:endParaRPr lang="fi-FI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Peittoprosentti,</a:t>
                      </a:r>
                      <a:b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65+-vuotiaat</a:t>
                      </a:r>
                      <a:b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(</a:t>
                      </a:r>
                      <a:r>
                        <a:rPr lang="fi-FI" sz="1400" b="0" dirty="0" err="1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est</a:t>
                      </a:r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. 1 250 000) </a:t>
                      </a:r>
                      <a:endParaRPr lang="fi-FI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9077957"/>
                  </a:ext>
                </a:extLst>
              </a:tr>
              <a:tr h="376078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1.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Yhteishyvä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774 000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62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56111175"/>
                  </a:ext>
                </a:extLst>
              </a:tr>
              <a:tr h="376078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2.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Pirkka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653 000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52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1740055"/>
                  </a:ext>
                </a:extLst>
              </a:tr>
              <a:tr h="376078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3.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Terveydeksi! 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377 000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30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972996"/>
                  </a:ext>
                </a:extLst>
              </a:tr>
              <a:tr h="376078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4.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Avainapteekit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281 000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22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61943703"/>
                  </a:ext>
                </a:extLst>
              </a:tr>
              <a:tr h="376078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5.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Eeva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207 000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17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4586163"/>
                  </a:ext>
                </a:extLst>
              </a:tr>
              <a:tr h="376078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6.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ET-lehti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199 000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16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2752572"/>
                  </a:ext>
                </a:extLst>
              </a:tr>
              <a:tr h="376078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7.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Suomen Kuvalehti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193 000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15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9671826"/>
                  </a:ext>
                </a:extLst>
              </a:tr>
              <a:tr h="376078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8.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Apu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186 000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15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4177549"/>
                  </a:ext>
                </a:extLst>
              </a:tr>
              <a:tr h="376078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9.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Taloustaito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168 000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13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71584072"/>
                  </a:ext>
                </a:extLst>
              </a:tr>
              <a:tr h="376078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10.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Seura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137 000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11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563016"/>
                  </a:ext>
                </a:extLst>
              </a:tr>
            </a:tbl>
          </a:graphicData>
        </a:graphic>
      </p:graphicFrame>
      <p:sp>
        <p:nvSpPr>
          <p:cNvPr id="5" name="Rectangle 13">
            <a:extLst>
              <a:ext uri="{FF2B5EF4-FFF2-40B4-BE49-F238E27FC236}">
                <a16:creationId xmlns:a16="http://schemas.microsoft.com/office/drawing/2014/main" id="{1A3B2618-786E-147B-FC7B-15AD15044B63}"/>
              </a:ext>
            </a:extLst>
          </p:cNvPr>
          <p:cNvSpPr/>
          <p:nvPr/>
        </p:nvSpPr>
        <p:spPr>
          <a:xfrm>
            <a:off x="3785917" y="6366314"/>
            <a:ext cx="462017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i-FI" sz="1000" dirty="0">
                <a:solidFill>
                  <a:schemeClr val="tx2"/>
                </a:solidFill>
                <a:latin typeface="Neue Haas Unica W1G" panose="020B0504030206020203" pitchFamily="34" charset="0"/>
              </a:rPr>
              <a:t>Lähde: KMT 2022  |  Koko väestö N: 46 996, naiset N: 23 246, miehet N: 23 750</a:t>
            </a:r>
          </a:p>
        </p:txBody>
      </p:sp>
    </p:spTree>
    <p:extLst>
      <p:ext uri="{BB962C8B-B14F-4D97-AF65-F5344CB8AC3E}">
        <p14:creationId xmlns:p14="http://schemas.microsoft.com/office/powerpoint/2010/main" val="55200314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 descr="A person sitting at a table&#10;&#10;Description automatically generated with low confidence">
            <a:extLst>
              <a:ext uri="{FF2B5EF4-FFF2-40B4-BE49-F238E27FC236}">
                <a16:creationId xmlns:a16="http://schemas.microsoft.com/office/drawing/2014/main" id="{A952CA55-CC65-FE47-87E1-53DD873A07ED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/>
          <a:srcRect l="12338" b="12338"/>
          <a:stretch/>
        </p:blipFill>
        <p:spPr>
          <a:xfrm>
            <a:off x="0" y="0"/>
            <a:ext cx="12192000" cy="6858000"/>
          </a:xfr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479DC0A1-8EB7-1B49-8A79-BD0F142870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66934" y="821266"/>
            <a:ext cx="5655733" cy="2387600"/>
          </a:xfrm>
        </p:spPr>
        <p:txBody>
          <a:bodyPr>
            <a:normAutofit/>
          </a:bodyPr>
          <a:lstStyle/>
          <a:p>
            <a:r>
              <a:rPr lang="fi-FI" sz="8000" dirty="0">
                <a:solidFill>
                  <a:schemeClr val="accent1"/>
                </a:solidFill>
              </a:rPr>
              <a:t>Digitaalinen viikkotavoittavuus</a:t>
            </a:r>
          </a:p>
        </p:txBody>
      </p:sp>
    </p:spTree>
    <p:extLst>
      <p:ext uri="{BB962C8B-B14F-4D97-AF65-F5344CB8AC3E}">
        <p14:creationId xmlns:p14="http://schemas.microsoft.com/office/powerpoint/2010/main" val="385627500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7584257-E253-CA49-84EF-3C8D5B08449E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348415" y="1589088"/>
            <a:ext cx="5403317" cy="3679825"/>
          </a:xfrm>
        </p:spPr>
        <p:txBody>
          <a:bodyPr anchor="ctr">
            <a:normAutofit fontScale="77500" lnSpcReduction="20000"/>
          </a:bodyPr>
          <a:lstStyle/>
          <a:p>
            <a:pPr marL="0" indent="0">
              <a:buNone/>
            </a:pPr>
            <a:r>
              <a:rPr lang="fi-FI" sz="3000" dirty="0">
                <a:solidFill>
                  <a:schemeClr val="accent2"/>
                </a:solidFill>
              </a:rPr>
              <a:t>Digitaalinen viikkotavoittavuusluku</a:t>
            </a:r>
            <a:r>
              <a:rPr lang="fi-FI" sz="3000" dirty="0"/>
              <a:t> on keskimääräisen viikon aikana lehden eri digitaalisia versioita käyttäneiden nettomäärä.</a:t>
            </a:r>
          </a:p>
          <a:p>
            <a:pPr marL="0" indent="0">
              <a:buNone/>
            </a:pPr>
            <a:br>
              <a:rPr lang="fi-FI" sz="3000" dirty="0"/>
            </a:br>
            <a:r>
              <a:rPr lang="fi-FI" sz="3000" dirty="0"/>
              <a:t>Nettoluvulla tarkoitetaan sitä, että </a:t>
            </a:r>
            <a:r>
              <a:rPr lang="fi-FI" sz="2800" dirty="0">
                <a:latin typeface="NeueHaasUnicaW1G-Light" panose="020B0504030206020203" pitchFamily="34" charset="0"/>
              </a:rPr>
              <a:t>y</a:t>
            </a:r>
            <a:r>
              <a:rPr lang="fi-FI" sz="2800" b="0" i="0" dirty="0">
                <a:solidFill>
                  <a:srgbClr val="002649"/>
                </a:solidFill>
                <a:effectLst/>
                <a:latin typeface="NeueHaasUnicaW1G-Light" panose="020B0504030206020203" pitchFamily="34" charset="0"/>
              </a:rPr>
              <a:t>ksi henkilö lasketaan mukaan vain kerran riippumatta siitä, lukeeko hän lehteä yhdessä vai </a:t>
            </a:r>
            <a:r>
              <a:rPr lang="fi-FI" sz="2800" b="0" i="0" dirty="0" err="1">
                <a:solidFill>
                  <a:srgbClr val="002649"/>
                </a:solidFill>
                <a:effectLst/>
                <a:latin typeface="NeueHaasUnicaW1G-Light" panose="020B0504030206020203" pitchFamily="34" charset="0"/>
              </a:rPr>
              <a:t>usemmassa</a:t>
            </a:r>
            <a:r>
              <a:rPr lang="fi-FI" sz="2800" b="0" i="0" dirty="0">
                <a:solidFill>
                  <a:srgbClr val="002649"/>
                </a:solidFill>
                <a:effectLst/>
                <a:latin typeface="NeueHaasUnicaW1G-Light" panose="020B0504030206020203" pitchFamily="34" charset="0"/>
              </a:rPr>
              <a:t> kanavassa. </a:t>
            </a:r>
            <a:endParaRPr lang="fi-FI" sz="30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70AE12A-B0BE-BB47-BD95-CFE3BC18DF36}"/>
              </a:ext>
            </a:extLst>
          </p:cNvPr>
          <p:cNvSpPr txBox="1"/>
          <p:nvPr/>
        </p:nvSpPr>
        <p:spPr>
          <a:xfrm>
            <a:off x="8051180" y="-446049"/>
            <a:ext cx="1847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endParaRPr lang="fi-FI" sz="2000" dirty="0">
              <a:latin typeface="Neue Haas Unica W1G" panose="020B0504030206020203" pitchFamily="34" charset="0"/>
            </a:endParaRPr>
          </a:p>
        </p:txBody>
      </p:sp>
      <p:pic>
        <p:nvPicPr>
          <p:cNvPr id="8" name="Picture Placeholder 7" descr="A person sitting at a table&#10;&#10;Description automatically generated with low confidence">
            <a:extLst>
              <a:ext uri="{FF2B5EF4-FFF2-40B4-BE49-F238E27FC236}">
                <a16:creationId xmlns:a16="http://schemas.microsoft.com/office/drawing/2014/main" id="{3B4BE1B2-3D8F-8F46-BD88-E14FD667DF54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l="20625" r="33125"/>
          <a:stretch/>
        </p:blipFill>
        <p:spPr>
          <a:xfrm>
            <a:off x="0" y="0"/>
            <a:ext cx="5638798" cy="6858000"/>
          </a:xfrm>
        </p:spPr>
      </p:pic>
      <p:pic>
        <p:nvPicPr>
          <p:cNvPr id="5" name="Picture 2" descr="MediaAuditFinland">
            <a:extLst>
              <a:ext uri="{FF2B5EF4-FFF2-40B4-BE49-F238E27FC236}">
                <a16:creationId xmlns:a16="http://schemas.microsoft.com/office/drawing/2014/main" id="{6A4027AF-4700-9B49-A317-D0E4BB6FDD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773" y="5927702"/>
            <a:ext cx="1542826" cy="745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133558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439B79-7B70-5540-BC0F-E7554655BE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/>
              <a:t>Digitaaliselta tavoittavuudeltaan suurimmat aikakausmediat 2022, </a:t>
            </a:r>
            <a:r>
              <a:rPr lang="fi-FI" i="1" dirty="0">
                <a:solidFill>
                  <a:schemeClr val="accent2"/>
                </a:solidFill>
              </a:rPr>
              <a:t>koko 15+-väestö</a:t>
            </a:r>
            <a:endParaRPr lang="en-FI" i="1" dirty="0">
              <a:solidFill>
                <a:schemeClr val="accent2"/>
              </a:solidFill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AE48F555-CEAA-9E48-BCCF-C0A968FDDA58}"/>
              </a:ext>
            </a:extLst>
          </p:cNvPr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3947205338"/>
              </p:ext>
            </p:extLst>
          </p:nvPr>
        </p:nvGraphicFramePr>
        <p:xfrm>
          <a:off x="1790700" y="1634066"/>
          <a:ext cx="8610600" cy="4528322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637653">
                  <a:extLst>
                    <a:ext uri="{9D8B030D-6E8A-4147-A177-3AD203B41FA5}">
                      <a16:colId xmlns:a16="http://schemas.microsoft.com/office/drawing/2014/main" val="2751396997"/>
                    </a:ext>
                  </a:extLst>
                </a:gridCol>
                <a:gridCol w="2657649">
                  <a:extLst>
                    <a:ext uri="{9D8B030D-6E8A-4147-A177-3AD203B41FA5}">
                      <a16:colId xmlns:a16="http://schemas.microsoft.com/office/drawing/2014/main" val="3442766014"/>
                    </a:ext>
                  </a:extLst>
                </a:gridCol>
                <a:gridCol w="2657649">
                  <a:extLst>
                    <a:ext uri="{9D8B030D-6E8A-4147-A177-3AD203B41FA5}">
                      <a16:colId xmlns:a16="http://schemas.microsoft.com/office/drawing/2014/main" val="4259109651"/>
                    </a:ext>
                  </a:extLst>
                </a:gridCol>
                <a:gridCol w="2657649">
                  <a:extLst>
                    <a:ext uri="{9D8B030D-6E8A-4147-A177-3AD203B41FA5}">
                      <a16:colId xmlns:a16="http://schemas.microsoft.com/office/drawing/2014/main" val="65893081"/>
                    </a:ext>
                  </a:extLst>
                </a:gridCol>
              </a:tblGrid>
              <a:tr h="577709">
                <a:tc>
                  <a:txBody>
                    <a:bodyPr/>
                    <a:lstStyle/>
                    <a:p>
                      <a:pPr algn="ctr"/>
                      <a:endParaRPr lang="fi-FI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Lehti</a:t>
                      </a:r>
                      <a:endParaRPr lang="fi-FI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kern="12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Digitaalinen viikkotavoittavuus, </a:t>
                      </a:r>
                      <a:br>
                        <a:rPr lang="fi-FI" sz="1400" b="0" kern="12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</a:br>
                      <a:r>
                        <a:rPr lang="fi-FI" sz="1400" b="0" kern="12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kaikki yli 15-vuotiaat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Peittoprosentti,</a:t>
                      </a:r>
                      <a:b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kaikki yli 15-vuotiaat</a:t>
                      </a:r>
                    </a:p>
                    <a:p>
                      <a:pPr algn="ctr"/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 (</a:t>
                      </a:r>
                      <a:r>
                        <a:rPr lang="fi-FI" sz="1400" b="0" dirty="0" err="1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est</a:t>
                      </a:r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. 4 300 000)</a:t>
                      </a:r>
                      <a:endParaRPr lang="fi-FI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9077957"/>
                  </a:ext>
                </a:extLst>
              </a:tr>
              <a:tr h="466514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1.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Me Naiset 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1 288 000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30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56111175"/>
                  </a:ext>
                </a:extLst>
              </a:tr>
              <a:tr h="369936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2.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Seiska 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1 048 000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24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1740055"/>
                  </a:ext>
                </a:extLst>
              </a:tr>
              <a:tr h="369936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3.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Talouselämä 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488 000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11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972996"/>
                  </a:ext>
                </a:extLst>
              </a:tr>
              <a:tr h="370800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4.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Kotiliesi 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401 000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61943703"/>
                  </a:ext>
                </a:extLst>
              </a:tr>
              <a:tr h="369936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5.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Anna 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391 000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4586163"/>
                  </a:ext>
                </a:extLst>
              </a:tr>
              <a:tr h="369936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6.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Tekniikka&amp;Talous 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370 000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2752572"/>
                  </a:ext>
                </a:extLst>
              </a:tr>
              <a:tr h="369936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7.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Tekniikan Maailma 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252 000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9671826"/>
                  </a:ext>
                </a:extLst>
              </a:tr>
              <a:tr h="369936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8.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Yhteishyvä 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243 000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4177549"/>
                  </a:ext>
                </a:extLst>
              </a:tr>
              <a:tr h="369936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9.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Tivi 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192 000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71584072"/>
                  </a:ext>
                </a:extLst>
              </a:tr>
              <a:tr h="369936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10.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Apu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181 000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563016"/>
                  </a:ext>
                </a:extLst>
              </a:tr>
            </a:tbl>
          </a:graphicData>
        </a:graphic>
      </p:graphicFrame>
      <p:sp>
        <p:nvSpPr>
          <p:cNvPr id="5" name="Rectangle 13">
            <a:extLst>
              <a:ext uri="{FF2B5EF4-FFF2-40B4-BE49-F238E27FC236}">
                <a16:creationId xmlns:a16="http://schemas.microsoft.com/office/drawing/2014/main" id="{A1300CE1-4418-73AB-489D-3E128C8FF5DF}"/>
              </a:ext>
            </a:extLst>
          </p:cNvPr>
          <p:cNvSpPr/>
          <p:nvPr/>
        </p:nvSpPr>
        <p:spPr>
          <a:xfrm>
            <a:off x="3785917" y="6366314"/>
            <a:ext cx="462017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i-FI" sz="1000" dirty="0">
                <a:solidFill>
                  <a:schemeClr val="tx2"/>
                </a:solidFill>
                <a:latin typeface="Neue Haas Unica W1G" panose="020B0504030206020203" pitchFamily="34" charset="0"/>
              </a:rPr>
              <a:t>Lähde: KMT 2022  |  Koko väestö N: 46 996, naiset N: 23 246, miehet N: 23 750</a:t>
            </a:r>
          </a:p>
        </p:txBody>
      </p:sp>
    </p:spTree>
    <p:extLst>
      <p:ext uri="{BB962C8B-B14F-4D97-AF65-F5344CB8AC3E}">
        <p14:creationId xmlns:p14="http://schemas.microsoft.com/office/powerpoint/2010/main" val="386561720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439B79-7B70-5540-BC0F-E7554655BE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/>
              <a:t>Digitaaliselta tavoittavuudeltaan suurimmat </a:t>
            </a:r>
            <a:r>
              <a:rPr lang="fi-FI" dirty="0" err="1"/>
              <a:t>aikakausmediat</a:t>
            </a:r>
            <a:r>
              <a:rPr lang="fi-FI" dirty="0"/>
              <a:t> 2022, </a:t>
            </a:r>
            <a:r>
              <a:rPr lang="fi-FI" i="1" dirty="0">
                <a:solidFill>
                  <a:schemeClr val="accent2"/>
                </a:solidFill>
              </a:rPr>
              <a:t>naiset</a:t>
            </a:r>
            <a:endParaRPr lang="en-FI" i="1" dirty="0">
              <a:solidFill>
                <a:schemeClr val="accent2"/>
              </a:solidFill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AE48F555-CEAA-9E48-BCCF-C0A968FDDA58}"/>
              </a:ext>
            </a:extLst>
          </p:cNvPr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2513358188"/>
              </p:ext>
            </p:extLst>
          </p:nvPr>
        </p:nvGraphicFramePr>
        <p:xfrm>
          <a:off x="1790700" y="1634066"/>
          <a:ext cx="8610600" cy="4277933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637653">
                  <a:extLst>
                    <a:ext uri="{9D8B030D-6E8A-4147-A177-3AD203B41FA5}">
                      <a16:colId xmlns:a16="http://schemas.microsoft.com/office/drawing/2014/main" val="2751396997"/>
                    </a:ext>
                  </a:extLst>
                </a:gridCol>
                <a:gridCol w="2657649">
                  <a:extLst>
                    <a:ext uri="{9D8B030D-6E8A-4147-A177-3AD203B41FA5}">
                      <a16:colId xmlns:a16="http://schemas.microsoft.com/office/drawing/2014/main" val="3442766014"/>
                    </a:ext>
                  </a:extLst>
                </a:gridCol>
                <a:gridCol w="2657649">
                  <a:extLst>
                    <a:ext uri="{9D8B030D-6E8A-4147-A177-3AD203B41FA5}">
                      <a16:colId xmlns:a16="http://schemas.microsoft.com/office/drawing/2014/main" val="4259109651"/>
                    </a:ext>
                  </a:extLst>
                </a:gridCol>
                <a:gridCol w="2657649">
                  <a:extLst>
                    <a:ext uri="{9D8B030D-6E8A-4147-A177-3AD203B41FA5}">
                      <a16:colId xmlns:a16="http://schemas.microsoft.com/office/drawing/2014/main" val="65893081"/>
                    </a:ext>
                  </a:extLst>
                </a:gridCol>
              </a:tblGrid>
              <a:tr h="577709">
                <a:tc>
                  <a:txBody>
                    <a:bodyPr/>
                    <a:lstStyle/>
                    <a:p>
                      <a:pPr algn="ctr"/>
                      <a:endParaRPr lang="fi-FI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Lehti</a:t>
                      </a:r>
                      <a:endParaRPr lang="fi-FI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kern="12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Digitaalinen viikkotavoittavuus, </a:t>
                      </a:r>
                      <a:br>
                        <a:rPr lang="fi-FI" sz="1400" b="0" kern="12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</a:br>
                      <a:r>
                        <a:rPr lang="fi-FI" sz="1400" b="0" kern="12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naiset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Peittoprosentti,</a:t>
                      </a:r>
                      <a:b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naiset (</a:t>
                      </a:r>
                      <a:r>
                        <a:rPr lang="fi-FI" sz="1400" b="0" dirty="0" err="1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est</a:t>
                      </a:r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. 2 199 000)</a:t>
                      </a:r>
                      <a:endParaRPr lang="fi-FI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9077957"/>
                  </a:ext>
                </a:extLst>
              </a:tr>
              <a:tr h="369936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1.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Me Naiset 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1 025 000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47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56111175"/>
                  </a:ext>
                </a:extLst>
              </a:tr>
              <a:tr h="369936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2.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Seiska 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556 000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25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1740055"/>
                  </a:ext>
                </a:extLst>
              </a:tr>
              <a:tr h="369936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3.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Kotiliesi 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343 000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16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972996"/>
                  </a:ext>
                </a:extLst>
              </a:tr>
              <a:tr h="370800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4.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Anna 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332 000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15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61943703"/>
                  </a:ext>
                </a:extLst>
              </a:tr>
              <a:tr h="369936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5.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Yhteishyvä 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169 000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4586163"/>
                  </a:ext>
                </a:extLst>
              </a:tr>
              <a:tr h="369936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6.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Talouselämä 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155 000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2752572"/>
                  </a:ext>
                </a:extLst>
              </a:tr>
              <a:tr h="369936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7.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Kodin Kuvalehti 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105 000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9671826"/>
                  </a:ext>
                </a:extLst>
              </a:tr>
              <a:tr h="369936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8.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Apu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101 000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4177549"/>
                  </a:ext>
                </a:extLst>
              </a:tr>
              <a:tr h="369936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9.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Hyvä Terveys 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94 000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71584072"/>
                  </a:ext>
                </a:extLst>
              </a:tr>
              <a:tr h="369936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10.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Pirkka 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82 000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563016"/>
                  </a:ext>
                </a:extLst>
              </a:tr>
            </a:tbl>
          </a:graphicData>
        </a:graphic>
      </p:graphicFrame>
      <p:sp>
        <p:nvSpPr>
          <p:cNvPr id="5" name="Rectangle 13">
            <a:extLst>
              <a:ext uri="{FF2B5EF4-FFF2-40B4-BE49-F238E27FC236}">
                <a16:creationId xmlns:a16="http://schemas.microsoft.com/office/drawing/2014/main" id="{FDF4932E-F39F-3D2C-C602-B5F50916CFFC}"/>
              </a:ext>
            </a:extLst>
          </p:cNvPr>
          <p:cNvSpPr/>
          <p:nvPr/>
        </p:nvSpPr>
        <p:spPr>
          <a:xfrm>
            <a:off x="3785917" y="6366314"/>
            <a:ext cx="462017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i-FI" sz="1000" dirty="0">
                <a:solidFill>
                  <a:schemeClr val="tx2"/>
                </a:solidFill>
                <a:latin typeface="Neue Haas Unica W1G" panose="020B0504030206020203" pitchFamily="34" charset="0"/>
              </a:rPr>
              <a:t>Lähde: KMT 2022  |  Koko väestö N: 46 996, naiset N: 23 246, miehet N: 23 750</a:t>
            </a:r>
          </a:p>
        </p:txBody>
      </p:sp>
    </p:spTree>
    <p:extLst>
      <p:ext uri="{BB962C8B-B14F-4D97-AF65-F5344CB8AC3E}">
        <p14:creationId xmlns:p14="http://schemas.microsoft.com/office/powerpoint/2010/main" val="41683978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77317352-1218-F048-AD50-48BF50005143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/>
          <a:srcRect r="1505" b="1505"/>
          <a:stretch/>
        </p:blipFill>
        <p:spPr>
          <a:xfrm>
            <a:off x="0" y="0"/>
            <a:ext cx="12192000" cy="6858000"/>
          </a:xfr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479DC0A1-8EB7-1B49-8A79-BD0F142870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685800"/>
            <a:ext cx="5655733" cy="2387600"/>
          </a:xfrm>
        </p:spPr>
        <p:txBody>
          <a:bodyPr>
            <a:normAutofit/>
          </a:bodyPr>
          <a:lstStyle/>
          <a:p>
            <a:r>
              <a:rPr lang="fi-FI" sz="8000" dirty="0">
                <a:solidFill>
                  <a:schemeClr val="accent2"/>
                </a:solidFill>
              </a:rPr>
              <a:t>Kokonais-tavoittavuus</a:t>
            </a:r>
          </a:p>
        </p:txBody>
      </p:sp>
    </p:spTree>
    <p:extLst>
      <p:ext uri="{BB962C8B-B14F-4D97-AF65-F5344CB8AC3E}">
        <p14:creationId xmlns:p14="http://schemas.microsoft.com/office/powerpoint/2010/main" val="202127412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439B79-7B70-5540-BC0F-E7554655BE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/>
              <a:t>Digitaaliselta tavoittavuudeltaan suurimmat </a:t>
            </a:r>
            <a:r>
              <a:rPr lang="fi-FI" dirty="0" err="1"/>
              <a:t>aikakausmediat</a:t>
            </a:r>
            <a:r>
              <a:rPr lang="fi-FI" dirty="0"/>
              <a:t> 2022, </a:t>
            </a:r>
            <a:r>
              <a:rPr lang="fi-FI" i="1" dirty="0">
                <a:solidFill>
                  <a:schemeClr val="accent2"/>
                </a:solidFill>
              </a:rPr>
              <a:t>miehet</a:t>
            </a:r>
            <a:endParaRPr lang="en-FI" i="1" dirty="0">
              <a:solidFill>
                <a:schemeClr val="accent2"/>
              </a:solidFill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AE48F555-CEAA-9E48-BCCF-C0A968FDDA58}"/>
              </a:ext>
            </a:extLst>
          </p:cNvPr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2816543669"/>
              </p:ext>
            </p:extLst>
          </p:nvPr>
        </p:nvGraphicFramePr>
        <p:xfrm>
          <a:off x="1790700" y="1634066"/>
          <a:ext cx="8610600" cy="4277933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637653">
                  <a:extLst>
                    <a:ext uri="{9D8B030D-6E8A-4147-A177-3AD203B41FA5}">
                      <a16:colId xmlns:a16="http://schemas.microsoft.com/office/drawing/2014/main" val="2751396997"/>
                    </a:ext>
                  </a:extLst>
                </a:gridCol>
                <a:gridCol w="2657649">
                  <a:extLst>
                    <a:ext uri="{9D8B030D-6E8A-4147-A177-3AD203B41FA5}">
                      <a16:colId xmlns:a16="http://schemas.microsoft.com/office/drawing/2014/main" val="3442766014"/>
                    </a:ext>
                  </a:extLst>
                </a:gridCol>
                <a:gridCol w="2657649">
                  <a:extLst>
                    <a:ext uri="{9D8B030D-6E8A-4147-A177-3AD203B41FA5}">
                      <a16:colId xmlns:a16="http://schemas.microsoft.com/office/drawing/2014/main" val="4259109651"/>
                    </a:ext>
                  </a:extLst>
                </a:gridCol>
                <a:gridCol w="2657649">
                  <a:extLst>
                    <a:ext uri="{9D8B030D-6E8A-4147-A177-3AD203B41FA5}">
                      <a16:colId xmlns:a16="http://schemas.microsoft.com/office/drawing/2014/main" val="65893081"/>
                    </a:ext>
                  </a:extLst>
                </a:gridCol>
              </a:tblGrid>
              <a:tr h="577709">
                <a:tc>
                  <a:txBody>
                    <a:bodyPr/>
                    <a:lstStyle/>
                    <a:p>
                      <a:pPr algn="ctr"/>
                      <a:endParaRPr lang="fi-FI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Lehti</a:t>
                      </a:r>
                      <a:endParaRPr lang="fi-FI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kern="12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Digitaalinen viikkotavoittavuus, </a:t>
                      </a:r>
                      <a:br>
                        <a:rPr lang="fi-FI" sz="1400" b="0" kern="12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</a:br>
                      <a:r>
                        <a:rPr lang="fi-FI" sz="1400" b="0" kern="12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miehet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Peittoprosentti,</a:t>
                      </a:r>
                      <a:b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miehet (</a:t>
                      </a:r>
                      <a:r>
                        <a:rPr lang="fi-FI" sz="1400" b="0" dirty="0" err="1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est</a:t>
                      </a:r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. 2 101 000)</a:t>
                      </a:r>
                      <a:endParaRPr lang="fi-FI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9077957"/>
                  </a:ext>
                </a:extLst>
              </a:tr>
              <a:tr h="369936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1.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Seiska 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491 000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23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56111175"/>
                  </a:ext>
                </a:extLst>
              </a:tr>
              <a:tr h="369936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2.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Talouselämä 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333 000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16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1740055"/>
                  </a:ext>
                </a:extLst>
              </a:tr>
              <a:tr h="369936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3.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Tekniikka&amp;Talous 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307 000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15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972996"/>
                  </a:ext>
                </a:extLst>
              </a:tr>
              <a:tr h="370800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4.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Me Naiset 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265 000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13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61943703"/>
                  </a:ext>
                </a:extLst>
              </a:tr>
              <a:tr h="369936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5.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Tekniikan Maailma 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222 000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11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4586163"/>
                  </a:ext>
                </a:extLst>
              </a:tr>
              <a:tr h="369936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6.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Tivi 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160 000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2752572"/>
                  </a:ext>
                </a:extLst>
              </a:tr>
              <a:tr h="369936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7.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Mikrobitti 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132 000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9671826"/>
                  </a:ext>
                </a:extLst>
              </a:tr>
              <a:tr h="369936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8.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Apu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80 000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4177549"/>
                  </a:ext>
                </a:extLst>
              </a:tr>
              <a:tr h="369936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9.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Yhteishyvä 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74 000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71584072"/>
                  </a:ext>
                </a:extLst>
              </a:tr>
              <a:tr h="369936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10.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Tuulilasi 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74 000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563016"/>
                  </a:ext>
                </a:extLst>
              </a:tr>
            </a:tbl>
          </a:graphicData>
        </a:graphic>
      </p:graphicFrame>
      <p:sp>
        <p:nvSpPr>
          <p:cNvPr id="5" name="Rectangle 13">
            <a:extLst>
              <a:ext uri="{FF2B5EF4-FFF2-40B4-BE49-F238E27FC236}">
                <a16:creationId xmlns:a16="http://schemas.microsoft.com/office/drawing/2014/main" id="{A4321164-F32C-E0DD-6D68-E846277B8DFF}"/>
              </a:ext>
            </a:extLst>
          </p:cNvPr>
          <p:cNvSpPr/>
          <p:nvPr/>
        </p:nvSpPr>
        <p:spPr>
          <a:xfrm>
            <a:off x="3785917" y="6366314"/>
            <a:ext cx="462017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i-FI" sz="1000" dirty="0">
                <a:solidFill>
                  <a:schemeClr val="tx2"/>
                </a:solidFill>
                <a:latin typeface="Neue Haas Unica W1G" panose="020B0504030206020203" pitchFamily="34" charset="0"/>
              </a:rPr>
              <a:t>Lähde: KMT 2022  |  Koko väestö N: 46 996, naiset N: 23 246, miehet N: 23 750</a:t>
            </a:r>
          </a:p>
        </p:txBody>
      </p:sp>
    </p:spTree>
    <p:extLst>
      <p:ext uri="{BB962C8B-B14F-4D97-AF65-F5344CB8AC3E}">
        <p14:creationId xmlns:p14="http://schemas.microsoft.com/office/powerpoint/2010/main" val="424188061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439B79-7B70-5540-BC0F-E7554655BE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/>
              <a:t>Digitaaliselta tavoittavuudeltaan suurimmat aikakausmediat 2022, </a:t>
            </a:r>
            <a:r>
              <a:rPr lang="fi-FI" i="1" dirty="0">
                <a:solidFill>
                  <a:schemeClr val="accent2"/>
                </a:solidFill>
              </a:rPr>
              <a:t>15–24-vuotiaat</a:t>
            </a:r>
            <a:endParaRPr lang="en-FI" i="1" dirty="0">
              <a:solidFill>
                <a:schemeClr val="accent2"/>
              </a:solidFill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AE48F555-CEAA-9E48-BCCF-C0A968FDDA58}"/>
              </a:ext>
            </a:extLst>
          </p:cNvPr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1850540739"/>
              </p:ext>
            </p:extLst>
          </p:nvPr>
        </p:nvGraphicFramePr>
        <p:xfrm>
          <a:off x="1790700" y="1634066"/>
          <a:ext cx="8610600" cy="4277933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637653">
                  <a:extLst>
                    <a:ext uri="{9D8B030D-6E8A-4147-A177-3AD203B41FA5}">
                      <a16:colId xmlns:a16="http://schemas.microsoft.com/office/drawing/2014/main" val="2751396997"/>
                    </a:ext>
                  </a:extLst>
                </a:gridCol>
                <a:gridCol w="2657649">
                  <a:extLst>
                    <a:ext uri="{9D8B030D-6E8A-4147-A177-3AD203B41FA5}">
                      <a16:colId xmlns:a16="http://schemas.microsoft.com/office/drawing/2014/main" val="3442766014"/>
                    </a:ext>
                  </a:extLst>
                </a:gridCol>
                <a:gridCol w="2657649">
                  <a:extLst>
                    <a:ext uri="{9D8B030D-6E8A-4147-A177-3AD203B41FA5}">
                      <a16:colId xmlns:a16="http://schemas.microsoft.com/office/drawing/2014/main" val="4259109651"/>
                    </a:ext>
                  </a:extLst>
                </a:gridCol>
                <a:gridCol w="2657649">
                  <a:extLst>
                    <a:ext uri="{9D8B030D-6E8A-4147-A177-3AD203B41FA5}">
                      <a16:colId xmlns:a16="http://schemas.microsoft.com/office/drawing/2014/main" val="65893081"/>
                    </a:ext>
                  </a:extLst>
                </a:gridCol>
              </a:tblGrid>
              <a:tr h="577709">
                <a:tc>
                  <a:txBody>
                    <a:bodyPr/>
                    <a:lstStyle/>
                    <a:p>
                      <a:pPr algn="ctr"/>
                      <a:endParaRPr lang="fi-FI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Lehti</a:t>
                      </a:r>
                      <a:endParaRPr lang="fi-FI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kern="12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Digitaalinen viikkotavoittavuus, </a:t>
                      </a:r>
                      <a:br>
                        <a:rPr lang="fi-FI" sz="1400" b="0" kern="12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</a:br>
                      <a:r>
                        <a:rPr lang="fi-FI" sz="1400" b="0" kern="12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15–24-vuotiaat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Peittoprosentti,</a:t>
                      </a:r>
                      <a:b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15–24-vuotiaat (</a:t>
                      </a:r>
                      <a:r>
                        <a:rPr lang="fi-FI" sz="1400" b="0" dirty="0" err="1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est</a:t>
                      </a:r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. 550 000)</a:t>
                      </a:r>
                      <a:endParaRPr lang="fi-FI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9077957"/>
                  </a:ext>
                </a:extLst>
              </a:tr>
              <a:tr h="369936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1.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Seiska 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208 000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38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56111175"/>
                  </a:ext>
                </a:extLst>
              </a:tr>
              <a:tr h="369936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2.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Me Naiset 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198 000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36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1740055"/>
                  </a:ext>
                </a:extLst>
              </a:tr>
              <a:tr h="369936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3.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Anna 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60 000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11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972996"/>
                  </a:ext>
                </a:extLst>
              </a:tr>
              <a:tr h="370800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4.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Tekniikan Maailma 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43 000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61943703"/>
                  </a:ext>
                </a:extLst>
              </a:tr>
              <a:tr h="369936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5.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Kotiliesi 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43 000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4586163"/>
                  </a:ext>
                </a:extLst>
              </a:tr>
              <a:tr h="369936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6.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Tekniikka&amp;Talous 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42 000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2752572"/>
                  </a:ext>
                </a:extLst>
              </a:tr>
              <a:tr h="369936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7.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Talouselämä 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37 000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9671826"/>
                  </a:ext>
                </a:extLst>
              </a:tr>
              <a:tr h="369936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8.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Yhteishyvä 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31 000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4177549"/>
                  </a:ext>
                </a:extLst>
              </a:tr>
              <a:tr h="369936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9.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Mikrobitti 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22 000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71584072"/>
                  </a:ext>
                </a:extLst>
              </a:tr>
              <a:tr h="369936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10.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Pirkka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19 000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563016"/>
                  </a:ext>
                </a:extLst>
              </a:tr>
            </a:tbl>
          </a:graphicData>
        </a:graphic>
      </p:graphicFrame>
      <p:sp>
        <p:nvSpPr>
          <p:cNvPr id="8" name="Rectangle 13">
            <a:extLst>
              <a:ext uri="{FF2B5EF4-FFF2-40B4-BE49-F238E27FC236}">
                <a16:creationId xmlns:a16="http://schemas.microsoft.com/office/drawing/2014/main" id="{3EBB00EB-F892-8ACA-7847-8750096E8DC7}"/>
              </a:ext>
            </a:extLst>
          </p:cNvPr>
          <p:cNvSpPr/>
          <p:nvPr/>
        </p:nvSpPr>
        <p:spPr>
          <a:xfrm>
            <a:off x="3785917" y="6366314"/>
            <a:ext cx="462017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i-FI" sz="1000" dirty="0">
                <a:solidFill>
                  <a:schemeClr val="tx2"/>
                </a:solidFill>
                <a:latin typeface="Neue Haas Unica W1G" panose="020B0504030206020203" pitchFamily="34" charset="0"/>
              </a:rPr>
              <a:t>Lähde: KMT 2022  |  Koko väestö N: 46 996, naiset N: 23 246, miehet N: 23 750</a:t>
            </a:r>
          </a:p>
        </p:txBody>
      </p:sp>
    </p:spTree>
    <p:extLst>
      <p:ext uri="{BB962C8B-B14F-4D97-AF65-F5344CB8AC3E}">
        <p14:creationId xmlns:p14="http://schemas.microsoft.com/office/powerpoint/2010/main" val="104544607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439B79-7B70-5540-BC0F-E7554655BE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/>
              <a:t>Digitaaliselta tavoittavuudeltaan suurimmat aikakausmediat 2022, </a:t>
            </a:r>
            <a:r>
              <a:rPr lang="fi-FI" i="1" dirty="0">
                <a:solidFill>
                  <a:schemeClr val="accent2"/>
                </a:solidFill>
              </a:rPr>
              <a:t>25–34-vuotiaat</a:t>
            </a:r>
            <a:endParaRPr lang="en-FI" i="1" dirty="0">
              <a:solidFill>
                <a:schemeClr val="accent2"/>
              </a:solidFill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AE48F555-CEAA-9E48-BCCF-C0A968FDDA58}"/>
              </a:ext>
            </a:extLst>
          </p:cNvPr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3751064717"/>
              </p:ext>
            </p:extLst>
          </p:nvPr>
        </p:nvGraphicFramePr>
        <p:xfrm>
          <a:off x="1790700" y="1634066"/>
          <a:ext cx="8610600" cy="4277933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637653">
                  <a:extLst>
                    <a:ext uri="{9D8B030D-6E8A-4147-A177-3AD203B41FA5}">
                      <a16:colId xmlns:a16="http://schemas.microsoft.com/office/drawing/2014/main" val="2751396997"/>
                    </a:ext>
                  </a:extLst>
                </a:gridCol>
                <a:gridCol w="2657649">
                  <a:extLst>
                    <a:ext uri="{9D8B030D-6E8A-4147-A177-3AD203B41FA5}">
                      <a16:colId xmlns:a16="http://schemas.microsoft.com/office/drawing/2014/main" val="3442766014"/>
                    </a:ext>
                  </a:extLst>
                </a:gridCol>
                <a:gridCol w="2657649">
                  <a:extLst>
                    <a:ext uri="{9D8B030D-6E8A-4147-A177-3AD203B41FA5}">
                      <a16:colId xmlns:a16="http://schemas.microsoft.com/office/drawing/2014/main" val="4259109651"/>
                    </a:ext>
                  </a:extLst>
                </a:gridCol>
                <a:gridCol w="2657649">
                  <a:extLst>
                    <a:ext uri="{9D8B030D-6E8A-4147-A177-3AD203B41FA5}">
                      <a16:colId xmlns:a16="http://schemas.microsoft.com/office/drawing/2014/main" val="65893081"/>
                    </a:ext>
                  </a:extLst>
                </a:gridCol>
              </a:tblGrid>
              <a:tr h="577709">
                <a:tc>
                  <a:txBody>
                    <a:bodyPr/>
                    <a:lstStyle/>
                    <a:p>
                      <a:pPr algn="ctr"/>
                      <a:endParaRPr lang="fi-FI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Lehti</a:t>
                      </a:r>
                      <a:endParaRPr lang="fi-FI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kern="12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Digitaalinen viikkotavoittavuus, </a:t>
                      </a:r>
                      <a:br>
                        <a:rPr lang="fi-FI" sz="1400" b="0" kern="12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</a:br>
                      <a:r>
                        <a:rPr lang="fi-FI" sz="1400" b="0" kern="12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25–34-vuotiaat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Peittoprosentti,</a:t>
                      </a:r>
                      <a:b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25–34-vuotiaat (</a:t>
                      </a:r>
                      <a:r>
                        <a:rPr lang="fi-FI" sz="1400" b="0" dirty="0" err="1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est</a:t>
                      </a:r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. 609 000)</a:t>
                      </a:r>
                      <a:endParaRPr lang="fi-FI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9077957"/>
                  </a:ext>
                </a:extLst>
              </a:tr>
              <a:tr h="369936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1.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Me Naiset 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289 000 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47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56111175"/>
                  </a:ext>
                </a:extLst>
              </a:tr>
              <a:tr h="369936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2.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Seiska 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250 000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41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1740055"/>
                  </a:ext>
                </a:extLst>
              </a:tr>
              <a:tr h="369936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3.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Talouselämä 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111 000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18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972996"/>
                  </a:ext>
                </a:extLst>
              </a:tr>
              <a:tr h="370800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4.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Tekniikka&amp;Talous 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88 000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14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61943703"/>
                  </a:ext>
                </a:extLst>
              </a:tr>
              <a:tr h="369936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5.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Anna 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85 000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14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4586163"/>
                  </a:ext>
                </a:extLst>
              </a:tr>
              <a:tr h="369936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6.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Kotiliesi 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79 000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13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2752572"/>
                  </a:ext>
                </a:extLst>
              </a:tr>
              <a:tr h="369936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7.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Yhteishyvä 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55 000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9671826"/>
                  </a:ext>
                </a:extLst>
              </a:tr>
              <a:tr h="369936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8.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Tekniikan Maailma 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52 000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4177549"/>
                  </a:ext>
                </a:extLst>
              </a:tr>
              <a:tr h="369936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9.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Tivi 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43 000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71584072"/>
                  </a:ext>
                </a:extLst>
              </a:tr>
              <a:tr h="369936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10.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Mikrobitti 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37 000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563016"/>
                  </a:ext>
                </a:extLst>
              </a:tr>
            </a:tbl>
          </a:graphicData>
        </a:graphic>
      </p:graphicFrame>
      <p:sp>
        <p:nvSpPr>
          <p:cNvPr id="5" name="Rectangle 13">
            <a:extLst>
              <a:ext uri="{FF2B5EF4-FFF2-40B4-BE49-F238E27FC236}">
                <a16:creationId xmlns:a16="http://schemas.microsoft.com/office/drawing/2014/main" id="{008CF3E7-310F-8D6D-8613-25EC336FF0F0}"/>
              </a:ext>
            </a:extLst>
          </p:cNvPr>
          <p:cNvSpPr/>
          <p:nvPr/>
        </p:nvSpPr>
        <p:spPr>
          <a:xfrm>
            <a:off x="3785917" y="6366314"/>
            <a:ext cx="462017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i-FI" sz="1000" dirty="0">
                <a:solidFill>
                  <a:schemeClr val="tx2"/>
                </a:solidFill>
                <a:latin typeface="Neue Haas Unica W1G" panose="020B0504030206020203" pitchFamily="34" charset="0"/>
              </a:rPr>
              <a:t>Lähde: KMT 2022  |  Koko väestö N: 46 996, naiset N: 23 246, miehet N: 23 750</a:t>
            </a:r>
          </a:p>
        </p:txBody>
      </p:sp>
    </p:spTree>
    <p:extLst>
      <p:ext uri="{BB962C8B-B14F-4D97-AF65-F5344CB8AC3E}">
        <p14:creationId xmlns:p14="http://schemas.microsoft.com/office/powerpoint/2010/main" val="243388241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439B79-7B70-5540-BC0F-E7554655BE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/>
              <a:t>Digitaaliselta tavoittavuudeltaan suurimmat aikakausmediat 2022, </a:t>
            </a:r>
            <a:r>
              <a:rPr lang="fi-FI" i="1" dirty="0">
                <a:solidFill>
                  <a:schemeClr val="accent2"/>
                </a:solidFill>
              </a:rPr>
              <a:t>35–44-vuotiaat</a:t>
            </a:r>
            <a:endParaRPr lang="en-FI" i="1" dirty="0">
              <a:solidFill>
                <a:schemeClr val="accent2"/>
              </a:solidFill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AE48F555-CEAA-9E48-BCCF-C0A968FDDA58}"/>
              </a:ext>
            </a:extLst>
          </p:cNvPr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2863519568"/>
              </p:ext>
            </p:extLst>
          </p:nvPr>
        </p:nvGraphicFramePr>
        <p:xfrm>
          <a:off x="1790700" y="1634066"/>
          <a:ext cx="8610600" cy="4277933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637653">
                  <a:extLst>
                    <a:ext uri="{9D8B030D-6E8A-4147-A177-3AD203B41FA5}">
                      <a16:colId xmlns:a16="http://schemas.microsoft.com/office/drawing/2014/main" val="2751396997"/>
                    </a:ext>
                  </a:extLst>
                </a:gridCol>
                <a:gridCol w="2657649">
                  <a:extLst>
                    <a:ext uri="{9D8B030D-6E8A-4147-A177-3AD203B41FA5}">
                      <a16:colId xmlns:a16="http://schemas.microsoft.com/office/drawing/2014/main" val="3442766014"/>
                    </a:ext>
                  </a:extLst>
                </a:gridCol>
                <a:gridCol w="2657649">
                  <a:extLst>
                    <a:ext uri="{9D8B030D-6E8A-4147-A177-3AD203B41FA5}">
                      <a16:colId xmlns:a16="http://schemas.microsoft.com/office/drawing/2014/main" val="4259109651"/>
                    </a:ext>
                  </a:extLst>
                </a:gridCol>
                <a:gridCol w="2657649">
                  <a:extLst>
                    <a:ext uri="{9D8B030D-6E8A-4147-A177-3AD203B41FA5}">
                      <a16:colId xmlns:a16="http://schemas.microsoft.com/office/drawing/2014/main" val="65893081"/>
                    </a:ext>
                  </a:extLst>
                </a:gridCol>
              </a:tblGrid>
              <a:tr h="577709">
                <a:tc>
                  <a:txBody>
                    <a:bodyPr/>
                    <a:lstStyle/>
                    <a:p>
                      <a:pPr algn="ctr"/>
                      <a:endParaRPr lang="fi-FI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Lehti</a:t>
                      </a:r>
                      <a:endParaRPr lang="fi-FI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kern="12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Digitaalinen viikkotavoittavuus, </a:t>
                      </a:r>
                      <a:br>
                        <a:rPr lang="fi-FI" sz="1400" b="0" kern="12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</a:br>
                      <a:r>
                        <a:rPr lang="fi-FI" sz="1400" b="0" kern="12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35–44-vuotiaat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Peittoprosentti,</a:t>
                      </a:r>
                      <a:b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35–44-vuotiaat (</a:t>
                      </a:r>
                      <a:r>
                        <a:rPr lang="fi-FI" sz="1400" b="0" dirty="0" err="1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est</a:t>
                      </a:r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. 613 000)</a:t>
                      </a:r>
                      <a:endParaRPr lang="fi-FI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9077957"/>
                  </a:ext>
                </a:extLst>
              </a:tr>
              <a:tr h="369936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1.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Me Naiset 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268 000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44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56111175"/>
                  </a:ext>
                </a:extLst>
              </a:tr>
              <a:tr h="369936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2.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Seiska 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226 000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37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1740055"/>
                  </a:ext>
                </a:extLst>
              </a:tr>
              <a:tr h="369936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3.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Talouselämä 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96 000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16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972996"/>
                  </a:ext>
                </a:extLst>
              </a:tr>
              <a:tr h="370800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4.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Anna 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93 000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15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61943703"/>
                  </a:ext>
                </a:extLst>
              </a:tr>
              <a:tr h="369936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5.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Tekniikka&amp;Talous 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81 000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13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4586163"/>
                  </a:ext>
                </a:extLst>
              </a:tr>
              <a:tr h="369936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6.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Kotiliesi 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74 000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12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2752572"/>
                  </a:ext>
                </a:extLst>
              </a:tr>
              <a:tr h="369936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7.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Tekniikan Maailma 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47 000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9671826"/>
                  </a:ext>
                </a:extLst>
              </a:tr>
              <a:tr h="369936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8.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Yhteishyvä 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45 000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4177549"/>
                  </a:ext>
                </a:extLst>
              </a:tr>
              <a:tr h="369936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9.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Tivi 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44 000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71584072"/>
                  </a:ext>
                </a:extLst>
              </a:tr>
              <a:tr h="369936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10.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Apu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35 000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563016"/>
                  </a:ext>
                </a:extLst>
              </a:tr>
            </a:tbl>
          </a:graphicData>
        </a:graphic>
      </p:graphicFrame>
      <p:sp>
        <p:nvSpPr>
          <p:cNvPr id="5" name="Rectangle 13">
            <a:extLst>
              <a:ext uri="{FF2B5EF4-FFF2-40B4-BE49-F238E27FC236}">
                <a16:creationId xmlns:a16="http://schemas.microsoft.com/office/drawing/2014/main" id="{CB93020C-7AAC-492B-B0A0-56E22539F965}"/>
              </a:ext>
            </a:extLst>
          </p:cNvPr>
          <p:cNvSpPr/>
          <p:nvPr/>
        </p:nvSpPr>
        <p:spPr>
          <a:xfrm>
            <a:off x="3785917" y="6366314"/>
            <a:ext cx="462017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i-FI" sz="1000" dirty="0">
                <a:solidFill>
                  <a:schemeClr val="tx2"/>
                </a:solidFill>
                <a:latin typeface="Neue Haas Unica W1G" panose="020B0504030206020203" pitchFamily="34" charset="0"/>
              </a:rPr>
              <a:t>Lähde: KMT 2022  |  Koko väestö N: 46 996, naiset N: 23 246, miehet N: 23 750</a:t>
            </a:r>
          </a:p>
        </p:txBody>
      </p:sp>
    </p:spTree>
    <p:extLst>
      <p:ext uri="{BB962C8B-B14F-4D97-AF65-F5344CB8AC3E}">
        <p14:creationId xmlns:p14="http://schemas.microsoft.com/office/powerpoint/2010/main" val="193371136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439B79-7B70-5540-BC0F-E7554655BE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/>
              <a:t>Digitaaliselta tavoittavuudeltaan suurimmat aikakausmediat 2022, </a:t>
            </a:r>
            <a:r>
              <a:rPr lang="fi-FI" i="1" dirty="0">
                <a:solidFill>
                  <a:schemeClr val="accent2"/>
                </a:solidFill>
              </a:rPr>
              <a:t>45–54-vuotiaat</a:t>
            </a:r>
            <a:endParaRPr lang="en-FI" i="1" dirty="0">
              <a:solidFill>
                <a:schemeClr val="accent2"/>
              </a:solidFill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AE48F555-CEAA-9E48-BCCF-C0A968FDDA58}"/>
              </a:ext>
            </a:extLst>
          </p:cNvPr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3079721770"/>
              </p:ext>
            </p:extLst>
          </p:nvPr>
        </p:nvGraphicFramePr>
        <p:xfrm>
          <a:off x="1790700" y="1634066"/>
          <a:ext cx="8610600" cy="4277933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637653">
                  <a:extLst>
                    <a:ext uri="{9D8B030D-6E8A-4147-A177-3AD203B41FA5}">
                      <a16:colId xmlns:a16="http://schemas.microsoft.com/office/drawing/2014/main" val="2751396997"/>
                    </a:ext>
                  </a:extLst>
                </a:gridCol>
                <a:gridCol w="2657649">
                  <a:extLst>
                    <a:ext uri="{9D8B030D-6E8A-4147-A177-3AD203B41FA5}">
                      <a16:colId xmlns:a16="http://schemas.microsoft.com/office/drawing/2014/main" val="3442766014"/>
                    </a:ext>
                  </a:extLst>
                </a:gridCol>
                <a:gridCol w="2657649">
                  <a:extLst>
                    <a:ext uri="{9D8B030D-6E8A-4147-A177-3AD203B41FA5}">
                      <a16:colId xmlns:a16="http://schemas.microsoft.com/office/drawing/2014/main" val="4259109651"/>
                    </a:ext>
                  </a:extLst>
                </a:gridCol>
                <a:gridCol w="2657649">
                  <a:extLst>
                    <a:ext uri="{9D8B030D-6E8A-4147-A177-3AD203B41FA5}">
                      <a16:colId xmlns:a16="http://schemas.microsoft.com/office/drawing/2014/main" val="65893081"/>
                    </a:ext>
                  </a:extLst>
                </a:gridCol>
              </a:tblGrid>
              <a:tr h="577709">
                <a:tc>
                  <a:txBody>
                    <a:bodyPr/>
                    <a:lstStyle/>
                    <a:p>
                      <a:pPr algn="ctr"/>
                      <a:endParaRPr lang="fi-FI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Lehti</a:t>
                      </a:r>
                      <a:endParaRPr lang="fi-FI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kern="12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Digitaalinen viikkotavoittavuus, </a:t>
                      </a:r>
                      <a:br>
                        <a:rPr lang="fi-FI" sz="1400" b="0" kern="12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</a:br>
                      <a:r>
                        <a:rPr lang="fi-FI" sz="1400" b="0" kern="12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45–54-vuotiaat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Peittoprosentti,</a:t>
                      </a:r>
                      <a:b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45–54-vuotiaat (</a:t>
                      </a:r>
                      <a:r>
                        <a:rPr lang="fi-FI" sz="1400" b="0" dirty="0" err="1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est</a:t>
                      </a:r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. 597 000)</a:t>
                      </a:r>
                      <a:endParaRPr lang="fi-FI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9077957"/>
                  </a:ext>
                </a:extLst>
              </a:tr>
              <a:tr h="369936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1.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Me Naiset 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186 000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31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56111175"/>
                  </a:ext>
                </a:extLst>
              </a:tr>
              <a:tr h="369936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2.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Seiska 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164 000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27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1740055"/>
                  </a:ext>
                </a:extLst>
              </a:tr>
              <a:tr h="369936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3.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Talouselämä 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81 000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14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972996"/>
                  </a:ext>
                </a:extLst>
              </a:tr>
              <a:tr h="370800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4.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Kotiliesi 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61 000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61943703"/>
                  </a:ext>
                </a:extLst>
              </a:tr>
              <a:tr h="369936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5.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Tekniikka&amp;Talous 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60 000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4586163"/>
                  </a:ext>
                </a:extLst>
              </a:tr>
              <a:tr h="369936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6.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Anna 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59 000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2752572"/>
                  </a:ext>
                </a:extLst>
              </a:tr>
              <a:tr h="369936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7.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Tekniikan Maailma 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44 000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9671826"/>
                  </a:ext>
                </a:extLst>
              </a:tr>
              <a:tr h="369936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8.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Tivi 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39 000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4177549"/>
                  </a:ext>
                </a:extLst>
              </a:tr>
              <a:tr h="369936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9.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Yhteishyvä 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37 000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71584072"/>
                  </a:ext>
                </a:extLst>
              </a:tr>
              <a:tr h="369936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10.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Apu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31 000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563016"/>
                  </a:ext>
                </a:extLst>
              </a:tr>
            </a:tbl>
          </a:graphicData>
        </a:graphic>
      </p:graphicFrame>
      <p:sp>
        <p:nvSpPr>
          <p:cNvPr id="5" name="Rectangle 13">
            <a:extLst>
              <a:ext uri="{FF2B5EF4-FFF2-40B4-BE49-F238E27FC236}">
                <a16:creationId xmlns:a16="http://schemas.microsoft.com/office/drawing/2014/main" id="{B6452569-6023-111D-4869-7D8591D6F96D}"/>
              </a:ext>
            </a:extLst>
          </p:cNvPr>
          <p:cNvSpPr/>
          <p:nvPr/>
        </p:nvSpPr>
        <p:spPr>
          <a:xfrm>
            <a:off x="3785917" y="6366314"/>
            <a:ext cx="462017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i-FI" sz="1000" dirty="0">
                <a:solidFill>
                  <a:schemeClr val="tx2"/>
                </a:solidFill>
                <a:latin typeface="Neue Haas Unica W1G" panose="020B0504030206020203" pitchFamily="34" charset="0"/>
              </a:rPr>
              <a:t>Lähde: KMT 2022  |  Koko väestö N: 46 996, naiset N: 23 246, miehet N: 23 750</a:t>
            </a:r>
          </a:p>
        </p:txBody>
      </p:sp>
    </p:spTree>
    <p:extLst>
      <p:ext uri="{BB962C8B-B14F-4D97-AF65-F5344CB8AC3E}">
        <p14:creationId xmlns:p14="http://schemas.microsoft.com/office/powerpoint/2010/main" val="128497374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439B79-7B70-5540-BC0F-E7554655BE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/>
              <a:t>Digitaaliselta tavoittavuudeltaan suurimmat aikakausmediat 2022, </a:t>
            </a:r>
            <a:r>
              <a:rPr lang="fi-FI" i="1" dirty="0">
                <a:solidFill>
                  <a:schemeClr val="accent2"/>
                </a:solidFill>
              </a:rPr>
              <a:t>55–64-vuotiaat</a:t>
            </a:r>
            <a:endParaRPr lang="en-FI" i="1" dirty="0">
              <a:solidFill>
                <a:schemeClr val="accent2"/>
              </a:solidFill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AE48F555-CEAA-9E48-BCCF-C0A968FDDA58}"/>
              </a:ext>
            </a:extLst>
          </p:cNvPr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1917380004"/>
              </p:ext>
            </p:extLst>
          </p:nvPr>
        </p:nvGraphicFramePr>
        <p:xfrm>
          <a:off x="1790700" y="1634066"/>
          <a:ext cx="8610600" cy="4212797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637653">
                  <a:extLst>
                    <a:ext uri="{9D8B030D-6E8A-4147-A177-3AD203B41FA5}">
                      <a16:colId xmlns:a16="http://schemas.microsoft.com/office/drawing/2014/main" val="2751396997"/>
                    </a:ext>
                  </a:extLst>
                </a:gridCol>
                <a:gridCol w="2657649">
                  <a:extLst>
                    <a:ext uri="{9D8B030D-6E8A-4147-A177-3AD203B41FA5}">
                      <a16:colId xmlns:a16="http://schemas.microsoft.com/office/drawing/2014/main" val="3442766014"/>
                    </a:ext>
                  </a:extLst>
                </a:gridCol>
                <a:gridCol w="2657649">
                  <a:extLst>
                    <a:ext uri="{9D8B030D-6E8A-4147-A177-3AD203B41FA5}">
                      <a16:colId xmlns:a16="http://schemas.microsoft.com/office/drawing/2014/main" val="4259109651"/>
                    </a:ext>
                  </a:extLst>
                </a:gridCol>
                <a:gridCol w="2657649">
                  <a:extLst>
                    <a:ext uri="{9D8B030D-6E8A-4147-A177-3AD203B41FA5}">
                      <a16:colId xmlns:a16="http://schemas.microsoft.com/office/drawing/2014/main" val="65893081"/>
                    </a:ext>
                  </a:extLst>
                </a:gridCol>
              </a:tblGrid>
              <a:tr h="577709">
                <a:tc>
                  <a:txBody>
                    <a:bodyPr/>
                    <a:lstStyle/>
                    <a:p>
                      <a:pPr algn="ctr"/>
                      <a:endParaRPr lang="fi-FI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Lehti</a:t>
                      </a:r>
                      <a:endParaRPr lang="fi-FI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kern="12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Digitaalinen viikkotavoittavuus, </a:t>
                      </a:r>
                      <a:br>
                        <a:rPr lang="fi-FI" sz="1400" b="0" kern="12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</a:br>
                      <a:r>
                        <a:rPr lang="fi-FI" sz="1400" b="0" kern="12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55–64-vuotiaat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Peittoprosentti,</a:t>
                      </a:r>
                      <a:b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55–64-vuotiaat (</a:t>
                      </a:r>
                      <a:r>
                        <a:rPr lang="fi-FI" sz="1400" b="0" dirty="0" err="1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est</a:t>
                      </a:r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. 680 000)</a:t>
                      </a:r>
                      <a:endParaRPr lang="fi-FI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9077957"/>
                  </a:ext>
                </a:extLst>
              </a:tr>
              <a:tr h="369936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1.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Me Naiset 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189 000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28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56111175"/>
                  </a:ext>
                </a:extLst>
              </a:tr>
              <a:tr h="275789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2.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Seiska 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114 000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17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1740055"/>
                  </a:ext>
                </a:extLst>
              </a:tr>
              <a:tr h="369936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3.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Talouselämä 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70 000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972996"/>
                  </a:ext>
                </a:extLst>
              </a:tr>
              <a:tr h="370800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4.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Kotiliesi 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59 000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61943703"/>
                  </a:ext>
                </a:extLst>
              </a:tr>
              <a:tr h="369936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5.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Anna 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49 000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4586163"/>
                  </a:ext>
                </a:extLst>
              </a:tr>
              <a:tr h="369936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6.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Tekniikka&amp;Talous 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46 000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2752572"/>
                  </a:ext>
                </a:extLst>
              </a:tr>
              <a:tr h="369936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7.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Tekniikan Maailma 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36 000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9671826"/>
                  </a:ext>
                </a:extLst>
              </a:tr>
              <a:tr h="369936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8.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Apu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34 000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4177549"/>
                  </a:ext>
                </a:extLst>
              </a:tr>
              <a:tr h="369936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9.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 err="1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Tivi</a:t>
                      </a: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 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30 000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71584072"/>
                  </a:ext>
                </a:extLst>
              </a:tr>
              <a:tr h="369936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10.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Yhteishyvä 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29 000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563016"/>
                  </a:ext>
                </a:extLst>
              </a:tr>
            </a:tbl>
          </a:graphicData>
        </a:graphic>
      </p:graphicFrame>
      <p:sp>
        <p:nvSpPr>
          <p:cNvPr id="5" name="Rectangle 13">
            <a:extLst>
              <a:ext uri="{FF2B5EF4-FFF2-40B4-BE49-F238E27FC236}">
                <a16:creationId xmlns:a16="http://schemas.microsoft.com/office/drawing/2014/main" id="{407F8772-3D0B-5B41-D6AA-CD8405B197B0}"/>
              </a:ext>
            </a:extLst>
          </p:cNvPr>
          <p:cNvSpPr/>
          <p:nvPr/>
        </p:nvSpPr>
        <p:spPr>
          <a:xfrm>
            <a:off x="3785917" y="6366314"/>
            <a:ext cx="462017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i-FI" sz="1000" dirty="0">
                <a:solidFill>
                  <a:schemeClr val="tx2"/>
                </a:solidFill>
                <a:latin typeface="Neue Haas Unica W1G" panose="020B0504030206020203" pitchFamily="34" charset="0"/>
              </a:rPr>
              <a:t>Lähde: KMT 2022  |  Koko väestö N: 46 996, naiset N: 23 246, miehet N: 23 750</a:t>
            </a:r>
          </a:p>
        </p:txBody>
      </p:sp>
    </p:spTree>
    <p:extLst>
      <p:ext uri="{BB962C8B-B14F-4D97-AF65-F5344CB8AC3E}">
        <p14:creationId xmlns:p14="http://schemas.microsoft.com/office/powerpoint/2010/main" val="354319966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439B79-7B70-5540-BC0F-E7554655BE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/>
              <a:t>Digitaaliselta tavoittavuudeltaan suurimmat </a:t>
            </a:r>
            <a:r>
              <a:rPr lang="fi-FI" dirty="0" err="1"/>
              <a:t>aikakausmediat</a:t>
            </a:r>
            <a:r>
              <a:rPr lang="fi-FI" dirty="0"/>
              <a:t> 2022, </a:t>
            </a:r>
            <a:r>
              <a:rPr lang="fi-FI" i="1" dirty="0">
                <a:solidFill>
                  <a:schemeClr val="accent2"/>
                </a:solidFill>
              </a:rPr>
              <a:t>65+-vuotiaat</a:t>
            </a:r>
            <a:endParaRPr lang="en-FI" i="1" dirty="0">
              <a:solidFill>
                <a:schemeClr val="accent2"/>
              </a:solidFill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AE48F555-CEAA-9E48-BCCF-C0A968FDDA58}"/>
              </a:ext>
            </a:extLst>
          </p:cNvPr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1923299461"/>
              </p:ext>
            </p:extLst>
          </p:nvPr>
        </p:nvGraphicFramePr>
        <p:xfrm>
          <a:off x="1790700" y="1634066"/>
          <a:ext cx="8610600" cy="4277933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637653">
                  <a:extLst>
                    <a:ext uri="{9D8B030D-6E8A-4147-A177-3AD203B41FA5}">
                      <a16:colId xmlns:a16="http://schemas.microsoft.com/office/drawing/2014/main" val="2751396997"/>
                    </a:ext>
                  </a:extLst>
                </a:gridCol>
                <a:gridCol w="2657649">
                  <a:extLst>
                    <a:ext uri="{9D8B030D-6E8A-4147-A177-3AD203B41FA5}">
                      <a16:colId xmlns:a16="http://schemas.microsoft.com/office/drawing/2014/main" val="3442766014"/>
                    </a:ext>
                  </a:extLst>
                </a:gridCol>
                <a:gridCol w="2657649">
                  <a:extLst>
                    <a:ext uri="{9D8B030D-6E8A-4147-A177-3AD203B41FA5}">
                      <a16:colId xmlns:a16="http://schemas.microsoft.com/office/drawing/2014/main" val="4259109651"/>
                    </a:ext>
                  </a:extLst>
                </a:gridCol>
                <a:gridCol w="2657649">
                  <a:extLst>
                    <a:ext uri="{9D8B030D-6E8A-4147-A177-3AD203B41FA5}">
                      <a16:colId xmlns:a16="http://schemas.microsoft.com/office/drawing/2014/main" val="65893081"/>
                    </a:ext>
                  </a:extLst>
                </a:gridCol>
              </a:tblGrid>
              <a:tr h="577709">
                <a:tc>
                  <a:txBody>
                    <a:bodyPr/>
                    <a:lstStyle/>
                    <a:p>
                      <a:pPr algn="ctr"/>
                      <a:endParaRPr lang="fi-FI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Lehti</a:t>
                      </a:r>
                      <a:endParaRPr lang="fi-FI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kern="12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Digitaalinen viikkotavoittavuus, </a:t>
                      </a:r>
                      <a:br>
                        <a:rPr lang="fi-FI" sz="1400" b="0" kern="12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</a:br>
                      <a:r>
                        <a:rPr lang="fi-FI" sz="1400" b="0" kern="12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65+-vuotiaat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Peittoprosentti,</a:t>
                      </a:r>
                      <a:b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65+-vuotiaat (</a:t>
                      </a:r>
                      <a:r>
                        <a:rPr lang="fi-FI" sz="1400" b="0" dirty="0" err="1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est</a:t>
                      </a:r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. 1 250 000)</a:t>
                      </a:r>
                      <a:endParaRPr lang="fi-FI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9077957"/>
                  </a:ext>
                </a:extLst>
              </a:tr>
              <a:tr h="369936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1.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Me Naiset 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160 000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13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56111175"/>
                  </a:ext>
                </a:extLst>
              </a:tr>
              <a:tr h="369936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2.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Talouselämä 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93 000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1740055"/>
                  </a:ext>
                </a:extLst>
              </a:tr>
              <a:tr h="369936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3.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Seiska 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89 000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972996"/>
                  </a:ext>
                </a:extLst>
              </a:tr>
              <a:tr h="370800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4.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Kotiliesi 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84 000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61943703"/>
                  </a:ext>
                </a:extLst>
              </a:tr>
              <a:tr h="369936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5.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Tekniikka&amp;Talous 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52 000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4586163"/>
                  </a:ext>
                </a:extLst>
              </a:tr>
              <a:tr h="369936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6.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Anna 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46 000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2752572"/>
                  </a:ext>
                </a:extLst>
              </a:tr>
              <a:tr h="369936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7.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Yhteishyvä 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45 000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9671826"/>
                  </a:ext>
                </a:extLst>
              </a:tr>
              <a:tr h="369936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8.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ET-lehti 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34 000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4177549"/>
                  </a:ext>
                </a:extLst>
              </a:tr>
              <a:tr h="369936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9.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Tekniikan Maailma 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31 000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71584072"/>
                  </a:ext>
                </a:extLst>
              </a:tr>
              <a:tr h="369936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10.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Hyvä Terveys 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30 000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563016"/>
                  </a:ext>
                </a:extLst>
              </a:tr>
            </a:tbl>
          </a:graphicData>
        </a:graphic>
      </p:graphicFrame>
      <p:sp>
        <p:nvSpPr>
          <p:cNvPr id="5" name="Rectangle 13">
            <a:extLst>
              <a:ext uri="{FF2B5EF4-FFF2-40B4-BE49-F238E27FC236}">
                <a16:creationId xmlns:a16="http://schemas.microsoft.com/office/drawing/2014/main" id="{E2680B6B-371B-4BD3-1B8D-93CE0440454F}"/>
              </a:ext>
            </a:extLst>
          </p:cNvPr>
          <p:cNvSpPr/>
          <p:nvPr/>
        </p:nvSpPr>
        <p:spPr>
          <a:xfrm>
            <a:off x="3785917" y="6366314"/>
            <a:ext cx="462017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i-FI" sz="1000" dirty="0">
                <a:solidFill>
                  <a:schemeClr val="tx2"/>
                </a:solidFill>
                <a:latin typeface="Neue Haas Unica W1G" panose="020B0504030206020203" pitchFamily="34" charset="0"/>
              </a:rPr>
              <a:t>Lähde: KMT 2022  |  Koko väestö N: 46 996, naiset N: 23 246, miehet N: 23 750</a:t>
            </a:r>
          </a:p>
        </p:txBody>
      </p:sp>
    </p:spTree>
    <p:extLst>
      <p:ext uri="{BB962C8B-B14F-4D97-AF65-F5344CB8AC3E}">
        <p14:creationId xmlns:p14="http://schemas.microsoft.com/office/powerpoint/2010/main" val="116657606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8BDEE15D-E4B0-A04D-837F-BB8184875420}"/>
              </a:ext>
            </a:extLst>
          </p:cNvPr>
          <p:cNvSpPr>
            <a:spLocks noGrp="1"/>
          </p:cNvSpPr>
          <p:nvPr>
            <p:ph idx="11"/>
          </p:nvPr>
        </p:nvSpPr>
        <p:spPr/>
        <p:txBody>
          <a:bodyPr anchor="ctr">
            <a:normAutofit/>
          </a:bodyPr>
          <a:lstStyle/>
          <a:p>
            <a:r>
              <a:rPr lang="fi-FI" dirty="0"/>
              <a:t>Yksittäisten </a:t>
            </a:r>
            <a:r>
              <a:rPr lang="fi-FI" dirty="0" err="1"/>
              <a:t>aikakausmedioiden</a:t>
            </a:r>
            <a:r>
              <a:rPr lang="fi-FI" dirty="0"/>
              <a:t> KMT-tulokset saat ilman tunnuksia Mediakorttipalvelusta: </a:t>
            </a:r>
            <a:r>
              <a:rPr lang="fi-FI" dirty="0" err="1">
                <a:solidFill>
                  <a:schemeClr val="accent4"/>
                </a:solidFill>
              </a:rPr>
              <a:t>www.mediakortit.fi</a:t>
            </a:r>
            <a:endParaRPr lang="fi-FI" dirty="0"/>
          </a:p>
        </p:txBody>
      </p:sp>
      <p:pic>
        <p:nvPicPr>
          <p:cNvPr id="3" name="Picture 2" descr="MediaAuditFinland">
            <a:extLst>
              <a:ext uri="{FF2B5EF4-FFF2-40B4-BE49-F238E27FC236}">
                <a16:creationId xmlns:a16="http://schemas.microsoft.com/office/drawing/2014/main" id="{ED994E30-175C-F046-9675-9A196DAD21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773" y="5927702"/>
            <a:ext cx="1542826" cy="745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694905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695069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7584257-E253-CA49-84EF-3C8D5B08449E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348415" y="1589087"/>
            <a:ext cx="5403317" cy="3679825"/>
          </a:xfrm>
        </p:spPr>
        <p:txBody>
          <a:bodyPr anchor="ctr">
            <a:normAutofit fontScale="77500" lnSpcReduction="20000"/>
          </a:bodyPr>
          <a:lstStyle/>
          <a:p>
            <a:pPr marL="0" indent="0">
              <a:buNone/>
            </a:pPr>
            <a:r>
              <a:rPr lang="fi-FI" sz="2500" dirty="0"/>
              <a:t>Lehden </a:t>
            </a:r>
            <a:r>
              <a:rPr lang="fi-FI" sz="2500" dirty="0">
                <a:solidFill>
                  <a:schemeClr val="accent2"/>
                </a:solidFill>
              </a:rPr>
              <a:t>kokonaistavoittavuusluku</a:t>
            </a:r>
            <a:r>
              <a:rPr lang="fi-FI" sz="2500" dirty="0"/>
              <a:t> kertoo lehden keskimääräisen numeron lukijamäärän (printti), johon on lisätty yhden keskimääräisen viikon aikana lehden eri digitaalisia versioita käyttäneiden nettomäärä.</a:t>
            </a:r>
          </a:p>
          <a:p>
            <a:pPr marL="0" indent="0">
              <a:buNone/>
            </a:pPr>
            <a:endParaRPr lang="fi-FI" sz="2500" dirty="0"/>
          </a:p>
          <a:p>
            <a:pPr marL="0" indent="0">
              <a:buNone/>
            </a:pPr>
            <a:r>
              <a:rPr lang="fi-FI" sz="2400" b="0" i="0" dirty="0">
                <a:solidFill>
                  <a:srgbClr val="002649"/>
                </a:solidFill>
                <a:effectLst/>
                <a:latin typeface="NeueHaasUnicaW1G-Light" panose="020B0504030206020203" pitchFamily="34" charset="0"/>
              </a:rPr>
              <a:t>Yksi henkilö lasketaan mukaan</a:t>
            </a:r>
            <a:r>
              <a:rPr lang="fi-FI" sz="2400" dirty="0">
                <a:latin typeface="NeueHaasUnicaW1G-Light" panose="020B0504030206020203" pitchFamily="34" charset="0"/>
              </a:rPr>
              <a:t> </a:t>
            </a:r>
            <a:r>
              <a:rPr lang="fi-FI" sz="2400" b="0" i="0" dirty="0">
                <a:solidFill>
                  <a:srgbClr val="002649"/>
                </a:solidFill>
                <a:effectLst/>
                <a:latin typeface="NeueHaasUnicaW1G-Light" panose="020B0504030206020203" pitchFamily="34" charset="0"/>
              </a:rPr>
              <a:t>kokonaistavoittavuuteen vain kerran riippumatta siitä, lukeeko hän lehteä yhdessä vai useammassa kanavassa. </a:t>
            </a:r>
            <a:endParaRPr lang="fi-FI" sz="25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70AE12A-B0BE-BB47-BD95-CFE3BC18DF36}"/>
              </a:ext>
            </a:extLst>
          </p:cNvPr>
          <p:cNvSpPr txBox="1"/>
          <p:nvPr/>
        </p:nvSpPr>
        <p:spPr>
          <a:xfrm>
            <a:off x="8051180" y="-446049"/>
            <a:ext cx="1847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endParaRPr lang="fi-FI" sz="2000" dirty="0">
              <a:latin typeface="Neue Haas Unica W1G" panose="020B0504030206020203" pitchFamily="34" charset="0"/>
            </a:endParaRPr>
          </a:p>
        </p:txBody>
      </p:sp>
      <p:pic>
        <p:nvPicPr>
          <p:cNvPr id="6" name="Picture Placeholder 5" descr="A person sitting on the floor&#10;&#10;Description automatically generated with medium confidence">
            <a:extLst>
              <a:ext uri="{FF2B5EF4-FFF2-40B4-BE49-F238E27FC236}">
                <a16:creationId xmlns:a16="http://schemas.microsoft.com/office/drawing/2014/main" id="{EED7AE29-3BA7-5247-B15B-3FF48D8858E5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t="2908" b="16010"/>
          <a:stretch/>
        </p:blipFill>
        <p:spPr>
          <a:xfrm>
            <a:off x="0" y="0"/>
            <a:ext cx="5638798" cy="6858000"/>
          </a:xfrm>
        </p:spPr>
      </p:pic>
      <p:pic>
        <p:nvPicPr>
          <p:cNvPr id="5" name="Picture 2" descr="MediaAuditFinland">
            <a:extLst>
              <a:ext uri="{FF2B5EF4-FFF2-40B4-BE49-F238E27FC236}">
                <a16:creationId xmlns:a16="http://schemas.microsoft.com/office/drawing/2014/main" id="{23E292F1-096F-EF43-87D4-3CE8F923E4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773" y="5927702"/>
            <a:ext cx="1542826" cy="745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3199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439B79-7B70-5540-BC0F-E7554655BE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/>
              <a:t>Kokonaistavoittavuudeltaan suurimmat aikakausmediat 2022, </a:t>
            </a:r>
            <a:r>
              <a:rPr lang="fi-FI" i="1" dirty="0">
                <a:solidFill>
                  <a:schemeClr val="accent2"/>
                </a:solidFill>
              </a:rPr>
              <a:t>koko 15+-väestö</a:t>
            </a:r>
            <a:endParaRPr lang="en-FI" dirty="0">
              <a:solidFill>
                <a:schemeClr val="accent2"/>
              </a:solidFill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AE48F555-CEAA-9E48-BCCF-C0A968FDDA58}"/>
              </a:ext>
            </a:extLst>
          </p:cNvPr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2932934600"/>
              </p:ext>
            </p:extLst>
          </p:nvPr>
        </p:nvGraphicFramePr>
        <p:xfrm>
          <a:off x="1790700" y="1566332"/>
          <a:ext cx="8610600" cy="4504110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637653">
                  <a:extLst>
                    <a:ext uri="{9D8B030D-6E8A-4147-A177-3AD203B41FA5}">
                      <a16:colId xmlns:a16="http://schemas.microsoft.com/office/drawing/2014/main" val="2751396997"/>
                    </a:ext>
                  </a:extLst>
                </a:gridCol>
                <a:gridCol w="2657649">
                  <a:extLst>
                    <a:ext uri="{9D8B030D-6E8A-4147-A177-3AD203B41FA5}">
                      <a16:colId xmlns:a16="http://schemas.microsoft.com/office/drawing/2014/main" val="3442766014"/>
                    </a:ext>
                  </a:extLst>
                </a:gridCol>
                <a:gridCol w="2657649">
                  <a:extLst>
                    <a:ext uri="{9D8B030D-6E8A-4147-A177-3AD203B41FA5}">
                      <a16:colId xmlns:a16="http://schemas.microsoft.com/office/drawing/2014/main" val="4259109651"/>
                    </a:ext>
                  </a:extLst>
                </a:gridCol>
                <a:gridCol w="2657649">
                  <a:extLst>
                    <a:ext uri="{9D8B030D-6E8A-4147-A177-3AD203B41FA5}">
                      <a16:colId xmlns:a16="http://schemas.microsoft.com/office/drawing/2014/main" val="65893081"/>
                    </a:ext>
                  </a:extLst>
                </a:gridCol>
              </a:tblGrid>
              <a:tr h="589145">
                <a:tc>
                  <a:txBody>
                    <a:bodyPr/>
                    <a:lstStyle/>
                    <a:p>
                      <a:pPr algn="ctr"/>
                      <a:endParaRPr lang="fi-FI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Lehti</a:t>
                      </a:r>
                      <a:endParaRPr lang="fi-FI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Kokonaistavoittavuus </a:t>
                      </a:r>
                      <a:b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(printti + digi), </a:t>
                      </a:r>
                      <a:b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kaikki yli 15-vuotiaat</a:t>
                      </a:r>
                      <a:endParaRPr lang="fi-FI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Peittoprosentti,</a:t>
                      </a:r>
                      <a:b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kaikki yli 15-vuotiaat</a:t>
                      </a:r>
                    </a:p>
                    <a:p>
                      <a:pPr algn="ctr"/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(</a:t>
                      </a:r>
                      <a:r>
                        <a:rPr lang="fi-FI" sz="1400" b="0" dirty="0" err="1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est</a:t>
                      </a:r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. 4 300 000) </a:t>
                      </a:r>
                      <a:endParaRPr lang="fi-FI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9077957"/>
                  </a:ext>
                </a:extLst>
              </a:tr>
              <a:tr h="377259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1.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Yhteishyvä 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2 200 000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51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56111175"/>
                  </a:ext>
                </a:extLst>
              </a:tr>
              <a:tr h="377259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2.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Pirkka 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1 734 000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40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1740055"/>
                  </a:ext>
                </a:extLst>
              </a:tr>
              <a:tr h="377259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3.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Me Naiset 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1 344 000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31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972996"/>
                  </a:ext>
                </a:extLst>
              </a:tr>
              <a:tr h="377259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4.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Seiska 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1 169 000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27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61943703"/>
                  </a:ext>
                </a:extLst>
              </a:tr>
              <a:tr h="377259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5.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Terveydeksi! 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845 000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20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4586163"/>
                  </a:ext>
                </a:extLst>
              </a:tr>
              <a:tr h="377259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6.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Avainapteekit 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622 000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14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2752572"/>
                  </a:ext>
                </a:extLst>
              </a:tr>
              <a:tr h="377259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7.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Talouselämä 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587 000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14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9671826"/>
                  </a:ext>
                </a:extLst>
              </a:tr>
              <a:tr h="377259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8.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Kotiliesi 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561 000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13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4177549"/>
                  </a:ext>
                </a:extLst>
              </a:tr>
              <a:tr h="377259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9.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Anna 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497 000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12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71584072"/>
                  </a:ext>
                </a:extLst>
              </a:tr>
              <a:tr h="377259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10.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Taloustaito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475 000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11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563016"/>
                  </a:ext>
                </a:extLst>
              </a:tr>
            </a:tbl>
          </a:graphicData>
        </a:graphic>
      </p:graphicFrame>
      <p:sp>
        <p:nvSpPr>
          <p:cNvPr id="6" name="Rectangle 13">
            <a:extLst>
              <a:ext uri="{FF2B5EF4-FFF2-40B4-BE49-F238E27FC236}">
                <a16:creationId xmlns:a16="http://schemas.microsoft.com/office/drawing/2014/main" id="{29A82102-DEA5-4C05-A034-BC6B2AED3D80}"/>
              </a:ext>
            </a:extLst>
          </p:cNvPr>
          <p:cNvSpPr/>
          <p:nvPr/>
        </p:nvSpPr>
        <p:spPr>
          <a:xfrm>
            <a:off x="3785917" y="6366314"/>
            <a:ext cx="462017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i-FI" sz="1000" dirty="0">
                <a:solidFill>
                  <a:schemeClr val="tx2"/>
                </a:solidFill>
                <a:latin typeface="Neue Haas Unica W1G" panose="020B0504030206020203" pitchFamily="34" charset="0"/>
              </a:rPr>
              <a:t>Lähde: KMT 2022  |  Koko väestö N: 46 996, naiset N: 23 246, miehet N: 23 750</a:t>
            </a:r>
          </a:p>
        </p:txBody>
      </p:sp>
    </p:spTree>
    <p:extLst>
      <p:ext uri="{BB962C8B-B14F-4D97-AF65-F5344CB8AC3E}">
        <p14:creationId xmlns:p14="http://schemas.microsoft.com/office/powerpoint/2010/main" val="11020617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439B79-7B70-5540-BC0F-E7554655BE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/>
              <a:t>Kokonaistavoittavuudeltaan suurimmat </a:t>
            </a:r>
            <a:r>
              <a:rPr lang="fi-FI" dirty="0" err="1"/>
              <a:t>aikakausmediat</a:t>
            </a:r>
            <a:r>
              <a:rPr lang="fi-FI" dirty="0"/>
              <a:t> 2022, </a:t>
            </a:r>
            <a:r>
              <a:rPr lang="fi-FI" i="1" dirty="0">
                <a:solidFill>
                  <a:schemeClr val="accent2"/>
                </a:solidFill>
              </a:rPr>
              <a:t>naiset</a:t>
            </a:r>
            <a:endParaRPr lang="en-FI" dirty="0">
              <a:solidFill>
                <a:schemeClr val="accent2"/>
              </a:solidFill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AE48F555-CEAA-9E48-BCCF-C0A968FDDA58}"/>
              </a:ext>
            </a:extLst>
          </p:cNvPr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1133129446"/>
              </p:ext>
            </p:extLst>
          </p:nvPr>
        </p:nvGraphicFramePr>
        <p:xfrm>
          <a:off x="1790700" y="1566332"/>
          <a:ext cx="8610600" cy="4504110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637653">
                  <a:extLst>
                    <a:ext uri="{9D8B030D-6E8A-4147-A177-3AD203B41FA5}">
                      <a16:colId xmlns:a16="http://schemas.microsoft.com/office/drawing/2014/main" val="2751396997"/>
                    </a:ext>
                  </a:extLst>
                </a:gridCol>
                <a:gridCol w="2657649">
                  <a:extLst>
                    <a:ext uri="{9D8B030D-6E8A-4147-A177-3AD203B41FA5}">
                      <a16:colId xmlns:a16="http://schemas.microsoft.com/office/drawing/2014/main" val="3442766014"/>
                    </a:ext>
                  </a:extLst>
                </a:gridCol>
                <a:gridCol w="2657649">
                  <a:extLst>
                    <a:ext uri="{9D8B030D-6E8A-4147-A177-3AD203B41FA5}">
                      <a16:colId xmlns:a16="http://schemas.microsoft.com/office/drawing/2014/main" val="4259109651"/>
                    </a:ext>
                  </a:extLst>
                </a:gridCol>
                <a:gridCol w="2657649">
                  <a:extLst>
                    <a:ext uri="{9D8B030D-6E8A-4147-A177-3AD203B41FA5}">
                      <a16:colId xmlns:a16="http://schemas.microsoft.com/office/drawing/2014/main" val="65893081"/>
                    </a:ext>
                  </a:extLst>
                </a:gridCol>
              </a:tblGrid>
              <a:tr h="589145">
                <a:tc>
                  <a:txBody>
                    <a:bodyPr/>
                    <a:lstStyle/>
                    <a:p>
                      <a:pPr algn="ctr"/>
                      <a:endParaRPr lang="fi-FI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Lehti</a:t>
                      </a:r>
                      <a:endParaRPr lang="fi-FI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Kokonaistavoittavuus </a:t>
                      </a:r>
                      <a:b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(printti + digi), </a:t>
                      </a:r>
                      <a:b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naiset</a:t>
                      </a:r>
                      <a:endParaRPr lang="fi-FI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Peittoprosentti,</a:t>
                      </a:r>
                      <a:b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naiset</a:t>
                      </a:r>
                    </a:p>
                    <a:p>
                      <a:pPr algn="ctr"/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(</a:t>
                      </a:r>
                      <a:r>
                        <a:rPr lang="fi-FI" sz="1400" b="0" dirty="0" err="1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est</a:t>
                      </a:r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. 2 199 000) </a:t>
                      </a:r>
                      <a:endParaRPr lang="fi-FI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9077957"/>
                  </a:ext>
                </a:extLst>
              </a:tr>
              <a:tr h="377259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1.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Yhteishyvä 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1 384 000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63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56111175"/>
                  </a:ext>
                </a:extLst>
              </a:tr>
              <a:tr h="377259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2.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Pirkka 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1 112 000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51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1740055"/>
                  </a:ext>
                </a:extLst>
              </a:tr>
              <a:tr h="377259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3.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Me Naiset 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1 084 000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49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972996"/>
                  </a:ext>
                </a:extLst>
              </a:tr>
              <a:tr h="377259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4.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Seiska 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626 000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28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61943703"/>
                  </a:ext>
                </a:extLst>
              </a:tr>
              <a:tr h="377259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5.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Terveydeksi! 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614 000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28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4586163"/>
                  </a:ext>
                </a:extLst>
              </a:tr>
              <a:tr h="377259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6.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Kotiliesi 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474 000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22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2752572"/>
                  </a:ext>
                </a:extLst>
              </a:tr>
              <a:tr h="377259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7.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Avainapteekit 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431 000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20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9671826"/>
                  </a:ext>
                </a:extLst>
              </a:tr>
              <a:tr h="377259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8.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Anna 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423 000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19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4177549"/>
                  </a:ext>
                </a:extLst>
              </a:tr>
              <a:tr h="377259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9.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Kodin Kuvalehti 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315 000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14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71584072"/>
                  </a:ext>
                </a:extLst>
              </a:tr>
              <a:tr h="377259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10.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Apu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253 000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12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563016"/>
                  </a:ext>
                </a:extLst>
              </a:tr>
            </a:tbl>
          </a:graphicData>
        </a:graphic>
      </p:graphicFrame>
      <p:sp>
        <p:nvSpPr>
          <p:cNvPr id="5" name="Rectangle 13">
            <a:extLst>
              <a:ext uri="{FF2B5EF4-FFF2-40B4-BE49-F238E27FC236}">
                <a16:creationId xmlns:a16="http://schemas.microsoft.com/office/drawing/2014/main" id="{E6CB7E87-0C10-08E6-29BF-CF8395BFCDD0}"/>
              </a:ext>
            </a:extLst>
          </p:cNvPr>
          <p:cNvSpPr/>
          <p:nvPr/>
        </p:nvSpPr>
        <p:spPr>
          <a:xfrm>
            <a:off x="3785917" y="6366314"/>
            <a:ext cx="462017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i-FI" sz="1000" dirty="0">
                <a:solidFill>
                  <a:schemeClr val="tx2"/>
                </a:solidFill>
                <a:latin typeface="Neue Haas Unica W1G" panose="020B0504030206020203" pitchFamily="34" charset="0"/>
              </a:rPr>
              <a:t>Lähde: KMT 2022  |  Koko väestö N: 46 996, naiset N: 23 246, miehet N: 23 750</a:t>
            </a:r>
          </a:p>
        </p:txBody>
      </p:sp>
    </p:spTree>
    <p:extLst>
      <p:ext uri="{BB962C8B-B14F-4D97-AF65-F5344CB8AC3E}">
        <p14:creationId xmlns:p14="http://schemas.microsoft.com/office/powerpoint/2010/main" val="11169225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439B79-7B70-5540-BC0F-E7554655BE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/>
              <a:t>Kokonaistavoittavuudeltaan suurimmat </a:t>
            </a:r>
            <a:r>
              <a:rPr lang="fi-FI" dirty="0" err="1"/>
              <a:t>aikakausmediat</a:t>
            </a:r>
            <a:r>
              <a:rPr lang="fi-FI" dirty="0"/>
              <a:t> 2022, </a:t>
            </a:r>
            <a:r>
              <a:rPr lang="fi-FI" i="1" dirty="0">
                <a:solidFill>
                  <a:schemeClr val="accent2"/>
                </a:solidFill>
              </a:rPr>
              <a:t>miehet</a:t>
            </a:r>
            <a:endParaRPr lang="en-FI" dirty="0">
              <a:solidFill>
                <a:schemeClr val="accent2"/>
              </a:solidFill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AE48F555-CEAA-9E48-BCCF-C0A968FDDA58}"/>
              </a:ext>
            </a:extLst>
          </p:cNvPr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1115688281"/>
              </p:ext>
            </p:extLst>
          </p:nvPr>
        </p:nvGraphicFramePr>
        <p:xfrm>
          <a:off x="1790700" y="1566332"/>
          <a:ext cx="8610600" cy="4504110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637653">
                  <a:extLst>
                    <a:ext uri="{9D8B030D-6E8A-4147-A177-3AD203B41FA5}">
                      <a16:colId xmlns:a16="http://schemas.microsoft.com/office/drawing/2014/main" val="2751396997"/>
                    </a:ext>
                  </a:extLst>
                </a:gridCol>
                <a:gridCol w="2657649">
                  <a:extLst>
                    <a:ext uri="{9D8B030D-6E8A-4147-A177-3AD203B41FA5}">
                      <a16:colId xmlns:a16="http://schemas.microsoft.com/office/drawing/2014/main" val="3442766014"/>
                    </a:ext>
                  </a:extLst>
                </a:gridCol>
                <a:gridCol w="2657649">
                  <a:extLst>
                    <a:ext uri="{9D8B030D-6E8A-4147-A177-3AD203B41FA5}">
                      <a16:colId xmlns:a16="http://schemas.microsoft.com/office/drawing/2014/main" val="4259109651"/>
                    </a:ext>
                  </a:extLst>
                </a:gridCol>
                <a:gridCol w="2657649">
                  <a:extLst>
                    <a:ext uri="{9D8B030D-6E8A-4147-A177-3AD203B41FA5}">
                      <a16:colId xmlns:a16="http://schemas.microsoft.com/office/drawing/2014/main" val="65893081"/>
                    </a:ext>
                  </a:extLst>
                </a:gridCol>
              </a:tblGrid>
              <a:tr h="589145">
                <a:tc>
                  <a:txBody>
                    <a:bodyPr/>
                    <a:lstStyle/>
                    <a:p>
                      <a:pPr algn="ctr"/>
                      <a:endParaRPr lang="fi-FI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Lehti</a:t>
                      </a:r>
                      <a:endParaRPr lang="fi-FI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Kokonaistavoittavuus </a:t>
                      </a:r>
                      <a:b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(printti + digi), </a:t>
                      </a:r>
                      <a:b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miehet</a:t>
                      </a:r>
                      <a:endParaRPr lang="fi-FI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Peittoprosentti,</a:t>
                      </a:r>
                      <a:b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miehet</a:t>
                      </a:r>
                    </a:p>
                    <a:p>
                      <a:pPr algn="ctr"/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(</a:t>
                      </a:r>
                      <a:r>
                        <a:rPr lang="fi-FI" sz="1400" b="0" dirty="0" err="1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est</a:t>
                      </a:r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. 2 101 000) </a:t>
                      </a:r>
                      <a:endParaRPr lang="fi-FI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9077957"/>
                  </a:ext>
                </a:extLst>
              </a:tr>
              <a:tr h="377259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1.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Yhteishyvä 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816 000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39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56111175"/>
                  </a:ext>
                </a:extLst>
              </a:tr>
              <a:tr h="377259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2.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Pirkka 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622 000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30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1740055"/>
                  </a:ext>
                </a:extLst>
              </a:tr>
              <a:tr h="377259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3.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Seiska 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543 000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26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972996"/>
                  </a:ext>
                </a:extLst>
              </a:tr>
              <a:tr h="377259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4.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Talouselämä 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393 000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19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61943703"/>
                  </a:ext>
                </a:extLst>
              </a:tr>
              <a:tr h="377259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5.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Tekniikan Maailma 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383 000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18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4586163"/>
                  </a:ext>
                </a:extLst>
              </a:tr>
              <a:tr h="377259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6.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Tekniikka&amp;Talous 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348 000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17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2752572"/>
                  </a:ext>
                </a:extLst>
              </a:tr>
              <a:tr h="377259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7.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Taloustaito 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294 000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14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9671826"/>
                  </a:ext>
                </a:extLst>
              </a:tr>
              <a:tr h="377259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8.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Me Naiset 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260 000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12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4177549"/>
                  </a:ext>
                </a:extLst>
              </a:tr>
              <a:tr h="377259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9.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Moottori 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254 000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12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71584072"/>
                  </a:ext>
                </a:extLst>
              </a:tr>
              <a:tr h="377259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10.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Terveydeksi!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232 000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11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563016"/>
                  </a:ext>
                </a:extLst>
              </a:tr>
            </a:tbl>
          </a:graphicData>
        </a:graphic>
      </p:graphicFrame>
      <p:sp>
        <p:nvSpPr>
          <p:cNvPr id="5" name="Rectangle 13">
            <a:extLst>
              <a:ext uri="{FF2B5EF4-FFF2-40B4-BE49-F238E27FC236}">
                <a16:creationId xmlns:a16="http://schemas.microsoft.com/office/drawing/2014/main" id="{55B02AF9-69EE-CCED-2B01-02F454BC26C5}"/>
              </a:ext>
            </a:extLst>
          </p:cNvPr>
          <p:cNvSpPr/>
          <p:nvPr/>
        </p:nvSpPr>
        <p:spPr>
          <a:xfrm>
            <a:off x="3785917" y="6366314"/>
            <a:ext cx="462017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i-FI" sz="1000" dirty="0">
                <a:solidFill>
                  <a:schemeClr val="tx2"/>
                </a:solidFill>
                <a:latin typeface="Neue Haas Unica W1G" panose="020B0504030206020203" pitchFamily="34" charset="0"/>
              </a:rPr>
              <a:t>Lähde: KMT 2022  |  Koko väestö N: 46 996, naiset N: 23 246, miehet N: 23 750</a:t>
            </a:r>
          </a:p>
        </p:txBody>
      </p:sp>
    </p:spTree>
    <p:extLst>
      <p:ext uri="{BB962C8B-B14F-4D97-AF65-F5344CB8AC3E}">
        <p14:creationId xmlns:p14="http://schemas.microsoft.com/office/powerpoint/2010/main" val="10038204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439B79-7B70-5540-BC0F-E7554655BE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/>
              <a:t>Kokonaistavoittavuudeltaan suurimmat aikakausmediat 2022, </a:t>
            </a:r>
            <a:r>
              <a:rPr lang="fi-FI" i="1" dirty="0">
                <a:solidFill>
                  <a:schemeClr val="accent2"/>
                </a:solidFill>
              </a:rPr>
              <a:t>15–24-vuotiaat</a:t>
            </a:r>
            <a:endParaRPr lang="en-FI" dirty="0">
              <a:solidFill>
                <a:schemeClr val="accent2"/>
              </a:solidFill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AE48F555-CEAA-9E48-BCCF-C0A968FDDA58}"/>
              </a:ext>
            </a:extLst>
          </p:cNvPr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1898509827"/>
              </p:ext>
            </p:extLst>
          </p:nvPr>
        </p:nvGraphicFramePr>
        <p:xfrm>
          <a:off x="1790700" y="1566332"/>
          <a:ext cx="8610600" cy="4504110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637653">
                  <a:extLst>
                    <a:ext uri="{9D8B030D-6E8A-4147-A177-3AD203B41FA5}">
                      <a16:colId xmlns:a16="http://schemas.microsoft.com/office/drawing/2014/main" val="2751396997"/>
                    </a:ext>
                  </a:extLst>
                </a:gridCol>
                <a:gridCol w="2657649">
                  <a:extLst>
                    <a:ext uri="{9D8B030D-6E8A-4147-A177-3AD203B41FA5}">
                      <a16:colId xmlns:a16="http://schemas.microsoft.com/office/drawing/2014/main" val="3442766014"/>
                    </a:ext>
                  </a:extLst>
                </a:gridCol>
                <a:gridCol w="2657649">
                  <a:extLst>
                    <a:ext uri="{9D8B030D-6E8A-4147-A177-3AD203B41FA5}">
                      <a16:colId xmlns:a16="http://schemas.microsoft.com/office/drawing/2014/main" val="4259109651"/>
                    </a:ext>
                  </a:extLst>
                </a:gridCol>
                <a:gridCol w="2657649">
                  <a:extLst>
                    <a:ext uri="{9D8B030D-6E8A-4147-A177-3AD203B41FA5}">
                      <a16:colId xmlns:a16="http://schemas.microsoft.com/office/drawing/2014/main" val="65893081"/>
                    </a:ext>
                  </a:extLst>
                </a:gridCol>
              </a:tblGrid>
              <a:tr h="589145">
                <a:tc>
                  <a:txBody>
                    <a:bodyPr/>
                    <a:lstStyle/>
                    <a:p>
                      <a:pPr algn="ctr"/>
                      <a:endParaRPr lang="fi-FI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Lehti</a:t>
                      </a:r>
                      <a:endParaRPr lang="fi-FI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Kokonaistavoittavuus </a:t>
                      </a:r>
                      <a:b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(printti + digi), </a:t>
                      </a:r>
                      <a:b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15–24-vuotiaat</a:t>
                      </a:r>
                      <a:endParaRPr lang="fi-FI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Peittoprosentti,</a:t>
                      </a:r>
                      <a:b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15–24-vuotiaat</a:t>
                      </a:r>
                    </a:p>
                    <a:p>
                      <a:pPr algn="ctr"/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(</a:t>
                      </a:r>
                      <a:r>
                        <a:rPr lang="fi-FI" sz="1400" b="0" dirty="0" err="1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est</a:t>
                      </a:r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. 550 000) </a:t>
                      </a:r>
                      <a:endParaRPr lang="fi-FI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9077957"/>
                  </a:ext>
                </a:extLst>
              </a:tr>
              <a:tr h="377259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1.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Seiska 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209 000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38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56111175"/>
                  </a:ext>
                </a:extLst>
              </a:tr>
              <a:tr h="377259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2.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Me Naiset 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186 000 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34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1740055"/>
                  </a:ext>
                </a:extLst>
              </a:tr>
              <a:tr h="377259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3.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Yhteishyvä 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104 000 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19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972996"/>
                  </a:ext>
                </a:extLst>
              </a:tr>
              <a:tr h="377259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4.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Pirkka 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80 000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15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61943703"/>
                  </a:ext>
                </a:extLst>
              </a:tr>
              <a:tr h="377259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5.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Aku Ankka 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69 000 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13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4586163"/>
                  </a:ext>
                </a:extLst>
              </a:tr>
              <a:tr h="377259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6.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Anna 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60 000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11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2752572"/>
                  </a:ext>
                </a:extLst>
              </a:tr>
              <a:tr h="377259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7.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Tekniikan Maailma 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55 000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9671826"/>
                  </a:ext>
                </a:extLst>
              </a:tr>
              <a:tr h="377259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8.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Tekniikka&amp;Talous 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45 000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4177549"/>
                  </a:ext>
                </a:extLst>
              </a:tr>
              <a:tr h="377259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9.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Terveydeksi! 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42 000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71584072"/>
                  </a:ext>
                </a:extLst>
              </a:tr>
              <a:tr h="377259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10.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Talouselämä 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41 000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563016"/>
                  </a:ext>
                </a:extLst>
              </a:tr>
            </a:tbl>
          </a:graphicData>
        </a:graphic>
      </p:graphicFrame>
      <p:sp>
        <p:nvSpPr>
          <p:cNvPr id="5" name="Rectangle 13">
            <a:extLst>
              <a:ext uri="{FF2B5EF4-FFF2-40B4-BE49-F238E27FC236}">
                <a16:creationId xmlns:a16="http://schemas.microsoft.com/office/drawing/2014/main" id="{777FFD90-08E2-8F2E-9F20-4C3CEB6D28FC}"/>
              </a:ext>
            </a:extLst>
          </p:cNvPr>
          <p:cNvSpPr/>
          <p:nvPr/>
        </p:nvSpPr>
        <p:spPr>
          <a:xfrm>
            <a:off x="3785917" y="6366314"/>
            <a:ext cx="462017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i-FI" sz="1000" dirty="0">
                <a:solidFill>
                  <a:schemeClr val="tx2"/>
                </a:solidFill>
                <a:latin typeface="Neue Haas Unica W1G" panose="020B0504030206020203" pitchFamily="34" charset="0"/>
              </a:rPr>
              <a:t>Lähde: KMT 2022  |  Koko väestö N: 46 996, naiset N: 23 246, miehet N: 23 750</a:t>
            </a:r>
          </a:p>
        </p:txBody>
      </p:sp>
    </p:spTree>
    <p:extLst>
      <p:ext uri="{BB962C8B-B14F-4D97-AF65-F5344CB8AC3E}">
        <p14:creationId xmlns:p14="http://schemas.microsoft.com/office/powerpoint/2010/main" val="21352332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439B79-7B70-5540-BC0F-E7554655BE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/>
              <a:t>Kokonaistavoittavuudeltaan suurimmat aikakausmediat 2022, </a:t>
            </a:r>
            <a:r>
              <a:rPr lang="fi-FI" i="1" dirty="0">
                <a:solidFill>
                  <a:schemeClr val="accent2"/>
                </a:solidFill>
              </a:rPr>
              <a:t>25–34-vuotiaat</a:t>
            </a:r>
            <a:endParaRPr lang="en-FI" dirty="0">
              <a:solidFill>
                <a:schemeClr val="accent2"/>
              </a:solidFill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AE48F555-CEAA-9E48-BCCF-C0A968FDDA58}"/>
              </a:ext>
            </a:extLst>
          </p:cNvPr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1127599010"/>
              </p:ext>
            </p:extLst>
          </p:nvPr>
        </p:nvGraphicFramePr>
        <p:xfrm>
          <a:off x="1790700" y="1566332"/>
          <a:ext cx="8610600" cy="4504110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637653">
                  <a:extLst>
                    <a:ext uri="{9D8B030D-6E8A-4147-A177-3AD203B41FA5}">
                      <a16:colId xmlns:a16="http://schemas.microsoft.com/office/drawing/2014/main" val="2751396997"/>
                    </a:ext>
                  </a:extLst>
                </a:gridCol>
                <a:gridCol w="2657649">
                  <a:extLst>
                    <a:ext uri="{9D8B030D-6E8A-4147-A177-3AD203B41FA5}">
                      <a16:colId xmlns:a16="http://schemas.microsoft.com/office/drawing/2014/main" val="3442766014"/>
                    </a:ext>
                  </a:extLst>
                </a:gridCol>
                <a:gridCol w="2657649">
                  <a:extLst>
                    <a:ext uri="{9D8B030D-6E8A-4147-A177-3AD203B41FA5}">
                      <a16:colId xmlns:a16="http://schemas.microsoft.com/office/drawing/2014/main" val="4259109651"/>
                    </a:ext>
                  </a:extLst>
                </a:gridCol>
                <a:gridCol w="2657649">
                  <a:extLst>
                    <a:ext uri="{9D8B030D-6E8A-4147-A177-3AD203B41FA5}">
                      <a16:colId xmlns:a16="http://schemas.microsoft.com/office/drawing/2014/main" val="65893081"/>
                    </a:ext>
                  </a:extLst>
                </a:gridCol>
              </a:tblGrid>
              <a:tr h="589145">
                <a:tc>
                  <a:txBody>
                    <a:bodyPr/>
                    <a:lstStyle/>
                    <a:p>
                      <a:pPr algn="ctr"/>
                      <a:endParaRPr lang="fi-FI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Lehti</a:t>
                      </a:r>
                      <a:endParaRPr lang="fi-FI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Kokonaistavoittavuus </a:t>
                      </a:r>
                      <a:b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(printti + digi),</a:t>
                      </a:r>
                      <a:b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25–34-vuotiaat</a:t>
                      </a:r>
                      <a:endParaRPr lang="fi-FI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Peittoprosentti,</a:t>
                      </a:r>
                      <a:b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25–34-vuotiaat</a:t>
                      </a:r>
                    </a:p>
                    <a:p>
                      <a:pPr algn="ctr"/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(</a:t>
                      </a:r>
                      <a:r>
                        <a:rPr lang="fi-FI" sz="1400" b="0" dirty="0" err="1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est</a:t>
                      </a:r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. 609 000) </a:t>
                      </a:r>
                      <a:endParaRPr lang="fi-FI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9077957"/>
                  </a:ext>
                </a:extLst>
              </a:tr>
              <a:tr h="377259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1.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Me Naiset 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268 000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44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56111175"/>
                  </a:ext>
                </a:extLst>
              </a:tr>
              <a:tr h="377259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2.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Seiska 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251 000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41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1740055"/>
                  </a:ext>
                </a:extLst>
              </a:tr>
              <a:tr h="377259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3.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Yhteishyvä 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242 000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40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972996"/>
                  </a:ext>
                </a:extLst>
              </a:tr>
              <a:tr h="377259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4.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Pirkka 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155 000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26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61943703"/>
                  </a:ext>
                </a:extLst>
              </a:tr>
              <a:tr h="377259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5.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Talouselämä 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118 000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19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4586163"/>
                  </a:ext>
                </a:extLst>
              </a:tr>
              <a:tr h="377259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6.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Tekniikka&amp;Talous 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93 000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15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2752572"/>
                  </a:ext>
                </a:extLst>
              </a:tr>
              <a:tr h="377259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7.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Anna 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83 000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14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9671826"/>
                  </a:ext>
                </a:extLst>
              </a:tr>
              <a:tr h="377259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8.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Kotiliesi 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73 000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12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4177549"/>
                  </a:ext>
                </a:extLst>
              </a:tr>
              <a:tr h="377259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9.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Tekniikan Maailma 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66 000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11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71584072"/>
                  </a:ext>
                </a:extLst>
              </a:tr>
              <a:tr h="377259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10.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Terveydeksi! 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48 000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563016"/>
                  </a:ext>
                </a:extLst>
              </a:tr>
            </a:tbl>
          </a:graphicData>
        </a:graphic>
      </p:graphicFrame>
      <p:sp>
        <p:nvSpPr>
          <p:cNvPr id="5" name="Rectangle 13">
            <a:extLst>
              <a:ext uri="{FF2B5EF4-FFF2-40B4-BE49-F238E27FC236}">
                <a16:creationId xmlns:a16="http://schemas.microsoft.com/office/drawing/2014/main" id="{26182675-7959-618F-B68C-C342D5DBB95E}"/>
              </a:ext>
            </a:extLst>
          </p:cNvPr>
          <p:cNvSpPr/>
          <p:nvPr/>
        </p:nvSpPr>
        <p:spPr>
          <a:xfrm>
            <a:off x="3785917" y="6366314"/>
            <a:ext cx="462017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i-FI" sz="1000" dirty="0">
                <a:solidFill>
                  <a:schemeClr val="tx2"/>
                </a:solidFill>
                <a:latin typeface="Neue Haas Unica W1G" panose="020B0504030206020203" pitchFamily="34" charset="0"/>
              </a:rPr>
              <a:t>Lähde: KMT 2022  |  Koko väestö N: 46 996, naiset N: 23 246, miehet N: 23 750</a:t>
            </a:r>
          </a:p>
        </p:txBody>
      </p:sp>
    </p:spTree>
    <p:extLst>
      <p:ext uri="{BB962C8B-B14F-4D97-AF65-F5344CB8AC3E}">
        <p14:creationId xmlns:p14="http://schemas.microsoft.com/office/powerpoint/2010/main" val="4224203729"/>
      </p:ext>
    </p:extLst>
  </p:cSld>
  <p:clrMapOvr>
    <a:masterClrMapping/>
  </p:clrMapOvr>
</p:sld>
</file>

<file path=ppt/theme/theme1.xml><?xml version="1.0" encoding="utf-8"?>
<a:theme xmlns:a="http://schemas.openxmlformats.org/drawingml/2006/main" name="Aikakausmedia-presentaatiopohja-v2">
  <a:themeElements>
    <a:clrScheme name="Aikakausmedia värit">
      <a:dk1>
        <a:srgbClr val="000000"/>
      </a:dk1>
      <a:lt1>
        <a:srgbClr val="FFFFFF"/>
      </a:lt1>
      <a:dk2>
        <a:srgbClr val="002649"/>
      </a:dk2>
      <a:lt2>
        <a:srgbClr val="FEFCFF"/>
      </a:lt2>
      <a:accent1>
        <a:srgbClr val="002649"/>
      </a:accent1>
      <a:accent2>
        <a:srgbClr val="FF6464"/>
      </a:accent2>
      <a:accent3>
        <a:srgbClr val="F3CF67"/>
      </a:accent3>
      <a:accent4>
        <a:srgbClr val="43FFED"/>
      </a:accent4>
      <a:accent5>
        <a:srgbClr val="00599E"/>
      </a:accent5>
      <a:accent6>
        <a:srgbClr val="B2B2B2"/>
      </a:accent6>
      <a:hlink>
        <a:srgbClr val="FF6464"/>
      </a:hlink>
      <a:folHlink>
        <a:srgbClr val="FF6464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2000" dirty="0" smtClean="0">
            <a:latin typeface="Neue Haas Unica W1G" panose="020B0504030206020203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Aikakausmedia_Lukijamaarat_Kokonaistavoittavuudet_KMT_2021_pohja" id="{E010BA23-EDC4-CD43-B32E-ACB9D9102F7C}" vid="{84DFCDA6-0004-6E41-9403-C590A743DF3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C4458EC40896444B91DD79CC67A8CBDA" ma:contentTypeVersion="2" ma:contentTypeDescription="Luo uusi asiakirja." ma:contentTypeScope="" ma:versionID="fa09b667a47f4bf597b23184d617d21f">
  <xsd:schema xmlns:xsd="http://www.w3.org/2001/XMLSchema" xmlns:xs="http://www.w3.org/2001/XMLSchema" xmlns:p="http://schemas.microsoft.com/office/2006/metadata/properties" xmlns:ns2="9c8e2388-80bc-4e26-8bd7-285ba7b96066" targetNamespace="http://schemas.microsoft.com/office/2006/metadata/properties" ma:root="true" ma:fieldsID="58eff16b3e812bc090ccac3ea4e80f30" ns2:_="">
    <xsd:import namespace="9c8e2388-80bc-4e26-8bd7-285ba7b9606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c8e2388-80bc-4e26-8bd7-285ba7b9606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645A595-2BBC-4346-B791-E5D107D89BD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c8e2388-80bc-4e26-8bd7-285ba7b9606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0417B65-2A87-45ED-8120-898EC33C175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70B8A3B-0732-4878-AA4A-DBFDF5F4563A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2502</TotalTime>
  <Words>3214</Words>
  <Application>Microsoft Macintosh PowerPoint</Application>
  <PresentationFormat>Widescreen</PresentationFormat>
  <Paragraphs>1247</Paragraphs>
  <Slides>38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5" baseType="lpstr">
      <vt:lpstr>Clattering</vt:lpstr>
      <vt:lpstr>Neue Haas Unica W1G</vt:lpstr>
      <vt:lpstr>Neue Haas Unica W1G Light</vt:lpstr>
      <vt:lpstr>NeueHaasUnicaW1G-Light</vt:lpstr>
      <vt:lpstr>Arial</vt:lpstr>
      <vt:lpstr>Canela Medium</vt:lpstr>
      <vt:lpstr>Aikakausmedia-presentaatiopohja-v2</vt:lpstr>
      <vt:lpstr>Lukijamäärät, kokonaistavoittavuus &amp; digitavoittavuus</vt:lpstr>
      <vt:lpstr>Sisältö</vt:lpstr>
      <vt:lpstr>Kokonais-tavoittavuus</vt:lpstr>
      <vt:lpstr>PowerPoint Presentation</vt:lpstr>
      <vt:lpstr>Kokonaistavoittavuudeltaan suurimmat aikakausmediat 2022, koko 15+-väestö</vt:lpstr>
      <vt:lpstr>Kokonaistavoittavuudeltaan suurimmat aikakausmediat 2022, naiset</vt:lpstr>
      <vt:lpstr>Kokonaistavoittavuudeltaan suurimmat aikakausmediat 2022, miehet</vt:lpstr>
      <vt:lpstr>Kokonaistavoittavuudeltaan suurimmat aikakausmediat 2022, 15–24-vuotiaat</vt:lpstr>
      <vt:lpstr>Kokonaistavoittavuudeltaan suurimmat aikakausmediat 2022, 25–34-vuotiaat</vt:lpstr>
      <vt:lpstr>Kokonaistavoittavuudeltaan suurimmat aikakausmediat 2022, 35–44-vuotiaat</vt:lpstr>
      <vt:lpstr>Kokonaistavoittavuudeltaan suurimmat aikakausmediat 2022, 45–54-vuotiaat</vt:lpstr>
      <vt:lpstr>Kokonaistavoittavuudeltaan suurimmat aikakausmediat 2022, 55–64-vuotiaat</vt:lpstr>
      <vt:lpstr>Kokonaistavoittavuudeltaan suurimmat aikakausmediat 2022, 65+-vuotiaat</vt:lpstr>
      <vt:lpstr>Lukijamäärät (printti)</vt:lpstr>
      <vt:lpstr>PowerPoint Presentation</vt:lpstr>
      <vt:lpstr>PowerPoint Presentation</vt:lpstr>
      <vt:lpstr>Lukijamäärältään suurimmat painetut aikakauslehdet 2022, koko 15+-väestö</vt:lpstr>
      <vt:lpstr>Lukijamäärältään suurimmat painetut aikakauslehdet 2022, naiset</vt:lpstr>
      <vt:lpstr>Lukijamäärältään suurimmat painetut aikakauslehdet 2022, miehet</vt:lpstr>
      <vt:lpstr>Lukijamäärältään suurimmat painetut aikakauslehdet 2022, 15–24-vuotiaat</vt:lpstr>
      <vt:lpstr>Lukijamäärältään suurimmat painetut aikakauslehdet 2022, 25–34-vuotiaat</vt:lpstr>
      <vt:lpstr>Lukijamäärältään suurimmat painetut aikakauslehdet 2022, 35–44-vuotiaat</vt:lpstr>
      <vt:lpstr>Lukijamäärältään suurimmat painetut aikakauslehdet 2022, 45–54-vuotiaat</vt:lpstr>
      <vt:lpstr>Lukijamäärältään suurimmat painetut aikakauslehdet 2022, 55–64-vuotiaat</vt:lpstr>
      <vt:lpstr>Lukijamäärältään suurimmat painetut aikakauslehdet 2022, 65+-vuotiaat</vt:lpstr>
      <vt:lpstr>Digitaalinen viikkotavoittavuus</vt:lpstr>
      <vt:lpstr>PowerPoint Presentation</vt:lpstr>
      <vt:lpstr>Digitaaliselta tavoittavuudeltaan suurimmat aikakausmediat 2022, koko 15+-väestö</vt:lpstr>
      <vt:lpstr>Digitaaliselta tavoittavuudeltaan suurimmat aikakausmediat 2022, naiset</vt:lpstr>
      <vt:lpstr>Digitaaliselta tavoittavuudeltaan suurimmat aikakausmediat 2022, miehet</vt:lpstr>
      <vt:lpstr>Digitaaliselta tavoittavuudeltaan suurimmat aikakausmediat 2022, 15–24-vuotiaat</vt:lpstr>
      <vt:lpstr>Digitaaliselta tavoittavuudeltaan suurimmat aikakausmediat 2022, 25–34-vuotiaat</vt:lpstr>
      <vt:lpstr>Digitaaliselta tavoittavuudeltaan suurimmat aikakausmediat 2022, 35–44-vuotiaat</vt:lpstr>
      <vt:lpstr>Digitaaliselta tavoittavuudeltaan suurimmat aikakausmediat 2022, 45–54-vuotiaat</vt:lpstr>
      <vt:lpstr>Digitaaliselta tavoittavuudeltaan suurimmat aikakausmediat 2022, 55–64-vuotiaat</vt:lpstr>
      <vt:lpstr>Digitaaliselta tavoittavuudeltaan suurimmat aikakausmediat 2022, 65+-vuotiaat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Otsikko tulee tähän</dc:title>
  <dc:creator>Katja Pietilä-Seppä</dc:creator>
  <cp:lastModifiedBy>Outi Itävuo</cp:lastModifiedBy>
  <cp:revision>130</cp:revision>
  <dcterms:created xsi:type="dcterms:W3CDTF">2020-11-20T10:03:58Z</dcterms:created>
  <dcterms:modified xsi:type="dcterms:W3CDTF">2022-11-03T13:18:10Z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0x010100C4458EC40896444B91DD79CC67A8CBDA</vt:lpwstr>
  </property>
</Properties>
</file>