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4"/>
  </p:notesMasterIdLst>
  <p:handoutMasterIdLst>
    <p:handoutMasterId r:id="rId45"/>
  </p:handoutMasterIdLst>
  <p:sldIdLst>
    <p:sldId id="256" r:id="rId5"/>
    <p:sldId id="1143" r:id="rId6"/>
    <p:sldId id="1146" r:id="rId7"/>
    <p:sldId id="1179" r:id="rId8"/>
    <p:sldId id="1145" r:id="rId9"/>
    <p:sldId id="1148" r:id="rId10"/>
    <p:sldId id="1149" r:id="rId11"/>
    <p:sldId id="1150" r:id="rId12"/>
    <p:sldId id="1178" r:id="rId13"/>
    <p:sldId id="1151" r:id="rId14"/>
    <p:sldId id="1152" r:id="rId15"/>
    <p:sldId id="1153" r:id="rId16"/>
    <p:sldId id="1154" r:id="rId17"/>
    <p:sldId id="1155" r:id="rId18"/>
    <p:sldId id="1156" r:id="rId19"/>
    <p:sldId id="1157" r:id="rId20"/>
    <p:sldId id="1158" r:id="rId21"/>
    <p:sldId id="1159" r:id="rId22"/>
    <p:sldId id="1160" r:id="rId23"/>
    <p:sldId id="1161" r:id="rId24"/>
    <p:sldId id="1162" r:id="rId25"/>
    <p:sldId id="1163" r:id="rId26"/>
    <p:sldId id="1164" r:id="rId27"/>
    <p:sldId id="1165" r:id="rId28"/>
    <p:sldId id="1166" r:id="rId29"/>
    <p:sldId id="1167" r:id="rId30"/>
    <p:sldId id="1168" r:id="rId31"/>
    <p:sldId id="1169" r:id="rId32"/>
    <p:sldId id="1170" r:id="rId33"/>
    <p:sldId id="1171" r:id="rId34"/>
    <p:sldId id="1172" r:id="rId35"/>
    <p:sldId id="1180" r:id="rId36"/>
    <p:sldId id="1173" r:id="rId37"/>
    <p:sldId id="1174" r:id="rId38"/>
    <p:sldId id="1175" r:id="rId39"/>
    <p:sldId id="1176" r:id="rId40"/>
    <p:sldId id="1177" r:id="rId41"/>
    <p:sldId id="1182" r:id="rId42"/>
    <p:sldId id="1183" r:id="rId43"/>
  </p:sldIdLst>
  <p:sldSz cx="12192000" cy="6858000"/>
  <p:notesSz cx="6858000" cy="9144000"/>
  <p:embeddedFontLst>
    <p:embeddedFont>
      <p:font typeface="Canela Medium" pitchFamily="2" charset="77"/>
      <p:regular r:id="rId46"/>
    </p:embeddedFont>
    <p:embeddedFont>
      <p:font typeface="Clattering" pitchFamily="2" charset="0"/>
      <p:regular r:id="rId47"/>
    </p:embeddedFont>
    <p:embeddedFont>
      <p:font typeface="Neue Haas Unica Pro" panose="020B0504030206020203" pitchFamily="34" charset="77"/>
      <p:regular r:id="rId48"/>
      <p:bold r:id="rId49"/>
      <p:italic r:id="rId50"/>
      <p:boldItalic r:id="rId51"/>
    </p:embeddedFont>
    <p:embeddedFont>
      <p:font typeface="Neue Haas Unica Pro Medium" panose="020B0504030206020203" pitchFamily="34" charset="77"/>
      <p:regular r:id="rId52"/>
      <p:italic r:id="rId53"/>
    </p:embeddedFont>
    <p:embeddedFont>
      <p:font typeface="Neue Haas Unica W1G" panose="020B0404030206020203" pitchFamily="34" charset="0"/>
      <p:regular r:id="rId54"/>
      <p:bold r:id="rId55"/>
      <p:italic r:id="rId56"/>
      <p:boldItalic r:id="rId57"/>
    </p:embeddedFont>
    <p:embeddedFont>
      <p:font typeface="Neue Haas Unica W1G Light" panose="020B0404030206020203" pitchFamily="34" charset="0"/>
      <p:regular r:id="rId58"/>
      <p:italic r:id="rId59"/>
    </p:embeddedFont>
    <p:embeddedFont>
      <p:font typeface="Times" panose="02020603050405020304" pitchFamily="18" charset="0"/>
      <p:regular r:id="rId60"/>
      <p:bold r:id="rId61"/>
      <p:italic r:id="rId62"/>
      <p:boldItalic r:id="rId6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002649"/>
    <a:srgbClr val="FFE0E0"/>
    <a:srgbClr val="F5F4F7"/>
    <a:srgbClr val="FEE0E1"/>
    <a:srgbClr val="FF6464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91"/>
    <p:restoredTop sz="96190"/>
  </p:normalViewPr>
  <p:slideViewPr>
    <p:cSldViewPr snapToGrid="0" snapToObjects="1">
      <p:cViewPr varScale="1">
        <p:scale>
          <a:sx n="95" d="100"/>
          <a:sy n="95" d="100"/>
        </p:scale>
        <p:origin x="18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16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6.11.2024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6.11.2024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392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7565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0763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4860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823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841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4990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6838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0316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6453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emf"/><Relationship Id="rId7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3.emf"/><Relationship Id="rId9" Type="http://schemas.openxmlformats.org/officeDocument/2006/relationships/image" Target="../media/image2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870333" y="1366807"/>
            <a:ext cx="1045133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0334" y="1653988"/>
            <a:ext cx="10515600" cy="4379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2648" y="1672019"/>
            <a:ext cx="10521152" cy="4296230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19ECADB-2C1A-013E-CD5F-078FC59F4445}"/>
              </a:ext>
            </a:extLst>
          </p:cNvPr>
          <p:cNvSpPr txBox="1"/>
          <p:nvPr userDrawn="1"/>
        </p:nvSpPr>
        <p:spPr>
          <a:xfrm>
            <a:off x="2746037" y="6389170"/>
            <a:ext cx="5908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2024  | 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46,476,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23,006,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23,470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898F5-78D6-3960-0B6B-9A5429AAC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19543F2E-14BC-2343-ACE6-9F8134B8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3ABEDDE3-43AC-ED40-9AE9-C06A785A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A9CA4-3290-A34D-B7A4-1E84D3E7D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F1C6FA5A-944E-084B-9186-CA8014D79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ttä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2001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099677"/>
            <a:ext cx="4799012" cy="396893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76628"/>
            <a:ext cx="1829365" cy="137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4B33-2C12-6D4D-9E98-A672EF465F1B}"/>
              </a:ext>
            </a:extLst>
          </p:cNvPr>
          <p:cNvCxnSpPr>
            <a:cxnSpLocks/>
          </p:cNvCxnSpPr>
          <p:nvPr userDrawn="1"/>
        </p:nvCxnSpPr>
        <p:spPr>
          <a:xfrm>
            <a:off x="838199" y="1554763"/>
            <a:ext cx="4799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B2E55EE6-E723-2547-939C-D68C4DE28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8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45" y="1274961"/>
            <a:ext cx="11364611" cy="48512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992F0A66-5A13-8B4C-A06C-B988CD09E4A1}"/>
              </a:ext>
            </a:extLst>
          </p:cNvPr>
          <p:cNvSpPr txBox="1">
            <a:spLocks/>
          </p:cNvSpPr>
          <p:nvPr userDrawn="1"/>
        </p:nvSpPr>
        <p:spPr>
          <a:xfrm>
            <a:off x="290101" y="6454335"/>
            <a:ext cx="8509867" cy="3506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/>
              <a:t>Lähde</a:t>
            </a:r>
            <a:r>
              <a:rPr lang="en-GB" sz="1200" dirty="0"/>
              <a:t>: KMT 2020  |  </a:t>
            </a:r>
            <a:r>
              <a:rPr lang="fi-FI" sz="1200" dirty="0"/>
              <a:t>Koko väestö N: 46 402</a:t>
            </a:r>
            <a:endParaRPr lang="en-GB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5EAD27-754D-3A4E-A2AE-D7541BEEF34C}"/>
              </a:ext>
            </a:extLst>
          </p:cNvPr>
          <p:cNvSpPr txBox="1">
            <a:spLocks/>
          </p:cNvSpPr>
          <p:nvPr userDrawn="1"/>
        </p:nvSpPr>
        <p:spPr>
          <a:xfrm rot="2700000">
            <a:off x="10278538" y="444449"/>
            <a:ext cx="2746293" cy="39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prstDash val="sysDot"/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Calibri"/>
              </a:defRPr>
            </a:lvl1pPr>
          </a:lstStyle>
          <a:p>
            <a:r>
              <a:rPr lang="fi-FI" sz="1333" dirty="0"/>
              <a:t>KMT 2020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B4BECD-1F05-3643-B6B0-CADC83F56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216284"/>
            <a:ext cx="11365405" cy="515552"/>
          </a:xfrm>
        </p:spPr>
        <p:txBody>
          <a:bodyPr anchor="ctr">
            <a:noAutofit/>
          </a:bodyPr>
          <a:lstStyle>
            <a:lvl1pPr algn="l">
              <a:defRPr sz="4267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B1A7F9-7625-F743-BDBD-AF9CFA0738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2750" y="769545"/>
            <a:ext cx="11365405" cy="403417"/>
          </a:xfrm>
        </p:spPr>
        <p:txBody>
          <a:bodyPr>
            <a:noAutofit/>
          </a:bodyPr>
          <a:lstStyle>
            <a:lvl1pPr>
              <a:defRPr sz="1600" b="1" i="1">
                <a:latin typeface="Times" pitchFamily="2" charset="0"/>
              </a:defRPr>
            </a:lvl1pPr>
            <a:lvl2pPr>
              <a:defRPr sz="2400">
                <a:latin typeface="Times" pitchFamily="2" charset="0"/>
              </a:defRPr>
            </a:lvl2pPr>
            <a:lvl3pPr>
              <a:defRPr sz="2400">
                <a:latin typeface="Times" pitchFamily="2" charset="0"/>
              </a:defRPr>
            </a:lvl3pPr>
            <a:lvl4pPr>
              <a:defRPr sz="2400">
                <a:latin typeface="Times" pitchFamily="2" charset="0"/>
              </a:defRPr>
            </a:lvl4pPr>
            <a:lvl5pPr>
              <a:defRPr sz="2400">
                <a:latin typeface="Times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570769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175" y="216284"/>
            <a:ext cx="8832980" cy="515552"/>
          </a:xfrm>
        </p:spPr>
        <p:txBody>
          <a:bodyPr anchor="ctr">
            <a:noAutofit/>
          </a:bodyPr>
          <a:lstStyle>
            <a:lvl1pPr algn="l">
              <a:defRPr sz="3867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45" y="1274961"/>
            <a:ext cx="11364611" cy="485120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D3DA74-F032-7C47-B7A5-177C5944E5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45176" y="769545"/>
            <a:ext cx="8832979" cy="403417"/>
          </a:xfrm>
        </p:spPr>
        <p:txBody>
          <a:bodyPr>
            <a:noAutofit/>
          </a:bodyPr>
          <a:lstStyle>
            <a:lvl1pPr>
              <a:defRPr sz="2400" b="1">
                <a:latin typeface="Times" pitchFamily="2" charset="0"/>
              </a:defRPr>
            </a:lvl1pPr>
            <a:lvl2pPr>
              <a:defRPr sz="2400">
                <a:latin typeface="Times" pitchFamily="2" charset="0"/>
              </a:defRPr>
            </a:lvl2pPr>
            <a:lvl3pPr>
              <a:defRPr sz="2400">
                <a:latin typeface="Times" pitchFamily="2" charset="0"/>
              </a:defRPr>
            </a:lvl3pPr>
            <a:lvl4pPr>
              <a:defRPr sz="2400">
                <a:latin typeface="Times" pitchFamily="2" charset="0"/>
              </a:defRPr>
            </a:lvl4pPr>
            <a:lvl5pPr>
              <a:defRPr sz="2400">
                <a:latin typeface="Times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2BA3EE-4796-0446-9BA7-4F2459180320}"/>
              </a:ext>
            </a:extLst>
          </p:cNvPr>
          <p:cNvSpPr txBox="1">
            <a:spLocks/>
          </p:cNvSpPr>
          <p:nvPr userDrawn="1"/>
        </p:nvSpPr>
        <p:spPr>
          <a:xfrm rot="2700000">
            <a:off x="10278538" y="444449"/>
            <a:ext cx="2746293" cy="39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prstDash val="sysDot"/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Calibri"/>
              </a:defRPr>
            </a:lvl1pPr>
          </a:lstStyle>
          <a:p>
            <a:r>
              <a:rPr lang="fi-FI" sz="1333" dirty="0"/>
              <a:t>KMT 2020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0990036-1940-9C42-88D0-B961AE832D8C}"/>
              </a:ext>
            </a:extLst>
          </p:cNvPr>
          <p:cNvSpPr txBox="1">
            <a:spLocks/>
          </p:cNvSpPr>
          <p:nvPr userDrawn="1"/>
        </p:nvSpPr>
        <p:spPr>
          <a:xfrm>
            <a:off x="412750" y="6108280"/>
            <a:ext cx="8387217" cy="51555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/>
              <a:t>Lähde</a:t>
            </a:r>
            <a:r>
              <a:rPr lang="en-GB" sz="1200" dirty="0"/>
              <a:t>: KMT 2020  |  </a:t>
            </a:r>
            <a:r>
              <a:rPr lang="fi-FI" sz="1200" dirty="0"/>
              <a:t>Koko väestö N: 46 402, naiset N: 23 318, miehet N: 23 084 </a:t>
            </a:r>
          </a:p>
        </p:txBody>
      </p:sp>
    </p:spTree>
    <p:extLst>
      <p:ext uri="{BB962C8B-B14F-4D97-AF65-F5344CB8AC3E}">
        <p14:creationId xmlns:p14="http://schemas.microsoft.com/office/powerpoint/2010/main" val="150129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61638E-260F-3CF2-C353-430BDBCC10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660" r:id="rId27"/>
    <p:sldLayoutId id="2147483654" r:id="rId28"/>
    <p:sldLayoutId id="2147483677" r:id="rId29"/>
    <p:sldLayoutId id="2147483679" r:id="rId30"/>
    <p:sldLayoutId id="2147483663" r:id="rId31"/>
    <p:sldLayoutId id="2147483667" r:id="rId32"/>
    <p:sldLayoutId id="2147483676" r:id="rId33"/>
    <p:sldLayoutId id="2147483664" r:id="rId34"/>
    <p:sldLayoutId id="2147483680" r:id="rId35"/>
    <p:sldLayoutId id="2147483678" r:id="rId36"/>
    <p:sldLayoutId id="2147483661" r:id="rId37"/>
    <p:sldLayoutId id="2147483681" r:id="rId38"/>
    <p:sldLayoutId id="2147483662" r:id="rId39"/>
    <p:sldLayoutId id="2147483665" r:id="rId40"/>
    <p:sldLayoutId id="2147483657" r:id="rId41"/>
    <p:sldLayoutId id="2147483674" r:id="rId42"/>
    <p:sldLayoutId id="2147483666" r:id="rId43"/>
    <p:sldLayoutId id="2147483675" r:id="rId44"/>
    <p:sldLayoutId id="2147483670" r:id="rId45"/>
    <p:sldLayoutId id="2147483668" r:id="rId46"/>
    <p:sldLayoutId id="2147483669" r:id="rId47"/>
    <p:sldLayoutId id="2147483857" r:id="rId48"/>
    <p:sldLayoutId id="2147483672" r:id="rId49"/>
    <p:sldLayoutId id="2147483673" r:id="rId50"/>
    <p:sldLayoutId id="2147483655" r:id="rId51"/>
    <p:sldLayoutId id="2147483671" r:id="rId52"/>
    <p:sldLayoutId id="2147483858" r:id="rId53"/>
    <p:sldLayoutId id="2147483859" r:id="rId5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ecards.f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A person in a purple sweater reading a book in the water&#10;&#10;Description automatically generated">
            <a:extLst>
              <a:ext uri="{FF2B5EF4-FFF2-40B4-BE49-F238E27FC236}">
                <a16:creationId xmlns:a16="http://schemas.microsoft.com/office/drawing/2014/main" id="{BBBA8DFC-2F19-40CC-C527-F4F121F85B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08" r="34" b="2573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3864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" sz="8000" b="0" i="0" u="none" baseline="0" dirty="0"/>
              <a:t>Interests of </a:t>
            </a:r>
            <a:br>
              <a:rPr lang="en" sz="8000" b="0" i="0" u="none" baseline="0" dirty="0"/>
            </a:br>
            <a:r>
              <a:rPr lang="en" sz="8000" b="0" i="0" u="none" baseline="0" dirty="0"/>
              <a:t>magazine readers</a:t>
            </a:r>
            <a:endParaRPr lang="en-FI" sz="7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481464"/>
            <a:ext cx="12192000" cy="372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1600" dirty="0" err="1">
                <a:solidFill>
                  <a:schemeClr val="bg1"/>
                </a:solidFill>
                <a:latin typeface="Neue Haas Unica Pro" panose="020B0504030206020203" pitchFamily="34" charset="77"/>
              </a:rPr>
              <a:t>Finnish</a:t>
            </a:r>
            <a:r>
              <a:rPr lang="fi-FI" sz="1600" dirty="0">
                <a:solidFill>
                  <a:schemeClr val="bg1"/>
                </a:solidFill>
                <a:latin typeface="Neue Haas Unica Pro" panose="020B0504030206020203" pitchFamily="34" charset="77"/>
              </a:rPr>
              <a:t> National </a:t>
            </a:r>
            <a:r>
              <a:rPr lang="fi-FI" sz="1600" dirty="0" err="1">
                <a:solidFill>
                  <a:schemeClr val="bg1"/>
                </a:solidFill>
                <a:latin typeface="Neue Haas Unica Pro" panose="020B0504030206020203" pitchFamily="34" charset="77"/>
              </a:rPr>
              <a:t>Readership</a:t>
            </a:r>
            <a:r>
              <a:rPr lang="fi-FI" sz="1600" dirty="0">
                <a:solidFill>
                  <a:schemeClr val="bg1"/>
                </a:solidFill>
                <a:latin typeface="Neue Haas Unica Pro" panose="020B0504030206020203" pitchFamily="34" charset="77"/>
              </a:rPr>
              <a:t> </a:t>
            </a:r>
            <a:r>
              <a:rPr lang="fi-FI" sz="1600" dirty="0" err="1">
                <a:solidFill>
                  <a:schemeClr val="bg1"/>
                </a:solidFill>
                <a:latin typeface="Neue Haas Unica Pro" panose="020B0504030206020203" pitchFamily="34" charset="77"/>
              </a:rPr>
              <a:t>Survey</a:t>
            </a:r>
            <a:r>
              <a:rPr lang="fi-FI" sz="1600" dirty="0">
                <a:solidFill>
                  <a:schemeClr val="bg1"/>
                </a:solidFill>
                <a:latin typeface="Neue Haas Unica Pro" panose="020B0504030206020203" pitchFamily="34" charset="77"/>
              </a:rPr>
              <a:t> 2024</a:t>
            </a:r>
            <a:endParaRPr lang="en-FI" sz="1600" dirty="0">
              <a:solidFill>
                <a:schemeClr val="bg1"/>
              </a:solidFill>
              <a:latin typeface="Neue Haas Unica Pro" panose="020B0504030206020203" pitchFamily="34" charset="77"/>
            </a:endParaRPr>
          </a:p>
        </p:txBody>
      </p:sp>
      <p:pic>
        <p:nvPicPr>
          <p:cNvPr id="23" name="Picture 2" descr="MediaAuditFinland">
            <a:extLst>
              <a:ext uri="{FF2B5EF4-FFF2-40B4-BE49-F238E27FC236}">
                <a16:creationId xmlns:a16="http://schemas.microsoft.com/office/drawing/2014/main" id="{2A47784F-5B0D-D80C-7D57-AFF0C77C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EED276-D245-5492-656E-ECC2A3365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59911986"/>
              </p:ext>
            </p:extLst>
          </p:nvPr>
        </p:nvGraphicFramePr>
        <p:xfrm>
          <a:off x="2729181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/>
          </a:bodyPr>
          <a:lstStyle/>
          <a:p>
            <a:r>
              <a:rPr lang="en" b="0" i="0" u="none" baseline="0" dirty="0"/>
              <a:t>Highest </a:t>
            </a:r>
            <a:r>
              <a:rPr lang="en" dirty="0"/>
              <a:t>number of readers interested in</a:t>
            </a:r>
            <a:r>
              <a:rPr lang="fi-FI" dirty="0"/>
              <a:t> </a:t>
            </a:r>
            <a:r>
              <a:rPr lang="fi-FI" dirty="0" err="1">
                <a:solidFill>
                  <a:schemeClr val="accent2"/>
                </a:solidFill>
              </a:rPr>
              <a:t>fishing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16%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41376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23291248"/>
              </p:ext>
            </p:extLst>
          </p:nvPr>
        </p:nvGraphicFramePr>
        <p:xfrm>
          <a:off x="2729181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>
                <a:solidFill>
                  <a:schemeClr val="accent2"/>
                </a:solidFill>
              </a:rPr>
              <a:t>beauty and </a:t>
            </a:r>
            <a:r>
              <a:rPr lang="fi-FI" dirty="0" err="1">
                <a:solidFill>
                  <a:schemeClr val="accent2"/>
                </a:solidFill>
              </a:rPr>
              <a:t>cosmetics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17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13867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21135730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r>
              <a:rPr lang="fi-FI" dirty="0" err="1">
                <a:solidFill>
                  <a:schemeClr val="accent2"/>
                </a:solidFill>
              </a:rPr>
              <a:t>literature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4957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27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38439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2930812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domestic and foreign news</a:t>
            </a: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54%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256977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01353989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/>
              <a:t>Highest </a:t>
            </a:r>
            <a:r>
              <a:rPr lang="en" dirty="0"/>
              <a:t>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domestic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err="1">
                <a:solidFill>
                  <a:schemeClr val="accent2"/>
                </a:solidFill>
              </a:rPr>
              <a:t>traveling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32%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186426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41118779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/>
          </a:bodyPr>
          <a:lstStyle/>
          <a:p>
            <a:r>
              <a:rPr lang="en" b="0" i="0" u="none" baseline="0" dirty="0"/>
              <a:t>Highest </a:t>
            </a:r>
            <a:r>
              <a:rPr lang="en" dirty="0"/>
              <a:t>number of readers interested in </a:t>
            </a:r>
            <a:r>
              <a:rPr lang="fi-FI" dirty="0">
                <a:solidFill>
                  <a:schemeClr val="accent2"/>
                </a:solidFill>
              </a:rPr>
              <a:t>culture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33%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24716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64093233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/>
          </a:bodyPr>
          <a:lstStyle/>
          <a:p>
            <a:r>
              <a:rPr lang="en" b="0" i="0" u="none" baseline="0" dirty="0"/>
              <a:t>Highest </a:t>
            </a:r>
            <a:r>
              <a:rPr lang="en" dirty="0"/>
              <a:t>number of readers interested in</a:t>
            </a:r>
            <a:r>
              <a:rPr lang="fi-FI" dirty="0"/>
              <a:t> </a:t>
            </a:r>
            <a:r>
              <a:rPr lang="fi-FI" dirty="0" err="1">
                <a:solidFill>
                  <a:schemeClr val="accent2"/>
                </a:solidFill>
              </a:rPr>
              <a:t>crafts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26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151501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55418554"/>
              </p:ext>
            </p:extLst>
          </p:nvPr>
        </p:nvGraphicFramePr>
        <p:xfrm>
          <a:off x="2749059" y="1749779"/>
          <a:ext cx="6569158" cy="38193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054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nature and outdoor activities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53%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22454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90412954"/>
              </p:ext>
            </p:extLst>
          </p:nvPr>
        </p:nvGraphicFramePr>
        <p:xfrm>
          <a:off x="2749059" y="1749779"/>
          <a:ext cx="6569158" cy="38371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659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Maatilan Pellervo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Aarre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fi-FI" dirty="0" err="1">
                <a:solidFill>
                  <a:schemeClr val="accent2"/>
                </a:solidFill>
              </a:rPr>
              <a:t>hunting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10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55921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3866068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fashion</a:t>
            </a:r>
            <a:r>
              <a:rPr lang="fi-FI" dirty="0">
                <a:solidFill>
                  <a:schemeClr val="accent2"/>
                </a:solidFill>
              </a:rPr>
              <a:t> and </a:t>
            </a:r>
            <a:r>
              <a:rPr lang="fi-FI" dirty="0" err="1">
                <a:solidFill>
                  <a:schemeClr val="accent2"/>
                </a:solidFill>
              </a:rPr>
              <a:t>style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22%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63653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Interests of Finns </a:t>
            </a:r>
            <a:r>
              <a:rPr lang="fi-FI" sz="2000" dirty="0"/>
              <a:t>1/3</a:t>
            </a:r>
            <a:br>
              <a:rPr lang="fi-FI" dirty="0"/>
            </a:br>
            <a:r>
              <a:rPr lang="en" sz="1600" i="1" u="none" baseline="0" dirty="0">
                <a:latin typeface="Neue Haas Unica Pro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How many Finns are interested in the topic, number and %</a:t>
            </a:r>
            <a:endParaRPr lang="en-FI" sz="1600" i="1" dirty="0">
              <a:solidFill>
                <a:schemeClr val="accent2"/>
              </a:solidFill>
              <a:latin typeface="Neue Haas Unica Pro" panose="020B0504030206020203" pitchFamily="34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14628345"/>
              </p:ext>
            </p:extLst>
          </p:nvPr>
        </p:nvGraphicFramePr>
        <p:xfrm>
          <a:off x="833438" y="1703050"/>
          <a:ext cx="10525915" cy="4167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78834">
                <a:tc>
                  <a:txBody>
                    <a:bodyPr/>
                    <a:lstStyle/>
                    <a:p>
                      <a:r>
                        <a:rPr lang="fi-FI" sz="14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Interest</a:t>
                      </a: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Local affairs and events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2,386,000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Domestic and foreign news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2,304,000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Nature and outdoor activities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2,265,000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Well-being and health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2,223,000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Sports and exercise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1,989,000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Politics and society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1,759,000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Food and drink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1,733,000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Cooking and baking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1,692,000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Construction and renovation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1,581,000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Music and concerts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1,569,000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9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63614026"/>
              </p:ext>
            </p:extLst>
          </p:nvPr>
        </p:nvGraphicFramePr>
        <p:xfrm>
          <a:off x="2749059" y="1749779"/>
          <a:ext cx="6569158" cy="40103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39656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555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295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Viinilehti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2285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>
                <a:solidFill>
                  <a:schemeClr val="accent2"/>
                </a:solidFill>
              </a:rPr>
              <a:t>music and </a:t>
            </a:r>
            <a:r>
              <a:rPr lang="fi-FI" dirty="0" err="1">
                <a:solidFill>
                  <a:schemeClr val="accent2"/>
                </a:solidFill>
              </a:rPr>
              <a:t>concerts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4957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37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51715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37487814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Talo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r>
              <a:rPr lang="fi-FI" dirty="0" err="1">
                <a:solidFill>
                  <a:schemeClr val="accent2"/>
                </a:solidFill>
              </a:rPr>
              <a:t>cottage</a:t>
            </a:r>
            <a:r>
              <a:rPr lang="fi-FI" dirty="0">
                <a:solidFill>
                  <a:schemeClr val="accent2"/>
                </a:solidFill>
              </a:rPr>
              <a:t> life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30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70251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63340651"/>
              </p:ext>
            </p:extLst>
          </p:nvPr>
        </p:nvGraphicFramePr>
        <p:xfrm>
          <a:off x="2749059" y="1749778"/>
          <a:ext cx="6569158" cy="40109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50475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3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433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Maatilan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190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90,000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local affairs and events</a:t>
            </a: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56%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152368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79541644"/>
              </p:ext>
            </p:extLst>
          </p:nvPr>
        </p:nvGraphicFramePr>
        <p:xfrm>
          <a:off x="2749059" y="1749779"/>
          <a:ext cx="6569158" cy="38808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49600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11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gaming</a:t>
            </a:r>
            <a:r>
              <a:rPr lang="fi-FI" dirty="0">
                <a:solidFill>
                  <a:schemeClr val="accent2"/>
                </a:solidFill>
              </a:rPr>
              <a:t> (</a:t>
            </a:r>
            <a:r>
              <a:rPr lang="fi-FI" dirty="0" err="1">
                <a:solidFill>
                  <a:schemeClr val="accent2"/>
                </a:solidFill>
              </a:rPr>
              <a:t>computer</a:t>
            </a:r>
            <a:r>
              <a:rPr lang="fi-FI" dirty="0">
                <a:solidFill>
                  <a:schemeClr val="accent2"/>
                </a:solidFill>
              </a:rPr>
              <a:t>, </a:t>
            </a:r>
            <a:r>
              <a:rPr lang="fi-FI" dirty="0" err="1">
                <a:solidFill>
                  <a:schemeClr val="accent2"/>
                </a:solidFill>
              </a:rPr>
              <a:t>console</a:t>
            </a:r>
            <a:r>
              <a:rPr lang="fi-FI" dirty="0">
                <a:solidFill>
                  <a:schemeClr val="accent2"/>
                </a:solidFill>
              </a:rPr>
              <a:t>, mobile)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17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07728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01714965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politics</a:t>
            </a:r>
            <a:r>
              <a:rPr lang="fi-FI" dirty="0">
                <a:solidFill>
                  <a:schemeClr val="accent2"/>
                </a:solidFill>
              </a:rPr>
              <a:t> and </a:t>
            </a:r>
            <a:r>
              <a:rPr lang="fi-FI" dirty="0" err="1">
                <a:solidFill>
                  <a:schemeClr val="accent2"/>
                </a:solidFill>
              </a:rPr>
              <a:t>society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</a:t>
            </a:r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84285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69273766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gardening</a:t>
            </a:r>
            <a:r>
              <a:rPr lang="fi-FI" dirty="0">
                <a:solidFill>
                  <a:schemeClr val="accent2"/>
                </a:solidFill>
              </a:rPr>
              <a:t> and </a:t>
            </a:r>
            <a:r>
              <a:rPr lang="fi-FI" dirty="0" err="1">
                <a:solidFill>
                  <a:schemeClr val="accent2"/>
                </a:solidFill>
              </a:rPr>
              <a:t>plants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33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372172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9349807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Talo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r>
              <a:rPr lang="fi-FI" dirty="0" err="1">
                <a:solidFill>
                  <a:schemeClr val="accent2"/>
                </a:solidFill>
              </a:rPr>
              <a:t>construction</a:t>
            </a:r>
            <a:r>
              <a:rPr lang="fi-FI" dirty="0">
                <a:solidFill>
                  <a:schemeClr val="accent2"/>
                </a:solidFill>
              </a:rPr>
              <a:t> and </a:t>
            </a:r>
            <a:r>
              <a:rPr lang="fi-FI" dirty="0" err="1">
                <a:solidFill>
                  <a:schemeClr val="accent2"/>
                </a:solidFill>
              </a:rPr>
              <a:t>renovation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37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625255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17250160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Viinilehti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>
                <a:solidFill>
                  <a:schemeClr val="accent2"/>
                </a:solidFill>
              </a:rPr>
              <a:t>food and drink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4957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</a:t>
            </a:r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0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04385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45928305"/>
              </p:ext>
            </p:extLst>
          </p:nvPr>
        </p:nvGraphicFramePr>
        <p:xfrm>
          <a:off x="2749059" y="1749779"/>
          <a:ext cx="6569158" cy="37558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86687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cooking</a:t>
            </a:r>
            <a:r>
              <a:rPr lang="fi-FI" dirty="0">
                <a:solidFill>
                  <a:schemeClr val="accent2"/>
                </a:solidFill>
              </a:rPr>
              <a:t> and </a:t>
            </a:r>
            <a:r>
              <a:rPr lang="fi-FI" dirty="0" err="1">
                <a:solidFill>
                  <a:schemeClr val="accent2"/>
                </a:solidFill>
              </a:rPr>
              <a:t>baking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39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651192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08931268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r>
              <a:rPr lang="fi-FI" dirty="0" err="1">
                <a:solidFill>
                  <a:schemeClr val="accent2"/>
                </a:solidFill>
              </a:rPr>
              <a:t>investment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99908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22%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114936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Interests of Finns</a:t>
            </a:r>
            <a:r>
              <a:rPr lang="fi-FI" dirty="0"/>
              <a:t> </a:t>
            </a:r>
            <a:r>
              <a:rPr lang="fi-FI" sz="2000" dirty="0"/>
              <a:t>2/3</a:t>
            </a:r>
            <a:br>
              <a:rPr lang="fi-FI" dirty="0"/>
            </a:br>
            <a:r>
              <a:rPr lang="en" sz="1600" i="1" u="none" baseline="0" dirty="0">
                <a:latin typeface="Neue Haas Unica Pro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How many Finns are interested in the topic, number and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0927635"/>
              </p:ext>
            </p:extLst>
          </p:nvPr>
        </p:nvGraphicFramePr>
        <p:xfrm>
          <a:off x="827885" y="1716065"/>
          <a:ext cx="10525915" cy="41227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99772">
                <a:tc>
                  <a:txBody>
                    <a:bodyPr/>
                    <a:lstStyle/>
                    <a:p>
                      <a:r>
                        <a:rPr lang="fi-FI" sz="14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Interest</a:t>
                      </a: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Economic and financial affairs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1,511,000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Traveling abroad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1,506,000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Science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1,449,000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Culture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1,395,000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Gardening and plants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1,396,000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Self-improvement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1,388,000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Domestic traveling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1,376,000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Environmental matters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1,371,000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Interior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1,293,000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Cottage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life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1,281,000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318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70385613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interior</a:t>
            </a:r>
            <a:r>
              <a:rPr lang="fi-FI" dirty="0">
                <a:solidFill>
                  <a:schemeClr val="accent2"/>
                </a:solidFill>
              </a:rPr>
              <a:t> design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99908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30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1861356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89390028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economic</a:t>
            </a:r>
            <a:r>
              <a:rPr lang="fi-FI" dirty="0">
                <a:solidFill>
                  <a:schemeClr val="accent2"/>
                </a:solidFill>
              </a:rPr>
              <a:t> and </a:t>
            </a:r>
            <a:r>
              <a:rPr lang="fi-FI" dirty="0" err="1">
                <a:solidFill>
                  <a:schemeClr val="accent2"/>
                </a:solidFill>
              </a:rPr>
              <a:t>financial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err="1">
                <a:solidFill>
                  <a:schemeClr val="accent2"/>
                </a:solidFill>
              </a:rPr>
              <a:t>affairs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310666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35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1869368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86648367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r>
              <a:rPr lang="fi-FI" dirty="0">
                <a:solidFill>
                  <a:schemeClr val="accent2"/>
                </a:solidFill>
              </a:rPr>
              <a:t>science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34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2498053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94552247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Viinilehti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traveling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err="1">
                <a:solidFill>
                  <a:schemeClr val="accent2"/>
                </a:solidFill>
              </a:rPr>
              <a:t>abroad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321423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35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917695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83820306"/>
              </p:ext>
            </p:extLst>
          </p:nvPr>
        </p:nvGraphicFramePr>
        <p:xfrm>
          <a:off x="2490642" y="1680520"/>
          <a:ext cx="6569158" cy="37732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81003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37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5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sports</a:t>
            </a:r>
            <a:r>
              <a:rPr lang="fi-FI" dirty="0">
                <a:solidFill>
                  <a:schemeClr val="accent2"/>
                </a:solidFill>
              </a:rPr>
              <a:t> and </a:t>
            </a:r>
            <a:r>
              <a:rPr lang="fi-FI" dirty="0" err="1">
                <a:solidFill>
                  <a:schemeClr val="accent2"/>
                </a:solidFill>
              </a:rPr>
              <a:t>exercise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321423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46%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1027138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22087325"/>
              </p:ext>
            </p:extLst>
          </p:nvPr>
        </p:nvGraphicFramePr>
        <p:xfrm>
          <a:off x="2599499" y="1766519"/>
          <a:ext cx="6569158" cy="38936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4205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217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06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boating</a:t>
            </a:r>
            <a:r>
              <a:rPr lang="fi-FI" dirty="0">
                <a:solidFill>
                  <a:schemeClr val="accent2"/>
                </a:solidFill>
              </a:rPr>
              <a:t> and </a:t>
            </a:r>
            <a:r>
              <a:rPr lang="fi-FI" dirty="0" err="1">
                <a:solidFill>
                  <a:schemeClr val="accent2"/>
                </a:solidFill>
              </a:rPr>
              <a:t>sailing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99908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10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555692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94344414"/>
              </p:ext>
            </p:extLst>
          </p:nvPr>
        </p:nvGraphicFramePr>
        <p:xfrm>
          <a:off x="2724389" y="1789496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42"/>
            <a:ext cx="10515600" cy="1117505"/>
          </a:xfrm>
        </p:spPr>
        <p:txBody>
          <a:bodyPr>
            <a:normAutofit/>
          </a:bodyPr>
          <a:lstStyle/>
          <a:p>
            <a:r>
              <a:rPr lang="en" sz="3200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sz="3200" dirty="0"/>
              <a:t> </a:t>
            </a:r>
            <a:r>
              <a:rPr lang="fi-FI" sz="3200" dirty="0" err="1">
                <a:solidFill>
                  <a:schemeClr val="accent2"/>
                </a:solidFill>
              </a:rPr>
              <a:t>entertainment</a:t>
            </a:r>
            <a:r>
              <a:rPr lang="fi-FI" sz="3200" dirty="0">
                <a:solidFill>
                  <a:schemeClr val="accent2"/>
                </a:solidFill>
              </a:rPr>
              <a:t> </a:t>
            </a:r>
            <a:r>
              <a:rPr lang="fi-FI" sz="3200" dirty="0" err="1">
                <a:solidFill>
                  <a:schemeClr val="accent2"/>
                </a:solidFill>
              </a:rPr>
              <a:t>electronics</a:t>
            </a:r>
            <a:r>
              <a:rPr lang="fi-FI" sz="3200" dirty="0">
                <a:solidFill>
                  <a:schemeClr val="accent2"/>
                </a:solidFill>
              </a:rPr>
              <a:t> and </a:t>
            </a:r>
            <a:r>
              <a:rPr lang="fi-FI" sz="3200" dirty="0" err="1">
                <a:solidFill>
                  <a:schemeClr val="accent2"/>
                </a:solidFill>
              </a:rPr>
              <a:t>information</a:t>
            </a:r>
            <a:r>
              <a:rPr lang="fi-FI" sz="3200" dirty="0">
                <a:solidFill>
                  <a:schemeClr val="accent2"/>
                </a:solidFill>
              </a:rPr>
              <a:t> </a:t>
            </a:r>
            <a:r>
              <a:rPr lang="fi-FI" sz="3200" dirty="0" err="1">
                <a:solidFill>
                  <a:schemeClr val="accent2"/>
                </a:solidFill>
              </a:rPr>
              <a:t>technology</a:t>
            </a:r>
            <a:endParaRPr lang="fi-FI" sz="3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705707" y="151713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758332" y="3310666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23%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2266448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40935861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r>
              <a:rPr lang="fi-FI" dirty="0"/>
              <a:t> </a:t>
            </a:r>
            <a:r>
              <a:rPr lang="fi-FI" dirty="0" err="1">
                <a:solidFill>
                  <a:schemeClr val="accent2"/>
                </a:solidFill>
              </a:rPr>
              <a:t>environmental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err="1">
                <a:solidFill>
                  <a:schemeClr val="accent2"/>
                </a:solidFill>
              </a:rPr>
              <a:t>matters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32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734466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2500" b="0" i="0" u="none" baseline="0" dirty="0"/>
              <a:t>The Finnish National Readership Survey (NRS) figures for individual magazines can be obtained without registration from Magazine Rate Card service: </a:t>
            </a:r>
            <a:br>
              <a:rPr lang="en" sz="2500" b="0" i="0" u="none" baseline="0" dirty="0"/>
            </a:br>
            <a:r>
              <a:rPr lang="en" sz="2500" b="0" i="0" u="none" baseline="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www.ratecards.fi</a:t>
            </a:r>
            <a:endParaRPr lang="en" sz="2500" b="0" i="0" u="none" baseline="0" dirty="0">
              <a:solidFill>
                <a:srgbClr val="9CFFF8"/>
              </a:solidFill>
            </a:endParaRPr>
          </a:p>
          <a:p>
            <a:pPr rtl="0"/>
            <a:endParaRPr lang="en" sz="2500" dirty="0">
              <a:solidFill>
                <a:schemeClr val="accent4"/>
              </a:solidFill>
            </a:endParaRPr>
          </a:p>
          <a:p>
            <a:pPr rtl="0"/>
            <a:r>
              <a:rPr lang="en-GB" sz="2500" dirty="0"/>
              <a:t>Dynamic reports on readers’ interests can be found here: </a:t>
            </a:r>
            <a:r>
              <a:rPr lang="fi-FI" sz="2200" u="sng" dirty="0" err="1">
                <a:solidFill>
                  <a:srgbClr val="9CFFF8"/>
                </a:solidFill>
              </a:rPr>
              <a:t>www.ratecards.fi</a:t>
            </a:r>
            <a:r>
              <a:rPr lang="fi-FI" sz="2200" u="sng" dirty="0">
                <a:solidFill>
                  <a:srgbClr val="9CFFF8"/>
                </a:solidFill>
              </a:rPr>
              <a:t>/</a:t>
            </a:r>
            <a:r>
              <a:rPr lang="fi-FI" sz="2200" u="sng" dirty="0" err="1">
                <a:solidFill>
                  <a:srgbClr val="9CFFF8"/>
                </a:solidFill>
              </a:rPr>
              <a:t>nrs-reports</a:t>
            </a:r>
            <a:r>
              <a:rPr lang="fi-FI" sz="2200" u="sng" dirty="0">
                <a:solidFill>
                  <a:srgbClr val="9CFFF8"/>
                </a:solidFill>
              </a:rPr>
              <a:t>/</a:t>
            </a:r>
            <a:r>
              <a:rPr lang="fi-FI" sz="2200" u="sng">
                <a:solidFill>
                  <a:srgbClr val="9CFFF8"/>
                </a:solidFill>
              </a:rPr>
              <a:t>readers-interests</a:t>
            </a:r>
            <a:endParaRPr lang="en" sz="2200" u="sng" dirty="0">
              <a:solidFill>
                <a:srgbClr val="9CFF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3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C1058-53E3-3652-6820-F1C0AFDBD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B1D152-4BD5-AF85-4B55-BA3B312B0782}"/>
              </a:ext>
            </a:extLst>
          </p:cNvPr>
          <p:cNvSpPr txBox="1"/>
          <p:nvPr/>
        </p:nvSpPr>
        <p:spPr>
          <a:xfrm>
            <a:off x="3839978" y="4023311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Aikakausmedia.fi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/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en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│ 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Ratecards.fi</a:t>
            </a:r>
            <a:endParaRPr lang="en" b="0" i="0" u="none" baseline="0" dirty="0">
              <a:solidFill>
                <a:schemeClr val="bg1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4A20D-11D4-9323-4100-5B51E30A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8" y="2676608"/>
            <a:ext cx="5515445" cy="1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5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Interests of Finns </a:t>
            </a:r>
            <a:r>
              <a:rPr lang="fi-FI" sz="2000" dirty="0"/>
              <a:t>3/3</a:t>
            </a:r>
            <a:br>
              <a:rPr lang="fi-FI" sz="2000" dirty="0"/>
            </a:br>
            <a:r>
              <a:rPr lang="en" sz="1600" i="1" u="none" baseline="0" dirty="0">
                <a:latin typeface="Neue Haas Unica Pro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How many Finns are interested in the topic, number and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95593630"/>
              </p:ext>
            </p:extLst>
          </p:nvPr>
        </p:nvGraphicFramePr>
        <p:xfrm>
          <a:off x="838200" y="1703050"/>
          <a:ext cx="10525915" cy="44954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295070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Literature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1,161,000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247801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Cars and motor vehicles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1,100,000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8799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Crafts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1,099,000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795553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Entertainment electronics and information technology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970,000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Fashion and style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Investment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Gaming (computer, console, mobile)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Beauty and cosmetics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Fishing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Celebrities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Charity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079360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Hunting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Boating and sailing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1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76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8498314"/>
              </p:ext>
            </p:extLst>
          </p:nvPr>
        </p:nvGraphicFramePr>
        <p:xfrm>
          <a:off x="2729181" y="1749779"/>
          <a:ext cx="6569158" cy="37480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54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fi-FI" b="0" i="0" u="none" baseline="0" dirty="0" err="1">
                <a:solidFill>
                  <a:schemeClr val="accent2"/>
                </a:solidFill>
              </a:rPr>
              <a:t>cars</a:t>
            </a:r>
            <a:r>
              <a:rPr lang="fi-FI" b="0" i="0" u="none" baseline="0" dirty="0">
                <a:solidFill>
                  <a:schemeClr val="accent2"/>
                </a:solidFill>
              </a:rPr>
              <a:t> and </a:t>
            </a:r>
            <a:r>
              <a:rPr lang="fi-FI" b="0" i="0" u="none" baseline="0" dirty="0" err="1">
                <a:solidFill>
                  <a:schemeClr val="accent2"/>
                </a:solidFill>
              </a:rPr>
              <a:t>motor</a:t>
            </a:r>
            <a:r>
              <a:rPr lang="fi-FI" b="0" i="0" u="none" baseline="0" dirty="0">
                <a:solidFill>
                  <a:schemeClr val="accent2"/>
                </a:solidFill>
              </a:rPr>
              <a:t> </a:t>
            </a:r>
            <a:r>
              <a:rPr lang="fi-FI" b="0" i="0" u="none" baseline="0" dirty="0" err="1">
                <a:solidFill>
                  <a:schemeClr val="accent2"/>
                </a:solidFill>
              </a:rPr>
              <a:t>vehicles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310665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26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197660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96920583"/>
              </p:ext>
            </p:extLst>
          </p:nvPr>
        </p:nvGraphicFramePr>
        <p:xfrm>
          <a:off x="2829827" y="1749779"/>
          <a:ext cx="6468512" cy="37239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67862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5140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dirty="0"/>
              <a:t>Highest number of readers interested in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well-being </a:t>
            </a:r>
            <a:r>
              <a:rPr lang="en" dirty="0">
                <a:solidFill>
                  <a:schemeClr val="accent2"/>
                </a:solidFill>
              </a:rPr>
              <a:t>and health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99908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52%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73938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14940858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/>
          </a:bodyPr>
          <a:lstStyle/>
          <a:p>
            <a:r>
              <a:rPr lang="en" dirty="0"/>
              <a:t>Highest number of readers interested in </a:t>
            </a:r>
            <a:r>
              <a:rPr lang="fi-FI" dirty="0" err="1">
                <a:solidFill>
                  <a:schemeClr val="accent2"/>
                </a:solidFill>
              </a:rPr>
              <a:t>charity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99908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14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256141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61806926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dirty="0"/>
              <a:t>Highest number of readers interested 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>
                <a:solidFill>
                  <a:schemeClr val="accent2"/>
                </a:solidFill>
              </a:rPr>
              <a:t>self-improvement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32</a:t>
            </a:r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75090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42501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07165175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en" b="0" i="0" u="none" baseline="0" dirty="0"/>
              <a:t>Highest </a:t>
            </a:r>
            <a:r>
              <a:rPr lang="en" dirty="0"/>
              <a:t>number of readers interested in</a:t>
            </a:r>
            <a:r>
              <a:rPr lang="fi-FI" dirty="0"/>
              <a:t> </a:t>
            </a:r>
            <a:r>
              <a:rPr lang="fi-FI" dirty="0" err="1">
                <a:solidFill>
                  <a:schemeClr val="accent2"/>
                </a:solidFill>
              </a:rPr>
              <a:t>celebrities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189157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u="none" baseline="0" dirty="0">
                <a:solidFill>
                  <a:schemeClr val="bg1"/>
                </a:solidFill>
                <a:latin typeface="Neue Haas Unica Pro Medium" panose="020B0504030206020203" pitchFamily="34" charset="77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15%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453661743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Medioiden_kaytto_hankintapaatoksissa_KMT_2021_pohja" id="{D1643B16-6B9A-1A44-9177-2D8AACAAAA2F}" vid="{D64FB85D-FDAD-B546-9FCC-5A0D746B2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Props1.xml><?xml version="1.0" encoding="utf-8"?>
<ds:datastoreItem xmlns:ds="http://schemas.openxmlformats.org/officeDocument/2006/customXml" ds:itemID="{A812B905-A389-4C55-9898-123B47EFB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4EF067-38E6-49B5-80A0-EB95454E5B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984AA5-1F69-49CF-8A91-2D9289E42671}">
  <ds:schemaRefs>
    <ds:schemaRef ds:uri="9c8e2388-80bc-4e26-8bd7-285ba7b9606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307a6f1-d1b8-45fb-8b71-24600e49cf7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4500</TotalTime>
  <Words>2443</Words>
  <Application>Microsoft Macintosh PowerPoint</Application>
  <PresentationFormat>Widescreen</PresentationFormat>
  <Paragraphs>1282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Neue Haas Unica Pro</vt:lpstr>
      <vt:lpstr>Neue Haas Unica W1G</vt:lpstr>
      <vt:lpstr>Clattering</vt:lpstr>
      <vt:lpstr>Neue Haas Unica Pro Medium</vt:lpstr>
      <vt:lpstr>Neue Haas Unica W1G Light</vt:lpstr>
      <vt:lpstr>Times</vt:lpstr>
      <vt:lpstr>Canela Medium</vt:lpstr>
      <vt:lpstr>Aikakausmedia-presentaatiopohja-v2</vt:lpstr>
      <vt:lpstr>Interests of  magazine readers</vt:lpstr>
      <vt:lpstr>Interests of Finns 1/3 How many Finns are interested in the topic, number and %</vt:lpstr>
      <vt:lpstr>Interests of Finns 2/3 How many Finns are interested in the topic, number and %</vt:lpstr>
      <vt:lpstr>Interests of Finns 3/3 How many Finns are interested in the topic, number and %</vt:lpstr>
      <vt:lpstr>Highest number of readers interested in cars and motor vehicles </vt:lpstr>
      <vt:lpstr>Highest number of readers interested in well-being and health </vt:lpstr>
      <vt:lpstr>Highest number of readers interested in charity  </vt:lpstr>
      <vt:lpstr>Highest number of readers interested in  self-improvement </vt:lpstr>
      <vt:lpstr>Highest number of readers interested in celebrities </vt:lpstr>
      <vt:lpstr>Highest number of readers interested in fishing </vt:lpstr>
      <vt:lpstr>Highest number of readers interested in  beauty and cosmetics </vt:lpstr>
      <vt:lpstr>Highest number of readers interested in literature </vt:lpstr>
      <vt:lpstr>Highest number of readers interested in  domestic and foreign news</vt:lpstr>
      <vt:lpstr>Highest number of readers interested in  domestic traveling </vt:lpstr>
      <vt:lpstr>Highest number of readers interested in culture </vt:lpstr>
      <vt:lpstr>Highest number of readers interested in crafts </vt:lpstr>
      <vt:lpstr>Highest number of readers interested in  nature and outdoor activities </vt:lpstr>
      <vt:lpstr>Highest number of readers interested in hunting </vt:lpstr>
      <vt:lpstr>Highest number of readers interested in  fashion and style </vt:lpstr>
      <vt:lpstr>Highest number of readers interested in  music and concerts </vt:lpstr>
      <vt:lpstr>Highest number of readers interested in cottage life </vt:lpstr>
      <vt:lpstr>Highest number of readers interested in  local affairs and events</vt:lpstr>
      <vt:lpstr>Highest number of readers interested in  gaming (computer, console, mobile) </vt:lpstr>
      <vt:lpstr>Highest number of readers interested in  politics and society </vt:lpstr>
      <vt:lpstr>Highest number of readers interested in  gardening and plants </vt:lpstr>
      <vt:lpstr>Highest number of readers interested in construction and renovation </vt:lpstr>
      <vt:lpstr>Highest number of readers interested in  food and drink </vt:lpstr>
      <vt:lpstr>Highest number of readers interested in  cooking and baking </vt:lpstr>
      <vt:lpstr>Highest number of readers interested in investment </vt:lpstr>
      <vt:lpstr>Highest number of readers interested in  interior design </vt:lpstr>
      <vt:lpstr>Highest number of readers interested in  economic and financial affairs </vt:lpstr>
      <vt:lpstr>Highest number of readers interested in science </vt:lpstr>
      <vt:lpstr>Highest number of readers interested in  traveling abroad </vt:lpstr>
      <vt:lpstr>Highest number of readers interested in  sports and exercise </vt:lpstr>
      <vt:lpstr>Highest number of readers interested in  boating and sailing </vt:lpstr>
      <vt:lpstr>Highest number of readers interested in entertainment electronics and information technology</vt:lpstr>
      <vt:lpstr>Highest number of readers interested in environmental matters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Lukutavat &amp;  mainontaan suhtautuminen</dc:title>
  <dc:creator>Outi Itävuo</dc:creator>
  <cp:lastModifiedBy>Outi Itävuo</cp:lastModifiedBy>
  <cp:revision>137</cp:revision>
  <dcterms:created xsi:type="dcterms:W3CDTF">2021-09-08T08:35:08Z</dcterms:created>
  <dcterms:modified xsi:type="dcterms:W3CDTF">2024-11-06T21:13:15Z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