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56" r:id="rId5"/>
    <p:sldId id="268" r:id="rId6"/>
    <p:sldId id="285" r:id="rId7"/>
    <p:sldId id="1197" r:id="rId8"/>
    <p:sldId id="1198" r:id="rId9"/>
    <p:sldId id="1199" r:id="rId10"/>
    <p:sldId id="1191" r:id="rId11"/>
    <p:sldId id="1192" r:id="rId12"/>
    <p:sldId id="1193" r:id="rId13"/>
    <p:sldId id="1194" r:id="rId14"/>
    <p:sldId id="1195" r:id="rId15"/>
    <p:sldId id="1196" r:id="rId16"/>
    <p:sldId id="1231" r:id="rId17"/>
    <p:sldId id="1208" r:id="rId18"/>
    <p:sldId id="1203" r:id="rId19"/>
    <p:sldId id="1204" r:id="rId20"/>
    <p:sldId id="1205" r:id="rId21"/>
    <p:sldId id="1206" r:id="rId22"/>
    <p:sldId id="1207" r:id="rId23"/>
    <p:sldId id="1214" r:id="rId24"/>
    <p:sldId id="1211" r:id="rId25"/>
    <p:sldId id="1210" r:id="rId26"/>
    <p:sldId id="1212" r:id="rId27"/>
    <p:sldId id="1213" r:id="rId28"/>
    <p:sldId id="1215" r:id="rId29"/>
    <p:sldId id="1217" r:id="rId30"/>
    <p:sldId id="1202" r:id="rId31"/>
    <p:sldId id="1234" r:id="rId32"/>
    <p:sldId id="1228" r:id="rId33"/>
    <p:sldId id="1229" r:id="rId34"/>
    <p:sldId id="1235" r:id="rId35"/>
    <p:sldId id="275" r:id="rId36"/>
  </p:sldIdLst>
  <p:sldSz cx="12192000" cy="6858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nela Medium" pitchFamily="2" charset="77"/>
      <p:regular r:id="rId43"/>
    </p:embeddedFont>
    <p:embeddedFont>
      <p:font typeface="Clattering" pitchFamily="2" charset="0"/>
      <p:regular r:id="rId44"/>
    </p:embeddedFont>
    <p:embeddedFont>
      <p:font typeface="Neue Haas Unica Pro Light" panose="020B0404030206020203" pitchFamily="34" charset="77"/>
      <p:regular r:id="rId45"/>
      <p:italic r:id="rId46"/>
    </p:embeddedFont>
    <p:embeddedFont>
      <p:font typeface="Neue Haas Unica W1G" panose="020B0604030206020203" pitchFamily="34" charset="0"/>
      <p:regular r:id="rId47"/>
      <p:bold r:id="rId48"/>
      <p:italic r:id="rId49"/>
      <p:boldItalic r:id="rId50"/>
    </p:embeddedFont>
    <p:embeddedFont>
      <p:font typeface="Neue Haas Unica W1G Light" panose="020B0404030206020203" pitchFamily="34" charset="0"/>
      <p:regular r:id="rId51"/>
      <p:italic r:id="rId52"/>
    </p:embeddedFont>
    <p:embeddedFont>
      <p:font typeface="Neue Haas Unica W1G Medium" panose="020B0604030206020203" pitchFamily="34" charset="0"/>
      <p:regular r:id="rId53"/>
      <p:italic r:id="rId54"/>
    </p:embeddedFont>
  </p:embeddedFontLst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49"/>
    <a:srgbClr val="FFF6FA"/>
    <a:srgbClr val="FF6464"/>
    <a:srgbClr val="9CFFF8"/>
    <a:srgbClr val="F4CF67"/>
    <a:srgbClr val="F5F4F7"/>
    <a:srgbClr val="8DEB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89532C-CCFC-8549-BAEB-DA00C07B5996}" v="63" dt="2022-10-05T08:14:44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18" autoAdjust="0"/>
    <p:restoredTop sz="96259"/>
  </p:normalViewPr>
  <p:slideViewPr>
    <p:cSldViewPr snapToGrid="0" snapToObjects="1">
      <p:cViewPr varScale="1">
        <p:scale>
          <a:sx n="123" d="100"/>
          <a:sy n="123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1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13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28756001292201"/>
          <c:y val="0.20910698454671905"/>
          <c:w val="0.50136964670260364"/>
          <c:h val="0.77371865972276088"/>
        </c:manualLayout>
      </c:layout>
      <c:doughnutChart>
        <c:varyColors val="1"/>
        <c:ser>
          <c:idx val="0"/>
          <c:order val="0"/>
          <c:tx>
            <c:strRef>
              <c:f>Sheet1!$B$2</c:f>
              <c:strCache>
                <c:ptCount val="1"/>
                <c:pt idx="0">
                  <c:v>2 248 462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40B-734D-93E7-21C5B1CA5F1D}"/>
              </c:ext>
            </c:extLst>
          </c:dPt>
          <c:dPt>
            <c:idx val="1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40B-734D-93E7-21C5B1CA5F1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40B-734D-93E7-21C5B1CA5F1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40B-734D-93E7-21C5B1CA5F1D}"/>
              </c:ext>
            </c:extLst>
          </c:dPt>
          <c:dPt>
            <c:idx val="4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2A1-F046-A0A2-3730BFE713C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715-4D6D-A322-ED98AB6F2DBC}"/>
              </c:ext>
            </c:extLst>
          </c:dPt>
          <c:dLbls>
            <c:dLbl>
              <c:idx val="0"/>
              <c:layout>
                <c:manualLayout>
                  <c:x val="0.1654471632976528"/>
                  <c:y val="-1.2858382743611728E-3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40B-734D-93E7-21C5B1CA5F1D}"/>
                </c:ext>
              </c:extLst>
            </c:dLbl>
            <c:dLbl>
              <c:idx val="1"/>
              <c:layout>
                <c:manualLayout>
                  <c:x val="-0.17046071370061208"/>
                  <c:y val="9.2045063635998015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40B-734D-93E7-21C5B1CA5F1D}"/>
                </c:ext>
              </c:extLst>
            </c:dLbl>
            <c:dLbl>
              <c:idx val="2"/>
              <c:layout>
                <c:manualLayout>
                  <c:x val="-0.18717254837714267"/>
                  <c:y val="-5.8282061581337419E-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40B-734D-93E7-21C5B1CA5F1D}"/>
                </c:ext>
              </c:extLst>
            </c:dLbl>
            <c:dLbl>
              <c:idx val="3"/>
              <c:layout>
                <c:manualLayout>
                  <c:x val="-0.15374887902408149"/>
                  <c:y val="-0.11048293413631292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40B-734D-93E7-21C5B1CA5F1D}"/>
                </c:ext>
              </c:extLst>
            </c:dLbl>
            <c:dLbl>
              <c:idx val="4"/>
              <c:layout>
                <c:manualLayout>
                  <c:x val="-2.2560976813316366E-2"/>
                  <c:y val="-0.1901627199150146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083984206658284"/>
                      <c:h val="0.1552667353224401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2A1-F046-A0A2-3730BFE713C2}"/>
                </c:ext>
              </c:extLst>
            </c:dLbl>
            <c:dLbl>
              <c:idx val="5"/>
              <c:layout>
                <c:manualLayout>
                  <c:x val="0.13035231047693865"/>
                  <c:y val="-0.10919325008024701"/>
                </c:manualLayout>
              </c:layout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715-4D6D-A322-ED98AB6F2DBC}"/>
                </c:ext>
              </c:extLst>
            </c:dLbl>
            <c:numFmt formatCode="0.0\ 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6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accent1"/>
                  </a:solidFill>
                  <a:prstDash val="dash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Facebook</c:v>
                </c:pt>
                <c:pt idx="1">
                  <c:v>Instagram</c:v>
                </c:pt>
                <c:pt idx="2">
                  <c:v>Twitter</c:v>
                </c:pt>
                <c:pt idx="3">
                  <c:v>YouTube</c:v>
                </c:pt>
                <c:pt idx="4">
                  <c:v>Pinterest</c:v>
                </c:pt>
                <c:pt idx="5">
                  <c:v>TikTok</c:v>
                </c:pt>
              </c:strCache>
            </c:strRef>
          </c:cat>
          <c:val>
            <c:numRef>
              <c:f>Sheet1!$B$2:$B$7</c:f>
              <c:numCache>
                <c:formatCode>#,##0</c:formatCode>
                <c:ptCount val="6"/>
                <c:pt idx="0">
                  <c:v>2248462</c:v>
                </c:pt>
                <c:pt idx="1">
                  <c:v>1595541</c:v>
                </c:pt>
                <c:pt idx="2">
                  <c:v>687604</c:v>
                </c:pt>
                <c:pt idx="3">
                  <c:v>185189</c:v>
                </c:pt>
                <c:pt idx="4">
                  <c:v>91092</c:v>
                </c:pt>
                <c:pt idx="5">
                  <c:v>50841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0B-734D-93E7-21C5B1CA5F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7068321005"/>
          <c:y val="0.12995098289270493"/>
          <c:w val="0.71851785572258009"/>
          <c:h val="0.63669558846034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Pinterest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85394</c:v>
                </c:pt>
                <c:pt idx="1">
                  <c:v>85923</c:v>
                </c:pt>
                <c:pt idx="2">
                  <c:v>86302</c:v>
                </c:pt>
                <c:pt idx="3">
                  <c:v>86818</c:v>
                </c:pt>
                <c:pt idx="4">
                  <c:v>87307</c:v>
                </c:pt>
                <c:pt idx="5">
                  <c:v>87972</c:v>
                </c:pt>
                <c:pt idx="6">
                  <c:v>88663</c:v>
                </c:pt>
                <c:pt idx="7">
                  <c:v>89317</c:v>
                </c:pt>
                <c:pt idx="8">
                  <c:v>89887</c:v>
                </c:pt>
                <c:pt idx="9">
                  <c:v>90251</c:v>
                </c:pt>
                <c:pt idx="10">
                  <c:v>90687</c:v>
                </c:pt>
                <c:pt idx="11">
                  <c:v>90747</c:v>
                </c:pt>
                <c:pt idx="12">
                  <c:v>91092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9.3856651070790068E-2"/>
          <c:h val="7.4720713785539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7068321005"/>
          <c:y val="0.12995098289270493"/>
          <c:w val="0.71851785572258009"/>
          <c:h val="0.63669558846034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Tiktok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13205</c:v>
                </c:pt>
                <c:pt idx="1">
                  <c:v>18423</c:v>
                </c:pt>
                <c:pt idx="2">
                  <c:v>20288</c:v>
                </c:pt>
                <c:pt idx="3">
                  <c:v>21316</c:v>
                </c:pt>
                <c:pt idx="4">
                  <c:v>22445</c:v>
                </c:pt>
                <c:pt idx="5">
                  <c:v>23817</c:v>
                </c:pt>
                <c:pt idx="6">
                  <c:v>25415</c:v>
                </c:pt>
                <c:pt idx="7">
                  <c:v>40231</c:v>
                </c:pt>
                <c:pt idx="8">
                  <c:v>46512</c:v>
                </c:pt>
                <c:pt idx="9">
                  <c:v>47815</c:v>
                </c:pt>
                <c:pt idx="10">
                  <c:v>50076</c:v>
                </c:pt>
                <c:pt idx="11">
                  <c:v>50004</c:v>
                </c:pt>
                <c:pt idx="12">
                  <c:v>50841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9.3856651070790068E-2"/>
          <c:h val="7.4720713785539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39135351811452"/>
          <c:y val="8.6377024944008007E-2"/>
          <c:w val="0.51822895016949655"/>
          <c:h val="0.837745599098582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2 248 462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0B-734D-93E7-21C5B1CA5F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40B-734D-93E7-21C5B1CA5F1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0B-734D-93E7-21C5B1CA5F1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40B-734D-93E7-21C5B1CA5F1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2A1-F046-A0A2-3730BFE713C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5316-DD46-BB39-6FB38B06E09D}"/>
              </c:ext>
            </c:extLst>
          </c:dPt>
          <c:dLbls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600" b="0" i="0" u="none" strike="noStrike" kern="1200" baseline="0">
                      <a:solidFill>
                        <a:schemeClr val="tx2"/>
                      </a:solidFill>
                      <a:latin typeface="Neue Haas Unica W1G Medium" panose="020B0504030206020203" pitchFamily="34" charset="0"/>
                      <a:ea typeface="+mn-ea"/>
                      <a:cs typeface="+mn-cs"/>
                    </a:defRPr>
                  </a:pPr>
                  <a:endParaRPr lang="en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41009065841339"/>
                      <c:h val="7.03386519266924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5316-DD46-BB39-6FB38B06E0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6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Kaikki kanavat yhteensä</c:v>
                </c:pt>
                <c:pt idx="1">
                  <c:v>Facebook</c:v>
                </c:pt>
                <c:pt idx="2">
                  <c:v>Instagram</c:v>
                </c:pt>
                <c:pt idx="3">
                  <c:v>Twitter</c:v>
                </c:pt>
                <c:pt idx="4">
                  <c:v>YouTube</c:v>
                </c:pt>
                <c:pt idx="5">
                  <c:v>Pinterest</c:v>
                </c:pt>
                <c:pt idx="6">
                  <c:v>TikTok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4858729</c:v>
                </c:pt>
                <c:pt idx="1">
                  <c:v>2248462</c:v>
                </c:pt>
                <c:pt idx="2">
                  <c:v>1595541</c:v>
                </c:pt>
                <c:pt idx="3">
                  <c:v>687604</c:v>
                </c:pt>
                <c:pt idx="4">
                  <c:v>185189</c:v>
                </c:pt>
                <c:pt idx="5">
                  <c:v>91092</c:v>
                </c:pt>
                <c:pt idx="6">
                  <c:v>50841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0B-734D-93E7-21C5B1CA5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15409743"/>
        <c:axId val="995595535"/>
      </c:barChart>
      <c:valAx>
        <c:axId val="995595535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21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1015409743"/>
        <c:crosses val="autoZero"/>
        <c:crossBetween val="between"/>
      </c:valAx>
      <c:catAx>
        <c:axId val="101540974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9955955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360651919459482"/>
          <c:y val="8.6377024944008007E-2"/>
          <c:w val="0.4930137293643384"/>
          <c:h val="0.837745599098582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181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0B-734D-93E7-21C5B1CA5F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40B-734D-93E7-21C5B1CA5F1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0B-734D-93E7-21C5B1CA5F1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40B-734D-93E7-21C5B1CA5F1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2A1-F046-A0A2-3730BFE713C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F7F-464C-956E-4D032235FF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002649"/>
                    </a:solidFill>
                    <a:latin typeface="Neue Haas Unica W1G Medium" panose="020B06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Kaikki kanavat yhteensä</c:v>
                </c:pt>
                <c:pt idx="1">
                  <c:v>Facebook</c:v>
                </c:pt>
                <c:pt idx="2">
                  <c:v>Instagram</c:v>
                </c:pt>
                <c:pt idx="3">
                  <c:v>Twitter</c:v>
                </c:pt>
                <c:pt idx="4">
                  <c:v>YouTube</c:v>
                </c:pt>
                <c:pt idx="5">
                  <c:v>Pinterest</c:v>
                </c:pt>
                <c:pt idx="6">
                  <c:v>TikTok</c:v>
                </c:pt>
              </c:strCache>
            </c:strRef>
          </c:cat>
          <c:val>
            <c:numRef>
              <c:f>Sheet1!$B$2:$B$8</c:f>
              <c:numCache>
                <c:formatCode>#\ ##0;\-#\ ##0;;@</c:formatCode>
                <c:ptCount val="7"/>
                <c:pt idx="0">
                  <c:v>565</c:v>
                </c:pt>
                <c:pt idx="1">
                  <c:v>181</c:v>
                </c:pt>
                <c:pt idx="2">
                  <c:v>140</c:v>
                </c:pt>
                <c:pt idx="3">
                  <c:v>104</c:v>
                </c:pt>
                <c:pt idx="4">
                  <c:v>94</c:v>
                </c:pt>
                <c:pt idx="5">
                  <c:v>30</c:v>
                </c:pt>
                <c:pt idx="6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0B-734D-93E7-21C5B1CA5F1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015409743"/>
        <c:axId val="995595535"/>
      </c:barChart>
      <c:valAx>
        <c:axId val="995595535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\ ##0;\-#\ ##0;;@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1015409743"/>
        <c:crosses val="autoZero"/>
        <c:crossBetween val="between"/>
      </c:valAx>
      <c:catAx>
        <c:axId val="101540974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1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9955955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4700308774173766"/>
          <c:y val="8.6377024944008007E-2"/>
          <c:w val="0.46961716081719557"/>
          <c:h val="0.8377455990985824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Sheet1!$B$3</c:f>
              <c:strCache>
                <c:ptCount val="1"/>
                <c:pt idx="0">
                  <c:v>12 422</c:v>
                </c:pt>
              </c:strCache>
            </c:strRef>
          </c:tx>
          <c:spPr>
            <a:solidFill>
              <a:schemeClr val="accent2"/>
            </a:solidFill>
            <a:ln w="19050"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40B-734D-93E7-21C5B1CA5F1D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140B-734D-93E7-21C5B1CA5F1D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140B-734D-93E7-21C5B1CA5F1D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140B-734D-93E7-21C5B1CA5F1D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9-F2A1-F046-A0A2-3730BFE713C2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3F7F-464C-956E-4D032235FF4E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sz="1600" b="0" i="0" u="none" strike="noStrike" kern="1200" baseline="0">
                      <a:solidFill>
                        <a:schemeClr val="tx2"/>
                      </a:solidFill>
                      <a:latin typeface="Neue Haas Unica W1G Medium" panose="020B0504030206020203" pitchFamily="34" charset="0"/>
                      <a:ea typeface="+mn-ea"/>
                      <a:cs typeface="+mn-cs"/>
                    </a:defRPr>
                  </a:pPr>
                  <a:endParaRPr lang="en-FI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separator>,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1231132249611027"/>
                      <c:h val="6.71372052779307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F2A1-F046-A0A2-3730BFE713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sz="16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eparator>, </c:separator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Sheet1!$A$2:$A$8</c:f>
              <c:strCache>
                <c:ptCount val="7"/>
                <c:pt idx="0">
                  <c:v>Kokonais-
seuraajamäärä</c:v>
                </c:pt>
                <c:pt idx="1">
                  <c:v>Facebook</c:v>
                </c:pt>
                <c:pt idx="2">
                  <c:v>Instagram</c:v>
                </c:pt>
                <c:pt idx="3">
                  <c:v>Twitter</c:v>
                </c:pt>
                <c:pt idx="4">
                  <c:v>Pinterest</c:v>
                </c:pt>
                <c:pt idx="5">
                  <c:v>YouTube</c:v>
                </c:pt>
                <c:pt idx="6">
                  <c:v>TikTok</c:v>
                </c:pt>
              </c:strCache>
            </c:strRef>
          </c:cat>
          <c:val>
            <c:numRef>
              <c:f>Sheet1!$B$2:$B$8</c:f>
              <c:numCache>
                <c:formatCode>#,##0</c:formatCode>
                <c:ptCount val="7"/>
                <c:pt idx="0">
                  <c:v>23586.063106796115</c:v>
                </c:pt>
                <c:pt idx="1">
                  <c:v>12422.441988950277</c:v>
                </c:pt>
                <c:pt idx="2">
                  <c:v>11396.721428571429</c:v>
                </c:pt>
                <c:pt idx="3">
                  <c:v>6611.5769230769229</c:v>
                </c:pt>
                <c:pt idx="4">
                  <c:v>3036.4</c:v>
                </c:pt>
                <c:pt idx="5">
                  <c:v>1970.0957446808511</c:v>
                </c:pt>
                <c:pt idx="6">
                  <c:v>3177.5625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40B-734D-93E7-21C5B1CA5F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15409743"/>
        <c:axId val="995595535"/>
      </c:barChart>
      <c:valAx>
        <c:axId val="995595535"/>
        <c:scaling>
          <c:orientation val="minMax"/>
        </c:scaling>
        <c:delete val="0"/>
        <c:axPos val="b"/>
        <c:majorGridlines>
          <c:spPr>
            <a:ln w="1270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FI"/>
          </a:p>
        </c:txPr>
        <c:crossAx val="1015409743"/>
        <c:crosses val="autoZero"/>
        <c:crossBetween val="between"/>
      </c:valAx>
      <c:catAx>
        <c:axId val="1015409743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1"/>
                </a:solidFill>
                <a:latin typeface="Neue Haas Unica W1G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995595535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8365095667"/>
          <c:y val="0.11228256484216675"/>
          <c:w val="0.71851782114192253"/>
          <c:h val="0.6484745338273688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Yhteensä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1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4703740</c:v>
                </c:pt>
                <c:pt idx="1">
                  <c:v>4724300</c:v>
                </c:pt>
                <c:pt idx="2">
                  <c:v>4735560</c:v>
                </c:pt>
                <c:pt idx="3">
                  <c:v>4772090</c:v>
                </c:pt>
                <c:pt idx="4">
                  <c:v>4791948</c:v>
                </c:pt>
                <c:pt idx="5">
                  <c:v>4801847</c:v>
                </c:pt>
                <c:pt idx="6">
                  <c:v>4817423</c:v>
                </c:pt>
                <c:pt idx="7">
                  <c:v>4843847</c:v>
                </c:pt>
                <c:pt idx="8">
                  <c:v>4855741</c:v>
                </c:pt>
                <c:pt idx="9">
                  <c:v>4873779</c:v>
                </c:pt>
                <c:pt idx="10">
                  <c:v>4890300</c:v>
                </c:pt>
                <c:pt idx="11">
                  <c:v>4859872</c:v>
                </c:pt>
                <c:pt idx="12">
                  <c:v>4858729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7068321005"/>
          <c:y val="0.14538808399370315"/>
          <c:w val="0.71851785572258009"/>
          <c:h val="0.630092851997118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Facebook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12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E1F-451F-AF2D-205ED158F0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2239493</c:v>
                </c:pt>
                <c:pt idx="1">
                  <c:v>2245242</c:v>
                </c:pt>
                <c:pt idx="2">
                  <c:v>2249569</c:v>
                </c:pt>
                <c:pt idx="3">
                  <c:v>2258273</c:v>
                </c:pt>
                <c:pt idx="4">
                  <c:v>2265637</c:v>
                </c:pt>
                <c:pt idx="5">
                  <c:v>2268765</c:v>
                </c:pt>
                <c:pt idx="6">
                  <c:v>2275055</c:v>
                </c:pt>
                <c:pt idx="7">
                  <c:v>2278877</c:v>
                </c:pt>
                <c:pt idx="8">
                  <c:v>2271145</c:v>
                </c:pt>
                <c:pt idx="9">
                  <c:v>2275835</c:v>
                </c:pt>
                <c:pt idx="10">
                  <c:v>2278788</c:v>
                </c:pt>
                <c:pt idx="11">
                  <c:v>2258081</c:v>
                </c:pt>
                <c:pt idx="12">
                  <c:v>2248462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9.9019647000646652E-2"/>
          <c:h val="7.74625203839881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8365095667"/>
          <c:y val="0.13289571923446131"/>
          <c:w val="0.71851785572258009"/>
          <c:h val="0.630806115776830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Instagram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1522984</c:v>
                </c:pt>
                <c:pt idx="1">
                  <c:v>1529886</c:v>
                </c:pt>
                <c:pt idx="2">
                  <c:v>1532642</c:v>
                </c:pt>
                <c:pt idx="3">
                  <c:v>1537142</c:v>
                </c:pt>
                <c:pt idx="4">
                  <c:v>1544813</c:v>
                </c:pt>
                <c:pt idx="5">
                  <c:v>1547859</c:v>
                </c:pt>
                <c:pt idx="6">
                  <c:v>1559510</c:v>
                </c:pt>
                <c:pt idx="7">
                  <c:v>1565502</c:v>
                </c:pt>
                <c:pt idx="8">
                  <c:v>1580146</c:v>
                </c:pt>
                <c:pt idx="9">
                  <c:v>1589740</c:v>
                </c:pt>
                <c:pt idx="10">
                  <c:v>1598686</c:v>
                </c:pt>
                <c:pt idx="11">
                  <c:v>1589754</c:v>
                </c:pt>
                <c:pt idx="12">
                  <c:v>1595541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0.10611528672552295"/>
          <c:h val="7.1035851585288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7068321005"/>
          <c:y val="0.12995098289270493"/>
          <c:w val="0.71851785572258009"/>
          <c:h val="0.63669558846034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Twitter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687403</c:v>
                </c:pt>
                <c:pt idx="1">
                  <c:v>688822</c:v>
                </c:pt>
                <c:pt idx="2">
                  <c:v>690161</c:v>
                </c:pt>
                <c:pt idx="3">
                  <c:v>693032</c:v>
                </c:pt>
                <c:pt idx="4">
                  <c:v>695567</c:v>
                </c:pt>
                <c:pt idx="5">
                  <c:v>696558</c:v>
                </c:pt>
                <c:pt idx="6">
                  <c:v>691019</c:v>
                </c:pt>
                <c:pt idx="7">
                  <c:v>691384</c:v>
                </c:pt>
                <c:pt idx="8">
                  <c:v>687133</c:v>
                </c:pt>
                <c:pt idx="9">
                  <c:v>688115</c:v>
                </c:pt>
                <c:pt idx="10">
                  <c:v>688666</c:v>
                </c:pt>
                <c:pt idx="11">
                  <c:v>687232</c:v>
                </c:pt>
                <c:pt idx="12">
                  <c:v>687604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7.9913271710601391E-2"/>
          <c:h val="7.4720713785539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24817068321005"/>
          <c:y val="0.12995098289270493"/>
          <c:w val="0.71851785572258009"/>
          <c:h val="0.63669558846034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YouTube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2"/>
                    </a:solidFill>
                    <a:latin typeface="Neue Haas Unica W1G Medium" panose="020B0504030206020203" pitchFamily="34" charset="0"/>
                    <a:ea typeface="+mn-ea"/>
                    <a:cs typeface="+mn-cs"/>
                  </a:defRPr>
                </a:pPr>
                <a:endParaRPr lang="en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Sheet1!$A$2:$A$14</c:f>
              <c:numCache>
                <c:formatCode>mm:yyyy</c:formatCode>
                <c:ptCount val="13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</c:numCache>
            </c:numRef>
          </c:cat>
          <c:val>
            <c:numRef>
              <c:f>Sheet1!$B$2:$B$14</c:f>
              <c:numCache>
                <c:formatCode>#,##0</c:formatCode>
                <c:ptCount val="13"/>
                <c:pt idx="0">
                  <c:v>155261</c:v>
                </c:pt>
                <c:pt idx="1">
                  <c:v>156004</c:v>
                </c:pt>
                <c:pt idx="2">
                  <c:v>156598</c:v>
                </c:pt>
                <c:pt idx="3">
                  <c:v>175509</c:v>
                </c:pt>
                <c:pt idx="4">
                  <c:v>176179</c:v>
                </c:pt>
                <c:pt idx="5">
                  <c:v>176876</c:v>
                </c:pt>
                <c:pt idx="6">
                  <c:v>177761</c:v>
                </c:pt>
                <c:pt idx="7">
                  <c:v>178536</c:v>
                </c:pt>
                <c:pt idx="8">
                  <c:v>180918</c:v>
                </c:pt>
                <c:pt idx="9">
                  <c:v>182023</c:v>
                </c:pt>
                <c:pt idx="10">
                  <c:v>183397</c:v>
                </c:pt>
                <c:pt idx="11">
                  <c:v>184054</c:v>
                </c:pt>
                <c:pt idx="12">
                  <c:v>185189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75-5449-96BE-C70CF79F4F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90891712"/>
        <c:axId val="1869618640"/>
      </c:barChart>
      <c:dateAx>
        <c:axId val="1890891712"/>
        <c:scaling>
          <c:orientation val="minMax"/>
        </c:scaling>
        <c:delete val="0"/>
        <c:axPos val="b"/>
        <c:numFmt formatCode="mm\/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69618640"/>
        <c:crosses val="autoZero"/>
        <c:auto val="1"/>
        <c:lblOffset val="100"/>
        <c:baseTimeUnit val="months"/>
      </c:dateAx>
      <c:valAx>
        <c:axId val="1869618640"/>
        <c:scaling>
          <c:orientation val="minMax"/>
        </c:scaling>
        <c:delete val="0"/>
        <c:axPos val="l"/>
        <c:majorGridlines>
          <c:spPr>
            <a:ln w="12700" cap="rnd" cmpd="sng" algn="ctr">
              <a:solidFill>
                <a:schemeClr val="bg1">
                  <a:lumMod val="85000"/>
                </a:schemeClr>
              </a:solidFill>
              <a:prstDash val="dash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high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Neue Haas Unica W1G Medium" panose="020B0504030206020203" pitchFamily="34" charset="0"/>
                <a:ea typeface="+mn-ea"/>
                <a:cs typeface="+mn-cs"/>
              </a:defRPr>
            </a:pPr>
            <a:endParaRPr lang="en-FI"/>
          </a:p>
        </c:txPr>
        <c:crossAx val="1890891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4942693918400392E-3"/>
          <c:y val="0.13387852501723826"/>
          <c:w val="0.10435153486249002"/>
          <c:h val="7.47207137855397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00" b="0" i="0" u="none" strike="noStrike" kern="1200" baseline="0">
              <a:solidFill>
                <a:schemeClr val="tx2"/>
              </a:solidFill>
              <a:latin typeface="Neue Haas Unica W1G Medium" panose="020B0504030206020203" pitchFamily="34" charset="0"/>
              <a:ea typeface="+mn-ea"/>
              <a:cs typeface="+mn-cs"/>
            </a:defRPr>
          </a:pPr>
          <a:endParaRPr lang="en-FI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 i="0">
          <a:solidFill>
            <a:schemeClr val="tx2"/>
          </a:solidFill>
          <a:latin typeface="Neue Haas Unica W1G Medium" panose="020B0504030206020203" pitchFamily="34" charset="0"/>
        </a:defRPr>
      </a:pPr>
      <a:endParaRPr lang="en-FI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0.40476</cdr:x>
      <cdr:y>0.43032</cdr:y>
    </cdr:from>
    <cdr:to>
      <cdr:x>0.71265</cdr:x>
      <cdr:y>0.70381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1171EC12-FF78-8541-BDBC-CC6A4414F601}"/>
            </a:ext>
          </a:extLst>
        </cdr:cNvPr>
        <cdr:cNvGrpSpPr/>
      </cdr:nvGrpSpPr>
      <cdr:grpSpPr>
        <a:xfrm xmlns:a="http://schemas.openxmlformats.org/drawingml/2006/main">
          <a:off x="3075935" y="1801781"/>
          <a:ext cx="2339781" cy="1145122"/>
          <a:chOff x="2230277" y="1874237"/>
          <a:chExt cx="3103863" cy="1346756"/>
        </a:xfrm>
      </cdr:grpSpPr>
      <cdr:sp macro="" textlink="">
        <cdr:nvSpPr>
          <cdr:cNvPr id="2" name="Content Placeholder 2">
            <a:extLst xmlns:a="http://schemas.openxmlformats.org/drawingml/2006/main">
              <a:ext uri="{FF2B5EF4-FFF2-40B4-BE49-F238E27FC236}">
                <a16:creationId xmlns:a16="http://schemas.microsoft.com/office/drawing/2014/main" id="{8D45EB1E-4412-4440-90E1-1E52AE74CE72}"/>
              </a:ext>
            </a:extLst>
          </cdr:cNvPr>
          <cdr:cNvSpPr txBox="1">
            <a:spLocks xmlns:a="http://schemas.openxmlformats.org/drawingml/2006/main"/>
          </cdr:cNvSpPr>
        </cdr:nvSpPr>
        <cdr:spPr>
          <a:xfrm xmlns:a="http://schemas.openxmlformats.org/drawingml/2006/main">
            <a:off x="2287076" y="1874237"/>
            <a:ext cx="2995078" cy="619132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="horz" lIns="91440" tIns="45720" rIns="91440" bIns="45720" rtlCol="0" anchor="ctr">
            <a:normAutofit/>
          </a:bodyPr>
          <a:lstStyle xmlns:a="http://schemas.openxmlformats.org/drawingml/2006/main"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i-FI" sz="1200" dirty="0">
                <a:solidFill>
                  <a:srgbClr val="002649"/>
                </a:solidFill>
                <a:latin typeface="Neue Haas Unica W1G Medium" panose="020B0504030206020203" pitchFamily="34" charset="0"/>
              </a:rPr>
              <a:t>Seuraajia kaikissa </a:t>
            </a:r>
            <a:br>
              <a:rPr lang="fi-FI" sz="1200" dirty="0">
                <a:solidFill>
                  <a:srgbClr val="002649"/>
                </a:solidFill>
                <a:latin typeface="Neue Haas Unica W1G Medium" panose="020B0504030206020203" pitchFamily="34" charset="0"/>
              </a:rPr>
            </a:br>
            <a:r>
              <a:rPr lang="fi-FI" sz="1200" dirty="0">
                <a:solidFill>
                  <a:srgbClr val="002649"/>
                </a:solidFill>
                <a:latin typeface="Neue Haas Unica W1G Medium" panose="020B0504030206020203" pitchFamily="34" charset="0"/>
              </a:rPr>
              <a:t>kanavissa</a:t>
            </a:r>
            <a:endParaRPr lang="en-FI" sz="1200" dirty="0">
              <a:solidFill>
                <a:srgbClr val="002649"/>
              </a:solidFill>
              <a:latin typeface="Neue Haas Unica W1G Medium" panose="020B0504030206020203" pitchFamily="34" charset="0"/>
            </a:endParaRPr>
          </a:p>
        </cdr:txBody>
      </cdr:sp>
      <cdr:sp macro="" textlink="">
        <cdr:nvSpPr>
          <cdr:cNvPr id="3" name="Content Placeholder 2">
            <a:extLst xmlns:a="http://schemas.openxmlformats.org/drawingml/2006/main">
              <a:ext uri="{FF2B5EF4-FFF2-40B4-BE49-F238E27FC236}">
                <a16:creationId xmlns:a16="http://schemas.microsoft.com/office/drawing/2014/main" id="{C74C9BEF-4942-7448-9A77-9361FD05EFC1}"/>
              </a:ext>
            </a:extLst>
          </cdr:cNvPr>
          <cdr:cNvSpPr txBox="1">
            <a:spLocks xmlns:a="http://schemas.openxmlformats.org/drawingml/2006/main"/>
          </cdr:cNvSpPr>
        </cdr:nvSpPr>
        <cdr:spPr>
          <a:xfrm xmlns:a="http://schemas.openxmlformats.org/drawingml/2006/main">
            <a:off x="2230277" y="2438065"/>
            <a:ext cx="3103863" cy="78292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="horz" lIns="91440" tIns="45720" rIns="91440" bIns="45720" rtlCol="0">
            <a:noAutofit/>
          </a:bodyPr>
          <a:lstStyle xmlns:a="http://schemas.openxmlformats.org/drawingml/2006/main">
            <a:defPPr>
              <a:defRPr lang="en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ctr"/>
            <a:r>
              <a:rPr lang="fi-FI" sz="3500" dirty="0">
                <a:solidFill>
                  <a:schemeClr val="tx2"/>
                </a:solidFill>
                <a:latin typeface="Canela Medium" pitchFamily="2" charset="77"/>
              </a:rPr>
              <a:t>4 858 729</a:t>
            </a:r>
            <a:endParaRPr lang="en-FI" sz="3500" dirty="0">
              <a:solidFill>
                <a:schemeClr val="tx2"/>
              </a:solidFill>
              <a:latin typeface="Canela Medium" pitchFamily="2" charset="77"/>
            </a:endParaRPr>
          </a:p>
        </cdr:txBody>
      </cdr:sp>
    </cdr:grp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116731-4676-4049-B778-C85831E1F5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5C887A-2D2F-E940-8170-CB98732492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3909-B5E8-FB4E-AFE4-A87166A88C34}" type="datetimeFigureOut">
              <a:rPr lang="en-FI" smtClean="0">
                <a:latin typeface="Neue Haas Unica W1G" panose="020B0504030206020203" pitchFamily="34" charset="0"/>
              </a:rPr>
              <a:t>28.6.2023</a:t>
            </a:fld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B4AAC1-5A48-8D47-9036-9B35BA37D1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 dirty="0">
              <a:latin typeface="Neue Haas Unica W1G" panose="020B0504030206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DB4C95-5904-FB43-9FE2-1A5C1BAD6A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5268-A0E2-674D-AEA0-0DAD3129F1B4}" type="slidenum">
              <a:rPr lang="en-FI" smtClean="0">
                <a:latin typeface="Neue Haas Unica W1G" panose="020B0504030206020203" pitchFamily="34" charset="0"/>
              </a:rPr>
              <a:t>‹#›</a:t>
            </a:fld>
            <a:endParaRPr lang="en-FI" dirty="0"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13590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C4E458E5-F7A7-9540-B300-0997209ECD22}" type="datetimeFigureOut">
              <a:rPr lang="en-FI" smtClean="0"/>
              <a:pPr/>
              <a:t>28.6.2023</a:t>
            </a:fld>
            <a:endParaRPr lang="en-FI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Neue Haas Unica W1G" panose="020B0504030206020203" pitchFamily="34" charset="0"/>
              </a:defRPr>
            </a:lvl1pPr>
          </a:lstStyle>
          <a:p>
            <a:endParaRPr lang="en-F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Neue Haas Unica W1G" panose="020B0504030206020203" pitchFamily="34" charset="0"/>
              </a:defRPr>
            </a:lvl1pPr>
          </a:lstStyle>
          <a:p>
            <a:fld id="{ECE063A0-E1D9-054C-B6B8-9DCE4E3BD599}" type="slidenum">
              <a:rPr lang="en-FI" smtClean="0"/>
              <a:pPr/>
              <a:t>‹#›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87118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Neue Haas Unica W1G" panose="020B0504030206020203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7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824910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8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355011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9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4966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10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3388528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11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909010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12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483384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E063A0-E1D9-054C-B6B8-9DCE4E3BD599}" type="slidenum">
              <a:rPr lang="en-FI" smtClean="0"/>
              <a:pPr/>
              <a:t>13</a:t>
            </a:fld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04884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1.emf"/><Relationship Id="rId7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10" Type="http://schemas.openxmlformats.org/officeDocument/2006/relationships/image" Target="../media/image17.emf"/><Relationship Id="rId4" Type="http://schemas.openxmlformats.org/officeDocument/2006/relationships/image" Target="../media/image2.emf"/><Relationship Id="rId9" Type="http://schemas.openxmlformats.org/officeDocument/2006/relationships/image" Target="../media/image16.em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n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8F95F4-81E9-EF49-A226-BCE101457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09750" y="-7822685"/>
            <a:ext cx="14535150" cy="155161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889790-F15E-1B44-B63B-B457C40FEF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5982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68D8E-AFC5-9E4A-A6FF-D33AA04BCD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73582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6E811F-B1B3-2C47-99A0-362276A9928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0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3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F5F4F7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F5F4F7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1091E-6CBC-F94E-82C1-D26EBC3D43DB}"/>
              </a:ext>
            </a:extLst>
          </p:cNvPr>
          <p:cNvSpPr/>
          <p:nvPr userDrawn="1"/>
        </p:nvSpPr>
        <p:spPr>
          <a:xfrm>
            <a:off x="9548949" y="6100354"/>
            <a:ext cx="2455817" cy="518567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B2280F-ED4C-5840-AA11-78443EF128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10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8A087-0E54-5548-BBE0-62F93A1378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40609" y="-7820500"/>
            <a:ext cx="14545053" cy="155267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D82487-CC65-DF4E-B7FB-142940BCCA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82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bg>
      <p:bgPr>
        <a:solidFill>
          <a:srgbClr val="9CFF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1402627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3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tx2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5142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äliotsikko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612270C-14A7-8A46-B036-90247A4D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5678"/>
            <a:ext cx="10515600" cy="3626644"/>
          </a:xfrm>
        </p:spPr>
        <p:txBody>
          <a:bodyPr/>
          <a:lstStyle>
            <a:lvl1pPr algn="ctr">
              <a:defRPr sz="8500">
                <a:solidFill>
                  <a:schemeClr val="bg2"/>
                </a:solidFill>
                <a:latin typeface="Clattering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4B72A-E6F1-9B4E-BC82-AAA5F85E85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777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866407-1BFA-8440-B74D-9BE0E51DB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510D3-A6F3-1B4D-AB47-636E1C2319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DCA8D7-E504-224C-9862-1C0B6BE2C743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38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32F4FF-B802-0E4B-AF28-35AEA1D7BC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618" r="14046"/>
          <a:stretch/>
        </p:blipFill>
        <p:spPr>
          <a:xfrm>
            <a:off x="10188143" y="0"/>
            <a:ext cx="2003858" cy="13332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7ADFB-1396-A449-9D14-3D52B019E1BB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495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83975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1541417"/>
            <a:ext cx="4953001" cy="4161993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1541417"/>
            <a:ext cx="5041900" cy="4161993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7ADFB-1396-A449-9D14-3D52B019E1BB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2F71F9-2281-0941-97F6-7ADD359F86BE}"/>
              </a:ext>
            </a:extLst>
          </p:cNvPr>
          <p:cNvCxnSpPr/>
          <p:nvPr userDrawn="1"/>
        </p:nvCxnSpPr>
        <p:spPr>
          <a:xfrm>
            <a:off x="1169071" y="1131675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0831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aksi palsta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0" y="329774"/>
            <a:ext cx="9941170" cy="1363601"/>
          </a:xfrm>
        </p:spPr>
        <p:txBody>
          <a:bodyPr anchor="ctr"/>
          <a:lstStyle>
            <a:lvl1pPr algn="ctr">
              <a:defRPr sz="44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170099" y="2023584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470944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7ADFB-1396-A449-9D14-3D52B019E1BB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446A3-4CE9-254E-A0F9-3CA2E79570EF}"/>
              </a:ext>
            </a:extLst>
          </p:cNvPr>
          <p:cNvCxnSpPr/>
          <p:nvPr userDrawn="1"/>
        </p:nvCxnSpPr>
        <p:spPr>
          <a:xfrm>
            <a:off x="1169071" y="1693378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1236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ustyyl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8812"/>
            <a:ext cx="10515600" cy="1325563"/>
          </a:xfrm>
        </p:spPr>
        <p:txBody>
          <a:bodyPr/>
          <a:lstStyle>
            <a:lvl1pPr algn="l">
              <a:defRPr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7057707-49E9-B54D-925F-EC5501F7E1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4375"/>
            <a:ext cx="10515600" cy="40354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B6D43-EAE1-2C47-9566-14FA250190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C4E808-C354-BD46-A11A-BB2ED2856B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D0FA19-4146-7144-9656-A86E46BB5A75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871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">
    <p:bg>
      <p:bgPr>
        <a:solidFill>
          <a:srgbClr val="FF64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87C4-888C-D443-97ED-678CA01987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83456"/>
            <a:ext cx="10515600" cy="1325563"/>
          </a:xfrm>
        </p:spPr>
        <p:txBody>
          <a:bodyPr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 dirty="0" err="1"/>
              <a:t>Sisältö</a:t>
            </a:r>
            <a:endParaRPr lang="en-FI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A1F004C-804C-1149-B4B9-EFF10150BBB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26031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9B38F8-395F-DC43-9EEA-948E5A663C2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31850" y="338554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243C13-36F3-554B-B39E-5B18DAA5684A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31850" y="415280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5C5BC51B-1ECA-5E44-BCAA-88BEFC96EDC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31850" y="4929733"/>
            <a:ext cx="996950" cy="596503"/>
          </a:xfrm>
        </p:spPr>
        <p:txBody>
          <a:bodyPr/>
          <a:lstStyle>
            <a:lvl1pPr marL="0" indent="0">
              <a:buNone/>
              <a:defRPr sz="4000">
                <a:solidFill>
                  <a:schemeClr val="bg1"/>
                </a:solidFill>
                <a:latin typeface="Canela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04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119E771-A6DD-F245-A557-A5F963888D08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2089150" y="2689771"/>
            <a:ext cx="3460750" cy="536030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Ensimmäinen</a:t>
            </a:r>
            <a:endParaRPr lang="en-GB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D3CD72D-80AF-1245-9965-4E40DEDCD20D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2089150" y="3491606"/>
            <a:ext cx="3460750" cy="424457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Toinen</a:t>
            </a:r>
            <a:endParaRPr lang="en-GB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E227821-A9A2-F144-9C0A-25E20AEC0FD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089150" y="4238328"/>
            <a:ext cx="3460750" cy="424458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Kolmas</a:t>
            </a:r>
            <a:endParaRPr lang="en-GB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A9ACDB04-5B3C-EB47-836C-C3EA4AB145E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089150" y="5015405"/>
            <a:ext cx="3460750" cy="497135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 err="1"/>
              <a:t>Neljäs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269E9D1-F6E6-0549-AAE5-FB75F727DB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0743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palsta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10602912" cy="647700"/>
          </a:xfrm>
        </p:spPr>
        <p:txBody>
          <a:bodyPr anchor="b"/>
          <a:lstStyle>
            <a:lvl1pPr algn="ctr">
              <a:defRPr sz="44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023585"/>
            <a:ext cx="4953001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1425E5C-7BEA-364B-9017-B65429A54C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400800" y="2023585"/>
            <a:ext cx="504190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36248A-D07A-A94C-B343-5A80BE9C4B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BD7305-CCC3-5341-84F6-412B2D2601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103" r="13753"/>
          <a:stretch/>
        </p:blipFill>
        <p:spPr>
          <a:xfrm>
            <a:off x="10200843" y="0"/>
            <a:ext cx="1991157" cy="1358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063728-23EA-EE4E-9EC1-5FEC05A2CD26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102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C6D96-CE5D-624C-B880-8F643F99FF64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412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4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1616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57D93-882A-7348-B149-EEDC6EB250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1D72B2-0E38-4441-ACDA-CA2FF42A71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648336-2B7F-D741-BF86-08D5440632D8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516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53202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FE7726-DDF9-0649-8A2F-4E1E7CA0DB66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0318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09B815-D875-F147-9E50-1B58609FA4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1586" y="0"/>
            <a:ext cx="563879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6378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4790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6FB5C0-793C-3C4B-85D6-BF6EC2E25C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01C14F-77E6-C94A-84C9-E22CDC352CD8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8003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58CEF7-0887-7B42-B47B-250C6841DE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914" y="656952"/>
            <a:ext cx="5199086" cy="5357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D07328-92F1-AE44-84A6-753113B2E4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B95C89-311C-774B-9D64-C85090C431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0CC819D-B3DF-364E-9730-6109B014DA6B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3465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vär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1" y="0"/>
            <a:ext cx="5637210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9BA364-C822-684E-8D17-FBD0E77C52C0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0652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vär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06B5B71-A40D-5549-A13A-7CB75BB93BDA}"/>
              </a:ext>
            </a:extLst>
          </p:cNvPr>
          <p:cNvSpPr/>
          <p:nvPr userDrawn="1"/>
        </p:nvSpPr>
        <p:spPr>
          <a:xfrm>
            <a:off x="6553202" y="0"/>
            <a:ext cx="5637210" cy="6858000"/>
          </a:xfrm>
          <a:prstGeom prst="rect">
            <a:avLst/>
          </a:prstGeom>
          <a:solidFill>
            <a:srgbClr val="00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9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F89741-CE4D-E04E-BAEF-A2641E653D6E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9268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7F2DD6-10C4-034F-AA82-6EEC56B5A1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48" t="47124" r="30113" b="2933"/>
          <a:stretch/>
        </p:blipFill>
        <p:spPr>
          <a:xfrm>
            <a:off x="-533400" y="-1"/>
            <a:ext cx="617061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4790" y="825500"/>
            <a:ext cx="4799012" cy="1231900"/>
          </a:xfrm>
        </p:spPr>
        <p:txBody>
          <a:bodyPr anchor="b"/>
          <a:lstStyle>
            <a:lvl1pPr>
              <a:defRPr sz="4000">
                <a:solidFill>
                  <a:srgbClr val="FF6464"/>
                </a:solidFill>
                <a:latin typeface="Canela Medium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2352675"/>
            <a:ext cx="4799012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20E73-8C75-5048-98BF-260DE1F5A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223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+ kuv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FAACA4-7C56-F040-B12A-A84B40021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94" t="29308" r="34648" b="36845"/>
          <a:stretch/>
        </p:blipFill>
        <p:spPr>
          <a:xfrm>
            <a:off x="7392989" y="0"/>
            <a:ext cx="47990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64AFCA-D63F-F44A-93EC-B862C59A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825500"/>
            <a:ext cx="5502956" cy="1231900"/>
          </a:xfrm>
        </p:spPr>
        <p:txBody>
          <a:bodyPr anchor="b"/>
          <a:lstStyle>
            <a:lvl1pPr>
              <a:defRPr sz="4000">
                <a:solidFill>
                  <a:srgbClr val="002649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2B315A2-FFA6-D948-84EC-A290CC1C18B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198" y="2352675"/>
            <a:ext cx="5504620" cy="3679825"/>
          </a:xfrm>
        </p:spPr>
        <p:txBody>
          <a:bodyPr/>
          <a:lstStyle>
            <a:lvl1pPr>
              <a:lnSpc>
                <a:spcPct val="120000"/>
              </a:lnSpc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>
              <a:lnSpc>
                <a:spcPct val="120000"/>
              </a:lnSpc>
              <a:defRPr sz="18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2pPr>
            <a:lvl3pPr>
              <a:lnSpc>
                <a:spcPct val="120000"/>
              </a:lnSpc>
              <a:defRPr sz="16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0CA20D-D198-8249-B898-259BBC114C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077C2A-5274-BA48-8A26-EB54AEA1FC6C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81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0"/>
            <a:ext cx="10515600" cy="1325563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/>
          <p:nvPr userDrawn="1"/>
        </p:nvCxnSpPr>
        <p:spPr>
          <a:xfrm>
            <a:off x="1169071" y="1366807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F3AA168A-67B8-4940-97AA-9A3F07F345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5FA5E9-7226-A446-9E4B-8B10788C8A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407442" y="2146246"/>
            <a:ext cx="7464425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63C6B3-42CB-FA45-B8B1-2A08F2A4B8E7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940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 + nosto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EF58508-655F-4D48-B6E9-C52726C9004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777BDE-513D-9D45-865F-385EFC00C1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70209" y="6361182"/>
            <a:ext cx="2217130" cy="16704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2CD0953-7CA8-4F47-8139-D5CAF8F8C6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</p:spPr>
        <p:txBody>
          <a:bodyPr anchor="b"/>
          <a:lstStyle>
            <a:lvl1pPr algn="ctr">
              <a:defRPr sz="8500">
                <a:solidFill>
                  <a:schemeClr val="bg1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11939596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ppu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4707AA-FEB5-B543-868E-5C071A4BB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883" t="58907" r="40621" b="455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9E11F6-8AE3-2141-95F1-45E4ECCC35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8624"/>
          <a:stretch/>
        </p:blipFill>
        <p:spPr>
          <a:xfrm>
            <a:off x="3632200" y="-3255264"/>
            <a:ext cx="2463800" cy="1228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D04DD-053B-EF42-951B-A77D7F276F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99508" y="3063993"/>
            <a:ext cx="5592983" cy="4213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769008E-7E94-884C-9CD1-46E94B5FFC1B}"/>
              </a:ext>
            </a:extLst>
          </p:cNvPr>
          <p:cNvSpPr txBox="1"/>
          <p:nvPr userDrawn="1"/>
        </p:nvSpPr>
        <p:spPr>
          <a:xfrm>
            <a:off x="3839978" y="3696739"/>
            <a:ext cx="4512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A</a:t>
            </a:r>
            <a:r>
              <a:rPr lang="en-FI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ikakausmedia.fi  │  Mediakortit.fi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A96CF79-66B7-7F4E-AD65-FF1DAA40E9B3}"/>
              </a:ext>
            </a:extLst>
          </p:cNvPr>
          <p:cNvGrpSpPr/>
          <p:nvPr userDrawn="1"/>
        </p:nvGrpSpPr>
        <p:grpSpPr>
          <a:xfrm>
            <a:off x="5061577" y="4706264"/>
            <a:ext cx="2068842" cy="236236"/>
            <a:chOff x="4864100" y="4828992"/>
            <a:chExt cx="2068842" cy="2362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CA2D01A-48EC-8544-9EA9-F53CBB0235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51548" y="4837288"/>
              <a:ext cx="264087" cy="21964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3180180-65CA-C447-8C72-468BD89754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81981" y="4828992"/>
              <a:ext cx="236236" cy="23623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32B75A8-6F21-094A-8E16-782F041E0D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8966" y="4846320"/>
              <a:ext cx="218908" cy="2189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ACF252A-53B3-4E41-ADE1-608604DED92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1205" y="4859893"/>
              <a:ext cx="205335" cy="20533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4B2E6FB-847A-C846-A69F-4C41DF40A21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64100" y="4855247"/>
              <a:ext cx="296937" cy="2099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2C750E-8E6B-7E44-9F33-2740B3FE5F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9871" y="4859238"/>
              <a:ext cx="193071" cy="193071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179479C-0F44-7A45-AA75-6A858C230627}"/>
              </a:ext>
            </a:extLst>
          </p:cNvPr>
          <p:cNvSpPr txBox="1"/>
          <p:nvPr userDrawn="1"/>
        </p:nvSpPr>
        <p:spPr>
          <a:xfrm>
            <a:off x="3839977" y="5124716"/>
            <a:ext cx="4512039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00" b="0" i="0" dirty="0">
                <a:solidFill>
                  <a:schemeClr val="bg1"/>
                </a:solidFill>
                <a:latin typeface="Neue Haas Unica W1G" panose="020B0504030206020203" pitchFamily="34" charset="0"/>
              </a:rPr>
              <a:t>@</a:t>
            </a:r>
            <a:r>
              <a:rPr lang="fi-FI" sz="1300" b="0" i="0" dirty="0" err="1">
                <a:solidFill>
                  <a:schemeClr val="bg1"/>
                </a:solidFill>
                <a:latin typeface="Neue Haas Unica W1G" panose="020B0504030206020203" pitchFamily="34" charset="0"/>
              </a:rPr>
              <a:t>aikakausmedia</a:t>
            </a:r>
            <a:endParaRPr lang="en-FI" sz="1300" b="0" i="0" dirty="0">
              <a:solidFill>
                <a:schemeClr val="bg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858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8000"/>
          </a:xfrm>
          <a:prstGeom prst="rect">
            <a:avLst/>
          </a:prstGeom>
          <a:solidFill>
            <a:srgbClr val="FF64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87A81C-4E41-D445-9482-92D9AE4BA8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2BCB598-89A0-8944-BE77-244DF996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15F5A-F4AE-6143-9E8A-83B703A43D77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59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+ taulukk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A06007-980B-2142-9A76-6C10782CC692}"/>
              </a:ext>
            </a:extLst>
          </p:cNvPr>
          <p:cNvSpPr/>
          <p:nvPr userDrawn="1"/>
        </p:nvSpPr>
        <p:spPr>
          <a:xfrm>
            <a:off x="7599405" y="0"/>
            <a:ext cx="4592594" cy="6857982"/>
          </a:xfrm>
          <a:prstGeom prst="rect">
            <a:avLst/>
          </a:prstGeom>
          <a:solidFill>
            <a:srgbClr val="9CFF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 dirty="0">
              <a:latin typeface="Neue Haas Unica W1G" panose="020B0504030206020203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0C94C-A49F-5948-89AC-7EBDD1E8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0"/>
            <a:ext cx="7599405" cy="1325563"/>
          </a:xfrm>
        </p:spPr>
        <p:txBody>
          <a:bodyPr/>
          <a:lstStyle>
            <a:lvl1pPr algn="ctr">
              <a:defRPr sz="3500">
                <a:solidFill>
                  <a:schemeClr val="tx2"/>
                </a:solidFill>
                <a:latin typeface="Canela Medium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F126362-C5A2-764A-B413-41408644FDDF}"/>
              </a:ext>
            </a:extLst>
          </p:cNvPr>
          <p:cNvCxnSpPr>
            <a:cxnSpLocks/>
          </p:cNvCxnSpPr>
          <p:nvPr userDrawn="1"/>
        </p:nvCxnSpPr>
        <p:spPr>
          <a:xfrm>
            <a:off x="602312" y="1366807"/>
            <a:ext cx="6342186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82E640B-127A-8143-BC78-FEA7DC0E1F4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789623" y="2146246"/>
            <a:ext cx="6020160" cy="3344947"/>
          </a:xfrm>
        </p:spPr>
        <p:txBody>
          <a:bodyPr/>
          <a:lstStyle>
            <a:lvl1pPr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FB3F6A1-9752-F848-A102-0EAD89C36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65850" y="1912925"/>
            <a:ext cx="3659703" cy="3811588"/>
          </a:xfrm>
        </p:spPr>
        <p:txBody>
          <a:bodyPr/>
          <a:lstStyle>
            <a:lvl1pPr marL="0" indent="0">
              <a:lnSpc>
                <a:spcPct val="120000"/>
              </a:lnSpc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18DF08B-3530-C541-8E8B-47BED9E4E1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39B8C-C17C-734E-992F-95AC9D7B1E98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000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1">
    <p:bg>
      <p:bgPr>
        <a:solidFill>
          <a:srgbClr val="0026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9CFFF8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36D8F9-B370-1A4C-BDFF-A2B6637354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84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lkkä teksti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0" y="449685"/>
            <a:ext cx="9941169" cy="972971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Canela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9070" y="1780370"/>
            <a:ext cx="9941169" cy="3835238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tx2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8F572-44AB-F742-BF25-B7C87DBC3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06163D-74AF-9E4B-9C00-17C5345E5474}"/>
              </a:ext>
            </a:extLst>
          </p:cNvPr>
          <p:cNvCxnSpPr/>
          <p:nvPr userDrawn="1"/>
        </p:nvCxnSpPr>
        <p:spPr>
          <a:xfrm>
            <a:off x="1169071" y="1104355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75F1AF-DCD8-B641-9909-F89425B39CAF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767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elkkä teksti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0" y="449685"/>
            <a:ext cx="9941169" cy="972971"/>
          </a:xfrm>
        </p:spPr>
        <p:txBody>
          <a:bodyPr/>
          <a:lstStyle>
            <a:lvl1pPr algn="ctr">
              <a:defRPr sz="4000">
                <a:solidFill>
                  <a:schemeClr val="tx2"/>
                </a:solidFill>
                <a:latin typeface="Canela Medium" pitchFamily="2" charset="77"/>
                <a:cs typeface="Calibri" panose="020F050202020403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064BFC-CF3F-C74E-8F1F-09A14FDA406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169070" y="1780370"/>
            <a:ext cx="9941169" cy="3835238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chemeClr val="tx2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18F572-44AB-F742-BF25-B7C87DBC3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706163D-74AF-9E4B-9C00-17C5345E5474}"/>
              </a:ext>
            </a:extLst>
          </p:cNvPr>
          <p:cNvCxnSpPr/>
          <p:nvPr userDrawn="1"/>
        </p:nvCxnSpPr>
        <p:spPr>
          <a:xfrm>
            <a:off x="1169071" y="1422656"/>
            <a:ext cx="9941169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975F1AF-DCD8-B641-9909-F89425B39CAF}"/>
              </a:ext>
            </a:extLst>
          </p:cNvPr>
          <p:cNvSpPr txBox="1"/>
          <p:nvPr userDrawn="1"/>
        </p:nvSpPr>
        <p:spPr>
          <a:xfrm>
            <a:off x="602312" y="6328170"/>
            <a:ext cx="602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Lähde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: Aikakausmediat </a:t>
            </a:r>
            <a:r>
              <a:rPr lang="en-US" sz="1000" b="0" i="0" dirty="0" err="1">
                <a:solidFill>
                  <a:schemeClr val="accent1"/>
                </a:solidFill>
                <a:latin typeface="Neue Haas Unica W1G Light" panose="020B0404030206020203" pitchFamily="34" charset="0"/>
              </a:rPr>
              <a:t>somessa</a:t>
            </a:r>
            <a:r>
              <a:rPr lang="en-US" sz="1000" b="0" i="0" dirty="0">
                <a:solidFill>
                  <a:schemeClr val="accent1"/>
                </a:solidFill>
                <a:latin typeface="Neue Haas Unica W1G Light" panose="020B0404030206020203" pitchFamily="34" charset="0"/>
              </a:rPr>
              <a:t> 5/2023</a:t>
            </a:r>
          </a:p>
          <a:p>
            <a:pPr algn="l"/>
            <a:endParaRPr lang="fi-FI" sz="1000" b="0" i="0" dirty="0">
              <a:solidFill>
                <a:schemeClr val="accent1"/>
              </a:solidFill>
              <a:latin typeface="Neue Haas Unica W1G Light" panose="020B04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267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lkkä teksti 2">
    <p:bg>
      <p:bgPr>
        <a:solidFill>
          <a:srgbClr val="F4CF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F28AA3-49D3-B841-9A4C-2BA029B0C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2393"/>
            <a:ext cx="10515600" cy="1292086"/>
          </a:xfrm>
        </p:spPr>
        <p:txBody>
          <a:bodyPr/>
          <a:lstStyle>
            <a:lvl1pPr algn="ctr">
              <a:defRPr sz="6000">
                <a:solidFill>
                  <a:srgbClr val="002649"/>
                </a:solidFill>
                <a:latin typeface="Clattering" pitchFamily="2" charset="0"/>
              </a:defRPr>
            </a:lvl1pPr>
          </a:lstStyle>
          <a:p>
            <a:r>
              <a:rPr lang="en-GB"/>
              <a:t>Click to edit Master title style</a:t>
            </a:r>
            <a:endParaRPr lang="en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9837841-3BE3-2244-94B9-11F5CE756426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689706" y="2483610"/>
            <a:ext cx="8824801" cy="3131997"/>
          </a:xfrm>
        </p:spPr>
        <p:txBody>
          <a:bodyPr/>
          <a:lstStyle>
            <a:lvl1pPr algn="ctr">
              <a:lnSpc>
                <a:spcPct val="120000"/>
              </a:lnSpc>
              <a:buFontTx/>
              <a:buNone/>
              <a:defRPr sz="22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1pPr>
            <a:lvl2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2pPr>
            <a:lvl3pPr algn="ctr">
              <a:lnSpc>
                <a:spcPct val="120000"/>
              </a:lnSpc>
              <a:buFontTx/>
              <a:buNone/>
              <a:defRPr sz="3000" b="0" i="0">
                <a:solidFill>
                  <a:schemeClr val="bg1"/>
                </a:solidFill>
                <a:latin typeface="Neue Haas Unica W1G Light" panose="020B0404030206020203" pitchFamily="34" charset="0"/>
              </a:defRPr>
            </a:lvl3pPr>
            <a:lvl4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4pPr>
            <a:lvl5pPr>
              <a:defRPr sz="2000" b="0" i="0">
                <a:solidFill>
                  <a:srgbClr val="002649"/>
                </a:solidFill>
                <a:latin typeface="Neue Haas Unica W1G Light" panose="020B040403020602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19DD2-B99B-4E4F-9C1F-20F528AEAD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0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649EBF-CEF6-E44B-B0A4-3E1C32790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FI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A5092-7646-5547-A70B-476FB0726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2203652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  <p:sldLayoutId id="2147483677" r:id="rId4"/>
    <p:sldLayoutId id="2147483679" r:id="rId5"/>
    <p:sldLayoutId id="2147483663" r:id="rId6"/>
    <p:sldLayoutId id="2147483686" r:id="rId7"/>
    <p:sldLayoutId id="2147483687" r:id="rId8"/>
    <p:sldLayoutId id="2147483667" r:id="rId9"/>
    <p:sldLayoutId id="2147483676" r:id="rId10"/>
    <p:sldLayoutId id="2147483664" r:id="rId11"/>
    <p:sldLayoutId id="2147483680" r:id="rId12"/>
    <p:sldLayoutId id="2147483678" r:id="rId13"/>
    <p:sldLayoutId id="2147483684" r:id="rId14"/>
    <p:sldLayoutId id="2147483661" r:id="rId15"/>
    <p:sldLayoutId id="2147483681" r:id="rId16"/>
    <p:sldLayoutId id="2147483683" r:id="rId17"/>
    <p:sldLayoutId id="2147483682" r:id="rId18"/>
    <p:sldLayoutId id="2147483662" r:id="rId19"/>
    <p:sldLayoutId id="2147483665" r:id="rId20"/>
    <p:sldLayoutId id="2147483657" r:id="rId21"/>
    <p:sldLayoutId id="2147483674" r:id="rId22"/>
    <p:sldLayoutId id="2147483666" r:id="rId23"/>
    <p:sldLayoutId id="2147483675" r:id="rId24"/>
    <p:sldLayoutId id="2147483670" r:id="rId25"/>
    <p:sldLayoutId id="2147483668" r:id="rId26"/>
    <p:sldLayoutId id="2147483669" r:id="rId27"/>
    <p:sldLayoutId id="2147483672" r:id="rId28"/>
    <p:sldLayoutId id="2147483673" r:id="rId29"/>
    <p:sldLayoutId id="2147483655" r:id="rId30"/>
    <p:sldLayoutId id="2147483671" r:id="rId3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2"/>
          </a:solidFill>
          <a:latin typeface="Canela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2"/>
          </a:solidFill>
          <a:latin typeface="Neue Haas Unica W1G Light" panose="020B040403020602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aikakausmedia.fi/ajankohtaista/artikkelit/2023/rakkaat-kuviot-intohimona-marimekko-satokausi-sesonki-alkuvuonna-aloitti-17-uutta-aikakauslehtea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www.aikakausmedia.fi/ajankohtaista/artikkelit/2023/raikkaan-feministisesti-uudistunut-eeva-nappasi-editkilpailussa-tuplavoiton/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hyperlink" Target="https://www.aikakausmedia.fi/ajankohtaista/artikkelit/2023/sakenoivassa-editgaalassa-juhlistettiin-editkilpailun-upeita-voittajia-talta-se-naytti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hyperlink" Target="https://www.aikakausmedia.fi/ajankohtaista/artikkelit/2023/vuoden-uudistaja-tauko-magazine-syleilee-monimuotoista-ompeluyhteisoa-kansainvalisyys-oli-selvaa-alusta-asti/" TargetMode="Externa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DF375-90D5-7E45-B00C-9DB66F62E6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FI" dirty="0"/>
              <a:t>Aikakausmediat somessa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729775-DF8A-CA45-9105-05DC8CCDE9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Toukokuu 2023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007882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Twitterissä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7394812"/>
              </p:ext>
            </p:extLst>
          </p:nvPr>
        </p:nvGraphicFramePr>
        <p:xfrm>
          <a:off x="712694" y="1875985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7A47C5A-0179-344D-A00F-48F51B0A4F2A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Twitter-tilien seuraajat.</a:t>
            </a:r>
          </a:p>
        </p:txBody>
      </p:sp>
    </p:spTree>
    <p:extLst>
      <p:ext uri="{BB962C8B-B14F-4D97-AF65-F5344CB8AC3E}">
        <p14:creationId xmlns:p14="http://schemas.microsoft.com/office/powerpoint/2010/main" val="480567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YouTubessa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271184"/>
              </p:ext>
            </p:extLst>
          </p:nvPr>
        </p:nvGraphicFramePr>
        <p:xfrm>
          <a:off x="712694" y="1875985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8315D70D-8B87-264D-9B56-C173941B4010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YouTube-kanavien tilaajat.</a:t>
            </a:r>
          </a:p>
        </p:txBody>
      </p:sp>
    </p:spTree>
    <p:extLst>
      <p:ext uri="{BB962C8B-B14F-4D97-AF65-F5344CB8AC3E}">
        <p14:creationId xmlns:p14="http://schemas.microsoft.com/office/powerpoint/2010/main" val="79860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</a:t>
            </a:r>
            <a:r>
              <a:rPr lang="fi-FI" sz="3200" dirty="0" err="1"/>
              <a:t>Pinterestissä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3251477"/>
              </p:ext>
            </p:extLst>
          </p:nvPr>
        </p:nvGraphicFramePr>
        <p:xfrm>
          <a:off x="712694" y="1875985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9D6362-F76F-EF4F-9945-0C6F3F8A7DCC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Pinterest-tilien seuraajat.</a:t>
            </a:r>
          </a:p>
        </p:txBody>
      </p:sp>
    </p:spTree>
    <p:extLst>
      <p:ext uri="{BB962C8B-B14F-4D97-AF65-F5344CB8AC3E}">
        <p14:creationId xmlns:p14="http://schemas.microsoft.com/office/powerpoint/2010/main" val="39992556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</a:t>
            </a:r>
            <a:r>
              <a:rPr lang="fi-FI" sz="3200" dirty="0" err="1"/>
              <a:t>Tiktokissa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468520"/>
              </p:ext>
            </p:extLst>
          </p:nvPr>
        </p:nvGraphicFramePr>
        <p:xfrm>
          <a:off x="712694" y="1875985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39D6362-F76F-EF4F-9945-0C6F3F8A7DCC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</a:t>
            </a:r>
            <a:r>
              <a:rPr lang="fi-FI" sz="1200" dirty="0" err="1">
                <a:solidFill>
                  <a:schemeClr val="accent1"/>
                </a:solidFill>
                <a:latin typeface="Neue Haas Unica W1G" panose="020B0504030206020203" pitchFamily="34" charset="0"/>
              </a:rPr>
              <a:t>Tiktok</a:t>
            </a:r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-tilien seuraajat.</a:t>
            </a:r>
          </a:p>
        </p:txBody>
      </p:sp>
    </p:spTree>
    <p:extLst>
      <p:ext uri="{BB962C8B-B14F-4D97-AF65-F5344CB8AC3E}">
        <p14:creationId xmlns:p14="http://schemas.microsoft.com/office/powerpoint/2010/main" val="848644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4211F1-BC6F-244E-990C-EA5DDCFF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Somen suurimmat</a:t>
            </a:r>
          </a:p>
        </p:txBody>
      </p:sp>
    </p:spTree>
    <p:extLst>
      <p:ext uri="{BB962C8B-B14F-4D97-AF65-F5344CB8AC3E}">
        <p14:creationId xmlns:p14="http://schemas.microsoft.com/office/powerpoint/2010/main" val="340543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tx2"/>
                </a:solidFill>
              </a:rPr>
              <a:t>Eniten seuraajia </a:t>
            </a:r>
            <a:r>
              <a:rPr lang="fi-FI" sz="3000" u="sng" dirty="0">
                <a:solidFill>
                  <a:schemeClr val="tx2"/>
                </a:solidFill>
              </a:rPr>
              <a:t>kaikissa kanavissa</a:t>
            </a:r>
            <a:r>
              <a:rPr lang="fi-FI" sz="3000" dirty="0">
                <a:solidFill>
                  <a:schemeClr val="tx2"/>
                </a:solidFill>
              </a:rPr>
              <a:t> TOP 20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294825637"/>
              </p:ext>
            </p:extLst>
          </p:nvPr>
        </p:nvGraphicFramePr>
        <p:xfrm>
          <a:off x="1158466" y="1410789"/>
          <a:ext cx="4785132" cy="456452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1685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1.</a:t>
                      </a:r>
                      <a:endParaRPr lang="fi-FI" sz="1500" b="1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243 332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2.</a:t>
                      </a:r>
                      <a:endParaRPr lang="fi-FI" sz="1500" b="1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Talouselämä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240 112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3.</a:t>
                      </a:r>
                      <a:endParaRPr lang="fi-FI" sz="1500" b="1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Aku Ankka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211 884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47671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4.</a:t>
                      </a:r>
                      <a:endParaRPr lang="fi-FI" sz="1500" b="1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193 995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5.</a:t>
                      </a:r>
                      <a:endParaRPr lang="fi-FI" sz="1500" b="1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185 094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6.</a:t>
                      </a:r>
                      <a:endParaRPr lang="fi-FI" sz="1500" b="0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181 970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7.</a:t>
                      </a:r>
                      <a:endParaRPr lang="fi-FI" sz="1500" b="0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Meillä kotona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175 454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8.</a:t>
                      </a:r>
                      <a:endParaRPr lang="fi-FI" sz="1500" b="0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 Naiset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126 945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</a:rPr>
                        <a:t>9.</a:t>
                      </a:r>
                      <a:endParaRPr lang="fi-FI" sz="1500" b="0" i="0" u="none" strike="noStrike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Soppa365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125 107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Kotiliesi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124 999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1D867BAA-8147-6C48-910E-613CF8C49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9582974"/>
              </p:ext>
            </p:extLst>
          </p:nvPr>
        </p:nvGraphicFramePr>
        <p:xfrm>
          <a:off x="6344421" y="1410790"/>
          <a:ext cx="4785132" cy="452853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1685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tx2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</a:t>
                      </a:r>
                      <a:r>
                        <a:rPr lang="fi-FI" sz="1500" b="0" i="0" noProof="0" dirty="0">
                          <a:solidFill>
                            <a:schemeClr val="tx2"/>
                          </a:solidFill>
                          <a:latin typeface="Neue Haas Unica W1G Medium" panose="020B0504030206020203" pitchFamily="34" charset="0"/>
                        </a:rPr>
                        <a:t>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tx2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Kodin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105 171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Maku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96 398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Kotivinkki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84 622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Tiede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78 643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Anna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75 157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K-Ruoka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73 638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 ja keittiö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71 959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Unelmien Talo&amp;Koti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68 236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Avotakka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67 881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168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Viherpiha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61 881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5B24F3D-B5B1-A749-8400-B6B0C1FB02AB}"/>
              </a:ext>
            </a:extLst>
          </p:cNvPr>
          <p:cNvSpPr txBox="1"/>
          <p:nvPr/>
        </p:nvSpPr>
        <p:spPr>
          <a:xfrm>
            <a:off x="3147444" y="6266001"/>
            <a:ext cx="589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Kaikkien seurattujen medioiden tykkääjät, seuraajat ja tilaajat Facebookissa, Instagramissa, Twitterissä, YouTubessa, </a:t>
            </a:r>
            <a:r>
              <a:rPr lang="fi-FI" sz="1000" dirty="0" err="1">
                <a:solidFill>
                  <a:schemeClr val="tx2"/>
                </a:solidFill>
                <a:latin typeface="Neue Haas Unica W1G" panose="020B0504030206020203" pitchFamily="34" charset="0"/>
              </a:rPr>
              <a:t>Pinterestissä</a:t>
            </a:r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 ja </a:t>
            </a:r>
            <a:r>
              <a:rPr lang="fi-FI" sz="1000" dirty="0" err="1">
                <a:solidFill>
                  <a:schemeClr val="tx2"/>
                </a:solidFill>
                <a:latin typeface="Neue Haas Unica W1G" panose="020B0504030206020203" pitchFamily="34" charset="0"/>
              </a:rPr>
              <a:t>TikTokissa</a:t>
            </a:r>
            <a:r>
              <a:rPr lang="fi-FI" sz="1000" dirty="0">
                <a:solidFill>
                  <a:schemeClr val="tx2"/>
                </a:solidFill>
                <a:latin typeface="Neue Haas Unica W1G" panose="020B0504030206020203" pitchFamily="34" charset="0"/>
              </a:rPr>
              <a:t>. Päällekkäisyyksiä ei ole huomioitu.</a:t>
            </a:r>
          </a:p>
        </p:txBody>
      </p:sp>
    </p:spTree>
    <p:extLst>
      <p:ext uri="{BB962C8B-B14F-4D97-AF65-F5344CB8AC3E}">
        <p14:creationId xmlns:p14="http://schemas.microsoft.com/office/powerpoint/2010/main" val="17460073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seuraajia </a:t>
            </a:r>
            <a:r>
              <a:rPr lang="fi-FI" sz="3000" u="sng" dirty="0">
                <a:solidFill>
                  <a:schemeClr val="accent1"/>
                </a:solidFill>
              </a:rPr>
              <a:t>Facebookissa</a:t>
            </a:r>
            <a:r>
              <a:rPr lang="fi-FI" sz="3000" dirty="0">
                <a:solidFill>
                  <a:schemeClr val="accent1"/>
                </a:solidFill>
              </a:rPr>
              <a:t> TOP 20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709651131"/>
              </p:ext>
            </p:extLst>
          </p:nvPr>
        </p:nvGraphicFramePr>
        <p:xfrm>
          <a:off x="1158466" y="1410789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3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sivutykkäyksiä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Aku Ankka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141 000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105 000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101 772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91 016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Meillä kotona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83 000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Kodin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67 675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 Naiset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56 000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Sotilas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55 000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Soppa365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52 135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Kotiliesi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46 000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1D867BAA-8147-6C48-910E-613CF8C49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85698214"/>
              </p:ext>
            </p:extLst>
          </p:nvPr>
        </p:nvGraphicFramePr>
        <p:xfrm>
          <a:off x="6344421" y="1410790"/>
          <a:ext cx="4785132" cy="451607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04935">
                <a:tc gridSpan="3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sivutykkäyksiä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Anna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43 000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↑+1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Tieteen Kuvalehti Historia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42 799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↓-1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Talouselämä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41 000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Tehy-lehti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41 000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↑+1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Tiede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40 557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Tekniikan Maailma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38 000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36 979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HS Meidän perhe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36 814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Kotivinkki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36 000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0493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Tieteen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34 892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9804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seuraajia </a:t>
            </a:r>
            <a:r>
              <a:rPr lang="fi-FI" sz="3000" u="sng" dirty="0">
                <a:solidFill>
                  <a:schemeClr val="accent1"/>
                </a:solidFill>
              </a:rPr>
              <a:t>Instagramissa</a:t>
            </a:r>
            <a:r>
              <a:rPr lang="fi-FI" sz="3000" dirty="0">
                <a:solidFill>
                  <a:schemeClr val="accent1"/>
                </a:solidFill>
              </a:rPr>
              <a:t> TOP 20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29533752"/>
              </p:ext>
            </p:extLst>
          </p:nvPr>
        </p:nvGraphicFramePr>
        <p:xfrm>
          <a:off x="1158466" y="1410789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119 037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Meillä kotona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83 534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69 946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Soppa365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68 147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K-Ruoka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60 638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 Naiset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59 202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Maku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57 461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Avotakka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52 878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 ja keittiö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45 671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Unelmien Talo&amp;Koti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42 463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1D867BAA-8147-6C48-910E-613CF8C49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9878341"/>
              </p:ext>
            </p:extLst>
          </p:nvPr>
        </p:nvGraphicFramePr>
        <p:xfrm>
          <a:off x="6344421" y="1410790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Glorian ruoka&amp;viini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40 793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Viherpiha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40 024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Kotivinkki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39 451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Kodin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35 904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Glorian Koti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34 292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Aku Ankka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31 384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Meidän Mökki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31 250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Kotiliesi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30 776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Deko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29 274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Meidän Talo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28 644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0704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seuraajia </a:t>
            </a:r>
            <a:r>
              <a:rPr lang="fi-FI" sz="3000" u="sng" dirty="0">
                <a:solidFill>
                  <a:schemeClr val="accent1"/>
                </a:solidFill>
              </a:rPr>
              <a:t>Twitterissä</a:t>
            </a:r>
            <a:r>
              <a:rPr lang="fi-FI" sz="3000" dirty="0">
                <a:solidFill>
                  <a:schemeClr val="accent1"/>
                </a:solidFill>
              </a:rPr>
              <a:t> TOP 20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453988552"/>
              </p:ext>
            </p:extLst>
          </p:nvPr>
        </p:nvGraphicFramePr>
        <p:xfrm>
          <a:off x="1158466" y="1410789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Talouselämä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188 096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141 908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50 257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Mikrobitti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19 070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Tiede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18 605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Image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18 104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15 065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Lääkärilehti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13 087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Tivi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11 422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Arvopaperi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11 395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1D867BAA-8147-6C48-910E-613CF8C49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668079"/>
              </p:ext>
            </p:extLst>
          </p:nvPr>
        </p:nvGraphicFramePr>
        <p:xfrm>
          <a:off x="6344421" y="1410790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Tekniikan Maailma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9 678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Mediuutiset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9 509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Demokraatti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9 502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Tekniikka &amp; Talous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8 716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Potilaan Lääkärilehti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7 810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Tehy-lehti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7 180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Kuntalehti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6 779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Ylioppilaslehti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6 562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Taloustaito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5 853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Sotilas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5 590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40994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seuraajia </a:t>
            </a:r>
            <a:r>
              <a:rPr lang="fi-FI" sz="3000" u="sng" dirty="0">
                <a:solidFill>
                  <a:schemeClr val="accent1"/>
                </a:solidFill>
              </a:rPr>
              <a:t>YouTubessa</a:t>
            </a:r>
            <a:r>
              <a:rPr lang="fi-FI" sz="3000" dirty="0">
                <a:solidFill>
                  <a:schemeClr val="accent1"/>
                </a:solidFill>
              </a:rPr>
              <a:t> ja </a:t>
            </a:r>
            <a:r>
              <a:rPr lang="fi-FI" sz="3000" u="sng" dirty="0">
                <a:solidFill>
                  <a:schemeClr val="accent1"/>
                </a:solidFill>
              </a:rPr>
              <a:t>Pinterestissä</a:t>
            </a:r>
            <a:r>
              <a:rPr lang="fi-FI" sz="3000" dirty="0">
                <a:solidFill>
                  <a:schemeClr val="accent1"/>
                </a:solidFill>
              </a:rPr>
              <a:t> TOP 10 / </a:t>
            </a:r>
            <a:br>
              <a:rPr lang="fi-FI" sz="3000" dirty="0">
                <a:solidFill>
                  <a:schemeClr val="accent1"/>
                </a:solidFill>
              </a:rPr>
            </a:br>
            <a:r>
              <a:rPr lang="fi-FI" sz="3000" dirty="0">
                <a:solidFill>
                  <a:schemeClr val="accent1"/>
                </a:solidFill>
              </a:rPr>
              <a:t>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2091550806"/>
              </p:ext>
            </p:extLst>
          </p:nvPr>
        </p:nvGraphicFramePr>
        <p:xfrm>
          <a:off x="1208162" y="1410789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445967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468538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kern="120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    YouTube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kanavan tilaajia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Aku Ankka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34 600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Tuulilasi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20 400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19 000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Siivet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18 200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K-Ruoka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13 000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Konepörssi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12 300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Metsälehti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6 920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Suuri Käsityö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5 830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4 940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Koululainen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4 340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2" name="Table 7">
            <a:extLst>
              <a:ext uri="{FF2B5EF4-FFF2-40B4-BE49-F238E27FC236}">
                <a16:creationId xmlns:a16="http://schemas.microsoft.com/office/drawing/2014/main" id="{59CA4CB6-7BF2-5E49-4114-867E774842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4071352"/>
              </p:ext>
            </p:extLst>
          </p:nvPr>
        </p:nvGraphicFramePr>
        <p:xfrm>
          <a:off x="6298100" y="1410789"/>
          <a:ext cx="4785132" cy="4572245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445967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468538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2">
                  <a:txBody>
                    <a:bodyPr/>
                    <a:lstStyle/>
                    <a:p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    Pinterest</a:t>
                      </a:r>
                      <a:endParaRPr lang="fi-FI" dirty="0"/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seuraajia </a:t>
                      </a: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Kotiliesi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32 533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Deko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15 272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Kotivinkki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8 379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Maku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8 253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Kotipuutarha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6 961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5 312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Anna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2 315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Unelmien Talo&amp;Koti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1 773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Suuri Käsityö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1 770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tx2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Meillä kotona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1 670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2869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44C56-791C-5E4E-8AC3-545D5E423C90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838200" y="2149788"/>
            <a:ext cx="5257800" cy="3882712"/>
          </a:xfrm>
        </p:spPr>
        <p:txBody>
          <a:bodyPr anchor="ctr">
            <a:noAutofit/>
          </a:bodyPr>
          <a:lstStyle/>
          <a:p>
            <a:pPr fontAlgn="b"/>
            <a:r>
              <a:rPr lang="fi-FI" sz="1600" dirty="0" err="1"/>
              <a:t>Aikakausmedioilla</a:t>
            </a:r>
            <a:r>
              <a:rPr lang="fi-FI" sz="1600" dirty="0"/>
              <a:t> oli yhteensä 4 858 729 seuraajaa.</a:t>
            </a:r>
          </a:p>
          <a:p>
            <a:pPr fontAlgn="b"/>
            <a:r>
              <a:rPr lang="fi-FI" sz="1600" dirty="0"/>
              <a:t>Seuraajamäärä laski 1 143 kappaleella. Pudotus johtui Facebook-tykkääjämäärän laskusta. Muut kanavat kasvoivat.</a:t>
            </a:r>
          </a:p>
          <a:p>
            <a:pPr fontAlgn="b"/>
            <a:r>
              <a:rPr lang="fi-FI" sz="1600" dirty="0"/>
              <a:t>Eniten yleisöään kasvattivat Anna (+1 098), </a:t>
            </a:r>
            <a:br>
              <a:rPr lang="fi-FI" sz="1600" dirty="0"/>
            </a:br>
            <a:r>
              <a:rPr lang="fi-FI" sz="1600" dirty="0"/>
              <a:t>Seiska (+634) ja Suomen Luonto (+579).</a:t>
            </a:r>
          </a:p>
          <a:p>
            <a:pPr fontAlgn="b"/>
            <a:r>
              <a:rPr lang="fi-FI" sz="1600" dirty="0" err="1"/>
              <a:t>Yhtellä</a:t>
            </a:r>
            <a:r>
              <a:rPr lang="fi-FI" sz="1600" dirty="0"/>
              <a:t> </a:t>
            </a:r>
            <a:r>
              <a:rPr lang="fi-FI" sz="1600" dirty="0" err="1"/>
              <a:t>aikakausmedialla</a:t>
            </a:r>
            <a:r>
              <a:rPr lang="fi-FI" sz="1600" dirty="0"/>
              <a:t> oli keskimäärin 23 586 seuraajaa ja käytössä 2,7 somekanavaa.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F17C68-23B2-3347-A8BE-864A153CF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33838"/>
            <a:ext cx="4799012" cy="615950"/>
          </a:xfrm>
        </p:spPr>
        <p:txBody>
          <a:bodyPr>
            <a:noAutofit/>
          </a:bodyPr>
          <a:lstStyle/>
          <a:p>
            <a:r>
              <a:rPr lang="fi-FI" sz="3400" dirty="0"/>
              <a:t>Toukokuun oleelliset</a:t>
            </a:r>
            <a:endParaRPr lang="en-FI" sz="3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C656D5-E350-F444-90BD-994BB6CD6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529" y="6390396"/>
            <a:ext cx="1829365" cy="137829"/>
          </a:xfrm>
          <a:prstGeom prst="rect">
            <a:avLst/>
          </a:prstGeom>
        </p:spPr>
      </p:pic>
      <p:pic>
        <p:nvPicPr>
          <p:cNvPr id="10" name="Picture Placeholder 9" descr="A person looking at her phone&#10;&#10;Description automatically generated with medium confidence">
            <a:extLst>
              <a:ext uri="{FF2B5EF4-FFF2-40B4-BE49-F238E27FC236}">
                <a16:creationId xmlns:a16="http://schemas.microsoft.com/office/drawing/2014/main" id="{E41DE972-C831-94A9-F08B-F2AAA6A441A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3514"/>
          <a:stretch/>
        </p:blipFill>
        <p:spPr>
          <a:xfrm>
            <a:off x="6553202" y="0"/>
            <a:ext cx="5638798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C65EF-CCA6-A54B-80B2-F3E37DEE93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9305"/>
          <a:stretch/>
        </p:blipFill>
        <p:spPr>
          <a:xfrm>
            <a:off x="5884985" y="0"/>
            <a:ext cx="2451100" cy="144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2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4211F1-BC6F-244E-990C-EA5DDCFF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Eniten yleisöään </a:t>
            </a:r>
            <a:br>
              <a:rPr lang="fi-FI" dirty="0"/>
            </a:br>
            <a:r>
              <a:rPr lang="fi-FI" dirty="0"/>
              <a:t>kasvattaneet</a:t>
            </a:r>
          </a:p>
        </p:txBody>
      </p:sp>
    </p:spTree>
    <p:extLst>
      <p:ext uri="{BB962C8B-B14F-4D97-AF65-F5344CB8AC3E}">
        <p14:creationId xmlns:p14="http://schemas.microsoft.com/office/powerpoint/2010/main" val="2366648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uusia seuraajia </a:t>
            </a:r>
            <a:r>
              <a:rPr lang="fi-FI" sz="3000" u="sng" dirty="0">
                <a:solidFill>
                  <a:schemeClr val="accent1"/>
                </a:solidFill>
              </a:rPr>
              <a:t>kaikissa kanavissa </a:t>
            </a:r>
            <a:r>
              <a:rPr lang="fi-FI" sz="3000" dirty="0">
                <a:solidFill>
                  <a:schemeClr val="accent1"/>
                </a:solidFill>
              </a:rPr>
              <a:t>TOP 20 /</a:t>
            </a:r>
            <a:br>
              <a:rPr lang="fi-FI" sz="3000" dirty="0">
                <a:solidFill>
                  <a:schemeClr val="accent1"/>
                </a:solidFill>
              </a:rPr>
            </a:br>
            <a:r>
              <a:rPr lang="fi-FI" sz="3000" dirty="0">
                <a:solidFill>
                  <a:schemeClr val="accent1"/>
                </a:solidFill>
              </a:rPr>
              <a:t>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309193613"/>
              </p:ext>
            </p:extLst>
          </p:nvPr>
        </p:nvGraphicFramePr>
        <p:xfrm>
          <a:off x="1158466" y="1410789"/>
          <a:ext cx="4785132" cy="4516072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2321179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593326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10552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kern="120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    </a:t>
                      </a: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Anna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1 098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3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Kotiliesi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↓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2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Pirkka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1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401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7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K-Ruoka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4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Meidän Mökki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255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u="none" strike="noStrike" kern="1200" dirty="0">
                          <a:solidFill>
                            <a:schemeClr val="tx2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( - )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Kotipuutarha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5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10552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Tieteen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22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graphicFrame>
        <p:nvGraphicFramePr>
          <p:cNvPr id="30" name="Table 7">
            <a:extLst>
              <a:ext uri="{FF2B5EF4-FFF2-40B4-BE49-F238E27FC236}">
                <a16:creationId xmlns:a16="http://schemas.microsoft.com/office/drawing/2014/main" id="{1D867BAA-8147-6C48-910E-613CF8C49C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4137805"/>
              </p:ext>
            </p:extLst>
          </p:nvPr>
        </p:nvGraphicFramePr>
        <p:xfrm>
          <a:off x="6344421" y="1410790"/>
          <a:ext cx="4785132" cy="4522371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1817298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09720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1196283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399469">
                <a:tc gridSpan="3">
                  <a:txBody>
                    <a:bodyPr/>
                    <a:lstStyle/>
                    <a:p>
                      <a:pPr algn="r"/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   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i="0" noProof="0" dirty="0">
                        <a:solidFill>
                          <a:schemeClr val="bg1"/>
                        </a:solidFill>
                        <a:latin typeface="Neue Haas Unica W1G Medium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Voi hyvin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9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 Naiset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170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↓</a:t>
                      </a: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Eeva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164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5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604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Vapaa-ajan Kalastaja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157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41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Juoksija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153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Reserviläinen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44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Tekniikan Maailma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20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60425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Metsälehti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146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21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Kissafani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127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  <a:ea typeface="+mn-ea"/>
                          <a:cs typeface="+mn-cs"/>
                        </a:rPr>
                        <a:t>35</a:t>
                      </a:r>
                      <a:endParaRPr lang="fi-FI" sz="1500" b="0" i="0" u="none" strike="noStrike" dirty="0">
                        <a:solidFill>
                          <a:srgbClr val="002649"/>
                        </a:solidFill>
                        <a:effectLst/>
                        <a:latin typeface="Neue Haas Unica W1G Medium" panose="020B06040302060202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399469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Kodin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117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b="0" i="0" u="none" strike="noStrike" kern="1200" dirty="0">
                          <a:solidFill>
                            <a:srgbClr val="002649"/>
                          </a:solidFill>
                          <a:effectLst/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↑</a:t>
                      </a:r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 Medium" panose="020B0604030206020203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F5B24F3D-B5B1-A749-8400-B6B0C1FB02AB}"/>
              </a:ext>
            </a:extLst>
          </p:cNvPr>
          <p:cNvSpPr txBox="1"/>
          <p:nvPr/>
        </p:nvSpPr>
        <p:spPr>
          <a:xfrm>
            <a:off x="3147444" y="6266001"/>
            <a:ext cx="5897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tykkääjät, seuraajat ja tilaajat Facebookissa, Instagramissa, Twitterissä, YouTubessa, </a:t>
            </a:r>
            <a:r>
              <a:rPr lang="fi-FI" sz="1000" dirty="0" err="1">
                <a:solidFill>
                  <a:schemeClr val="accent1"/>
                </a:solidFill>
                <a:latin typeface="Neue Haas Unica W1G" panose="020B0504030206020203" pitchFamily="34" charset="0"/>
              </a:rPr>
              <a:t>Pinterestissä</a:t>
            </a:r>
            <a:r>
              <a:rPr lang="fi-FI" sz="1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 ja </a:t>
            </a:r>
            <a:r>
              <a:rPr lang="fi-FI" sz="1000" dirty="0" err="1">
                <a:solidFill>
                  <a:schemeClr val="accent1"/>
                </a:solidFill>
                <a:latin typeface="Neue Haas Unica W1G" panose="020B0504030206020203" pitchFamily="34" charset="0"/>
              </a:rPr>
              <a:t>TikTokissa</a:t>
            </a:r>
            <a:r>
              <a:rPr lang="fi-FI" sz="10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. Päällekkäisyyksiä ei ole huomioitu.</a:t>
            </a:r>
          </a:p>
        </p:txBody>
      </p:sp>
    </p:spTree>
    <p:extLst>
      <p:ext uri="{BB962C8B-B14F-4D97-AF65-F5344CB8AC3E}">
        <p14:creationId xmlns:p14="http://schemas.microsoft.com/office/powerpoint/2010/main" val="2211141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uusia seuraajia </a:t>
            </a:r>
            <a:r>
              <a:rPr lang="fi-FI" sz="3000" u="sng" dirty="0">
                <a:solidFill>
                  <a:schemeClr val="accent1"/>
                </a:solidFill>
              </a:rPr>
              <a:t>Facebookissa</a:t>
            </a:r>
            <a:r>
              <a:rPr lang="fi-FI" sz="3000" dirty="0">
                <a:solidFill>
                  <a:schemeClr val="accent1"/>
                </a:solidFill>
              </a:rPr>
              <a:t> TOP 10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1523361184"/>
              </p:ext>
            </p:extLst>
          </p:nvPr>
        </p:nvGraphicFramePr>
        <p:xfrm>
          <a:off x="3703434" y="1410788"/>
          <a:ext cx="4785132" cy="474796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2245091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324280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31633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kern="120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kanavan tilaajia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Anna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1 000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Yhteishyvä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Tieteen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202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Kissafani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628467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Metsästys ja Kalastus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304479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Opettaja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0434754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Pyöräily+Triathlon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1546019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Ultra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324104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Vauhdin Maailma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160509"/>
                  </a:ext>
                </a:extLst>
              </a:tr>
              <a:tr h="4316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Eeva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68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122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21845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uusia seuraajia </a:t>
            </a:r>
            <a:r>
              <a:rPr lang="fi-FI" sz="3000" u="sng" dirty="0">
                <a:solidFill>
                  <a:schemeClr val="accent1"/>
                </a:solidFill>
              </a:rPr>
              <a:t>Instagramissa</a:t>
            </a:r>
            <a:r>
              <a:rPr lang="fi-FI" sz="3000" dirty="0">
                <a:solidFill>
                  <a:schemeClr val="accent1"/>
                </a:solidFill>
              </a:rPr>
              <a:t> TOP 10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4034274247"/>
              </p:ext>
            </p:extLst>
          </p:nvPr>
        </p:nvGraphicFramePr>
        <p:xfrm>
          <a:off x="3703434" y="1410788"/>
          <a:ext cx="4785132" cy="474181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2245091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324280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31074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kern="120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kanavan tilaajia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Seiska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473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Viherpiha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4.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Aku Ankka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Meillä kotona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221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Meidän Mökki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Voi hyvin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K-Ruoka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632224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Tiede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3992292"/>
                  </a:ext>
                </a:extLst>
              </a:tr>
              <a:tr h="431074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chemeClr val="accent1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 Naiset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tx2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8114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4630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580D914-1410-E34D-A2B5-24E5469ED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1889"/>
            <a:ext cx="10602912" cy="931517"/>
          </a:xfrm>
        </p:spPr>
        <p:txBody>
          <a:bodyPr anchor="ctr"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Eniten uusia seuraajia </a:t>
            </a:r>
            <a:r>
              <a:rPr lang="fi-FI" sz="3000" u="sng" dirty="0">
                <a:solidFill>
                  <a:schemeClr val="accent1"/>
                </a:solidFill>
              </a:rPr>
              <a:t>Twitterissä</a:t>
            </a:r>
            <a:r>
              <a:rPr lang="fi-FI" sz="3000" dirty="0">
                <a:solidFill>
                  <a:schemeClr val="accent1"/>
                </a:solidFill>
              </a:rPr>
              <a:t> TOP 10 / toukokuu 2023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81418DE7-D61F-7041-819A-B3EDBDD89FED}"/>
              </a:ext>
            </a:extLst>
          </p:cNvPr>
          <p:cNvGraphicFramePr>
            <a:graphicFrameLocks noGrp="1"/>
          </p:cNvGraphicFramePr>
          <p:nvPr>
            <p:ph idx="10"/>
            <p:extLst>
              <p:ext uri="{D42A27DB-BD31-4B8C-83A1-F6EECF244321}">
                <p14:modId xmlns:p14="http://schemas.microsoft.com/office/powerpoint/2010/main" val="3359680708"/>
              </p:ext>
            </p:extLst>
          </p:nvPr>
        </p:nvGraphicFramePr>
        <p:xfrm>
          <a:off x="3703434" y="1410788"/>
          <a:ext cx="4785132" cy="4732563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674344">
                  <a:extLst>
                    <a:ext uri="{9D8B030D-6E8A-4147-A177-3AD203B41FA5}">
                      <a16:colId xmlns:a16="http://schemas.microsoft.com/office/drawing/2014/main" val="3436780004"/>
                    </a:ext>
                  </a:extLst>
                </a:gridCol>
                <a:gridCol w="2245091">
                  <a:extLst>
                    <a:ext uri="{9D8B030D-6E8A-4147-A177-3AD203B41FA5}">
                      <a16:colId xmlns:a16="http://schemas.microsoft.com/office/drawing/2014/main" val="3107084423"/>
                    </a:ext>
                  </a:extLst>
                </a:gridCol>
                <a:gridCol w="1541417">
                  <a:extLst>
                    <a:ext uri="{9D8B030D-6E8A-4147-A177-3AD203B41FA5}">
                      <a16:colId xmlns:a16="http://schemas.microsoft.com/office/drawing/2014/main" val="2894783011"/>
                    </a:ext>
                  </a:extLst>
                </a:gridCol>
                <a:gridCol w="324280">
                  <a:extLst>
                    <a:ext uri="{9D8B030D-6E8A-4147-A177-3AD203B41FA5}">
                      <a16:colId xmlns:a16="http://schemas.microsoft.com/office/drawing/2014/main" val="3113567705"/>
                    </a:ext>
                  </a:extLst>
                </a:gridCol>
              </a:tblGrid>
              <a:tr h="430233">
                <a:tc gridSpan="3"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500" b="0" i="0" kern="120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  <a:ea typeface="+mn-ea"/>
                          <a:cs typeface="+mn-cs"/>
                        </a:rPr>
                        <a:t>uusia seuraajia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fi-FI" sz="1300" noProof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0" marR="0" marT="0" marB="0" anchor="ctr"/>
                </a:tc>
                <a:tc hMerge="1"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fi-FI" sz="1500" b="0" i="0" noProof="0" dirty="0">
                          <a:solidFill>
                            <a:schemeClr val="bg1"/>
                          </a:solidFill>
                          <a:latin typeface="Neue Haas Unica W1G Medium" panose="020B0504030206020203" pitchFamily="34" charset="0"/>
                        </a:rPr>
                        <a:t>kanavan tilaajia</a:t>
                      </a: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</a:pPr>
                      <a:endParaRPr lang="fi-FI" sz="1500" b="0" noProof="0" dirty="0">
                        <a:solidFill>
                          <a:schemeClr val="bg1"/>
                        </a:solidFill>
                        <a:latin typeface="Neue Haas Unica W1G" panose="020B0504030206020203" pitchFamily="34" charset="0"/>
                      </a:endParaRPr>
                    </a:p>
                  </a:txBody>
                  <a:tcPr marL="0" marR="0" marT="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5202110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Talouselämä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044205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2.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Lääkärilehti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137905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Kuvalehti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6108310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3.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Demokraatti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288932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5.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Reserviläinen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938739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6.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Suomen Luonto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6576395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7.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Tuulilasi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1458507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8.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Mediuutiset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9928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9.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Potilaan Lääkärilehti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8998"/>
                  </a:ext>
                </a:extLst>
              </a:tr>
              <a:tr h="430233">
                <a:tc>
                  <a:txBody>
                    <a:bodyPr/>
                    <a:lstStyle/>
                    <a:p>
                      <a:pPr algn="ctr" fontAlgn="b"/>
                      <a:r>
                        <a:rPr lang="fi-FI" sz="1500" u="none" strike="noStrike" kern="1200" noProof="0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  <a:ea typeface="+mn-ea"/>
                          <a:cs typeface="+mn-cs"/>
                        </a:rPr>
                        <a:t>10.</a:t>
                      </a: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500" b="0" i="0" u="none" strike="noStrike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Yliopisto</a:t>
                      </a: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i-FI" sz="1500" b="0" i="0" u="none" strike="noStrike" dirty="0">
                          <a:solidFill>
                            <a:srgbClr val="002649"/>
                          </a:solidFill>
                          <a:effectLst/>
                          <a:latin typeface="Neue Haas Unica W1G" panose="020B0504030206020203" pitchFamily="34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i-FI" sz="1500" u="none" strike="noStrike" kern="1200" noProof="0" dirty="0">
                        <a:solidFill>
                          <a:schemeClr val="accent1"/>
                        </a:solidFill>
                        <a:effectLst/>
                        <a:latin typeface="Neue Haas Unica W1G" panose="020B0504030206020203" pitchFamily="34" charset="0"/>
                        <a:ea typeface="+mn-ea"/>
                        <a:cs typeface="+mn-cs"/>
                      </a:endParaRPr>
                    </a:p>
                  </a:txBody>
                  <a:tcPr marL="12700" marR="12700" marT="12700" marB="0" anchor="ctr">
                    <a:lnL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  <a:alpha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0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9669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54211F1-BC6F-244E-990C-EA5DDCFFA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Seuratut mediat</a:t>
            </a:r>
          </a:p>
        </p:txBody>
      </p:sp>
    </p:spTree>
    <p:extLst>
      <p:ext uri="{BB962C8B-B14F-4D97-AF65-F5344CB8AC3E}">
        <p14:creationId xmlns:p14="http://schemas.microsoft.com/office/powerpoint/2010/main" val="1635307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1F7DE-50D2-C94A-AF14-6ACEB45F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0" y="235133"/>
            <a:ext cx="9941169" cy="875210"/>
          </a:xfrm>
        </p:spPr>
        <p:txBody>
          <a:bodyPr anchor="ctr">
            <a:normAutofit fontScale="90000"/>
          </a:bodyPr>
          <a:lstStyle/>
          <a:p>
            <a:r>
              <a:rPr lang="en-FI" sz="3400" dirty="0">
                <a:solidFill>
                  <a:schemeClr val="tx2"/>
                </a:solidFill>
                <a:latin typeface="Canela Medium" pitchFamily="2" charset="77"/>
              </a:rPr>
              <a:t>Seurannassa olleet mediat (2</a:t>
            </a:r>
            <a:r>
              <a:rPr lang="fi-FI" sz="3400" dirty="0">
                <a:solidFill>
                  <a:schemeClr val="tx2"/>
                </a:solidFill>
                <a:latin typeface="Canela Medium" pitchFamily="2" charset="77"/>
              </a:rPr>
              <a:t>06</a:t>
            </a:r>
            <a:r>
              <a:rPr lang="en-FI" sz="3400" dirty="0">
                <a:solidFill>
                  <a:schemeClr val="tx2"/>
                </a:solidFill>
                <a:latin typeface="Canela Medium" pitchFamily="2" charset="77"/>
              </a:rPr>
              <a:t> kpl) /</a:t>
            </a:r>
            <a:r>
              <a:rPr lang="fi-FI" sz="3400" dirty="0"/>
              <a:t> toukokuu 2023</a:t>
            </a:r>
            <a:endParaRPr lang="en-FI" sz="3400" dirty="0">
              <a:solidFill>
                <a:schemeClr val="tx2"/>
              </a:solidFill>
              <a:latin typeface="Canela Medium" pitchFamily="2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408246-F249-E64C-B4BD-AD0D1C184A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9678" y="1110343"/>
            <a:ext cx="10614580" cy="5264331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Aarre     Aku Ankka     Alibi     Allergia, Iho &amp; Astma     Anna     Antiikki &amp; Design     Apteekkarilehti     Apu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Apu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Juniori     Arkkitehti     Arkkitehtiuutiset     Aromi     Arvopaperi     Ase &amp; Erä     ASE-lehti     Askel     Auto Bild Suomi     Automaatioväylä     Avotakka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Caravan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Deko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Demokraatti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DigiKuva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Eeva     Elintarvike ja Terveys     Elämä     Erä     ET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Evento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Fashion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Finland     Gloria     Glorian Koti     Glorian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ruoka&amp;viini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Goal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GTi-Magazine     Hevoshullu     Hevosmaailma     Hifimaailma     Hiihto     HR Viesti     HS Meidän perhe     Hymy     Hyvä terveys     Ihana     Image     Improbatur     Insinööri     Juoksija     Kaikkien aikojen Joulu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Kaksplus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Kamera-lehti     Katso     Kauneimmat Käsityöt     Kauneus &amp; Terveys     Kauppalehti Fakta     Kehittyvä kauppa     Kello &amp; Kulta     Kiinteistö &amp; energia     Kippari     Kissafani     Kodin Kuvalehti     Kodin Pellervo     Koiramme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Kommuntorget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Finlands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kommuntidning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Konekuriiri     Konepörssi     Koneviesti     Koti ja keittiö     Koti ja maaseutu     Kotiliesi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Kotiliesi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Käsityö     Kotilääkäri     Kotimaa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KotiMikro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Kotipuutarha     Kotitalo     Kotivinkki     Koululainen     K-Ruoka     Kuluttaja     Kuntalehti     Kuntatekniikka     Kunto Plus     Käytännön Maamies     Lapsen Maailma     Lastenkirkko     Lastenmaa     Leivotaan     Linja     Luontaisterveys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Lätta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bladet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Maailman Kuvalehti     Maalla     Maku     Matka     Me Naiset     </a:t>
            </a:r>
            <a:r>
              <a:rPr lang="fi-FI" sz="16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Mediuutiset</a:t>
            </a:r>
            <a:r>
              <a:rPr lang="fi-FI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Meidän Mökki     Meidän Talo     Meillä kotona     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Metsälehti     Metsästys ja Kalastus     </a:t>
            </a:r>
            <a:r>
              <a:rPr lang="fi-FI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fi-FI" sz="1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26FECC-CBC7-7445-B83C-DA2B2DE6FDF7}"/>
              </a:ext>
            </a:extLst>
          </p:cNvPr>
          <p:cNvSpPr txBox="1">
            <a:spLocks/>
          </p:cNvSpPr>
          <p:nvPr/>
        </p:nvSpPr>
        <p:spPr>
          <a:xfrm>
            <a:off x="1219197" y="3054099"/>
            <a:ext cx="4847771" cy="2867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i-FI" i="1" dirty="0">
              <a:solidFill>
                <a:schemeClr val="accent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52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1F7DE-50D2-C94A-AF14-6ACEB45F6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9070" y="235133"/>
            <a:ext cx="9941169" cy="875210"/>
          </a:xfrm>
        </p:spPr>
        <p:txBody>
          <a:bodyPr anchor="ctr">
            <a:normAutofit fontScale="90000"/>
          </a:bodyPr>
          <a:lstStyle/>
          <a:p>
            <a:r>
              <a:rPr lang="en-FI" sz="3400" dirty="0">
                <a:solidFill>
                  <a:schemeClr val="tx2"/>
                </a:solidFill>
                <a:latin typeface="Canela Medium" pitchFamily="2" charset="77"/>
              </a:rPr>
              <a:t>Seurannassa olleet mediat (2</a:t>
            </a:r>
            <a:r>
              <a:rPr lang="fi-FI" sz="3400" dirty="0"/>
              <a:t>06</a:t>
            </a:r>
            <a:r>
              <a:rPr lang="en-FI" sz="3400" dirty="0">
                <a:solidFill>
                  <a:schemeClr val="tx2"/>
                </a:solidFill>
                <a:latin typeface="Canela Medium" pitchFamily="2" charset="77"/>
              </a:rPr>
              <a:t> kpl) /</a:t>
            </a:r>
            <a:r>
              <a:rPr lang="fi-FI" sz="3400" dirty="0"/>
              <a:t> toukokuu 2023</a:t>
            </a:r>
            <a:endParaRPr lang="en-FI" sz="3400" dirty="0">
              <a:solidFill>
                <a:schemeClr val="tx2"/>
              </a:solidFill>
              <a:latin typeface="Canela Medium" pitchFamily="2" charset="77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D408246-F249-E64C-B4BD-AD0D1C184A7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759678" y="1110343"/>
            <a:ext cx="10614580" cy="5264331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50000"/>
              </a:lnSpc>
            </a:pPr>
            <a:r>
              <a:rPr lang="fi-FI" sz="1600" dirty="0">
                <a:latin typeface="+mn-lt"/>
              </a:rPr>
              <a:t>…     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Metsästäjä     Mikrobitti     Mondo     Moottori     Motiivi     Museo     Nuotta     Nyyrikki     Oma PIHA     Opettaja     Osuustoiminta     Palokuntalainen     Parnasso     Pelastustieto     Pelit     Perusta     Pieni on Suurin     Pinni     Pirkka     Polemiikki     Poromies     Potilaan Lääkärilehti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Print&amp;Media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prointerior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Promaint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PUUTARHA&amp;kauppa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Pyöräily+Triathlon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Rakennuslehti     Rakennustaito     Reserviläinen     Riffi     RONDO Classic     Sairaanhoitaja     Sana     Sanansaattaja     Seiska     Selkosanomat     Seura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Shaker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Sielunpeili     Siivet     Soppa365     Sosiaalivakuutus     Sport     Suomen Autolehti     Suomen Hammaslääkärilehti     Suomen Kiinteistölehti     Suomen Kuvalehti     Suomen Luonto     Suomen Lääkärilehti     Suomen Sotilas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SuomiViihde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Super     Suuri Käsityö     Sähkömaailma     Taide     TAITO     Talentia     Talomestari     Talotekniikka     Talouselämä     Taloustaito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Teatteri&amp;Tanssi+Sirkus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Tee Itse     Tehy-lehti     Tekniikan Maailma     Tekniikka &amp; Talous     Terassi-lehti     Tiede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Tiede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Luonto     Tieteen Kuvalehti     Tieteen Kuvalehti Historia     Tilisanomat    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Tivi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TM Rakennusmaailma     Tosi Elämää     Trendi     TTT-lehti     Tunne &amp; Mieli     Tuulilasi     TV-maailma     Ulkopolitiikka     Ultra     Unelmien </a:t>
            </a:r>
            <a:r>
              <a:rPr lang="fi-FI" sz="16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Talo&amp;Koti</a:t>
            </a:r>
            <a:r>
              <a:rPr lang="fi-FI" sz="16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Uusiouutiset     V8-Magazine     Valitut Palat - Reader's Digest     Vapaa-ajan Kalastaja     Vapaussoturi     Vauhdin Maailma     Vene     Verotus     Viherpiha     Viini     Viisas Raha     Vinkki     Vitriini     VIVA     Voi hyvin     X     Yhteishyvä     Yliopisto     Ylioppilaslehti     Ympäristö ja Terveys     Yrittäjä Plus</a:t>
            </a:r>
            <a:endParaRPr lang="fi-FI" sz="1600" dirty="0"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E26FECC-CBC7-7445-B83C-DA2B2DE6FDF7}"/>
              </a:ext>
            </a:extLst>
          </p:cNvPr>
          <p:cNvSpPr txBox="1">
            <a:spLocks/>
          </p:cNvSpPr>
          <p:nvPr/>
        </p:nvSpPr>
        <p:spPr>
          <a:xfrm>
            <a:off x="1219197" y="3054099"/>
            <a:ext cx="4847771" cy="2867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649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fi-FI" i="1" dirty="0">
              <a:solidFill>
                <a:schemeClr val="accent1"/>
              </a:solidFill>
              <a:latin typeface="Neue Haas Unica W1G" panose="020B0504030206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25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FD3C0-7BE1-C341-9ED5-0FDAA7547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1219" y="3624028"/>
            <a:ext cx="4473876" cy="22582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1600" dirty="0"/>
              <a:t>Vuoden 2023 ensimmäisen kuuden kuukauden aikana alettiin julkaista yhteensä lähes kahtakymmentä uutta aikakauslehteä. Yksi uusista nimikkeistä oli asiakaslehti, muut yleisölehtiä.</a:t>
            </a:r>
          </a:p>
          <a:p>
            <a:pPr marL="0" indent="0">
              <a:buNone/>
            </a:pPr>
            <a:r>
              <a:rPr lang="fi-FI" sz="1600" b="1" dirty="0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Lue lisää</a:t>
            </a:r>
            <a:endParaRPr lang="fi-FI" sz="16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D3B7E-093E-334C-8CA9-F9E7FF2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04" y="1566717"/>
            <a:ext cx="4572773" cy="1862283"/>
          </a:xfrm>
        </p:spPr>
        <p:txBody>
          <a:bodyPr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Rakkaat Kuviot, Intohimona Marimekko, Satokausi &amp; Sesonki – alkuvuonna aloitti 17 uutta aikakauslehteä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052F1-6733-5249-B51C-B71FB01F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8" name="Picture Placeholder 7" descr="A person reading a book on a beach&#10;&#10;Description automatically generated with medium confidence">
            <a:extLst>
              <a:ext uri="{FF2B5EF4-FFF2-40B4-BE49-F238E27FC236}">
                <a16:creationId xmlns:a16="http://schemas.microsoft.com/office/drawing/2014/main" id="{CC0FD3D7-E1A2-6E8B-E9E4-F7D946C49F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1203" r="32547"/>
          <a:stretch/>
        </p:blipFill>
        <p:spPr>
          <a:xfrm>
            <a:off x="6553202" y="0"/>
            <a:ext cx="5638798" cy="6858000"/>
          </a:xfrm>
        </p:spPr>
      </p:pic>
    </p:spTree>
    <p:extLst>
      <p:ext uri="{BB962C8B-B14F-4D97-AF65-F5344CB8AC3E}">
        <p14:creationId xmlns:p14="http://schemas.microsoft.com/office/powerpoint/2010/main" val="4475514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AD3B7E-093E-334C-8CA9-F9E7FF2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1587834"/>
            <a:ext cx="5112325" cy="2101785"/>
          </a:xfrm>
        </p:spPr>
        <p:txBody>
          <a:bodyPr>
            <a:noAutofit/>
          </a:bodyPr>
          <a:lstStyle/>
          <a:p>
            <a:r>
              <a:rPr lang="fi-FI" sz="3000" dirty="0"/>
              <a:t>Raikkaan feministisesti uudistunut Eeva nappasi </a:t>
            </a:r>
            <a:r>
              <a:rPr lang="fi-FI" sz="3000" dirty="0" err="1"/>
              <a:t>Editkilpailussa</a:t>
            </a:r>
            <a:r>
              <a:rPr lang="fi-FI" sz="3000" dirty="0"/>
              <a:t> tuplavoiton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FD3C0-7BE1-C341-9ED5-0FDAA7547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3377892"/>
            <a:ext cx="4797425" cy="28062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1600" dirty="0"/>
              <a:t>Eeva pokkasi palkinnot Vuoden yleisömedia - ja Vuoden video tai </a:t>
            </a:r>
            <a:r>
              <a:rPr lang="fi-FI" sz="1600" dirty="0" err="1"/>
              <a:t>audio</a:t>
            </a:r>
            <a:r>
              <a:rPr lang="fi-FI" sz="1600" dirty="0"/>
              <a:t> aikakausmediassa -sarjoissa.</a:t>
            </a:r>
          </a:p>
          <a:p>
            <a:pPr marL="0" indent="0">
              <a:buNone/>
            </a:pPr>
            <a:r>
              <a:rPr lang="fi-FI" sz="1600" b="1" dirty="0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Lue juttu</a:t>
            </a:r>
            <a:endParaRPr lang="fi-FI" sz="1600" b="1" dirty="0">
              <a:solidFill>
                <a:schemeClr val="tx2"/>
              </a:solidFill>
              <a:latin typeface="Neue Haas Unica W1G" panose="020B0504030206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6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AD4DB-B136-0800-4520-EA433789402E}"/>
              </a:ext>
            </a:extLst>
          </p:cNvPr>
          <p:cNvSpPr txBox="1"/>
          <p:nvPr/>
        </p:nvSpPr>
        <p:spPr>
          <a:xfrm>
            <a:off x="0" y="6581001"/>
            <a:ext cx="1797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900" dirty="0">
                <a:solidFill>
                  <a:srgbClr val="FFF6FA"/>
                </a:solidFill>
                <a:latin typeface="Neue Haas Unica Pro Light" panose="020B0404030206020203" pitchFamily="34" charset="77"/>
              </a:rPr>
              <a:t>Kuva: Kaisu Kaplin </a:t>
            </a:r>
          </a:p>
        </p:txBody>
      </p:sp>
      <p:pic>
        <p:nvPicPr>
          <p:cNvPr id="7" name="Picture Placeholder 6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9E9F8F6D-2B45-6870-2310-9FEAA8A505E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5284" r="28466"/>
          <a:stretch/>
        </p:blipFill>
        <p:spPr>
          <a:xfrm>
            <a:off x="0" y="0"/>
            <a:ext cx="5638798" cy="6858000"/>
          </a:xfrm>
        </p:spPr>
      </p:pic>
    </p:spTree>
    <p:extLst>
      <p:ext uri="{BB962C8B-B14F-4D97-AF65-F5344CB8AC3E}">
        <p14:creationId xmlns:p14="http://schemas.microsoft.com/office/powerpoint/2010/main" val="1244053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C8A5-1C16-874B-9C0B-7337948A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42400"/>
          </a:xfrm>
        </p:spPr>
        <p:txBody>
          <a:bodyPr/>
          <a:lstStyle/>
          <a:p>
            <a:r>
              <a:rPr lang="fi-FI" dirty="0"/>
              <a:t>Aikakausmedioiden someyleisö / toukokuu 2023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2D8CE-9D34-0543-A044-407DF67D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3559" y="800401"/>
            <a:ext cx="3425934" cy="5068664"/>
          </a:xfrm>
        </p:spPr>
        <p:txBody>
          <a:bodyPr anchor="ctr">
            <a:noAutofit/>
          </a:bodyPr>
          <a:lstStyle/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Muutokset osuuksissa kokonaisyleisössä edellisvuoden vastaavaan ajankohtaan verrattuna (prosenttiyksikköä)</a:t>
            </a:r>
          </a:p>
          <a:p>
            <a:pPr algn="ctr"/>
            <a:br>
              <a:rPr lang="fi-FI" sz="2000" dirty="0">
                <a:solidFill>
                  <a:schemeClr val="bg2"/>
                </a:solidFill>
              </a:rPr>
            </a:br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Facebook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-1,3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Instagram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+0,5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Twitter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-0,5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YouTube 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+0,5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Pinterest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+0,1</a:t>
            </a:r>
          </a:p>
          <a:p>
            <a:pPr algn="ctr"/>
            <a:r>
              <a:rPr lang="fi-FI" sz="2000" i="1" dirty="0" err="1">
                <a:solidFill>
                  <a:schemeClr val="bg2"/>
                </a:solidFill>
                <a:latin typeface="Neue Haas Unica W1G" panose="020B0504030206020203" pitchFamily="34" charset="0"/>
              </a:rPr>
              <a:t>TikTok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+0,8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A6624BC-0418-A54D-B0D4-A82980027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0088209"/>
              </p:ext>
            </p:extLst>
          </p:nvPr>
        </p:nvGraphicFramePr>
        <p:xfrm>
          <a:off x="0" y="2067954"/>
          <a:ext cx="7599405" cy="418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BA7BFB-2EA2-514C-B721-5A905213B22E}"/>
              </a:ext>
            </a:extLst>
          </p:cNvPr>
          <p:cNvSpPr txBox="1">
            <a:spLocks/>
          </p:cNvSpPr>
          <p:nvPr/>
        </p:nvSpPr>
        <p:spPr>
          <a:xfrm>
            <a:off x="590843" y="1413805"/>
            <a:ext cx="6316394" cy="61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200" dirty="0">
                <a:solidFill>
                  <a:schemeClr val="accent1"/>
                </a:solidFill>
              </a:rPr>
              <a:t>Kaikkien seurattujen medioiden tykkääjät, seuraajat ja tilaajat Facebookissa, Instagramissa, Twitterissä, YouTubessa, </a:t>
            </a:r>
            <a:r>
              <a:rPr lang="fi-FI" sz="1200" dirty="0" err="1">
                <a:solidFill>
                  <a:schemeClr val="accent1"/>
                </a:solidFill>
              </a:rPr>
              <a:t>Pinterestissä</a:t>
            </a:r>
            <a:r>
              <a:rPr lang="fi-FI" sz="1200" dirty="0">
                <a:solidFill>
                  <a:schemeClr val="accent1"/>
                </a:solidFill>
              </a:rPr>
              <a:t> ja </a:t>
            </a:r>
            <a:r>
              <a:rPr lang="fi-FI" sz="1200" dirty="0" err="1">
                <a:solidFill>
                  <a:schemeClr val="accent1"/>
                </a:solidFill>
              </a:rPr>
              <a:t>TikTokissa</a:t>
            </a:r>
            <a:r>
              <a:rPr lang="fi-FI" sz="1200" dirty="0">
                <a:solidFill>
                  <a:schemeClr val="accent1"/>
                </a:solidFill>
              </a:rPr>
              <a:t>. Päällekkäisyyksiä ei ole huomioitu.</a:t>
            </a:r>
          </a:p>
        </p:txBody>
      </p:sp>
    </p:spTree>
    <p:extLst>
      <p:ext uri="{BB962C8B-B14F-4D97-AF65-F5344CB8AC3E}">
        <p14:creationId xmlns:p14="http://schemas.microsoft.com/office/powerpoint/2010/main" val="34364616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FD3C0-7BE1-C341-9ED5-0FDAA7547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41219" y="2763829"/>
            <a:ext cx="4473876" cy="2258291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1600" dirty="0"/>
              <a:t>Vuoden 2022 </a:t>
            </a:r>
            <a:r>
              <a:rPr lang="fi-FI" sz="1600" dirty="0" err="1"/>
              <a:t>Editkilpailu</a:t>
            </a:r>
            <a:r>
              <a:rPr lang="fi-FI" sz="1600" dirty="0"/>
              <a:t> huipentui Editgaalaan, jossa palkittiin toimituksellisissa ja markkinoinnillisissa sarjoissa. Voittajia juhlittiin 25. toukokuuta Vanhalla ylioppilastalolla. </a:t>
            </a:r>
          </a:p>
          <a:p>
            <a:pPr marL="0" indent="0">
              <a:buNone/>
            </a:pPr>
            <a:r>
              <a:rPr lang="fi-FI" sz="1600" b="1" dirty="0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Katso kuvat ja </a:t>
            </a:r>
            <a:r>
              <a:rPr lang="fi-FI" sz="1600" b="1" dirty="0" err="1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aftermovie</a:t>
            </a:r>
            <a:r>
              <a:rPr lang="fi-FI" sz="1600" b="1" dirty="0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 gaalasta</a:t>
            </a:r>
            <a:endParaRPr lang="fi-FI" sz="16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7AD3B7E-093E-334C-8CA9-F9E7FF2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804" y="901546"/>
            <a:ext cx="4572773" cy="1862283"/>
          </a:xfrm>
        </p:spPr>
        <p:txBody>
          <a:bodyPr>
            <a:noAutofit/>
          </a:bodyPr>
          <a:lstStyle/>
          <a:p>
            <a:r>
              <a:rPr lang="fi-FI" sz="3000" dirty="0">
                <a:solidFill>
                  <a:schemeClr val="accent1"/>
                </a:solidFill>
              </a:rPr>
              <a:t>Säkenöivässä </a:t>
            </a:r>
            <a:r>
              <a:rPr lang="fi-FI" sz="3000" dirty="0" err="1">
                <a:solidFill>
                  <a:schemeClr val="accent1"/>
                </a:solidFill>
              </a:rPr>
              <a:t>Editgaalassa</a:t>
            </a:r>
            <a:r>
              <a:rPr lang="fi-FI" sz="3000" dirty="0">
                <a:solidFill>
                  <a:schemeClr val="accent1"/>
                </a:solidFill>
              </a:rPr>
              <a:t> juhlistettiin </a:t>
            </a:r>
            <a:r>
              <a:rPr lang="fi-FI" sz="3000" dirty="0" err="1">
                <a:solidFill>
                  <a:schemeClr val="accent1"/>
                </a:solidFill>
              </a:rPr>
              <a:t>Editkilpailun</a:t>
            </a:r>
            <a:r>
              <a:rPr lang="fi-FI" sz="3000" dirty="0">
                <a:solidFill>
                  <a:schemeClr val="accent1"/>
                </a:solidFill>
              </a:rPr>
              <a:t> upeita voittajia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052F1-6733-5249-B51C-B71FB01F7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074" y="6389170"/>
            <a:ext cx="1845645" cy="139055"/>
          </a:xfrm>
          <a:prstGeom prst="rect">
            <a:avLst/>
          </a:prstGeom>
        </p:spPr>
      </p:pic>
      <p:pic>
        <p:nvPicPr>
          <p:cNvPr id="7" name="Picture Placeholder 6" descr="A group of women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FEDF35FB-CD55-CE9D-B602-6D2C2BA17D9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/>
          <a:srcRect l="28904" r="24846"/>
          <a:stretch/>
        </p:blipFill>
        <p:spPr>
          <a:xfrm>
            <a:off x="6553202" y="0"/>
            <a:ext cx="5638798" cy="6858000"/>
          </a:xfrm>
        </p:spPr>
      </p:pic>
    </p:spTree>
    <p:extLst>
      <p:ext uri="{BB962C8B-B14F-4D97-AF65-F5344CB8AC3E}">
        <p14:creationId xmlns:p14="http://schemas.microsoft.com/office/powerpoint/2010/main" val="2546333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7AD3B7E-093E-334C-8CA9-F9E7FF26D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2" y="1276107"/>
            <a:ext cx="5112325" cy="2101785"/>
          </a:xfrm>
        </p:spPr>
        <p:txBody>
          <a:bodyPr>
            <a:noAutofit/>
          </a:bodyPr>
          <a:lstStyle/>
          <a:p>
            <a:r>
              <a:rPr lang="fi-FI" sz="2800" dirty="0"/>
              <a:t>Vuoden uudistaja </a:t>
            </a:r>
            <a:br>
              <a:rPr lang="fi-FI" sz="2800" dirty="0"/>
            </a:br>
            <a:r>
              <a:rPr lang="fi-FI" sz="2800" dirty="0"/>
              <a:t>TAUKO Magazine syleilee monimuotoista ompeluyhteisöä – kansainvälisyys oli selvää alusta asti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B1FD3C0-7BE1-C341-9ED5-0FDAA7547416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553202" y="3377892"/>
            <a:ext cx="4797425" cy="28062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fi-FI" sz="1600" dirty="0"/>
              <a:t>Uuden </a:t>
            </a:r>
            <a:r>
              <a:rPr lang="fi-FI" sz="1600" dirty="0" err="1"/>
              <a:t>bookazine</a:t>
            </a:r>
            <a:r>
              <a:rPr lang="fi-FI" sz="1600" dirty="0"/>
              <a:t>-tyylisen käsityölehti TAUKO Magazinen toimitus voitti </a:t>
            </a:r>
            <a:r>
              <a:rPr lang="fi-FI" sz="1600" dirty="0" err="1"/>
              <a:t>Editkilpailun</a:t>
            </a:r>
            <a:r>
              <a:rPr lang="fi-FI" sz="1600" dirty="0"/>
              <a:t> Vuoden uudistaja aikakausmediassa -palkinnon. Laadukas ja tyylikäs lehti sai kunniamaininnan myös Vuoden ulkoasu -sarjassa.</a:t>
            </a:r>
          </a:p>
          <a:p>
            <a:pPr marL="0" indent="0">
              <a:buNone/>
            </a:pPr>
            <a:r>
              <a:rPr lang="fi-FI" sz="1600" b="1" dirty="0">
                <a:solidFill>
                  <a:schemeClr val="tx2"/>
                </a:solidFill>
                <a:latin typeface="Neue Haas Unica W1G" panose="020B0504030206020203" pitchFamily="34" charset="0"/>
                <a:cs typeface="Calibri" panose="020F0502020204030204" pitchFamily="34" charset="0"/>
                <a:hlinkClick r:id="rId2"/>
              </a:rPr>
              <a:t>Lue juttu</a:t>
            </a:r>
            <a:endParaRPr lang="fi-FI" sz="1600" b="1" dirty="0">
              <a:solidFill>
                <a:schemeClr val="tx2"/>
              </a:solidFill>
              <a:latin typeface="Neue Haas Unica W1G" panose="020B0504030206020203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fi-FI" sz="1600" dirty="0">
              <a:solidFill>
                <a:schemeClr val="tx2"/>
              </a:solidFill>
              <a:latin typeface="Neue Haas Unica W1G" panose="020B0504030206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0AD4DB-B136-0800-4520-EA433789402E}"/>
              </a:ext>
            </a:extLst>
          </p:cNvPr>
          <p:cNvSpPr txBox="1"/>
          <p:nvPr/>
        </p:nvSpPr>
        <p:spPr>
          <a:xfrm>
            <a:off x="0" y="6581001"/>
            <a:ext cx="17976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FI" sz="900" dirty="0">
                <a:solidFill>
                  <a:srgbClr val="FFF6FA"/>
                </a:solidFill>
                <a:latin typeface="Neue Haas Unica Pro Light" panose="020B0404030206020203" pitchFamily="34" charset="77"/>
              </a:rPr>
              <a:t>Kuva: Kaisu Kaplin </a:t>
            </a:r>
          </a:p>
        </p:txBody>
      </p:sp>
      <p:pic>
        <p:nvPicPr>
          <p:cNvPr id="8" name="Picture Placeholder 7" descr="A picture containing clothing, sign&#10;&#10;Description automatically generated">
            <a:extLst>
              <a:ext uri="{FF2B5EF4-FFF2-40B4-BE49-F238E27FC236}">
                <a16:creationId xmlns:a16="http://schemas.microsoft.com/office/drawing/2014/main" id="{177ED434-99B7-8E7A-9F36-8C54A80008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307" r="37443"/>
          <a:stretch/>
        </p:blipFill>
        <p:spPr>
          <a:xfrm>
            <a:off x="0" y="0"/>
            <a:ext cx="5638798" cy="6858000"/>
          </a:xfrm>
        </p:spPr>
      </p:pic>
    </p:spTree>
    <p:extLst>
      <p:ext uri="{BB962C8B-B14F-4D97-AF65-F5344CB8AC3E}">
        <p14:creationId xmlns:p14="http://schemas.microsoft.com/office/powerpoint/2010/main" val="818438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518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C8A5-1C16-874B-9C0B-7337948A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42400"/>
          </a:xfrm>
        </p:spPr>
        <p:txBody>
          <a:bodyPr>
            <a:normAutofit/>
          </a:bodyPr>
          <a:lstStyle/>
          <a:p>
            <a:r>
              <a:rPr lang="fi-FI" sz="3200" dirty="0"/>
              <a:t>Aikakausmedioiden seuraajamäärä / toukokuu 2023</a:t>
            </a:r>
            <a:endParaRPr lang="en-FI" sz="32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2D8CE-9D34-0543-A044-407DF67D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3559" y="1371601"/>
            <a:ext cx="3425934" cy="4663438"/>
          </a:xfrm>
        </p:spPr>
        <p:txBody>
          <a:bodyPr anchor="ctr">
            <a:normAutofit lnSpcReduction="10000"/>
          </a:bodyPr>
          <a:lstStyle/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Muutokset yleisön määrässä toukokuussa</a:t>
            </a:r>
          </a:p>
          <a:p>
            <a:pPr algn="ctr"/>
            <a:br>
              <a:rPr lang="fi-FI" sz="1000" dirty="0">
                <a:solidFill>
                  <a:schemeClr val="bg2"/>
                </a:solidFill>
              </a:rPr>
            </a:br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Kaikki kanavat yhteensä</a:t>
            </a:r>
            <a:b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</a:br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-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1 143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Facebook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-9 619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Instagram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+5 787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Twitter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 +372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YouTube 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+1 135</a:t>
            </a:r>
          </a:p>
          <a:p>
            <a:pPr algn="ctr"/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Pinterest 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+345</a:t>
            </a:r>
          </a:p>
          <a:p>
            <a:pPr algn="ctr"/>
            <a:r>
              <a:rPr lang="fi-FI" sz="2000" i="1" dirty="0" err="1">
                <a:solidFill>
                  <a:schemeClr val="bg2"/>
                </a:solidFill>
                <a:latin typeface="Neue Haas Unica W1G" panose="020B0504030206020203" pitchFamily="34" charset="0"/>
              </a:rPr>
              <a:t>TikTok</a:t>
            </a:r>
            <a:r>
              <a:rPr lang="fi-FI" sz="2000" i="1" dirty="0">
                <a:solidFill>
                  <a:schemeClr val="bg2"/>
                </a:solidFill>
                <a:latin typeface="Neue Haas Unica W1G" panose="020B0504030206020203" pitchFamily="34" charset="0"/>
              </a:rPr>
              <a:t> </a:t>
            </a:r>
            <a:r>
              <a:rPr lang="fi-FI" sz="2000" dirty="0">
                <a:solidFill>
                  <a:schemeClr val="bg2"/>
                </a:solidFill>
                <a:latin typeface="Neue Haas Unica W1G" panose="020B0504030206020203" pitchFamily="34" charset="0"/>
              </a:rPr>
              <a:t>+837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A6624BC-0418-A54D-B0D4-A82980027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21402149"/>
              </p:ext>
            </p:extLst>
          </p:nvPr>
        </p:nvGraphicFramePr>
        <p:xfrm>
          <a:off x="502507" y="2067953"/>
          <a:ext cx="7096898" cy="421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ABA7BFB-2EA2-514C-B721-5A905213B22E}"/>
              </a:ext>
            </a:extLst>
          </p:cNvPr>
          <p:cNvSpPr txBox="1">
            <a:spLocks/>
          </p:cNvSpPr>
          <p:nvPr/>
        </p:nvSpPr>
        <p:spPr>
          <a:xfrm>
            <a:off x="590843" y="1413805"/>
            <a:ext cx="6316394" cy="611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bg1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b="0" i="0" kern="1200">
                <a:solidFill>
                  <a:schemeClr val="tx2"/>
                </a:solidFill>
                <a:latin typeface="Neue Haas Unica W1G Light" panose="020B0404030206020203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1200" dirty="0">
                <a:solidFill>
                  <a:schemeClr val="accent1"/>
                </a:solidFill>
              </a:rPr>
              <a:t>Kaikkien seurattujen medioiden tykkääjät, seuraajat ja tilaajat Facebookissa, Instagramissa, Twitterissä, YouTubessa, </a:t>
            </a:r>
            <a:r>
              <a:rPr lang="fi-FI" sz="1200" dirty="0" err="1">
                <a:solidFill>
                  <a:schemeClr val="accent1"/>
                </a:solidFill>
              </a:rPr>
              <a:t>Pinterestissä</a:t>
            </a:r>
            <a:r>
              <a:rPr lang="fi-FI" sz="1200" dirty="0">
                <a:solidFill>
                  <a:schemeClr val="accent1"/>
                </a:solidFill>
              </a:rPr>
              <a:t> ja </a:t>
            </a:r>
            <a:r>
              <a:rPr lang="fi-FI" sz="1200" dirty="0" err="1">
                <a:solidFill>
                  <a:schemeClr val="accent1"/>
                </a:solidFill>
              </a:rPr>
              <a:t>TikTokissa</a:t>
            </a:r>
            <a:r>
              <a:rPr lang="fi-FI" sz="1200" dirty="0">
                <a:solidFill>
                  <a:schemeClr val="accent1"/>
                </a:solidFill>
              </a:rPr>
              <a:t>. Päällekkäisyyksiä ei ole huomioitu.</a:t>
            </a:r>
          </a:p>
        </p:txBody>
      </p:sp>
    </p:spTree>
    <p:extLst>
      <p:ext uri="{BB962C8B-B14F-4D97-AF65-F5344CB8AC3E}">
        <p14:creationId xmlns:p14="http://schemas.microsoft.com/office/powerpoint/2010/main" val="1743251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C8A5-1C16-874B-9C0B-7337948A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03" y="229201"/>
            <a:ext cx="6355081" cy="1142400"/>
          </a:xfrm>
        </p:spPr>
        <p:txBody>
          <a:bodyPr>
            <a:normAutofit fontScale="90000"/>
          </a:bodyPr>
          <a:lstStyle/>
          <a:p>
            <a:r>
              <a:rPr lang="fi-FI" dirty="0"/>
              <a:t>Aikakausmedioiden somekanavien määrä / toukokuu 2023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2D8CE-9D34-0543-A044-407DF67D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3559" y="1371601"/>
            <a:ext cx="3425934" cy="4663438"/>
          </a:xfrm>
        </p:spPr>
        <p:txBody>
          <a:bodyPr anchor="ctr">
            <a:normAutofit/>
          </a:bodyPr>
          <a:lstStyle/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Seurannassa oli mukana 206 aikakausmediaa, joilla oli käytössään yhteensä 565 somekanavaa.</a:t>
            </a:r>
            <a:b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</a:br>
            <a:endParaRPr lang="fi-FI" sz="2000" b="1" dirty="0">
              <a:solidFill>
                <a:schemeClr val="bg2"/>
              </a:solidFill>
              <a:latin typeface="Neue Haas Unica W1G" panose="020B0504030206020203" pitchFamily="34" charset="0"/>
            </a:endParaRPr>
          </a:p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Yhdellä aikakausmedialla on keskimäärin käytössään </a:t>
            </a:r>
          </a:p>
          <a:p>
            <a:pPr algn="ctr"/>
            <a:r>
              <a:rPr lang="fi-FI" sz="4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2,7</a:t>
            </a:r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 </a:t>
            </a:r>
            <a:b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</a:br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somekanavaa.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A6624BC-0418-A54D-B0D4-A82980027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7555892"/>
              </p:ext>
            </p:extLst>
          </p:nvPr>
        </p:nvGraphicFramePr>
        <p:xfrm>
          <a:off x="-1" y="1719777"/>
          <a:ext cx="7599405" cy="396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71880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0C8A5-1C16-874B-9C0B-7337948A6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201"/>
            <a:ext cx="7599405" cy="1142400"/>
          </a:xfrm>
        </p:spPr>
        <p:txBody>
          <a:bodyPr>
            <a:normAutofit/>
          </a:bodyPr>
          <a:lstStyle/>
          <a:p>
            <a:r>
              <a:rPr lang="fi-FI" dirty="0"/>
              <a:t>Yleisön keskimääräinen koko / </a:t>
            </a:r>
            <a:br>
              <a:rPr lang="fi-FI" dirty="0"/>
            </a:br>
            <a:r>
              <a:rPr lang="fi-FI" dirty="0"/>
              <a:t>toukokuu 2023</a:t>
            </a:r>
            <a:endParaRPr lang="en-FI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52D8CE-9D34-0543-A044-407DF67D6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263559" y="1371601"/>
            <a:ext cx="3425934" cy="4663438"/>
          </a:xfrm>
        </p:spPr>
        <p:txBody>
          <a:bodyPr anchor="ctr">
            <a:normAutofit/>
          </a:bodyPr>
          <a:lstStyle/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Yhdellä aikakausmedialla on eri somekanavissa yhteensä keskimäärin</a:t>
            </a:r>
            <a:b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</a:br>
            <a:r>
              <a:rPr lang="fi-FI" sz="4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23 586</a:t>
            </a:r>
          </a:p>
          <a:p>
            <a:pPr algn="ctr"/>
            <a:r>
              <a:rPr lang="fi-FI" sz="2000" b="1" dirty="0">
                <a:solidFill>
                  <a:schemeClr val="bg2"/>
                </a:solidFill>
                <a:latin typeface="Neue Haas Unica W1G" panose="020B0504030206020203" pitchFamily="34" charset="0"/>
              </a:rPr>
              <a:t>seuraajaa.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A6624BC-0418-A54D-B0D4-A829800277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196069"/>
              </p:ext>
            </p:extLst>
          </p:nvPr>
        </p:nvGraphicFramePr>
        <p:xfrm>
          <a:off x="0" y="1719777"/>
          <a:ext cx="7599405" cy="3967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562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856" y="229201"/>
            <a:ext cx="9957816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kaikissa seuratuissa kanavissa 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08228"/>
              </p:ext>
            </p:extLst>
          </p:nvPr>
        </p:nvGraphicFramePr>
        <p:xfrm>
          <a:off x="712694" y="1924556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93E1093-2567-014F-B4D0-9A5995FB34C9}"/>
              </a:ext>
            </a:extLst>
          </p:cNvPr>
          <p:cNvSpPr txBox="1"/>
          <p:nvPr/>
        </p:nvSpPr>
        <p:spPr>
          <a:xfrm>
            <a:off x="1169894" y="1524446"/>
            <a:ext cx="1005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tykkääjät, seuraajat ja tilaajat Facebookissa, Instagramissa, Twitterissä, YouTubessa, </a:t>
            </a:r>
            <a:r>
              <a:rPr lang="fi-FI" sz="1200" dirty="0" err="1">
                <a:solidFill>
                  <a:schemeClr val="accent1"/>
                </a:solidFill>
                <a:latin typeface="Neue Haas Unica W1G" panose="020B0504030206020203" pitchFamily="34" charset="0"/>
              </a:rPr>
              <a:t>Pinterestissä</a:t>
            </a:r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 ja </a:t>
            </a:r>
            <a:r>
              <a:rPr lang="fi-FI" sz="1200" dirty="0" err="1">
                <a:solidFill>
                  <a:schemeClr val="accent1"/>
                </a:solidFill>
                <a:latin typeface="Neue Haas Unica W1G" panose="020B0504030206020203" pitchFamily="34" charset="0"/>
              </a:rPr>
              <a:t>TikTokissa</a:t>
            </a:r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. Päällekkäisyyksiä ei ole huomioitu.</a:t>
            </a:r>
          </a:p>
        </p:txBody>
      </p:sp>
    </p:spTree>
    <p:extLst>
      <p:ext uri="{BB962C8B-B14F-4D97-AF65-F5344CB8AC3E}">
        <p14:creationId xmlns:p14="http://schemas.microsoft.com/office/powerpoint/2010/main" val="848130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Facebookissa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850169-5D2D-7F48-820B-3EDB48E744F2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Facebook-sivujen tykkääjät.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2876654"/>
              </p:ext>
            </p:extLst>
          </p:nvPr>
        </p:nvGraphicFramePr>
        <p:xfrm>
          <a:off x="712694" y="1801445"/>
          <a:ext cx="10515600" cy="4347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87269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98307963-3506-264D-953E-CD1B0289D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9201"/>
            <a:ext cx="10515600" cy="1115506"/>
          </a:xfrm>
        </p:spPr>
        <p:txBody>
          <a:bodyPr>
            <a:normAutofit/>
          </a:bodyPr>
          <a:lstStyle/>
          <a:p>
            <a:r>
              <a:rPr lang="fi-FI" sz="3200" dirty="0"/>
              <a:t>Yleisömäärän kehitys Instagramissa</a:t>
            </a:r>
            <a:br>
              <a:rPr lang="fi-FI" sz="3200" dirty="0"/>
            </a:br>
            <a:r>
              <a:rPr lang="fi-FI" sz="3200" dirty="0"/>
              <a:t>5/2022 – 5/2023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62C4979-C8EC-4CE5-A731-010E69EB7C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330257"/>
              </p:ext>
            </p:extLst>
          </p:nvPr>
        </p:nvGraphicFramePr>
        <p:xfrm>
          <a:off x="712694" y="1875985"/>
          <a:ext cx="10515600" cy="4312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2DB9D6-6CD7-1A4A-B036-911179A4AD7F}"/>
              </a:ext>
            </a:extLst>
          </p:cNvPr>
          <p:cNvSpPr txBox="1"/>
          <p:nvPr/>
        </p:nvSpPr>
        <p:spPr>
          <a:xfrm>
            <a:off x="1169894" y="1524446"/>
            <a:ext cx="1005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00" dirty="0">
                <a:solidFill>
                  <a:schemeClr val="accent1"/>
                </a:solidFill>
                <a:latin typeface="Neue Haas Unica W1G" panose="020B0504030206020203" pitchFamily="34" charset="0"/>
              </a:rPr>
              <a:t>Kaikkien seurattujen medioiden Instagram-tilien seuraajat.</a:t>
            </a:r>
          </a:p>
        </p:txBody>
      </p:sp>
    </p:spTree>
    <p:extLst>
      <p:ext uri="{BB962C8B-B14F-4D97-AF65-F5344CB8AC3E}">
        <p14:creationId xmlns:p14="http://schemas.microsoft.com/office/powerpoint/2010/main" val="101908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ikakausmedia värit">
      <a:dk1>
        <a:srgbClr val="000000"/>
      </a:dk1>
      <a:lt1>
        <a:srgbClr val="FFFFFF"/>
      </a:lt1>
      <a:dk2>
        <a:srgbClr val="002649"/>
      </a:dk2>
      <a:lt2>
        <a:srgbClr val="FEFCFF"/>
      </a:lt2>
      <a:accent1>
        <a:srgbClr val="002649"/>
      </a:accent1>
      <a:accent2>
        <a:srgbClr val="FF6464"/>
      </a:accent2>
      <a:accent3>
        <a:srgbClr val="F3CF67"/>
      </a:accent3>
      <a:accent4>
        <a:srgbClr val="43FFED"/>
      </a:accent4>
      <a:accent5>
        <a:srgbClr val="00599E"/>
      </a:accent5>
      <a:accent6>
        <a:srgbClr val="B2B2B2"/>
      </a:accent6>
      <a:hlink>
        <a:srgbClr val="FF6464"/>
      </a:hlink>
      <a:folHlink>
        <a:srgbClr val="FF646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>
            <a:latin typeface="Neue Haas Unica W1G" panose="020B0504030206020203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ikakausmedia-presepohja" id="{27F49DBD-B064-444B-96FB-3C48DEE958D5}" vid="{92DBE8E4-D1B9-4240-B326-D810776610C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3F551B6AE0A94F47AE516944E2F00FE5" ma:contentTypeVersion="6" ma:contentTypeDescription="Luo uusi asiakirja." ma:contentTypeScope="" ma:versionID="58d92077bb786e85d9685819b8fde436">
  <xsd:schema xmlns:xsd="http://www.w3.org/2001/XMLSchema" xmlns:xs="http://www.w3.org/2001/XMLSchema" xmlns:p="http://schemas.microsoft.com/office/2006/metadata/properties" xmlns:ns2="b8458977-e6f2-40e9-9621-96f4298c6bbe" targetNamespace="http://schemas.microsoft.com/office/2006/metadata/properties" ma:root="true" ma:fieldsID="ad6839f9971e1d0cae6cdac384c98978" ns2:_="">
    <xsd:import namespace="b8458977-e6f2-40e9-9621-96f4298c6bb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58977-e6f2-40e9-9621-96f4298c6b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83D5C7-E101-49C3-9DAE-DF471BE7BE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458977-e6f2-40e9-9621-96f4298c6b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BD3844-D0FB-414D-A452-15FC55E5878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B21824-3573-4170-BB97-352BE88B69B2}">
  <ds:schemaRefs>
    <ds:schemaRef ds:uri="http://purl.org/dc/terms/"/>
    <ds:schemaRef ds:uri="http://schemas.microsoft.com/office/2006/metadata/properties"/>
    <ds:schemaRef ds:uri="http://purl.org/dc/dcmitype/"/>
    <ds:schemaRef ds:uri="http://www.w3.org/XML/1998/namespace"/>
    <ds:schemaRef ds:uri="http://purl.org/dc/elements/1.1/"/>
    <ds:schemaRef ds:uri="http://schemas.microsoft.com/office/2006/documentManagement/types"/>
    <ds:schemaRef ds:uri="b8458977-e6f2-40e9-9621-96f4298c6bbe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5977</TotalTime>
  <Words>2147</Words>
  <Application>Microsoft Macintosh PowerPoint</Application>
  <PresentationFormat>Widescreen</PresentationFormat>
  <Paragraphs>684</Paragraphs>
  <Slides>32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Clattering</vt:lpstr>
      <vt:lpstr>Neue Haas Unica Pro Light</vt:lpstr>
      <vt:lpstr>Neue Haas Unica W1G</vt:lpstr>
      <vt:lpstr>Calibri</vt:lpstr>
      <vt:lpstr>Neue Haas Unica W1G Light</vt:lpstr>
      <vt:lpstr>Neue Haas Unica W1G Medium</vt:lpstr>
      <vt:lpstr>Canela Medium</vt:lpstr>
      <vt:lpstr>Arial</vt:lpstr>
      <vt:lpstr>Office Theme</vt:lpstr>
      <vt:lpstr>Aikakausmediat somessa</vt:lpstr>
      <vt:lpstr>Toukokuun oleelliset</vt:lpstr>
      <vt:lpstr>Aikakausmedioiden someyleisö / toukokuu 2023</vt:lpstr>
      <vt:lpstr>Aikakausmedioiden seuraajamäärä / toukokuu 2023</vt:lpstr>
      <vt:lpstr>Aikakausmedioiden somekanavien määrä / toukokuu 2023</vt:lpstr>
      <vt:lpstr>Yleisön keskimääräinen koko /  toukokuu 2023</vt:lpstr>
      <vt:lpstr>Yleisömäärän kehitys kaikissa seuratuissa kanavissa 5/2022 – 5/2023</vt:lpstr>
      <vt:lpstr>Yleisömäärän kehitys Facebookissa 5/2022 – 5/2023</vt:lpstr>
      <vt:lpstr>Yleisömäärän kehitys Instagramissa 5/2022 – 5/2023</vt:lpstr>
      <vt:lpstr>Yleisömäärän kehitys Twitterissä 5/2022 – 5/2023</vt:lpstr>
      <vt:lpstr>Yleisömäärän kehitys YouTubessa 5/2022 – 5/2023</vt:lpstr>
      <vt:lpstr>Yleisömäärän kehitys Pinterestissä 5/2022 – 5/2023</vt:lpstr>
      <vt:lpstr>Yleisömäärän kehitys Tiktokissa 5/2022 – 5/2023</vt:lpstr>
      <vt:lpstr>Somen suurimmat</vt:lpstr>
      <vt:lpstr>Eniten seuraajia kaikissa kanavissa TOP 20 / toukokuu 2023</vt:lpstr>
      <vt:lpstr>Eniten seuraajia Facebookissa TOP 20 / toukokuu 2023</vt:lpstr>
      <vt:lpstr>Eniten seuraajia Instagramissa TOP 20 / toukokuu 2023</vt:lpstr>
      <vt:lpstr>Eniten seuraajia Twitterissä TOP 20 / toukokuu 2023</vt:lpstr>
      <vt:lpstr>Eniten seuraajia YouTubessa ja Pinterestissä TOP 10 /  toukokuu 2023</vt:lpstr>
      <vt:lpstr>Eniten yleisöään  kasvattaneet</vt:lpstr>
      <vt:lpstr>Eniten uusia seuraajia kaikissa kanavissa TOP 20 / toukokuu 2023</vt:lpstr>
      <vt:lpstr>Eniten uusia seuraajia Facebookissa TOP 10 / toukokuu 2023</vt:lpstr>
      <vt:lpstr>Eniten uusia seuraajia Instagramissa TOP 10 / toukokuu 2023</vt:lpstr>
      <vt:lpstr>Eniten uusia seuraajia Twitterissä TOP 10 / toukokuu 2023</vt:lpstr>
      <vt:lpstr>Seuratut mediat</vt:lpstr>
      <vt:lpstr>Seurannassa olleet mediat (206 kpl) / toukokuu 2023</vt:lpstr>
      <vt:lpstr>Seurannassa olleet mediat (206 kpl) / toukokuu 2023</vt:lpstr>
      <vt:lpstr>Rakkaat Kuviot, Intohimona Marimekko, Satokausi &amp; Sesonki – alkuvuonna aloitti 17 uutta aikakauslehteä</vt:lpstr>
      <vt:lpstr>Raikkaan feministisesti uudistunut Eeva nappasi Editkilpailussa tuplavoiton</vt:lpstr>
      <vt:lpstr>Säkenöivässä Editgaalassa juhlistettiin Editkilpailun upeita voittajia</vt:lpstr>
      <vt:lpstr>Vuoden uudistaja  TAUKO Magazine syleilee monimuotoista ompeluyhteisöä – kansainvälisyys oli selvää alusta asti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tulee tähän</dc:title>
  <dc:creator>Katja Pietilä-Seppä</dc:creator>
  <cp:lastModifiedBy>Outi Itävuo</cp:lastModifiedBy>
  <cp:revision>381</cp:revision>
  <dcterms:created xsi:type="dcterms:W3CDTF">2021-01-05T09:04:45Z</dcterms:created>
  <dcterms:modified xsi:type="dcterms:W3CDTF">2023-06-28T13:07:54Z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0x0101003F551B6AE0A94F47AE516944E2F00FE5</vt:lpwstr>
  </property>
</Properties>
</file>