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1235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36" r:id="rId24"/>
    <p:sldId id="1214" r:id="rId25"/>
    <p:sldId id="1211" r:id="rId26"/>
    <p:sldId id="1210" r:id="rId27"/>
    <p:sldId id="1212" r:id="rId28"/>
    <p:sldId id="1213" r:id="rId29"/>
    <p:sldId id="1215" r:id="rId30"/>
    <p:sldId id="1217" r:id="rId31"/>
    <p:sldId id="1202" r:id="rId32"/>
    <p:sldId id="1238" r:id="rId33"/>
    <p:sldId id="1240" r:id="rId34"/>
    <p:sldId id="1242" r:id="rId35"/>
    <p:sldId id="1234" r:id="rId36"/>
    <p:sldId id="1228" r:id="rId37"/>
    <p:sldId id="1239" r:id="rId38"/>
    <p:sldId id="275" r:id="rId39"/>
  </p:sldIdLst>
  <p:sldSz cx="12192000" cy="6858000"/>
  <p:notesSz cx="6858000" cy="9144000"/>
  <p:embeddedFontLs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Pro" panose="020B0504030206020203" pitchFamily="34" charset="77"/>
      <p:regular r:id="rId44"/>
      <p:bold r:id="rId45"/>
      <p:italic r:id="rId46"/>
      <p:boldItalic r:id="rId47"/>
    </p:embeddedFont>
    <p:embeddedFont>
      <p:font typeface="Neue Haas Unica Pro Light" panose="020B0404030206020203" pitchFamily="34" charset="77"/>
      <p:regular r:id="rId48"/>
      <p:italic r:id="rId49"/>
    </p:embeddedFont>
    <p:embeddedFont>
      <p:font typeface="Neue Haas Unica W1G" panose="020B0604030206020203" pitchFamily="34" charset="0"/>
      <p:regular r:id="rId50"/>
      <p:bold r:id="rId51"/>
      <p:italic r:id="rId52"/>
      <p:boldItalic r:id="rId53"/>
    </p:embeddedFont>
    <p:embeddedFont>
      <p:font typeface="Neue Haas Unica W1G Light" panose="020F0502020204030204" pitchFamily="34" charset="0"/>
      <p:regular r:id="rId54"/>
      <p:italic r:id="rId55"/>
    </p:embeddedFont>
    <p:embeddedFont>
      <p:font typeface="Neue Haas Unica W1G Medium" panose="020B0604030206020203" pitchFamily="34" charset="0"/>
      <p:regular r:id="rId56"/>
      <p:italic r:id="rId57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0" autoAdjust="0"/>
    <p:restoredTop sz="96058"/>
  </p:normalViewPr>
  <p:slideViewPr>
    <p:cSldViewPr snapToGrid="0" snapToObjects="1">
      <p:cViewPr>
        <p:scale>
          <a:sx n="81" d="100"/>
          <a:sy n="81" d="100"/>
        </p:scale>
        <p:origin x="1456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2 281 592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 (entinen Twitter)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2281592</c:v>
                </c:pt>
                <c:pt idx="1">
                  <c:v>1664781</c:v>
                </c:pt>
                <c:pt idx="2">
                  <c:v>684334</c:v>
                </c:pt>
                <c:pt idx="3">
                  <c:v>196737</c:v>
                </c:pt>
                <c:pt idx="4">
                  <c:v>95546</c:v>
                </c:pt>
                <c:pt idx="5">
                  <c:v>63231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89317</c:v>
                </c:pt>
                <c:pt idx="1">
                  <c:v>89887</c:v>
                </c:pt>
                <c:pt idx="2">
                  <c:v>90251</c:v>
                </c:pt>
                <c:pt idx="3">
                  <c:v>90687</c:v>
                </c:pt>
                <c:pt idx="4">
                  <c:v>90747</c:v>
                </c:pt>
                <c:pt idx="5">
                  <c:v>91092</c:v>
                </c:pt>
                <c:pt idx="6">
                  <c:v>91407</c:v>
                </c:pt>
                <c:pt idx="7">
                  <c:v>91778</c:v>
                </c:pt>
                <c:pt idx="8">
                  <c:v>92145</c:v>
                </c:pt>
                <c:pt idx="9">
                  <c:v>92497</c:v>
                </c:pt>
                <c:pt idx="10">
                  <c:v>92841</c:v>
                </c:pt>
                <c:pt idx="11">
                  <c:v>93992</c:v>
                </c:pt>
                <c:pt idx="12">
                  <c:v>95546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40231</c:v>
                </c:pt>
                <c:pt idx="1">
                  <c:v>46512</c:v>
                </c:pt>
                <c:pt idx="2">
                  <c:v>47815</c:v>
                </c:pt>
                <c:pt idx="3">
                  <c:v>50076</c:v>
                </c:pt>
                <c:pt idx="4">
                  <c:v>50004</c:v>
                </c:pt>
                <c:pt idx="5">
                  <c:v>50841</c:v>
                </c:pt>
                <c:pt idx="6">
                  <c:v>55399</c:v>
                </c:pt>
                <c:pt idx="7">
                  <c:v>56072</c:v>
                </c:pt>
                <c:pt idx="8">
                  <c:v>57697</c:v>
                </c:pt>
                <c:pt idx="9">
                  <c:v>58814</c:v>
                </c:pt>
                <c:pt idx="10">
                  <c:v>60382</c:v>
                </c:pt>
                <c:pt idx="11">
                  <c:v>61642</c:v>
                </c:pt>
                <c:pt idx="12">
                  <c:v>63231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2 281 592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4986221</c:v>
                </c:pt>
                <c:pt idx="1">
                  <c:v>2281592</c:v>
                </c:pt>
                <c:pt idx="2">
                  <c:v>1664781</c:v>
                </c:pt>
                <c:pt idx="3">
                  <c:v>684334</c:v>
                </c:pt>
                <c:pt idx="4">
                  <c:v>196737</c:v>
                </c:pt>
                <c:pt idx="5">
                  <c:v>95546</c:v>
                </c:pt>
                <c:pt idx="6">
                  <c:v>63231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582</c:v>
                </c:pt>
                <c:pt idx="1">
                  <c:v>185</c:v>
                </c:pt>
                <c:pt idx="2">
                  <c:v>146</c:v>
                </c:pt>
                <c:pt idx="3">
                  <c:v>104</c:v>
                </c:pt>
                <c:pt idx="4">
                  <c:v>99</c:v>
                </c:pt>
                <c:pt idx="5">
                  <c:v>32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12 333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D9-4EC3-B77B-D6D15BE8A40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23631.379146919433</c:v>
                </c:pt>
                <c:pt idx="1">
                  <c:v>12332.929729729729</c:v>
                </c:pt>
                <c:pt idx="2">
                  <c:v>11402.609589041096</c:v>
                </c:pt>
                <c:pt idx="3">
                  <c:v>6580.1346153846152</c:v>
                </c:pt>
                <c:pt idx="4">
                  <c:v>3951.9375</c:v>
                </c:pt>
                <c:pt idx="5">
                  <c:v>2985.8125</c:v>
                </c:pt>
                <c:pt idx="6">
                  <c:v>1987.2424242424242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4843847</c:v>
                </c:pt>
                <c:pt idx="1">
                  <c:v>4855741</c:v>
                </c:pt>
                <c:pt idx="2">
                  <c:v>4873779</c:v>
                </c:pt>
                <c:pt idx="3">
                  <c:v>4890300</c:v>
                </c:pt>
                <c:pt idx="4">
                  <c:v>4859872</c:v>
                </c:pt>
                <c:pt idx="5">
                  <c:v>4858729</c:v>
                </c:pt>
                <c:pt idx="6">
                  <c:v>4868957</c:v>
                </c:pt>
                <c:pt idx="7">
                  <c:v>4870468</c:v>
                </c:pt>
                <c:pt idx="8">
                  <c:v>4934330</c:v>
                </c:pt>
                <c:pt idx="9">
                  <c:v>4951012</c:v>
                </c:pt>
                <c:pt idx="10">
                  <c:v>4962188</c:v>
                </c:pt>
                <c:pt idx="11">
                  <c:v>4975330</c:v>
                </c:pt>
                <c:pt idx="12">
                  <c:v>4986221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505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2278877</c:v>
                </c:pt>
                <c:pt idx="1">
                  <c:v>2271145</c:v>
                </c:pt>
                <c:pt idx="2">
                  <c:v>2275835</c:v>
                </c:pt>
                <c:pt idx="3">
                  <c:v>2278788</c:v>
                </c:pt>
                <c:pt idx="4">
                  <c:v>2258081</c:v>
                </c:pt>
                <c:pt idx="5">
                  <c:v>2248462</c:v>
                </c:pt>
                <c:pt idx="6">
                  <c:v>2247789</c:v>
                </c:pt>
                <c:pt idx="7">
                  <c:v>2243989</c:v>
                </c:pt>
                <c:pt idx="8">
                  <c:v>2265071</c:v>
                </c:pt>
                <c:pt idx="9">
                  <c:v>2272491</c:v>
                </c:pt>
                <c:pt idx="10">
                  <c:v>2276880</c:v>
                </c:pt>
                <c:pt idx="11">
                  <c:v>2279429</c:v>
                </c:pt>
                <c:pt idx="12">
                  <c:v>2281592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1565502</c:v>
                </c:pt>
                <c:pt idx="1">
                  <c:v>1580146</c:v>
                </c:pt>
                <c:pt idx="2">
                  <c:v>1589740</c:v>
                </c:pt>
                <c:pt idx="3">
                  <c:v>1598686</c:v>
                </c:pt>
                <c:pt idx="4">
                  <c:v>1589754</c:v>
                </c:pt>
                <c:pt idx="5">
                  <c:v>1595541</c:v>
                </c:pt>
                <c:pt idx="6">
                  <c:v>1599122</c:v>
                </c:pt>
                <c:pt idx="7">
                  <c:v>1602973</c:v>
                </c:pt>
                <c:pt idx="8">
                  <c:v>1639584</c:v>
                </c:pt>
                <c:pt idx="9">
                  <c:v>1646528</c:v>
                </c:pt>
                <c:pt idx="10">
                  <c:v>1652285</c:v>
                </c:pt>
                <c:pt idx="11">
                  <c:v>1659714</c:v>
                </c:pt>
                <c:pt idx="12">
                  <c:v>1664781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691384</c:v>
                </c:pt>
                <c:pt idx="1">
                  <c:v>687133</c:v>
                </c:pt>
                <c:pt idx="2">
                  <c:v>688115</c:v>
                </c:pt>
                <c:pt idx="3">
                  <c:v>688666</c:v>
                </c:pt>
                <c:pt idx="4">
                  <c:v>687232</c:v>
                </c:pt>
                <c:pt idx="5">
                  <c:v>687604</c:v>
                </c:pt>
                <c:pt idx="6">
                  <c:v>688223</c:v>
                </c:pt>
                <c:pt idx="7">
                  <c:v>687681</c:v>
                </c:pt>
                <c:pt idx="8">
                  <c:v>687079</c:v>
                </c:pt>
                <c:pt idx="9">
                  <c:v>686739</c:v>
                </c:pt>
                <c:pt idx="10">
                  <c:v>684603</c:v>
                </c:pt>
                <c:pt idx="11">
                  <c:v>684499</c:v>
                </c:pt>
                <c:pt idx="12">
                  <c:v>684334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44896</c:v>
                </c:pt>
                <c:pt idx="1">
                  <c:v>44927</c:v>
                </c:pt>
                <c:pt idx="2">
                  <c:v>44958</c:v>
                </c:pt>
                <c:pt idx="3">
                  <c:v>44986</c:v>
                </c:pt>
                <c:pt idx="4">
                  <c:v>45017</c:v>
                </c:pt>
                <c:pt idx="5">
                  <c:v>45047</c:v>
                </c:pt>
                <c:pt idx="6">
                  <c:v>45078</c:v>
                </c:pt>
                <c:pt idx="7">
                  <c:v>45108</c:v>
                </c:pt>
                <c:pt idx="8">
                  <c:v>45139</c:v>
                </c:pt>
                <c:pt idx="9">
                  <c:v>45170</c:v>
                </c:pt>
                <c:pt idx="10">
                  <c:v>45200</c:v>
                </c:pt>
                <c:pt idx="11">
                  <c:v>45231</c:v>
                </c:pt>
                <c:pt idx="12">
                  <c:v>45261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178536</c:v>
                </c:pt>
                <c:pt idx="1">
                  <c:v>180918</c:v>
                </c:pt>
                <c:pt idx="2">
                  <c:v>182023</c:v>
                </c:pt>
                <c:pt idx="3">
                  <c:v>183397</c:v>
                </c:pt>
                <c:pt idx="4">
                  <c:v>184054</c:v>
                </c:pt>
                <c:pt idx="5">
                  <c:v>185189</c:v>
                </c:pt>
                <c:pt idx="6">
                  <c:v>187017</c:v>
                </c:pt>
                <c:pt idx="7">
                  <c:v>187975</c:v>
                </c:pt>
                <c:pt idx="8">
                  <c:v>192754</c:v>
                </c:pt>
                <c:pt idx="9">
                  <c:v>193943</c:v>
                </c:pt>
                <c:pt idx="10">
                  <c:v>195197</c:v>
                </c:pt>
                <c:pt idx="11">
                  <c:v>196054</c:v>
                </c:pt>
                <c:pt idx="12">
                  <c:v>196737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4 986 221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27.2.2024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27.2.2024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623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12/2023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kakausmedia.fi/ajankohtaista/ajankohtaista-aikakausmedioista/2023/facebook-muutti-kaytantoaan-tykkaajamaaran-ilmoittamisessa-nain-se-nakyy-someseurannassa/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aikakausmedia.fi/ajankohtaista/ajankohtaista-aikakausmedioista/2024/tassa-ovat-vuoden-2023-luetuimmat-juttumme/" TargetMode="Externa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jankohtaista-aikakausmedioista/2024/60-vuotiaan-anna-lehden-paatoimittaja-emma-koivula-naistenlehti-ei-enaa-tarkoita-kaalisoppadieettia-vaan-se-on-kuin-kupillinen-hyvaa-kahvi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jankohtaista-aikakausmedioista/2024/nain-syntyy-herkullinen-ruokajuttu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aikakausmedia.fi/ajankohtaista/ajankohtaista-aikakausmedioista/2024/irtonumeromyynti-kasvoi-vuonna-2023-naita-lehtia-ostettiin-eniten/" TargetMode="Externa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uutiskirje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Joulukuu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X:ssä</a:t>
            </a:r>
            <a:br>
              <a:rPr lang="fi-FI" sz="3200" dirty="0"/>
            </a:br>
            <a:r>
              <a:rPr lang="fi-FI" sz="3200" dirty="0"/>
              <a:t>12/2022 – 12/2023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33235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X-tilien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12/2022 – 12/2023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19107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12/2022 – 12/2023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28120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12/2022 – 12/2023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417669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49103690"/>
              </p:ext>
            </p:extLst>
          </p:nvPr>
        </p:nvGraphicFramePr>
        <p:xfrm>
          <a:off x="1158466" y="1410789"/>
          <a:ext cx="4785132" cy="45645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246 745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240 753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211 454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195 361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186 978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183 401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180 638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134 006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128 691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124 825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658722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96 425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85 854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79 419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76 051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75 669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72 195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68 202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67 873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63 069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505373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643361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8258752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122 445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84 420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70 892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62 451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60 992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57 525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52 870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45 904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42 423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303788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41 384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40 198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34 435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32 473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31 550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31 326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29 985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20 / 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094528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188 078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142 485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18 090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17 552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14 864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13 102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711011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8 596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6 387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40775425"/>
              </p:ext>
            </p:extLst>
          </p:nvPr>
        </p:nvGraphicFramePr>
        <p:xfrm>
          <a:off x="1208162" y="1410789"/>
          <a:ext cx="4785132" cy="4577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6 090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721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254904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on a window sill looking at his phone&#10;&#10;Description automatically generated">
            <a:extLst>
              <a:ext uri="{FF2B5EF4-FFF2-40B4-BE49-F238E27FC236}">
                <a16:creationId xmlns:a16="http://schemas.microsoft.com/office/drawing/2014/main" id="{7B350D16-01F9-8ED8-27BA-C6BDD56781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4799012" cy="1231900"/>
          </a:xfrm>
        </p:spPr>
        <p:txBody>
          <a:bodyPr>
            <a:noAutofit/>
          </a:bodyPr>
          <a:lstStyle/>
          <a:p>
            <a:r>
              <a:rPr lang="fi-FI" sz="3400" dirty="0"/>
              <a:t>Joulukuun oleelliset</a:t>
            </a:r>
            <a:endParaRPr lang="en-FI" sz="3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698F5-380D-5EB9-2A71-FAF5B246EF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590128"/>
            <a:ext cx="5046785" cy="4372841"/>
          </a:xfrm>
        </p:spPr>
        <p:txBody>
          <a:bodyPr anchor="ctr">
            <a:noAutofit/>
          </a:bodyPr>
          <a:lstStyle/>
          <a:p>
            <a:pPr fontAlgn="b"/>
            <a:r>
              <a:rPr lang="fi-FI" sz="1500" dirty="0" err="1"/>
              <a:t>Aikakausmedioilla</a:t>
            </a:r>
            <a:r>
              <a:rPr lang="fi-FI" sz="1500" dirty="0"/>
              <a:t> oli yhteensä 4 986 221 seuraajaa.</a:t>
            </a:r>
          </a:p>
          <a:p>
            <a:pPr fontAlgn="b"/>
            <a:r>
              <a:rPr lang="fi-FI" sz="1500" dirty="0"/>
              <a:t>Uusia seuraajia saatiin joulukuussa 10 891.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Eniten yleisöään kasvattivat Kotiliesi (+1 719), Meillä kotona (+1 629) ja Suomen Kuvalehti (+1 119).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Yhdellä </a:t>
            </a:r>
            <a:r>
              <a:rPr lang="fi-FI" sz="1500" dirty="0" err="1"/>
              <a:t>aikakausmedialla</a:t>
            </a:r>
            <a:r>
              <a:rPr lang="fi-FI" sz="1500" dirty="0"/>
              <a:t> on eri somekanavissa yhteensä keskimäärin 23 631 seuraajaa.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X:ssä (entinen Twitter) seuraajamäärä jatkoi laskuaan jo kuudetta kuukautta. Muissa kanavissa seuraajamäärä nousi, eniten Instagramissa ja Facebookissa.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Pinterestin seuraajamäärä kasvoi joulukuussa enemmän kuin vuoden muina kuukausina. Kasvu johtui Meillä </a:t>
            </a:r>
            <a:r>
              <a:rPr lang="fi-FI" sz="1500" dirty="0" err="1"/>
              <a:t>kotonan</a:t>
            </a:r>
            <a:r>
              <a:rPr lang="fi-FI" sz="1500" dirty="0"/>
              <a:t> ja Kotilieden uusista seuraajista.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 dirty="0"/>
              <a:t>Vuodesta 2023 julkaistaan erillinen raportti.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402046"/>
              </p:ext>
            </p:extLst>
          </p:nvPr>
        </p:nvGraphicFramePr>
        <p:xfrm>
          <a:off x="370343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TikTok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47859511"/>
              </p:ext>
            </p:extLst>
          </p:nvPr>
        </p:nvGraphicFramePr>
        <p:xfrm>
          <a:off x="1158466" y="1410789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666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59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628428"/>
              </p:ext>
            </p:extLst>
          </p:nvPr>
        </p:nvGraphicFramePr>
        <p:xfrm>
          <a:off x="6344421" y="1410790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3692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194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Lastenkirkko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29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Koneviesti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joulukuu 2023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0DFDAA-9A6D-0204-259F-2EEACE6D8F85}"/>
              </a:ext>
            </a:extLst>
          </p:cNvPr>
          <p:cNvSpPr txBox="1">
            <a:spLocks/>
          </p:cNvSpPr>
          <p:nvPr/>
        </p:nvSpPr>
        <p:spPr>
          <a:xfrm>
            <a:off x="8997460" y="2499023"/>
            <a:ext cx="2667001" cy="236530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None/>
            </a:pPr>
            <a:r>
              <a:rPr lang="fi-FI" sz="1400" b="1" dirty="0" err="1">
                <a:latin typeface="Neue Haas Unica Pro" panose="020B0504030206020203" pitchFamily="34" charset="77"/>
              </a:rPr>
              <a:t>Huom</a:t>
            </a:r>
            <a:r>
              <a:rPr lang="fi-FI" sz="1400" b="1" dirty="0">
                <a:latin typeface="Neue Haas Unica Pro" panose="020B0504030206020203" pitchFamily="34" charset="77"/>
              </a:rPr>
              <a:t>! </a:t>
            </a:r>
          </a:p>
          <a:p>
            <a:pPr marL="0" indent="0" fontAlgn="b">
              <a:buNone/>
            </a:pPr>
            <a:r>
              <a:rPr lang="fi-FI" sz="1400" dirty="0"/>
              <a:t>Meta muutti Facebook-sivujen tykkääjämäärän pyöristyskäytäntöä aiemmin vuonna 2023, mikä vaikuttaa myös someseurannan tuloksiin.</a:t>
            </a:r>
          </a:p>
          <a:p>
            <a:pPr marL="0" indent="0" fontAlgn="b">
              <a:buNone/>
            </a:pPr>
            <a:r>
              <a:rPr lang="fi-FI" sz="1400" b="1" dirty="0">
                <a:latin typeface="Neue Haas Unica Pro" panose="020B0504030206020203" pitchFamily="34" charset="77"/>
                <a:hlinkClick r:id="rId2"/>
              </a:rPr>
              <a:t>Lue lisää täältä</a:t>
            </a:r>
            <a:endParaRPr lang="fi-FI" sz="1400" b="1" dirty="0">
              <a:latin typeface="Neue Haas Unica Pro" panose="020B0504030206020203" pitchFamily="34" charset="77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ECF55C5-9FE7-F351-5441-EA453B32A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223890"/>
              </p:ext>
            </p:extLst>
          </p:nvPr>
        </p:nvGraphicFramePr>
        <p:xfrm>
          <a:off x="3194541" y="1410787"/>
          <a:ext cx="4785132" cy="45776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54322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tykkääjiä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482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1.–2.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Eeva, 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8965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3.–4.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Seura, 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268961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5.–13.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Koneviesti,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KotiMikro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Kuntalehti, Lastenkirkko, Matka, Metsästys ja Kalastus, Pelastustieto, Taide,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Teatteri&amp;Tanssi+Sirkus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77147800"/>
              </p:ext>
            </p:extLst>
          </p:nvPr>
        </p:nvGraphicFramePr>
        <p:xfrm>
          <a:off x="3703434" y="1410788"/>
          <a:ext cx="4785132" cy="4532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10 / joulukuu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98732699"/>
              </p:ext>
            </p:extLst>
          </p:nvPr>
        </p:nvGraphicFramePr>
        <p:xfrm>
          <a:off x="3703434" y="1410788"/>
          <a:ext cx="4785132" cy="4514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7624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Pelit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  <a:tr h="37624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73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Metsätrans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</a:t>
            </a: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… 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Sauna-lehti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TAUKO Magazine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Tukilinja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Venemestari     Vepsäläinen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Sisustamo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8908-3476-12D2-9884-C2014DB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786"/>
            <a:ext cx="10515600" cy="1292086"/>
          </a:xfrm>
        </p:spPr>
        <p:txBody>
          <a:bodyPr>
            <a:normAutofit/>
          </a:bodyPr>
          <a:lstStyle/>
          <a:p>
            <a:r>
              <a:rPr lang="en-FI" sz="6400" dirty="0"/>
              <a:t>Ajankohtaista aikakausmedioista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F4BD-B3B9-E5D1-4F91-658DE06DB05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3726003"/>
            <a:ext cx="8824801" cy="3131997"/>
          </a:xfrm>
        </p:spPr>
        <p:txBody>
          <a:bodyPr/>
          <a:lstStyle/>
          <a:p>
            <a:r>
              <a:rPr lang="en-FI" dirty="0"/>
              <a:t>Luitko jo nämä?</a:t>
            </a:r>
          </a:p>
        </p:txBody>
      </p:sp>
    </p:spTree>
    <p:extLst>
      <p:ext uri="{BB962C8B-B14F-4D97-AF65-F5344CB8AC3E}">
        <p14:creationId xmlns:p14="http://schemas.microsoft.com/office/powerpoint/2010/main" val="238306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joulukuu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+0,4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401235"/>
              </p:ext>
            </p:extLst>
          </p:nvPr>
        </p:nvGraphicFramePr>
        <p:xfrm>
          <a:off x="-34290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7" y="883990"/>
            <a:ext cx="4137734" cy="2101785"/>
          </a:xfrm>
        </p:spPr>
        <p:txBody>
          <a:bodyPr>
            <a:noAutofit/>
          </a:bodyPr>
          <a:lstStyle/>
          <a:p>
            <a:r>
              <a:rPr lang="fi-FI" sz="3000" dirty="0"/>
              <a:t>Tässä ovat vuoden 2023 luetuimmat juttumme!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1467" y="3183203"/>
            <a:ext cx="4389982" cy="22056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Luetuimpien juttujen joukossa on kiinnostavia KMT-tuloksia printistä ja digistä, vinkit sitaattien tekemiseen ja juttu media-alan innovaatioennusteista.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Placeholder 6" descr="A person wearing a virtual reality headset&#10;&#10;Description automatically generated">
            <a:extLst>
              <a:ext uri="{FF2B5EF4-FFF2-40B4-BE49-F238E27FC236}">
                <a16:creationId xmlns:a16="http://schemas.microsoft.com/office/drawing/2014/main" id="{4BA3BCC5-2DCC-AFFE-B861-AC778A7871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891" y="0"/>
            <a:ext cx="6503109" cy="6858000"/>
          </a:xfrm>
        </p:spPr>
      </p:pic>
    </p:spTree>
    <p:extLst>
      <p:ext uri="{BB962C8B-B14F-4D97-AF65-F5344CB8AC3E}">
        <p14:creationId xmlns:p14="http://schemas.microsoft.com/office/powerpoint/2010/main" val="122372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60-vuotiaan Anna-lehden päätoimittaja Emma Koivula: ”Naistenlehti ei enää tarkoita kaalisoppadieettiä, vaan se on kuin kupillinen hyvää kahvia”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Laihdutusjutut jäivät Anna-lehdessä historiaan 2000-luvun alun jälkeen, mutta terveysaiheet kiinnostavat lukijoita yhä. Päätoimittaja kertoo, mikä naistenlehdessä on muuttunut 60 vuoden aikana, mikä taas pysynyt ennallaan.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pic>
        <p:nvPicPr>
          <p:cNvPr id="14" name="Picture Placeholder 13" descr="A person sitting on a couch holding a cup&#10;&#10;Description automatically generated">
            <a:extLst>
              <a:ext uri="{FF2B5EF4-FFF2-40B4-BE49-F238E27FC236}">
                <a16:creationId xmlns:a16="http://schemas.microsoft.com/office/drawing/2014/main" id="{A8022D4B-2F28-69C6-1CE0-0DA96F489F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068" y="0"/>
            <a:ext cx="5638798" cy="6858000"/>
          </a:xfr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BEDC46-45AF-4787-292F-08A3E006A723}"/>
              </a:ext>
            </a:extLst>
          </p:cNvPr>
          <p:cNvSpPr txBox="1">
            <a:spLocks/>
          </p:cNvSpPr>
          <p:nvPr/>
        </p:nvSpPr>
        <p:spPr>
          <a:xfrm rot="16200000">
            <a:off x="4223912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Antti Raatikainen</a:t>
            </a:r>
          </a:p>
        </p:txBody>
      </p:sp>
    </p:spTree>
    <p:extLst>
      <p:ext uri="{BB962C8B-B14F-4D97-AF65-F5344CB8AC3E}">
        <p14:creationId xmlns:p14="http://schemas.microsoft.com/office/powerpoint/2010/main" val="65963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397613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Mitä tapahtuu Maku-lehden ruokakuvauksissa </a:t>
            </a:r>
            <a:br>
              <a:rPr lang="fi-FI" sz="1600" dirty="0"/>
            </a:br>
            <a:r>
              <a:rPr lang="fi-FI" sz="1600" dirty="0"/>
              <a:t>ja kuinka syntyy 13-sivuinen ruokajuttu aikakauslehteen? Jutussamme kurkistamme Maku-lehden kulisseihin.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253309"/>
            <a:ext cx="4895995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Näin syntyy herkullinen ruokajuttu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97016-704D-20B9-84C1-33810A0A806E}"/>
              </a:ext>
            </a:extLst>
          </p:cNvPr>
          <p:cNvSpPr txBox="1"/>
          <p:nvPr/>
        </p:nvSpPr>
        <p:spPr>
          <a:xfrm>
            <a:off x="11014364" y="6474122"/>
            <a:ext cx="144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Kuva: </a:t>
            </a:r>
            <a:r>
              <a:rPr lang="fi-FI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Unsplash</a:t>
            </a:r>
            <a:endParaRPr lang="en-FI" sz="900" dirty="0">
              <a:solidFill>
                <a:srgbClr val="FFF6FA"/>
              </a:solidFill>
              <a:latin typeface="Neue Haas Unica Pro Light" panose="020B0404030206020203" pitchFamily="34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91F7FC-85EA-1CE6-9478-DF13D5FE7709}"/>
              </a:ext>
            </a:extLst>
          </p:cNvPr>
          <p:cNvSpPr txBox="1">
            <a:spLocks/>
          </p:cNvSpPr>
          <p:nvPr/>
        </p:nvSpPr>
        <p:spPr>
          <a:xfrm rot="16200000">
            <a:off x="10787929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Alko</a:t>
            </a:r>
          </a:p>
        </p:txBody>
      </p:sp>
      <p:pic>
        <p:nvPicPr>
          <p:cNvPr id="7" name="Picture Placeholder 6" descr="Two women in a kitchen&#10;&#10;Description automatically generated">
            <a:extLst>
              <a:ext uri="{FF2B5EF4-FFF2-40B4-BE49-F238E27FC236}">
                <a16:creationId xmlns:a16="http://schemas.microsoft.com/office/drawing/2014/main" id="{7DC032C4-FE7C-0D61-9184-A52B3C1E2A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447551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Irtonumeromyynti kasvoi vuonna 2023 – näitä lehtiä ostettiin eniten</a:t>
            </a:r>
            <a:endParaRPr lang="fi-FI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Suomen kaupoista ja kioskeista ostettiin vuonna 2023 lähes kymmenen miljoonaa aikakauslehteä, joista noin joka kymmenes oli ulkomainen.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BEDC46-45AF-4787-292F-08A3E006A723}"/>
              </a:ext>
            </a:extLst>
          </p:cNvPr>
          <p:cNvSpPr txBox="1">
            <a:spLocks/>
          </p:cNvSpPr>
          <p:nvPr/>
        </p:nvSpPr>
        <p:spPr>
          <a:xfrm rot="16200000">
            <a:off x="4223912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Saara Itävuo</a:t>
            </a:r>
          </a:p>
        </p:txBody>
      </p:sp>
      <p:pic>
        <p:nvPicPr>
          <p:cNvPr id="7" name="Picture Placeholder 6" descr="A person sitting at a table drinking from a cup&#10;&#10;Description automatically generated">
            <a:extLst>
              <a:ext uri="{FF2B5EF4-FFF2-40B4-BE49-F238E27FC236}">
                <a16:creationId xmlns:a16="http://schemas.microsoft.com/office/drawing/2014/main" id="{9A553DCA-1CE9-A893-E1B2-C9151330F9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38800" cy="6858000"/>
          </a:xfrm>
        </p:spPr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ramp with a magazine&#10;&#10;Description automatically generated">
            <a:extLst>
              <a:ext uri="{FF2B5EF4-FFF2-40B4-BE49-F238E27FC236}">
                <a16:creationId xmlns:a16="http://schemas.microsoft.com/office/drawing/2014/main" id="{FCAA0E59-8D50-18B5-DB0B-48A8BE51A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53202" y="0"/>
            <a:ext cx="5638798" cy="6858000"/>
          </a:xfr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CA18D5A-8C53-63CA-6D91-6FEC6A4401F4}"/>
              </a:ext>
            </a:extLst>
          </p:cNvPr>
          <p:cNvSpPr txBox="1">
            <a:spLocks/>
          </p:cNvSpPr>
          <p:nvPr/>
        </p:nvSpPr>
        <p:spPr>
          <a:xfrm>
            <a:off x="741219" y="3274621"/>
            <a:ext cx="4473876" cy="1453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Jos haluat lukea lisää alan kuulumisista, </a:t>
            </a:r>
            <a:br>
              <a:rPr lang="fi-FI" sz="1600" dirty="0"/>
            </a:br>
            <a:r>
              <a:rPr lang="fi-FI" sz="1600" dirty="0"/>
              <a:t>tilaa </a:t>
            </a:r>
            <a:r>
              <a:rPr lang="fi-FI" sz="1600" dirty="0" err="1"/>
              <a:t>aikakausmedioiden</a:t>
            </a:r>
            <a:r>
              <a:rPr lang="fi-FI" sz="1600" dirty="0"/>
              <a:t> ajankohtaiset jutut sähköpostiisi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täältä</a:t>
            </a:r>
            <a:r>
              <a:rPr lang="fi-FI" sz="1600" dirty="0"/>
              <a:t>!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A41F90-2BBA-DC77-87FF-5FA9A4A56BE8}"/>
              </a:ext>
            </a:extLst>
          </p:cNvPr>
          <p:cNvSpPr txBox="1">
            <a:spLocks/>
          </p:cNvSpPr>
          <p:nvPr/>
        </p:nvSpPr>
        <p:spPr>
          <a:xfrm>
            <a:off x="742804" y="1412338"/>
            <a:ext cx="5540301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649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dirty="0"/>
              <a:t>Saatko jo</a:t>
            </a:r>
            <a:br>
              <a:rPr lang="fi-FI" sz="3000" dirty="0"/>
            </a:br>
            <a:r>
              <a:rPr lang="fi-FI" sz="3000" dirty="0"/>
              <a:t>uutiskirjeemme?</a:t>
            </a:r>
            <a:endParaRPr lang="fi-FI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2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joulukuu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joulukuussa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+10 891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+2 163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+5 067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–165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+683</a:t>
            </a:r>
            <a:endParaRPr lang="fi-FI" sz="2000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+1 554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+1 589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754382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joulukuu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582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2,8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380066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joulukuu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23 631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232371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12/2022 – 12/2023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242862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12/2022 – 12/2023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69581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12/2022 – 12/2023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1317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7" ma:contentTypeDescription="Luo uusi asiakirja." ma:contentTypeScope="" ma:versionID="2dfa4b6e57cf83acc36b82f723cfce21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c5315294ab3a212de62baeb916e77f70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6D3C93-1689-4E13-8E92-BE6C37148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8458977-e6f2-40e9-9621-96f4298c6bbe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10308</TotalTime>
  <Words>2359</Words>
  <Application>Microsoft Macintosh PowerPoint</Application>
  <PresentationFormat>Widescreen</PresentationFormat>
  <Paragraphs>724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Neue Haas Unica W1G</vt:lpstr>
      <vt:lpstr>Neue Haas Unica W1G Light</vt:lpstr>
      <vt:lpstr>Neue Haas Unica Pro Light</vt:lpstr>
      <vt:lpstr>Neue Haas Unica W1G Medium</vt:lpstr>
      <vt:lpstr>Arial</vt:lpstr>
      <vt:lpstr>Clattering</vt:lpstr>
      <vt:lpstr>Neue Haas Unica Pro</vt:lpstr>
      <vt:lpstr>Canela Medium</vt:lpstr>
      <vt:lpstr>Calibri</vt:lpstr>
      <vt:lpstr>Office Theme</vt:lpstr>
      <vt:lpstr>Aikakausmediat somessa</vt:lpstr>
      <vt:lpstr>Joulukuun oleelliset</vt:lpstr>
      <vt:lpstr>Aikakausmedioiden someyleisö / joulukuu 2023</vt:lpstr>
      <vt:lpstr>Aikakausmedioiden seuraajamäärä / joulukuu 2023</vt:lpstr>
      <vt:lpstr>Aikakausmedioiden somekanavien määrä / joulukuu 2023</vt:lpstr>
      <vt:lpstr>Yleisön keskimääräinen koko /  joulukuu 2023</vt:lpstr>
      <vt:lpstr>Yleisömäärän kehitys kaikissa seuratuissa kanavissa 12/2022 – 12/2023</vt:lpstr>
      <vt:lpstr>Yleisömäärän kehitys Facebookissa 12/2022 – 12/2023</vt:lpstr>
      <vt:lpstr>Yleisömäärän kehitys Instagramissa 12/2022 – 12/2023</vt:lpstr>
      <vt:lpstr>Yleisömäärän kehitys X:ssä 12/2022 – 12/2023</vt:lpstr>
      <vt:lpstr>Yleisömäärän kehitys YouTubessa 12/2022 – 12/2023</vt:lpstr>
      <vt:lpstr>Yleisömäärän kehitys Pinterestissä 12/2022 – 12/2023</vt:lpstr>
      <vt:lpstr>Yleisömäärän kehitys Tiktokissa 12/2022 – 12/2023</vt:lpstr>
      <vt:lpstr>Somen suurimmat</vt:lpstr>
      <vt:lpstr>Eniten seuraajia kaikissa kanavissa TOP 20 / joulukuu 2023</vt:lpstr>
      <vt:lpstr>Eniten tykkääjiä Facebookissa TOP 20 / joulukuu 2023</vt:lpstr>
      <vt:lpstr>Eniten seuraajia Instagramissa TOP 20 / joulukuu 2023</vt:lpstr>
      <vt:lpstr>Eniten seuraajia X:ssä TOP 20 / joulukuu 2023</vt:lpstr>
      <vt:lpstr>Eniten seuraajia YouTubessa ja Pinterestissä TOP 10 /  joulukuu 2023</vt:lpstr>
      <vt:lpstr>Eniten seuraajia TikTokissa TOP 10 /  joulukuu 2023</vt:lpstr>
      <vt:lpstr>Eniten yleisöään  kasvattaneet</vt:lpstr>
      <vt:lpstr>Eniten uusia seuraajia kaikissa kanavissa TOP 20 / joulukuu 2023</vt:lpstr>
      <vt:lpstr>Eniten uusia seuraajia Facebookissa TOP 10 / joulukuu 2023</vt:lpstr>
      <vt:lpstr>Eniten uusia seuraajia Instagramissa TOP 10 / joulukuu 2023</vt:lpstr>
      <vt:lpstr>Eniten uusia seuraajia X:ssä TOP 10 / joulukuu 2023</vt:lpstr>
      <vt:lpstr>Seuratut mediat</vt:lpstr>
      <vt:lpstr>Seurannassa olleet mediat (211 kpl) / joulukuu 2023</vt:lpstr>
      <vt:lpstr>Seurannassa olleet mediat (211 kpl) / joulukuu 2023</vt:lpstr>
      <vt:lpstr>Ajankohtaista aikakausmedioista</vt:lpstr>
      <vt:lpstr>Tässä ovat vuoden 2023 luetuimmat juttumme!</vt:lpstr>
      <vt:lpstr>60-vuotiaan Anna-lehden päätoimittaja Emma Koivula: ”Naistenlehti ei enää tarkoita kaalisoppadieettiä, vaan se on kuin kupillinen hyvää kahvia”</vt:lpstr>
      <vt:lpstr>Näin syntyy herkullinen ruokajuttu</vt:lpstr>
      <vt:lpstr>Irtonumeromyynti kasvoi vuonna 2023 – näitä lehtiä ostettiin eniten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472</cp:revision>
  <dcterms:created xsi:type="dcterms:W3CDTF">2021-01-05T09:04:45Z</dcterms:created>
  <dcterms:modified xsi:type="dcterms:W3CDTF">2024-02-27T19:54:02Z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