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08" r:id="rId17"/>
    <p:sldId id="1203" r:id="rId18"/>
    <p:sldId id="1204" r:id="rId19"/>
    <p:sldId id="1205" r:id="rId20"/>
    <p:sldId id="1206" r:id="rId21"/>
    <p:sldId id="1207" r:id="rId22"/>
    <p:sldId id="1214" r:id="rId23"/>
    <p:sldId id="1211" r:id="rId24"/>
    <p:sldId id="1210" r:id="rId25"/>
    <p:sldId id="1212" r:id="rId26"/>
    <p:sldId id="1213" r:id="rId27"/>
    <p:sldId id="1215" r:id="rId28"/>
    <p:sldId id="1217" r:id="rId29"/>
    <p:sldId id="1202" r:id="rId30"/>
    <p:sldId id="1222" r:id="rId31"/>
    <p:sldId id="1224" r:id="rId32"/>
    <p:sldId id="1225" r:id="rId33"/>
    <p:sldId id="1220" r:id="rId34"/>
    <p:sldId id="1226" r:id="rId35"/>
    <p:sldId id="275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nela Medium" pitchFamily="2" charset="77"/>
      <p:regular r:id="rId43"/>
    </p:embeddedFont>
    <p:embeddedFont>
      <p:font typeface="Clattering" pitchFamily="2" charset="0"/>
      <p:regular r:id="rId44"/>
    </p:embeddedFont>
    <p:embeddedFont>
      <p:font typeface="Neue Haas Unica W1G" panose="020B0504030206020203" pitchFamily="34" charset="0"/>
      <p:regular r:id="rId45"/>
      <p:bold r:id="rId46"/>
      <p:italic r:id="rId47"/>
      <p:boldItalic r:id="rId48"/>
    </p:embeddedFont>
    <p:embeddedFont>
      <p:font typeface="Neue Haas Unica W1G Light" panose="020B0404030206020203" pitchFamily="34" charset="0"/>
      <p:regular r:id="rId49"/>
      <p:italic r:id="rId50"/>
    </p:embeddedFont>
    <p:embeddedFont>
      <p:font typeface="Neue Haas Unica W1G Medium" panose="020B0504030206020203" pitchFamily="34" charset="0"/>
      <p:regular r:id="rId51"/>
      <p:italic r:id="rId5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4" autoAdjust="0"/>
    <p:restoredTop sz="96327"/>
  </p:normalViewPr>
  <p:slideViewPr>
    <p:cSldViewPr snapToGrid="0" snapToObjects="1">
      <p:cViewPr>
        <p:scale>
          <a:sx n="93" d="100"/>
          <a:sy n="93" d="100"/>
        </p:scale>
        <p:origin x="2352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2 209 489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2209489</c:v>
                </c:pt>
                <c:pt idx="1">
                  <c:v>1401602</c:v>
                </c:pt>
                <c:pt idx="2">
                  <c:v>661174</c:v>
                </c:pt>
                <c:pt idx="3">
                  <c:v>134009</c:v>
                </c:pt>
                <c:pt idx="4">
                  <c:v>82617</c:v>
                </c:pt>
                <c:pt idx="5">
                  <c:v>9011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73038</c:v>
                </c:pt>
                <c:pt idx="1">
                  <c:v>73779</c:v>
                </c:pt>
                <c:pt idx="2">
                  <c:v>74594</c:v>
                </c:pt>
                <c:pt idx="3">
                  <c:v>75592</c:v>
                </c:pt>
                <c:pt idx="4">
                  <c:v>76524</c:v>
                </c:pt>
                <c:pt idx="5">
                  <c:v>77282</c:v>
                </c:pt>
                <c:pt idx="6">
                  <c:v>78008</c:v>
                </c:pt>
                <c:pt idx="7">
                  <c:v>78632</c:v>
                </c:pt>
                <c:pt idx="8">
                  <c:v>79180</c:v>
                </c:pt>
                <c:pt idx="9">
                  <c:v>79880</c:v>
                </c:pt>
                <c:pt idx="10">
                  <c:v>80620</c:v>
                </c:pt>
                <c:pt idx="11">
                  <c:v>81754</c:v>
                </c:pt>
                <c:pt idx="12">
                  <c:v>82617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2 209 489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4497902</c:v>
                </c:pt>
                <c:pt idx="1">
                  <c:v>2209489</c:v>
                </c:pt>
                <c:pt idx="2">
                  <c:v>1401602</c:v>
                </c:pt>
                <c:pt idx="3">
                  <c:v>661174</c:v>
                </c:pt>
                <c:pt idx="4">
                  <c:v>134009</c:v>
                </c:pt>
                <c:pt idx="5">
                  <c:v>82617</c:v>
                </c:pt>
                <c:pt idx="6">
                  <c:v>9011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189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543</c:v>
                </c:pt>
                <c:pt idx="1">
                  <c:v>189</c:v>
                </c:pt>
                <c:pt idx="2">
                  <c:v>132</c:v>
                </c:pt>
                <c:pt idx="3">
                  <c:v>107</c:v>
                </c:pt>
                <c:pt idx="4" formatCode="#,##0">
                  <c:v>76</c:v>
                </c:pt>
                <c:pt idx="5" formatCode="#,##0">
                  <c:v>31</c:v>
                </c:pt>
                <c:pt idx="6" formatCode="#,##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11 690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21418.580952380951</c:v>
                </c:pt>
                <c:pt idx="1">
                  <c:v>11690.417989417989</c:v>
                </c:pt>
                <c:pt idx="2">
                  <c:v>10618.19696969697</c:v>
                </c:pt>
                <c:pt idx="3">
                  <c:v>6179.1962616822429</c:v>
                </c:pt>
                <c:pt idx="4">
                  <c:v>2665.0645161290322</c:v>
                </c:pt>
                <c:pt idx="5">
                  <c:v>1763.2763157894738</c:v>
                </c:pt>
                <c:pt idx="6">
                  <c:v>1126.375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8.8724674108115881E-2"/>
          <c:w val="0.71851782114192253"/>
          <c:h val="0.6720324245614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mm\/yyyy</c:formatCode>
                <c:ptCount val="13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4482528</c:v>
                </c:pt>
                <c:pt idx="1">
                  <c:v>4385055</c:v>
                </c:pt>
                <c:pt idx="2">
                  <c:v>4363999</c:v>
                </c:pt>
                <c:pt idx="3">
                  <c:v>4405271</c:v>
                </c:pt>
                <c:pt idx="4">
                  <c:v>4435099</c:v>
                </c:pt>
                <c:pt idx="5">
                  <c:v>4346607</c:v>
                </c:pt>
                <c:pt idx="6">
                  <c:v>4357286</c:v>
                </c:pt>
                <c:pt idx="7">
                  <c:v>4376878</c:v>
                </c:pt>
                <c:pt idx="8">
                  <c:v>4392223</c:v>
                </c:pt>
                <c:pt idx="9">
                  <c:v>4411380</c:v>
                </c:pt>
                <c:pt idx="10">
                  <c:v>4436519</c:v>
                </c:pt>
                <c:pt idx="11">
                  <c:v>4469030</c:v>
                </c:pt>
                <c:pt idx="12">
                  <c:v>4497902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46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1325516907172087"/>
          <c:w val="0.71851785572258009"/>
          <c:h val="0.6622257776683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2242873</c:v>
                </c:pt>
                <c:pt idx="1">
                  <c:v>2215133</c:v>
                </c:pt>
                <c:pt idx="2">
                  <c:v>2192165</c:v>
                </c:pt>
                <c:pt idx="3">
                  <c:v>2207376</c:v>
                </c:pt>
                <c:pt idx="4">
                  <c:v>2215491</c:v>
                </c:pt>
                <c:pt idx="5">
                  <c:v>2164455</c:v>
                </c:pt>
                <c:pt idx="6">
                  <c:v>2161613</c:v>
                </c:pt>
                <c:pt idx="7">
                  <c:v>2172052</c:v>
                </c:pt>
                <c:pt idx="8">
                  <c:v>2180120</c:v>
                </c:pt>
                <c:pt idx="9">
                  <c:v>2186971</c:v>
                </c:pt>
                <c:pt idx="10">
                  <c:v>2197430</c:v>
                </c:pt>
                <c:pt idx="11">
                  <c:v>2203880</c:v>
                </c:pt>
                <c:pt idx="12">
                  <c:v>2209489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1300240</c:v>
                </c:pt>
                <c:pt idx="1">
                  <c:v>1301423</c:v>
                </c:pt>
                <c:pt idx="2">
                  <c:v>1304474</c:v>
                </c:pt>
                <c:pt idx="3">
                  <c:v>1324285</c:v>
                </c:pt>
                <c:pt idx="4">
                  <c:v>1341298</c:v>
                </c:pt>
                <c:pt idx="5">
                  <c:v>1325760</c:v>
                </c:pt>
                <c:pt idx="6">
                  <c:v>1336368</c:v>
                </c:pt>
                <c:pt idx="7">
                  <c:v>1342820</c:v>
                </c:pt>
                <c:pt idx="8">
                  <c:v>1349709</c:v>
                </c:pt>
                <c:pt idx="9">
                  <c:v>1358389</c:v>
                </c:pt>
                <c:pt idx="10">
                  <c:v>1370500</c:v>
                </c:pt>
                <c:pt idx="11">
                  <c:v>1385603</c:v>
                </c:pt>
                <c:pt idx="12">
                  <c:v>1401602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14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729880</c:v>
                </c:pt>
                <c:pt idx="1">
                  <c:v>658259</c:v>
                </c:pt>
                <c:pt idx="2">
                  <c:v>656284</c:v>
                </c:pt>
                <c:pt idx="3">
                  <c:v>659976</c:v>
                </c:pt>
                <c:pt idx="4">
                  <c:v>662019</c:v>
                </c:pt>
                <c:pt idx="5">
                  <c:v>657638</c:v>
                </c:pt>
                <c:pt idx="6">
                  <c:v>653641</c:v>
                </c:pt>
                <c:pt idx="7">
                  <c:v>654693</c:v>
                </c:pt>
                <c:pt idx="8">
                  <c:v>653198</c:v>
                </c:pt>
                <c:pt idx="9">
                  <c:v>655051</c:v>
                </c:pt>
                <c:pt idx="10">
                  <c:v>655511</c:v>
                </c:pt>
                <c:pt idx="11">
                  <c:v>657362</c:v>
                </c:pt>
                <c:pt idx="12">
                  <c:v>661174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44409</c:v>
                </c:pt>
                <c:pt idx="9">
                  <c:v>44440</c:v>
                </c:pt>
                <c:pt idx="10">
                  <c:v>44470</c:v>
                </c:pt>
                <c:pt idx="11">
                  <c:v>44501</c:v>
                </c:pt>
                <c:pt idx="12">
                  <c:v>44531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136497</c:v>
                </c:pt>
                <c:pt idx="1">
                  <c:v>136461</c:v>
                </c:pt>
                <c:pt idx="2">
                  <c:v>136482</c:v>
                </c:pt>
                <c:pt idx="3">
                  <c:v>138042</c:v>
                </c:pt>
                <c:pt idx="4">
                  <c:v>139767</c:v>
                </c:pt>
                <c:pt idx="5">
                  <c:v>121472</c:v>
                </c:pt>
                <c:pt idx="6">
                  <c:v>122714</c:v>
                </c:pt>
                <c:pt idx="7">
                  <c:v>123724</c:v>
                </c:pt>
                <c:pt idx="8">
                  <c:v>125056</c:v>
                </c:pt>
                <c:pt idx="9">
                  <c:v>126116</c:v>
                </c:pt>
                <c:pt idx="10">
                  <c:v>127194</c:v>
                </c:pt>
                <c:pt idx="11">
                  <c:v>133025</c:v>
                </c:pt>
                <c:pt idx="12">
                  <c:v>134009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4 497 902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9.2.2022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9.2.2022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aikakausmedia.fi/ajankohtaista/artikkelit/2022/ennakkotilaa-vuoden-aikkarimainokset-2021-maksutta-nyt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aikakausmedia.fi/ajankohtaista/tunne-tekijat/hyyppa" TargetMode="Externa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editkilpailu.fi/kansi21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Joulukuu 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Twitterissä</a:t>
            </a:r>
            <a:br>
              <a:rPr lang="fi-FI" sz="3200" dirty="0"/>
            </a:br>
            <a:r>
              <a:rPr lang="fi-FI" sz="3200" dirty="0"/>
              <a:t>12/2020 – 12/2021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16595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12/2020 – 12/2021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43252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12/2020 – 12/2021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136387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joulukuu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40327943"/>
              </p:ext>
            </p:extLst>
          </p:nvPr>
        </p:nvGraphicFramePr>
        <p:xfrm>
          <a:off x="1158466" y="1410789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230 483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222 534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209 493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179 392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171 941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160 360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159 632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120 326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116 588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104 117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614790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100 315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94 300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83 783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75 564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70 502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70 181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67 727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67 510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56 183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55 609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joulukuu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25973210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143 623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104 684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98 489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88 482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81 174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66 790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55 593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51 530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49 999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40 904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429603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40 384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39 905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37 288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36 874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35 658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32 324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31 015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joulukuu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86006523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99 865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74 283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64 897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63 839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55 310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55 242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52 342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44 818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41 686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38 660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210959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37 439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35 728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34 508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34 209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28 469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27 689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27 505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27 009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25 977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25 972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joulukuu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92501817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181 641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133 883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49 041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19 612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18 926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18 649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14 511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11 720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11 253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10 683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42490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9 573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8 853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8 610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8 450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7 373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6 596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6 593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Rakennuslehti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4 819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joulukuu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307450665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4 280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3 370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3 230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842406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25 877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15 059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8 059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6 190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2 299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540022" cy="4373517"/>
          </a:xfrm>
        </p:spPr>
        <p:txBody>
          <a:bodyPr anchor="ctr">
            <a:normAutofit/>
          </a:bodyPr>
          <a:lstStyle/>
          <a:p>
            <a:pPr fontAlgn="b"/>
            <a:r>
              <a:rPr lang="fi-FI" sz="1700" dirty="0" err="1"/>
              <a:t>Aikakausmedioilla</a:t>
            </a:r>
            <a:r>
              <a:rPr lang="fi-FI" sz="1700" dirty="0"/>
              <a:t> oli 4 497 902</a:t>
            </a:r>
            <a:r>
              <a:rPr lang="en-FI" sz="1700" dirty="0"/>
              <a:t> </a:t>
            </a:r>
            <a:r>
              <a:rPr lang="fi-FI" sz="1700" dirty="0"/>
              <a:t>seuraajaa kaikissa </a:t>
            </a:r>
            <a:r>
              <a:rPr lang="fi-FI" sz="1700" dirty="0" err="1"/>
              <a:t>somekanavissa</a:t>
            </a:r>
            <a:r>
              <a:rPr lang="fi-FI" sz="1700" dirty="0"/>
              <a:t> yhteensä.</a:t>
            </a:r>
          </a:p>
          <a:p>
            <a:pPr fontAlgn="b"/>
            <a:r>
              <a:rPr lang="fi-FI" sz="1700" dirty="0"/>
              <a:t>Uusia seuraajia 28 872 kappaletta.</a:t>
            </a:r>
          </a:p>
          <a:p>
            <a:pPr fontAlgn="b"/>
            <a:r>
              <a:rPr lang="fi-FI" sz="1700" dirty="0"/>
              <a:t>Eniten yleisöään kasvattivat Kotiliesi</a:t>
            </a:r>
            <a:r>
              <a:rPr lang="en-FI" sz="1700" dirty="0"/>
              <a:t> (+</a:t>
            </a:r>
            <a:r>
              <a:rPr lang="fi-FI" sz="1700" dirty="0"/>
              <a:t>3 270), Yhteishyvä</a:t>
            </a:r>
            <a:r>
              <a:rPr lang="en-FI" sz="1700" dirty="0"/>
              <a:t> (+</a:t>
            </a:r>
            <a:r>
              <a:rPr lang="fi-FI" sz="1700" dirty="0"/>
              <a:t>2 430) ja Suomen Luonto (+2 395).</a:t>
            </a:r>
          </a:p>
          <a:p>
            <a:pPr fontAlgn="b"/>
            <a:r>
              <a:rPr lang="fi-FI" sz="1700" dirty="0"/>
              <a:t>Kanavista eniten kasvoi Instagram (+15 999). </a:t>
            </a:r>
          </a:p>
          <a:p>
            <a:pPr fontAlgn="b"/>
            <a:r>
              <a:rPr lang="fi-FI" sz="1700" dirty="0" err="1"/>
              <a:t>TikTokissa</a:t>
            </a:r>
            <a:r>
              <a:rPr lang="fi-FI" sz="1700" dirty="0"/>
              <a:t> yleisömäärä kasvoi enemmän kuin </a:t>
            </a:r>
            <a:r>
              <a:rPr lang="fi-FI" sz="1700" dirty="0" err="1"/>
              <a:t>Pinterestissä</a:t>
            </a:r>
            <a:r>
              <a:rPr lang="fi-FI" sz="1700" dirty="0"/>
              <a:t> ja YouTubessa.</a:t>
            </a:r>
          </a:p>
          <a:p>
            <a:pPr fontAlgn="b"/>
            <a:endParaRPr lang="en-FI" sz="1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033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Joulukuun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joulukuu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00227439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3 270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2 430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1 823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709644"/>
              </p:ext>
            </p:extLst>
          </p:nvPr>
        </p:nvGraphicFramePr>
        <p:xfrm>
          <a:off x="6344421" y="1410790"/>
          <a:ext cx="4785132" cy="455881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Kauneimmat Käsityöt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Ihana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joulukuu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59064578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Kauneimmat Käsityöt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joulukuu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75976796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2 079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joulukuu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55741637"/>
              </p:ext>
            </p:extLst>
          </p:nvPr>
        </p:nvGraphicFramePr>
        <p:xfrm>
          <a:off x="3703434" y="1410788"/>
          <a:ext cx="4785132" cy="435483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589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5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10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joulukuu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Gluteeniton Keittiö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10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joulukuu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Osuustoiminta      Palokuntalainen      Parnasso      Pelastustieto      Pelit      Perusta      Pieni on Suurin      Pinni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joulukuu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2000" b="1" u="sng" dirty="0">
                <a:solidFill>
                  <a:schemeClr val="tx2"/>
                </a:solidFill>
                <a:latin typeface="Neue Haas Unica W1G" panose="020B0504030206020203" pitchFamily="34" charset="0"/>
              </a:rPr>
              <a:t>Lisätyt</a:t>
            </a:r>
            <a:r>
              <a:rPr lang="fi-FI" sz="20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</a:rPr>
              <a:t>|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vaikutus 0 seuraajaa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CC17D4B-A269-0E4E-8086-C0728CD6205C}"/>
              </a:ext>
            </a:extLst>
          </p:cNvPr>
          <p:cNvSpPr txBox="1">
            <a:spLocks/>
          </p:cNvSpPr>
          <p:nvPr/>
        </p:nvSpPr>
        <p:spPr>
          <a:xfrm>
            <a:off x="6183309" y="1780370"/>
            <a:ext cx="4926930" cy="3835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fi-FI" sz="2000" b="1" u="sng" dirty="0">
                <a:latin typeface="Neue Haas Unica W1G" panose="020B0504030206020203" pitchFamily="34" charset="0"/>
              </a:rPr>
              <a:t>Poistetut</a:t>
            </a:r>
            <a:r>
              <a:rPr lang="fi-FI" sz="2000" dirty="0"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latin typeface="Neue Haas Unica W1G" panose="020B0504030206020203" pitchFamily="34" charset="0"/>
              </a:rPr>
              <a:t>|  vaikutus -77 seuraajaa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Senioriterveys</a:t>
            </a:r>
            <a:r>
              <a:rPr lang="en-GB" sz="1600" dirty="0"/>
              <a:t>: Facebook</a:t>
            </a:r>
          </a:p>
        </p:txBody>
      </p:sp>
    </p:spTree>
    <p:extLst>
      <p:ext uri="{BB962C8B-B14F-4D97-AF65-F5344CB8AC3E}">
        <p14:creationId xmlns:p14="http://schemas.microsoft.com/office/powerpoint/2010/main" val="4043893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 err="1"/>
              <a:t>aikakausmedioista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127" y="2687782"/>
            <a:ext cx="4577339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Millaista mainontaa nähtiin aikakauslehdissä vuonna 2021? Jos aihe kiinnostaa, ennakkotilaa maksuton Vuoden aikkarimainokset -julkaisu viimeistään 15.2.! 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3" name="Picture Placeholder 12" descr="A picture containing text, room&#10;&#10;Description automatically generated">
            <a:extLst>
              <a:ext uri="{FF2B5EF4-FFF2-40B4-BE49-F238E27FC236}">
                <a16:creationId xmlns:a16="http://schemas.microsoft.com/office/drawing/2014/main" id="{85286EF2-E3B1-3F44-BF09-3612749F8C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-12120" t="6987" r="19143" b="6987"/>
          <a:stretch/>
        </p:blipFill>
        <p:spPr>
          <a:xfrm>
            <a:off x="4779818" y="0"/>
            <a:ext cx="7412182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14" y="825499"/>
            <a:ext cx="5131522" cy="1862283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Ennakkotilaa Vuoden aikkarimainokset 2021!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3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joulukuu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–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+0,2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 uusi kanava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597225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49233"/>
            <a:ext cx="4604947" cy="2070338"/>
          </a:xfrm>
        </p:spPr>
        <p:txBody>
          <a:bodyPr>
            <a:noAutofit/>
          </a:bodyPr>
          <a:lstStyle/>
          <a:p>
            <a:r>
              <a:rPr lang="fi-FI" sz="3200" b="1" dirty="0"/>
              <a:t>70-vuotias Aku Ankka vaalii nyt yhdenvertaisuutta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919571"/>
            <a:ext cx="4799012" cy="30818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Aku Ankka on lehti, joka kiinnostaa lukijoita sukupolvesta toiseen. Päätoimittaja Aki Hyypän mukaan suosion salaisuuksia ovat tarkkaan mietitty kieli ja ajan hermolla pysyttely. Parhaimmillaan sarjakuva tarjoaa oivalluksia elämästä. 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7" name="Picture Placeholder 6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5F9ECF8F-4E70-4447-B8B4-935934C107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327" b="43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2000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127" y="2687782"/>
            <a:ext cx="4577339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Arvomme äänestäneiden kesken 600 euron lahjakortin Tikettiin sekä vapaavalintaisen aikakauslehden vuositilauksen.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Äänestämään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14" y="825499"/>
            <a:ext cx="5131522" cy="1862283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Äänestä suosikkiasi </a:t>
            </a:r>
            <a:br>
              <a:rPr lang="fi-FI" sz="3200" b="1" dirty="0">
                <a:solidFill>
                  <a:schemeClr val="accent1"/>
                </a:solidFill>
              </a:rPr>
            </a:br>
            <a:r>
              <a:rPr lang="fi-FI" sz="3200" b="1" dirty="0">
                <a:solidFill>
                  <a:schemeClr val="accent1"/>
                </a:solidFill>
              </a:rPr>
              <a:t>viime vuoden </a:t>
            </a:r>
            <a:r>
              <a:rPr lang="fi-FI" sz="3200" b="1" dirty="0" err="1">
                <a:solidFill>
                  <a:schemeClr val="accent1"/>
                </a:solidFill>
              </a:rPr>
              <a:t>aikkarikansista</a:t>
            </a:r>
            <a:endParaRPr lang="fi-FI" sz="3200" b="1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3" name="Picture 2" descr="A picture containing text, bunch, covered, different&#10;&#10;Description automatically generated">
            <a:extLst>
              <a:ext uri="{FF2B5EF4-FFF2-40B4-BE49-F238E27FC236}">
                <a16:creationId xmlns:a16="http://schemas.microsoft.com/office/drawing/2014/main" id="{0B7235B0-CF4B-DB43-9BFC-04641803B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19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joulukuu 2021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joulukuussa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28 872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+5 609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+15 999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+3 812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984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+863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+1 605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407179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joulukuu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210 aikakausmediaa, joilla oli käytössään yhteensä 543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999569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joulukuu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21 419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2438432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12/2020 – 12/2021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835491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12/2020 – 12/2021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49019"/>
              </p:ext>
            </p:extLst>
          </p:nvPr>
        </p:nvGraphicFramePr>
        <p:xfrm>
          <a:off x="712694" y="1988881"/>
          <a:ext cx="10515600" cy="416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Instagramissa</a:t>
            </a:r>
            <a:br>
              <a:rPr lang="fi-FI" sz="3200" dirty="0"/>
            </a:br>
            <a:r>
              <a:rPr lang="fi-FI" sz="3200" dirty="0"/>
              <a:t>12/2020 – 12/2021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829297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B21824-3573-4170-BB97-352BE88B69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3894</TotalTime>
  <Words>2161</Words>
  <Application>Microsoft Macintosh PowerPoint</Application>
  <PresentationFormat>Widescreen</PresentationFormat>
  <Paragraphs>682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Clattering</vt:lpstr>
      <vt:lpstr>Neue Haas Unica W1G</vt:lpstr>
      <vt:lpstr>Neue Haas Unica W1G Light</vt:lpstr>
      <vt:lpstr>Canela Medium</vt:lpstr>
      <vt:lpstr>Calibri</vt:lpstr>
      <vt:lpstr>Arial</vt:lpstr>
      <vt:lpstr>Neue Haas Unica W1G Medium</vt:lpstr>
      <vt:lpstr>Office Theme</vt:lpstr>
      <vt:lpstr>Aikakausmediat somessa</vt:lpstr>
      <vt:lpstr>Joulukuun oleelliset</vt:lpstr>
      <vt:lpstr>Aikakausmedioiden someyleisö / joulukuu 2021</vt:lpstr>
      <vt:lpstr>Aikakausmedioiden seuraajamäärä / joulukuu 2021</vt:lpstr>
      <vt:lpstr>Aikakausmedioiden somekanavien määrä / joulukuu 2021</vt:lpstr>
      <vt:lpstr>Yleisön keskimääräinen koko /  joulukuu 2021</vt:lpstr>
      <vt:lpstr>Yleisömäärän kehitys kaikissa seuratuissa kanavissa 12/2020 – 12/2021</vt:lpstr>
      <vt:lpstr>Yleisömäärän kehitys Facebookissa 12/2020 – 12/2021</vt:lpstr>
      <vt:lpstr>Yleisömäärien kehitys Instagramissa 12/2020 – 12/2021</vt:lpstr>
      <vt:lpstr>Yleisömäärien kehitys Twitterissä 12/2020 – 12/2021</vt:lpstr>
      <vt:lpstr>Yleisömäärän kehitys YouTubessa 12/2020 – 12/2021</vt:lpstr>
      <vt:lpstr>Yleisömäärän kehitys Pinterestissä 12/2020 – 12/2021</vt:lpstr>
      <vt:lpstr>Somen suurimmat</vt:lpstr>
      <vt:lpstr>Eniten seuraajia kaikissa kanavissa TOP 20 / joulukuu 2021</vt:lpstr>
      <vt:lpstr>Eniten seuraajia Facebookissa TOP 20 / joulukuu 2021</vt:lpstr>
      <vt:lpstr>Eniten seuraajia Instagramissa TOP 20 / joulukuu 2021</vt:lpstr>
      <vt:lpstr>Eniten seuraajia Twitterissä TOP 20 / joulukuu 2021</vt:lpstr>
      <vt:lpstr>Eniten seuraajia YouTubessa ja Pinterestissä TOP 10 /  joulukuu 2021</vt:lpstr>
      <vt:lpstr>Eniten yleisöään  kasvattaneet</vt:lpstr>
      <vt:lpstr>Eniten uusia seuraajia kaikissa kanavissa TOP 20 / joulukuu 2021</vt:lpstr>
      <vt:lpstr>Eniten uusia seuraajia Facebookissa TOP 10 / joulukuu 2021</vt:lpstr>
      <vt:lpstr>Eniten uusia seuraajia Instagramissa TOP 10 / joulukuu 2021</vt:lpstr>
      <vt:lpstr>Eniten uusia seuraajia Twitterissä TOP 10 / joulukuu 2021</vt:lpstr>
      <vt:lpstr>Seuratut mediat</vt:lpstr>
      <vt:lpstr>Seurannassa olleet mediat (210 kpl) / joulukuu 2021</vt:lpstr>
      <vt:lpstr>Seurannassa olleet mediat (210 kpl) / joulukuu 2021</vt:lpstr>
      <vt:lpstr>Seurantaan lisätyt ja siitä poistuneet kanavat /  joulukuu 2021</vt:lpstr>
      <vt:lpstr>Ajankohtaista  aikakausmedioista</vt:lpstr>
      <vt:lpstr>Ennakkotilaa Vuoden aikkarimainokset 2021!</vt:lpstr>
      <vt:lpstr>70-vuotias Aku Ankka vaalii nyt yhdenvertaisuutta</vt:lpstr>
      <vt:lpstr>Äänestä suosikkiasi  viime vuoden aikkarikansista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183</cp:revision>
  <dcterms:created xsi:type="dcterms:W3CDTF">2021-01-05T09:04:45Z</dcterms:created>
  <dcterms:modified xsi:type="dcterms:W3CDTF">2022-02-09T08:56:15Z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