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30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8" r:id="rId6"/>
    <p:sldId id="1146" r:id="rId7"/>
    <p:sldId id="1145" r:id="rId8"/>
    <p:sldId id="1147" r:id="rId9"/>
    <p:sldId id="1148" r:id="rId10"/>
    <p:sldId id="1149" r:id="rId11"/>
    <p:sldId id="1150" r:id="rId12"/>
    <p:sldId id="1151" r:id="rId13"/>
    <p:sldId id="1152" r:id="rId14"/>
    <p:sldId id="1153" r:id="rId15"/>
    <p:sldId id="1154" r:id="rId16"/>
    <p:sldId id="1155" r:id="rId17"/>
    <p:sldId id="1156" r:id="rId18"/>
    <p:sldId id="1157" r:id="rId19"/>
    <p:sldId id="1158" r:id="rId20"/>
    <p:sldId id="1159" r:id="rId21"/>
    <p:sldId id="1160" r:id="rId22"/>
    <p:sldId id="1161" r:id="rId23"/>
    <p:sldId id="1162" r:id="rId24"/>
    <p:sldId id="1163" r:id="rId25"/>
    <p:sldId id="1164" r:id="rId26"/>
    <p:sldId id="1165" r:id="rId27"/>
    <p:sldId id="1166" r:id="rId28"/>
    <p:sldId id="1167" r:id="rId29"/>
    <p:sldId id="1168" r:id="rId30"/>
    <p:sldId id="1143" r:id="rId31"/>
    <p:sldId id="1144" r:id="rId32"/>
    <p:sldId id="299" r:id="rId33"/>
    <p:sldId id="300" r:id="rId34"/>
  </p:sldIdLst>
  <p:sldSz cx="12192000" cy="6858000"/>
  <p:notesSz cx="6858000" cy="9144000"/>
  <p:embeddedFontLst>
    <p:embeddedFont>
      <p:font typeface="Canela Medium" pitchFamily="2" charset="77"/>
      <p:regular r:id="rId37"/>
    </p:embeddedFont>
    <p:embeddedFont>
      <p:font typeface="Clattering" pitchFamily="2" charset="0"/>
      <p:regular r:id="rId38"/>
    </p:embeddedFont>
    <p:embeddedFont>
      <p:font typeface="Neue Haas Unica W1G" panose="020B0504030206020203" pitchFamily="34" charset="0"/>
      <p:regular r:id="rId39"/>
      <p:bold r:id="rId40"/>
      <p:italic r:id="rId41"/>
      <p:boldItalic r:id="rId42"/>
    </p:embeddedFont>
    <p:embeddedFont>
      <p:font typeface="Neue Haas Unica W1G Light" panose="020B0404030206020203" pitchFamily="34" charset="0"/>
      <p:regular r:id="rId43"/>
      <p:italic r:id="rId44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E0"/>
    <a:srgbClr val="FF6464"/>
    <a:srgbClr val="FEE0E1"/>
    <a:srgbClr val="002649"/>
    <a:srgbClr val="9CFFF8"/>
    <a:srgbClr val="F5F4F7"/>
    <a:srgbClr val="F4CF67"/>
    <a:srgbClr val="8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02"/>
    <p:restoredTop sz="93557" autoAdjust="0"/>
  </p:normalViewPr>
  <p:slideViewPr>
    <p:cSldViewPr snapToGrid="0" snapToObjects="1">
      <p:cViewPr varScale="1">
        <p:scale>
          <a:sx n="100" d="100"/>
          <a:sy n="100" d="100"/>
        </p:scale>
        <p:origin x="19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964619229013962"/>
          <c:y val="1.2341723304572689E-3"/>
          <c:w val="0.50035380770986038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Pt>
            <c:idx val="1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BD-4C41-875D-2F1F2FBCB2C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Silmälasien, piilolinssien tai aurinkolasien hankinta</c:v>
                </c:pt>
                <c:pt idx="1">
                  <c:v>Säästäminen ja sijoittaminen</c:v>
                </c:pt>
                <c:pt idx="2">
                  <c:v>Autot ja auton hankinta</c:v>
                </c:pt>
                <c:pt idx="3">
                  <c:v>Urheiluvaatteiden, -jalkineiden tai -välineiden hankinta</c:v>
                </c:pt>
                <c:pt idx="4">
                  <c:v>Terveyden ja hyvinvoinnin tuotteet/palvelut</c:v>
                </c:pt>
                <c:pt idx="5">
                  <c:v>Kodinkoneiden, elektroniikan ja tietotekniikan hankinnat</c:v>
                </c:pt>
                <c:pt idx="6">
                  <c:v>Matkailu</c:v>
                </c:pt>
                <c:pt idx="7">
                  <c:v>Kosmetiikka ja kauneudenhoito</c:v>
                </c:pt>
                <c:pt idx="8">
                  <c:v>Remontointi ja rakentaminen</c:v>
                </c:pt>
                <c:pt idx="9">
                  <c:v>Sisustaminen ja huonekaluhankinnat</c:v>
                </c:pt>
                <c:pt idx="10">
                  <c:v>Muoti ja pukeutuminen</c:v>
                </c:pt>
                <c:pt idx="11">
                  <c:v>Ruoka ja ruuanlaitto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9</c:v>
                </c:pt>
                <c:pt idx="2">
                  <c:v>11</c:v>
                </c:pt>
                <c:pt idx="3">
                  <c:v>14</c:v>
                </c:pt>
                <c:pt idx="4">
                  <c:v>15</c:v>
                </c:pt>
                <c:pt idx="5">
                  <c:v>16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24</c:v>
                </c:pt>
                <c:pt idx="10">
                  <c:v>25</c:v>
                </c:pt>
                <c:pt idx="1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ctr"/>
        <c:lblOffset val="100"/>
        <c:noMultiLvlLbl val="0"/>
      </c:catAx>
      <c:valAx>
        <c:axId val="595507024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high"/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248307382364291"/>
          <c:y val="5.9320472312403092E-3"/>
          <c:w val="0.41572854610895177"/>
          <c:h val="0.915828804862010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6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5-3943-9F14-52B52228529C}"/>
              </c:ext>
            </c:extLst>
          </c:dPt>
          <c:dPt>
            <c:idx val="1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5-3943-9F14-52B52228529C}"/>
              </c:ext>
            </c:extLst>
          </c:dPt>
          <c:dPt>
            <c:idx val="2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5-3943-9F14-52B52228529C}"/>
              </c:ext>
            </c:extLst>
          </c:dPt>
          <c:dPt>
            <c:idx val="10"/>
            <c:invertIfNegative val="0"/>
            <c:bubble3D val="0"/>
            <c:spPr>
              <a:solidFill>
                <a:srgbClr val="FF6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BD-4C41-875D-2F1F2FBCB2C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649"/>
                    </a:solidFill>
                    <a:latin typeface="Neue Haas Unica W1G" panose="020B08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Silmälasien, piilolinssien tai aurinkolasien hankinta</c:v>
                </c:pt>
                <c:pt idx="1">
                  <c:v>Säästäminen ja sijoittaminen</c:v>
                </c:pt>
                <c:pt idx="2">
                  <c:v>Autot ja auton hankinta</c:v>
                </c:pt>
                <c:pt idx="3">
                  <c:v>Terveyden ja hyvinvoinnin tuotteet/palvelut</c:v>
                </c:pt>
                <c:pt idx="4">
                  <c:v>Urheiluvaatteiden, -jalkineiden tai -välineiden hankinta</c:v>
                </c:pt>
                <c:pt idx="5">
                  <c:v>Kosmetiikka ja kauneudenhoito</c:v>
                </c:pt>
                <c:pt idx="6">
                  <c:v>Kodinkoneiden, elektroniikan ja tietotekniikan hankinnat</c:v>
                </c:pt>
                <c:pt idx="7">
                  <c:v>Matkailu</c:v>
                </c:pt>
                <c:pt idx="8">
                  <c:v>Remontointi ja rakentaminen</c:v>
                </c:pt>
                <c:pt idx="9">
                  <c:v>Sisustaminen ja huonekaluhankinnat</c:v>
                </c:pt>
                <c:pt idx="10">
                  <c:v>Muoti ja pukeutuminen</c:v>
                </c:pt>
                <c:pt idx="11">
                  <c:v>Ruoka ja ruuanlaitto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A5-3943-9F14-52B5222852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834619376"/>
        <c:axId val="595507024"/>
      </c:barChart>
      <c:catAx>
        <c:axId val="834619376"/>
        <c:scaling>
          <c:orientation val="minMax"/>
        </c:scaling>
        <c:delete val="0"/>
        <c:axPos val="l"/>
        <c:numFmt formatCode="0.0\ 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649"/>
                </a:solidFill>
                <a:latin typeface="Neue Haas Unica W1G" panose="020B0804030206020203" pitchFamily="34" charset="0"/>
                <a:ea typeface="+mn-ea"/>
                <a:cs typeface="+mn-cs"/>
              </a:defRPr>
            </a:pPr>
            <a:endParaRPr lang="en-FI"/>
          </a:p>
        </c:txPr>
        <c:crossAx val="595507024"/>
        <c:crosses val="autoZero"/>
        <c:auto val="1"/>
        <c:lblAlgn val="r"/>
        <c:lblOffset val="100"/>
        <c:noMultiLvlLbl val="0"/>
      </c:catAx>
      <c:valAx>
        <c:axId val="595507024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high"/>
        <c:crossAx val="834619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en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6731-4676-4049-B778-C85831E1F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887A-2D2F-E940-8170-CB98732492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3909-B5E8-FB4E-AFE4-A87166A88C34}" type="datetimeFigureOut">
              <a:rPr lang="en-FI" smtClean="0">
                <a:latin typeface="Neue Haas Unica W1G" panose="020B0504030206020203" pitchFamily="34" charset="0"/>
              </a:rPr>
              <a:t>7.10.2022</a:t>
            </a:fld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4AAC1-5A48-8D47-9036-9B35BA37D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B4C95-5904-FB43-9FE2-1A5C1BAD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5268-A0E2-674D-AEA0-0DAD3129F1B4}" type="slidenum">
              <a:rPr lang="en-FI" smtClean="0">
                <a:latin typeface="Neue Haas Unica W1G" panose="020B0504030206020203" pitchFamily="34" charset="0"/>
              </a:rPr>
              <a:t>‹#›</a:t>
            </a:fld>
            <a:endParaRPr lang="en-FI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5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C4E458E5-F7A7-9540-B300-0997209ECD22}" type="datetimeFigureOut">
              <a:rPr lang="en-FI" smtClean="0"/>
              <a:pPr/>
              <a:t>7.10.2022</a:t>
            </a:fld>
            <a:endParaRPr lang="en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ECE063A0-E1D9-054C-B6B8-9DCE4E3BD599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71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Unica W1G" panose="020B0504030206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33924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18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1464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19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05516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20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50577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22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79256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24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61118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26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199970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27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1460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4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5087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6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2430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7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6034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8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87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10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2739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12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17724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14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1453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16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7154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3.emf"/><Relationship Id="rId9" Type="http://schemas.openxmlformats.org/officeDocument/2006/relationships/image" Target="../media/image18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F95F4-81E9-EF49-A226-BCE101457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9750" y="-7822685"/>
            <a:ext cx="14535150" cy="15516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E11F6-8AE3-2141-95F1-45E4ECCC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9790-F15E-1B44-B63B-B457C40F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982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358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Kuva 3">
            <a:extLst>
              <a:ext uri="{FF2B5EF4-FFF2-40B4-BE49-F238E27FC236}">
                <a16:creationId xmlns:a16="http://schemas.microsoft.com/office/drawing/2014/main" id="{535179B5-686B-5D4C-9959-FA27CA6D37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8106" y="5958034"/>
            <a:ext cx="1514929" cy="7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038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2">
    <p:bg>
      <p:bgPr>
        <a:solidFill>
          <a:srgbClr val="9C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Kuva 3">
            <a:extLst>
              <a:ext uri="{FF2B5EF4-FFF2-40B4-BE49-F238E27FC236}">
                <a16:creationId xmlns:a16="http://schemas.microsoft.com/office/drawing/2014/main" id="{69A1B555-0641-F34F-80C0-337FF2B138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CF68B6-EB23-2D4E-8356-BA08AD91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C2417-A897-634C-9475-C2694F874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7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66407-1BFA-8440-B74D-9BE0E51D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58F8733-EB61-6547-BD3F-8B0A5C19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23AE-0293-984D-916C-9BEA648B7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B0216-9980-2747-A102-53662C751D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7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2F4FF-B802-0E4B-AF28-35AEA1D7B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7C78DE1-6D6D-6C48-A90D-055ECCB3DDC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29704-8DA1-AF40-8623-8A623BC7E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DE9FC-16A7-F247-98B4-8AB652778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8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6D43-EAE1-2C47-9566-14FA25019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D19C15-488D-594D-A39E-F1ADC9C4A1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1C5A0E-ACD5-6F48-AC18-D31D25354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56BAF-85C4-3346-9788-9891FA081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5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7305-CCC3-5341-84F6-412B2D260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CA34AE2-6D8E-1E42-B7B7-3ED600E83EB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B5645D-A15D-3E4E-BCA9-9A65B4154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C9E169-CE84-364E-AF1A-431A3C505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AD956-82E6-9345-BF9F-781389E6F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189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2" name="Kuva 3">
            <a:extLst>
              <a:ext uri="{FF2B5EF4-FFF2-40B4-BE49-F238E27FC236}">
                <a16:creationId xmlns:a16="http://schemas.microsoft.com/office/drawing/2014/main" id="{B57B4711-1C39-4243-8DE8-2D3849F71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178A84-A00F-9F4E-8B25-1DC2E55FF15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244FF-4257-7E4C-8ABE-C636BF9F4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E0052-7C18-2143-BE6B-041E63E5A0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1" name="Picture 2" descr="MediaAuditFinland">
            <a:extLst>
              <a:ext uri="{FF2B5EF4-FFF2-40B4-BE49-F238E27FC236}">
                <a16:creationId xmlns:a16="http://schemas.microsoft.com/office/drawing/2014/main" id="{067F4D2C-7D98-D64D-BCD2-132BB46952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4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79401B-04AC-1B4E-AC3B-EAB6DA6736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99E405-2473-FD45-BE08-0DB890356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848E9-B770-064C-B974-636D46ECB7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D5593-2D98-3F45-99EE-46D29BA431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02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AF1FA73-5CBC-1D47-B97D-22FE5A31D81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55120-D5DA-2447-9D24-342FC9EA1F88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3559E2-D529-ED4B-B781-276E24391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221624A-1624-9743-BBA1-8699AF8AE6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BA0F28-2A18-824A-AB25-D19E6D891B4F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BE004A-37D4-C546-99D3-0F0C3DD70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6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B0750C-D2E6-C44C-B12D-E0D7D8BDFF3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92499-6E74-B84A-A62D-D470FB1AA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C52E1-21C6-404D-B45A-86C274DFB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68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E28508-236D-414B-9135-B2FBB5A4EC0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rgbClr val="002649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1AC2EC-EC00-2A4A-9094-F79A29F5E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2A427-83F8-5F4C-8AD1-E8B3F3E45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61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2419D-25FE-9B4B-AF45-C15B96A8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E11F6-8AE3-2141-95F1-45E4ECCC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9008E-7E94-884C-9CD1-46E94B5FFC1B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2BD61-6FA9-8743-A666-40EF36CBB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32689-B495-B647-835B-2CFC4A45A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5BB652-68EA-2D4E-92E8-71606DDF7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25686E-E108-2E42-96A5-352D04B2C237}"/>
              </a:ext>
            </a:extLst>
          </p:cNvPr>
          <p:cNvSpPr txBox="1"/>
          <p:nvPr userDrawn="1"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8A10FE-373D-E241-95E2-FEA2821CFEDF}"/>
              </a:ext>
            </a:extLst>
          </p:cNvPr>
          <p:cNvGrpSpPr/>
          <p:nvPr userDrawn="1"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A9A7C6-98DB-AE49-B7E3-593AB3702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BB09E5-BE53-6648-8273-1AEEA1686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F898CD-4116-FF45-9A64-22F61C308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BE87ED-18E0-1C45-BE78-EDE91A239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ABDEC7-E59D-714E-96CF-A327FD771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0717D3E-23C0-044C-924A-D0516609D9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E24ABC-29A6-6B46-9453-79FEBF75C414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4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37606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870333" y="1366807"/>
            <a:ext cx="1045133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0334" y="1653988"/>
            <a:ext cx="10515600" cy="43791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74940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5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31"/>
            <a:ext cx="10515600" cy="976514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2648" y="1672019"/>
            <a:ext cx="10521152" cy="4296230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Kuva 3">
            <a:extLst>
              <a:ext uri="{FF2B5EF4-FFF2-40B4-BE49-F238E27FC236}">
                <a16:creationId xmlns:a16="http://schemas.microsoft.com/office/drawing/2014/main" id="{C5E10D11-557D-1A48-B729-4558B6F619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6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9CFFF8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2" descr="MediaAuditFinland">
            <a:extLst>
              <a:ext uri="{FF2B5EF4-FFF2-40B4-BE49-F238E27FC236}">
                <a16:creationId xmlns:a16="http://schemas.microsoft.com/office/drawing/2014/main" id="{19543F2E-14BC-2343-ACE6-9F8134B866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84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002649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2" descr="MediaAuditFinland">
            <a:extLst>
              <a:ext uri="{FF2B5EF4-FFF2-40B4-BE49-F238E27FC236}">
                <a16:creationId xmlns:a16="http://schemas.microsoft.com/office/drawing/2014/main" id="{3ABEDDE3-43AC-ED40-9AE9-C06A785A6B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A9CA4-3290-A34D-B7A4-1E84D3E7D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7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2" descr="MediaAuditFinland">
            <a:extLst>
              <a:ext uri="{FF2B5EF4-FFF2-40B4-BE49-F238E27FC236}">
                <a16:creationId xmlns:a16="http://schemas.microsoft.com/office/drawing/2014/main" id="{F1C6FA5A-944E-084B-9186-CA8014D79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10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2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 2">
    <p:bg>
      <p:bgPr>
        <a:solidFill>
          <a:srgbClr val="9C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40262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51421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66407-1BFA-8440-B74D-9BE0E51D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4559" t="26618" r="14046"/>
          <a:stretch/>
        </p:blipFill>
        <p:spPr>
          <a:xfrm>
            <a:off x="11693235" y="0"/>
            <a:ext cx="498765" cy="133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8" name="Kuva 3">
            <a:extLst>
              <a:ext uri="{FF2B5EF4-FFF2-40B4-BE49-F238E27FC236}">
                <a16:creationId xmlns:a16="http://schemas.microsoft.com/office/drawing/2014/main" id="{089477DD-D538-E44E-B9BD-9A4D9BB15B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95A64-FF20-BD46-B015-C49C3BA76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618" r="39600"/>
          <a:stretch/>
        </p:blipFill>
        <p:spPr>
          <a:xfrm>
            <a:off x="10451620" y="-11669"/>
            <a:ext cx="1408111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84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2F4FF-B802-0E4B-AF28-35AEA1D7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5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6D43-EAE1-2C47-9566-14FA25019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43CB9C3-EE59-6F4E-B1F0-08470092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E22C7-5B92-8F4E-BF31-28ED7B4FFEF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82C676-D6CA-374F-A1FB-8C9E8E107FBC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EFB9265-C684-6B42-B48E-FB706D49D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69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7305-CCC3-5341-84F6-412B2D260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02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1462D-75B7-0D4C-B90E-9417838C6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2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6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1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0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4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5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6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ittämä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72001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099677"/>
            <a:ext cx="4799012" cy="3968933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76628"/>
            <a:ext cx="1829365" cy="1378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F14B33-2C12-6D4D-9E98-A672EF465F1B}"/>
              </a:ext>
            </a:extLst>
          </p:cNvPr>
          <p:cNvCxnSpPr>
            <a:cxnSpLocks/>
          </p:cNvCxnSpPr>
          <p:nvPr userDrawn="1"/>
        </p:nvCxnSpPr>
        <p:spPr>
          <a:xfrm>
            <a:off x="838199" y="1554763"/>
            <a:ext cx="479901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3">
            <a:extLst>
              <a:ext uri="{FF2B5EF4-FFF2-40B4-BE49-F238E27FC236}">
                <a16:creationId xmlns:a16="http://schemas.microsoft.com/office/drawing/2014/main" id="{B2E55EE6-E723-2547-939C-D68C4DE28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6068611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8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193F66-C683-C840-B339-86ADCB9C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2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B6DE27-FF44-2A48-B515-3FC0FC7EE81D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6D2D55-1242-2D45-A11E-7BF5063322A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62B768-8286-D447-B4F5-40480A83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9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5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93959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 userDrawn="1"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5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1" name="Picture 2" descr="MediaAuditFinland">
            <a:extLst>
              <a:ext uri="{FF2B5EF4-FFF2-40B4-BE49-F238E27FC236}">
                <a16:creationId xmlns:a16="http://schemas.microsoft.com/office/drawing/2014/main" id="{5446B337-F017-2745-8076-2FE368E89C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3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Kuva 3">
            <a:extLst>
              <a:ext uri="{FF2B5EF4-FFF2-40B4-BE49-F238E27FC236}">
                <a16:creationId xmlns:a16="http://schemas.microsoft.com/office/drawing/2014/main" id="{941BDDA5-B317-364F-94D2-CCC298216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3600" y="729000"/>
            <a:ext cx="8824801" cy="5400000"/>
          </a:xfrm>
        </p:spPr>
        <p:txBody>
          <a:bodyPr anchor="ctr"/>
          <a:lstStyle>
            <a:lvl1pPr algn="ctr">
              <a:lnSpc>
                <a:spcPct val="120000"/>
              </a:lnSpc>
              <a:buFontTx/>
              <a:buNone/>
              <a:defRPr sz="30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Kuva 3">
            <a:extLst>
              <a:ext uri="{FF2B5EF4-FFF2-40B4-BE49-F238E27FC236}">
                <a16:creationId xmlns:a16="http://schemas.microsoft.com/office/drawing/2014/main" id="{85276B0A-62B7-9140-A0D5-5D2CEB3022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54" y="5952033"/>
            <a:ext cx="1326846" cy="6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875D82-5948-B840-B018-39245CCC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92" y="62908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Neue Haas Unica W1G" panose="020B0504030206020203" pitchFamily="34" charset="0"/>
              </a:defRPr>
            </a:lvl1pPr>
          </a:lstStyle>
          <a:p>
            <a:fld id="{16F31AEF-3251-B74E-A892-35C10D351C84}" type="datetime1">
              <a:rPr lang="fi-FI" smtClean="0"/>
              <a:pPr/>
              <a:t>7.10.2022</a:t>
            </a:fld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67D57-1D40-5742-BF3B-9371FA12C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DF033-2C27-434E-8D2D-4C13C394B8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49EBF-CEF6-E44B-B0A4-3E1C327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092-7646-5547-A70B-476FB072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5935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660" r:id="rId27"/>
    <p:sldLayoutId id="2147483654" r:id="rId28"/>
    <p:sldLayoutId id="2147483677" r:id="rId29"/>
    <p:sldLayoutId id="2147483679" r:id="rId30"/>
    <p:sldLayoutId id="2147483663" r:id="rId31"/>
    <p:sldLayoutId id="2147483667" r:id="rId32"/>
    <p:sldLayoutId id="2147483676" r:id="rId33"/>
    <p:sldLayoutId id="2147483664" r:id="rId34"/>
    <p:sldLayoutId id="2147483680" r:id="rId35"/>
    <p:sldLayoutId id="2147483678" r:id="rId36"/>
    <p:sldLayoutId id="2147483661" r:id="rId37"/>
    <p:sldLayoutId id="2147483681" r:id="rId38"/>
    <p:sldLayoutId id="2147483662" r:id="rId39"/>
    <p:sldLayoutId id="2147483665" r:id="rId40"/>
    <p:sldLayoutId id="2147483657" r:id="rId41"/>
    <p:sldLayoutId id="2147483674" r:id="rId42"/>
    <p:sldLayoutId id="2147483666" r:id="rId43"/>
    <p:sldLayoutId id="2147483675" r:id="rId44"/>
    <p:sldLayoutId id="2147483670" r:id="rId45"/>
    <p:sldLayoutId id="2147483668" r:id="rId46"/>
    <p:sldLayoutId id="2147483669" r:id="rId47"/>
    <p:sldLayoutId id="2147483857" r:id="rId48"/>
    <p:sldLayoutId id="2147483672" r:id="rId49"/>
    <p:sldLayoutId id="2147483673" r:id="rId50"/>
    <p:sldLayoutId id="2147483655" r:id="rId51"/>
    <p:sldLayoutId id="2147483671" r:id="rId5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Canel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indoor&#10;&#10;Description automatically generated">
            <a:extLst>
              <a:ext uri="{FF2B5EF4-FFF2-40B4-BE49-F238E27FC236}">
                <a16:creationId xmlns:a16="http://schemas.microsoft.com/office/drawing/2014/main" id="{E230EBF8-3D83-BC4C-B388-4B396FAA79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382" r="10913" b="42099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DF375-90D5-7E45-B00C-9DB66F62E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FI" dirty="0"/>
              <a:t>Medioiden käyttö hankintapäätöksissä ja lukijoiden ostoaikeet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29775-DF8A-CA45-9105-05DC8CCDE9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6300551"/>
            <a:ext cx="9144000" cy="2907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FI" sz="1600" dirty="0">
                <a:solidFill>
                  <a:schemeClr val="bg1"/>
                </a:solidFill>
              </a:rPr>
              <a:t>KMT 202</a:t>
            </a:r>
            <a:r>
              <a:rPr lang="fi-FI" sz="1600" dirty="0">
                <a:solidFill>
                  <a:schemeClr val="bg1"/>
                </a:solidFill>
              </a:rPr>
              <a:t>2</a:t>
            </a:r>
            <a:endParaRPr lang="en-FI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6443C7-937E-404A-8BAE-6B359B64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1" name="Picture 2" descr="MediaAuditFinland">
            <a:extLst>
              <a:ext uri="{FF2B5EF4-FFF2-40B4-BE49-F238E27FC236}">
                <a16:creationId xmlns:a16="http://schemas.microsoft.com/office/drawing/2014/main" id="{4147AC80-A020-5645-8F0A-E38478E4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5927702"/>
            <a:ext cx="1542826" cy="7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matkojen hankinta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16231185"/>
              </p:ext>
            </p:extLst>
          </p:nvPr>
        </p:nvGraphicFramePr>
        <p:xfrm>
          <a:off x="576839" y="1412756"/>
          <a:ext cx="3600000" cy="471894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60087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matkojen hankintaan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Matka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8361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Suomen Kuvalehti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372114"/>
                  </a:ext>
                </a:extLst>
              </a:tr>
              <a:tr h="43911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962134"/>
              </p:ext>
            </p:extLst>
          </p:nvPr>
        </p:nvGraphicFramePr>
        <p:xfrm>
          <a:off x="4546700" y="1430881"/>
          <a:ext cx="3600000" cy="470081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matkojen hankintaa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708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ruoka&amp;viini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Maku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6827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48867"/>
                  </a:ext>
                </a:extLst>
              </a:tr>
              <a:tr h="3814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173088"/>
              </p:ext>
            </p:extLst>
          </p:nvPr>
        </p:nvGraphicFramePr>
        <p:xfrm>
          <a:off x="8445153" y="1430881"/>
          <a:ext cx="3600000" cy="465712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Matkojen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77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Golflehti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ruoka&amp;viini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86347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102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3CE553DB-74B2-BE79-5F1A-C94DAA2C7E38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86771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muodin ja pukeutumisen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498588305"/>
              </p:ext>
            </p:extLst>
          </p:nvPr>
        </p:nvGraphicFramePr>
        <p:xfrm>
          <a:off x="535642" y="1507179"/>
          <a:ext cx="11120715" cy="449301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vaatteiden ja jalkineiden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2 805 000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1 569 000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1 236 000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136EE122-9BB7-293E-B4A1-5932FBB28FB9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42596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muodin ja pukeutumisen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04081476"/>
              </p:ext>
            </p:extLst>
          </p:nvPr>
        </p:nvGraphicFramePr>
        <p:xfrm>
          <a:off x="576839" y="1412756"/>
          <a:ext cx="3600000" cy="422719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muodin ja pukeutumisen </a:t>
                      </a:r>
                      <a:r>
                        <a:rPr lang="fi-FI" sz="1200" b="0" u="none" strike="noStrike" kern="1200" noProof="0" dirty="0" err="1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hankintoihn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Maalla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Kotilääkäri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Voi Hyvin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7252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Viva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4219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626562"/>
              </p:ext>
            </p:extLst>
          </p:nvPr>
        </p:nvGraphicFramePr>
        <p:xfrm>
          <a:off x="4546700" y="1430881"/>
          <a:ext cx="3600000" cy="470081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muodin ja pukeutumisen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708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Anna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Kotivinkki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271268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Maku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259757"/>
                  </a:ext>
                </a:extLst>
              </a:tr>
              <a:tr h="3814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074754"/>
              </p:ext>
            </p:extLst>
          </p:nvPr>
        </p:nvGraphicFramePr>
        <p:xfrm>
          <a:off x="8445153" y="1430881"/>
          <a:ext cx="3600000" cy="43748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Vaatteiden ja jalkineiden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77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86347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384FA401-2C85-5520-75E7-3D2001C0C21D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37587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remontoinnin ja rakentamisen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66944128"/>
              </p:ext>
            </p:extLst>
          </p:nvPr>
        </p:nvGraphicFramePr>
        <p:xfrm>
          <a:off x="535642" y="1507179"/>
          <a:ext cx="11120715" cy="465474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remontoinnin ja rakentamisen tuotteiden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1 533 000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709 000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824 000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33975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6718915C-6D4A-BC6B-45A1-ECC3F3505FF5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558658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remontoinnin ja rakentamisen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66350828"/>
              </p:ext>
            </p:extLst>
          </p:nvPr>
        </p:nvGraphicFramePr>
        <p:xfrm>
          <a:off x="576839" y="1430879"/>
          <a:ext cx="3600000" cy="451963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rakentamisen ja remontoinnin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Unelmien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Talo&amp;Koti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Maalla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Meidän Mökki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9784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31836"/>
                  </a:ext>
                </a:extLst>
              </a:tr>
              <a:tr h="46115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450541"/>
              </p:ext>
            </p:extLst>
          </p:nvPr>
        </p:nvGraphicFramePr>
        <p:xfrm>
          <a:off x="4546700" y="1430879"/>
          <a:ext cx="3600000" cy="49190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rakentamisen ja remontoinnin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Suomen Luonto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66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51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2215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1193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880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32198"/>
                  </a:ext>
                </a:extLst>
              </a:tr>
              <a:tr h="4429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40451"/>
              </p:ext>
            </p:extLst>
          </p:nvPr>
        </p:nvGraphicFramePr>
        <p:xfrm>
          <a:off x="8445153" y="1430881"/>
          <a:ext cx="3600000" cy="48813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Rakentamisen ja remontoinnin tuotteiden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863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1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Tuulilasi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0581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Moottori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942291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3981B53A-79B1-4DD1-22CF-357FEFD5CC5F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731947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ruokaan ja ruuanlaittoon</a:t>
            </a:r>
            <a:r>
              <a:rPr lang="fi-FI" sz="3400" dirty="0"/>
              <a:t>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205999093"/>
              </p:ext>
            </p:extLst>
          </p:nvPr>
        </p:nvGraphicFramePr>
        <p:xfrm>
          <a:off x="1719943" y="1593512"/>
          <a:ext cx="7630887" cy="449301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20925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636654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636654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636654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0185AF8D-D590-B7A4-03E8-4B6172E04F6D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925667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ruoka ja ruuanlaiton tuotteiden hankinnat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69985774"/>
              </p:ext>
            </p:extLst>
          </p:nvPr>
        </p:nvGraphicFramePr>
        <p:xfrm>
          <a:off x="2092036" y="1571586"/>
          <a:ext cx="4112492" cy="46906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46336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2266156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51569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 ideoita ruokaan ja ruuanlaiton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Voi Hyvin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Viva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ruoka&amp;viini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032328"/>
                  </a:ext>
                </a:extLst>
              </a:tr>
              <a:tr h="29000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Anna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45995"/>
                  </a:ext>
                </a:extLst>
              </a:tr>
              <a:tr h="44901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842245"/>
              </p:ext>
            </p:extLst>
          </p:nvPr>
        </p:nvGraphicFramePr>
        <p:xfrm>
          <a:off x="6778271" y="1610348"/>
          <a:ext cx="4112491" cy="465189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46336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2266155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19113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ruokaan ja ruuanlaiton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ruoka&amp;viini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Maku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67909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30686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845541"/>
                  </a:ext>
                </a:extLst>
              </a:tr>
              <a:tr h="49215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07004B26-4568-FEC8-7F52-A2B06919CF52}"/>
              </a:ext>
            </a:extLst>
          </p:cNvPr>
          <p:cNvSpPr/>
          <p:nvPr/>
        </p:nvSpPr>
        <p:spPr>
          <a:xfrm>
            <a:off x="3785917" y="6465951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67609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silmälasien, piilolinssien ja aurinkolasien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814304936"/>
              </p:ext>
            </p:extLst>
          </p:nvPr>
        </p:nvGraphicFramePr>
        <p:xfrm>
          <a:off x="535642" y="1507179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silmälasien, piilolinssien ja aurinkolasien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1 153 000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647 000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505 000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1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8200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ACA3EF36-3831-8584-C30A-5136090A8B45}"/>
              </a:ext>
            </a:extLst>
          </p:cNvPr>
          <p:cNvSpPr/>
          <p:nvPr/>
        </p:nvSpPr>
        <p:spPr>
          <a:xfrm>
            <a:off x="3785917" y="6465951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96541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silmälasien, piilolinssien ja aurinkolasien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82102825"/>
              </p:ext>
            </p:extLst>
          </p:nvPr>
        </p:nvGraphicFramePr>
        <p:xfrm>
          <a:off x="576839" y="1471611"/>
          <a:ext cx="3600000" cy="41071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208736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silmälasien, piilolinssien ja aurinkolasien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Viva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Anna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Apu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7837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2109"/>
              </p:ext>
            </p:extLst>
          </p:nvPr>
        </p:nvGraphicFramePr>
        <p:xfrm>
          <a:off x="4546700" y="1430879"/>
          <a:ext cx="3600000" cy="47018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2096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silmälasien, piilolinssien ja aurinkolasien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Suomen Luonto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ruoka&amp;viini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9651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4250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Yrittäjä-lehti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9629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Caravan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97453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667318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177560"/>
              </p:ext>
            </p:extLst>
          </p:nvPr>
        </p:nvGraphicFramePr>
        <p:xfrm>
          <a:off x="8445153" y="1430881"/>
          <a:ext cx="3600000" cy="422209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2096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Silmälasien, piilolinssien ja aurinkolasien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Katso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ET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77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ruoka&amp;viini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4F9A4BB0-8302-A225-0C5D-A89119FB5000}"/>
              </a:ext>
            </a:extLst>
          </p:cNvPr>
          <p:cNvSpPr/>
          <p:nvPr/>
        </p:nvSpPr>
        <p:spPr>
          <a:xfrm>
            <a:off x="3806425" y="6447490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290582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sisustamisen ja huonekalujen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361863204"/>
              </p:ext>
            </p:extLst>
          </p:nvPr>
        </p:nvGraphicFramePr>
        <p:xfrm>
          <a:off x="535642" y="1528686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huonekalujen ja sisustustarvikkeiden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1 307 000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793 000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514 000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8200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63480A57-D422-4B28-C2C7-AA0EE8ACF354}"/>
              </a:ext>
            </a:extLst>
          </p:cNvPr>
          <p:cNvSpPr/>
          <p:nvPr/>
        </p:nvSpPr>
        <p:spPr>
          <a:xfrm>
            <a:off x="3806425" y="6447490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82234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703-71CE-064E-8589-E781FA01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656"/>
            <a:ext cx="10515600" cy="1325563"/>
          </a:xfrm>
        </p:spPr>
        <p:txBody>
          <a:bodyPr>
            <a:noAutofit/>
          </a:bodyPr>
          <a:lstStyle/>
          <a:p>
            <a:r>
              <a:rPr lang="en-FI" dirty="0"/>
              <a:t>Toimialat</a:t>
            </a: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B551C57F-DD4F-2B47-A661-97C0F080BC44}"/>
              </a:ext>
            </a:extLst>
          </p:cNvPr>
          <p:cNvSpPr txBox="1">
            <a:spLocks/>
          </p:cNvSpPr>
          <p:nvPr/>
        </p:nvSpPr>
        <p:spPr>
          <a:xfrm>
            <a:off x="1052146" y="2725893"/>
            <a:ext cx="10087708" cy="271945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fi-FI" sz="1600" dirty="0">
                <a:latin typeface="Neue Haas Unica W1G" panose="020B0504030206020203" pitchFamily="34" charset="0"/>
              </a:rPr>
              <a:t>Autot   ●  Kodinkoneet, elektroniikka ja tietotekniikka  ●  Kosmetiikka ja kauneudenhoito   </a:t>
            </a:r>
            <a:br>
              <a:rPr lang="fi-FI" sz="1600" dirty="0">
                <a:latin typeface="Neue Haas Unica W1G" panose="020B0504030206020203" pitchFamily="34" charset="0"/>
              </a:rPr>
            </a:br>
            <a:r>
              <a:rPr lang="fi-FI" sz="1600" dirty="0">
                <a:latin typeface="Neue Haas Unica W1G" panose="020B0504030206020203" pitchFamily="34" charset="0"/>
              </a:rPr>
              <a:t>Matkailu  ●  Muoti ja pukeutuminen  ●  Remontointi ja rakentaminen  ●  Ruoka ja ruuanlaitto </a:t>
            </a:r>
            <a:br>
              <a:rPr lang="fi-FI" sz="1600" dirty="0">
                <a:latin typeface="Neue Haas Unica W1G" panose="020B0504030206020203" pitchFamily="34" charset="0"/>
              </a:rPr>
            </a:br>
            <a:r>
              <a:rPr lang="fi-FI" sz="1600" dirty="0">
                <a:latin typeface="Neue Haas Unica W1G" panose="020B0504030206020203" pitchFamily="34" charset="0"/>
              </a:rPr>
              <a:t>Silmälasit, piilolinssit ja aurinkolasit  ●  Sisustaminen ja huonekalut   ●  Säästäminen ja sijoittaminen</a:t>
            </a:r>
            <a:br>
              <a:rPr lang="fi-FI" sz="1600" dirty="0">
                <a:latin typeface="Neue Haas Unica W1G" panose="020B0504030206020203" pitchFamily="34" charset="0"/>
              </a:rPr>
            </a:br>
            <a:r>
              <a:rPr lang="fi-FI" sz="1600" dirty="0">
                <a:latin typeface="Neue Haas Unica W1G" panose="020B0504030206020203" pitchFamily="34" charset="0"/>
              </a:rPr>
              <a:t>Terveyden ja hyvinvoinnin tuotteet/palvelut  ●  Urheiluvaatteet, -jalkineet ja -välineet</a:t>
            </a:r>
          </a:p>
        </p:txBody>
      </p:sp>
    </p:spTree>
    <p:extLst>
      <p:ext uri="{BB962C8B-B14F-4D97-AF65-F5344CB8AC3E}">
        <p14:creationId xmlns:p14="http://schemas.microsoft.com/office/powerpoint/2010/main" val="803837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sisustamisen ja huonekalujen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21521032"/>
              </p:ext>
            </p:extLst>
          </p:nvPr>
        </p:nvGraphicFramePr>
        <p:xfrm>
          <a:off x="576839" y="1471609"/>
          <a:ext cx="3600000" cy="454007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sisustamisen ja huonekalujen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Unelmien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Talo&amp;Koti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Maalla</a:t>
                      </a:r>
                    </a:p>
                  </a:txBody>
                  <a:tcPr marL="90000" marR="6350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15808"/>
                  </a:ext>
                </a:extLst>
              </a:tr>
              <a:tr h="58007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9000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481374"/>
              </p:ext>
            </p:extLst>
          </p:nvPr>
        </p:nvGraphicFramePr>
        <p:xfrm>
          <a:off x="4546700" y="1430879"/>
          <a:ext cx="3600000" cy="454947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sisustamisen ja huonekalujen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40147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643905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ruoka&amp;viini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098162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437710"/>
              </p:ext>
            </p:extLst>
          </p:nvPr>
        </p:nvGraphicFramePr>
        <p:xfrm>
          <a:off x="8445153" y="1430881"/>
          <a:ext cx="3600000" cy="438043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Huonekalujen ja sisustustarvikkeiden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ruoka&amp;viini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Maku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3844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F4C4C991-CE99-5044-7731-EFD52A07060D}"/>
              </a:ext>
            </a:extLst>
          </p:cNvPr>
          <p:cNvSpPr/>
          <p:nvPr/>
        </p:nvSpPr>
        <p:spPr>
          <a:xfrm>
            <a:off x="3806425" y="6447490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52095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säästämisen ja sijoittamisen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448607909"/>
              </p:ext>
            </p:extLst>
          </p:nvPr>
        </p:nvGraphicFramePr>
        <p:xfrm>
          <a:off x="535642" y="1528686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säästämisen ja sijoittamisen tuotteiden tai palveluiden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949 000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405 000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544 000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8200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27A25E18-4C0A-ABF5-B158-60230921886C}"/>
              </a:ext>
            </a:extLst>
          </p:cNvPr>
          <p:cNvSpPr/>
          <p:nvPr/>
        </p:nvSpPr>
        <p:spPr>
          <a:xfrm>
            <a:off x="3806425" y="6447490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67529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säästämisen ja sijoittamisen tuotteiden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37403062"/>
              </p:ext>
            </p:extLst>
          </p:nvPr>
        </p:nvGraphicFramePr>
        <p:xfrm>
          <a:off x="576839" y="1471609"/>
          <a:ext cx="3600000" cy="40831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säästämisen ja sijoittamisen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Kotimaa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Apu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48319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663160"/>
              </p:ext>
            </p:extLst>
          </p:nvPr>
        </p:nvGraphicFramePr>
        <p:xfrm>
          <a:off x="4546700" y="1430879"/>
          <a:ext cx="3600000" cy="42716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säästämisen ja sijoittamisen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40147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ruoka&amp;viini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Golflehti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92004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916159"/>
              </p:ext>
            </p:extLst>
          </p:nvPr>
        </p:nvGraphicFramePr>
        <p:xfrm>
          <a:off x="8445153" y="1430881"/>
          <a:ext cx="3600000" cy="438043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Säästämisen ja sijoittamisen tuotteiden tai palveluiden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Golflehti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3844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F2CB8753-E83E-791C-5596-8A7D18C4DBFA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934829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terveyden ja hyvinvoinnin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637870947"/>
              </p:ext>
            </p:extLst>
          </p:nvPr>
        </p:nvGraphicFramePr>
        <p:xfrm>
          <a:off x="535642" y="1528686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terveyden ja hyvinvoinnin tuotteiden tai palveluiden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1 965 000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1 281 000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685 000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8200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46B8E37E-976C-6568-23B7-D5B0387CD23F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34507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terveyden ja hyvinvoinnin tuotteiden ja palveluiden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285221394"/>
              </p:ext>
            </p:extLst>
          </p:nvPr>
        </p:nvGraphicFramePr>
        <p:xfrm>
          <a:off x="576839" y="1471609"/>
          <a:ext cx="3600000" cy="458719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terveyden ja hyvinvoinnin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1008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Hyvä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5084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Kodin Kuvalehti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4754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Kotiliesi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3243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Kotilääkäri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6762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ET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0356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Viva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883264"/>
                  </a:ext>
                </a:extLst>
              </a:tr>
              <a:tr h="48319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802525"/>
              </p:ext>
            </p:extLst>
          </p:nvPr>
        </p:nvGraphicFramePr>
        <p:xfrm>
          <a:off x="4546700" y="1430879"/>
          <a:ext cx="3600000" cy="45722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terveyden ja hyvinvoinnin tuotteiden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2106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Anna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6987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Unelmien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Talo&amp;Koti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65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494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085912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08965"/>
              </p:ext>
            </p:extLst>
          </p:nvPr>
        </p:nvGraphicFramePr>
        <p:xfrm>
          <a:off x="8445153" y="1430881"/>
          <a:ext cx="3600000" cy="474043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Terveyden ja hyvinvoinnin tuotteiden tai palveluiden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7925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Suuri Käsityö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669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ruoka&amp;viini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927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Kotilääkäri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338"/>
                  </a:ext>
                </a:extLst>
              </a:tr>
              <a:tr h="3844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9D3FD1E0-0FE1-540B-2E6C-288EB7C0AA08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06673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urheiluvaatteiden, -jalkineiden ja –välineiden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983462507"/>
              </p:ext>
            </p:extLst>
          </p:nvPr>
        </p:nvGraphicFramePr>
        <p:xfrm>
          <a:off x="535642" y="1528686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urheiluvaatteiden, -jalkineiden ja –välineiden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1 860 000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1 009 000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850 000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8200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CB71D4BE-2CB9-CAE6-9E13-48B32BA6F1DE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18348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urheiluvaatteiden, -jalkineiden ja -välineiden hankinnat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43183565"/>
              </p:ext>
            </p:extLst>
          </p:nvPr>
        </p:nvGraphicFramePr>
        <p:xfrm>
          <a:off x="576839" y="1471609"/>
          <a:ext cx="3600000" cy="447991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urheiluvaatteiden, -jalkineiden ja –välineiden 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Kotilääkäri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Avotakka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Suomen Kuvalehti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6721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3711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 ja Keittiö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8754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9167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Tiede Luonto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6124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ET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536625"/>
                  </a:ext>
                </a:extLst>
              </a:tr>
              <a:tr h="48319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887007"/>
              </p:ext>
            </p:extLst>
          </p:nvPr>
        </p:nvGraphicFramePr>
        <p:xfrm>
          <a:off x="4510996" y="1471609"/>
          <a:ext cx="3600000" cy="45369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63079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urheiluvaatteiden, -jalkineiden ja –välineiden  hankintoihin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Anna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2106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75832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69937"/>
                  </a:ext>
                </a:extLst>
              </a:tr>
              <a:tr h="46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040783"/>
              </p:ext>
            </p:extLst>
          </p:nvPr>
        </p:nvGraphicFramePr>
        <p:xfrm>
          <a:off x="8445153" y="1471609"/>
          <a:ext cx="3600000" cy="445243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88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Urheiluvaatteiden, -jalkineiden tai –välineiden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Aku Ankka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88011"/>
                  </a:ext>
                </a:extLst>
              </a:tr>
              <a:tr h="3844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98A4EC37-8E1E-D269-7872-C5B804561795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685319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183"/>
            <a:ext cx="10515600" cy="976514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Ideoiden saaminen </a:t>
            </a:r>
            <a:r>
              <a:rPr lang="fi-FI" dirty="0">
                <a:solidFill>
                  <a:schemeClr val="accent2"/>
                </a:solidFill>
              </a:rPr>
              <a:t>painetuista aikakauslehdistä</a:t>
            </a:r>
            <a:r>
              <a:rPr lang="fi-FI" dirty="0"/>
              <a:t> eri tuotteiden hankintapäätöksiin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saa ideoita tai vinkkejä tuotteen hankintaan aikakauslehdistä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46043552"/>
              </p:ext>
            </p:extLst>
          </p:nvPr>
        </p:nvGraphicFramePr>
        <p:xfrm>
          <a:off x="838200" y="1996560"/>
          <a:ext cx="10515599" cy="428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B2CC49-C0E5-DF44-A0BC-6901E2BD17A9}"/>
              </a:ext>
            </a:extLst>
          </p:cNvPr>
          <p:cNvCxnSpPr>
            <a:cxnSpLocks/>
          </p:cNvCxnSpPr>
          <p:nvPr/>
        </p:nvCxnSpPr>
        <p:spPr>
          <a:xfrm>
            <a:off x="832648" y="1679628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3">
            <a:extLst>
              <a:ext uri="{FF2B5EF4-FFF2-40B4-BE49-F238E27FC236}">
                <a16:creationId xmlns:a16="http://schemas.microsoft.com/office/drawing/2014/main" id="{6185CA79-2525-F9ED-95F0-E4F2CE242857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347491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183"/>
            <a:ext cx="10515600" cy="976514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Ideoiden saaminen </a:t>
            </a:r>
            <a:r>
              <a:rPr lang="fi-FI" dirty="0">
                <a:solidFill>
                  <a:schemeClr val="accent2"/>
                </a:solidFill>
              </a:rPr>
              <a:t>aikakauslehtien nettisivuilta </a:t>
            </a:r>
            <a:r>
              <a:rPr lang="fi-FI" dirty="0"/>
              <a:t>eri tuotteiden hankintapäätöksiin</a:t>
            </a:r>
            <a:br>
              <a:rPr lang="fi-FI" dirty="0"/>
            </a:br>
            <a:r>
              <a:rPr lang="fi-FI" sz="1600" i="1" dirty="0">
                <a:latin typeface="Neue Haas Unica W1G" panose="020B0504030206020203" pitchFamily="34" charset="0"/>
              </a:rPr>
              <a:t>% suomalaisista, saa ideoita tai vinkkejä tuotteen hankintaan aikakauslehtien nettisivuilta</a:t>
            </a:r>
            <a:endParaRPr lang="en-FI" sz="1600" dirty="0">
              <a:solidFill>
                <a:schemeClr val="accent2"/>
              </a:solidFill>
              <a:latin typeface="Neue Haas Unica W1G" panose="020B0504030206020203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A0BD39-C9BA-324D-A0C5-9ED5CE8A62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001885488"/>
              </p:ext>
            </p:extLst>
          </p:nvPr>
        </p:nvGraphicFramePr>
        <p:xfrm>
          <a:off x="125730" y="1996560"/>
          <a:ext cx="11633835" cy="428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FBD274-B2EF-7849-A1E0-23341DE40672}"/>
              </a:ext>
            </a:extLst>
          </p:cNvPr>
          <p:cNvCxnSpPr>
            <a:cxnSpLocks/>
          </p:cNvCxnSpPr>
          <p:nvPr/>
        </p:nvCxnSpPr>
        <p:spPr>
          <a:xfrm>
            <a:off x="832648" y="1679628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3">
            <a:extLst>
              <a:ext uri="{FF2B5EF4-FFF2-40B4-BE49-F238E27FC236}">
                <a16:creationId xmlns:a16="http://schemas.microsoft.com/office/drawing/2014/main" id="{F22D4752-F94D-652F-7B11-7131FF5B44D4}"/>
              </a:ext>
            </a:extLst>
          </p:cNvPr>
          <p:cNvSpPr/>
          <p:nvPr/>
        </p:nvSpPr>
        <p:spPr>
          <a:xfrm>
            <a:off x="3806425" y="6376625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173582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BDEE15D-E4B0-A04D-837F-BB818487542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Yksittäisten aikakausmedioiden KMT-tulokset saat ilman tunnuksia Mediakorttipalvelusta: </a:t>
            </a:r>
            <a:r>
              <a:rPr lang="fi-FI" dirty="0" err="1">
                <a:solidFill>
                  <a:srgbClr val="9CFFF8"/>
                </a:solidFill>
              </a:rPr>
              <a:t>www.mediakortit.fi</a:t>
            </a:r>
            <a:endParaRPr lang="fi-FI" dirty="0">
              <a:solidFill>
                <a:srgbClr val="9CFF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4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autoihin ja </a:t>
            </a:r>
            <a:r>
              <a:rPr lang="fi-FI" sz="3400" dirty="0">
                <a:solidFill>
                  <a:schemeClr val="accent2"/>
                </a:solidFill>
              </a:rPr>
              <a:t>auton</a:t>
            </a:r>
            <a:r>
              <a:rPr lang="fi-FI" sz="3400" dirty="0"/>
              <a:t> hankintaan?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792107491"/>
              </p:ext>
            </p:extLst>
          </p:nvPr>
        </p:nvGraphicFramePr>
        <p:xfrm>
          <a:off x="535642" y="1479883"/>
          <a:ext cx="11120715" cy="449301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auton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594 000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202 000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391 000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3">
            <a:extLst>
              <a:ext uri="{FF2B5EF4-FFF2-40B4-BE49-F238E27FC236}">
                <a16:creationId xmlns:a16="http://schemas.microsoft.com/office/drawing/2014/main" id="{9D22E487-07A9-49EE-AFBF-94BD1D8B04CC}"/>
              </a:ext>
            </a:extLst>
          </p:cNvPr>
          <p:cNvSpPr/>
          <p:nvPr/>
        </p:nvSpPr>
        <p:spPr>
          <a:xfrm>
            <a:off x="3785917" y="6358468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3012043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5195EA-FBCB-CB42-9B77-68A38F2E6F82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</p:spTree>
    <p:extLst>
      <p:ext uri="{BB962C8B-B14F-4D97-AF65-F5344CB8AC3E}">
        <p14:creationId xmlns:p14="http://schemas.microsoft.com/office/powerpoint/2010/main" val="126950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auton hankinta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79541960"/>
              </p:ext>
            </p:extLst>
          </p:nvPr>
        </p:nvGraphicFramePr>
        <p:xfrm>
          <a:off x="576839" y="1412752"/>
          <a:ext cx="3600000" cy="455663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81986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auton hankintaan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Auto Bild Suomi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8040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Tuulilasi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Moottori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9838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40877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359315"/>
              </p:ext>
            </p:extLst>
          </p:nvPr>
        </p:nvGraphicFramePr>
        <p:xfrm>
          <a:off x="4546700" y="1430880"/>
          <a:ext cx="3600000" cy="453810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28895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auton hankintaan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610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Auto Bild Suomi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9660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Moottori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21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40658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08350"/>
              </p:ext>
            </p:extLst>
          </p:nvPr>
        </p:nvGraphicFramePr>
        <p:xfrm>
          <a:off x="8417857" y="1430880"/>
          <a:ext cx="3600000" cy="45381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79872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Auton ostoaikeet 12 kk:n aikana,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Auto Bild Suomi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IS Urheilulehti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Vauhdin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8880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Moottori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Tuulilasi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Erä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31471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Aku Ankka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451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2BF75928-75EF-2A59-CD88-F527091F20A8}"/>
              </a:ext>
            </a:extLst>
          </p:cNvPr>
          <p:cNvSpPr/>
          <p:nvPr/>
        </p:nvSpPr>
        <p:spPr>
          <a:xfrm>
            <a:off x="3785917" y="6358468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97660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kodinkoneiden, elektroniikan ja tietotekniikan</a:t>
            </a:r>
            <a:r>
              <a:rPr lang="fi-FI" sz="3400" dirty="0"/>
              <a:t> 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96435777"/>
              </p:ext>
            </p:extLst>
          </p:nvPr>
        </p:nvGraphicFramePr>
        <p:xfrm>
          <a:off x="535642" y="1479883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kodinkoneiden, elektroniikan tai tietotekniikan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1 868 000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820 000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1 048 000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B5FA439D-9D78-C0B5-7A2D-2EE2CD2E4563}"/>
              </a:ext>
            </a:extLst>
          </p:cNvPr>
          <p:cNvSpPr/>
          <p:nvPr/>
        </p:nvSpPr>
        <p:spPr>
          <a:xfrm>
            <a:off x="3785917" y="6358468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9442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kodinkoneiden, elektroniikan ja tietotekniikan hankinta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55603088"/>
              </p:ext>
            </p:extLst>
          </p:nvPr>
        </p:nvGraphicFramePr>
        <p:xfrm>
          <a:off x="576839" y="1412753"/>
          <a:ext cx="3600000" cy="48277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12664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kodinkoneiden jne. hankintaan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Kotimaa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Viisas Raha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Suomen Kuvalehti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Antiikki &amp; Design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Apu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Vene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TM Rakennusmaailma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02184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Askel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306068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Valitut Palat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39109"/>
                  </a:ext>
                </a:extLst>
              </a:tr>
              <a:tr h="23602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ET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182385"/>
                  </a:ext>
                </a:extLst>
              </a:tr>
              <a:tr h="37463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790803"/>
              </p:ext>
            </p:extLst>
          </p:nvPr>
        </p:nvGraphicFramePr>
        <p:xfrm>
          <a:off x="4546700" y="1430881"/>
          <a:ext cx="3600000" cy="494474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5918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kodinkoneiden jne. 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Tekniikka &amp; Talous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Arvopaperi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708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Kippari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Talouselämä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Tekniikan Maailma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Moottori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Golflehti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86523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Aku Ankka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53978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600498"/>
                  </a:ext>
                </a:extLst>
              </a:tr>
              <a:tr h="38147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824327"/>
              </p:ext>
            </p:extLst>
          </p:nvPr>
        </p:nvGraphicFramePr>
        <p:xfrm>
          <a:off x="8417857" y="1430881"/>
          <a:ext cx="3600000" cy="407089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0584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Kodinkoneiden jne.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Tivi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IS Urheilulehti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Mikrobitti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Juoksija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77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Aku Ankka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Alibi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Auto Bild Suomi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AFB8F250-EA1C-1869-834D-7487EE8569F2}"/>
              </a:ext>
            </a:extLst>
          </p:cNvPr>
          <p:cNvSpPr/>
          <p:nvPr/>
        </p:nvSpPr>
        <p:spPr>
          <a:xfrm>
            <a:off x="3785917" y="6465951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0677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kosmetiikan ja kauneudenhoidon tuotteiden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07520232"/>
              </p:ext>
            </p:extLst>
          </p:nvPr>
        </p:nvGraphicFramePr>
        <p:xfrm>
          <a:off x="535642" y="1507179"/>
          <a:ext cx="11120715" cy="457565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kosmetiikan ja kauneudenhoidon tuotteiden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1 527 000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1 257 000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270 000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71720D81-D51F-250D-5043-E247B8ED53E2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174918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9B79-7B70-5540-BC0F-E7554655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41"/>
            <a:ext cx="10515600" cy="759572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  <a:spcAft>
                <a:spcPts val="1800"/>
              </a:spcAft>
            </a:pPr>
            <a:r>
              <a:rPr lang="fi-FI" dirty="0"/>
              <a:t>Top-lehdet – </a:t>
            </a:r>
            <a:r>
              <a:rPr lang="fi-FI" dirty="0">
                <a:solidFill>
                  <a:schemeClr val="accent2"/>
                </a:solidFill>
              </a:rPr>
              <a:t>kosmetiikan ja kauneudenhoidon tuotteiden hankinta ja ostoaikeet</a:t>
            </a:r>
            <a:endParaRPr lang="en-FI" sz="1400" i="1" dirty="0">
              <a:solidFill>
                <a:schemeClr val="accent2"/>
              </a:solidFill>
              <a:latin typeface="Neue Haas Unica W1G Light" panose="020B0404030206020203" pitchFamily="34" charset="0"/>
            </a:endParaRPr>
          </a:p>
        </p:txBody>
      </p:sp>
      <p:graphicFrame>
        <p:nvGraphicFramePr>
          <p:cNvPr id="13" name="Taulukko 4">
            <a:extLst>
              <a:ext uri="{FF2B5EF4-FFF2-40B4-BE49-F238E27FC236}">
                <a16:creationId xmlns:a16="http://schemas.microsoft.com/office/drawing/2014/main" id="{101C8FD5-8061-9349-BAE0-3D8AB74286D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84525161"/>
              </p:ext>
            </p:extLst>
          </p:nvPr>
        </p:nvGraphicFramePr>
        <p:xfrm>
          <a:off x="576839" y="1412755"/>
          <a:ext cx="3600000" cy="407150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88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kosmetiikan ja kauneudenhoidon tuotteiden hankintaan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painetuista aikakauslehdistä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Eeva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Viva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Kotilääkäri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Mondo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Kotiliesi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7339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Voi Hyvin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42226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D55379-0341-1443-A694-9ADF0483455C}"/>
              </a:ext>
            </a:extLst>
          </p:cNvPr>
          <p:cNvCxnSpPr>
            <a:cxnSpLocks/>
          </p:cNvCxnSpPr>
          <p:nvPr/>
        </p:nvCxnSpPr>
        <p:spPr>
          <a:xfrm>
            <a:off x="832648" y="1213525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ulukko 4">
            <a:extLst>
              <a:ext uri="{FF2B5EF4-FFF2-40B4-BE49-F238E27FC236}">
                <a16:creationId xmlns:a16="http://schemas.microsoft.com/office/drawing/2014/main" id="{DB559562-579D-EE43-88F1-EDB84765E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943297"/>
              </p:ext>
            </p:extLst>
          </p:nvPr>
        </p:nvGraphicFramePr>
        <p:xfrm>
          <a:off x="4546700" y="1430881"/>
          <a:ext cx="3600000" cy="454406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88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Saa ideoita kosmetiikan ja kauneudenhoidon tuotteiden hankintaa </a:t>
                      </a:r>
                      <a:r>
                        <a:rPr lang="fi-FI" sz="12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aikakauslehtien nettisivuilta</a:t>
                      </a: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,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Unelmien </a:t>
                      </a:r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Talo&amp;Koti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27082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Me Naiset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Image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Maku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8284"/>
                  </a:ext>
                </a:extLst>
              </a:tr>
              <a:tr h="26475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68275"/>
                  </a:ext>
                </a:extLst>
              </a:tr>
              <a:tr h="381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242971"/>
                  </a:ext>
                </a:extLst>
              </a:tr>
            </a:tbl>
          </a:graphicData>
        </a:graphic>
      </p:graphicFrame>
      <p:graphicFrame>
        <p:nvGraphicFramePr>
          <p:cNvPr id="11" name="Taulukko 4">
            <a:extLst>
              <a:ext uri="{FF2B5EF4-FFF2-40B4-BE49-F238E27FC236}">
                <a16:creationId xmlns:a16="http://schemas.microsoft.com/office/drawing/2014/main" id="{86EBA2EB-D515-4FC3-8ECA-0CF213644F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553442"/>
              </p:ext>
            </p:extLst>
          </p:nvPr>
        </p:nvGraphicFramePr>
        <p:xfrm>
          <a:off x="8445153" y="1430881"/>
          <a:ext cx="3600000" cy="44828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16249">
                  <a:extLst>
                    <a:ext uri="{9D8B030D-6E8A-4147-A177-3AD203B41FA5}">
                      <a16:colId xmlns:a16="http://schemas.microsoft.com/office/drawing/2014/main" val="3952416686"/>
                    </a:ext>
                  </a:extLst>
                </a:gridCol>
                <a:gridCol w="1983751">
                  <a:extLst>
                    <a:ext uri="{9D8B030D-6E8A-4147-A177-3AD203B41FA5}">
                      <a16:colId xmlns:a16="http://schemas.microsoft.com/office/drawing/2014/main" val="51844197"/>
                    </a:ext>
                  </a:extLst>
                </a:gridCol>
              </a:tblGrid>
              <a:tr h="1188000">
                <a:tc>
                  <a:txBody>
                    <a:bodyPr/>
                    <a:lstStyle/>
                    <a:p>
                      <a:pPr algn="l"/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Lehti</a:t>
                      </a:r>
                      <a:endParaRPr lang="fi-FI" sz="1200" b="0" u="none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Neue Haas Unica W1G" panose="020B0504030206020203" pitchFamily="34" charset="0"/>
                        </a:rPr>
                        <a:t>Kosmetiikan ja kauneudenhoidon tuotteiden ostoaikeet 12 kk:n aikana,  % lukijoista</a:t>
                      </a:r>
                      <a:endParaRPr lang="fi-FI" sz="1200" b="0" u="sng" strike="noStrike" kern="1200" noProof="0" dirty="0">
                        <a:solidFill>
                          <a:schemeClr val="bg1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94199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Trendi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322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 err="1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Fit</a:t>
                      </a:r>
                      <a:endParaRPr lang="fi-FI" sz="1200" b="0" i="0" u="none" strike="noStrike" dirty="0">
                        <a:solidFill>
                          <a:schemeClr val="accent1"/>
                        </a:solidFill>
                        <a:effectLst/>
                        <a:latin typeface="Neue Haas Unica W1G" panose="020B0504030206090203" pitchFamily="34" charset="0"/>
                      </a:endParaRP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3576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2136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HS Meidän perhe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7564"/>
                  </a:ext>
                </a:extLst>
              </a:tr>
              <a:tr h="34877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Sport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233295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Kauneus &amp; Terveys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160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Deko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0629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Glorian Koti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13514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Kotiliesi Käsityö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551843"/>
                  </a:ext>
                </a:extLst>
              </a:tr>
              <a:tr h="282314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Suuri Käsityö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486347"/>
                  </a:ext>
                </a:extLst>
              </a:tr>
              <a:tr h="4052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Kaikki aikakauslehdet</a:t>
                      </a:r>
                      <a:endParaRPr lang="fi-FI" sz="1200" b="1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08000" marR="7376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i-FI" sz="1200" b="1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06218" marR="106218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09796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DEB0D4F1-A999-08F8-79BC-F4AB92422339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55670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FCE38D-87F7-6C49-8ADE-2AA6C30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400" dirty="0"/>
              <a:t>Mistä saat ideoita ja vinkkejä </a:t>
            </a:r>
            <a:r>
              <a:rPr lang="fi-FI" sz="3400" dirty="0">
                <a:solidFill>
                  <a:schemeClr val="accent2"/>
                </a:solidFill>
              </a:rPr>
              <a:t>matkojen </a:t>
            </a:r>
            <a:r>
              <a:rPr lang="fi-FI" sz="3400" dirty="0"/>
              <a:t>hankintoihin?</a:t>
            </a:r>
          </a:p>
        </p:txBody>
      </p:sp>
      <p:graphicFrame>
        <p:nvGraphicFramePr>
          <p:cNvPr id="17" name="Taulukko 5">
            <a:extLst>
              <a:ext uri="{FF2B5EF4-FFF2-40B4-BE49-F238E27FC236}">
                <a16:creationId xmlns:a16="http://schemas.microsoft.com/office/drawing/2014/main" id="{6BCB024D-E267-684F-87EC-00687F3FDE1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81684943"/>
              </p:ext>
            </p:extLst>
          </p:nvPr>
        </p:nvGraphicFramePr>
        <p:xfrm>
          <a:off x="535642" y="1507179"/>
          <a:ext cx="11120715" cy="449301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12807">
                  <a:extLst>
                    <a:ext uri="{9D8B030D-6E8A-4147-A177-3AD203B41FA5}">
                      <a16:colId xmlns:a16="http://schemas.microsoft.com/office/drawing/2014/main" val="3797921272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3848733708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050757583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05311527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18453023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17507571"/>
                    </a:ext>
                  </a:extLst>
                </a:gridCol>
                <a:gridCol w="1451318">
                  <a:extLst>
                    <a:ext uri="{9D8B030D-6E8A-4147-A177-3AD203B41FA5}">
                      <a16:colId xmlns:a16="http://schemas.microsoft.com/office/drawing/2014/main" val="291354898"/>
                    </a:ext>
                  </a:extLst>
                </a:gridCol>
              </a:tblGrid>
              <a:tr h="648876">
                <a:tc rowSpan="2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bg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kaikista vastaajista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% matkan ostoa seuraavan </a:t>
                      </a:r>
                      <a:b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bg2"/>
                          </a:solidFill>
                          <a:latin typeface="Neue Haas Unica W1G" panose="020B0504030206020203" pitchFamily="34" charset="0"/>
                        </a:rPr>
                        <a:t>12 kk:n aikana harkitsevista </a:t>
                      </a:r>
                      <a:endParaRPr lang="fi-FI" sz="1400" i="0" dirty="0">
                        <a:solidFill>
                          <a:schemeClr val="bg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586993"/>
                  </a:ext>
                </a:extLst>
              </a:tr>
              <a:tr h="976887">
                <a:tc vMerge="1">
                  <a:txBody>
                    <a:bodyPr/>
                    <a:lstStyle/>
                    <a:p>
                      <a:pPr algn="l" fontAlgn="ctr"/>
                      <a:endParaRPr lang="fi-FI" sz="1400" b="0" i="0" u="none" strike="noStrike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0800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Koko väestö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4 300 000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Naiset</a:t>
                      </a: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2 199 000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2 101 000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Kaikki ostoa harkitsevat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1 485 000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naiset 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760 000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b="1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Ostoa harkitsevat miehet</a:t>
                      </a:r>
                      <a:b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</a:br>
                      <a:r>
                        <a:rPr lang="fi-FI" sz="1400" dirty="0">
                          <a:solidFill>
                            <a:schemeClr val="tx2"/>
                          </a:solidFill>
                          <a:latin typeface="Neue Haas Unica W1G" panose="020B0504030206020203" pitchFamily="34" charset="0"/>
                        </a:rPr>
                        <a:t>est. 725 000</a:t>
                      </a:r>
                      <a:endParaRPr lang="fi-FI" sz="1400" b="1" dirty="0">
                        <a:solidFill>
                          <a:schemeClr val="tx2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61242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Sosiaalinen media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889384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aikakauslehdet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289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Painetut sanomalehdet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793215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Televisio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787778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Blogit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42132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Kotiin jaettavat mainokset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4284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Aikakauslehtien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82873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Sanomalehtien nettisivut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1831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Radio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4597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Muut nettisivustot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27299"/>
                  </a:ext>
                </a:extLst>
              </a:tr>
              <a:tr h="26065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Ei mistään näistä</a:t>
                      </a:r>
                    </a:p>
                  </a:txBody>
                  <a:tcPr marL="9000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902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70104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E3A582-BC87-4A40-9643-53CC5A1FE57A}"/>
              </a:ext>
            </a:extLst>
          </p:cNvPr>
          <p:cNvCxnSpPr>
            <a:cxnSpLocks/>
          </p:cNvCxnSpPr>
          <p:nvPr/>
        </p:nvCxnSpPr>
        <p:spPr>
          <a:xfrm>
            <a:off x="832648" y="1313722"/>
            <a:ext cx="1052670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">
            <a:extLst>
              <a:ext uri="{FF2B5EF4-FFF2-40B4-BE49-F238E27FC236}">
                <a16:creationId xmlns:a16="http://schemas.microsoft.com/office/drawing/2014/main" id="{DCD5DA48-AE76-9DB2-72D9-4084F550F5AF}"/>
              </a:ext>
            </a:extLst>
          </p:cNvPr>
          <p:cNvSpPr/>
          <p:nvPr/>
        </p:nvSpPr>
        <p:spPr>
          <a:xfrm>
            <a:off x="3785917" y="6338917"/>
            <a:ext cx="4579150" cy="25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Lähde: KMT 2022  |  Koko väestö N: 46 996, naiset N: 23 246, miehet N: 23 750</a:t>
            </a:r>
          </a:p>
        </p:txBody>
      </p:sp>
    </p:spTree>
    <p:extLst>
      <p:ext uri="{BB962C8B-B14F-4D97-AF65-F5344CB8AC3E}">
        <p14:creationId xmlns:p14="http://schemas.microsoft.com/office/powerpoint/2010/main" val="2377388077"/>
      </p:ext>
    </p:extLst>
  </p:cSld>
  <p:clrMapOvr>
    <a:masterClrMapping/>
  </p:clrMapOvr>
</p:sld>
</file>

<file path=ppt/theme/theme1.xml><?xml version="1.0" encoding="utf-8"?>
<a:theme xmlns:a="http://schemas.openxmlformats.org/drawingml/2006/main" name="Aikakausmedia-presentaatiopohja-v2">
  <a:themeElements>
    <a:clrScheme name="Aikakausmedia värit">
      <a:dk1>
        <a:srgbClr val="000000"/>
      </a:dk1>
      <a:lt1>
        <a:srgbClr val="FFFFFF"/>
      </a:lt1>
      <a:dk2>
        <a:srgbClr val="002649"/>
      </a:dk2>
      <a:lt2>
        <a:srgbClr val="FEFCFF"/>
      </a:lt2>
      <a:accent1>
        <a:srgbClr val="002649"/>
      </a:accent1>
      <a:accent2>
        <a:srgbClr val="FF6464"/>
      </a:accent2>
      <a:accent3>
        <a:srgbClr val="F3CF67"/>
      </a:accent3>
      <a:accent4>
        <a:srgbClr val="43FFED"/>
      </a:accent4>
      <a:accent5>
        <a:srgbClr val="00599E"/>
      </a:accent5>
      <a:accent6>
        <a:srgbClr val="B2B2B2"/>
      </a:accent6>
      <a:hlink>
        <a:srgbClr val="FF6464"/>
      </a:hlink>
      <a:folHlink>
        <a:srgbClr val="FF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Neue Haas Unica W1G" panose="020B0504030206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kakausmedia_Medioiden_kaytto_hankintapaatoksissa_KMT_2021_pohja" id="{D1643B16-6B9A-1A44-9177-2D8AACAAAA2F}" vid="{D64FB85D-FDAD-B546-9FCC-5A0D746B2A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4458EC40896444B91DD79CC67A8CBDA" ma:contentTypeVersion="2" ma:contentTypeDescription="Luo uusi asiakirja." ma:contentTypeScope="" ma:versionID="fa09b667a47f4bf597b23184d617d21f">
  <xsd:schema xmlns:xsd="http://www.w3.org/2001/XMLSchema" xmlns:xs="http://www.w3.org/2001/XMLSchema" xmlns:p="http://schemas.microsoft.com/office/2006/metadata/properties" xmlns:ns2="9c8e2388-80bc-4e26-8bd7-285ba7b96066" targetNamespace="http://schemas.microsoft.com/office/2006/metadata/properties" ma:root="true" ma:fieldsID="58eff16b3e812bc090ccac3ea4e80f30" ns2:_="">
    <xsd:import namespace="9c8e2388-80bc-4e26-8bd7-285ba7b960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e2388-80bc-4e26-8bd7-285ba7b96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DB7AAC-0F6C-410B-80C8-2C33E1E24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8e2388-80bc-4e26-8bd7-285ba7b960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3B3261-5212-4417-8156-0AF3EC85F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8CDF1E-323A-4111-BD44-0AD82638221E}">
  <ds:schemaRefs>
    <ds:schemaRef ds:uri="http://schemas.microsoft.com/office/infopath/2007/PartnerControls"/>
    <ds:schemaRef ds:uri="http://purl.org/dc/dcmitype/"/>
    <ds:schemaRef ds:uri="9c8e2388-80bc-4e26-8bd7-285ba7b96066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2617</TotalTime>
  <Words>4224</Words>
  <Application>Microsoft Macintosh PowerPoint</Application>
  <PresentationFormat>Widescreen</PresentationFormat>
  <Paragraphs>1937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Clattering</vt:lpstr>
      <vt:lpstr>Neue Haas Unica W1G</vt:lpstr>
      <vt:lpstr>Neue Haas Unica W1G Light</vt:lpstr>
      <vt:lpstr>Canela Medium</vt:lpstr>
      <vt:lpstr>Aikakausmedia-presentaatiopohja-v2</vt:lpstr>
      <vt:lpstr>Medioiden käyttö hankintapäätöksissä ja lukijoiden ostoaikeet</vt:lpstr>
      <vt:lpstr>Toimialat</vt:lpstr>
      <vt:lpstr>Mistä saat ideoita ja vinkkejä autoihin ja auton hankintaan?</vt:lpstr>
      <vt:lpstr>Top-lehdet – auton hankinta ja ostoaikeet</vt:lpstr>
      <vt:lpstr>Mistä saat ideoita ja vinkkejä kodinkoneiden, elektroniikan ja tietotekniikan hankintoihin?</vt:lpstr>
      <vt:lpstr>Top-lehdet – kodinkoneiden, elektroniikan ja tietotekniikan hankinta ja ostoaikeet</vt:lpstr>
      <vt:lpstr>Mistä saat ideoita ja vinkkejä kosmetiikan ja kauneudenhoidon tuotteiden hankintoihin?</vt:lpstr>
      <vt:lpstr>Top-lehdet – kosmetiikan ja kauneudenhoidon tuotteiden hankinta ja ostoaikeet</vt:lpstr>
      <vt:lpstr>Mistä saat ideoita ja vinkkejä matkojen hankintoihin?</vt:lpstr>
      <vt:lpstr>Top-lehdet – matkojen hankinta ja ostoaikeet</vt:lpstr>
      <vt:lpstr>Mistä saat ideoita ja vinkkejä muodin ja pukeutumisen hankintoihin?</vt:lpstr>
      <vt:lpstr>Top-lehdet – muodin ja pukeutumisen hankinnat ja ostoaikeet</vt:lpstr>
      <vt:lpstr>Mistä saat ideoita ja vinkkejä remontoinnin ja rakentamisen hankintoihin?</vt:lpstr>
      <vt:lpstr>Top-lehdet – remontoinnin ja rakentamisen hankinnat ja ostoaikeet</vt:lpstr>
      <vt:lpstr>Mistä saat ideoita ja vinkkejä ruokaan ja ruuanlaittoon?</vt:lpstr>
      <vt:lpstr>Top-lehdet – ruoka ja ruuanlaiton tuotteiden hankinnat</vt:lpstr>
      <vt:lpstr>Mistä saat ideoita ja vinkkejä silmälasien, piilolinssien ja aurinkolasien hankintoihin?</vt:lpstr>
      <vt:lpstr>Top-lehdet – silmälasien, piilolinssien ja aurinkolasien hankinnat ja ostoaikeet</vt:lpstr>
      <vt:lpstr>Mistä saat ideoita ja vinkkejä sisustamisen ja huonekalujen hankintoihin?</vt:lpstr>
      <vt:lpstr>Top-lehdet – sisustamisen ja huonekalujen hankinnat ja ostoaikeet</vt:lpstr>
      <vt:lpstr>Mistä saat ideoita ja vinkkejä säästämisen ja sijoittamisen hankintoihin?</vt:lpstr>
      <vt:lpstr>Top-lehdet – säästämisen ja sijoittamisen tuotteiden hankinnat ja ostoaikeet</vt:lpstr>
      <vt:lpstr>Mistä saat ideoita ja vinkkejä terveyden ja hyvinvoinnin hankintoihin?</vt:lpstr>
      <vt:lpstr>Top-lehdet – terveyden ja hyvinvoinnin tuotteiden ja palveluiden hankinnat ja ostoaikeet</vt:lpstr>
      <vt:lpstr>Mistä saat ideoita ja vinkkejä urheiluvaatteiden, -jalkineiden ja –välineiden hankintoihin?</vt:lpstr>
      <vt:lpstr>Top-lehdet – urheiluvaatteiden, -jalkineiden ja -välineiden hankinnat ja ostoaikeet</vt:lpstr>
      <vt:lpstr>Ideoiden saaminen painetuista aikakauslehdistä eri tuotteiden hankintapäätöksiin % suomalaisista, saa ideoita tai vinkkejä tuotteen hankintaan aikakauslehdistä</vt:lpstr>
      <vt:lpstr>Ideoiden saaminen aikakauslehtien nettisivuilta eri tuotteiden hankintapäätöksiin % suomalaisista, saa ideoita tai vinkkejä tuotteen hankintaan aikakauslehtien nettisivuilta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Lukutavat &amp;  mainontaan suhtautuminen</dc:title>
  <dc:creator>Outi Itävuo</dc:creator>
  <cp:lastModifiedBy>Outi Itävuo</cp:lastModifiedBy>
  <cp:revision>107</cp:revision>
  <dcterms:created xsi:type="dcterms:W3CDTF">2021-09-08T08:35:08Z</dcterms:created>
  <dcterms:modified xsi:type="dcterms:W3CDTF">2022-10-07T13:07:12Z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0x010100C4458EC40896444B91DD79CC67A8CBDA</vt:lpwstr>
  </property>
</Properties>
</file>