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handoutMasterIdLst>
    <p:handoutMasterId r:id="rId44"/>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79" r:id="rId38"/>
    <p:sldId id="1280" r:id="rId39"/>
    <p:sldId id="1281" r:id="rId40"/>
    <p:sldId id="1285" r:id="rId41"/>
    <p:sldId id="1286" r:id="rId42"/>
  </p:sldIdLst>
  <p:sldSz cx="12192000" cy="6858000"/>
  <p:notesSz cx="6858000" cy="9144000"/>
  <p:embeddedFontLst>
    <p:embeddedFont>
      <p:font typeface="Canela Medium" pitchFamily="2" charset="77"/>
      <p:regular r:id="rId45"/>
    </p:embeddedFont>
    <p:embeddedFont>
      <p:font typeface="Clattering" pitchFamily="2" charset="0"/>
      <p:regular r:id="rId46"/>
    </p:embeddedFont>
    <p:embeddedFont>
      <p:font typeface="Neue Haas Unica Pro" panose="020B0504030206020203" pitchFamily="34" charset="77"/>
      <p:regular r:id="rId47"/>
      <p:bold r:id="rId48"/>
      <p:italic r:id="rId49"/>
      <p:boldItalic r:id="rId50"/>
    </p:embeddedFont>
    <p:embeddedFont>
      <p:font typeface="Neue Haas Unica W1G" panose="020B0404030206020203" pitchFamily="34" charset="0"/>
      <p:regular r:id="rId51"/>
      <p:bold r:id="rId52"/>
      <p:italic r:id="rId53"/>
      <p:boldItalic r:id="rId54"/>
    </p:embeddedFont>
    <p:embeddedFont>
      <p:font typeface="Neue Haas Unica W1G Light" panose="020B0404030206020203" pitchFamily="34" charset="0"/>
      <p:regular r:id="rId55"/>
      <p:italic r:id="rId56"/>
    </p:embeddedFont>
    <p:embeddedFont>
      <p:font typeface="Neue Haas Unica W1G Medium" panose="020B0404030206020203" pitchFamily="34" charset="0"/>
      <p:regular r:id="rId57"/>
      <p:italic r:id="rId5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D9D9D9"/>
    <a:srgbClr val="9CFFF8"/>
    <a:srgbClr val="F4CF67"/>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3" autoAdjust="0"/>
    <p:restoredTop sz="92789" autoAdjust="0"/>
  </p:normalViewPr>
  <p:slideViewPr>
    <p:cSldViewPr snapToGrid="0" snapToObjects="1">
      <p:cViewPr varScale="1">
        <p:scale>
          <a:sx n="105" d="100"/>
          <a:sy n="105" d="100"/>
        </p:scale>
        <p:origin x="200" y="480"/>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2 637 313</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2637313</c:v>
                </c:pt>
                <c:pt idx="1">
                  <c:v>1739867</c:v>
                </c:pt>
                <c:pt idx="2">
                  <c:v>559226</c:v>
                </c:pt>
                <c:pt idx="3">
                  <c:v>162808</c:v>
                </c:pt>
                <c:pt idx="4">
                  <c:v>145617</c:v>
                </c:pt>
                <c:pt idx="5">
                  <c:v>89705</c:v>
                </c:pt>
                <c:pt idx="6">
                  <c:v>99426</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#,##0</c:formatCode>
                <c:ptCount val="13"/>
                <c:pt idx="0">
                  <c:v>81063</c:v>
                </c:pt>
                <c:pt idx="1">
                  <c:v>85212</c:v>
                </c:pt>
                <c:pt idx="2">
                  <c:v>87832</c:v>
                </c:pt>
                <c:pt idx="3">
                  <c:v>114735</c:v>
                </c:pt>
                <c:pt idx="4">
                  <c:v>119330</c:v>
                </c:pt>
                <c:pt idx="5">
                  <c:v>123989</c:v>
                </c:pt>
                <c:pt idx="6">
                  <c:v>129078</c:v>
                </c:pt>
                <c:pt idx="7">
                  <c:v>133162</c:v>
                </c:pt>
                <c:pt idx="8">
                  <c:v>135792</c:v>
                </c:pt>
                <c:pt idx="9">
                  <c:v>138398</c:v>
                </c:pt>
                <c:pt idx="10">
                  <c:v>141229</c:v>
                </c:pt>
                <c:pt idx="11">
                  <c:v>143257</c:v>
                </c:pt>
                <c:pt idx="12">
                  <c:v>145617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General</c:formatCode>
                <c:ptCount val="13"/>
                <c:pt idx="3" formatCode="#,##0">
                  <c:v>91623</c:v>
                </c:pt>
                <c:pt idx="4" formatCode="#,##0">
                  <c:v>92291</c:v>
                </c:pt>
                <c:pt idx="5" formatCode="#,##0">
                  <c:v>93460</c:v>
                </c:pt>
                <c:pt idx="6" formatCode="#,##0">
                  <c:v>94314</c:v>
                </c:pt>
                <c:pt idx="7" formatCode="#,##0">
                  <c:v>95180</c:v>
                </c:pt>
                <c:pt idx="8" formatCode="#,##0">
                  <c:v>95913</c:v>
                </c:pt>
                <c:pt idx="9" formatCode="#,##0">
                  <c:v>96508</c:v>
                </c:pt>
                <c:pt idx="10" formatCode="#,##0">
                  <c:v>97240</c:v>
                </c:pt>
                <c:pt idx="11" formatCode="#,##0">
                  <c:v>98235</c:v>
                </c:pt>
                <c:pt idx="12" formatCode="#,##0">
                  <c:v>99426</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8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General</c:formatCode>
                <c:ptCount val="13"/>
                <c:pt idx="3" formatCode="#,##0">
                  <c:v>78120</c:v>
                </c:pt>
                <c:pt idx="4" formatCode="#,##0">
                  <c:v>78308</c:v>
                </c:pt>
                <c:pt idx="5" formatCode="#,##0">
                  <c:v>78966</c:v>
                </c:pt>
                <c:pt idx="6" formatCode="#,##0">
                  <c:v>79825</c:v>
                </c:pt>
                <c:pt idx="7" formatCode="#,##0">
                  <c:v>81214</c:v>
                </c:pt>
                <c:pt idx="8" formatCode="#,##0">
                  <c:v>83320</c:v>
                </c:pt>
                <c:pt idx="9" formatCode="#,##0">
                  <c:v>85576</c:v>
                </c:pt>
                <c:pt idx="10" formatCode="#,##0">
                  <c:v>87773</c:v>
                </c:pt>
                <c:pt idx="11" formatCode="#,##0">
                  <c:v>89293</c:v>
                </c:pt>
                <c:pt idx="12" formatCode="#,##0">
                  <c:v>89705</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6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1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5433962</c:v>
                </c:pt>
                <c:pt idx="1">
                  <c:v>2637313</c:v>
                </c:pt>
                <c:pt idx="2">
                  <c:v>1739867</c:v>
                </c:pt>
                <c:pt idx="3">
                  <c:v>559226</c:v>
                </c:pt>
                <c:pt idx="4">
                  <c:v>162808</c:v>
                </c:pt>
                <c:pt idx="5">
                  <c:v>145617</c:v>
                </c:pt>
                <c:pt idx="6">
                  <c:v>99426</c:v>
                </c:pt>
                <c:pt idx="7">
                  <c:v>89705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169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471</c:v>
                </c:pt>
                <c:pt idx="1">
                  <c:v>169</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15 605</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28751.121693121691</c:v>
                </c:pt>
                <c:pt idx="1">
                  <c:v>15605.402366863906</c:v>
                </c:pt>
                <c:pt idx="2">
                  <c:v>12699.759124087592</c:v>
                </c:pt>
                <c:pt idx="3">
                  <c:v>10167.745454545455</c:v>
                </c:pt>
                <c:pt idx="4">
                  <c:v>7664.0526315789475</c:v>
                </c:pt>
                <c:pt idx="5">
                  <c:v>5276.7647058823532</c:v>
                </c:pt>
                <c:pt idx="6">
                  <c:v>3617.9555555555557</c:v>
                </c:pt>
                <c:pt idx="7">
                  <c:v>3428.4827586206898</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6464"/>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6464"/>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6464"/>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6464"/>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6464"/>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6464"/>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 *</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#,##0</c:formatCode>
                <c:ptCount val="13"/>
                <c:pt idx="0">
                  <c:v>4959140</c:v>
                </c:pt>
                <c:pt idx="1">
                  <c:v>4945357</c:v>
                </c:pt>
                <c:pt idx="2">
                  <c:v>4955738</c:v>
                </c:pt>
                <c:pt idx="3">
                  <c:v>5187490</c:v>
                </c:pt>
                <c:pt idx="4">
                  <c:v>5203995</c:v>
                </c:pt>
                <c:pt idx="5">
                  <c:v>5237544</c:v>
                </c:pt>
                <c:pt idx="6">
                  <c:v>5274972</c:v>
                </c:pt>
                <c:pt idx="7">
                  <c:v>5302223</c:v>
                </c:pt>
                <c:pt idx="8">
                  <c:v>5324659</c:v>
                </c:pt>
                <c:pt idx="9">
                  <c:v>5352355</c:v>
                </c:pt>
                <c:pt idx="10">
                  <c:v>5380939</c:v>
                </c:pt>
                <c:pt idx="11">
                  <c:v>5408230</c:v>
                </c:pt>
                <c:pt idx="12">
                  <c:v>5433962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6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rgbClr val="0E2649"/>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0E2649"/>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0E2649"/>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0E2649"/>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0E2649"/>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0E2649"/>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0E2649"/>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 *</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#,##0</c:formatCode>
                <c:ptCount val="13"/>
                <c:pt idx="0">
                  <c:v>2247970</c:v>
                </c:pt>
                <c:pt idx="1">
                  <c:v>2244610</c:v>
                </c:pt>
                <c:pt idx="2">
                  <c:v>2245382</c:v>
                </c:pt>
                <c:pt idx="3">
                  <c:v>2498449</c:v>
                </c:pt>
                <c:pt idx="4">
                  <c:v>2504302</c:v>
                </c:pt>
                <c:pt idx="5">
                  <c:v>2525040</c:v>
                </c:pt>
                <c:pt idx="6">
                  <c:v>2548278</c:v>
                </c:pt>
                <c:pt idx="7">
                  <c:v>2564327</c:v>
                </c:pt>
                <c:pt idx="8">
                  <c:v>2574850</c:v>
                </c:pt>
                <c:pt idx="9">
                  <c:v>2591375</c:v>
                </c:pt>
                <c:pt idx="10">
                  <c:v>2606786</c:v>
                </c:pt>
                <c:pt idx="11">
                  <c:v>2623654</c:v>
                </c:pt>
                <c:pt idx="12">
                  <c:v>2637313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#,##0</c:formatCode>
                <c:ptCount val="13"/>
                <c:pt idx="0">
                  <c:v>1691731</c:v>
                </c:pt>
                <c:pt idx="1">
                  <c:v>1687340</c:v>
                </c:pt>
                <c:pt idx="2">
                  <c:v>1695852</c:v>
                </c:pt>
                <c:pt idx="3">
                  <c:v>1676728</c:v>
                </c:pt>
                <c:pt idx="4">
                  <c:v>1683007</c:v>
                </c:pt>
                <c:pt idx="5">
                  <c:v>1690022</c:v>
                </c:pt>
                <c:pt idx="6">
                  <c:v>1697910</c:v>
                </c:pt>
                <c:pt idx="7">
                  <c:v>1704707</c:v>
                </c:pt>
                <c:pt idx="8">
                  <c:v>1710759</c:v>
                </c:pt>
                <c:pt idx="9">
                  <c:v>1716035</c:v>
                </c:pt>
                <c:pt idx="10">
                  <c:v>1723137</c:v>
                </c:pt>
                <c:pt idx="11">
                  <c:v>1730884</c:v>
                </c:pt>
                <c:pt idx="12">
                  <c:v>1739867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#,##0</c:formatCode>
                <c:ptCount val="13"/>
                <c:pt idx="0">
                  <c:v>640414</c:v>
                </c:pt>
                <c:pt idx="1">
                  <c:v>631038</c:v>
                </c:pt>
                <c:pt idx="2">
                  <c:v>628332</c:v>
                </c:pt>
                <c:pt idx="3">
                  <c:v>571877</c:v>
                </c:pt>
                <c:pt idx="4">
                  <c:v>569925</c:v>
                </c:pt>
                <c:pt idx="5">
                  <c:v>568190</c:v>
                </c:pt>
                <c:pt idx="6">
                  <c:v>567073</c:v>
                </c:pt>
                <c:pt idx="7">
                  <c:v>564481</c:v>
                </c:pt>
                <c:pt idx="8">
                  <c:v>564059</c:v>
                </c:pt>
                <c:pt idx="9">
                  <c:v>564026</c:v>
                </c:pt>
                <c:pt idx="10">
                  <c:v>563717</c:v>
                </c:pt>
                <c:pt idx="11">
                  <c:v>561081</c:v>
                </c:pt>
                <c:pt idx="12">
                  <c:v>559226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10/2024</c:v>
                </c:pt>
                <c:pt idx="1">
                  <c:v>11/2024</c:v>
                </c:pt>
                <c:pt idx="2">
                  <c:v>12/2024</c:v>
                </c:pt>
                <c:pt idx="3">
                  <c:v>1/2025</c:v>
                </c:pt>
                <c:pt idx="4">
                  <c:v>2/2025</c:v>
                </c:pt>
                <c:pt idx="5">
                  <c:v>3/2025</c:v>
                </c:pt>
                <c:pt idx="6">
                  <c:v>4/2025</c:v>
                </c:pt>
                <c:pt idx="7">
                  <c:v>5/2025</c:v>
                </c:pt>
                <c:pt idx="8">
                  <c:v>6/2025</c:v>
                </c:pt>
                <c:pt idx="9">
                  <c:v>7/2025</c:v>
                </c:pt>
                <c:pt idx="10">
                  <c:v>8/2025</c:v>
                </c:pt>
                <c:pt idx="11">
                  <c:v>9/2025</c:v>
                </c:pt>
                <c:pt idx="12">
                  <c:v>10/2025</c:v>
                </c:pt>
              </c:strCache>
            </c:strRef>
          </c:cat>
          <c:val>
            <c:numRef>
              <c:f>Sheet1!$B$2:$B$14</c:f>
              <c:numCache>
                <c:formatCode>#,##0</c:formatCode>
                <c:ptCount val="13"/>
                <c:pt idx="0">
                  <c:v>190618</c:v>
                </c:pt>
                <c:pt idx="1">
                  <c:v>191586</c:v>
                </c:pt>
                <c:pt idx="2">
                  <c:v>192369</c:v>
                </c:pt>
                <c:pt idx="3">
                  <c:v>155958</c:v>
                </c:pt>
                <c:pt idx="4">
                  <c:v>156832</c:v>
                </c:pt>
                <c:pt idx="5">
                  <c:v>157877</c:v>
                </c:pt>
                <c:pt idx="6">
                  <c:v>158494</c:v>
                </c:pt>
                <c:pt idx="7">
                  <c:v>159152</c:v>
                </c:pt>
                <c:pt idx="8">
                  <c:v>159966</c:v>
                </c:pt>
                <c:pt idx="9">
                  <c:v>160437</c:v>
                </c:pt>
                <c:pt idx="10">
                  <c:v>161057</c:v>
                </c:pt>
                <c:pt idx="11">
                  <c:v>161826</c:v>
                </c:pt>
                <c:pt idx="12">
                  <c:v>162808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5 433 962</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5.11.2025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5.11.2025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36</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5/haluatko-uudistuneen-ajankuva-lehden-kotiisi-maksutta-ennakkotilaa-10-11-mennessa/"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3.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Lokakuu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64734886"/>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10/2024 – 10/2025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10/2024 – 10/2025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03606901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79018603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10/2024 – 10/2025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10/2024 – 10/2025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419199056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10/2024 – 10/2025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4258146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087159029"/>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279 835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279 547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259 034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224 764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220 925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199 951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163 656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162 318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132 199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118 518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184612185"/>
              </p:ext>
            </p:extLst>
          </p:nvPr>
        </p:nvGraphicFramePr>
        <p:xfrm>
          <a:off x="6344421" y="1410790"/>
          <a:ext cx="4785132" cy="453085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104 179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103 748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98 213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90 536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86 165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82 695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79 071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73 231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72 416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69 778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158394472"/>
              </p:ext>
            </p:extLst>
          </p:nvPr>
        </p:nvGraphicFramePr>
        <p:xfrm>
          <a:off x="1158466" y="1410790"/>
          <a:ext cx="4785132" cy="452070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92 000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788009013"/>
              </p:ext>
            </p:extLst>
          </p:nvPr>
        </p:nvGraphicFramePr>
        <p:xfrm>
          <a:off x="6344421" y="1410790"/>
          <a:ext cx="4785132" cy="451504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235530319"/>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126 708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90 575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77 430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70 865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67 518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65 087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57 849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53 640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47 231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44 406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666149100"/>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43 649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43 416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42 808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42 778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38 153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36 748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35 890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33 099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31 318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30 371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31963591"/>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181 019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138 122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48 204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17 630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12 993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12 389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11 515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10 359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9 019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8 806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066595932"/>
              </p:ext>
            </p:extLst>
          </p:nvPr>
        </p:nvGraphicFramePr>
        <p:xfrm>
          <a:off x="6344421" y="1410790"/>
          <a:ext cx="4785132" cy="453029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7 921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7 194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6 046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5 727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5 318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5 215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4 673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4 007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3 620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using a cell phone&#10;&#10;AI-generated content may be incorrect.">
            <a:extLst>
              <a:ext uri="{FF2B5EF4-FFF2-40B4-BE49-F238E27FC236}">
                <a16:creationId xmlns:a16="http://schemas.microsoft.com/office/drawing/2014/main" id="{59E34949-959B-3762-37EA-544B496AAE4B}"/>
              </a:ext>
            </a:extLst>
          </p:cNvPr>
          <p:cNvPicPr>
            <a:picLocks noGrp="1" noChangeAspect="1"/>
          </p:cNvPicPr>
          <p:nvPr>
            <p:ph type="pic" idx="1"/>
          </p:nvPr>
        </p:nvPicPr>
        <p:blipFill>
          <a:blip r:embed="rId3"/>
          <a:srcRect l="16964" r="36786"/>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1184804"/>
            <a:ext cx="4799012" cy="1231900"/>
          </a:xfrm>
        </p:spPr>
        <p:txBody>
          <a:bodyPr>
            <a:noAutofit/>
          </a:bodyPr>
          <a:lstStyle/>
          <a:p>
            <a:r>
              <a:rPr lang="fi-FI" sz="3200" dirty="0"/>
              <a:t>Suomen Luonto nousi lokakuussa somen ykköseksi</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715495"/>
            <a:ext cx="5350566" cy="3451603"/>
          </a:xfrm>
        </p:spPr>
        <p:txBody>
          <a:bodyPr anchor="ctr">
            <a:noAutofit/>
          </a:bodyPr>
          <a:lstStyle/>
          <a:p>
            <a:pPr fontAlgn="b"/>
            <a:r>
              <a:rPr lang="fi-FI" sz="1400" dirty="0" err="1"/>
              <a:t>Aikakausmedioilla</a:t>
            </a:r>
            <a:r>
              <a:rPr lang="fi-FI" sz="1400" dirty="0"/>
              <a:t> oli lokakuussa yhteensä 5 433 962 seuraajaa kaikissa kanavissa (bruttoluku).</a:t>
            </a:r>
          </a:p>
          <a:p>
            <a:pPr fontAlgn="b"/>
            <a:r>
              <a:rPr lang="fi-FI" sz="1400" dirty="0"/>
              <a:t>Uusia seuraajia saatiin 25 732. </a:t>
            </a:r>
          </a:p>
          <a:p>
            <a:pPr fontAlgn="b"/>
            <a:r>
              <a:rPr lang="fi-FI" sz="1400" dirty="0"/>
              <a:t>Eniten yleisöään kasvattivat Seiska (+3 381), Kaikkien aikojen Joulu (+1 313) ja Suomen Luonto (+1 236).</a:t>
            </a:r>
          </a:p>
          <a:p>
            <a:pPr fontAlgn="b"/>
            <a:r>
              <a:rPr lang="fi-FI" sz="1400" dirty="0"/>
              <a:t>Suomen Luonto on nyt somen seuratuin aikakausmedia. Yhteensä lehdellä on 279 835 seuraajaa eri kanavissa.</a:t>
            </a:r>
          </a:p>
          <a:p>
            <a:pPr fontAlgn="b"/>
            <a:r>
              <a:rPr lang="fi-FI" sz="1400" dirty="0"/>
              <a:t>Kaikkien aikojen Joulu oli toista kuukautta peräkkäin suurin nousija Instagramissa.</a:t>
            </a:r>
          </a:p>
          <a:p>
            <a:pPr fontAlgn="b"/>
            <a:endParaRPr lang="fi-FI" sz="1400" dirty="0"/>
          </a:p>
          <a:p>
            <a:pPr fontAlgn="b"/>
            <a:endParaRPr lang="fi-FI" sz="1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006653210"/>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6 070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4 990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4 860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826229894"/>
              </p:ext>
            </p:extLst>
          </p:nvPr>
        </p:nvGraphicFramePr>
        <p:xfrm>
          <a:off x="6298100" y="1410791"/>
          <a:ext cx="4785132" cy="453424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34 000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26 200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23 400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7 107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5 823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5 457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5 281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3 753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lokakuu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2128329228"/>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17 402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12 532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8 330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7 431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7 302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7 077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6 405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4 398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4 157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3 726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2846057520"/>
              </p:ext>
            </p:extLst>
          </p:nvPr>
        </p:nvGraphicFramePr>
        <p:xfrm>
          <a:off x="1205400" y="1410791"/>
          <a:ext cx="4785132" cy="450705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36 062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17 418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15 783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7 643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2 535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1 883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1 723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1 592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74527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1 497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68632778"/>
              </p:ext>
            </p:extLst>
          </p:nvPr>
        </p:nvGraphicFramePr>
        <p:xfrm>
          <a:off x="1815289" y="1410789"/>
          <a:ext cx="4134751"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947806">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+ 3 381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+ 1 313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+ 1 236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Kuluttaja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229909402"/>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V8-Magazine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Pellervo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lokakuu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a:t>
            </a:r>
            <a:r>
              <a:rPr lang="fi-FI" sz="1200" dirty="0"/>
              <a:t>seuraajia </a:t>
            </a:r>
            <a:r>
              <a:rPr lang="fi-FI" sz="1200" noProof="0" dirty="0"/>
              <a:t>on 1 000–10 000, määrä pyöristetään sadan tarkkuudella.</a:t>
            </a:r>
          </a:p>
          <a:p>
            <a:pPr fontAlgn="b"/>
            <a:r>
              <a:rPr lang="fi-FI" sz="1200" noProof="0" dirty="0"/>
              <a:t> Jos </a:t>
            </a:r>
            <a:r>
              <a:rPr lang="fi-FI" sz="1200" dirty="0"/>
              <a:t>seuraajia </a:t>
            </a:r>
            <a:r>
              <a:rPr lang="fi-FI" sz="1200" noProof="0" dirty="0"/>
              <a:t>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3480593379"/>
              </p:ext>
            </p:extLst>
          </p:nvPr>
        </p:nvGraphicFramePr>
        <p:xfrm>
          <a:off x="3194541" y="1410788"/>
          <a:ext cx="4785132" cy="440479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4094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63855">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Apu, Kodin Pellervo, Kotona, Kuluttaja, Maku, Meidän Mökki, </a:t>
                      </a:r>
                      <a:r>
                        <a:rPr lang="fi-FI" sz="1500" b="0" i="0" u="none" strike="noStrike" dirty="0" err="1">
                          <a:solidFill>
                            <a:srgbClr val="0E2649"/>
                          </a:solidFill>
                          <a:effectLst/>
                          <a:latin typeface="Neue Haas Unica W1G" panose="020B0504030206020203" pitchFamily="34" charset="0"/>
                        </a:rPr>
                        <a:t>Metsätrans</a:t>
                      </a:r>
                      <a:r>
                        <a:rPr lang="fi-FI" sz="1500" b="0" i="0" u="none" strike="noStrike" dirty="0">
                          <a:solidFill>
                            <a:srgbClr val="0E2649"/>
                          </a:solidFill>
                          <a:effectLst/>
                          <a:latin typeface="Neue Haas Unica W1G" panose="020B0504030206020203" pitchFamily="34" charset="0"/>
                        </a:rPr>
                        <a:t>, Seiska, Seura, Suomen Kuvalehti, Suomen Luonto,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Suuri Käsityö,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Tieteen Kuvalehti, Unelmien </a:t>
                      </a:r>
                      <a:r>
                        <a:rPr lang="fi-FI" sz="1500" b="0" i="0" u="none" strike="noStrike" dirty="0" err="1">
                          <a:solidFill>
                            <a:srgbClr val="0E2649"/>
                          </a:solidFill>
                          <a:effectLst/>
                          <a:latin typeface="Neue Haas Unica W1G" panose="020B0504030206020203" pitchFamily="34" charset="0"/>
                        </a:rPr>
                        <a:t>Talo&amp;Koti</a:t>
                      </a:r>
                      <a:r>
                        <a:rPr lang="fi-FI" sz="1500" b="0" i="0" u="none" strike="noStrike" dirty="0">
                          <a:solidFill>
                            <a:srgbClr val="0E2649"/>
                          </a:solidFill>
                          <a:effectLst/>
                          <a:latin typeface="Neue Haas Unica W1G" panose="020B0504030206020203" pitchFamily="34" charset="0"/>
                        </a:rPr>
                        <a:t>,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V8-Magazine,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Vauhdin Maailma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37826631"/>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54345210"/>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+ 1 294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Lapsen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lokakuu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654269679"/>
              </p:ext>
            </p:extLst>
          </p:nvPr>
        </p:nvGraphicFramePr>
        <p:xfrm>
          <a:off x="3703434" y="1410787"/>
          <a:ext cx="4785132" cy="329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+ 24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Kotimaa, 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E2649"/>
                          </a:solidFill>
                          <a:effectLst/>
                          <a:latin typeface="Neue Haas Unica W1G" panose="020B0504030206020203" pitchFamily="34" charset="0"/>
                        </a:rPr>
                        <a:t>Moottori, Siivet, 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Viisas Raha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8393883"/>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Seura, 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907416032"/>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lokakuu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2161997292"/>
              </p:ext>
            </p:extLst>
          </p:nvPr>
        </p:nvGraphicFramePr>
        <p:xfrm>
          <a:off x="3703434" y="1410786"/>
          <a:ext cx="4785132" cy="4014000"/>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Juoksija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Metsälehti,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50000"/>
                        </a:lnSpc>
                      </a:pPr>
                      <a:r>
                        <a:rPr lang="fi-FI" sz="1500" b="0" i="0" u="none" strike="noStrike" dirty="0">
                          <a:solidFill>
                            <a:srgbClr val="0E2649"/>
                          </a:solidFill>
                          <a:effectLst/>
                          <a:latin typeface="Neue Haas Unica W1G" panose="020B0504030206020203" pitchFamily="34" charset="0"/>
                        </a:rPr>
                        <a:t>+ 50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7.</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50000"/>
                        </a:lnSpc>
                      </a:pPr>
                      <a:r>
                        <a:rPr lang="fi-FI" sz="1500" b="0" i="0" u="none" strike="noStrike" dirty="0">
                          <a:solidFill>
                            <a:srgbClr val="0E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54769853"/>
                  </a:ext>
                </a:extLst>
              </a:tr>
              <a:tr h="108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8.</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Eeva, Kotona, Vapaa-ajan Kalastaja, 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50000"/>
                        </a:lnSpc>
                      </a:pPr>
                      <a:r>
                        <a:rPr lang="fi-FI" sz="1500" b="0" i="0" u="none" strike="noStrike" dirty="0">
                          <a:solidFill>
                            <a:srgbClr val="0E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96320630"/>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lokakuu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1000882181"/>
              </p:ext>
            </p:extLst>
          </p:nvPr>
        </p:nvGraphicFramePr>
        <p:xfrm>
          <a:off x="3703434" y="1410787"/>
          <a:ext cx="4785132" cy="40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+ 31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3811442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8885888"/>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lokakuu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619052142"/>
              </p:ext>
            </p:extLst>
          </p:nvPr>
        </p:nvGraphicFramePr>
        <p:xfrm>
          <a:off x="3747090" y="1410788"/>
          <a:ext cx="4785132" cy="1852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Eeva,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lokakuu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+ 3,2</a:t>
            </a:r>
          </a:p>
          <a:p>
            <a:pPr>
              <a:lnSpc>
                <a:spcPct val="100000"/>
              </a:lnSpc>
            </a:pPr>
            <a:r>
              <a:rPr lang="fi-FI" sz="1800" dirty="0">
                <a:solidFill>
                  <a:schemeClr val="bg2"/>
                </a:solidFill>
                <a:latin typeface="Neue Haas Unica W1G" panose="020B0504030206020203" pitchFamily="34" charset="0"/>
              </a:rPr>
              <a:t>Instagram	– 2,1</a:t>
            </a:r>
          </a:p>
          <a:p>
            <a:pPr>
              <a:lnSpc>
                <a:spcPct val="100000"/>
              </a:lnSpc>
            </a:pPr>
            <a:r>
              <a:rPr lang="fi-FI" sz="1800" dirty="0">
                <a:solidFill>
                  <a:schemeClr val="bg2"/>
                </a:solidFill>
                <a:latin typeface="Neue Haas Unica W1G" panose="020B0504030206020203" pitchFamily="34" charset="0"/>
              </a:rPr>
              <a:t>X 		– 2,6</a:t>
            </a:r>
          </a:p>
          <a:p>
            <a:pPr>
              <a:lnSpc>
                <a:spcPct val="100000"/>
              </a:lnSpc>
            </a:pPr>
            <a:r>
              <a:rPr lang="fi-FI" sz="1800" dirty="0">
                <a:solidFill>
                  <a:schemeClr val="bg2"/>
                </a:solidFill>
                <a:latin typeface="Neue Haas Unica W1G" panose="020B0504030206020203" pitchFamily="34" charset="0"/>
              </a:rPr>
              <a:t>YouTube 	– 0,8</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+ 1,0</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733492681"/>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on tilastoitu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muiden kanavien osuuksiin. </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lokakuu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1457830816"/>
              </p:ext>
            </p:extLst>
          </p:nvPr>
        </p:nvGraphicFramePr>
        <p:xfrm>
          <a:off x="3747090" y="1410787"/>
          <a:ext cx="4785132" cy="22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lokakuu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lokakuu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Tekniikka&amp;Talous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Tiede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a:t>
            </a:r>
            <a:r>
              <a:rPr lang="fi-FI" sz="3400" dirty="0" err="1">
                <a:solidFill>
                  <a:schemeClr val="tx2"/>
                </a:solidFill>
                <a:latin typeface="Canela Medium" pitchFamily="2" charset="77"/>
              </a:rPr>
              <a:t>taan</a:t>
            </a:r>
            <a:r>
              <a:rPr lang="fi-FI" sz="3400" dirty="0">
                <a:solidFill>
                  <a:schemeClr val="tx2"/>
                </a:solidFill>
                <a:latin typeface="Canela Medium" pitchFamily="2" charset="77"/>
              </a:rPr>
              <a:t> lisätyt ja siitä poistuneet </a:t>
            </a:r>
            <a:r>
              <a:rPr lang="en-FI" sz="3400" dirty="0">
                <a:solidFill>
                  <a:schemeClr val="tx2"/>
                </a:solidFill>
                <a:latin typeface="Canela Medium" pitchFamily="2" charset="77"/>
              </a:rPr>
              <a:t>kanavat / </a:t>
            </a:r>
            <a:r>
              <a:rPr lang="fi-FI" sz="3400" dirty="0"/>
              <a:t>lokakuu 2025</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7" name="Content Placeholder 6">
            <a:extLst>
              <a:ext uri="{FF2B5EF4-FFF2-40B4-BE49-F238E27FC236}">
                <a16:creationId xmlns:a16="http://schemas.microsoft.com/office/drawing/2014/main" id="{79D83390-D25F-09AA-8911-E2C9661C3291}"/>
              </a:ext>
            </a:extLst>
          </p:cNvPr>
          <p:cNvSpPr>
            <a:spLocks noGrp="1"/>
          </p:cNvSpPr>
          <p:nvPr>
            <p:ph idx="11"/>
          </p:nvPr>
        </p:nvSpPr>
        <p:spPr>
          <a:xfrm>
            <a:off x="1256379" y="1997078"/>
            <a:ext cx="4926930" cy="4396312"/>
          </a:xfrm>
        </p:spPr>
        <p:txBody>
          <a:bodyPr anchor="t">
            <a:no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Poistetut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i="1" u="none" strike="noStrike" kern="1200" cap="none" spc="0" normalizeH="0" baseline="0" noProof="0" dirty="0">
                <a:ln>
                  <a:noFill/>
                </a:ln>
                <a:solidFill>
                  <a:srgbClr val="002649"/>
                </a:solidFill>
                <a:effectLst/>
                <a:uLnTx/>
                <a:uFillTx/>
                <a:latin typeface="Neue Haas Unica Pro" panose="020B0504030206020203" pitchFamily="34" charset="77"/>
              </a:rPr>
              <a:t>vaikutus </a:t>
            </a:r>
            <a:r>
              <a:rPr lang="fi-FI" sz="1600" i="1" dirty="0">
                <a:solidFill>
                  <a:srgbClr val="002649"/>
                </a:solidFill>
                <a:latin typeface="Neue Haas Unica Pro" panose="020B0504030206020203" pitchFamily="34" charset="77"/>
              </a:rPr>
              <a:t>-2 800</a:t>
            </a:r>
            <a:r>
              <a:rPr kumimoji="0" lang="fi-FI" sz="1600" i="1" u="none" strike="noStrike" kern="1200" cap="none" spc="0" normalizeH="0" baseline="0" noProof="0" dirty="0">
                <a:ln>
                  <a:noFill/>
                </a:ln>
                <a:solidFill>
                  <a:srgbClr val="002649"/>
                </a:solidFill>
                <a:effectLst/>
                <a:uLnTx/>
                <a:uFillTx/>
                <a:latin typeface="Neue Haas Unica Pro" panose="020B0504030206020203" pitchFamily="34" charset="77"/>
              </a:rPr>
              <a:t> seuraajaa</a:t>
            </a:r>
          </a:p>
          <a:p>
            <a:pPr marL="285750" lvl="0" indent="-285750">
              <a:lnSpc>
                <a:spcPct val="100000"/>
              </a:lnSpc>
              <a:buFont typeface="Arial" panose="020B0604020202020204" pitchFamily="34" charset="0"/>
              <a:buChar char="•"/>
              <a:defRPr/>
            </a:pPr>
            <a:r>
              <a:rPr lang="fi-FI" sz="1600" dirty="0">
                <a:solidFill>
                  <a:srgbClr val="002649"/>
                </a:solidFill>
              </a:rPr>
              <a:t>Aarre</a:t>
            </a: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 Facebook</a:t>
            </a:r>
            <a:endPar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502463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417080"/>
            <a:ext cx="5112325" cy="2101785"/>
          </a:xfrm>
        </p:spPr>
        <p:txBody>
          <a:bodyPr>
            <a:noAutofit/>
          </a:bodyPr>
          <a:lstStyle/>
          <a:p>
            <a:r>
              <a:rPr lang="fi-FI" sz="3000" noProof="0" dirty="0"/>
              <a:t>Haluatko uudistuneen Ajankuva-lehden kotiisi maksutta? Ennakkotilaa </a:t>
            </a:r>
            <a:br>
              <a:rPr lang="fi-FI" sz="3000" noProof="0" dirty="0"/>
            </a:br>
            <a:r>
              <a:rPr lang="fi-FI" sz="3000" noProof="0" dirty="0"/>
              <a:t>10. marraskuuta mennessä!</a:t>
            </a:r>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863291"/>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Aikakausmedian uudistunut ja upea printtilehti Ajankuva 2025 ilmestyy marraskuun lopulla. Muhkea 84-sivuinen lukupaketti inspiroi, innostaa ja kokoaa yhteen alan kiinnostavimmat ilmiöt ja ihmiset.</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r>
              <a:rPr lang="fi-FI" sz="1600" b="1" dirty="0">
                <a:solidFill>
                  <a:schemeClr val="tx2"/>
                </a:solidFill>
                <a:latin typeface="Neue Haas Unica W1G" panose="020B0504030206020203" pitchFamily="34" charset="0"/>
                <a:cs typeface="Calibri" panose="020F0502020204030204" pitchFamily="34" charset="0"/>
              </a:rPr>
              <a:t> </a:t>
            </a:r>
            <a:endParaRPr lang="fi-FI" sz="1600" dirty="0">
              <a:solidFill>
                <a:schemeClr val="tx2"/>
              </a:solidFill>
              <a:latin typeface="Neue Haas Unica W1G" panose="020B0504030206020203" pitchFamily="34" charset="0"/>
            </a:endParaRPr>
          </a:p>
        </p:txBody>
      </p:sp>
      <p:pic>
        <p:nvPicPr>
          <p:cNvPr id="5" name="Picture Placeholder 4" descr="A stack of magazines with a person on the cover&#10;&#10;AI-generated content may be incorrect.">
            <a:extLst>
              <a:ext uri="{FF2B5EF4-FFF2-40B4-BE49-F238E27FC236}">
                <a16:creationId xmlns:a16="http://schemas.microsoft.com/office/drawing/2014/main" id="{F6C90C46-0E5C-FBBD-CF36-272564E38FFA}"/>
              </a:ext>
            </a:extLst>
          </p:cNvPr>
          <p:cNvPicPr>
            <a:picLocks noGrp="1" noChangeAspect="1"/>
          </p:cNvPicPr>
          <p:nvPr>
            <p:ph type="pic" idx="1"/>
          </p:nvPr>
        </p:nvPicPr>
        <p:blipFill>
          <a:blip r:embed="rId4"/>
          <a:srcRect l="1" t="648" r="5456" b="11745"/>
          <a:stretch>
            <a:fillRect/>
          </a:stretch>
        </p:blipFill>
        <p:spPr>
          <a:xfrm>
            <a:off x="0" y="0"/>
            <a:ext cx="5638798" cy="6858000"/>
          </a:xfrm>
        </p:spPr>
      </p:pic>
    </p:spTree>
    <p:extLst>
      <p:ext uri="{BB962C8B-B14F-4D97-AF65-F5344CB8AC3E}">
        <p14:creationId xmlns:p14="http://schemas.microsoft.com/office/powerpoint/2010/main" val="369464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lokakuu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lokakuussa</a:t>
            </a:r>
          </a:p>
          <a:p>
            <a:br>
              <a:rPr lang="fi-FI" sz="1000" dirty="0">
                <a:solidFill>
                  <a:schemeClr val="bg2"/>
                </a:solidFill>
              </a:rPr>
            </a:br>
            <a:r>
              <a:rPr lang="fi-FI" dirty="0">
                <a:solidFill>
                  <a:schemeClr val="bg2"/>
                </a:solidFill>
                <a:latin typeface="Neue Haas Unica W1G" panose="020B0504030206020203" pitchFamily="34" charset="0"/>
              </a:rPr>
              <a:t>Kaikki kanavat	+ 25 732</a:t>
            </a:r>
          </a:p>
          <a:p>
            <a:r>
              <a:rPr lang="fi-FI" dirty="0">
                <a:solidFill>
                  <a:schemeClr val="bg2"/>
                </a:solidFill>
                <a:latin typeface="Neue Haas Unica W1G" panose="020B0504030206020203" pitchFamily="34" charset="0"/>
              </a:rPr>
              <a:t>Facebook  	+ 13 659</a:t>
            </a:r>
          </a:p>
          <a:p>
            <a:r>
              <a:rPr lang="fi-FI" dirty="0">
                <a:solidFill>
                  <a:schemeClr val="bg2"/>
                </a:solidFill>
                <a:latin typeface="Neue Haas Unica W1G" panose="020B0504030206020203" pitchFamily="34" charset="0"/>
              </a:rPr>
              <a:t>Instagram  	+ 8 983</a:t>
            </a:r>
          </a:p>
          <a:p>
            <a:r>
              <a:rPr lang="fi-FI" dirty="0">
                <a:solidFill>
                  <a:schemeClr val="bg2"/>
                </a:solidFill>
                <a:latin typeface="Neue Haas Unica W1G" panose="020B0504030206020203" pitchFamily="34" charset="0"/>
              </a:rPr>
              <a:t>X  		– 1 855</a:t>
            </a:r>
          </a:p>
          <a:p>
            <a:r>
              <a:rPr lang="fi-FI" dirty="0">
                <a:solidFill>
                  <a:schemeClr val="bg2"/>
                </a:solidFill>
                <a:latin typeface="Neue Haas Unica W1G" panose="020B0504030206020203" pitchFamily="34" charset="0"/>
              </a:rPr>
              <a:t>YouTube		+ 982</a:t>
            </a:r>
          </a:p>
          <a:p>
            <a:r>
              <a:rPr lang="fi-FI" dirty="0">
                <a:solidFill>
                  <a:schemeClr val="bg2"/>
                </a:solidFill>
                <a:latin typeface="Neue Haas Unica W1G" panose="020B0504030206020203" pitchFamily="34" charset="0"/>
              </a:rPr>
              <a:t>TikTok  		+ 2 360</a:t>
            </a:r>
          </a:p>
          <a:p>
            <a:r>
              <a:rPr lang="fi-FI" dirty="0">
                <a:solidFill>
                  <a:schemeClr val="bg2"/>
                </a:solidFill>
                <a:latin typeface="Neue Haas Unica W1G" panose="020B0504030206020203" pitchFamily="34" charset="0"/>
              </a:rPr>
              <a:t>LinkedIn  		+ 1191</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+ 412</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238601852"/>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lokakuu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471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48789208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lokakuu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28 751</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51114538"/>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147178033"/>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10/2024 – 10/2025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58381019"/>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10/2024 – 10/2025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37394801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10/2024 – 10/2025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d1dfaa27aa447dcdc433b7afae2e3250">
  <xsd:schema xmlns:xsd="http://www.w3.org/2001/XMLSchema" xmlns:xs="http://www.w3.org/2001/XMLSchema" xmlns:p="http://schemas.microsoft.com/office/2006/metadata/properties" xmlns:ns2="b8458977-e6f2-40e9-9621-96f4298c6bbe" targetNamespace="http://schemas.microsoft.com/office/2006/metadata/properties" ma:root="true" ma:fieldsID="38d698013eb579bd3f7416a355d53fe0"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CB78A485-27E4-4DDE-95EA-80848B1FD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b8458977-e6f2-40e9-9621-96f4298c6bbe"/>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17227</TotalTime>
  <Words>2681</Words>
  <Application>Microsoft Macintosh PowerPoint</Application>
  <PresentationFormat>Widescreen</PresentationFormat>
  <Paragraphs>815</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Neue Haas Unica Pro</vt:lpstr>
      <vt:lpstr>Clattering</vt:lpstr>
      <vt:lpstr>Arial</vt:lpstr>
      <vt:lpstr>Neue Haas Unica W1G</vt:lpstr>
      <vt:lpstr>Canela Medium</vt:lpstr>
      <vt:lpstr>Neue Haas Unica W1G Medium</vt:lpstr>
      <vt:lpstr>Neue Haas Unica W1G Light</vt:lpstr>
      <vt:lpstr>Office Theme</vt:lpstr>
      <vt:lpstr>PowerPoint Presentation</vt:lpstr>
      <vt:lpstr>Suomen Luonto nousi lokakuussa somen ykköseksi</vt:lpstr>
      <vt:lpstr>Aikakausmedioiden someyleisö / lokakuu 2025</vt:lpstr>
      <vt:lpstr>Aikakausmedioiden seuraajamäärä / lokakuu 2025</vt:lpstr>
      <vt:lpstr>Aikakausmedioiden sometilien määrä / lokakuu 2025</vt:lpstr>
      <vt:lpstr>Yleisön keskimääräinen koko /  lokakuu 2025</vt:lpstr>
      <vt:lpstr>Yleisömäärä kaikissa somekanavissa  10/2024 – 10/2025</vt:lpstr>
      <vt:lpstr>Yleisömäärä Facebookissa  10/2024 – 10/2025</vt:lpstr>
      <vt:lpstr>Yleisömäärä Instagramissa  10/2024 – 10/2025</vt:lpstr>
      <vt:lpstr>Yleisömäärä X:ssä  10/2024 – 10/2025</vt:lpstr>
      <vt:lpstr>Yleisömäärä YouTubessa  10/2024 – 10/2025</vt:lpstr>
      <vt:lpstr>Yleisömäärä TikTokissa  10/2024 – 10/2025</vt:lpstr>
      <vt:lpstr>Yleisömäärä LinkedInissa  10/2024 – 10/2025</vt:lpstr>
      <vt:lpstr>Yleisömäärä Threadsissa  10/2024 – 10/2025</vt:lpstr>
      <vt:lpstr>Somen suurimmat</vt:lpstr>
      <vt:lpstr>Eniten seuraajia kaikissa kanavissa TOP 20 / lokakuu 2025</vt:lpstr>
      <vt:lpstr>Eniten seuraajia Facebookissa TOP 20 / lokakuu 2025</vt:lpstr>
      <vt:lpstr>Eniten seuraajia Instagramissa TOP 20 / lokakuu 2025</vt:lpstr>
      <vt:lpstr>Eniten seuraajia X:ssä TOP 20 / lokakuu 2025</vt:lpstr>
      <vt:lpstr>Eniten seuraajia YouTubessa ja TikTokissa TOP 10 /  lokakuu 2025</vt:lpstr>
      <vt:lpstr>Eniten seuraajia LinkedInissa ja Threadsissa  TOP 10 /  lokakuu 2025</vt:lpstr>
      <vt:lpstr>Eniten yleisöään  kasvattaneet</vt:lpstr>
      <vt:lpstr>Eniten uusia seuraajia kaikissa kanavissa TOP 20 / lokakuu 2025</vt:lpstr>
      <vt:lpstr>Eniten uusia seuraajia Facebookissa TOP 10 / lokakuu 2025</vt:lpstr>
      <vt:lpstr>Eniten uusia seuraajia Instagramissa TOP 10 / lokakuu 2025</vt:lpstr>
      <vt:lpstr>Eniten uusia seuraajia X:ssä TOP 10 / lokakuu 2025</vt:lpstr>
      <vt:lpstr>Eniten uusia seuraajia Youtubessa TOP 10 / lokakuu 2025</vt:lpstr>
      <vt:lpstr>Eniten uusia seuraajia Tiktokissa TOP 10 / lokakuu 2025</vt:lpstr>
      <vt:lpstr>Eniten uusia seuraajia Threadsissa  TOP 5 / lokakuu 2025</vt:lpstr>
      <vt:lpstr>Eniten uusia seuraajia Linkedinissa TOP 5 / lokakuu 2025</vt:lpstr>
      <vt:lpstr>Seuratut mediat</vt:lpstr>
      <vt:lpstr>Seurannassa olleet mediat (189 kpl) / lokakuu 2025</vt:lpstr>
      <vt:lpstr>Seurannassa olleet mediat (189 kpl) / lokakuu 2025</vt:lpstr>
      <vt:lpstr>Seurantaan lisätyt ja siitä poistuneet kanavat / lokakuu 2025</vt:lpstr>
      <vt:lpstr>Ajankohtaista  aikakausmedioista</vt:lpstr>
      <vt:lpstr>Haluatko uudistuneen Ajankuva-lehden kotiisi maksutta? Ennakkotilaa  10. marraskuuta mennessä!</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823</cp:revision>
  <dcterms:created xsi:type="dcterms:W3CDTF">2021-01-05T09:04:45Z</dcterms:created>
  <dcterms:modified xsi:type="dcterms:W3CDTF">2025-11-05T08:57:35Z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