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9"/>
  </p:notesMasterIdLst>
  <p:handoutMasterIdLst>
    <p:handoutMasterId r:id="rId40"/>
  </p:handoutMasterIdLst>
  <p:sldIdLst>
    <p:sldId id="1251" r:id="rId5"/>
    <p:sldId id="1258" r:id="rId6"/>
    <p:sldId id="1259" r:id="rId7"/>
    <p:sldId id="1260" r:id="rId8"/>
    <p:sldId id="1261" r:id="rId9"/>
    <p:sldId id="1262" r:id="rId10"/>
    <p:sldId id="1263" r:id="rId11"/>
    <p:sldId id="1264" r:id="rId12"/>
    <p:sldId id="1265" r:id="rId13"/>
    <p:sldId id="1266" r:id="rId14"/>
    <p:sldId id="1267" r:id="rId15"/>
    <p:sldId id="1269" r:id="rId16"/>
    <p:sldId id="1288" r:id="rId17"/>
    <p:sldId id="1295" r:id="rId18"/>
    <p:sldId id="1270" r:id="rId19"/>
    <p:sldId id="1203" r:id="rId20"/>
    <p:sldId id="1204" r:id="rId21"/>
    <p:sldId id="1205" r:id="rId22"/>
    <p:sldId id="1206" r:id="rId23"/>
    <p:sldId id="1207" r:id="rId24"/>
    <p:sldId id="1289" r:id="rId25"/>
    <p:sldId id="1271" r:id="rId26"/>
    <p:sldId id="1272" r:id="rId27"/>
    <p:sldId id="1273" r:id="rId28"/>
    <p:sldId id="1274" r:id="rId29"/>
    <p:sldId id="1275" r:id="rId30"/>
    <p:sldId id="1296" r:id="rId31"/>
    <p:sldId id="1297" r:id="rId32"/>
    <p:sldId id="1298" r:id="rId33"/>
    <p:sldId id="1299" r:id="rId34"/>
    <p:sldId id="1276" r:id="rId35"/>
    <p:sldId id="1277" r:id="rId36"/>
    <p:sldId id="1278" r:id="rId37"/>
    <p:sldId id="1286" r:id="rId38"/>
  </p:sldIdLst>
  <p:sldSz cx="12192000" cy="6858000"/>
  <p:notesSz cx="6858000" cy="9144000"/>
  <p:embeddedFontLst>
    <p:embeddedFont>
      <p:font typeface="Canela Medium" pitchFamily="2" charset="77"/>
      <p:regular r:id="rId41"/>
    </p:embeddedFont>
    <p:embeddedFont>
      <p:font typeface="Clattering" pitchFamily="2" charset="0"/>
      <p:regular r:id="rId42"/>
    </p:embeddedFont>
    <p:embeddedFont>
      <p:font typeface="Neue Haas Unica Pro" panose="020B0504030206020203" pitchFamily="34" charset="77"/>
      <p:regular r:id="rId43"/>
      <p:bold r:id="rId44"/>
      <p:italic r:id="rId45"/>
      <p:boldItalic r:id="rId46"/>
    </p:embeddedFont>
    <p:embeddedFont>
      <p:font typeface="Neue Haas Unica W1G" panose="020B0404030206020203" pitchFamily="34" charset="0"/>
      <p:regular r:id="rId47"/>
      <p:bold r:id="rId48"/>
      <p:italic r:id="rId49"/>
      <p:boldItalic r:id="rId50"/>
    </p:embeddedFont>
    <p:embeddedFont>
      <p:font typeface="Neue Haas Unica W1G Light" panose="020B0404030206020203" pitchFamily="34" charset="0"/>
      <p:regular r:id="rId51"/>
      <p:italic r:id="rId52"/>
    </p:embeddedFont>
    <p:embeddedFont>
      <p:font typeface="Neue Haas Unica W1G Medium" panose="020B0404030206020203" pitchFamily="34" charset="0"/>
      <p:regular r:id="rId53"/>
      <p:italic r:id="rId54"/>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649"/>
    <a:srgbClr val="FF6464"/>
    <a:srgbClr val="D9D9D9"/>
    <a:srgbClr val="9CFFF8"/>
    <a:srgbClr val="F4CF67"/>
    <a:srgbClr val="FFF6FA"/>
    <a:srgbClr val="002649"/>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13" autoAdjust="0"/>
    <p:restoredTop sz="96283" autoAdjust="0"/>
  </p:normalViewPr>
  <p:slideViewPr>
    <p:cSldViewPr snapToGrid="0" snapToObjects="1">
      <p:cViewPr varScale="1">
        <p:scale>
          <a:sx n="105" d="100"/>
          <a:sy n="105" d="100"/>
        </p:scale>
        <p:origin x="200" y="688"/>
      </p:cViewPr>
      <p:guideLst/>
    </p:cSldViewPr>
  </p:slideViewPr>
  <p:notesTextViewPr>
    <p:cViewPr>
      <p:scale>
        <a:sx n="75" d="100"/>
        <a:sy n="75" d="100"/>
      </p:scale>
      <p:origin x="0" y="0"/>
    </p:cViewPr>
  </p:notesTextViewPr>
  <p:sorterViewPr>
    <p:cViewPr>
      <p:scale>
        <a:sx n="80" d="100"/>
        <a:sy n="80" d="100"/>
      </p:scale>
      <p:origin x="0" y="0"/>
    </p:cViewPr>
  </p:sorterViewPr>
  <p:notesViewPr>
    <p:cSldViewPr snapToGrid="0" snapToObjects="1">
      <p:cViewPr varScale="1">
        <p:scale>
          <a:sx n="135" d="100"/>
          <a:sy n="135" d="100"/>
        </p:scale>
        <p:origin x="356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font" Target="fonts/font10.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font" Target="fonts/font13.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font" Target="fonts/font8.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1.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font" Target="fonts/font1.fntdata"/><Relationship Id="rId54"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9.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4.fntdata"/><Relationship Id="rId52" Type="http://schemas.openxmlformats.org/officeDocument/2006/relationships/font" Target="fonts/font12.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2 665 164</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tx1"/>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Pt>
            <c:idx val="6"/>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D-AD71-4A10-95CA-A8F89AAADCB0}"/>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9552846571540802"/>
                  <c:y val="6.6076962612536816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25151317767641018"/>
                  <c:y val="-3.1621142411690076E-2"/>
                </c:manualLayout>
              </c:layout>
              <c:showLegendKey val="1"/>
              <c:showVal val="0"/>
              <c:showCatName val="1"/>
              <c:showSerName val="0"/>
              <c:showPercent val="1"/>
              <c:showBubbleSize val="0"/>
              <c:extLst>
                <c:ext xmlns:c15="http://schemas.microsoft.com/office/drawing/2012/chart" uri="{CE6537A1-D6FC-4f65-9D91-7224C49458BB}">
                  <c15:layout>
                    <c:manualLayout>
                      <c:w val="0.21030264869420695"/>
                      <c:h val="0.15526673532244012"/>
                    </c:manualLayout>
                  </c15:layout>
                </c:ext>
                <c:ext xmlns:c16="http://schemas.microsoft.com/office/drawing/2014/chart" uri="{C3380CC4-5D6E-409C-BE32-E72D297353CC}">
                  <c16:uniqueId val="{00000007-140B-734D-93E7-21C5B1CA5F1D}"/>
                </c:ext>
              </c:extLst>
            </c:dLbl>
            <c:dLbl>
              <c:idx val="4"/>
              <c:layout>
                <c:manualLayout>
                  <c:x val="-0.15876242942704066"/>
                  <c:y val="-0.15772358344924567"/>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F2A1-F046-A0A2-3730BFE713C2}"/>
                </c:ext>
              </c:extLst>
            </c:dLbl>
            <c:dLbl>
              <c:idx val="5"/>
              <c:layout>
                <c:manualLayout>
                  <c:x val="-4.010840322367349E-2"/>
                  <c:y val="-0.19108818764043226"/>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dLbl>
              <c:idx val="6"/>
              <c:layout>
                <c:manualLayout>
                  <c:x val="9.1079498987091626E-2"/>
                  <c:y val="-0.19000891314980969"/>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D-AD71-4A10-95CA-A8F89AAADCB0}"/>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Sheet1!$A$2:$A$8</c:f>
              <c:strCache>
                <c:ptCount val="7"/>
                <c:pt idx="0">
                  <c:v>Facebook</c:v>
                </c:pt>
                <c:pt idx="1">
                  <c:v>Instagram</c:v>
                </c:pt>
                <c:pt idx="2">
                  <c:v>X</c:v>
                </c:pt>
                <c:pt idx="3">
                  <c:v>YouTube</c:v>
                </c:pt>
                <c:pt idx="4">
                  <c:v>TikTok</c:v>
                </c:pt>
                <c:pt idx="5">
                  <c:v>Threads</c:v>
                </c:pt>
                <c:pt idx="6">
                  <c:v>LinkedIn</c:v>
                </c:pt>
              </c:strCache>
            </c:strRef>
          </c:cat>
          <c:val>
            <c:numRef>
              <c:f>Sheet1!$B$2:$B$8</c:f>
              <c:numCache>
                <c:formatCode>#,##0</c:formatCode>
                <c:ptCount val="7"/>
                <c:pt idx="0">
                  <c:v>2665164</c:v>
                </c:pt>
                <c:pt idx="1">
                  <c:v>1756611</c:v>
                </c:pt>
                <c:pt idx="2">
                  <c:v>534053</c:v>
                </c:pt>
                <c:pt idx="3">
                  <c:v>164633</c:v>
                </c:pt>
                <c:pt idx="4">
                  <c:v>150767</c:v>
                </c:pt>
                <c:pt idx="5">
                  <c:v>91084</c:v>
                </c:pt>
                <c:pt idx="6">
                  <c:v>101620</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0">
                  <c:v>87832</c:v>
                </c:pt>
                <c:pt idx="1">
                  <c:v>114735</c:v>
                </c:pt>
                <c:pt idx="2">
                  <c:v>119330</c:v>
                </c:pt>
                <c:pt idx="3">
                  <c:v>123989</c:v>
                </c:pt>
                <c:pt idx="4">
                  <c:v>129078</c:v>
                </c:pt>
                <c:pt idx="5">
                  <c:v>133162</c:v>
                </c:pt>
                <c:pt idx="6">
                  <c:v>135792</c:v>
                </c:pt>
                <c:pt idx="7">
                  <c:v>138398</c:v>
                </c:pt>
                <c:pt idx="8">
                  <c:v>141229</c:v>
                </c:pt>
                <c:pt idx="9">
                  <c:v>143257</c:v>
                </c:pt>
                <c:pt idx="10">
                  <c:v>145617</c:v>
                </c:pt>
                <c:pt idx="11">
                  <c:v>148431</c:v>
                </c:pt>
                <c:pt idx="12">
                  <c:v>150767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4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LinkedIn</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1">
                  <c:v>91623</c:v>
                </c:pt>
                <c:pt idx="2">
                  <c:v>92291</c:v>
                </c:pt>
                <c:pt idx="3">
                  <c:v>93460</c:v>
                </c:pt>
                <c:pt idx="4">
                  <c:v>94314</c:v>
                </c:pt>
                <c:pt idx="5">
                  <c:v>95180</c:v>
                </c:pt>
                <c:pt idx="6">
                  <c:v>95913</c:v>
                </c:pt>
                <c:pt idx="7">
                  <c:v>96508</c:v>
                </c:pt>
                <c:pt idx="8">
                  <c:v>97240</c:v>
                </c:pt>
                <c:pt idx="9">
                  <c:v>98235</c:v>
                </c:pt>
                <c:pt idx="10">
                  <c:v>99426</c:v>
                </c:pt>
                <c:pt idx="11">
                  <c:v>100619</c:v>
                </c:pt>
                <c:pt idx="12">
                  <c:v>101620</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8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Threads</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1">
                  <c:v>78120</c:v>
                </c:pt>
                <c:pt idx="2">
                  <c:v>78308</c:v>
                </c:pt>
                <c:pt idx="3">
                  <c:v>78966</c:v>
                </c:pt>
                <c:pt idx="4">
                  <c:v>79825</c:v>
                </c:pt>
                <c:pt idx="5">
                  <c:v>81214</c:v>
                </c:pt>
                <c:pt idx="6">
                  <c:v>83320</c:v>
                </c:pt>
                <c:pt idx="7">
                  <c:v>85576</c:v>
                </c:pt>
                <c:pt idx="8">
                  <c:v>87773</c:v>
                </c:pt>
                <c:pt idx="9">
                  <c:v>89293</c:v>
                </c:pt>
                <c:pt idx="10">
                  <c:v>89705</c:v>
                </c:pt>
                <c:pt idx="11">
                  <c:v>90363</c:v>
                </c:pt>
                <c:pt idx="12">
                  <c:v>91084</c:v>
                </c:pt>
              </c:numCache>
            </c:numRef>
          </c:val>
          <c:extLst>
            <c:ext xmlns:c16="http://schemas.microsoft.com/office/drawing/2014/chart" uri="{C3380CC4-5D6E-409C-BE32-E72D297353CC}">
              <c16:uniqueId val="{00000000-D827-1747-B990-BA326EEA4CCD}"/>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60000"/>
        </c:scaling>
        <c:delete val="0"/>
        <c:axPos val="l"/>
        <c:majorGridlines>
          <c:spPr>
            <a:ln w="12700" cap="rnd" cmpd="sng" algn="ctr">
              <a:solidFill>
                <a:schemeClr val="bg1">
                  <a:lumMod val="85000"/>
                </a:schemeClr>
              </a:solidFill>
              <a:prstDash val="dash"/>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1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9A40-449D-8278-D1CC4A182CD3}"/>
              </c:ext>
            </c:extLst>
          </c:dPt>
          <c:dLbls>
            <c:dLbl>
              <c:idx val="7"/>
              <c:layout>
                <c:manualLayout>
                  <c:x val="-1.0737085413937253E-2"/>
                  <c:y val="1.1864327146524733E-7"/>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2125889367439126"/>
                      <c:h val="7.0338612642532078E-2"/>
                    </c:manualLayout>
                  </c15:layout>
                </c:ext>
                <c:ext xmlns:c16="http://schemas.microsoft.com/office/drawing/2014/chart" uri="{C3380CC4-5D6E-409C-BE32-E72D297353CC}">
                  <c16:uniqueId val="{00000006-9A40-449D-8278-D1CC4A182CD3}"/>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Kaikki kanavat yhteensä</c:v>
                </c:pt>
                <c:pt idx="1">
                  <c:v>Facebook</c:v>
                </c:pt>
                <c:pt idx="2">
                  <c:v>Instagram</c:v>
                </c:pt>
                <c:pt idx="3">
                  <c:v>X</c:v>
                </c:pt>
                <c:pt idx="4">
                  <c:v>YouTube</c:v>
                </c:pt>
                <c:pt idx="5">
                  <c:v>TikTok</c:v>
                </c:pt>
                <c:pt idx="6">
                  <c:v>LinkedIn</c:v>
                </c:pt>
                <c:pt idx="7">
                  <c:v>Threads</c:v>
                </c:pt>
              </c:strCache>
            </c:strRef>
          </c:cat>
          <c:val>
            <c:numRef>
              <c:f>Sheet1!$B$2:$B$9</c:f>
              <c:numCache>
                <c:formatCode>#,##0</c:formatCode>
                <c:ptCount val="8"/>
                <c:pt idx="0">
                  <c:v>5463932</c:v>
                </c:pt>
                <c:pt idx="1">
                  <c:v>2665164</c:v>
                </c:pt>
                <c:pt idx="2">
                  <c:v>1756611</c:v>
                </c:pt>
                <c:pt idx="3">
                  <c:v>534053</c:v>
                </c:pt>
                <c:pt idx="4">
                  <c:v>164633</c:v>
                </c:pt>
                <c:pt idx="5">
                  <c:v>150767</c:v>
                </c:pt>
                <c:pt idx="6">
                  <c:v>101620</c:v>
                </c:pt>
                <c:pt idx="7">
                  <c:v>91084</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169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7"/>
            <c:invertIfNegative val="0"/>
            <c:bubble3D val="0"/>
            <c:extLst>
              <c:ext xmlns:c16="http://schemas.microsoft.com/office/drawing/2014/chart" uri="{C3380CC4-5D6E-409C-BE32-E72D297353CC}">
                <c16:uniqueId val="{00000006-409F-4A4D-AD24-F62380819FA6}"/>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Yhteensä</c:v>
                </c:pt>
                <c:pt idx="1">
                  <c:v>Facebook</c:v>
                </c:pt>
                <c:pt idx="2">
                  <c:v>Instagram</c:v>
                </c:pt>
                <c:pt idx="3">
                  <c:v>X</c:v>
                </c:pt>
                <c:pt idx="4">
                  <c:v>YouTube</c:v>
                </c:pt>
                <c:pt idx="5">
                  <c:v>LinkedIn</c:v>
                </c:pt>
                <c:pt idx="6">
                  <c:v>TikTok</c:v>
                </c:pt>
                <c:pt idx="7">
                  <c:v>Threads</c:v>
                </c:pt>
              </c:strCache>
            </c:strRef>
          </c:cat>
          <c:val>
            <c:numRef>
              <c:f>Sheet1!$B$2:$B$9</c:f>
              <c:numCache>
                <c:formatCode>#\ ##0;\-#\ ##0;;@</c:formatCode>
                <c:ptCount val="8"/>
                <c:pt idx="0">
                  <c:v>471</c:v>
                </c:pt>
                <c:pt idx="1">
                  <c:v>169</c:v>
                </c:pt>
                <c:pt idx="2">
                  <c:v>137</c:v>
                </c:pt>
                <c:pt idx="3">
                  <c:v>55</c:v>
                </c:pt>
                <c:pt idx="4">
                  <c:v>45</c:v>
                </c:pt>
                <c:pt idx="5">
                  <c:v>29</c:v>
                </c:pt>
                <c:pt idx="6">
                  <c:v>19</c:v>
                </c:pt>
                <c:pt idx="7">
                  <c:v>17</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15 770</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5"/>
            <c:invertIfNegative val="0"/>
            <c:bubble3D val="0"/>
            <c:extLst>
              <c:ext xmlns:c16="http://schemas.microsoft.com/office/drawing/2014/chart" uri="{C3380CC4-5D6E-409C-BE32-E72D297353CC}">
                <c16:uniqueId val="{00000005-C6A3-439E-9228-A0EB74338EDA}"/>
              </c:ext>
            </c:extLst>
          </c:dPt>
          <c:dPt>
            <c:idx val="7"/>
            <c:invertIfNegative val="0"/>
            <c:bubble3D val="0"/>
            <c:extLst>
              <c:ext xmlns:c16="http://schemas.microsoft.com/office/drawing/2014/chart" uri="{C3380CC4-5D6E-409C-BE32-E72D297353CC}">
                <c16:uniqueId val="{00000006-F856-4A6B-BC11-387F923A5422}"/>
              </c:ext>
            </c:extLst>
          </c:dPt>
          <c:dLbls>
            <c:dLbl>
              <c:idx val="5"/>
              <c:layout>
                <c:manualLayout>
                  <c:x val="-3.3423669353061804E-3"/>
                  <c:y val="0"/>
                </c:manualLayout>
              </c:layout>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8.3901173841899462E-2"/>
                      <c:h val="6.7137205277930767E-2"/>
                    </c:manualLayout>
                  </c15:layout>
                </c:ext>
                <c:ext xmlns:c16="http://schemas.microsoft.com/office/drawing/2014/chart" uri="{C3380CC4-5D6E-409C-BE32-E72D297353CC}">
                  <c16:uniqueId val="{00000005-C6A3-439E-9228-A0EB74338EDA}"/>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Sheet1!$A$2:$A$9</c:f>
              <c:strCache>
                <c:ptCount val="8"/>
                <c:pt idx="0">
                  <c:v>Kokonaisseuraajamäärä</c:v>
                </c:pt>
                <c:pt idx="1">
                  <c:v>Facebook</c:v>
                </c:pt>
                <c:pt idx="2">
                  <c:v>Instagram</c:v>
                </c:pt>
                <c:pt idx="3">
                  <c:v>X</c:v>
                </c:pt>
                <c:pt idx="4">
                  <c:v>TikTok</c:v>
                </c:pt>
                <c:pt idx="5">
                  <c:v>Threads</c:v>
                </c:pt>
                <c:pt idx="6">
                  <c:v>YouTube</c:v>
                </c:pt>
                <c:pt idx="7">
                  <c:v>LinkedIn</c:v>
                </c:pt>
              </c:strCache>
            </c:strRef>
          </c:cat>
          <c:val>
            <c:numRef>
              <c:f>Sheet1!$B$2:$B$9</c:f>
              <c:numCache>
                <c:formatCode>#,##0</c:formatCode>
                <c:ptCount val="8"/>
                <c:pt idx="0">
                  <c:v>28909.693121693123</c:v>
                </c:pt>
                <c:pt idx="1">
                  <c:v>15770.201183431953</c:v>
                </c:pt>
                <c:pt idx="2">
                  <c:v>12821.978102189782</c:v>
                </c:pt>
                <c:pt idx="3">
                  <c:v>9710.0545454545463</c:v>
                </c:pt>
                <c:pt idx="4">
                  <c:v>7935.105263157895</c:v>
                </c:pt>
                <c:pt idx="5">
                  <c:v>5357.8823529411766</c:v>
                </c:pt>
                <c:pt idx="6">
                  <c:v>3658.5111111111109</c:v>
                </c:pt>
                <c:pt idx="7">
                  <c:v>3504.1379310344828</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i-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fi-FI"/>
          </a:p>
        </c:txPr>
        <c:crossAx val="995595535"/>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i-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Pt>
            <c:idx val="0"/>
            <c:invertIfNegative val="0"/>
            <c:bubble3D val="0"/>
            <c:spPr>
              <a:solidFill>
                <a:schemeClr val="accent2">
                  <a:lumMod val="40000"/>
                  <a:lumOff val="60000"/>
                </a:schemeClr>
              </a:solidFill>
              <a:ln>
                <a:noFill/>
              </a:ln>
              <a:effectLst/>
            </c:spPr>
            <c:extLst>
              <c:ext xmlns:c16="http://schemas.microsoft.com/office/drawing/2014/chart" uri="{C3380CC4-5D6E-409C-BE32-E72D297353CC}">
                <c16:uniqueId val="{00000004-23B8-594E-B888-AB4F378CE2A5}"/>
              </c:ext>
            </c:extLst>
          </c:dPt>
          <c:dPt>
            <c:idx val="1"/>
            <c:invertIfNegative val="0"/>
            <c:bubble3D val="0"/>
            <c:spPr>
              <a:solidFill>
                <a:srgbClr val="FF6464"/>
              </a:solidFill>
              <a:ln>
                <a:noFill/>
              </a:ln>
              <a:effectLst/>
            </c:spPr>
            <c:extLst>
              <c:ext xmlns:c16="http://schemas.microsoft.com/office/drawing/2014/chart" uri="{C3380CC4-5D6E-409C-BE32-E72D297353CC}">
                <c16:uniqueId val="{00000005-23B8-594E-B888-AB4F378CE2A5}"/>
              </c:ext>
            </c:extLst>
          </c:dPt>
          <c:dPt>
            <c:idx val="2"/>
            <c:invertIfNegative val="0"/>
            <c:bubble3D val="0"/>
            <c:spPr>
              <a:solidFill>
                <a:srgbClr val="FF6464"/>
              </a:solidFill>
              <a:ln>
                <a:noFill/>
              </a:ln>
              <a:effectLst/>
            </c:spPr>
            <c:extLst>
              <c:ext xmlns:c16="http://schemas.microsoft.com/office/drawing/2014/chart" uri="{C3380CC4-5D6E-409C-BE32-E72D297353CC}">
                <c16:uniqueId val="{00000006-23B8-594E-B888-AB4F378CE2A5}"/>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23B8-594E-B888-AB4F378CE2A5}"/>
              </c:ext>
            </c:extLst>
          </c:dPt>
          <c:dPt>
            <c:idx val="4"/>
            <c:invertIfNegative val="0"/>
            <c:bubble3D val="0"/>
            <c:spPr>
              <a:solidFill>
                <a:srgbClr val="FF6464"/>
              </a:solidFill>
              <a:ln>
                <a:noFill/>
              </a:ln>
              <a:effectLst/>
            </c:spPr>
            <c:extLst>
              <c:ext xmlns:c16="http://schemas.microsoft.com/office/drawing/2014/chart" uri="{C3380CC4-5D6E-409C-BE32-E72D297353CC}">
                <c16:uniqueId val="{00000008-23B8-594E-B888-AB4F378CE2A5}"/>
              </c:ext>
            </c:extLst>
          </c:dPt>
          <c:dPt>
            <c:idx val="5"/>
            <c:invertIfNegative val="0"/>
            <c:bubble3D val="0"/>
            <c:spPr>
              <a:solidFill>
                <a:srgbClr val="FF6464"/>
              </a:solidFill>
              <a:ln>
                <a:noFill/>
              </a:ln>
              <a:effectLst/>
            </c:spPr>
            <c:extLst>
              <c:ext xmlns:c16="http://schemas.microsoft.com/office/drawing/2014/chart" uri="{C3380CC4-5D6E-409C-BE32-E72D297353CC}">
                <c16:uniqueId val="{00000009-23B8-594E-B888-AB4F378CE2A5}"/>
              </c:ext>
            </c:extLst>
          </c:dPt>
          <c:dPt>
            <c:idx val="6"/>
            <c:invertIfNegative val="0"/>
            <c:bubble3D val="0"/>
            <c:spPr>
              <a:solidFill>
                <a:srgbClr val="FF6464"/>
              </a:solidFill>
              <a:ln>
                <a:noFill/>
              </a:ln>
              <a:effectLst/>
            </c:spPr>
            <c:extLst>
              <c:ext xmlns:c16="http://schemas.microsoft.com/office/drawing/2014/chart" uri="{C3380CC4-5D6E-409C-BE32-E72D297353CC}">
                <c16:uniqueId val="{0000000A-23B8-594E-B888-AB4F378CE2A5}"/>
              </c:ext>
            </c:extLst>
          </c:dPt>
          <c:dPt>
            <c:idx val="7"/>
            <c:invertIfNegative val="0"/>
            <c:bubble3D val="0"/>
            <c:spPr>
              <a:solidFill>
                <a:srgbClr val="FF6464"/>
              </a:solidFill>
              <a:ln>
                <a:noFill/>
              </a:ln>
              <a:effectLst/>
            </c:spPr>
            <c:extLst>
              <c:ext xmlns:c16="http://schemas.microsoft.com/office/drawing/2014/chart" uri="{C3380CC4-5D6E-409C-BE32-E72D297353CC}">
                <c16:uniqueId val="{0000000B-23B8-594E-B888-AB4F378CE2A5}"/>
              </c:ext>
            </c:extLst>
          </c:dPt>
          <c:dPt>
            <c:idx val="8"/>
            <c:invertIfNegative val="0"/>
            <c:bubble3D val="0"/>
            <c:spPr>
              <a:solidFill>
                <a:srgbClr val="FF6464"/>
              </a:solidFill>
              <a:ln>
                <a:noFill/>
              </a:ln>
              <a:effectLst/>
            </c:spPr>
            <c:extLst>
              <c:ext xmlns:c16="http://schemas.microsoft.com/office/drawing/2014/chart" uri="{C3380CC4-5D6E-409C-BE32-E72D297353CC}">
                <c16:uniqueId val="{0000000C-23B8-594E-B888-AB4F378CE2A5}"/>
              </c:ext>
            </c:extLst>
          </c:dPt>
          <c:dPt>
            <c:idx val="9"/>
            <c:invertIfNegative val="0"/>
            <c:bubble3D val="0"/>
            <c:spPr>
              <a:solidFill>
                <a:srgbClr val="FF6464"/>
              </a:solidFill>
              <a:ln>
                <a:noFill/>
              </a:ln>
              <a:effectLst/>
            </c:spPr>
            <c:extLst>
              <c:ext xmlns:c16="http://schemas.microsoft.com/office/drawing/2014/chart" uri="{C3380CC4-5D6E-409C-BE32-E72D297353CC}">
                <c16:uniqueId val="{0000000D-23B8-594E-B888-AB4F378CE2A5}"/>
              </c:ext>
            </c:extLst>
          </c:dPt>
          <c:dPt>
            <c:idx val="10"/>
            <c:invertIfNegative val="0"/>
            <c:bubble3D val="0"/>
            <c:spPr>
              <a:solidFill>
                <a:schemeClr val="accent2"/>
              </a:solidFill>
              <a:ln>
                <a:noFill/>
              </a:ln>
              <a:effectLst/>
            </c:spPr>
            <c:extLst>
              <c:ext xmlns:c16="http://schemas.microsoft.com/office/drawing/2014/chart" uri="{C3380CC4-5D6E-409C-BE32-E72D297353CC}">
                <c16:uniqueId val="{0000000E-23B8-594E-B888-AB4F378CE2A5}"/>
              </c:ext>
            </c:extLst>
          </c:dPt>
          <c:dPt>
            <c:idx val="11"/>
            <c:invertIfNegative val="0"/>
            <c:bubble3D val="0"/>
            <c:spPr>
              <a:solidFill>
                <a:schemeClr val="accent2"/>
              </a:solidFill>
              <a:ln>
                <a:noFill/>
              </a:ln>
              <a:effectLst/>
            </c:spPr>
            <c:extLst>
              <c:ext xmlns:c16="http://schemas.microsoft.com/office/drawing/2014/chart" uri="{C3380CC4-5D6E-409C-BE32-E72D297353CC}">
                <c16:uniqueId val="{00000002-7A1B-4EF9-A281-730F7246BD88}"/>
              </c:ext>
            </c:extLst>
          </c:dPt>
          <c:dPt>
            <c:idx val="12"/>
            <c:invertIfNegative val="0"/>
            <c:bubble3D val="0"/>
            <c:spPr>
              <a:solidFill>
                <a:schemeClr val="accent2"/>
              </a:solidFill>
              <a:ln>
                <a:noFill/>
              </a:ln>
              <a:effectLst/>
            </c:spPr>
            <c:extLst>
              <c:ext xmlns:c16="http://schemas.microsoft.com/office/drawing/2014/chart" uri="{C3380CC4-5D6E-409C-BE32-E72D297353CC}">
                <c16:uniqueId val="{00000000-880F-0A4C-83A6-86C670D8D946}"/>
              </c:ext>
            </c:extLst>
          </c:dPt>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 *</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0">
                  <c:v>4955738</c:v>
                </c:pt>
                <c:pt idx="1">
                  <c:v>5187490</c:v>
                </c:pt>
                <c:pt idx="2">
                  <c:v>5203995</c:v>
                </c:pt>
                <c:pt idx="3">
                  <c:v>5237544</c:v>
                </c:pt>
                <c:pt idx="4">
                  <c:v>5274972</c:v>
                </c:pt>
                <c:pt idx="5">
                  <c:v>5302223</c:v>
                </c:pt>
                <c:pt idx="6">
                  <c:v>5324659</c:v>
                </c:pt>
                <c:pt idx="7">
                  <c:v>5352355</c:v>
                </c:pt>
                <c:pt idx="8">
                  <c:v>5380939</c:v>
                </c:pt>
                <c:pt idx="9">
                  <c:v>5408230</c:v>
                </c:pt>
                <c:pt idx="10">
                  <c:v>5433962</c:v>
                </c:pt>
                <c:pt idx="11">
                  <c:v>5442682</c:v>
                </c:pt>
                <c:pt idx="12">
                  <c:v>5463932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General"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ax val="5700000"/>
          <c:min val="4000000"/>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4-CE69-3F44-BB1B-1E33DFBBDADF}"/>
              </c:ext>
            </c:extLst>
          </c:dPt>
          <c:dPt>
            <c:idx val="1"/>
            <c:invertIfNegative val="0"/>
            <c:bubble3D val="0"/>
            <c:spPr>
              <a:solidFill>
                <a:srgbClr val="0E2649"/>
              </a:solidFill>
              <a:ln>
                <a:noFill/>
              </a:ln>
              <a:effectLst/>
            </c:spPr>
            <c:extLst>
              <c:ext xmlns:c16="http://schemas.microsoft.com/office/drawing/2014/chart" uri="{C3380CC4-5D6E-409C-BE32-E72D297353CC}">
                <c16:uniqueId val="{00000005-CE69-3F44-BB1B-1E33DFBBDADF}"/>
              </c:ext>
            </c:extLst>
          </c:dPt>
          <c:dPt>
            <c:idx val="2"/>
            <c:invertIfNegative val="0"/>
            <c:bubble3D val="0"/>
            <c:spPr>
              <a:solidFill>
                <a:srgbClr val="0E2649"/>
              </a:solidFill>
              <a:ln>
                <a:noFill/>
              </a:ln>
              <a:effectLst/>
            </c:spPr>
            <c:extLst>
              <c:ext xmlns:c16="http://schemas.microsoft.com/office/drawing/2014/chart" uri="{C3380CC4-5D6E-409C-BE32-E72D297353CC}">
                <c16:uniqueId val="{00000006-CE69-3F44-BB1B-1E33DFBBDADF}"/>
              </c:ext>
            </c:extLst>
          </c:dPt>
          <c:dPt>
            <c:idx val="3"/>
            <c:invertIfNegative val="0"/>
            <c:bubble3D val="0"/>
            <c:spPr>
              <a:solidFill>
                <a:srgbClr val="0E2649"/>
              </a:solidFill>
              <a:ln>
                <a:noFill/>
              </a:ln>
              <a:effectLst/>
            </c:spPr>
            <c:extLst>
              <c:ext xmlns:c16="http://schemas.microsoft.com/office/drawing/2014/chart" uri="{C3380CC4-5D6E-409C-BE32-E72D297353CC}">
                <c16:uniqueId val="{00000007-CE69-3F44-BB1B-1E33DFBBDADF}"/>
              </c:ext>
            </c:extLst>
          </c:dPt>
          <c:dPt>
            <c:idx val="4"/>
            <c:invertIfNegative val="0"/>
            <c:bubble3D val="0"/>
            <c:spPr>
              <a:solidFill>
                <a:srgbClr val="0E2649"/>
              </a:solidFill>
              <a:ln>
                <a:noFill/>
              </a:ln>
              <a:effectLst/>
            </c:spPr>
            <c:extLst>
              <c:ext xmlns:c16="http://schemas.microsoft.com/office/drawing/2014/chart" uri="{C3380CC4-5D6E-409C-BE32-E72D297353CC}">
                <c16:uniqueId val="{00000008-CE69-3F44-BB1B-1E33DFBBDADF}"/>
              </c:ext>
            </c:extLst>
          </c:dPt>
          <c:dPt>
            <c:idx val="5"/>
            <c:invertIfNegative val="0"/>
            <c:bubble3D val="0"/>
            <c:spPr>
              <a:solidFill>
                <a:srgbClr val="0E2649"/>
              </a:solidFill>
              <a:ln>
                <a:noFill/>
              </a:ln>
              <a:effectLst/>
            </c:spPr>
            <c:extLst>
              <c:ext xmlns:c16="http://schemas.microsoft.com/office/drawing/2014/chart" uri="{C3380CC4-5D6E-409C-BE32-E72D297353CC}">
                <c16:uniqueId val="{00000009-CE69-3F44-BB1B-1E33DFBBDADF}"/>
              </c:ext>
            </c:extLst>
          </c:dPt>
          <c:dPt>
            <c:idx val="6"/>
            <c:invertIfNegative val="0"/>
            <c:bubble3D val="0"/>
            <c:spPr>
              <a:solidFill>
                <a:srgbClr val="0E2649"/>
              </a:solidFill>
              <a:ln>
                <a:noFill/>
              </a:ln>
              <a:effectLst/>
            </c:spPr>
            <c:extLst>
              <c:ext xmlns:c16="http://schemas.microsoft.com/office/drawing/2014/chart" uri="{C3380CC4-5D6E-409C-BE32-E72D297353CC}">
                <c16:uniqueId val="{0000000A-CE69-3F44-BB1B-1E33DFBBDADF}"/>
              </c:ext>
            </c:extLst>
          </c:dPt>
          <c:dPt>
            <c:idx val="7"/>
            <c:invertIfNegative val="0"/>
            <c:bubble3D val="0"/>
            <c:spPr>
              <a:solidFill>
                <a:srgbClr val="0E2649"/>
              </a:solidFill>
              <a:ln>
                <a:noFill/>
              </a:ln>
              <a:effectLst/>
            </c:spPr>
            <c:extLst>
              <c:ext xmlns:c16="http://schemas.microsoft.com/office/drawing/2014/chart" uri="{C3380CC4-5D6E-409C-BE32-E72D297353CC}">
                <c16:uniqueId val="{0000000B-CE69-3F44-BB1B-1E33DFBBDADF}"/>
              </c:ext>
            </c:extLst>
          </c:dPt>
          <c:dPt>
            <c:idx val="8"/>
            <c:invertIfNegative val="0"/>
            <c:bubble3D val="0"/>
            <c:spPr>
              <a:solidFill>
                <a:srgbClr val="0E2649"/>
              </a:solidFill>
              <a:ln>
                <a:noFill/>
              </a:ln>
              <a:effectLst/>
            </c:spPr>
            <c:extLst>
              <c:ext xmlns:c16="http://schemas.microsoft.com/office/drawing/2014/chart" uri="{C3380CC4-5D6E-409C-BE32-E72D297353CC}">
                <c16:uniqueId val="{0000000C-CE69-3F44-BB1B-1E33DFBBDADF}"/>
              </c:ext>
            </c:extLst>
          </c:dPt>
          <c:dPt>
            <c:idx val="9"/>
            <c:invertIfNegative val="0"/>
            <c:bubble3D val="0"/>
            <c:spPr>
              <a:solidFill>
                <a:srgbClr val="0E2649"/>
              </a:solidFill>
              <a:ln>
                <a:noFill/>
              </a:ln>
              <a:effectLst/>
            </c:spPr>
            <c:extLst>
              <c:ext xmlns:c16="http://schemas.microsoft.com/office/drawing/2014/chart" uri="{C3380CC4-5D6E-409C-BE32-E72D297353CC}">
                <c16:uniqueId val="{0000000D-CE69-3F44-BB1B-1E33DFBBDADF}"/>
              </c:ext>
            </c:extLst>
          </c:dPt>
          <c:dPt>
            <c:idx val="10"/>
            <c:invertIfNegative val="0"/>
            <c:bubble3D val="0"/>
            <c:spPr>
              <a:solidFill>
                <a:schemeClr val="accent1"/>
              </a:solidFill>
              <a:ln>
                <a:noFill/>
              </a:ln>
              <a:effectLst/>
            </c:spPr>
            <c:extLst>
              <c:ext xmlns:c16="http://schemas.microsoft.com/office/drawing/2014/chart" uri="{C3380CC4-5D6E-409C-BE32-E72D297353CC}">
                <c16:uniqueId val="{0000000E-CE69-3F44-BB1B-1E33DFBBDADF}"/>
              </c:ext>
            </c:extLst>
          </c:dPt>
          <c:dPt>
            <c:idx val="11"/>
            <c:invertIfNegative val="0"/>
            <c:bubble3D val="0"/>
            <c:spPr>
              <a:solidFill>
                <a:schemeClr val="accent1"/>
              </a:solidFill>
              <a:ln>
                <a:noFill/>
              </a:ln>
              <a:effectLst/>
            </c:spPr>
            <c:extLst>
              <c:ext xmlns:c16="http://schemas.microsoft.com/office/drawing/2014/chart" uri="{C3380CC4-5D6E-409C-BE32-E72D297353CC}">
                <c16:uniqueId val="{00000002-4E00-4FD5-88F8-F35B49382BF5}"/>
              </c:ext>
            </c:extLst>
          </c:dPt>
          <c:dLbls>
            <c:dLbl>
              <c:idx val="11"/>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E00-4FD5-88F8-F35B49382BF5}"/>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 *</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0">
                  <c:v>2245382</c:v>
                </c:pt>
                <c:pt idx="1">
                  <c:v>2498449</c:v>
                </c:pt>
                <c:pt idx="2">
                  <c:v>2504302</c:v>
                </c:pt>
                <c:pt idx="3">
                  <c:v>2525040</c:v>
                </c:pt>
                <c:pt idx="4">
                  <c:v>2548278</c:v>
                </c:pt>
                <c:pt idx="5">
                  <c:v>2564327</c:v>
                </c:pt>
                <c:pt idx="6">
                  <c:v>2574850</c:v>
                </c:pt>
                <c:pt idx="7">
                  <c:v>2591375</c:v>
                </c:pt>
                <c:pt idx="8">
                  <c:v>2606786</c:v>
                </c:pt>
                <c:pt idx="9">
                  <c:v>2623654</c:v>
                </c:pt>
                <c:pt idx="10">
                  <c:v>2637313</c:v>
                </c:pt>
                <c:pt idx="11">
                  <c:v>2649954</c:v>
                </c:pt>
                <c:pt idx="12">
                  <c:v>2665164</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min val="2000000"/>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0">
                  <c:v>1695852</c:v>
                </c:pt>
                <c:pt idx="1">
                  <c:v>1676728</c:v>
                </c:pt>
                <c:pt idx="2">
                  <c:v>1683007</c:v>
                </c:pt>
                <c:pt idx="3">
                  <c:v>1690022</c:v>
                </c:pt>
                <c:pt idx="4">
                  <c:v>1697910</c:v>
                </c:pt>
                <c:pt idx="5">
                  <c:v>1704707</c:v>
                </c:pt>
                <c:pt idx="6">
                  <c:v>1710759</c:v>
                </c:pt>
                <c:pt idx="7">
                  <c:v>1716035</c:v>
                </c:pt>
                <c:pt idx="8">
                  <c:v>1723137</c:v>
                </c:pt>
                <c:pt idx="9">
                  <c:v>1730884</c:v>
                </c:pt>
                <c:pt idx="10">
                  <c:v>1739867</c:v>
                </c:pt>
                <c:pt idx="11">
                  <c:v>1749168</c:v>
                </c:pt>
                <c:pt idx="12">
                  <c:v>1756611</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majorUnit val="2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X</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0">
                  <c:v>628332</c:v>
                </c:pt>
                <c:pt idx="1">
                  <c:v>571877</c:v>
                </c:pt>
                <c:pt idx="2">
                  <c:v>569925</c:v>
                </c:pt>
                <c:pt idx="3">
                  <c:v>568190</c:v>
                </c:pt>
                <c:pt idx="4">
                  <c:v>567073</c:v>
                </c:pt>
                <c:pt idx="5">
                  <c:v>564481</c:v>
                </c:pt>
                <c:pt idx="6">
                  <c:v>564059</c:v>
                </c:pt>
                <c:pt idx="7">
                  <c:v>564026</c:v>
                </c:pt>
                <c:pt idx="8">
                  <c:v>563717</c:v>
                </c:pt>
                <c:pt idx="9">
                  <c:v>561081</c:v>
                </c:pt>
                <c:pt idx="10">
                  <c:v>559226</c:v>
                </c:pt>
                <c:pt idx="11">
                  <c:v>540315</c:v>
                </c:pt>
                <c:pt idx="12">
                  <c:v>534053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fi-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12/2024</c:v>
                </c:pt>
                <c:pt idx="1">
                  <c:v>1/2025</c:v>
                </c:pt>
                <c:pt idx="2">
                  <c:v>2/2025</c:v>
                </c:pt>
                <c:pt idx="3">
                  <c:v>3/2025</c:v>
                </c:pt>
                <c:pt idx="4">
                  <c:v>4/2025</c:v>
                </c:pt>
                <c:pt idx="5">
                  <c:v>5/2025</c:v>
                </c:pt>
                <c:pt idx="6">
                  <c:v>6/2025</c:v>
                </c:pt>
                <c:pt idx="7">
                  <c:v>7/2025</c:v>
                </c:pt>
                <c:pt idx="8">
                  <c:v>8/2025</c:v>
                </c:pt>
                <c:pt idx="9">
                  <c:v>9/2025</c:v>
                </c:pt>
                <c:pt idx="10">
                  <c:v>10/2025</c:v>
                </c:pt>
                <c:pt idx="11">
                  <c:v>11/2025</c:v>
                </c:pt>
                <c:pt idx="12">
                  <c:v>12/2025</c:v>
                </c:pt>
              </c:strCache>
            </c:strRef>
          </c:cat>
          <c:val>
            <c:numRef>
              <c:f>Sheet1!$B$2:$B$14</c:f>
              <c:numCache>
                <c:formatCode>#,##0</c:formatCode>
                <c:ptCount val="13"/>
                <c:pt idx="0">
                  <c:v>192369</c:v>
                </c:pt>
                <c:pt idx="1">
                  <c:v>155958</c:v>
                </c:pt>
                <c:pt idx="2">
                  <c:v>156832</c:v>
                </c:pt>
                <c:pt idx="3">
                  <c:v>157877</c:v>
                </c:pt>
                <c:pt idx="4">
                  <c:v>158494</c:v>
                </c:pt>
                <c:pt idx="5">
                  <c:v>159152</c:v>
                </c:pt>
                <c:pt idx="6">
                  <c:v>159966</c:v>
                </c:pt>
                <c:pt idx="7">
                  <c:v>160437</c:v>
                </c:pt>
                <c:pt idx="8">
                  <c:v>161057</c:v>
                </c:pt>
                <c:pt idx="9">
                  <c:v>161826</c:v>
                </c:pt>
                <c:pt idx="10">
                  <c:v>162808</c:v>
                </c:pt>
                <c:pt idx="11">
                  <c:v>163832</c:v>
                </c:pt>
                <c:pt idx="12">
                  <c:v>164633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cat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69618640"/>
        <c:crosses val="autoZero"/>
        <c:auto val="1"/>
        <c:lblAlgn val="ctr"/>
        <c:lblOffset val="100"/>
        <c:noMultiLvlLbl val="1"/>
      </c:cat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fi-FI"/>
          </a:p>
        </c:txPr>
        <c:crossAx val="1890891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b="0" i="0">
          <a:solidFill>
            <a:schemeClr val="tx2"/>
          </a:solidFill>
          <a:latin typeface="Neue Haas Unica W1G Medium" panose="020B0504030206020203" pitchFamily="34" charset="0"/>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5 463 932</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20.2.2026</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20.2.2026</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1</a:t>
            </a:fld>
            <a:endParaRPr lang="en-FI" dirty="0"/>
          </a:p>
        </p:txBody>
      </p:sp>
    </p:spTree>
    <p:extLst>
      <p:ext uri="{BB962C8B-B14F-4D97-AF65-F5344CB8AC3E}">
        <p14:creationId xmlns:p14="http://schemas.microsoft.com/office/powerpoint/2010/main" val="3426142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6E76-0CF9-1F48-78B7-211406D81F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9EBD05-CBBE-B9CA-CB01-57B704C69A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070DD-8FF0-71B8-EB70-99E37D599D77}"/>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4D377BE8-C95F-0AA7-E7DB-16F97CF71F6F}"/>
              </a:ext>
            </a:extLst>
          </p:cNvPr>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3059011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E1D5E6-CFDD-0622-7B29-FFC28A0638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63F620-9B04-FEAC-96EC-07E3102645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9FA1CA-F741-60F2-D8E0-78545C3DD718}"/>
              </a:ext>
            </a:extLst>
          </p:cNvPr>
          <p:cNvSpPr>
            <a:spLocks noGrp="1"/>
          </p:cNvSpPr>
          <p:nvPr>
            <p:ph type="body" idx="1"/>
          </p:nvPr>
        </p:nvSpPr>
        <p:spPr/>
        <p:txBody>
          <a:bodyPr/>
          <a:lstStyle/>
          <a:p>
            <a:endParaRPr lang="fi-FI" dirty="0"/>
          </a:p>
        </p:txBody>
      </p:sp>
      <p:sp>
        <p:nvSpPr>
          <p:cNvPr id="4" name="Slide Number Placeholder 3">
            <a:extLst>
              <a:ext uri="{FF2B5EF4-FFF2-40B4-BE49-F238E27FC236}">
                <a16:creationId xmlns:a16="http://schemas.microsoft.com/office/drawing/2014/main" id="{97DAB9FC-9008-6EC8-50D2-3390014FBF2B}"/>
              </a:ext>
            </a:extLst>
          </p:cNvPr>
          <p:cNvSpPr>
            <a:spLocks noGrp="1"/>
          </p:cNvSpPr>
          <p:nvPr>
            <p:ph type="sldNum" sz="quarter" idx="5"/>
          </p:nvPr>
        </p:nvSpPr>
        <p:spPr/>
        <p:txBody>
          <a:bodyPr/>
          <a:lstStyle/>
          <a:p>
            <a:fld id="{ECE063A0-E1D9-054C-B6B8-9DCE4E3BD599}" type="slidenum">
              <a:rPr lang="en-FI" smtClean="0"/>
              <a:pPr/>
              <a:t>14</a:t>
            </a:fld>
            <a:endParaRPr lang="en-FI" dirty="0"/>
          </a:p>
        </p:txBody>
      </p:sp>
    </p:spTree>
    <p:extLst>
      <p:ext uri="{BB962C8B-B14F-4D97-AF65-F5344CB8AC3E}">
        <p14:creationId xmlns:p14="http://schemas.microsoft.com/office/powerpoint/2010/main" val="349641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2</a:t>
            </a:fld>
            <a:endParaRPr lang="en-FI" dirty="0"/>
          </a:p>
        </p:txBody>
      </p:sp>
    </p:spTree>
    <p:extLst>
      <p:ext uri="{BB962C8B-B14F-4D97-AF65-F5344CB8AC3E}">
        <p14:creationId xmlns:p14="http://schemas.microsoft.com/office/powerpoint/2010/main" val="774070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CE063A0-E1D9-054C-B6B8-9DCE4E3BD599}" type="slidenum">
              <a:rPr lang="en-FI" smtClean="0"/>
              <a:pPr/>
              <a:t>3</a:t>
            </a:fld>
            <a:endParaRPr lang="en-FI" dirty="0"/>
          </a:p>
        </p:txBody>
      </p:sp>
    </p:spTree>
    <p:extLst>
      <p:ext uri="{BB962C8B-B14F-4D97-AF65-F5344CB8AC3E}">
        <p14:creationId xmlns:p14="http://schemas.microsoft.com/office/powerpoint/2010/main" val="4043347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0.emf"/><Relationship Id="rId1" Type="http://schemas.openxmlformats.org/officeDocument/2006/relationships/slideMaster" Target="../slideMasters/slideMaster1.xml"/><Relationship Id="rId4" Type="http://schemas.openxmlformats.org/officeDocument/2006/relationships/image" Target="../media/image16.emf"/></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4.emf"/><Relationship Id="rId7" Type="http://schemas.openxmlformats.org/officeDocument/2006/relationships/image" Target="../media/image27.emf"/><Relationship Id="rId2" Type="http://schemas.openxmlformats.org/officeDocument/2006/relationships/image" Target="../media/image23.emf"/><Relationship Id="rId1" Type="http://schemas.openxmlformats.org/officeDocument/2006/relationships/slideMaster" Target="../slideMasters/slideMaster1.xml"/><Relationship Id="rId6" Type="http://schemas.openxmlformats.org/officeDocument/2006/relationships/image" Target="../media/image26.emf"/><Relationship Id="rId5" Type="http://schemas.openxmlformats.org/officeDocument/2006/relationships/image" Target="../media/image25.emf"/><Relationship Id="rId10" Type="http://schemas.openxmlformats.org/officeDocument/2006/relationships/image" Target="../media/image30.png"/><Relationship Id="rId4" Type="http://schemas.openxmlformats.org/officeDocument/2006/relationships/image" Target="../media/image2.emf"/><Relationship Id="rId9" Type="http://schemas.openxmlformats.org/officeDocument/2006/relationships/image" Target="../media/image2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dirty="0"/>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6406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82D4F5E1-1795-4976-60EE-FD9D9E4DC0C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0434" y="848614"/>
            <a:ext cx="6219958" cy="3579577"/>
          </a:xfrm>
          <a:prstGeom prst="rect">
            <a:avLst/>
          </a:prstGeom>
        </p:spPr>
      </p:pic>
      <p:sp>
        <p:nvSpPr>
          <p:cNvPr id="3" name="Subtitle 2">
            <a:extLst>
              <a:ext uri="{FF2B5EF4-FFF2-40B4-BE49-F238E27FC236}">
                <a16:creationId xmlns:a16="http://schemas.microsoft.com/office/drawing/2014/main" id="{C7B37ABC-061C-ADAA-4657-4A45089AE987}"/>
              </a:ext>
            </a:extLst>
          </p:cNvPr>
          <p:cNvSpPr>
            <a:spLocks noGrp="1"/>
          </p:cNvSpPr>
          <p:nvPr>
            <p:ph type="subTitle" idx="1" hasCustomPrompt="1"/>
          </p:nvPr>
        </p:nvSpPr>
        <p:spPr>
          <a:xfrm>
            <a:off x="679454" y="3973671"/>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2025</a:t>
            </a:r>
          </a:p>
        </p:txBody>
      </p:sp>
      <p:sp>
        <p:nvSpPr>
          <p:cNvPr id="4" name="Title 1">
            <a:extLst>
              <a:ext uri="{FF2B5EF4-FFF2-40B4-BE49-F238E27FC236}">
                <a16:creationId xmlns:a16="http://schemas.microsoft.com/office/drawing/2014/main" id="{F7483254-B4C6-E67C-4EF1-49489891B208}"/>
              </a:ext>
            </a:extLst>
          </p:cNvPr>
          <p:cNvSpPr txBox="1">
            <a:spLocks/>
          </p:cNvSpPr>
          <p:nvPr userDrawn="1"/>
        </p:nvSpPr>
        <p:spPr>
          <a:xfrm>
            <a:off x="621088" y="2783485"/>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544236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Kansi">
    <p:bg>
      <p:bgPr>
        <a:solidFill>
          <a:schemeClr val="bg1"/>
        </a:solidFill>
        <a:effectLst/>
      </p:bgPr>
    </p:bg>
    <p:spTree>
      <p:nvGrpSpPr>
        <p:cNvPr id="1" name=""/>
        <p:cNvGrpSpPr/>
        <p:nvPr/>
      </p:nvGrpSpPr>
      <p:grpSpPr>
        <a:xfrm>
          <a:off x="0" y="0"/>
          <a:ext cx="0" cy="0"/>
          <a:chOff x="0" y="0"/>
          <a:chExt cx="0" cy="0"/>
        </a:xfrm>
      </p:grpSpPr>
      <p:pic>
        <p:nvPicPr>
          <p:cNvPr id="3" name="Picture 2" descr="A person sitting on a bed looking at his phone&#10;&#10;Description automatically generated">
            <a:extLst>
              <a:ext uri="{FF2B5EF4-FFF2-40B4-BE49-F238E27FC236}">
                <a16:creationId xmlns:a16="http://schemas.microsoft.com/office/drawing/2014/main" id="{7181D75F-F1D0-08F1-1A2F-137C50C5FD5D}"/>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851325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Kansi">
    <p:bg>
      <p:bgPr>
        <a:solidFill>
          <a:schemeClr val="bg1"/>
        </a:solidFill>
        <a:effectLst/>
      </p:bgPr>
    </p:bg>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DDF606B4-6010-F3FE-CBFA-04319F0146C4}"/>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529468"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Marraskuu 2024</a:t>
            </a:r>
          </a:p>
        </p:txBody>
      </p:sp>
      <p:sp>
        <p:nvSpPr>
          <p:cNvPr id="9" name="Title 1">
            <a:extLst>
              <a:ext uri="{FF2B5EF4-FFF2-40B4-BE49-F238E27FC236}">
                <a16:creationId xmlns:a16="http://schemas.microsoft.com/office/drawing/2014/main" id="{40CAB005-A140-6C6E-F3B2-40A5B9C8D829}"/>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654849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colorful lines on a black background&#10;&#10;Description automatically generated">
            <a:extLst>
              <a:ext uri="{FF2B5EF4-FFF2-40B4-BE49-F238E27FC236}">
                <a16:creationId xmlns:a16="http://schemas.microsoft.com/office/drawing/2014/main" id="{925D45C0-EBA3-3E2F-7669-C1235BD29F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86390" y="120828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56048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Kans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22338"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Toukokuu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2705638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Kansi">
    <p:spTree>
      <p:nvGrpSpPr>
        <p:cNvPr id="1" name=""/>
        <p:cNvGrpSpPr/>
        <p:nvPr/>
      </p:nvGrpSpPr>
      <p:grpSpPr>
        <a:xfrm>
          <a:off x="0" y="0"/>
          <a:ext cx="0" cy="0"/>
          <a:chOff x="0" y="0"/>
          <a:chExt cx="0" cy="0"/>
        </a:xfrm>
      </p:grpSpPr>
      <p:pic>
        <p:nvPicPr>
          <p:cNvPr id="4" name="Picture 3" descr="A person standing on a sidewalk in the rain&#10;&#10;Description automatically generated">
            <a:extLst>
              <a:ext uri="{FF2B5EF4-FFF2-40B4-BE49-F238E27FC236}">
                <a16:creationId xmlns:a16="http://schemas.microsoft.com/office/drawing/2014/main" id="{B9885343-EEE6-14C3-AF3D-EE2EC5DA5CA0}"/>
              </a:ext>
            </a:extLst>
          </p:cNvPr>
          <p:cNvPicPr>
            <a:picLocks noChangeAspect="1"/>
          </p:cNvPicPr>
          <p:nvPr userDrawn="1"/>
        </p:nvPicPr>
        <p:blipFill>
          <a:blip r:embed="rId2"/>
          <a:stretch>
            <a:fillRect/>
          </a:stretch>
        </p:blipFill>
        <p:spPr>
          <a:xfrm>
            <a:off x="-19548" y="0"/>
            <a:ext cx="12287748" cy="6911859"/>
          </a:xfrm>
          <a:prstGeom prst="rect">
            <a:avLst/>
          </a:prstGeom>
        </p:spPr>
      </p:pic>
      <p:pic>
        <p:nvPicPr>
          <p:cNvPr id="6" name="Picture 5" descr="A colorful lines on a black background&#10;&#10;Description automatically generated">
            <a:extLst>
              <a:ext uri="{FF2B5EF4-FFF2-40B4-BE49-F238E27FC236}">
                <a16:creationId xmlns:a16="http://schemas.microsoft.com/office/drawing/2014/main" id="{C13EF315-CC8E-57E0-80C7-B54D44F0E7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Joulukuu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43612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23" name="Picture 22" descr="A person looking at his phone&#10;&#10;Description automatically generated">
            <a:extLst>
              <a:ext uri="{FF2B5EF4-FFF2-40B4-BE49-F238E27FC236}">
                <a16:creationId xmlns:a16="http://schemas.microsoft.com/office/drawing/2014/main" id="{A07CF64A-81D0-7C08-8529-3799049560BF}"/>
              </a:ext>
            </a:extLst>
          </p:cNvPr>
          <p:cNvPicPr>
            <a:picLocks noChangeAspect="1"/>
          </p:cNvPicPr>
          <p:nvPr userDrawn="1"/>
        </p:nvPicPr>
        <p:blipFill>
          <a:blip r:embed="rId2"/>
          <a:stretch>
            <a:fillRect/>
          </a:stretch>
        </p:blipFill>
        <p:spPr>
          <a:xfrm>
            <a:off x="-19548"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1208282"/>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7962602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Kansi">
    <p:spTree>
      <p:nvGrpSpPr>
        <p:cNvPr id="1" name=""/>
        <p:cNvGrpSpPr/>
        <p:nvPr/>
      </p:nvGrpSpPr>
      <p:grpSpPr>
        <a:xfrm>
          <a:off x="0" y="0"/>
          <a:ext cx="0" cy="0"/>
          <a:chOff x="0" y="0"/>
          <a:chExt cx="0" cy="0"/>
        </a:xfrm>
      </p:grpSpPr>
      <p:pic>
        <p:nvPicPr>
          <p:cNvPr id="3" name="Picture 2" descr="A person holding a cup and a phone&#10;&#10;AI-generated content may be incorrect.">
            <a:extLst>
              <a:ext uri="{FF2B5EF4-FFF2-40B4-BE49-F238E27FC236}">
                <a16:creationId xmlns:a16="http://schemas.microsoft.com/office/drawing/2014/main" id="{5583AFF4-49CA-0676-BD16-2939A345D4DA}"/>
              </a:ext>
            </a:extLst>
          </p:cNvPr>
          <p:cNvPicPr>
            <a:picLocks noChangeAspect="1"/>
          </p:cNvPicPr>
          <p:nvPr userDrawn="1"/>
        </p:nvPicPr>
        <p:blipFill>
          <a:blip r:embed="rId2"/>
          <a:srcRect l="1" t="1" r="4382" b="4382"/>
          <a:stretch>
            <a:fillRect/>
          </a:stretch>
        </p:blipFill>
        <p:spPr>
          <a:xfrm>
            <a:off x="0" y="0"/>
            <a:ext cx="12192000"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548" y="0"/>
            <a:ext cx="6239506"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3136307"/>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1946121"/>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5555606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normAutofit/>
          </a:bodyPr>
          <a:lstStyle>
            <a:lvl1pPr>
              <a:defRPr lang="en-FI" sz="3000" b="0" i="0" kern="1200" dirty="0">
                <a:solidFill>
                  <a:schemeClr val="accent1"/>
                </a:solidFill>
                <a:latin typeface="Canela Medium" pitchFamily="2" charset="77"/>
                <a:ea typeface="+mj-ea"/>
                <a:cs typeface="+mj-cs"/>
              </a:defRPr>
            </a:lvl1pPr>
          </a:lstStyle>
          <a:p>
            <a:r>
              <a:rPr lang="en-GB" dirty="0"/>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normAutofit/>
          </a:bodyPr>
          <a:lstStyle>
            <a:lvl1pPr marL="0" indent="0">
              <a:lnSpc>
                <a:spcPct val="120000"/>
              </a:lnSpc>
              <a:buNone/>
              <a:defRPr lang="en-GB" sz="1600" b="0" i="0" kern="1200" dirty="0">
                <a:solidFill>
                  <a:schemeClr val="tx2"/>
                </a:solidFill>
                <a:latin typeface="Neue Haas Unica W1G Light" panose="020B0404030206020203" pitchFamily="34" charset="0"/>
                <a:ea typeface="+mn-ea"/>
                <a:cs typeface="+mn-cs"/>
              </a:defRPr>
            </a:lvl1pPr>
            <a:lvl2pPr marL="457200" indent="0">
              <a:lnSpc>
                <a:spcPct val="120000"/>
              </a:lnSpc>
              <a:buNone/>
              <a:defRPr lang="en-GB" sz="1600" b="0" i="0" kern="1200" dirty="0">
                <a:solidFill>
                  <a:schemeClr val="tx2"/>
                </a:solidFill>
                <a:latin typeface="Neue Haas Unica W1G Light" panose="020B0404030206020203" pitchFamily="34" charset="0"/>
                <a:ea typeface="+mn-ea"/>
                <a:cs typeface="+mn-cs"/>
              </a:defRPr>
            </a:lvl2pPr>
            <a:lvl3pPr marL="914400" indent="0">
              <a:lnSpc>
                <a:spcPct val="120000"/>
              </a:lnSpc>
              <a:buNone/>
              <a:defRPr lang="en-GB" sz="1600" b="0" i="0" kern="1200" dirty="0">
                <a:solidFill>
                  <a:schemeClr val="tx2"/>
                </a:solidFill>
                <a:latin typeface="Neue Haas Unica W1G Light" panose="020B0404030206020203" pitchFamily="34" charset="0"/>
                <a:ea typeface="+mn-ea"/>
                <a:cs typeface="+mn-cs"/>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Kansi">
    <p:spTree>
      <p:nvGrpSpPr>
        <p:cNvPr id="1" name=""/>
        <p:cNvGrpSpPr/>
        <p:nvPr/>
      </p:nvGrpSpPr>
      <p:grpSpPr>
        <a:xfrm>
          <a:off x="0" y="0"/>
          <a:ext cx="0" cy="0"/>
          <a:chOff x="0" y="0"/>
          <a:chExt cx="0" cy="0"/>
        </a:xfrm>
      </p:grpSpPr>
      <p:pic>
        <p:nvPicPr>
          <p:cNvPr id="5" name="Picture 4" descr="A person wearing glasses and a scarf looking at a phone&#10;&#10;AI-generated content may be incorrect.">
            <a:extLst>
              <a:ext uri="{FF2B5EF4-FFF2-40B4-BE49-F238E27FC236}">
                <a16:creationId xmlns:a16="http://schemas.microsoft.com/office/drawing/2014/main" id="{DD0DFA2D-10B7-2A44-17F9-7134C4EDAF8E}"/>
              </a:ext>
            </a:extLst>
          </p:cNvPr>
          <p:cNvPicPr>
            <a:picLocks noChangeAspect="1"/>
          </p:cNvPicPr>
          <p:nvPr userDrawn="1"/>
        </p:nvPicPr>
        <p:blipFill>
          <a:blip r:embed="rId2"/>
          <a:srcRect t="3635" r="3635" b="1916"/>
          <a:stretch/>
        </p:blipFill>
        <p:spPr>
          <a:xfrm>
            <a:off x="-13577" y="0"/>
            <a:ext cx="12467081" cy="6858000"/>
          </a:xfrm>
          <a:prstGeom prst="rect">
            <a:avLst/>
          </a:prstGeom>
        </p:spPr>
      </p:pic>
      <p:pic>
        <p:nvPicPr>
          <p:cNvPr id="24" name="Picture 23" descr="A blue and yellow lines on a black background&#10;&#10;Description automatically generated">
            <a:extLst>
              <a:ext uri="{FF2B5EF4-FFF2-40B4-BE49-F238E27FC236}">
                <a16:creationId xmlns:a16="http://schemas.microsoft.com/office/drawing/2014/main" id="{8FE38D29-15C2-33BD-54F7-5EEE9D10EE46}"/>
              </a:ext>
            </a:extLst>
          </p:cNvPr>
          <p:cNvPicPr>
            <a:picLocks noChangeAspect="1"/>
          </p:cNvPicPr>
          <p:nvPr userDrawn="1"/>
        </p:nvPicPr>
        <p:blipFill>
          <a:blip r:embed="rId3" cstate="email">
            <a:extLst>
              <a:ext uri="{28A0092B-C50C-407E-A947-70E740481C1C}">
                <a14:useLocalDpi xmlns:a14="http://schemas.microsoft.com/office/drawing/2010/main"/>
              </a:ext>
            </a:extLst>
          </a:blip>
          <a:srcRect l="4874"/>
          <a:stretch/>
        </p:blipFill>
        <p:spPr>
          <a:xfrm>
            <a:off x="-13577" y="1208282"/>
            <a:ext cx="5935361" cy="359082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381280"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322914"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25947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a:solidFill>
                  <a:schemeClr val="accent1"/>
                </a:solidFill>
                <a:latin typeface="Neue Haas Unica W1G Light" panose="020B0404030206020203" pitchFamily="34" charset="0"/>
              </a:rPr>
              <a:t>Lähde: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12/2025</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4" y="0"/>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grpSp>
        <p:nvGrpSpPr>
          <p:cNvPr id="6" name="Group 5">
            <a:extLst>
              <a:ext uri="{FF2B5EF4-FFF2-40B4-BE49-F238E27FC236}">
                <a16:creationId xmlns:a16="http://schemas.microsoft.com/office/drawing/2014/main" id="{9A44D7FF-BE6B-575B-F81F-FF72128B84AA}"/>
              </a:ext>
            </a:extLst>
          </p:cNvPr>
          <p:cNvGrpSpPr/>
          <p:nvPr userDrawn="1"/>
        </p:nvGrpSpPr>
        <p:grpSpPr>
          <a:xfrm>
            <a:off x="5061577" y="4706264"/>
            <a:ext cx="2068842" cy="236236"/>
            <a:chOff x="5061577" y="4706264"/>
            <a:chExt cx="2068842" cy="236236"/>
          </a:xfrm>
        </p:grpSpPr>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79458" y="4706264"/>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6246443" y="4723592"/>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598682" y="4737165"/>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061577" y="4732519"/>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937348" y="4736510"/>
              <a:ext cx="193071" cy="193071"/>
            </a:xfrm>
            <a:prstGeom prst="rect">
              <a:avLst/>
            </a:prstGeom>
          </p:spPr>
        </p:pic>
        <p:pic>
          <p:nvPicPr>
            <p:cNvPr id="3" name="Picture 2" descr="A white butterfly on a black background&#10;&#10;AI-generated content may be incorrect.">
              <a:extLst>
                <a:ext uri="{FF2B5EF4-FFF2-40B4-BE49-F238E27FC236}">
                  <a16:creationId xmlns:a16="http://schemas.microsoft.com/office/drawing/2014/main" id="{2323F207-F2D7-23A4-0B80-5DCB0B4CBD3C}"/>
                </a:ext>
              </a:extLst>
            </p:cNvPr>
            <p:cNvPicPr>
              <a:picLocks noChangeAspect="1"/>
            </p:cNvPicPr>
            <p:nvPr userDrawn="1"/>
          </p:nvPicPr>
          <p:blipFill>
            <a:blip r:embed="rId10"/>
            <a:stretch>
              <a:fillRect/>
            </a:stretch>
          </p:blipFill>
          <p:spPr>
            <a:xfrm>
              <a:off x="5856688" y="4723592"/>
              <a:ext cx="248760" cy="218908"/>
            </a:xfrm>
            <a:prstGeom prst="rect">
              <a:avLst/>
            </a:prstGeom>
          </p:spPr>
        </p:pic>
      </p:grpSp>
    </p:spTree>
    <p:extLst>
      <p:ext uri="{BB962C8B-B14F-4D97-AF65-F5344CB8AC3E}">
        <p14:creationId xmlns:p14="http://schemas.microsoft.com/office/powerpoint/2010/main" val="3132858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Kansi">
    <p:spTree>
      <p:nvGrpSpPr>
        <p:cNvPr id="1" name=""/>
        <p:cNvGrpSpPr/>
        <p:nvPr/>
      </p:nvGrpSpPr>
      <p:grpSpPr>
        <a:xfrm>
          <a:off x="0" y="0"/>
          <a:ext cx="0" cy="0"/>
          <a:chOff x="0" y="0"/>
          <a:chExt cx="0" cy="0"/>
        </a:xfrm>
      </p:grpSpPr>
      <p:pic>
        <p:nvPicPr>
          <p:cNvPr id="4" name="Picture 3" descr="A person wearing glasses and a scarf looking at a phone&#10;&#10;AI-generated content may be incorrect.">
            <a:extLst>
              <a:ext uri="{FF2B5EF4-FFF2-40B4-BE49-F238E27FC236}">
                <a16:creationId xmlns:a16="http://schemas.microsoft.com/office/drawing/2014/main" id="{F1271EFC-1C07-AEEB-CBDF-C727BD6804B2}"/>
              </a:ext>
            </a:extLst>
          </p:cNvPr>
          <p:cNvPicPr>
            <a:picLocks noChangeAspect="1"/>
          </p:cNvPicPr>
          <p:nvPr userDrawn="1"/>
        </p:nvPicPr>
        <p:blipFill>
          <a:blip r:embed="rId2"/>
          <a:srcRect t="3635" r="3635"/>
          <a:stretch/>
        </p:blipFill>
        <p:spPr>
          <a:xfrm>
            <a:off x="-13577" y="0"/>
            <a:ext cx="12205577" cy="6850379"/>
          </a:xfrm>
          <a:prstGeom prst="rect">
            <a:avLst/>
          </a:prstGeom>
        </p:spPr>
      </p:pic>
      <p:pic>
        <p:nvPicPr>
          <p:cNvPr id="2" name="Picture 1" descr="A colorful lines on a black background&#10;&#10;Description automatically generated">
            <a:extLst>
              <a:ext uri="{FF2B5EF4-FFF2-40B4-BE49-F238E27FC236}">
                <a16:creationId xmlns:a16="http://schemas.microsoft.com/office/drawing/2014/main" id="{596D54D8-33E0-BB40-6C44-4C7AF45BEB9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434" y="1219532"/>
            <a:ext cx="6219958" cy="3579577"/>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79454"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Elokuu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21088"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2908047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Kansi">
    <p:spTree>
      <p:nvGrpSpPr>
        <p:cNvPr id="1" name=""/>
        <p:cNvGrpSpPr/>
        <p:nvPr/>
      </p:nvGrpSpPr>
      <p:grpSpPr>
        <a:xfrm>
          <a:off x="0" y="0"/>
          <a:ext cx="0" cy="0"/>
          <a:chOff x="0" y="0"/>
          <a:chExt cx="0" cy="0"/>
        </a:xfrm>
      </p:grpSpPr>
      <p:pic>
        <p:nvPicPr>
          <p:cNvPr id="3" name="Picture 2" descr="A person in a pink dress holding a phone&#10;&#10;Description automatically generated">
            <a:extLst>
              <a:ext uri="{FF2B5EF4-FFF2-40B4-BE49-F238E27FC236}">
                <a16:creationId xmlns:a16="http://schemas.microsoft.com/office/drawing/2014/main" id="{649B49BB-ECA4-A856-AA7E-03DF913B636C}"/>
              </a:ext>
            </a:extLst>
          </p:cNvPr>
          <p:cNvPicPr>
            <a:picLocks noChangeAspect="1"/>
          </p:cNvPicPr>
          <p:nvPr userDrawn="1"/>
        </p:nvPicPr>
        <p:blipFill>
          <a:blip r:embed="rId2"/>
          <a:stretch>
            <a:fillRect/>
          </a:stretch>
        </p:blipFill>
        <p:spPr>
          <a:xfrm>
            <a:off x="-54428" y="-31977"/>
            <a:ext cx="12268200" cy="6900863"/>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624880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Kansi">
    <p:spTree>
      <p:nvGrpSpPr>
        <p:cNvPr id="1" name=""/>
        <p:cNvGrpSpPr/>
        <p:nvPr/>
      </p:nvGrpSpPr>
      <p:grpSpPr>
        <a:xfrm>
          <a:off x="0" y="0"/>
          <a:ext cx="0" cy="0"/>
          <a:chOff x="0" y="0"/>
          <a:chExt cx="0" cy="0"/>
        </a:xfrm>
      </p:grpSpPr>
      <p:pic>
        <p:nvPicPr>
          <p:cNvPr id="5" name="Picture 4" descr="A person sitting on a tree trunk reading a book&#10;&#10;Description automatically generated">
            <a:extLst>
              <a:ext uri="{FF2B5EF4-FFF2-40B4-BE49-F238E27FC236}">
                <a16:creationId xmlns:a16="http://schemas.microsoft.com/office/drawing/2014/main" id="{64674690-556F-AE7E-6477-306D855A34E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177802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Kansi">
    <p:spTree>
      <p:nvGrpSpPr>
        <p:cNvPr id="1" name=""/>
        <p:cNvGrpSpPr/>
        <p:nvPr/>
      </p:nvGrpSpPr>
      <p:grpSpPr>
        <a:xfrm>
          <a:off x="0" y="0"/>
          <a:ext cx="0" cy="0"/>
          <a:chOff x="0" y="0"/>
          <a:chExt cx="0" cy="0"/>
        </a:xfrm>
      </p:grpSpPr>
      <p:pic>
        <p:nvPicPr>
          <p:cNvPr id="3" name="Picture 2" descr="A person using a cell phone&#10;&#10;AI-generated content may be incorrect.">
            <a:extLst>
              <a:ext uri="{FF2B5EF4-FFF2-40B4-BE49-F238E27FC236}">
                <a16:creationId xmlns:a16="http://schemas.microsoft.com/office/drawing/2014/main" id="{1C092B88-5501-DB32-495D-90AC2FCA7F31}"/>
              </a:ext>
            </a:extLst>
          </p:cNvPr>
          <p:cNvPicPr>
            <a:picLocks noChangeAspect="1"/>
          </p:cNvPicPr>
          <p:nvPr userDrawn="1"/>
        </p:nvPicPr>
        <p:blipFill>
          <a:blip r:embed="rId2"/>
          <a:srcRect l="14384" t="14384"/>
          <a:stretch/>
        </p:blipFill>
        <p:spPr>
          <a:xfrm>
            <a:off x="0" y="0"/>
            <a:ext cx="12192000" cy="6858000"/>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3638158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Kansi">
    <p:spTree>
      <p:nvGrpSpPr>
        <p:cNvPr id="1" name=""/>
        <p:cNvGrpSpPr/>
        <p:nvPr/>
      </p:nvGrpSpPr>
      <p:grpSpPr>
        <a:xfrm>
          <a:off x="0" y="0"/>
          <a:ext cx="0" cy="0"/>
          <a:chOff x="0" y="0"/>
          <a:chExt cx="0" cy="0"/>
        </a:xfrm>
      </p:grpSpPr>
      <p:pic>
        <p:nvPicPr>
          <p:cNvPr id="2" name="Picture 1" descr="A person wearing headphones and a sweater leaning against a wall&#10;&#10;AI-generated content may be incorrect.">
            <a:extLst>
              <a:ext uri="{FF2B5EF4-FFF2-40B4-BE49-F238E27FC236}">
                <a16:creationId xmlns:a16="http://schemas.microsoft.com/office/drawing/2014/main" id="{FAD60947-BD6A-E80F-5A15-92EA374FC64C}"/>
              </a:ext>
            </a:extLst>
          </p:cNvPr>
          <p:cNvPicPr>
            <a:picLocks noChangeAspect="1"/>
          </p:cNvPicPr>
          <p:nvPr userDrawn="1"/>
        </p:nvPicPr>
        <p:blipFill>
          <a:blip r:embed="rId2"/>
          <a:stretch>
            <a:fillRect/>
          </a:stretch>
        </p:blipFill>
        <p:spPr>
          <a:xfrm>
            <a:off x="-30434" y="-17119"/>
            <a:ext cx="12222434" cy="6875119"/>
          </a:xfrm>
          <a:prstGeom prst="rect">
            <a:avLst/>
          </a:prstGeom>
        </p:spPr>
      </p:pic>
      <p:pic>
        <p:nvPicPr>
          <p:cNvPr id="4" name="Picture 3" descr="A blue and yellow lines on a black background&#10;&#10;Description automatically generated">
            <a:extLst>
              <a:ext uri="{FF2B5EF4-FFF2-40B4-BE49-F238E27FC236}">
                <a16:creationId xmlns:a16="http://schemas.microsoft.com/office/drawing/2014/main" id="{AB2984BF-1E0A-C52A-F530-38885FF07F7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5933224" y="1208282"/>
            <a:ext cx="6278324" cy="3590828"/>
          </a:xfrm>
          <a:prstGeom prst="rect">
            <a:avLst/>
          </a:prstGeom>
        </p:spPr>
      </p:pic>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4"/>
          <a:stretch>
            <a:fillRect/>
          </a:stretch>
        </p:blipFill>
        <p:spPr>
          <a:xfrm>
            <a:off x="10044529" y="6390396"/>
            <a:ext cx="1829365" cy="137829"/>
          </a:xfrm>
          <a:prstGeom prst="rect">
            <a:avLst/>
          </a:prstGeom>
        </p:spPr>
      </p:pic>
      <p:sp>
        <p:nvSpPr>
          <p:cNvPr id="21" name="Subtitle 2">
            <a:extLst>
              <a:ext uri="{FF2B5EF4-FFF2-40B4-BE49-F238E27FC236}">
                <a16:creationId xmlns:a16="http://schemas.microsoft.com/office/drawing/2014/main" id="{20FFE1F5-6B65-78F3-647D-115F91D6A8E8}"/>
              </a:ext>
            </a:extLst>
          </p:cNvPr>
          <p:cNvSpPr>
            <a:spLocks noGrp="1"/>
          </p:cNvSpPr>
          <p:nvPr>
            <p:ph type="subTitle" idx="1" hasCustomPrompt="1"/>
          </p:nvPr>
        </p:nvSpPr>
        <p:spPr>
          <a:xfrm>
            <a:off x="6457348" y="4344589"/>
            <a:ext cx="5416546" cy="367211"/>
          </a:xfrm>
          <a:effectLst>
            <a:outerShdw blurRad="38100" dist="25400" dir="2700000" algn="tl" rotWithShape="0">
              <a:prstClr val="black">
                <a:alpha val="52217"/>
              </a:prstClr>
            </a:outerShdw>
          </a:effectLst>
        </p:spPr>
        <p:txBody>
          <a:bodyPr/>
          <a:lstStyle>
            <a:lvl1pPr marL="0" indent="0" algn="ctr">
              <a:buNone/>
              <a:defRPr sz="2400" b="0" i="0">
                <a:solidFill>
                  <a:schemeClr val="bg1"/>
                </a:solidFill>
                <a:latin typeface="Neue Haas Unica W1G Medium"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Kesäkuu 2024</a:t>
            </a:r>
          </a:p>
        </p:txBody>
      </p:sp>
      <p:sp>
        <p:nvSpPr>
          <p:cNvPr id="25" name="Title 1">
            <a:extLst>
              <a:ext uri="{FF2B5EF4-FFF2-40B4-BE49-F238E27FC236}">
                <a16:creationId xmlns:a16="http://schemas.microsoft.com/office/drawing/2014/main" id="{BE6BB9F1-3AAC-E9BF-A391-BECA0266A8F1}"/>
              </a:ext>
            </a:extLst>
          </p:cNvPr>
          <p:cNvSpPr txBox="1">
            <a:spLocks/>
          </p:cNvSpPr>
          <p:nvPr userDrawn="1"/>
        </p:nvSpPr>
        <p:spPr>
          <a:xfrm>
            <a:off x="6398982" y="3154403"/>
            <a:ext cx="5416546" cy="1291029"/>
          </a:xfrm>
          <a:prstGeom prst="rect">
            <a:avLst/>
          </a:prstGeom>
          <a:effectLst>
            <a:outerShdw blurRad="60823" dist="38100" dir="2700000" algn="tl" rotWithShape="0">
              <a:prstClr val="black">
                <a:alpha val="52555"/>
              </a:prstClr>
            </a:outerShdw>
          </a:effectLst>
        </p:spPr>
        <p:txBody>
          <a:bodyPr vert="horz" lIns="91440" tIns="45720" rIns="91440" bIns="45720" rtlCol="0" anchor="b">
            <a:normAutofit fontScale="25000" lnSpcReduction="20000"/>
          </a:bodyPr>
          <a:lstStyle>
            <a:lvl1pPr algn="ctr" defTabSz="914400" rtl="0" eaLnBrk="1" latinLnBrk="0" hangingPunct="1">
              <a:lnSpc>
                <a:spcPts val="6020"/>
              </a:lnSpc>
              <a:spcBef>
                <a:spcPct val="0"/>
              </a:spcBef>
              <a:buNone/>
              <a:defRPr sz="8600" b="0" i="0" kern="1200">
                <a:solidFill>
                  <a:schemeClr val="bg1"/>
                </a:solidFill>
                <a:latin typeface="Clattering" pitchFamily="2" charset="0"/>
                <a:ea typeface="+mj-ea"/>
                <a:cs typeface="+mj-cs"/>
              </a:defRPr>
            </a:lvl1pPr>
          </a:lstStyle>
          <a:p>
            <a:pPr>
              <a:lnSpc>
                <a:spcPts val="5520"/>
              </a:lnSpc>
            </a:pPr>
            <a:r>
              <a:rPr lang="fi-FI" sz="34400" dirty="0"/>
              <a:t>Aikakausmediat</a:t>
            </a:r>
          </a:p>
          <a:p>
            <a:pPr>
              <a:lnSpc>
                <a:spcPts val="5520"/>
              </a:lnSpc>
            </a:pPr>
            <a:r>
              <a:rPr lang="fi-FI" sz="28400" dirty="0"/>
              <a:t>somessa</a:t>
            </a:r>
          </a:p>
        </p:txBody>
      </p:sp>
    </p:spTree>
    <p:extLst>
      <p:ext uri="{BB962C8B-B14F-4D97-AF65-F5344CB8AC3E}">
        <p14:creationId xmlns:p14="http://schemas.microsoft.com/office/powerpoint/2010/main" val="112109476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88" r:id="rId2"/>
    <p:sldLayoutId id="2147483703" r:id="rId3"/>
    <p:sldLayoutId id="2147483701" r:id="rId4"/>
    <p:sldLayoutId id="2147483702" r:id="rId5"/>
    <p:sldLayoutId id="2147483690" r:id="rId6"/>
    <p:sldLayoutId id="2147483693" r:id="rId7"/>
    <p:sldLayoutId id="2147483700" r:id="rId8"/>
    <p:sldLayoutId id="2147483699" r:id="rId9"/>
    <p:sldLayoutId id="2147483691" r:id="rId10"/>
    <p:sldLayoutId id="2147483704" r:id="rId11"/>
    <p:sldLayoutId id="2147483697" r:id="rId12"/>
    <p:sldLayoutId id="2147483698" r:id="rId13"/>
    <p:sldLayoutId id="2147483696" r:id="rId14"/>
    <p:sldLayoutId id="2147483692" r:id="rId15"/>
    <p:sldLayoutId id="2147483689" r:id="rId16"/>
    <p:sldLayoutId id="2147483660" r:id="rId17"/>
    <p:sldLayoutId id="2147483654" r:id="rId18"/>
    <p:sldLayoutId id="2147483677" r:id="rId19"/>
    <p:sldLayoutId id="2147483679" r:id="rId20"/>
    <p:sldLayoutId id="2147483663" r:id="rId21"/>
    <p:sldLayoutId id="2147483686" r:id="rId22"/>
    <p:sldLayoutId id="2147483687" r:id="rId23"/>
    <p:sldLayoutId id="2147483667" r:id="rId24"/>
    <p:sldLayoutId id="2147483676" r:id="rId25"/>
    <p:sldLayoutId id="2147483664" r:id="rId26"/>
    <p:sldLayoutId id="2147483680" r:id="rId27"/>
    <p:sldLayoutId id="2147483678" r:id="rId28"/>
    <p:sldLayoutId id="2147483684" r:id="rId29"/>
    <p:sldLayoutId id="2147483661" r:id="rId30"/>
    <p:sldLayoutId id="2147483681" r:id="rId31"/>
    <p:sldLayoutId id="2147483683" r:id="rId32"/>
    <p:sldLayoutId id="2147483682" r:id="rId33"/>
    <p:sldLayoutId id="2147483662" r:id="rId34"/>
    <p:sldLayoutId id="2147483665" r:id="rId35"/>
    <p:sldLayoutId id="2147483657" r:id="rId36"/>
    <p:sldLayoutId id="2147483674" r:id="rId37"/>
    <p:sldLayoutId id="2147483666" r:id="rId38"/>
    <p:sldLayoutId id="2147483675" r:id="rId39"/>
    <p:sldLayoutId id="2147483670" r:id="rId40"/>
    <p:sldLayoutId id="2147483668" r:id="rId41"/>
    <p:sldLayoutId id="2147483669" r:id="rId42"/>
    <p:sldLayoutId id="2147483672" r:id="rId43"/>
    <p:sldLayoutId id="2147483673" r:id="rId44"/>
    <p:sldLayoutId id="2147483655" r:id="rId45"/>
    <p:sldLayoutId id="2147483671" r:id="rId46"/>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31.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normAutofit fontScale="85000" lnSpcReduction="20000"/>
          </a:bodyPr>
          <a:lstStyle/>
          <a:p>
            <a:r>
              <a:rPr lang="fi-FI" sz="2800" b="1" dirty="0"/>
              <a:t>Joulukuu 2025</a:t>
            </a:r>
            <a:endParaRPr lang="en-FI" sz="2800" b="1" dirty="0"/>
          </a:p>
        </p:txBody>
      </p:sp>
    </p:spTree>
    <p:extLst>
      <p:ext uri="{BB962C8B-B14F-4D97-AF65-F5344CB8AC3E}">
        <p14:creationId xmlns:p14="http://schemas.microsoft.com/office/powerpoint/2010/main" val="284849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8901260"/>
              </p:ext>
            </p:extLst>
          </p:nvPr>
        </p:nvGraphicFramePr>
        <p:xfrm>
          <a:off x="699442" y="1862733"/>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8DD457FA-0DFC-2BFD-FBC9-4D30917244C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X:ssä </a:t>
            </a:r>
            <a:br>
              <a:rPr lang="fi-FI" sz="3200" dirty="0"/>
            </a:br>
            <a:r>
              <a:rPr lang="fi-FI" sz="2600" b="1" dirty="0">
                <a:solidFill>
                  <a:schemeClr val="accent2"/>
                </a:solidFill>
                <a:latin typeface="Neue Haas Unica W1G" panose="020B0504030206020203" pitchFamily="34" charset="0"/>
              </a:rPr>
              <a:t>12/2024 – 12/2025</a:t>
            </a:r>
          </a:p>
        </p:txBody>
      </p:sp>
      <p:sp>
        <p:nvSpPr>
          <p:cNvPr id="6" name="TextBox 5">
            <a:extLst>
              <a:ext uri="{FF2B5EF4-FFF2-40B4-BE49-F238E27FC236}">
                <a16:creationId xmlns:a16="http://schemas.microsoft.com/office/drawing/2014/main" id="{91E86FBA-D3E8-D205-489D-3E4EA1F0046A}"/>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X-tilien seuraajat. Päällekkäisyyksiä ei ole huomioitu.</a:t>
            </a:r>
          </a:p>
        </p:txBody>
      </p:sp>
    </p:spTree>
    <p:extLst>
      <p:ext uri="{BB962C8B-B14F-4D97-AF65-F5344CB8AC3E}">
        <p14:creationId xmlns:p14="http://schemas.microsoft.com/office/powerpoint/2010/main" val="24662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YouTubessa </a:t>
            </a:r>
            <a:br>
              <a:rPr lang="fi-FI" sz="3200" dirty="0"/>
            </a:br>
            <a:r>
              <a:rPr lang="fi-FI" sz="2600" b="1" dirty="0">
                <a:solidFill>
                  <a:schemeClr val="accent2"/>
                </a:solidFill>
                <a:latin typeface="Neue Haas Unica W1G" panose="020B0504030206020203" pitchFamily="34" charset="0"/>
              </a:rPr>
              <a:t>12/2024 – 12/2025</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15245700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YouTube-kanavien tilaajat. Päällekkäisyyksiä ei ole huomioitu.</a:t>
            </a:r>
          </a:p>
        </p:txBody>
      </p:sp>
    </p:spTree>
    <p:extLst>
      <p:ext uri="{BB962C8B-B14F-4D97-AF65-F5344CB8AC3E}">
        <p14:creationId xmlns:p14="http://schemas.microsoft.com/office/powerpoint/2010/main" val="49914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568819217"/>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CA28830D-C6F8-AA2D-AF7C-B6212F42440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TikTokissa </a:t>
            </a:r>
            <a:br>
              <a:rPr lang="fi-FI" sz="3200" dirty="0"/>
            </a:br>
            <a:r>
              <a:rPr lang="fi-FI" sz="2600" b="1" dirty="0">
                <a:solidFill>
                  <a:schemeClr val="accent2"/>
                </a:solidFill>
                <a:latin typeface="Neue Haas Unica W1G" panose="020B0504030206020203" pitchFamily="34" charset="0"/>
              </a:rPr>
              <a:t>12/2024 – 12/2025</a:t>
            </a:r>
          </a:p>
        </p:txBody>
      </p:sp>
      <p:sp>
        <p:nvSpPr>
          <p:cNvPr id="6" name="TextBox 5">
            <a:extLst>
              <a:ext uri="{FF2B5EF4-FFF2-40B4-BE49-F238E27FC236}">
                <a16:creationId xmlns:a16="http://schemas.microsoft.com/office/drawing/2014/main" id="{83B7B5FB-1AAC-8BD6-0847-85A458BD4CA9}"/>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TikTok</a:t>
            </a:r>
            <a:r>
              <a:rPr lang="fi-FI" sz="1200" i="1" dirty="0">
                <a:solidFill>
                  <a:schemeClr val="accent1"/>
                </a:solidFill>
                <a:latin typeface="Neue Haas Unica W1G" panose="020B0504030206020203" pitchFamily="34" charset="0"/>
              </a:rPr>
              <a:t>-tilien seuraajat. Päällekkäisyyksiä ei ole huomioitu.</a:t>
            </a:r>
          </a:p>
        </p:txBody>
      </p:sp>
    </p:spTree>
    <p:extLst>
      <p:ext uri="{BB962C8B-B14F-4D97-AF65-F5344CB8AC3E}">
        <p14:creationId xmlns:p14="http://schemas.microsoft.com/office/powerpoint/2010/main" val="3100302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0D4A4-70D7-6D24-96E0-65FA352A260D}"/>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20749F5F-8C25-B078-D229-3D58CEAEBA2E}"/>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LinkedInissa</a:t>
            </a:r>
            <a:r>
              <a:rPr lang="fi-FI" sz="3400" dirty="0"/>
              <a:t> </a:t>
            </a:r>
            <a:br>
              <a:rPr lang="fi-FI" sz="3200" dirty="0"/>
            </a:br>
            <a:r>
              <a:rPr lang="fi-FI" sz="2600" b="1" dirty="0">
                <a:solidFill>
                  <a:schemeClr val="accent2"/>
                </a:solidFill>
                <a:latin typeface="Neue Haas Unica W1G" panose="020B0504030206020203" pitchFamily="34" charset="0"/>
              </a:rPr>
              <a:t>12/2024 – 12/2025</a:t>
            </a:r>
          </a:p>
        </p:txBody>
      </p:sp>
      <p:sp>
        <p:nvSpPr>
          <p:cNvPr id="6" name="TextBox 5">
            <a:extLst>
              <a:ext uri="{FF2B5EF4-FFF2-40B4-BE49-F238E27FC236}">
                <a16:creationId xmlns:a16="http://schemas.microsoft.com/office/drawing/2014/main" id="{E15E5651-A75F-2A33-F8E0-E75279CAEF04}"/>
              </a:ext>
            </a:extLst>
          </p:cNvPr>
          <p:cNvSpPr txBox="1"/>
          <p:nvPr/>
        </p:nvSpPr>
        <p:spPr>
          <a:xfrm>
            <a:off x="1169894" y="1524446"/>
            <a:ext cx="10058400" cy="276999"/>
          </a:xfrm>
          <a:prstGeom prst="rect">
            <a:avLst/>
          </a:prstGeom>
          <a:noFill/>
        </p:spPr>
        <p:txBody>
          <a:bodyPr wrap="square" rtlCol="0">
            <a:spAutoFit/>
          </a:bodyPr>
          <a:lstStyle/>
          <a:p>
            <a:r>
              <a:rPr lang="fi-FI" sz="1200" i="1" dirty="0" err="1">
                <a:solidFill>
                  <a:schemeClr val="accent1"/>
                </a:solidFill>
                <a:latin typeface="Neue Haas Unica W1G" panose="020B0504030206020203" pitchFamily="34" charset="0"/>
              </a:rPr>
              <a:t>Aikakausmedioiden</a:t>
            </a:r>
            <a:r>
              <a:rPr lang="fi-FI" sz="1200" i="1" dirty="0">
                <a:solidFill>
                  <a:schemeClr val="accent1"/>
                </a:solidFill>
                <a:latin typeface="Neue Haas Unica W1G" panose="020B0504030206020203" pitchFamily="34" charset="0"/>
              </a:rPr>
              <a:t> LinkedIn-tilien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AF615225-63F7-BAE9-8B63-90429ED1CDC3}"/>
              </a:ext>
            </a:extLst>
          </p:cNvPr>
          <p:cNvGraphicFramePr/>
          <p:nvPr>
            <p:extLst>
              <p:ext uri="{D42A27DB-BD31-4B8C-83A1-F6EECF244321}">
                <p14:modId xmlns:p14="http://schemas.microsoft.com/office/powerpoint/2010/main" val="3887506515"/>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8911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849A9F-B1D8-D549-0ABD-1A14A4EDCA01}"/>
            </a:ext>
          </a:extLst>
        </p:cNvPr>
        <p:cNvGrpSpPr/>
        <p:nvPr/>
      </p:nvGrpSpPr>
      <p:grpSpPr>
        <a:xfrm>
          <a:off x="0" y="0"/>
          <a:ext cx="0" cy="0"/>
          <a:chOff x="0" y="0"/>
          <a:chExt cx="0" cy="0"/>
        </a:xfrm>
      </p:grpSpPr>
      <p:sp>
        <p:nvSpPr>
          <p:cNvPr id="5" name="Title 13">
            <a:extLst>
              <a:ext uri="{FF2B5EF4-FFF2-40B4-BE49-F238E27FC236}">
                <a16:creationId xmlns:a16="http://schemas.microsoft.com/office/drawing/2014/main" id="{DE292A0A-750C-3794-9552-D8DE7353DBE3}"/>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a:t>
            </a:r>
            <a:r>
              <a:rPr lang="fi-FI" sz="3400" dirty="0" err="1"/>
              <a:t>Threadsissa</a:t>
            </a:r>
            <a:r>
              <a:rPr lang="fi-FI" sz="3400" dirty="0"/>
              <a:t> </a:t>
            </a:r>
            <a:br>
              <a:rPr lang="fi-FI" sz="3200" dirty="0"/>
            </a:br>
            <a:r>
              <a:rPr lang="fi-FI" sz="2600" b="1" dirty="0">
                <a:solidFill>
                  <a:schemeClr val="accent2"/>
                </a:solidFill>
                <a:latin typeface="Neue Haas Unica W1G" panose="020B0504030206020203" pitchFamily="34" charset="0"/>
              </a:rPr>
              <a:t>12/2024 – 12/2025</a:t>
            </a:r>
          </a:p>
        </p:txBody>
      </p:sp>
      <p:sp>
        <p:nvSpPr>
          <p:cNvPr id="6" name="TextBox 5">
            <a:extLst>
              <a:ext uri="{FF2B5EF4-FFF2-40B4-BE49-F238E27FC236}">
                <a16:creationId xmlns:a16="http://schemas.microsoft.com/office/drawing/2014/main" id="{4E3713CA-2F65-635D-23A6-845BDFFD0D81}"/>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-tilien seuraajat. Päällekkäisyyksiä ei ole huomioitu. Kanava lisättiin seurantaan tammikuussa 2025.</a:t>
            </a:r>
          </a:p>
        </p:txBody>
      </p:sp>
      <p:graphicFrame>
        <p:nvGraphicFramePr>
          <p:cNvPr id="2" name="Chart 1">
            <a:extLst>
              <a:ext uri="{FF2B5EF4-FFF2-40B4-BE49-F238E27FC236}">
                <a16:creationId xmlns:a16="http://schemas.microsoft.com/office/drawing/2014/main" id="{BC26C281-649D-FF9A-B51E-508C0AC12942}"/>
              </a:ext>
            </a:extLst>
          </p:cNvPr>
          <p:cNvGraphicFramePr/>
          <p:nvPr>
            <p:extLst>
              <p:ext uri="{D42A27DB-BD31-4B8C-83A1-F6EECF244321}">
                <p14:modId xmlns:p14="http://schemas.microsoft.com/office/powerpoint/2010/main" val="387335317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052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2643403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725086657"/>
              </p:ext>
            </p:extLst>
          </p:nvPr>
        </p:nvGraphicFramePr>
        <p:xfrm>
          <a:off x="1158466" y="1410790"/>
          <a:ext cx="4785132" cy="4536418"/>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282 237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271 051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258 736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162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226 581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214 292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202 486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167 431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6121">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162 248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829">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132 034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612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118 492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188336894"/>
              </p:ext>
            </p:extLst>
          </p:nvPr>
        </p:nvGraphicFramePr>
        <p:xfrm>
          <a:off x="6344421" y="1410790"/>
          <a:ext cx="4785132" cy="453085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107 263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103 763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99 455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90 705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87 119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85 895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80 086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73 409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73 359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69 716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887050598"/>
              </p:ext>
            </p:extLst>
          </p:nvPr>
        </p:nvGraphicFramePr>
        <p:xfrm>
          <a:off x="1158466" y="1410790"/>
          <a:ext cx="4785132" cy="457952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112 000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94 000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442">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3266">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57 000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745165604"/>
              </p:ext>
            </p:extLst>
          </p:nvPr>
        </p:nvGraphicFramePr>
        <p:xfrm>
          <a:off x="6344421" y="1410790"/>
          <a:ext cx="4785132" cy="457952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9913">
                <a:tc gridSpan="3">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49 000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Apu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596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332869894"/>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127 966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91 126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78 177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71 619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67 492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65 763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57 871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53 590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47 409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45 571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771739654"/>
              </p:ext>
            </p:extLst>
          </p:nvPr>
        </p:nvGraphicFramePr>
        <p:xfrm>
          <a:off x="6344421" y="1410790"/>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ruoka &amp; 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43 863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43 359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42 998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42 716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39 342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36 763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36 050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33 065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31 248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30 406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X:ssä</a:t>
            </a:r>
            <a:r>
              <a:rPr lang="fi-FI" sz="3000" dirty="0">
                <a:solidFill>
                  <a:schemeClr val="accent1"/>
                </a:solidFill>
              </a:rPr>
              <a:t> TOP 20 / 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378812481"/>
              </p:ext>
            </p:extLst>
          </p:nvPr>
        </p:nvGraphicFramePr>
        <p:xfrm>
          <a:off x="1158466" y="1410789"/>
          <a:ext cx="4785132" cy="451952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171 051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130 793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42 158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16 557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12 914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12 353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11 515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10 220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8 985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8 772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029355763"/>
              </p:ext>
            </p:extLst>
          </p:nvPr>
        </p:nvGraphicFramePr>
        <p:xfrm>
          <a:off x="6344421" y="1410790"/>
          <a:ext cx="4785132" cy="453029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7 887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7 158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6 022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5 736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5 290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5 190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4 731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550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Sairaanhoitaja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3 981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099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Kiinteistölehti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3 607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erson standing on a sidewalk in the rain&#10;&#10;Description automatically generated">
            <a:extLst>
              <a:ext uri="{FF2B5EF4-FFF2-40B4-BE49-F238E27FC236}">
                <a16:creationId xmlns:a16="http://schemas.microsoft.com/office/drawing/2014/main" id="{5384DD22-5338-7A36-64E0-203E273A6598}"/>
              </a:ext>
            </a:extLst>
          </p:cNvPr>
          <p:cNvPicPr>
            <a:picLocks noGrp="1" noChangeAspect="1"/>
          </p:cNvPicPr>
          <p:nvPr>
            <p:ph type="pic" idx="1"/>
          </p:nvPr>
        </p:nvPicPr>
        <p:blipFill>
          <a:blip r:embed="rId3"/>
          <a:srcRect l="51141" r="2609"/>
          <a:stretch>
            <a:fillRect/>
          </a:stretch>
        </p:blipFill>
        <p:spPr>
          <a:xfrm>
            <a:off x="6553202" y="0"/>
            <a:ext cx="5638798" cy="6858000"/>
          </a:xfrm>
          <a:prstGeom prst="rect">
            <a:avLst/>
          </a:prstGeom>
        </p:spPr>
      </p:pic>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614501" y="720725"/>
            <a:ext cx="4799012" cy="1231900"/>
          </a:xfrm>
        </p:spPr>
        <p:txBody>
          <a:bodyPr>
            <a:noAutofit/>
          </a:bodyPr>
          <a:lstStyle/>
          <a:p>
            <a:r>
              <a:rPr lang="fi-FI" sz="3200" dirty="0"/>
              <a:t>Seiska nousi joulukuussa </a:t>
            </a:r>
            <a:r>
              <a:rPr lang="fi-FI" sz="3200" dirty="0" err="1"/>
              <a:t>Youtuben</a:t>
            </a:r>
            <a:r>
              <a:rPr lang="fi-FI" sz="3200" dirty="0"/>
              <a:t> suurimmaksi</a:t>
            </a:r>
            <a:endParaRPr lang="en-FI" sz="3200" dirty="0"/>
          </a:p>
        </p:txBody>
      </p:sp>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612912" y="2715495"/>
            <a:ext cx="5350566" cy="3451603"/>
          </a:xfrm>
        </p:spPr>
        <p:txBody>
          <a:bodyPr anchor="ctr">
            <a:noAutofit/>
          </a:bodyPr>
          <a:lstStyle/>
          <a:p>
            <a:pPr fontAlgn="b"/>
            <a:r>
              <a:rPr lang="fi-FI" sz="1400" dirty="0" err="1"/>
              <a:t>Aikakausmedioilla</a:t>
            </a:r>
            <a:r>
              <a:rPr lang="fi-FI" sz="1400" dirty="0"/>
              <a:t> oli joulukuussa yhteensä 5 463 932 seuraajaa kaikissa kanavissa (bruttoluku).</a:t>
            </a:r>
          </a:p>
          <a:p>
            <a:pPr fontAlgn="b"/>
            <a:r>
              <a:rPr lang="fi-FI" sz="1400" dirty="0"/>
              <a:t>Uusia seuraajia saatiin 21 250. </a:t>
            </a:r>
          </a:p>
          <a:p>
            <a:pPr fontAlgn="b"/>
            <a:r>
              <a:rPr lang="fi-FI" sz="1400" dirty="0"/>
              <a:t>Eniten yleisöään kasvattivat Maku (+2 050), Seiska (+1 889) ja Tekniikan Maailma (+1 382).</a:t>
            </a:r>
          </a:p>
          <a:p>
            <a:pPr fontAlgn="b"/>
            <a:r>
              <a:rPr lang="fi-FI" sz="1400" dirty="0"/>
              <a:t>X:n seuraajamäärä laski jälleen, kuten jokaisena kuukautena kuluneen vuoden aikana. </a:t>
            </a:r>
          </a:p>
          <a:p>
            <a:pPr fontAlgn="b"/>
            <a:r>
              <a:rPr lang="fi-FI" sz="1400" dirty="0"/>
              <a:t>Seiskan </a:t>
            </a:r>
            <a:r>
              <a:rPr lang="fi-FI" sz="1400" dirty="0" err="1"/>
              <a:t>Youtube</a:t>
            </a:r>
            <a:r>
              <a:rPr lang="fi-FI" sz="1400" dirty="0"/>
              <a:t>-kanavalla on nyt 21 300 tilaajaa, mikä tekee siitä </a:t>
            </a:r>
            <a:r>
              <a:rPr lang="fi-FI" sz="1400" dirty="0" err="1"/>
              <a:t>Youtuben</a:t>
            </a:r>
            <a:r>
              <a:rPr lang="fi-FI" sz="1400" dirty="0"/>
              <a:t> seuratuimman </a:t>
            </a:r>
            <a:r>
              <a:rPr lang="fi-FI" sz="1400" dirty="0" err="1"/>
              <a:t>aikkarin</a:t>
            </a:r>
            <a:r>
              <a:rPr lang="fi-FI" sz="1400" dirty="0"/>
              <a:t>. Seiska kasvoi joulukuussa eniten myös </a:t>
            </a:r>
            <a:r>
              <a:rPr lang="fi-FI" sz="1400" dirty="0" err="1"/>
              <a:t>Threadsissa</a:t>
            </a:r>
            <a:r>
              <a:rPr lang="fi-FI" sz="1400" dirty="0"/>
              <a:t> ja </a:t>
            </a:r>
            <a:r>
              <a:rPr lang="fi-FI" sz="1400" dirty="0" err="1"/>
              <a:t>Tiktokissa</a:t>
            </a:r>
            <a:r>
              <a:rPr lang="fi-FI" sz="1400" dirty="0"/>
              <a:t>.</a:t>
            </a:r>
          </a:p>
          <a:p>
            <a:pPr fontAlgn="b"/>
            <a:r>
              <a:rPr lang="fi-FI" sz="1400" dirty="0"/>
              <a:t>Vuoden päättyessä suurin </a:t>
            </a:r>
            <a:r>
              <a:rPr lang="fi-FI" sz="1400" dirty="0" err="1"/>
              <a:t>aikkari</a:t>
            </a:r>
            <a:r>
              <a:rPr lang="fi-FI" sz="1400" dirty="0"/>
              <a:t> somessa oli Suomen Luonto.</a:t>
            </a:r>
          </a:p>
          <a:p>
            <a:pPr fontAlgn="b"/>
            <a:endParaRPr lang="fi-FI" sz="1400" dirty="0"/>
          </a:p>
          <a:p>
            <a:pPr fontAlgn="b"/>
            <a:endParaRPr lang="fi-FI" sz="1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4"/>
          <a:stretch>
            <a:fillRect/>
          </a:stretch>
        </p:blipFill>
        <p:spPr>
          <a:xfrm>
            <a:off x="10044529" y="6390396"/>
            <a:ext cx="1829365" cy="137829"/>
          </a:xfrm>
          <a:prstGeom prst="rect">
            <a:avLst/>
          </a:prstGeo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9305"/>
          <a:stretch/>
        </p:blipFill>
        <p:spPr>
          <a:xfrm>
            <a:off x="5327652" y="0"/>
            <a:ext cx="2451100" cy="1441450"/>
          </a:xfrm>
          <a:prstGeom prst="rect">
            <a:avLst/>
          </a:prstGeom>
        </p:spPr>
      </p:pic>
    </p:spTree>
    <p:extLst>
      <p:ext uri="{BB962C8B-B14F-4D97-AF65-F5344CB8AC3E}">
        <p14:creationId xmlns:p14="http://schemas.microsoft.com/office/powerpoint/2010/main" val="1530823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err="1">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498002830"/>
              </p:ext>
            </p:extLst>
          </p:nvPr>
        </p:nvGraphicFramePr>
        <p:xfrm>
          <a:off x="1208162" y="1410789"/>
          <a:ext cx="4785132" cy="451772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21 300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21 200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20 900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15 500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13 100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9 130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396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6 170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5 030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396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4 970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6806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4 870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448747807"/>
              </p:ext>
            </p:extLst>
          </p:nvPr>
        </p:nvGraphicFramePr>
        <p:xfrm>
          <a:off x="6298100" y="1410791"/>
          <a:ext cx="4785132" cy="453424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a:t>
                      </a:r>
                      <a:r>
                        <a:rPr lang="fi-FI" sz="1500" b="0" i="0" noProof="0" dirty="0" err="1">
                          <a:solidFill>
                            <a:schemeClr val="bg1"/>
                          </a:solidFill>
                          <a:latin typeface="Neue Haas Unica W1G Medium" panose="020B0504030206020203" pitchFamily="34" charset="0"/>
                        </a:rPr>
                        <a:t>TikTok</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26 800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23 800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5875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5875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7 206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6 014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1651">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5 446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5 299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45239">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1651">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4 139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09DF6-AAB8-AE42-9A76-4E8A53F663B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9AF2274-F143-0A7E-60FA-464973AE1613}"/>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err="1">
                <a:solidFill>
                  <a:schemeClr val="accent1"/>
                </a:solidFill>
              </a:rPr>
              <a:t>LinkedInissa</a:t>
            </a:r>
            <a:r>
              <a:rPr lang="fi-FI" sz="3000" dirty="0">
                <a:solidFill>
                  <a:schemeClr val="accent1"/>
                </a:solidFill>
              </a:rPr>
              <a:t> ja </a:t>
            </a:r>
            <a:r>
              <a:rPr lang="fi-FI" sz="3000" u="sng" dirty="0" err="1">
                <a:solidFill>
                  <a:schemeClr val="accent1"/>
                </a:solidFill>
              </a:rPr>
              <a:t>Threadsissa</a:t>
            </a:r>
            <a:r>
              <a:rPr lang="fi-FI" sz="3000" dirty="0">
                <a:solidFill>
                  <a:schemeClr val="accent1"/>
                </a:solidFill>
              </a:rPr>
              <a:t>  TOP 10 / </a:t>
            </a:r>
            <a:br>
              <a:rPr lang="fi-FI" sz="3000" dirty="0">
                <a:solidFill>
                  <a:schemeClr val="accent1"/>
                </a:solidFill>
              </a:rPr>
            </a:br>
            <a:r>
              <a:rPr lang="fi-FI" sz="3000" dirty="0">
                <a:solidFill>
                  <a:schemeClr val="accent1"/>
                </a:solidFill>
              </a:rPr>
              <a:t>joulukuu 2025</a:t>
            </a:r>
          </a:p>
        </p:txBody>
      </p:sp>
      <p:graphicFrame>
        <p:nvGraphicFramePr>
          <p:cNvPr id="7" name="Table 7">
            <a:extLst>
              <a:ext uri="{FF2B5EF4-FFF2-40B4-BE49-F238E27FC236}">
                <a16:creationId xmlns:a16="http://schemas.microsoft.com/office/drawing/2014/main" id="{4DA18194-DA21-8B21-4F1A-3D05BC48D56A}"/>
              </a:ext>
            </a:extLst>
          </p:cNvPr>
          <p:cNvGraphicFramePr>
            <a:graphicFrameLocks noGrp="1"/>
          </p:cNvGraphicFramePr>
          <p:nvPr>
            <p:ph idx="10"/>
            <p:extLst>
              <p:ext uri="{D42A27DB-BD31-4B8C-83A1-F6EECF244321}">
                <p14:modId xmlns:p14="http://schemas.microsoft.com/office/powerpoint/2010/main" val="2478672007"/>
              </p:ext>
            </p:extLst>
          </p:nvPr>
        </p:nvGraphicFramePr>
        <p:xfrm>
          <a:off x="6326262" y="1410788"/>
          <a:ext cx="4785132" cy="4506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903908">
                  <a:extLst>
                    <a:ext uri="{9D8B030D-6E8A-4147-A177-3AD203B41FA5}">
                      <a16:colId xmlns:a16="http://schemas.microsoft.com/office/drawing/2014/main" val="3107084423"/>
                    </a:ext>
                  </a:extLst>
                </a:gridCol>
                <a:gridCol w="101059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kern="1200" noProof="0" dirty="0" err="1">
                          <a:solidFill>
                            <a:schemeClr val="bg1"/>
                          </a:solidFill>
                          <a:latin typeface="Neue Haas Unica W1G Medium" panose="020B0504030206020203" pitchFamily="34" charset="0"/>
                          <a:ea typeface="+mn-ea"/>
                          <a:cs typeface="+mn-cs"/>
                        </a:rPr>
                        <a:t>Threads</a:t>
                      </a:r>
                      <a:endParaRPr lang="fi-FI" sz="1500" b="0" i="0" kern="1200" noProof="0" dirty="0">
                        <a:solidFill>
                          <a:schemeClr val="bg1"/>
                        </a:solidFill>
                        <a:latin typeface="Neue Haas Unica W1G Medium" panose="020B0504030206020203" pitchFamily="34" charset="0"/>
                        <a:ea typeface="+mn-ea"/>
                        <a:cs typeface="+mn-cs"/>
                      </a:endParaRP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17 591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12 763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8 392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7 496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7 468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7 436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9200">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6 457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Trendi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4 421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4 211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9200">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3 763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D7FC17E1-526C-F476-F806-A5B31993A33C}"/>
              </a:ext>
            </a:extLst>
          </p:cNvPr>
          <p:cNvGraphicFramePr>
            <a:graphicFrameLocks/>
          </p:cNvGraphicFramePr>
          <p:nvPr>
            <p:extLst>
              <p:ext uri="{D42A27DB-BD31-4B8C-83A1-F6EECF244321}">
                <p14:modId xmlns:p14="http://schemas.microsoft.com/office/powerpoint/2010/main" val="2078455411"/>
              </p:ext>
            </p:extLst>
          </p:nvPr>
        </p:nvGraphicFramePr>
        <p:xfrm>
          <a:off x="1205400" y="1410791"/>
          <a:ext cx="4785132" cy="4507059"/>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049999">
                  <a:extLst>
                    <a:ext uri="{9D8B030D-6E8A-4147-A177-3AD203B41FA5}">
                      <a16:colId xmlns:a16="http://schemas.microsoft.com/office/drawing/2014/main" val="3107084423"/>
                    </a:ext>
                  </a:extLst>
                </a:gridCol>
                <a:gridCol w="86450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4000">
                <a:tc gridSpan="2">
                  <a:txBody>
                    <a:bodyPr/>
                    <a:lstStyle/>
                    <a:p>
                      <a:r>
                        <a:rPr lang="fi-FI" sz="1500" b="0" i="0" noProof="0" dirty="0">
                          <a:solidFill>
                            <a:schemeClr val="bg1"/>
                          </a:solidFill>
                          <a:latin typeface="Neue Haas Unica W1G Medium" panose="020B0504030206020203" pitchFamily="34" charset="0"/>
                        </a:rPr>
                        <a:t>    LinkedIn</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36 902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Rakennuslehti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17 535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16 075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7 774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Talotekniikka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4 584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2 700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71893">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2 062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371893">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Print&amp;Media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1 770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72638">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a:solidFill>
                            <a:srgbClr val="0E2649"/>
                          </a:solidFill>
                          <a:effectLst/>
                          <a:latin typeface="Neue Haas Unica W1G" panose="020B0504030206020203" pitchFamily="34" charset="0"/>
                        </a:rPr>
                        <a:t>1 629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745277">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Kiertotalouden erikoislehti Uusiouutiset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1 544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604371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02378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202204838"/>
              </p:ext>
            </p:extLst>
          </p:nvPr>
        </p:nvGraphicFramePr>
        <p:xfrm>
          <a:off x="1815289" y="1410789"/>
          <a:ext cx="4134751" cy="4521880"/>
        </p:xfrm>
        <a:graphic>
          <a:graphicData uri="http://schemas.openxmlformats.org/drawingml/2006/table">
            <a:tbl>
              <a:tblPr firstRow="1" bandRow="1">
                <a:tableStyleId>{72833802-FEF1-4C79-8D5D-14CF1EAF98D9}</a:tableStyleId>
              </a:tblPr>
              <a:tblGrid>
                <a:gridCol w="503368">
                  <a:extLst>
                    <a:ext uri="{9D8B030D-6E8A-4147-A177-3AD203B41FA5}">
                      <a16:colId xmlns:a16="http://schemas.microsoft.com/office/drawing/2014/main" val="3436780004"/>
                    </a:ext>
                  </a:extLst>
                </a:gridCol>
                <a:gridCol w="2947806">
                  <a:extLst>
                    <a:ext uri="{9D8B030D-6E8A-4147-A177-3AD203B41FA5}">
                      <a16:colId xmlns:a16="http://schemas.microsoft.com/office/drawing/2014/main" val="3107084423"/>
                    </a:ext>
                  </a:extLst>
                </a:gridCol>
                <a:gridCol w="683577">
                  <a:extLst>
                    <a:ext uri="{9D8B030D-6E8A-4147-A177-3AD203B41FA5}">
                      <a16:colId xmlns:a16="http://schemas.microsoft.com/office/drawing/2014/main" val="2894783011"/>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+ 2 050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+ 1 889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+ 1 382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Seura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+ 1 130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+ 1 083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Voi hyvin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8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+ 1 017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608870482"/>
              </p:ext>
            </p:extLst>
          </p:nvPr>
        </p:nvGraphicFramePr>
        <p:xfrm>
          <a:off x="6343745" y="1410789"/>
          <a:ext cx="4134751" cy="4521580"/>
        </p:xfrm>
        <a:graphic>
          <a:graphicData uri="http://schemas.openxmlformats.org/drawingml/2006/table">
            <a:tbl>
              <a:tblPr firstRow="1" bandRow="1">
                <a:tableStyleId>{72833802-FEF1-4C79-8D5D-14CF1EAF98D9}</a:tableStyleId>
              </a:tblPr>
              <a:tblGrid>
                <a:gridCol w="532872">
                  <a:extLst>
                    <a:ext uri="{9D8B030D-6E8A-4147-A177-3AD203B41FA5}">
                      <a16:colId xmlns:a16="http://schemas.microsoft.com/office/drawing/2014/main" val="3436780004"/>
                    </a:ext>
                  </a:extLst>
                </a:gridCol>
                <a:gridCol w="2337775">
                  <a:extLst>
                    <a:ext uri="{9D8B030D-6E8A-4147-A177-3AD203B41FA5}">
                      <a16:colId xmlns:a16="http://schemas.microsoft.com/office/drawing/2014/main" val="3107084423"/>
                    </a:ext>
                  </a:extLst>
                </a:gridCol>
                <a:gridCol w="1264104">
                  <a:extLst>
                    <a:ext uri="{9D8B030D-6E8A-4147-A177-3AD203B41FA5}">
                      <a16:colId xmlns:a16="http://schemas.microsoft.com/office/drawing/2014/main" val="2894783011"/>
                    </a:ext>
                  </a:extLst>
                </a:gridCol>
              </a:tblGrid>
              <a:tr h="414000">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7200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Ihana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+ 984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+ 943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+ 755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+ 546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Arkkitehti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19.</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+ 454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758">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20.</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+ 419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seuraajat ja tilaajat Facebookissa, Instagramissa, X:ssä, YouTubessa,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a:t>
            </a:r>
            <a:r>
              <a:rPr lang="fi-FI" sz="1000" dirty="0" err="1">
                <a:solidFill>
                  <a:schemeClr val="accent1"/>
                </a:solidFill>
                <a:latin typeface="Neue Haas Unica W1G" panose="020B0504030206020203" pitchFamily="34" charset="0"/>
              </a:rPr>
              <a:t>Threadissa</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LinkedInissa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63357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joulukuu 2025</a:t>
            </a:r>
          </a:p>
        </p:txBody>
      </p:sp>
      <p:sp>
        <p:nvSpPr>
          <p:cNvPr id="2" name="Content Placeholder 3">
            <a:extLst>
              <a:ext uri="{FF2B5EF4-FFF2-40B4-BE49-F238E27FC236}">
                <a16:creationId xmlns:a16="http://schemas.microsoft.com/office/drawing/2014/main" id="{B00DFDAA-9A6D-0204-259F-2EEACE6D8F85}"/>
              </a:ext>
            </a:extLst>
          </p:cNvPr>
          <p:cNvSpPr txBox="1">
            <a:spLocks/>
          </p:cNvSpPr>
          <p:nvPr/>
        </p:nvSpPr>
        <p:spPr>
          <a:xfrm>
            <a:off x="8915400" y="2677700"/>
            <a:ext cx="2920999" cy="3386097"/>
          </a:xfrm>
          <a:prstGeom prst="rect">
            <a:avLst/>
          </a:prstGeom>
          <a:ln>
            <a:solidFill>
              <a:schemeClr val="tx1"/>
            </a:solidFill>
            <a:prstDash val="sysDot"/>
          </a:ln>
        </p:spPr>
        <p:txBody>
          <a:bodyPr vert="horz" lIns="108000" tIns="108000" rIns="108000" bIns="108000" rtlCol="0" anchor="ctr">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fontAlgn="b">
              <a:buNone/>
            </a:pPr>
            <a:r>
              <a:rPr lang="fi-FI" sz="1400" b="1" noProof="0" dirty="0" err="1">
                <a:latin typeface="Neue Haas Unica Pro" panose="020B0504030206020203" pitchFamily="34" charset="77"/>
              </a:rPr>
              <a:t>Huom</a:t>
            </a:r>
            <a:r>
              <a:rPr lang="fi-FI" sz="1400" b="1" noProof="0" dirty="0">
                <a:latin typeface="Neue Haas Unica Pro" panose="020B0504030206020203" pitchFamily="34" charset="77"/>
              </a:rPr>
              <a:t>! </a:t>
            </a:r>
          </a:p>
          <a:p>
            <a:pPr fontAlgn="b"/>
            <a:r>
              <a:rPr lang="fi-FI" sz="1200" noProof="0" dirty="0"/>
              <a:t>Facebook näyttää seuraajien tarkan määrän vain, jos heitä on alle tuhat. </a:t>
            </a:r>
          </a:p>
          <a:p>
            <a:pPr fontAlgn="b"/>
            <a:r>
              <a:rPr lang="fi-FI" sz="1200" noProof="0" dirty="0"/>
              <a:t>Jos </a:t>
            </a:r>
            <a:r>
              <a:rPr lang="fi-FI" sz="1200" dirty="0"/>
              <a:t>seuraajia </a:t>
            </a:r>
            <a:r>
              <a:rPr lang="fi-FI" sz="1200" noProof="0" dirty="0"/>
              <a:t>on 1 000–10 000, määrä pyöristetään sadan tarkkuudella.</a:t>
            </a:r>
          </a:p>
          <a:p>
            <a:pPr fontAlgn="b"/>
            <a:r>
              <a:rPr lang="fi-FI" sz="1200" noProof="0" dirty="0"/>
              <a:t> Jos </a:t>
            </a:r>
            <a:r>
              <a:rPr lang="fi-FI" sz="1200" dirty="0"/>
              <a:t>seuraajia </a:t>
            </a:r>
            <a:r>
              <a:rPr lang="fi-FI" sz="1200" noProof="0" dirty="0"/>
              <a:t>on yli 10 000, määrä pyöristetään tuhannen tarkkuudella. </a:t>
            </a:r>
          </a:p>
          <a:p>
            <a:pPr marL="0" indent="0" fontAlgn="b">
              <a:buNone/>
            </a:pPr>
            <a:r>
              <a:rPr lang="fi-FI" sz="1200" noProof="0" dirty="0"/>
              <a:t>Tästä syystä someseurannassa muutokset ovat usein tasan sata tai tasan tuhat.</a:t>
            </a:r>
          </a:p>
        </p:txBody>
      </p:sp>
      <p:graphicFrame>
        <p:nvGraphicFramePr>
          <p:cNvPr id="3" name="Table 7">
            <a:extLst>
              <a:ext uri="{FF2B5EF4-FFF2-40B4-BE49-F238E27FC236}">
                <a16:creationId xmlns:a16="http://schemas.microsoft.com/office/drawing/2014/main" id="{FECF55C5-9FE7-F351-5441-EA453B32AE5A}"/>
              </a:ext>
            </a:extLst>
          </p:cNvPr>
          <p:cNvGraphicFramePr>
            <a:graphicFrameLocks/>
          </p:cNvGraphicFramePr>
          <p:nvPr>
            <p:extLst>
              <p:ext uri="{D42A27DB-BD31-4B8C-83A1-F6EECF244321}">
                <p14:modId xmlns:p14="http://schemas.microsoft.com/office/powerpoint/2010/main" val="1254475015"/>
              </p:ext>
            </p:extLst>
          </p:nvPr>
        </p:nvGraphicFramePr>
        <p:xfrm>
          <a:off x="3194541" y="1410788"/>
          <a:ext cx="4830788" cy="4040941"/>
        </p:xfrm>
        <a:graphic>
          <a:graphicData uri="http://schemas.openxmlformats.org/drawingml/2006/table">
            <a:tbl>
              <a:tblPr firstRow="1" bandRow="1">
                <a:tableStyleId>{72833802-FEF1-4C79-8D5D-14CF1EAF98D9}</a:tableStyleId>
              </a:tblPr>
              <a:tblGrid>
                <a:gridCol w="720000">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40941">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84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+ 2 000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37826631"/>
                  </a:ext>
                </a:extLst>
              </a:tr>
              <a:tr h="3240000">
                <a:tc>
                  <a:txBody>
                    <a:bodyPr/>
                    <a:lstStyle/>
                    <a:p>
                      <a:pPr algn="l" fontAlgn="b"/>
                      <a:r>
                        <a:rPr lang="fi-FI" sz="1500" u="none" strike="noStrike" kern="1200" noProof="0" dirty="0">
                          <a:solidFill>
                            <a:schemeClr val="accent1"/>
                          </a:solidFill>
                          <a:effectLst/>
                          <a:latin typeface="Neue Haas Unica W1G" panose="020B0504030206020203" pitchFamily="34" charset="0"/>
                          <a:ea typeface="+mn-ea"/>
                          <a:cs typeface="+mn-cs"/>
                        </a:rPr>
                        <a:t>2. – 13.</a:t>
                      </a:r>
                    </a:p>
                  </a:txBody>
                  <a:tcPr marL="84700" marR="12700" marT="72000"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pPr>
                      <a:r>
                        <a:rPr lang="fi-FI" sz="1500" b="0" i="0" u="none" strike="noStrike" dirty="0">
                          <a:solidFill>
                            <a:srgbClr val="0E2649"/>
                          </a:solidFill>
                          <a:effectLst/>
                          <a:latin typeface="Neue Haas Unica W1G" panose="020B0504030206020203" pitchFamily="34" charset="0"/>
                        </a:rPr>
                        <a:t>Ihana, Potilaan Lääkärilehti, Reserviläinen, Seiska, Seura, Suomen Lääkärilehti, Tehy-lehti, Tekniikan Maailma, Tekniikka &amp; Talous, Tieteen Kuvalehti, Viherpiha, Voi hyvin</a:t>
                      </a:r>
                    </a:p>
                  </a:txBody>
                  <a:tcPr marL="9525" marR="9525" marT="9525" marB="0">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E2649"/>
                          </a:solidFill>
                          <a:effectLst/>
                          <a:latin typeface="Neue Haas Unica W1G" panose="020B0504030206020203" pitchFamily="34" charset="0"/>
                        </a:rPr>
                        <a:t>+ 1 000</a:t>
                      </a:r>
                    </a:p>
                  </a:txBody>
                  <a:tcPr marL="9525" marR="9525" marT="72000" marB="0">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365880368"/>
                  </a:ext>
                </a:extLst>
              </a:tr>
            </a:tbl>
          </a:graphicData>
        </a:graphic>
      </p:graphicFrame>
    </p:spTree>
    <p:extLst>
      <p:ext uri="{BB962C8B-B14F-4D97-AF65-F5344CB8AC3E}">
        <p14:creationId xmlns:p14="http://schemas.microsoft.com/office/powerpoint/2010/main" val="1021747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79589762"/>
              </p:ext>
            </p:extLst>
          </p:nvPr>
        </p:nvGraphicFramePr>
        <p:xfrm>
          <a:off x="3703434" y="1410788"/>
          <a:ext cx="4785132" cy="4532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r>
                        <a:rPr lang="fi-FI" sz="1500" b="0" noProof="0" dirty="0">
                          <a:solidFill>
                            <a:schemeClr val="bg1"/>
                          </a:solidFill>
                          <a:latin typeface="Neue Haas Unica W1G"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+ 1 016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+ 635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2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Arkkitehti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+ 472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+ 446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+ 434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Taide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+ 369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2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Viinilehti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238849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X:ssä</a:t>
            </a:r>
            <a:r>
              <a:rPr lang="fi-FI" sz="3000" dirty="0">
                <a:solidFill>
                  <a:schemeClr val="accent1"/>
                </a:solidFill>
              </a:rPr>
              <a:t> TOP 10 / joulukuu 2025</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079568478"/>
              </p:ext>
            </p:extLst>
          </p:nvPr>
        </p:nvGraphicFramePr>
        <p:xfrm>
          <a:off x="3703434" y="1410787"/>
          <a:ext cx="4785132" cy="257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 – 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Seura, Vapaussoturi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1234735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4393806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Katso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89584892"/>
                  </a:ext>
                </a:extLst>
              </a:tr>
            </a:tbl>
          </a:graphicData>
        </a:graphic>
      </p:graphicFrame>
    </p:spTree>
    <p:extLst>
      <p:ext uri="{BB962C8B-B14F-4D97-AF65-F5344CB8AC3E}">
        <p14:creationId xmlns:p14="http://schemas.microsoft.com/office/powerpoint/2010/main" val="479573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400D5-C794-804F-693C-27658A7DFD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7D1476F-E93C-A043-1D96-C340236F880A}"/>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Youtubessa</a:t>
            </a:r>
            <a:r>
              <a:rPr lang="fi-FI" sz="3000" dirty="0">
                <a:solidFill>
                  <a:schemeClr val="accent1"/>
                </a:solidFill>
              </a:rPr>
              <a:t> TOP 10 / joulukuu 2025</a:t>
            </a:r>
          </a:p>
        </p:txBody>
      </p:sp>
      <p:graphicFrame>
        <p:nvGraphicFramePr>
          <p:cNvPr id="7" name="Table 7">
            <a:extLst>
              <a:ext uri="{FF2B5EF4-FFF2-40B4-BE49-F238E27FC236}">
                <a16:creationId xmlns:a16="http://schemas.microsoft.com/office/drawing/2014/main" id="{50AE5A8D-3D64-92F0-A96F-D33B50BD28D6}"/>
              </a:ext>
            </a:extLst>
          </p:cNvPr>
          <p:cNvGraphicFramePr>
            <a:graphicFrameLocks noGrp="1"/>
          </p:cNvGraphicFramePr>
          <p:nvPr>
            <p:ph idx="10"/>
            <p:extLst>
              <p:ext uri="{D42A27DB-BD31-4B8C-83A1-F6EECF244321}">
                <p14:modId xmlns:p14="http://schemas.microsoft.com/office/powerpoint/2010/main" val="228879552"/>
              </p:ext>
            </p:extLst>
          </p:nvPr>
        </p:nvGraphicFramePr>
        <p:xfrm>
          <a:off x="3703434" y="1410786"/>
          <a:ext cx="4785132" cy="2934000"/>
        </p:xfrm>
        <a:graphic>
          <a:graphicData uri="http://schemas.openxmlformats.org/drawingml/2006/table">
            <a:tbl>
              <a:tblPr firstRow="1" bandRow="1">
                <a:tableStyleId>{72833802-FEF1-4C79-8D5D-14CF1EAF98D9}</a:tableStyleId>
              </a:tblPr>
              <a:tblGrid>
                <a:gridCol w="790189">
                  <a:extLst>
                    <a:ext uri="{9D8B030D-6E8A-4147-A177-3AD203B41FA5}">
                      <a16:colId xmlns:a16="http://schemas.microsoft.com/office/drawing/2014/main" val="3436780004"/>
                    </a:ext>
                  </a:extLst>
                </a:gridCol>
                <a:gridCol w="2129246">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7200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1.</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2. – 3.</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K-Ruoka, 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4.</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72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5. – 7.</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lnSpc>
                          <a:spcPct val="150000"/>
                        </a:lnSpc>
                        <a:buNone/>
                      </a:pPr>
                      <a:r>
                        <a:rPr lang="fi-FI" sz="1500" b="0" i="0" u="none" strike="noStrike" dirty="0">
                          <a:solidFill>
                            <a:srgbClr val="0E2649"/>
                          </a:solidFill>
                          <a:effectLst/>
                          <a:latin typeface="Neue Haas Unica W1G" panose="020B0504030206020203" pitchFamily="34" charset="0"/>
                        </a:rPr>
                        <a:t>Juoksija, Metsälehti, 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8.</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l" fontAlgn="b"/>
                      <a:r>
                        <a:rPr lang="fi-FI" sz="1500" u="none" strike="noStrike" kern="1200" dirty="0">
                          <a:solidFill>
                            <a:schemeClr val="accent1"/>
                          </a:solidFill>
                          <a:effectLst/>
                          <a:latin typeface="Neue Haas Unica W1G" panose="020B0504030206020203" pitchFamily="34" charset="0"/>
                          <a:ea typeface="+mn-ea"/>
                          <a:cs typeface="+mn-cs"/>
                        </a:rPr>
                        <a:t>9. – 10.</a:t>
                      </a:r>
                      <a:endParaRPr lang="en-FI" sz="1500" u="none" strike="noStrike" kern="1200" dirty="0">
                        <a:solidFill>
                          <a:schemeClr val="accent1"/>
                        </a:solidFill>
                        <a:effectLst/>
                        <a:latin typeface="Neue Haas Unica W1G" panose="020B0504030206020203" pitchFamily="34" charset="0"/>
                        <a:ea typeface="+mn-ea"/>
                        <a:cs typeface="+mn-cs"/>
                      </a:endParaRPr>
                    </a:p>
                  </a:txBody>
                  <a:tcPr marL="81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dirty="0">
                          <a:solidFill>
                            <a:srgbClr val="0E2649"/>
                          </a:solidFill>
                          <a:effectLst/>
                          <a:latin typeface="Neue Haas Unica W1G" panose="020B0504030206020203" pitchFamily="34" charset="0"/>
                        </a:rPr>
                        <a:t>Kotimaa, </a:t>
                      </a:r>
                      <a:r>
                        <a:rPr lang="fi-FI" sz="1500" b="0" i="0" u="none" strike="noStrike" dirty="0" err="1">
                          <a:solidFill>
                            <a:srgbClr val="0E2649"/>
                          </a:solidFill>
                          <a:effectLst/>
                          <a:latin typeface="Neue Haas Unica W1G" panose="020B0504030206020203" pitchFamily="34" charset="0"/>
                        </a:rPr>
                        <a:t>Metsätrans</a:t>
                      </a:r>
                      <a:endParaRPr lang="fi-FI" sz="1500" b="0" i="0" u="none" strike="noStrike" dirty="0">
                        <a:solidFill>
                          <a:srgbClr val="0E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554769853"/>
                  </a:ext>
                </a:extLst>
              </a:tr>
            </a:tbl>
          </a:graphicData>
        </a:graphic>
      </p:graphicFrame>
    </p:spTree>
    <p:extLst>
      <p:ext uri="{BB962C8B-B14F-4D97-AF65-F5344CB8AC3E}">
        <p14:creationId xmlns:p14="http://schemas.microsoft.com/office/powerpoint/2010/main" val="6662108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D536C-B677-5A41-A83A-8A09958132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B538FB6-19C9-13C3-5BA2-D10B2AF3FA45}"/>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Tiktokissa</a:t>
            </a:r>
            <a:r>
              <a:rPr lang="fi-FI" sz="3000" dirty="0">
                <a:solidFill>
                  <a:schemeClr val="accent1"/>
                </a:solidFill>
              </a:rPr>
              <a:t> TOP 10 / joulukuu 2025</a:t>
            </a:r>
          </a:p>
        </p:txBody>
      </p:sp>
      <p:graphicFrame>
        <p:nvGraphicFramePr>
          <p:cNvPr id="5" name="Table 7">
            <a:extLst>
              <a:ext uri="{FF2B5EF4-FFF2-40B4-BE49-F238E27FC236}">
                <a16:creationId xmlns:a16="http://schemas.microsoft.com/office/drawing/2014/main" id="{CE84ADD7-4C48-9752-7B58-347F588CE8BA}"/>
              </a:ext>
            </a:extLst>
          </p:cNvPr>
          <p:cNvGraphicFramePr>
            <a:graphicFrameLocks noGrp="1"/>
          </p:cNvGraphicFramePr>
          <p:nvPr>
            <p:ph idx="10"/>
            <p:extLst>
              <p:ext uri="{D42A27DB-BD31-4B8C-83A1-F6EECF244321}">
                <p14:modId xmlns:p14="http://schemas.microsoft.com/office/powerpoint/2010/main" val="769659807"/>
              </p:ext>
            </p:extLst>
          </p:nvPr>
        </p:nvGraphicFramePr>
        <p:xfrm>
          <a:off x="3703434" y="1410787"/>
          <a:ext cx="4785132" cy="452911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+ 271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309111033"/>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+ 57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Kaksplus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+ 23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r h="411511">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Pelastustieto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381144239"/>
                  </a:ext>
                </a:extLst>
              </a:tr>
            </a:tbl>
          </a:graphicData>
        </a:graphic>
      </p:graphicFrame>
    </p:spTree>
    <p:extLst>
      <p:ext uri="{BB962C8B-B14F-4D97-AF65-F5344CB8AC3E}">
        <p14:creationId xmlns:p14="http://schemas.microsoft.com/office/powerpoint/2010/main" val="2756400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A9246E-22B9-C260-A98F-CE2AADD2E79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319B860-7AC6-6395-420F-61F10E573561}"/>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Threadsissa</a:t>
            </a:r>
            <a:r>
              <a:rPr lang="fi-FI" sz="3000" dirty="0">
                <a:solidFill>
                  <a:schemeClr val="accent1"/>
                </a:solidFill>
              </a:rPr>
              <a:t>  TOP 5 / joulukuu 2025</a:t>
            </a:r>
          </a:p>
        </p:txBody>
      </p:sp>
      <p:graphicFrame>
        <p:nvGraphicFramePr>
          <p:cNvPr id="2" name="Table 7">
            <a:extLst>
              <a:ext uri="{FF2B5EF4-FFF2-40B4-BE49-F238E27FC236}">
                <a16:creationId xmlns:a16="http://schemas.microsoft.com/office/drawing/2014/main" id="{F6F23E41-34DE-286E-A553-2AA3A92E08D1}"/>
              </a:ext>
            </a:extLst>
          </p:cNvPr>
          <p:cNvGraphicFramePr>
            <a:graphicFrameLocks/>
          </p:cNvGraphicFramePr>
          <p:nvPr>
            <p:extLst>
              <p:ext uri="{D42A27DB-BD31-4B8C-83A1-F6EECF244321}">
                <p14:modId xmlns:p14="http://schemas.microsoft.com/office/powerpoint/2010/main" val="788179014"/>
              </p:ext>
            </p:extLst>
          </p:nvPr>
        </p:nvGraphicFramePr>
        <p:xfrm>
          <a:off x="3747090" y="1410788"/>
          <a:ext cx="4785132" cy="221207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2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+ 197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+ 145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+ 43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464780825"/>
                  </a:ext>
                </a:extLst>
              </a:tr>
            </a:tbl>
          </a:graphicData>
        </a:graphic>
      </p:graphicFrame>
    </p:spTree>
    <p:extLst>
      <p:ext uri="{BB962C8B-B14F-4D97-AF65-F5344CB8AC3E}">
        <p14:creationId xmlns:p14="http://schemas.microsoft.com/office/powerpoint/2010/main" val="325266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joulukuu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165588" y="368322"/>
            <a:ext cx="3623640" cy="5068664"/>
          </a:xfrm>
        </p:spPr>
        <p:txBody>
          <a:bodyPr anchor="ctr">
            <a:noAutofit/>
          </a:bodyPr>
          <a:lstStyle/>
          <a:p>
            <a:r>
              <a:rPr lang="fi-FI" sz="2000" b="1" dirty="0">
                <a:solidFill>
                  <a:schemeClr val="bg2"/>
                </a:solidFill>
                <a:latin typeface="Neue Haas Unica W1G" panose="020B0504030206020203" pitchFamily="34" charset="0"/>
              </a:rPr>
              <a:t>Muutokset osuuksissa edellisvuoden vastaavaan ajankohtaan verrattuna (prosenttiyksikköä)</a:t>
            </a:r>
          </a:p>
          <a:p>
            <a:pPr>
              <a:lnSpc>
                <a:spcPct val="100000"/>
              </a:lnSpc>
            </a:pPr>
            <a:r>
              <a:rPr lang="fi-FI" sz="500" dirty="0">
                <a:solidFill>
                  <a:schemeClr val="bg2"/>
                </a:solidFill>
              </a:rPr>
              <a:t> </a:t>
            </a:r>
            <a:br>
              <a:rPr lang="fi-FI" sz="2000" dirty="0">
                <a:solidFill>
                  <a:schemeClr val="bg2"/>
                </a:solidFill>
              </a:rPr>
            </a:br>
            <a:r>
              <a:rPr lang="fi-FI" sz="1800" dirty="0">
                <a:solidFill>
                  <a:schemeClr val="bg2"/>
                </a:solidFill>
                <a:latin typeface="Neue Haas Unica W1G" panose="020B0504030206020203" pitchFamily="34" charset="0"/>
              </a:rPr>
              <a:t>Facebook* 	+ 3,5</a:t>
            </a:r>
          </a:p>
          <a:p>
            <a:pPr>
              <a:lnSpc>
                <a:spcPct val="100000"/>
              </a:lnSpc>
            </a:pPr>
            <a:r>
              <a:rPr lang="fi-FI" sz="1800" dirty="0">
                <a:solidFill>
                  <a:schemeClr val="bg2"/>
                </a:solidFill>
                <a:latin typeface="Neue Haas Unica W1G" panose="020B0504030206020203" pitchFamily="34" charset="0"/>
              </a:rPr>
              <a:t>Instagram	– 2,1</a:t>
            </a:r>
          </a:p>
          <a:p>
            <a:pPr>
              <a:lnSpc>
                <a:spcPct val="100000"/>
              </a:lnSpc>
            </a:pPr>
            <a:r>
              <a:rPr lang="fi-FI" sz="1800" dirty="0">
                <a:solidFill>
                  <a:schemeClr val="bg2"/>
                </a:solidFill>
                <a:latin typeface="Neue Haas Unica W1G" panose="020B0504030206020203" pitchFamily="34" charset="0"/>
              </a:rPr>
              <a:t>X 		– 2,9</a:t>
            </a:r>
          </a:p>
          <a:p>
            <a:pPr>
              <a:lnSpc>
                <a:spcPct val="100000"/>
              </a:lnSpc>
            </a:pPr>
            <a:r>
              <a:rPr lang="fi-FI" sz="1800" dirty="0">
                <a:solidFill>
                  <a:schemeClr val="bg2"/>
                </a:solidFill>
                <a:latin typeface="Neue Haas Unica W1G" panose="020B0504030206020203" pitchFamily="34" charset="0"/>
              </a:rPr>
              <a:t>YouTube 	– 0,9</a:t>
            </a:r>
          </a:p>
          <a:p>
            <a:pPr>
              <a:lnSpc>
                <a:spcPct val="100000"/>
              </a:lnSpc>
            </a:pPr>
            <a:r>
              <a:rPr lang="fi-FI" sz="1800" dirty="0" err="1">
                <a:solidFill>
                  <a:schemeClr val="bg2"/>
                </a:solidFill>
                <a:latin typeface="Neue Haas Unica W1G" panose="020B0504030206020203" pitchFamily="34" charset="0"/>
              </a:rPr>
              <a:t>TikTok</a:t>
            </a:r>
            <a:r>
              <a:rPr lang="fi-FI" sz="1800" dirty="0">
                <a:solidFill>
                  <a:schemeClr val="bg2"/>
                </a:solidFill>
                <a:latin typeface="Neue Haas Unica W1G" panose="020B0504030206020203" pitchFamily="34" charset="0"/>
              </a:rPr>
              <a:t> 		+ 1,0</a:t>
            </a:r>
          </a:p>
          <a:p>
            <a:pPr>
              <a:lnSpc>
                <a:spcPct val="100000"/>
              </a:lnSpc>
            </a:pPr>
            <a:r>
              <a:rPr lang="fi-FI" sz="1800" dirty="0" err="1">
                <a:solidFill>
                  <a:schemeClr val="bg2"/>
                </a:solidFill>
                <a:latin typeface="Neue Haas Unica W1G" panose="020B0504030206020203" pitchFamily="34" charset="0"/>
              </a:rPr>
              <a:t>Threads</a:t>
            </a:r>
            <a:r>
              <a:rPr lang="fi-FI" sz="1800" dirty="0">
                <a:solidFill>
                  <a:schemeClr val="bg2"/>
                </a:solidFill>
                <a:latin typeface="Neue Haas Unica W1G" panose="020B0504030206020203" pitchFamily="34" charset="0"/>
              </a:rPr>
              <a:t> 		UUSI</a:t>
            </a:r>
          </a:p>
          <a:p>
            <a:pPr>
              <a:lnSpc>
                <a:spcPct val="100000"/>
              </a:lnSpc>
            </a:pPr>
            <a:r>
              <a:rPr lang="fi-FI" sz="1800" dirty="0">
                <a:solidFill>
                  <a:schemeClr val="bg2"/>
                </a:solidFill>
                <a:latin typeface="Neue Haas Unica W1G" panose="020B0504030206020203" pitchFamily="34" charset="0"/>
              </a:rPr>
              <a:t>LinkedIn 		UUSI</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435137865"/>
              </p:ext>
            </p:extLst>
          </p:nvPr>
        </p:nvGraphicFramePr>
        <p:xfrm>
          <a:off x="-342900" y="2067954"/>
          <a:ext cx="7599405" cy="4187072"/>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a:t>
            </a:r>
            <a:r>
              <a:rPr lang="fi-FI" sz="1200" dirty="0" err="1">
                <a:solidFill>
                  <a:schemeClr val="accent1"/>
                </a:solidFill>
              </a:rPr>
              <a:t>TikTokissa</a:t>
            </a:r>
            <a:r>
              <a:rPr lang="fi-FI" sz="1200" dirty="0">
                <a:solidFill>
                  <a:schemeClr val="accent1"/>
                </a:solidFill>
              </a:rPr>
              <a:t>, </a:t>
            </a:r>
            <a:r>
              <a:rPr lang="fi-FI" sz="1200" dirty="0" err="1">
                <a:solidFill>
                  <a:schemeClr val="accent1"/>
                </a:solidFill>
              </a:rPr>
              <a:t>Threadissa</a:t>
            </a:r>
            <a:r>
              <a:rPr lang="fi-FI" sz="1200" dirty="0">
                <a:solidFill>
                  <a:schemeClr val="accent1"/>
                </a:solidFill>
              </a:rPr>
              <a:t> ja </a:t>
            </a:r>
            <a:r>
              <a:rPr lang="fi-FI" sz="1200" dirty="0" err="1">
                <a:solidFill>
                  <a:schemeClr val="accent1"/>
                </a:solidFill>
              </a:rPr>
              <a:t>LinkedInissa</a:t>
            </a:r>
            <a:r>
              <a:rPr lang="fi-FI" sz="1200" dirty="0">
                <a:solidFill>
                  <a:schemeClr val="accent1"/>
                </a:solidFill>
              </a:rPr>
              <a:t>. Päällekkäisyyksiä ei ole huomioitu.</a:t>
            </a:r>
          </a:p>
        </p:txBody>
      </p:sp>
      <p:sp>
        <p:nvSpPr>
          <p:cNvPr id="6" name="Tekstiruutu 5">
            <a:extLst>
              <a:ext uri="{FF2B5EF4-FFF2-40B4-BE49-F238E27FC236}">
                <a16:creationId xmlns:a16="http://schemas.microsoft.com/office/drawing/2014/main" id="{7493BB50-8668-11B2-4B40-6A10C8BDA7BD}"/>
              </a:ext>
            </a:extLst>
          </p:cNvPr>
          <p:cNvSpPr txBox="1"/>
          <p:nvPr/>
        </p:nvSpPr>
        <p:spPr>
          <a:xfrm>
            <a:off x="8165588" y="5347047"/>
            <a:ext cx="3623641" cy="830997"/>
          </a:xfrm>
          <a:prstGeom prst="rect">
            <a:avLst/>
          </a:prstGeom>
          <a:noFill/>
        </p:spPr>
        <p:txBody>
          <a:bodyPr wrap="square" rtlCol="0">
            <a:spAutoFit/>
          </a:bodyPr>
          <a:lstStyle/>
          <a:p>
            <a:pPr algn="l"/>
            <a:r>
              <a:rPr lang="fi-FI" sz="1200" dirty="0">
                <a:solidFill>
                  <a:schemeClr val="bg1"/>
                </a:solidFill>
                <a:latin typeface="Neue Haas Unica W1G" panose="020B0504030206020203" pitchFamily="34" charset="0"/>
              </a:rPr>
              <a:t>*) Facebook-yleisön osuuden kasvua selittää tilastointitavan muutos. 1/2025 alkaen on tilastoitu </a:t>
            </a:r>
            <a:br>
              <a:rPr lang="fi-FI" sz="1200" dirty="0">
                <a:solidFill>
                  <a:schemeClr val="bg1"/>
                </a:solidFill>
                <a:latin typeface="Neue Haas Unica W1G" panose="020B0504030206020203" pitchFamily="34" charset="0"/>
              </a:rPr>
            </a:br>
            <a:r>
              <a:rPr lang="fi-FI" sz="1200" dirty="0">
                <a:solidFill>
                  <a:schemeClr val="bg1"/>
                </a:solidFill>
                <a:latin typeface="Neue Haas Unica W1G" panose="020B0504030206020203" pitchFamily="34" charset="0"/>
              </a:rPr>
              <a:t>FB-seuraajia, tätä aiemmin FB-tykkääjiä. Muutos vaikuttaa myös muiden kanavien osuuksiin. </a:t>
            </a:r>
          </a:p>
        </p:txBody>
      </p:sp>
    </p:spTree>
    <p:extLst>
      <p:ext uri="{BB962C8B-B14F-4D97-AF65-F5344CB8AC3E}">
        <p14:creationId xmlns:p14="http://schemas.microsoft.com/office/powerpoint/2010/main" val="7251768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B5D29F-73E7-6F7C-EA83-2AB722CF758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BFAF6B8-5EEC-AEBF-D824-94262250E15E}"/>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err="1">
                <a:solidFill>
                  <a:schemeClr val="accent1"/>
                </a:solidFill>
              </a:rPr>
              <a:t>Linkedinissa</a:t>
            </a:r>
            <a:r>
              <a:rPr lang="fi-FI" sz="3000" dirty="0">
                <a:solidFill>
                  <a:schemeClr val="accent1"/>
                </a:solidFill>
              </a:rPr>
              <a:t> TOP 5 / joulukuu 2025</a:t>
            </a:r>
          </a:p>
        </p:txBody>
      </p:sp>
      <p:graphicFrame>
        <p:nvGraphicFramePr>
          <p:cNvPr id="5" name="Table 7">
            <a:extLst>
              <a:ext uri="{FF2B5EF4-FFF2-40B4-BE49-F238E27FC236}">
                <a16:creationId xmlns:a16="http://schemas.microsoft.com/office/drawing/2014/main" id="{DAB4F007-3B34-771F-6DC5-007E7543B43A}"/>
              </a:ext>
            </a:extLst>
          </p:cNvPr>
          <p:cNvGraphicFramePr>
            <a:graphicFrameLocks noGrp="1"/>
          </p:cNvGraphicFramePr>
          <p:nvPr>
            <p:ph idx="10"/>
            <p:extLst>
              <p:ext uri="{D42A27DB-BD31-4B8C-83A1-F6EECF244321}">
                <p14:modId xmlns:p14="http://schemas.microsoft.com/office/powerpoint/2010/main" val="759702660"/>
              </p:ext>
            </p:extLst>
          </p:nvPr>
        </p:nvGraphicFramePr>
        <p:xfrm>
          <a:off x="3747090" y="1410787"/>
          <a:ext cx="4785132" cy="2214000"/>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3100595">
                  <a:extLst>
                    <a:ext uri="{9D8B030D-6E8A-4147-A177-3AD203B41FA5}">
                      <a16:colId xmlns:a16="http://schemas.microsoft.com/office/drawing/2014/main" val="3107084423"/>
                    </a:ext>
                  </a:extLst>
                </a:gridCol>
                <a:gridCol w="685913">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14000">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+ 340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720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+ 139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60000">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buNone/>
                      </a:pPr>
                      <a:r>
                        <a:rPr lang="fi-FI" sz="1500" b="0" i="0" u="none" strike="noStrike">
                          <a:solidFill>
                            <a:srgbClr val="0E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buNone/>
                      </a:pPr>
                      <a:r>
                        <a:rPr lang="fi-FI" sz="1500" b="0" i="0" u="none" strike="noStrike" dirty="0">
                          <a:solidFill>
                            <a:srgbClr val="0E2649"/>
                          </a:solidFill>
                          <a:effectLst/>
                          <a:latin typeface="Neue Haas Unica W1G" panose="020B0504030206020203" pitchFamily="34" charset="0"/>
                        </a:rPr>
                        <a:t>+ 73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b="0" i="0" u="none" strike="noStrike" kern="1200" noProof="0" dirty="0">
                        <a:solidFill>
                          <a:srgbClr val="0E2649"/>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88386957"/>
                  </a:ext>
                </a:extLst>
              </a:tr>
            </a:tbl>
          </a:graphicData>
        </a:graphic>
      </p:graphicFrame>
    </p:spTree>
    <p:extLst>
      <p:ext uri="{BB962C8B-B14F-4D97-AF65-F5344CB8AC3E}">
        <p14:creationId xmlns:p14="http://schemas.microsoft.com/office/powerpoint/2010/main" val="1222428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2682747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solidFill>
                  <a:schemeClr val="tx2"/>
                </a:solidFill>
                <a:latin typeface="Canela Medium" pitchFamily="2" charset="77"/>
              </a:rPr>
              <a:t>189 </a:t>
            </a:r>
            <a:r>
              <a:rPr lang="en-FI" sz="3400" dirty="0">
                <a:solidFill>
                  <a:schemeClr val="tx2"/>
                </a:solidFill>
                <a:latin typeface="Canela Medium" pitchFamily="2" charset="77"/>
              </a:rPr>
              <a:t>kpl) /</a:t>
            </a:r>
            <a:r>
              <a:rPr lang="fi-FI" sz="3400" dirty="0"/>
              <a:t> joulukuu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Aarre     Aku Ankka     Anna     Antiikki &amp; Design     Apteekkarilehti     Apu     Arkkitehti     Arkkitehtiuutiset     Arvopaperi     Ase &amp; Erä     Askel     Auto Bild Suomi     Automaatioväylä     Avotakka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Caravan</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Costa Alegre     Costa del Sol Magazine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Deko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Demokraatti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DigiKuva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Eeva     Elintarvike ja Terveys     Elämä     Erä     ET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Evento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Gloria     Glorian Koti     Glorian ruoka &amp; viini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Goal</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GTi-Magazine     Hevoshullu     Hevosmaailma     Hifimaailma     Hiihto     Hymy     Hyvä Elämä     Hyvä terveys     Ihana     Image     Insinööri     Juoksija     Kaikkien aikojen Joulu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Kaksplus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Katso     Kauneimmat Käsityöt     Kauneus &amp; Terveys     Kehittyvä kauppa     Kello &amp; Kulta     Kemia-lehti     Kemiamedia.fi     Kiertotalouden erikoislehti Uusiouutiset     Kiinteistö &amp; energia     Kippari     Kissafani     Kodin Kuvalehti     Kodin Pellervo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Kommuntorget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Finlands</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kommuntidning</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Konekuriiri     Konepörssi     Koneviesti     Koti ja keittiö     Koti ja maaseutu     Kotiliesi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Kotiliesi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Käsityö     Kotimaa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KotiMikro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Kotipuutarha     Kotitalo     Kotivinkki     Kotona     Koululainen     K-Ruoka     Kuluttaja     Kuntalehti     Kuntatekniikka     Kunto Plus     Käytännön Maamies     Lapsen Maailma     Lastenkirkko     Lastenmaa     Leivotaan     Liha ja ruoka     Luontaisterveys     Maailman Kuvalehti     Maalla     Maatilan Pellervo     Maku     Matka     Me Naiset     Meidän Mökki     Meidän Talo     Metsälehti     Metsästys ja Kalastus     Metsästäjä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Metsätrans</a:t>
            </a:r>
            <a:r>
              <a:rPr lang="fi-FI" sz="1600" dirty="0">
                <a:latin typeface="Neue Haas Unica W1G" panose="020B0504030206020203" pitchFamily="34" charset="0"/>
                <a:ea typeface="Aptos" panose="020B0004020202020204" pitchFamily="34" charset="0"/>
                <a:cs typeface="Times New Roman" panose="02020603050405020304" pitchFamily="18" charset="0"/>
              </a:rPr>
              <a:t>     </a:t>
            </a:r>
            <a:r>
              <a:rPr lang="fi-FI" sz="1600" dirty="0">
                <a:effectLst/>
                <a:latin typeface="Neue Haas Unica W1G" panose="020B0504030206020203" pitchFamily="34" charset="0"/>
                <a:ea typeface="Calibri" panose="020F0502020204030204" pitchFamily="34" charset="0"/>
                <a:cs typeface="Times New Roman" panose="02020603050405020304" pitchFamily="18" charset="0"/>
              </a:rPr>
              <a:t>…</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002511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a:t>
            </a:r>
            <a:r>
              <a:rPr lang="fi-FI" sz="3400" dirty="0"/>
              <a:t>189 </a:t>
            </a:r>
            <a:r>
              <a:rPr lang="en-FI" sz="3400" dirty="0">
                <a:solidFill>
                  <a:schemeClr val="tx2"/>
                </a:solidFill>
                <a:latin typeface="Canela Medium" pitchFamily="2" charset="77"/>
              </a:rPr>
              <a:t>kpl) /</a:t>
            </a:r>
            <a:r>
              <a:rPr lang="fi-FI" sz="3400" dirty="0"/>
              <a:t> joulukuu 2025</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Mikrobitti     Mondo     Moottori     Motiivi     Nuotta     Oma PIHA     Opettaja     Osuustoiminta     Palokuntalainen     Parnasso     Pelastustieto     Pelit     Pieni on Suurin     Pinni     Pirkka     Poromies     Potilaan Lääkärilehti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Print&amp;Media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Promaint</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PUUTARHA&amp;kauppa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Rakennuslehti     Reserviläinen     Riffi     RONDO Classic     Sairaanhoitaja     Sana     Sanansaattaja     Sauna-lehti     Seiska     Selkosanomat     Seura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Shaker</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Siirtolapuutarha     Siivet     Soppa365     Suomen Hammaslääkärilehti     Suomen Kiinteistölehti     Suomen Kuvalehti     Suomen Luonto     Suomen Lääkärilehti     Suomen Sotilas     Super     Suuri Käsityö     Sähkömaailma     Taide     TAITO     Talentia     Talomestari     Talotekniikka     Talouselämä     Taloustaito     TAUKO Magazine     Tee Itse     Tehy-lehti     Tekniikan Maailma     Tekniikka&amp;Talous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Telma</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Terassi-lehti     Tiede     Tiede Luonto     Tieteen Kuvalehti     Tieteen Kuvalehti Historia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Tivi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TM Rakennusmaailma     Tosi Elämää     Trendi     Tukilinja     Tunne &amp; Mieli     Turun Aika     Tuulilasi     Työ Terveys Turvallisuus     Ulkopolitiikka     Ultra     Unelmien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Talo&amp;Koti</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V8-Magazine     Valitut Palat - Reader's Digest     Vapaa-ajan Kalastaja     Vapaussoturi     Vauhdin Maailma     Venemestari     Vepsäläinen </a:t>
            </a:r>
            <a:r>
              <a:rPr lang="fi-FI" sz="1600" dirty="0" err="1">
                <a:effectLst/>
                <a:latin typeface="Neue Haas Unica W1G" panose="020B0504030206020203" pitchFamily="34" charset="0"/>
                <a:ea typeface="Aptos" panose="020B0004020202020204" pitchFamily="34" charset="0"/>
                <a:cs typeface="Times New Roman" panose="02020603050405020304" pitchFamily="18" charset="0"/>
              </a:rPr>
              <a:t>Sisustamo</a:t>
            </a:r>
            <a:r>
              <a:rPr lang="fi-FI" sz="1600" dirty="0">
                <a:effectLst/>
                <a:latin typeface="Neue Haas Unica W1G" panose="020B0504030206020203" pitchFamily="34" charset="0"/>
                <a:ea typeface="Aptos" panose="020B0004020202020204" pitchFamily="34" charset="0"/>
                <a:cs typeface="Times New Roman" panose="02020603050405020304" pitchFamily="18" charset="0"/>
              </a:rPr>
              <a:t>     Verotus     Viherpiha     Viinilehti     Viisas Raha     Vinkki     VIVA     Voi hyvin     X     Yhteishyvä     Yliopisto     Ylioppilaslehti     Ympäristö ja Terveys</a:t>
            </a:r>
            <a:endParaRPr lang="fi-FI" sz="1600" dirty="0">
              <a:latin typeface="Neue Haas Unica W1G" panose="020B0504030206020203" pitchFamily="34" charset="0"/>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820971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654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joulukuu 2025</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532558"/>
            <a:ext cx="3425934" cy="5160832"/>
          </a:xfrm>
        </p:spPr>
        <p:txBody>
          <a:bodyPr anchor="ctr">
            <a:normAutofit/>
          </a:bodyPr>
          <a:lstStyle/>
          <a:p>
            <a:r>
              <a:rPr lang="fi-FI" sz="2000" b="1" dirty="0">
                <a:solidFill>
                  <a:schemeClr val="bg2"/>
                </a:solidFill>
                <a:latin typeface="Neue Haas Unica W1G" panose="020B0504030206020203" pitchFamily="34" charset="0"/>
              </a:rPr>
              <a:t>Muutokset yleisön määrässä joulukuussa</a:t>
            </a:r>
          </a:p>
          <a:p>
            <a:br>
              <a:rPr lang="fi-FI" sz="1000" dirty="0">
                <a:solidFill>
                  <a:schemeClr val="bg2"/>
                </a:solidFill>
              </a:rPr>
            </a:br>
            <a:r>
              <a:rPr lang="fi-FI" dirty="0">
                <a:solidFill>
                  <a:schemeClr val="bg2"/>
                </a:solidFill>
                <a:latin typeface="Neue Haas Unica W1G" panose="020B0504030206020203" pitchFamily="34" charset="0"/>
              </a:rPr>
              <a:t>Kaikki kanavat	+ 21 250</a:t>
            </a:r>
          </a:p>
          <a:p>
            <a:r>
              <a:rPr lang="fi-FI" dirty="0">
                <a:solidFill>
                  <a:schemeClr val="bg2"/>
                </a:solidFill>
                <a:latin typeface="Neue Haas Unica W1G" panose="020B0504030206020203" pitchFamily="34" charset="0"/>
              </a:rPr>
              <a:t>Facebook  	+ 15 210</a:t>
            </a:r>
          </a:p>
          <a:p>
            <a:r>
              <a:rPr lang="fi-FI" dirty="0">
                <a:solidFill>
                  <a:schemeClr val="bg2"/>
                </a:solidFill>
                <a:latin typeface="Neue Haas Unica W1G" panose="020B0504030206020203" pitchFamily="34" charset="0"/>
              </a:rPr>
              <a:t>Instagram  	+ 7 443</a:t>
            </a:r>
          </a:p>
          <a:p>
            <a:r>
              <a:rPr lang="fi-FI" dirty="0">
                <a:solidFill>
                  <a:schemeClr val="bg2"/>
                </a:solidFill>
                <a:latin typeface="Neue Haas Unica W1G" panose="020B0504030206020203" pitchFamily="34" charset="0"/>
              </a:rPr>
              <a:t>X  		– 6 262</a:t>
            </a:r>
          </a:p>
          <a:p>
            <a:r>
              <a:rPr lang="fi-FI" dirty="0">
                <a:solidFill>
                  <a:schemeClr val="bg2"/>
                </a:solidFill>
                <a:latin typeface="Neue Haas Unica W1G" panose="020B0504030206020203" pitchFamily="34" charset="0"/>
              </a:rPr>
              <a:t>YouTube		+ 801</a:t>
            </a:r>
          </a:p>
          <a:p>
            <a:r>
              <a:rPr lang="fi-FI" dirty="0">
                <a:solidFill>
                  <a:schemeClr val="bg2"/>
                </a:solidFill>
                <a:latin typeface="Neue Haas Unica W1G" panose="020B0504030206020203" pitchFamily="34" charset="0"/>
              </a:rPr>
              <a:t>TikTok  		+ 2 336</a:t>
            </a:r>
          </a:p>
          <a:p>
            <a:r>
              <a:rPr lang="fi-FI" dirty="0">
                <a:solidFill>
                  <a:schemeClr val="bg2"/>
                </a:solidFill>
                <a:latin typeface="Neue Haas Unica W1G" panose="020B0504030206020203" pitchFamily="34" charset="0"/>
              </a:rPr>
              <a:t>LinkedIn  		+ 1 001</a:t>
            </a:r>
          </a:p>
          <a:p>
            <a:r>
              <a:rPr lang="fi-FI" dirty="0" err="1">
                <a:solidFill>
                  <a:schemeClr val="bg2"/>
                </a:solidFill>
                <a:latin typeface="Neue Haas Unica W1G" panose="020B0504030206020203" pitchFamily="34" charset="0"/>
              </a:rPr>
              <a:t>Threads</a:t>
            </a:r>
            <a:r>
              <a:rPr lang="fi-FI" dirty="0">
                <a:solidFill>
                  <a:schemeClr val="bg2"/>
                </a:solidFill>
                <a:latin typeface="Neue Haas Unica W1G" panose="020B0504030206020203" pitchFamily="34" charset="0"/>
              </a:rPr>
              <a:t>  		+ 721</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251125952"/>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seuraajat ja tilaajat Facebookissa, Instagramissa, X:ssä, YouTubessa, TikTokissa, </a:t>
            </a:r>
            <a:r>
              <a:rPr lang="fi-FI" sz="1200" dirty="0" err="1">
                <a:solidFill>
                  <a:schemeClr val="accent1"/>
                </a:solidFill>
              </a:rPr>
              <a:t>LinkedInissa</a:t>
            </a:r>
            <a:r>
              <a:rPr lang="fi-FI" sz="1200" dirty="0">
                <a:solidFill>
                  <a:schemeClr val="accent1"/>
                </a:solidFill>
              </a:rPr>
              <a:t> ja </a:t>
            </a:r>
            <a:r>
              <a:rPr lang="fi-FI" sz="1200" dirty="0" err="1">
                <a:solidFill>
                  <a:schemeClr val="accent1"/>
                </a:solidFill>
              </a:rPr>
              <a:t>Threadissa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516803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a:bodyPr>
          <a:lstStyle/>
          <a:p>
            <a:r>
              <a:rPr lang="fi-FI" dirty="0" err="1"/>
              <a:t>Aikakausmedioiden</a:t>
            </a:r>
            <a:r>
              <a:rPr lang="fi-FI" dirty="0"/>
              <a:t> sometilien määrä / joulukuu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dirty="0">
                <a:solidFill>
                  <a:schemeClr val="bg2"/>
                </a:solidFill>
                <a:latin typeface="Neue Haas Unica W1G Medium" panose="020B0504030206020203" pitchFamily="34" charset="0"/>
              </a:rPr>
              <a:t>Seurannassa oli mukana 189 aikakausmediaa, joilla oli käytössään yhteensä 471 sometiliä.</a:t>
            </a:r>
            <a:br>
              <a:rPr lang="fi-FI" sz="2000" dirty="0">
                <a:solidFill>
                  <a:schemeClr val="bg2"/>
                </a:solidFill>
                <a:latin typeface="Neue Haas Unica W1G Medium" panose="020B0504030206020203" pitchFamily="34" charset="0"/>
              </a:rPr>
            </a:br>
            <a:endParaRPr lang="fi-FI" sz="1000" dirty="0">
              <a:solidFill>
                <a:schemeClr val="bg2"/>
              </a:solidFill>
              <a:latin typeface="Neue Haas Unica W1G Medium" panose="020B0504030206020203" pitchFamily="34" charset="0"/>
            </a:endParaRPr>
          </a:p>
          <a:p>
            <a:pPr algn="ctr"/>
            <a:r>
              <a:rPr lang="fi-FI" sz="2000" dirty="0">
                <a:solidFill>
                  <a:schemeClr val="bg2"/>
                </a:solidFill>
                <a:latin typeface="Neue Haas Unica W1G Medium"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2,5</a:t>
            </a:r>
            <a:r>
              <a:rPr lang="fi-FI" sz="2000" b="1" dirty="0">
                <a:solidFill>
                  <a:schemeClr val="bg2"/>
                </a:solidFill>
                <a:latin typeface="Neue Haas Unica W1G" panose="020B0504030206020203" pitchFamily="34" charset="0"/>
              </a:rPr>
              <a:t> </a:t>
            </a:r>
            <a:br>
              <a:rPr lang="fi-FI" sz="2000" dirty="0">
                <a:solidFill>
                  <a:schemeClr val="bg2"/>
                </a:solidFill>
                <a:latin typeface="Neue Haas Unica W1G Medium" panose="020B0504030206020203" pitchFamily="34" charset="0"/>
              </a:rPr>
            </a:br>
            <a:r>
              <a:rPr lang="fi-FI" sz="2000" dirty="0">
                <a:solidFill>
                  <a:schemeClr val="bg2"/>
                </a:solidFill>
                <a:latin typeface="Neue Haas Unica W1G Medium" panose="020B0504030206020203" pitchFamily="34" charset="0"/>
              </a:rPr>
              <a:t>sometiliä.</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36976800"/>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6787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joulukuu 2025</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28 910</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838756103"/>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452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1574429196"/>
              </p:ext>
            </p:extLst>
          </p:nvPr>
        </p:nvGraphicFramePr>
        <p:xfrm>
          <a:off x="712694" y="1924556"/>
          <a:ext cx="10515600" cy="4218814"/>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3">
            <a:extLst>
              <a:ext uri="{FF2B5EF4-FFF2-40B4-BE49-F238E27FC236}">
                <a16:creationId xmlns:a16="http://schemas.microsoft.com/office/drawing/2014/main" id="{3BB59EEA-1884-69AC-0F74-32C44455CAE6}"/>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kaikissa somekanavissa </a:t>
            </a:r>
            <a:br>
              <a:rPr lang="fi-FI" sz="3200" dirty="0"/>
            </a:br>
            <a:r>
              <a:rPr lang="fi-FI" sz="2600" b="1" dirty="0">
                <a:solidFill>
                  <a:schemeClr val="accent2"/>
                </a:solidFill>
                <a:latin typeface="Neue Haas Unica W1G" panose="020B0504030206020203" pitchFamily="34" charset="0"/>
              </a:rPr>
              <a:t>12/2024 – 12/2025</a:t>
            </a:r>
          </a:p>
        </p:txBody>
      </p:sp>
      <p:sp>
        <p:nvSpPr>
          <p:cNvPr id="6" name="TextBox 5">
            <a:extLst>
              <a:ext uri="{FF2B5EF4-FFF2-40B4-BE49-F238E27FC236}">
                <a16:creationId xmlns:a16="http://schemas.microsoft.com/office/drawing/2014/main" id="{ACE1A8BF-E1A6-BB33-FCE3-1CA73A83E78F}"/>
              </a:ext>
            </a:extLst>
          </p:cNvPr>
          <p:cNvSpPr txBox="1"/>
          <p:nvPr/>
        </p:nvSpPr>
        <p:spPr>
          <a:xfrm>
            <a:off x="1169894" y="1524446"/>
            <a:ext cx="10058400"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seuraajat ja kanavan tilaajat Facebookissa, Instagramissa, X:ssä, YouTubessa, TikTokissa, </a:t>
            </a:r>
            <a:r>
              <a:rPr lang="fi-FI" sz="1200" i="1" dirty="0" err="1">
                <a:solidFill>
                  <a:schemeClr val="accent1"/>
                </a:solidFill>
                <a:latin typeface="Neue Haas Unica W1G" panose="020B0504030206020203" pitchFamily="34" charset="0"/>
              </a:rPr>
              <a:t>LinkedInissa</a:t>
            </a:r>
            <a:r>
              <a:rPr lang="fi-FI" sz="1200" i="1" dirty="0">
                <a:solidFill>
                  <a:schemeClr val="accent1"/>
                </a:solidFill>
                <a:latin typeface="Neue Haas Unica W1G" panose="020B0504030206020203" pitchFamily="34" charset="0"/>
              </a:rPr>
              <a:t> ja </a:t>
            </a:r>
            <a:r>
              <a:rPr lang="fi-FI" sz="1200" i="1" dirty="0" err="1">
                <a:solidFill>
                  <a:schemeClr val="accent1"/>
                </a:solidFill>
                <a:latin typeface="Neue Haas Unica W1G" panose="020B0504030206020203" pitchFamily="34" charset="0"/>
              </a:rPr>
              <a:t>Threadsissa</a:t>
            </a:r>
            <a:r>
              <a:rPr lang="fi-FI" sz="1200" i="1" dirty="0">
                <a:solidFill>
                  <a:schemeClr val="accent1"/>
                </a:solidFill>
                <a:latin typeface="Neue Haas Unica W1G" panose="020B0504030206020203" pitchFamily="34" charset="0"/>
              </a:rPr>
              <a:t>. Päällekkäisyyksiä ei ole huomioitu.</a:t>
            </a:r>
          </a:p>
        </p:txBody>
      </p:sp>
      <p:sp>
        <p:nvSpPr>
          <p:cNvPr id="3" name="TextBox 2">
            <a:extLst>
              <a:ext uri="{FF2B5EF4-FFF2-40B4-BE49-F238E27FC236}">
                <a16:creationId xmlns:a16="http://schemas.microsoft.com/office/drawing/2014/main" id="{66578E38-F813-286C-8A59-5AC10361BBE8}"/>
              </a:ext>
            </a:extLst>
          </p:cNvPr>
          <p:cNvSpPr txBox="1"/>
          <p:nvPr/>
        </p:nvSpPr>
        <p:spPr>
          <a:xfrm>
            <a:off x="3671794" y="6076888"/>
            <a:ext cx="6488206" cy="646331"/>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mukaan tuli LinkedIn ja </a:t>
            </a:r>
            <a:r>
              <a:rPr lang="fi-FI" sz="1200" i="1" dirty="0" err="1">
                <a:solidFill>
                  <a:schemeClr val="accent1"/>
                </a:solidFill>
                <a:latin typeface="Neue Haas Unica W1G" panose="020B0504030206020203" pitchFamily="34" charset="0"/>
              </a:rPr>
              <a:t>Threads</a:t>
            </a:r>
            <a:r>
              <a:rPr lang="fi-FI" sz="1200" i="1" dirty="0">
                <a:solidFill>
                  <a:schemeClr val="accent1"/>
                </a:solidFill>
                <a:latin typeface="Neue Haas Unica W1G" panose="020B0504030206020203" pitchFamily="34" charset="0"/>
              </a:rPr>
              <a:t>, Pinterest poistui seurannasta ja Facebookista aletiin tilastoida seuraajamäärää tykkääjien sijaan. Kokonaisseuraajamäärä ei ole vertailukelpoinen tätä edeltävään aikaan.</a:t>
            </a:r>
          </a:p>
        </p:txBody>
      </p:sp>
    </p:spTree>
    <p:extLst>
      <p:ext uri="{BB962C8B-B14F-4D97-AF65-F5344CB8AC3E}">
        <p14:creationId xmlns:p14="http://schemas.microsoft.com/office/powerpoint/2010/main" val="4257341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82553714"/>
              </p:ext>
            </p:extLst>
          </p:nvPr>
        </p:nvGraphicFramePr>
        <p:xfrm>
          <a:off x="712694" y="1801445"/>
          <a:ext cx="10515600" cy="4142155"/>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3">
            <a:extLst>
              <a:ext uri="{FF2B5EF4-FFF2-40B4-BE49-F238E27FC236}">
                <a16:creationId xmlns:a16="http://schemas.microsoft.com/office/drawing/2014/main" id="{25569B91-5351-0566-579D-73C5A6CACCC8}"/>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Facebookissa </a:t>
            </a:r>
            <a:br>
              <a:rPr lang="fi-FI" sz="3200" dirty="0"/>
            </a:br>
            <a:r>
              <a:rPr lang="fi-FI" sz="2600" b="1" dirty="0">
                <a:solidFill>
                  <a:schemeClr val="accent2"/>
                </a:solidFill>
                <a:latin typeface="Neue Haas Unica W1G" panose="020B0504030206020203" pitchFamily="34" charset="0"/>
              </a:rPr>
              <a:t>12/2024 – 12/2025</a:t>
            </a:r>
          </a:p>
        </p:txBody>
      </p:sp>
      <p:sp>
        <p:nvSpPr>
          <p:cNvPr id="9" name="TextBox 8">
            <a:extLst>
              <a:ext uri="{FF2B5EF4-FFF2-40B4-BE49-F238E27FC236}">
                <a16:creationId xmlns:a16="http://schemas.microsoft.com/office/drawing/2014/main" id="{965FCC0C-19E5-9B2B-8D64-6A98AC00799F}"/>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Facebook-sivujen seuraajat. Päällekkäisyyksiä ei ole huomioitu.</a:t>
            </a:r>
          </a:p>
        </p:txBody>
      </p:sp>
      <p:sp>
        <p:nvSpPr>
          <p:cNvPr id="2" name="TextBox 1">
            <a:extLst>
              <a:ext uri="{FF2B5EF4-FFF2-40B4-BE49-F238E27FC236}">
                <a16:creationId xmlns:a16="http://schemas.microsoft.com/office/drawing/2014/main" id="{09C7C72D-BB59-E07B-9A71-67313481A09F}"/>
              </a:ext>
            </a:extLst>
          </p:cNvPr>
          <p:cNvSpPr txBox="1"/>
          <p:nvPr/>
        </p:nvSpPr>
        <p:spPr>
          <a:xfrm>
            <a:off x="3671794" y="6076888"/>
            <a:ext cx="6004469" cy="461665"/>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 Seuranta muuttui 1/2025, jolloin Facebookista aletiin tilastoida sivun seuraajamäärää tykkääjien sijaan. </a:t>
            </a:r>
          </a:p>
        </p:txBody>
      </p:sp>
    </p:spTree>
    <p:extLst>
      <p:ext uri="{BB962C8B-B14F-4D97-AF65-F5344CB8AC3E}">
        <p14:creationId xmlns:p14="http://schemas.microsoft.com/office/powerpoint/2010/main" val="311332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22352719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3">
            <a:extLst>
              <a:ext uri="{FF2B5EF4-FFF2-40B4-BE49-F238E27FC236}">
                <a16:creationId xmlns:a16="http://schemas.microsoft.com/office/drawing/2014/main" id="{06B8B113-1EB0-DBE6-A6F4-C9BDF0433081}"/>
              </a:ext>
            </a:extLst>
          </p:cNvPr>
          <p:cNvSpPr>
            <a:spLocks noGrp="1"/>
          </p:cNvSpPr>
          <p:nvPr>
            <p:ph type="title"/>
          </p:nvPr>
        </p:nvSpPr>
        <p:spPr>
          <a:xfrm>
            <a:off x="1169894" y="229201"/>
            <a:ext cx="10183906" cy="1115506"/>
          </a:xfrm>
        </p:spPr>
        <p:txBody>
          <a:bodyPr>
            <a:normAutofit/>
          </a:bodyPr>
          <a:lstStyle/>
          <a:p>
            <a:pPr algn="l">
              <a:lnSpc>
                <a:spcPts val="3940"/>
              </a:lnSpc>
            </a:pPr>
            <a:r>
              <a:rPr lang="fi-FI" sz="3400" dirty="0"/>
              <a:t>Yleisömäärä Instagramissa </a:t>
            </a:r>
            <a:br>
              <a:rPr lang="fi-FI" sz="3200" dirty="0"/>
            </a:br>
            <a:r>
              <a:rPr lang="fi-FI" sz="2600" b="1" dirty="0">
                <a:solidFill>
                  <a:schemeClr val="accent2"/>
                </a:solidFill>
                <a:latin typeface="Neue Haas Unica W1G" panose="020B0504030206020203" pitchFamily="34" charset="0"/>
              </a:rPr>
              <a:t>12/2024 – 12/2025</a:t>
            </a:r>
          </a:p>
        </p:txBody>
      </p:sp>
      <p:sp>
        <p:nvSpPr>
          <p:cNvPr id="6" name="TextBox 5">
            <a:extLst>
              <a:ext uri="{FF2B5EF4-FFF2-40B4-BE49-F238E27FC236}">
                <a16:creationId xmlns:a16="http://schemas.microsoft.com/office/drawing/2014/main" id="{9D2CE731-BA61-EEEB-24B2-F693812C54FE}"/>
              </a:ext>
            </a:extLst>
          </p:cNvPr>
          <p:cNvSpPr txBox="1"/>
          <p:nvPr/>
        </p:nvSpPr>
        <p:spPr>
          <a:xfrm>
            <a:off x="1169894" y="1524446"/>
            <a:ext cx="10058400" cy="276999"/>
          </a:xfrm>
          <a:prstGeom prst="rect">
            <a:avLst/>
          </a:prstGeom>
          <a:noFill/>
        </p:spPr>
        <p:txBody>
          <a:bodyPr wrap="square" rtlCol="0">
            <a:spAutoFit/>
          </a:bodyPr>
          <a:lstStyle/>
          <a:p>
            <a:r>
              <a:rPr lang="fi-FI" sz="1200" i="1" dirty="0">
                <a:solidFill>
                  <a:schemeClr val="accent1"/>
                </a:solidFill>
                <a:latin typeface="Neue Haas Unica W1G" panose="020B0504030206020203" pitchFamily="34" charset="0"/>
              </a:rPr>
              <a:t>Aikakausmedioiden Instagram-seuraajat. Päällekkäisyyksiä ei ole huomioitu.</a:t>
            </a:r>
          </a:p>
        </p:txBody>
      </p:sp>
    </p:spTree>
    <p:extLst>
      <p:ext uri="{BB962C8B-B14F-4D97-AF65-F5344CB8AC3E}">
        <p14:creationId xmlns:p14="http://schemas.microsoft.com/office/powerpoint/2010/main" val="2015413263"/>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8" ma:contentTypeDescription="Luo uusi asiakirja." ma:contentTypeScope="" ma:versionID="9f17b5465c9eb28c902bb90e2afa8537">
  <xsd:schema xmlns:xsd="http://www.w3.org/2001/XMLSchema" xmlns:xs="http://www.w3.org/2001/XMLSchema" xmlns:p="http://schemas.microsoft.com/office/2006/metadata/properties" xmlns:ns2="b8458977-e6f2-40e9-9621-96f4298c6bbe" targetNamespace="http://schemas.microsoft.com/office/2006/metadata/properties" ma:root="true" ma:fieldsID="42d5f3d90bd231685b91ce3e67f7c77f"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5C994D81-1C6F-41CD-B42F-D02E549C7B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21824-3573-4170-BB97-352BE88B69B2}">
  <ds:schemaRefs>
    <ds:schemaRef ds:uri="http://schemas.openxmlformats.org/package/2006/metadata/core-properties"/>
    <ds:schemaRef ds:uri="http://purl.org/dc/elements/1.1/"/>
    <ds:schemaRef ds:uri="b8458977-e6f2-40e9-9621-96f4298c6bbe"/>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17401</TotalTime>
  <Words>2586</Words>
  <Application>Microsoft Macintosh PowerPoint</Application>
  <PresentationFormat>Widescreen</PresentationFormat>
  <Paragraphs>804</Paragraphs>
  <Slides>34</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Canela Medium</vt:lpstr>
      <vt:lpstr>Neue Haas Unica W1G Medium</vt:lpstr>
      <vt:lpstr>Neue Haas Unica W1G Light</vt:lpstr>
      <vt:lpstr>Arial</vt:lpstr>
      <vt:lpstr>Neue Haas Unica Pro</vt:lpstr>
      <vt:lpstr>Clattering</vt:lpstr>
      <vt:lpstr>Neue Haas Unica W1G</vt:lpstr>
      <vt:lpstr>Office Theme</vt:lpstr>
      <vt:lpstr>PowerPoint Presentation</vt:lpstr>
      <vt:lpstr>Seiska nousi joulukuussa Youtuben suurimmaksi</vt:lpstr>
      <vt:lpstr>Aikakausmedioiden someyleisö / joulukuu 2025</vt:lpstr>
      <vt:lpstr>Aikakausmedioiden seuraajamäärä / joulukuu 2025</vt:lpstr>
      <vt:lpstr>Aikakausmedioiden sometilien määrä / joulukuu 2025</vt:lpstr>
      <vt:lpstr>Yleisön keskimääräinen koko /  joulukuu 2025</vt:lpstr>
      <vt:lpstr>Yleisömäärä kaikissa somekanavissa  12/2024 – 12/2025</vt:lpstr>
      <vt:lpstr>Yleisömäärä Facebookissa  12/2024 – 12/2025</vt:lpstr>
      <vt:lpstr>Yleisömäärä Instagramissa  12/2024 – 12/2025</vt:lpstr>
      <vt:lpstr>Yleisömäärä X:ssä  12/2024 – 12/2025</vt:lpstr>
      <vt:lpstr>Yleisömäärä YouTubessa  12/2024 – 12/2025</vt:lpstr>
      <vt:lpstr>Yleisömäärä TikTokissa  12/2024 – 12/2025</vt:lpstr>
      <vt:lpstr>Yleisömäärä LinkedInissa  12/2024 – 12/2025</vt:lpstr>
      <vt:lpstr>Yleisömäärä Threadsissa  12/2024 – 12/2025</vt:lpstr>
      <vt:lpstr>Somen suurimmat</vt:lpstr>
      <vt:lpstr>Eniten seuraajia kaikissa kanavissa TOP 20 / joulukuu 2025</vt:lpstr>
      <vt:lpstr>Eniten seuraajia Facebookissa TOP 20 / joulukuu 2025</vt:lpstr>
      <vt:lpstr>Eniten seuraajia Instagramissa TOP 20 / joulukuu 2025</vt:lpstr>
      <vt:lpstr>Eniten seuraajia X:ssä TOP 20 / joulukuu 2025</vt:lpstr>
      <vt:lpstr>Eniten seuraajia YouTubessa ja TikTokissa TOP 10 /  joulukuu 2025</vt:lpstr>
      <vt:lpstr>Eniten seuraajia LinkedInissa ja Threadsissa  TOP 10 /  joulukuu 2025</vt:lpstr>
      <vt:lpstr>Eniten yleisöään  kasvattaneet</vt:lpstr>
      <vt:lpstr>Eniten uusia seuraajia kaikissa kanavissa TOP 20 / joulukuu 2025</vt:lpstr>
      <vt:lpstr>Eniten uusia seuraajia Facebookissa TOP 10 / joulukuu 2025</vt:lpstr>
      <vt:lpstr>Eniten uusia seuraajia Instagramissa TOP 10 / joulukuu 2025</vt:lpstr>
      <vt:lpstr>Eniten uusia seuraajia X:ssä TOP 10 / joulukuu 2025</vt:lpstr>
      <vt:lpstr>Eniten uusia seuraajia Youtubessa TOP 10 / joulukuu 2025</vt:lpstr>
      <vt:lpstr>Eniten uusia seuraajia Tiktokissa TOP 10 / joulukuu 2025</vt:lpstr>
      <vt:lpstr>Eniten uusia seuraajia Threadsissa  TOP 5 / joulukuu 2025</vt:lpstr>
      <vt:lpstr>Eniten uusia seuraajia Linkedinissa TOP 5 / joulukuu 2025</vt:lpstr>
      <vt:lpstr>Seuratut mediat</vt:lpstr>
      <vt:lpstr>Seurannassa olleet mediat (189 kpl) / joulukuu 2025</vt:lpstr>
      <vt:lpstr>Seurannassa olleet mediat (189 kpl) / joulukuu 2025</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Aikakausmedia</dc:creator>
  <cp:keywords/>
  <dc:description/>
  <cp:lastModifiedBy>Outi Itävuo</cp:lastModifiedBy>
  <cp:revision>853</cp:revision>
  <dcterms:created xsi:type="dcterms:W3CDTF">2021-01-05T09:04:45Z</dcterms:created>
  <dcterms:modified xsi:type="dcterms:W3CDTF">2026-02-20T13:03:35Z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