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5"/>
  </p:notesMasterIdLst>
  <p:handoutMasterIdLst>
    <p:handoutMasterId r:id="rId46"/>
  </p:handoutMasterIdLst>
  <p:sldIdLst>
    <p:sldId id="1251" r:id="rId5"/>
    <p:sldId id="1258" r:id="rId6"/>
    <p:sldId id="1259" r:id="rId7"/>
    <p:sldId id="1260" r:id="rId8"/>
    <p:sldId id="1261" r:id="rId9"/>
    <p:sldId id="1262" r:id="rId10"/>
    <p:sldId id="1263" r:id="rId11"/>
    <p:sldId id="1264" r:id="rId12"/>
    <p:sldId id="1265" r:id="rId13"/>
    <p:sldId id="1266" r:id="rId14"/>
    <p:sldId id="1267" r:id="rId15"/>
    <p:sldId id="1269" r:id="rId16"/>
    <p:sldId id="1288" r:id="rId17"/>
    <p:sldId id="1295" r:id="rId18"/>
    <p:sldId id="1270" r:id="rId19"/>
    <p:sldId id="1203" r:id="rId20"/>
    <p:sldId id="1204" r:id="rId21"/>
    <p:sldId id="1205" r:id="rId22"/>
    <p:sldId id="1206" r:id="rId23"/>
    <p:sldId id="1207" r:id="rId24"/>
    <p:sldId id="1289" r:id="rId25"/>
    <p:sldId id="1271" r:id="rId26"/>
    <p:sldId id="1272" r:id="rId27"/>
    <p:sldId id="1273" r:id="rId28"/>
    <p:sldId id="1274" r:id="rId29"/>
    <p:sldId id="1275" r:id="rId30"/>
    <p:sldId id="1296" r:id="rId31"/>
    <p:sldId id="1297" r:id="rId32"/>
    <p:sldId id="1298" r:id="rId33"/>
    <p:sldId id="1299" r:id="rId34"/>
    <p:sldId id="1276" r:id="rId35"/>
    <p:sldId id="1277" r:id="rId36"/>
    <p:sldId id="1278" r:id="rId37"/>
    <p:sldId id="1233" r:id="rId38"/>
    <p:sldId id="1280" r:id="rId39"/>
    <p:sldId id="1307" r:id="rId40"/>
    <p:sldId id="1281" r:id="rId41"/>
    <p:sldId id="1306" r:id="rId42"/>
    <p:sldId id="1285" r:id="rId43"/>
    <p:sldId id="1286" r:id="rId44"/>
  </p:sldIdLst>
  <p:sldSz cx="12192000" cy="6858000"/>
  <p:notesSz cx="6858000" cy="9144000"/>
  <p:embeddedFontLst>
    <p:embeddedFont>
      <p:font typeface="Canela Medium" pitchFamily="2" charset="77"/>
      <p:regular r:id="rId47"/>
    </p:embeddedFont>
    <p:embeddedFont>
      <p:font typeface="Clattering" pitchFamily="2" charset="0"/>
      <p:regular r:id="rId48"/>
    </p:embeddedFont>
    <p:embeddedFont>
      <p:font typeface="Neue Haas Unica Pro" panose="020B0504030206020203" pitchFamily="34" charset="77"/>
      <p:regular r:id="rId49"/>
      <p:bold r:id="rId50"/>
      <p:italic r:id="rId51"/>
      <p:boldItalic r:id="rId52"/>
    </p:embeddedFont>
    <p:embeddedFont>
      <p:font typeface="Neue Haas Unica W1G" panose="020B0504030206020203" pitchFamily="34" charset="0"/>
      <p:regular r:id="rId53"/>
      <p:bold r:id="rId54"/>
      <p:italic r:id="rId55"/>
      <p:boldItalic r:id="rId56"/>
    </p:embeddedFont>
    <p:embeddedFont>
      <p:font typeface="Neue Haas Unica W1G Light" panose="020B0404030206020203" pitchFamily="34" charset="0"/>
      <p:regular r:id="rId57"/>
      <p:italic r:id="rId58"/>
    </p:embeddedFont>
    <p:embeddedFont>
      <p:font typeface="Neue Haas Unica W1G Medium" panose="020B0504030206020203" pitchFamily="34" charset="0"/>
      <p:regular r:id="rId59"/>
      <p:italic r:id="rId60"/>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0E2649"/>
    <a:srgbClr val="D1D1D1"/>
    <a:srgbClr val="FFC1C1"/>
    <a:srgbClr val="FF6464"/>
    <a:srgbClr val="D9D9D9"/>
    <a:srgbClr val="9CFFF8"/>
    <a:srgbClr val="F4CF67"/>
    <a:srgbClr val="FFF6FA"/>
    <a:srgbClr val="F5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9" autoAdjust="0"/>
    <p:restoredTop sz="96164" autoAdjust="0"/>
  </p:normalViewPr>
  <p:slideViewPr>
    <p:cSldViewPr snapToGrid="0" snapToObjects="1">
      <p:cViewPr varScale="1">
        <p:scale>
          <a:sx n="122" d="100"/>
          <a:sy n="122" d="100"/>
        </p:scale>
        <p:origin x="688" y="200"/>
      </p:cViewPr>
      <p:guideLst/>
    </p:cSldViewPr>
  </p:slideViewPr>
  <p:notesTextViewPr>
    <p:cViewPr>
      <p:scale>
        <a:sx n="75" d="100"/>
        <a:sy n="75" d="100"/>
      </p:scale>
      <p:origin x="0" y="0"/>
    </p:cViewPr>
  </p:notesTextViewPr>
  <p:sorterViewPr>
    <p:cViewPr>
      <p:scale>
        <a:sx n="80" d="100"/>
        <a:sy n="80" d="100"/>
      </p:scale>
      <p:origin x="0" y="0"/>
    </p:cViewPr>
  </p:sorterViewPr>
  <p:notesViewPr>
    <p:cSldViewPr snapToGrid="0" snapToObjects="1">
      <p:cViewPr varScale="1">
        <p:scale>
          <a:sx n="135" d="100"/>
          <a:sy n="135" d="100"/>
        </p:scale>
        <p:origin x="356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ti Itävuo" userId="e85fcc03-adc2-4393-9211-8bd3aed247b4" providerId="ADAL" clId="{1F6590CD-5334-5871-83D3-9BFF01ACFECC}"/>
    <pc:docChg chg="modSld">
      <pc:chgData name="Outi Itävuo" userId="e85fcc03-adc2-4393-9211-8bd3aed247b4" providerId="ADAL" clId="{1F6590CD-5334-5871-83D3-9BFF01ACFECC}" dt="2026-06-15T12:29:17.555" v="33" actId="1076"/>
      <pc:docMkLst>
        <pc:docMk/>
      </pc:docMkLst>
      <pc:sldChg chg="modSp mod">
        <pc:chgData name="Outi Itävuo" userId="e85fcc03-adc2-4393-9211-8bd3aed247b4" providerId="ADAL" clId="{1F6590CD-5334-5871-83D3-9BFF01ACFECC}" dt="2026-06-15T12:29:17.555" v="33" actId="1076"/>
        <pc:sldMkLst>
          <pc:docMk/>
          <pc:sldMk cId="1530823739" sldId="1258"/>
        </pc:sldMkLst>
        <pc:spChg chg="mod">
          <ac:chgData name="Outi Itävuo" userId="e85fcc03-adc2-4393-9211-8bd3aed247b4" providerId="ADAL" clId="{1F6590CD-5334-5871-83D3-9BFF01ACFECC}" dt="2026-06-15T12:29:17.555" v="33" actId="1076"/>
          <ac:spMkLst>
            <pc:docMk/>
            <pc:sldMk cId="1530823739" sldId="1258"/>
            <ac:spMk id="2" creationId="{32F17C68-23B2-3347-A8BE-864A153CFC40}"/>
          </ac:spMkLst>
        </pc:spChg>
        <pc:spChg chg="mod">
          <ac:chgData name="Outi Itävuo" userId="e85fcc03-adc2-4393-9211-8bd3aed247b4" providerId="ADAL" clId="{1F6590CD-5334-5871-83D3-9BFF01ACFECC}" dt="2026-06-15T12:28:07.985" v="10" actId="20577"/>
          <ac:spMkLst>
            <pc:docMk/>
            <pc:sldMk cId="1530823739" sldId="1258"/>
            <ac:spMk id="5" creationId="{389698F5-380D-5EB9-2A71-FAF5B246EF2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0410486084113"/>
          <c:y val="0.20910698454671905"/>
          <c:w val="0.50136964670260364"/>
          <c:h val="0.77371865972276088"/>
        </c:manualLayout>
      </c:layout>
      <c:doughnutChart>
        <c:varyColors val="1"/>
        <c:ser>
          <c:idx val="0"/>
          <c:order val="0"/>
          <c:tx>
            <c:strRef>
              <c:f>Sheet1!$B$2</c:f>
              <c:strCache>
                <c:ptCount val="1"/>
                <c:pt idx="0">
                  <c:v>2 680 394</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40B-734D-93E7-21C5B1CA5F1D}"/>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40B-734D-93E7-21C5B1CA5F1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734D-93E7-21C5B1CA5F1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0B-734D-93E7-21C5B1CA5F1D}"/>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F2A1-F046-A0A2-3730BFE713C2}"/>
              </c:ext>
            </c:extLst>
          </c:dPt>
          <c:dPt>
            <c:idx val="5"/>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B-B715-4D6D-A322-ED98AB6F2DBC}"/>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AD71-4A10-95CA-A8F89AAADCB0}"/>
              </c:ext>
            </c:extLst>
          </c:dPt>
          <c:dLbls>
            <c:dLbl>
              <c:idx val="0"/>
              <c:layout>
                <c:manualLayout>
                  <c:x val="0.1654471632976528"/>
                  <c:y val="-1.2858382743611728E-3"/>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40B-734D-93E7-21C5B1CA5F1D}"/>
                </c:ext>
              </c:extLst>
            </c:dLbl>
            <c:dLbl>
              <c:idx val="1"/>
              <c:layout>
                <c:manualLayout>
                  <c:x val="-0.17046071370061208"/>
                  <c:y val="9.2045063635998015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40B-734D-93E7-21C5B1CA5F1D}"/>
                </c:ext>
              </c:extLst>
            </c:dLbl>
            <c:dLbl>
              <c:idx val="2"/>
              <c:layout>
                <c:manualLayout>
                  <c:x val="-0.19552846571540802"/>
                  <c:y val="6.6076962612536816E-2"/>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0B-734D-93E7-21C5B1CA5F1D}"/>
                </c:ext>
              </c:extLst>
            </c:dLbl>
            <c:dLbl>
              <c:idx val="3"/>
              <c:layout>
                <c:manualLayout>
                  <c:x val="-0.25151317767641018"/>
                  <c:y val="-3.1621142411690076E-2"/>
                </c:manualLayout>
              </c:layout>
              <c:showLegendKey val="1"/>
              <c:showVal val="0"/>
              <c:showCatName val="1"/>
              <c:showSerName val="0"/>
              <c:showPercent val="1"/>
              <c:showBubbleSize val="0"/>
              <c:extLst>
                <c:ext xmlns:c15="http://schemas.microsoft.com/office/drawing/2012/chart" uri="{CE6537A1-D6FC-4f65-9D91-7224C49458BB}">
                  <c15:layout>
                    <c:manualLayout>
                      <c:w val="0.21030264869420695"/>
                      <c:h val="0.15526673532244012"/>
                    </c:manualLayout>
                  </c15:layout>
                </c:ext>
                <c:ext xmlns:c16="http://schemas.microsoft.com/office/drawing/2014/chart" uri="{C3380CC4-5D6E-409C-BE32-E72D297353CC}">
                  <c16:uniqueId val="{00000007-140B-734D-93E7-21C5B1CA5F1D}"/>
                </c:ext>
              </c:extLst>
            </c:dLbl>
            <c:dLbl>
              <c:idx val="4"/>
              <c:layout>
                <c:manualLayout>
                  <c:x val="-0.15876242942704066"/>
                  <c:y val="-0.15772358344924567"/>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2A1-F046-A0A2-3730BFE713C2}"/>
                </c:ext>
              </c:extLst>
            </c:dLbl>
            <c:dLbl>
              <c:idx val="5"/>
              <c:layout>
                <c:manualLayout>
                  <c:x val="-3.2588077619234726E-2"/>
                  <c:y val="-0.19304205898537211"/>
                </c:manualLayout>
              </c:layout>
              <c:showLegendKey val="1"/>
              <c:showVal val="0"/>
              <c:showCatName val="1"/>
              <c:showSerName val="0"/>
              <c:showPercent val="1"/>
              <c:showBubbleSize val="0"/>
              <c:extLst>
                <c:ext xmlns:c15="http://schemas.microsoft.com/office/drawing/2012/chart" uri="{CE6537A1-D6FC-4f65-9D91-7224C49458BB}">
                  <c15:layout>
                    <c:manualLayout>
                      <c:w val="0.14083984206658284"/>
                      <c:h val="0.15526673532244012"/>
                    </c:manualLayout>
                  </c15:layout>
                </c:ext>
                <c:ext xmlns:c16="http://schemas.microsoft.com/office/drawing/2014/chart" uri="{C3380CC4-5D6E-409C-BE32-E72D297353CC}">
                  <c16:uniqueId val="{0000000B-B715-4D6D-A322-ED98AB6F2DBC}"/>
                </c:ext>
              </c:extLst>
            </c:dLbl>
            <c:dLbl>
              <c:idx val="6"/>
              <c:layout>
                <c:manualLayout>
                  <c:x val="0.15040651208877537"/>
                  <c:y val="-0.18993200976720725"/>
                </c:manualLayout>
              </c:layout>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D71-4A10-95CA-A8F89AAADCB0}"/>
                </c:ext>
              </c:extLst>
            </c:dLbl>
            <c:numFmt formatCode="0.0\ %" sourceLinked="0"/>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showLegendKey val="1"/>
            <c:showVal val="0"/>
            <c:showCatName val="1"/>
            <c:showSerName val="0"/>
            <c:showPercent val="1"/>
            <c:showBubbleSize val="0"/>
            <c:showLeaderLines val="1"/>
            <c:leaderLines>
              <c:spPr>
                <a:ln w="9525" cap="flat" cmpd="sng" algn="ctr">
                  <a:solidFill>
                    <a:schemeClr val="accent1"/>
                  </a:solidFill>
                  <a:prstDash val="dash"/>
                  <a:round/>
                </a:ln>
                <a:effectLst/>
              </c:spPr>
            </c:leaderLines>
            <c:extLst>
              <c:ext xmlns:c15="http://schemas.microsoft.com/office/drawing/2012/chart" uri="{CE6537A1-D6FC-4f65-9D91-7224C49458BB}"/>
            </c:extLst>
          </c:dLbls>
          <c:cat>
            <c:strRef>
              <c:f>Sheet1!$A$2:$A$8</c:f>
              <c:strCache>
                <c:ptCount val="7"/>
                <c:pt idx="0">
                  <c:v>Facebook</c:v>
                </c:pt>
                <c:pt idx="1">
                  <c:v>Instagram</c:v>
                </c:pt>
                <c:pt idx="2">
                  <c:v>X</c:v>
                </c:pt>
                <c:pt idx="3">
                  <c:v>YouTube</c:v>
                </c:pt>
                <c:pt idx="4">
                  <c:v>TikTok</c:v>
                </c:pt>
                <c:pt idx="5">
                  <c:v>LinkedIn</c:v>
                </c:pt>
                <c:pt idx="6">
                  <c:v>Threads</c:v>
                </c:pt>
              </c:strCache>
            </c:strRef>
          </c:cat>
          <c:val>
            <c:numRef>
              <c:f>Sheet1!$B$2:$B$8</c:f>
              <c:numCache>
                <c:formatCode>#,##0</c:formatCode>
                <c:ptCount val="7"/>
                <c:pt idx="0">
                  <c:v>2680394</c:v>
                </c:pt>
                <c:pt idx="1">
                  <c:v>1774975</c:v>
                </c:pt>
                <c:pt idx="2">
                  <c:v>494485</c:v>
                </c:pt>
                <c:pt idx="3">
                  <c:v>164305</c:v>
                </c:pt>
                <c:pt idx="4">
                  <c:v>157067</c:v>
                </c:pt>
                <c:pt idx="5">
                  <c:v>119158</c:v>
                </c:pt>
                <c:pt idx="6">
                  <c:v>95085</c:v>
                </c:pt>
              </c:numCache>
            </c:numRef>
          </c:val>
          <c:extLst>
            <c:ext xmlns:c16="http://schemas.microsoft.com/office/drawing/2014/chart" uri="{C3380CC4-5D6E-409C-BE32-E72D297353CC}">
              <c16:uniqueId val="{00000008-140B-734D-93E7-21C5B1CA5F1D}"/>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Tiktok</c:v>
                </c:pt>
              </c:strCache>
            </c:strRef>
          </c:tx>
          <c:spPr>
            <a:solidFill>
              <a:schemeClr val="tx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133162</c:v>
                </c:pt>
                <c:pt idx="1">
                  <c:v>135792</c:v>
                </c:pt>
                <c:pt idx="2">
                  <c:v>138398</c:v>
                </c:pt>
                <c:pt idx="3">
                  <c:v>141229</c:v>
                </c:pt>
                <c:pt idx="4">
                  <c:v>143257</c:v>
                </c:pt>
                <c:pt idx="5">
                  <c:v>145617</c:v>
                </c:pt>
                <c:pt idx="6">
                  <c:v>148431</c:v>
                </c:pt>
                <c:pt idx="7">
                  <c:v>150767</c:v>
                </c:pt>
                <c:pt idx="8">
                  <c:v>148401</c:v>
                </c:pt>
                <c:pt idx="9">
                  <c:v>151059</c:v>
                </c:pt>
                <c:pt idx="10">
                  <c:v>153269</c:v>
                </c:pt>
                <c:pt idx="11">
                  <c:v>155376</c:v>
                </c:pt>
                <c:pt idx="12">
                  <c:v>157067</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10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LinkedIn</c:v>
                </c:pt>
              </c:strCache>
            </c:strRef>
          </c:tx>
          <c:spPr>
            <a:solidFill>
              <a:schemeClr val="accent2">
                <a:lumMod val="40000"/>
                <a:lumOff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95180</c:v>
                </c:pt>
                <c:pt idx="1">
                  <c:v>95913</c:v>
                </c:pt>
                <c:pt idx="2">
                  <c:v>96508</c:v>
                </c:pt>
                <c:pt idx="3">
                  <c:v>97240</c:v>
                </c:pt>
                <c:pt idx="4">
                  <c:v>98235</c:v>
                </c:pt>
                <c:pt idx="5">
                  <c:v>99426</c:v>
                </c:pt>
                <c:pt idx="6">
                  <c:v>100619</c:v>
                </c:pt>
                <c:pt idx="7">
                  <c:v>101620</c:v>
                </c:pt>
                <c:pt idx="8">
                  <c:v>114068</c:v>
                </c:pt>
                <c:pt idx="9">
                  <c:v>115388</c:v>
                </c:pt>
                <c:pt idx="10">
                  <c:v>116708</c:v>
                </c:pt>
                <c:pt idx="11">
                  <c:v>117845</c:v>
                </c:pt>
                <c:pt idx="12">
                  <c:v>119158</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80000"/>
        </c:scaling>
        <c:delete val="0"/>
        <c:axPos val="l"/>
        <c:majorGridlines>
          <c:spPr>
            <a:ln w="12700" cap="rnd" cmpd="sng" algn="ctr">
              <a:solidFill>
                <a:schemeClr val="bg1">
                  <a:lumMod val="85000"/>
                </a:scheme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Threads</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81214</c:v>
                </c:pt>
                <c:pt idx="1">
                  <c:v>83320</c:v>
                </c:pt>
                <c:pt idx="2">
                  <c:v>85576</c:v>
                </c:pt>
                <c:pt idx="3">
                  <c:v>87773</c:v>
                </c:pt>
                <c:pt idx="4">
                  <c:v>89293</c:v>
                </c:pt>
                <c:pt idx="5">
                  <c:v>89705</c:v>
                </c:pt>
                <c:pt idx="6">
                  <c:v>90363</c:v>
                </c:pt>
                <c:pt idx="7">
                  <c:v>91084</c:v>
                </c:pt>
                <c:pt idx="8">
                  <c:v>87972</c:v>
                </c:pt>
                <c:pt idx="9">
                  <c:v>89332</c:v>
                </c:pt>
                <c:pt idx="10">
                  <c:v>92071</c:v>
                </c:pt>
                <c:pt idx="11">
                  <c:v>94085</c:v>
                </c:pt>
                <c:pt idx="12">
                  <c:v>95085</c:v>
                </c:pt>
              </c:numCache>
            </c:numRef>
          </c:val>
          <c:extLst>
            <c:ext xmlns:c16="http://schemas.microsoft.com/office/drawing/2014/chart" uri="{C3380CC4-5D6E-409C-BE32-E72D297353CC}">
              <c16:uniqueId val="{00000000-D827-1747-B990-BA326EEA4CCD}"/>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70000"/>
        </c:scaling>
        <c:delete val="0"/>
        <c:axPos val="l"/>
        <c:majorGridlines>
          <c:spPr>
            <a:ln w="12700" cap="rnd" cmpd="sng" algn="ctr">
              <a:solidFill>
                <a:schemeClr val="bg1">
                  <a:lumMod val="85000"/>
                </a:scheme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majorUnit val="5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39135351811452"/>
          <c:y val="8.6377024944008007E-2"/>
          <c:w val="0.51822895016949655"/>
          <c:h val="0.83774559909858248"/>
        </c:manualLayout>
      </c:layout>
      <c:barChart>
        <c:barDir val="bar"/>
        <c:grouping val="clustered"/>
        <c:varyColors val="0"/>
        <c:ser>
          <c:idx val="0"/>
          <c:order val="0"/>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9A40-449D-8278-D1CC4A182CD3}"/>
              </c:ext>
            </c:extLst>
          </c:dPt>
          <c:dLbls>
            <c:dLbl>
              <c:idx val="7"/>
              <c:layout>
                <c:manualLayout>
                  <c:x val="-1.0737085413937253E-2"/>
                  <c:y val="1.1864327146524733E-7"/>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2125889367439126"/>
                      <c:h val="7.0338612642532078E-2"/>
                    </c:manualLayout>
                  </c15:layout>
                </c:ext>
                <c:ext xmlns:c16="http://schemas.microsoft.com/office/drawing/2014/chart" uri="{C3380CC4-5D6E-409C-BE32-E72D297353CC}">
                  <c16:uniqueId val="{00000006-9A40-449D-8278-D1CC4A182CD3}"/>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Kaikki kanavat yhteensä</c:v>
                </c:pt>
                <c:pt idx="1">
                  <c:v>Facebook</c:v>
                </c:pt>
                <c:pt idx="2">
                  <c:v>Instagram</c:v>
                </c:pt>
                <c:pt idx="3">
                  <c:v>X</c:v>
                </c:pt>
                <c:pt idx="4">
                  <c:v>YouTube</c:v>
                </c:pt>
                <c:pt idx="5">
                  <c:v>TikTok</c:v>
                </c:pt>
                <c:pt idx="6">
                  <c:v>LinkedIn</c:v>
                </c:pt>
                <c:pt idx="7">
                  <c:v>Threads</c:v>
                </c:pt>
              </c:strCache>
            </c:strRef>
          </c:cat>
          <c:val>
            <c:numRef>
              <c:f>Sheet1!$B$2:$B$9</c:f>
              <c:numCache>
                <c:formatCode>#,##0</c:formatCode>
                <c:ptCount val="8"/>
                <c:pt idx="0">
                  <c:v>5485469</c:v>
                </c:pt>
                <c:pt idx="1">
                  <c:v>2680394</c:v>
                </c:pt>
                <c:pt idx="2">
                  <c:v>1774975</c:v>
                </c:pt>
                <c:pt idx="3">
                  <c:v>494485</c:v>
                </c:pt>
                <c:pt idx="4">
                  <c:v>164305</c:v>
                </c:pt>
                <c:pt idx="5">
                  <c:v>157067</c:v>
                </c:pt>
                <c:pt idx="6">
                  <c:v>119158</c:v>
                </c:pt>
                <c:pt idx="7">
                  <c:v>95085</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21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0651919459482"/>
          <c:y val="8.6377024944008007E-2"/>
          <c:w val="0.4930137293643384"/>
          <c:h val="0.83774559909858248"/>
        </c:manualLayout>
      </c:layout>
      <c:barChart>
        <c:barDir val="bar"/>
        <c:grouping val="clustered"/>
        <c:varyColors val="0"/>
        <c:ser>
          <c:idx val="0"/>
          <c:order val="0"/>
          <c:tx>
            <c:strRef>
              <c:f>Sheet1!$B$3</c:f>
              <c:strCache>
                <c:ptCount val="1"/>
                <c:pt idx="0">
                  <c:v>159</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4"/>
            <c:invertIfNegative val="0"/>
            <c:bubble3D val="0"/>
            <c:extLst>
              <c:ext xmlns:c16="http://schemas.microsoft.com/office/drawing/2014/chart" uri="{C3380CC4-5D6E-409C-BE32-E72D297353CC}">
                <c16:uniqueId val="{00000009-F2A1-F046-A0A2-3730BFE713C2}"/>
              </c:ext>
            </c:extLst>
          </c:dPt>
          <c:dPt>
            <c:idx val="7"/>
            <c:invertIfNegative val="0"/>
            <c:bubble3D val="0"/>
            <c:extLst>
              <c:ext xmlns:c16="http://schemas.microsoft.com/office/drawing/2014/chart" uri="{C3380CC4-5D6E-409C-BE32-E72D297353CC}">
                <c16:uniqueId val="{00000006-409F-4A4D-AD24-F62380819FA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649"/>
                    </a:solidFill>
                    <a:latin typeface="Neue Haas Unica W1G Medium" panose="020B06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Yhteensä</c:v>
                </c:pt>
                <c:pt idx="1">
                  <c:v>Facebook</c:v>
                </c:pt>
                <c:pt idx="2">
                  <c:v>Instagram</c:v>
                </c:pt>
                <c:pt idx="3">
                  <c:v>X</c:v>
                </c:pt>
                <c:pt idx="4">
                  <c:v>YouTube</c:v>
                </c:pt>
                <c:pt idx="5">
                  <c:v>LinkedIn</c:v>
                </c:pt>
                <c:pt idx="6">
                  <c:v>TikTok</c:v>
                </c:pt>
                <c:pt idx="7">
                  <c:v>Threads</c:v>
                </c:pt>
              </c:strCache>
            </c:strRef>
          </c:cat>
          <c:val>
            <c:numRef>
              <c:f>Sheet1!$B$2:$B$9</c:f>
              <c:numCache>
                <c:formatCode>#\ ##0;\-#\ ##0;;@</c:formatCode>
                <c:ptCount val="8"/>
                <c:pt idx="0">
                  <c:v>451</c:v>
                </c:pt>
                <c:pt idx="1">
                  <c:v>159</c:v>
                </c:pt>
                <c:pt idx="2">
                  <c:v>134</c:v>
                </c:pt>
                <c:pt idx="3">
                  <c:v>44</c:v>
                </c:pt>
                <c:pt idx="4">
                  <c:v>41</c:v>
                </c:pt>
                <c:pt idx="5">
                  <c:v>34</c:v>
                </c:pt>
                <c:pt idx="6">
                  <c:v>20</c:v>
                </c:pt>
                <c:pt idx="7">
                  <c:v>18</c:v>
                </c:pt>
              </c:numCache>
            </c:numRef>
          </c:val>
          <c:extLst>
            <c:ext xmlns:c16="http://schemas.microsoft.com/office/drawing/2014/chart" uri="{C3380CC4-5D6E-409C-BE32-E72D297353CC}">
              <c16:uniqueId val="{00000008-140B-734D-93E7-21C5B1CA5F1D}"/>
            </c:ext>
          </c:extLst>
        </c:ser>
        <c:dLbls>
          <c:dLblPos val="outEnd"/>
          <c:showLegendKey val="0"/>
          <c:showVal val="1"/>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 ##0;\-#\ ##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00308774173766"/>
          <c:y val="8.6377024944008007E-2"/>
          <c:w val="0.46961716081719557"/>
          <c:h val="0.83774559909858248"/>
        </c:manualLayout>
      </c:layout>
      <c:barChart>
        <c:barDir val="bar"/>
        <c:grouping val="clustered"/>
        <c:varyColors val="0"/>
        <c:ser>
          <c:idx val="0"/>
          <c:order val="0"/>
          <c:tx>
            <c:strRef>
              <c:f>Sheet1!$B$3</c:f>
              <c:strCache>
                <c:ptCount val="1"/>
                <c:pt idx="0">
                  <c:v>16 858</c:v>
                </c:pt>
              </c:strCache>
            </c:strRef>
          </c:tx>
          <c:spPr>
            <a:solidFill>
              <a:schemeClr val="accent2"/>
            </a:solidFill>
            <a:ln w="19050">
              <a:noFill/>
            </a:ln>
            <a:effectLst/>
          </c:spPr>
          <c:invertIfNegative val="0"/>
          <c:dPt>
            <c:idx val="0"/>
            <c:invertIfNegative val="0"/>
            <c:bubble3D val="0"/>
            <c:spPr>
              <a:solidFill>
                <a:schemeClr val="accent1"/>
              </a:solidFill>
              <a:ln w="19050">
                <a:noFill/>
              </a:ln>
              <a:effectLst/>
            </c:spPr>
            <c:extLst>
              <c:ext xmlns:c16="http://schemas.microsoft.com/office/drawing/2014/chart" uri="{C3380CC4-5D6E-409C-BE32-E72D297353CC}">
                <c16:uniqueId val="{00000001-140B-734D-93E7-21C5B1CA5F1D}"/>
              </c:ext>
            </c:extLst>
          </c:dPt>
          <c:dPt>
            <c:idx val="1"/>
            <c:invertIfNegative val="0"/>
            <c:bubble3D val="0"/>
            <c:extLst>
              <c:ext xmlns:c16="http://schemas.microsoft.com/office/drawing/2014/chart" uri="{C3380CC4-5D6E-409C-BE32-E72D297353CC}">
                <c16:uniqueId val="{00000003-140B-734D-93E7-21C5B1CA5F1D}"/>
              </c:ext>
            </c:extLst>
          </c:dPt>
          <c:dPt>
            <c:idx val="2"/>
            <c:invertIfNegative val="0"/>
            <c:bubble3D val="0"/>
            <c:extLst>
              <c:ext xmlns:c16="http://schemas.microsoft.com/office/drawing/2014/chart" uri="{C3380CC4-5D6E-409C-BE32-E72D297353CC}">
                <c16:uniqueId val="{00000005-140B-734D-93E7-21C5B1CA5F1D}"/>
              </c:ext>
            </c:extLst>
          </c:dPt>
          <c:dPt>
            <c:idx val="3"/>
            <c:invertIfNegative val="0"/>
            <c:bubble3D val="0"/>
            <c:extLst>
              <c:ext xmlns:c16="http://schemas.microsoft.com/office/drawing/2014/chart" uri="{C3380CC4-5D6E-409C-BE32-E72D297353CC}">
                <c16:uniqueId val="{00000007-140B-734D-93E7-21C5B1CA5F1D}"/>
              </c:ext>
            </c:extLst>
          </c:dPt>
          <c:dPt>
            <c:idx val="5"/>
            <c:invertIfNegative val="0"/>
            <c:bubble3D val="0"/>
            <c:extLst>
              <c:ext xmlns:c16="http://schemas.microsoft.com/office/drawing/2014/chart" uri="{C3380CC4-5D6E-409C-BE32-E72D297353CC}">
                <c16:uniqueId val="{00000005-C6A3-439E-9228-A0EB74338EDA}"/>
              </c:ext>
            </c:extLst>
          </c:dPt>
          <c:dPt>
            <c:idx val="7"/>
            <c:invertIfNegative val="0"/>
            <c:bubble3D val="0"/>
            <c:extLst>
              <c:ext xmlns:c16="http://schemas.microsoft.com/office/drawing/2014/chart" uri="{C3380CC4-5D6E-409C-BE32-E72D297353CC}">
                <c16:uniqueId val="{00000006-F856-4A6B-BC11-387F923A5422}"/>
              </c:ext>
            </c:extLst>
          </c:dPt>
          <c:dLbls>
            <c:dLbl>
              <c:idx val="5"/>
              <c:layout>
                <c:manualLayout>
                  <c:x val="-3.3423669353061804E-3"/>
                  <c:y val="0"/>
                </c:manualLayout>
              </c:layout>
              <c:spPr>
                <a:noFill/>
                <a:ln>
                  <a:noFill/>
                </a:ln>
                <a:effectLst/>
              </c:spPr>
              <c:txPr>
                <a:bodyPr rot="0" spcFirstLastPara="1" vertOverflow="ellipsis" vert="horz" wrap="square" lIns="38100" tIns="19050" rIns="38100" bIns="19050" anchor="ctr" anchorCtr="0">
                  <a:no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8.3901173841899462E-2"/>
                      <c:h val="6.7137205277930767E-2"/>
                    </c:manualLayout>
                  </c15:layout>
                </c:ext>
                <c:ext xmlns:c16="http://schemas.microsoft.com/office/drawing/2014/chart" uri="{C3380CC4-5D6E-409C-BE32-E72D297353CC}">
                  <c16:uniqueId val="{00000005-C6A3-439E-9228-A0EB74338EDA}"/>
                </c:ext>
              </c:extLst>
            </c:dLbl>
            <c:spPr>
              <a:noFill/>
              <a:ln>
                <a:noFill/>
              </a:ln>
              <a:effectLst/>
            </c:spPr>
            <c:txPr>
              <a:bodyPr rot="0" spcFirstLastPara="1" vertOverflow="ellipsis" vert="horz" wrap="square" lIns="38100" tIns="19050" rIns="38100" bIns="19050" anchor="ctr" anchorCtr="0">
                <a:spAutoFit/>
              </a:bodyPr>
              <a:lstStyle/>
              <a:p>
                <a:pPr algn="ctr">
                  <a:defRPr sz="1600" b="0" i="0" u="none" strike="noStrike" kern="1200" baseline="0">
                    <a:solidFill>
                      <a:schemeClr val="tx2"/>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Sheet1!$A$2:$A$9</c:f>
              <c:strCache>
                <c:ptCount val="8"/>
                <c:pt idx="0">
                  <c:v>Kokonaisseuraajamäärä</c:v>
                </c:pt>
                <c:pt idx="1">
                  <c:v>Facebook</c:v>
                </c:pt>
                <c:pt idx="2">
                  <c:v>Instagram</c:v>
                </c:pt>
                <c:pt idx="3">
                  <c:v>X</c:v>
                </c:pt>
                <c:pt idx="4">
                  <c:v>TikTok</c:v>
                </c:pt>
                <c:pt idx="5">
                  <c:v>Threads</c:v>
                </c:pt>
                <c:pt idx="6">
                  <c:v>YouTube</c:v>
                </c:pt>
                <c:pt idx="7">
                  <c:v>LinkedIn</c:v>
                </c:pt>
              </c:strCache>
            </c:strRef>
          </c:cat>
          <c:val>
            <c:numRef>
              <c:f>Sheet1!$B$2:$B$9</c:f>
              <c:numCache>
                <c:formatCode>#,##0</c:formatCode>
                <c:ptCount val="8"/>
                <c:pt idx="0">
                  <c:v>31345.537142857142</c:v>
                </c:pt>
                <c:pt idx="1">
                  <c:v>16857.823899371069</c:v>
                </c:pt>
                <c:pt idx="2">
                  <c:v>13147.962962962964</c:v>
                </c:pt>
                <c:pt idx="3">
                  <c:v>11238.295454545454</c:v>
                </c:pt>
                <c:pt idx="4">
                  <c:v>7853.35</c:v>
                </c:pt>
                <c:pt idx="5">
                  <c:v>5282.5</c:v>
                </c:pt>
                <c:pt idx="6">
                  <c:v>4007.439024390244</c:v>
                </c:pt>
                <c:pt idx="7">
                  <c:v>3504.6470588235293</c:v>
                </c:pt>
              </c:numCache>
            </c:numRef>
          </c:val>
          <c:extLst>
            <c:ext xmlns:c16="http://schemas.microsoft.com/office/drawing/2014/chart" uri="{C3380CC4-5D6E-409C-BE32-E72D297353CC}">
              <c16:uniqueId val="{00000008-140B-734D-93E7-21C5B1CA5F1D}"/>
            </c:ext>
          </c:extLst>
        </c:ser>
        <c:dLbls>
          <c:showLegendKey val="0"/>
          <c:showVal val="0"/>
          <c:showCatName val="0"/>
          <c:showSerName val="0"/>
          <c:showPercent val="0"/>
          <c:showBubbleSize val="0"/>
        </c:dLbls>
        <c:gapWidth val="100"/>
        <c:axId val="1015409743"/>
        <c:axId val="995595535"/>
      </c:barChart>
      <c:valAx>
        <c:axId val="995595535"/>
        <c:scaling>
          <c:orientation val="minMax"/>
        </c:scaling>
        <c:delete val="0"/>
        <c:axPos val="b"/>
        <c:majorGridlines>
          <c:spPr>
            <a:ln w="12700"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15409743"/>
        <c:crosses val="autoZero"/>
        <c:crossBetween val="between"/>
      </c:valAx>
      <c:catAx>
        <c:axId val="101540974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Neue Haas Unica W1G" panose="020B0504030206020203" pitchFamily="34" charset="0"/>
                <a:ea typeface="+mn-ea"/>
                <a:cs typeface="+mn-cs"/>
              </a:defRPr>
            </a:pPr>
            <a:endParaRPr lang="fi-FI"/>
          </a:p>
        </c:txPr>
        <c:crossAx val="995595535"/>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1228256484216675"/>
          <c:w val="0.71851782114192253"/>
          <c:h val="0.64847453382736886"/>
        </c:manualLayout>
      </c:layout>
      <c:barChart>
        <c:barDir val="col"/>
        <c:grouping val="clustered"/>
        <c:varyColors val="0"/>
        <c:ser>
          <c:idx val="0"/>
          <c:order val="0"/>
          <c:tx>
            <c:strRef>
              <c:f>Sheet1!$B$1</c:f>
              <c:strCache>
                <c:ptCount val="1"/>
                <c:pt idx="0">
                  <c:v>Yhteensä</c:v>
                </c:pt>
              </c:strCache>
            </c:strRef>
          </c:tx>
          <c:spPr>
            <a:solidFill>
              <a:srgbClr val="FFC1C1"/>
            </a:solidFill>
            <a:ln>
              <a:noFill/>
            </a:ln>
            <a:effectLst/>
          </c:spPr>
          <c:invertIfNegative val="0"/>
          <c:dPt>
            <c:idx val="0"/>
            <c:invertIfNegative val="0"/>
            <c:bubble3D val="0"/>
            <c:spPr>
              <a:solidFill>
                <a:srgbClr val="FFC1C1"/>
              </a:solidFill>
              <a:ln>
                <a:noFill/>
              </a:ln>
              <a:effectLst/>
            </c:spPr>
            <c:extLst>
              <c:ext xmlns:c16="http://schemas.microsoft.com/office/drawing/2014/chart" uri="{C3380CC4-5D6E-409C-BE32-E72D297353CC}">
                <c16:uniqueId val="{00000004-23B8-594E-B888-AB4F378CE2A5}"/>
              </c:ext>
            </c:extLst>
          </c:dPt>
          <c:dPt>
            <c:idx val="1"/>
            <c:invertIfNegative val="0"/>
            <c:bubble3D val="0"/>
            <c:spPr>
              <a:solidFill>
                <a:srgbClr val="FFC1C1"/>
              </a:solidFill>
              <a:ln>
                <a:noFill/>
              </a:ln>
              <a:effectLst/>
            </c:spPr>
            <c:extLst>
              <c:ext xmlns:c16="http://schemas.microsoft.com/office/drawing/2014/chart" uri="{C3380CC4-5D6E-409C-BE32-E72D297353CC}">
                <c16:uniqueId val="{00000005-23B8-594E-B888-AB4F378CE2A5}"/>
              </c:ext>
            </c:extLst>
          </c:dPt>
          <c:dPt>
            <c:idx val="2"/>
            <c:invertIfNegative val="0"/>
            <c:bubble3D val="0"/>
            <c:spPr>
              <a:solidFill>
                <a:srgbClr val="FFC1C1"/>
              </a:solidFill>
              <a:ln>
                <a:noFill/>
              </a:ln>
              <a:effectLst/>
            </c:spPr>
            <c:extLst>
              <c:ext xmlns:c16="http://schemas.microsoft.com/office/drawing/2014/chart" uri="{C3380CC4-5D6E-409C-BE32-E72D297353CC}">
                <c16:uniqueId val="{00000006-23B8-594E-B888-AB4F378CE2A5}"/>
              </c:ext>
            </c:extLst>
          </c:dPt>
          <c:dPt>
            <c:idx val="3"/>
            <c:invertIfNegative val="0"/>
            <c:bubble3D val="0"/>
            <c:spPr>
              <a:solidFill>
                <a:srgbClr val="FFC1C1"/>
              </a:solidFill>
              <a:ln>
                <a:noFill/>
              </a:ln>
              <a:effectLst/>
            </c:spPr>
            <c:extLst>
              <c:ext xmlns:c16="http://schemas.microsoft.com/office/drawing/2014/chart" uri="{C3380CC4-5D6E-409C-BE32-E72D297353CC}">
                <c16:uniqueId val="{00000007-23B8-594E-B888-AB4F378CE2A5}"/>
              </c:ext>
            </c:extLst>
          </c:dPt>
          <c:dPt>
            <c:idx val="4"/>
            <c:invertIfNegative val="0"/>
            <c:bubble3D val="0"/>
            <c:spPr>
              <a:solidFill>
                <a:srgbClr val="FFC1C1"/>
              </a:solidFill>
              <a:ln>
                <a:noFill/>
              </a:ln>
              <a:effectLst/>
            </c:spPr>
            <c:extLst>
              <c:ext xmlns:c16="http://schemas.microsoft.com/office/drawing/2014/chart" uri="{C3380CC4-5D6E-409C-BE32-E72D297353CC}">
                <c16:uniqueId val="{00000008-23B8-594E-B888-AB4F378CE2A5}"/>
              </c:ext>
            </c:extLst>
          </c:dPt>
          <c:dPt>
            <c:idx val="5"/>
            <c:invertIfNegative val="0"/>
            <c:bubble3D val="0"/>
            <c:spPr>
              <a:solidFill>
                <a:srgbClr val="FFC1C1"/>
              </a:solidFill>
              <a:ln>
                <a:noFill/>
              </a:ln>
              <a:effectLst/>
            </c:spPr>
            <c:extLst>
              <c:ext xmlns:c16="http://schemas.microsoft.com/office/drawing/2014/chart" uri="{C3380CC4-5D6E-409C-BE32-E72D297353CC}">
                <c16:uniqueId val="{00000009-23B8-594E-B888-AB4F378CE2A5}"/>
              </c:ext>
            </c:extLst>
          </c:dPt>
          <c:dPt>
            <c:idx val="6"/>
            <c:invertIfNegative val="0"/>
            <c:bubble3D val="0"/>
            <c:spPr>
              <a:solidFill>
                <a:srgbClr val="FFC1C1"/>
              </a:solidFill>
              <a:ln>
                <a:noFill/>
              </a:ln>
              <a:effectLst/>
            </c:spPr>
            <c:extLst>
              <c:ext xmlns:c16="http://schemas.microsoft.com/office/drawing/2014/chart" uri="{C3380CC4-5D6E-409C-BE32-E72D297353CC}">
                <c16:uniqueId val="{0000000A-23B8-594E-B888-AB4F378CE2A5}"/>
              </c:ext>
            </c:extLst>
          </c:dPt>
          <c:dPt>
            <c:idx val="7"/>
            <c:invertIfNegative val="0"/>
            <c:bubble3D val="0"/>
            <c:spPr>
              <a:solidFill>
                <a:srgbClr val="FFC1C1"/>
              </a:solidFill>
              <a:ln>
                <a:noFill/>
              </a:ln>
              <a:effectLst/>
            </c:spPr>
            <c:extLst>
              <c:ext xmlns:c16="http://schemas.microsoft.com/office/drawing/2014/chart" uri="{C3380CC4-5D6E-409C-BE32-E72D297353CC}">
                <c16:uniqueId val="{0000000B-23B8-594E-B888-AB4F378CE2A5}"/>
              </c:ext>
            </c:extLst>
          </c:dPt>
          <c:dPt>
            <c:idx val="8"/>
            <c:invertIfNegative val="0"/>
            <c:bubble3D val="0"/>
            <c:spPr>
              <a:solidFill>
                <a:srgbClr val="FFC1C1"/>
              </a:solidFill>
              <a:ln>
                <a:noFill/>
              </a:ln>
              <a:effectLst/>
            </c:spPr>
            <c:extLst>
              <c:ext xmlns:c16="http://schemas.microsoft.com/office/drawing/2014/chart" uri="{C3380CC4-5D6E-409C-BE32-E72D297353CC}">
                <c16:uniqueId val="{0000000C-23B8-594E-B888-AB4F378CE2A5}"/>
              </c:ext>
            </c:extLst>
          </c:dPt>
          <c:dPt>
            <c:idx val="9"/>
            <c:invertIfNegative val="0"/>
            <c:bubble3D val="0"/>
            <c:spPr>
              <a:solidFill>
                <a:srgbClr val="FFC1C1"/>
              </a:solidFill>
              <a:ln>
                <a:noFill/>
              </a:ln>
              <a:effectLst/>
            </c:spPr>
            <c:extLst>
              <c:ext xmlns:c16="http://schemas.microsoft.com/office/drawing/2014/chart" uri="{C3380CC4-5D6E-409C-BE32-E72D297353CC}">
                <c16:uniqueId val="{0000000D-23B8-594E-B888-AB4F378CE2A5}"/>
              </c:ext>
            </c:extLst>
          </c:dPt>
          <c:dPt>
            <c:idx val="10"/>
            <c:invertIfNegative val="0"/>
            <c:bubble3D val="0"/>
            <c:spPr>
              <a:solidFill>
                <a:srgbClr val="FFC1C1"/>
              </a:solidFill>
              <a:ln>
                <a:noFill/>
              </a:ln>
              <a:effectLst/>
            </c:spPr>
            <c:extLst>
              <c:ext xmlns:c16="http://schemas.microsoft.com/office/drawing/2014/chart" uri="{C3380CC4-5D6E-409C-BE32-E72D297353CC}">
                <c16:uniqueId val="{0000000E-23B8-594E-B888-AB4F378CE2A5}"/>
              </c:ext>
            </c:extLst>
          </c:dPt>
          <c:dPt>
            <c:idx val="11"/>
            <c:invertIfNegative val="0"/>
            <c:bubble3D val="0"/>
            <c:spPr>
              <a:solidFill>
                <a:srgbClr val="FFC1C1"/>
              </a:solidFill>
              <a:ln>
                <a:noFill/>
              </a:ln>
              <a:effectLst/>
            </c:spPr>
            <c:extLst>
              <c:ext xmlns:c16="http://schemas.microsoft.com/office/drawing/2014/chart" uri="{C3380CC4-5D6E-409C-BE32-E72D297353CC}">
                <c16:uniqueId val="{00000002-7A1B-4EF9-A281-730F7246BD88}"/>
              </c:ext>
            </c:extLst>
          </c:dPt>
          <c:dPt>
            <c:idx val="12"/>
            <c:invertIfNegative val="0"/>
            <c:bubble3D val="0"/>
            <c:spPr>
              <a:solidFill>
                <a:srgbClr val="FFC1C1"/>
              </a:solidFill>
              <a:ln>
                <a:noFill/>
              </a:ln>
              <a:effectLst/>
            </c:spPr>
            <c:extLst>
              <c:ext xmlns:c16="http://schemas.microsoft.com/office/drawing/2014/chart" uri="{C3380CC4-5D6E-409C-BE32-E72D297353CC}">
                <c16:uniqueId val="{00000000-880F-0A4C-83A6-86C670D8D946}"/>
              </c:ext>
            </c:extLst>
          </c:dPt>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accent1"/>
                    </a:solidFill>
                    <a:latin typeface="Neue Haas Unica W1G Medium" panose="020B0504030206020203"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5302223</c:v>
                </c:pt>
                <c:pt idx="1">
                  <c:v>5324659</c:v>
                </c:pt>
                <c:pt idx="2">
                  <c:v>5352355</c:v>
                </c:pt>
                <c:pt idx="3">
                  <c:v>5380939</c:v>
                </c:pt>
                <c:pt idx="4">
                  <c:v>5408230</c:v>
                </c:pt>
                <c:pt idx="5">
                  <c:v>5433962</c:v>
                </c:pt>
                <c:pt idx="6">
                  <c:v>5442682</c:v>
                </c:pt>
                <c:pt idx="7">
                  <c:v>5463932</c:v>
                </c:pt>
                <c:pt idx="8">
                  <c:v>5408676</c:v>
                </c:pt>
                <c:pt idx="9">
                  <c:v>5439796</c:v>
                </c:pt>
                <c:pt idx="10">
                  <c:v>5468353</c:v>
                </c:pt>
                <c:pt idx="11">
                  <c:v>5494144</c:v>
                </c:pt>
                <c:pt idx="12">
                  <c:v>5485469</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General"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ax val="5600000"/>
          <c:min val="500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4538808399370315"/>
          <c:w val="0.71851785572258009"/>
          <c:h val="0.6300928519971184"/>
        </c:manualLayout>
      </c:layout>
      <c:barChart>
        <c:barDir val="col"/>
        <c:grouping val="clustered"/>
        <c:varyColors val="0"/>
        <c:ser>
          <c:idx val="0"/>
          <c:order val="0"/>
          <c:tx>
            <c:strRef>
              <c:f>Sheet1!$B$1</c:f>
              <c:strCache>
                <c:ptCount val="1"/>
                <c:pt idx="0">
                  <c:v>Facebook</c:v>
                </c:pt>
              </c:strCache>
            </c:strRef>
          </c:tx>
          <c:spPr>
            <a:solidFill>
              <a:srgbClr val="D1D1D1"/>
            </a:solidFill>
            <a:ln>
              <a:noFill/>
            </a:ln>
            <a:effectLst/>
          </c:spPr>
          <c:invertIfNegative val="0"/>
          <c:dPt>
            <c:idx val="0"/>
            <c:invertIfNegative val="0"/>
            <c:bubble3D val="0"/>
            <c:spPr>
              <a:solidFill>
                <a:srgbClr val="D1D1D1"/>
              </a:solidFill>
              <a:ln>
                <a:noFill/>
              </a:ln>
              <a:effectLst/>
            </c:spPr>
            <c:extLst>
              <c:ext xmlns:c16="http://schemas.microsoft.com/office/drawing/2014/chart" uri="{C3380CC4-5D6E-409C-BE32-E72D297353CC}">
                <c16:uniqueId val="{00000004-CE69-3F44-BB1B-1E33DFBBDADF}"/>
              </c:ext>
            </c:extLst>
          </c:dPt>
          <c:dPt>
            <c:idx val="1"/>
            <c:invertIfNegative val="0"/>
            <c:bubble3D val="0"/>
            <c:spPr>
              <a:solidFill>
                <a:srgbClr val="D1D1D1"/>
              </a:solidFill>
              <a:ln>
                <a:noFill/>
              </a:ln>
              <a:effectLst/>
            </c:spPr>
            <c:extLst>
              <c:ext xmlns:c16="http://schemas.microsoft.com/office/drawing/2014/chart" uri="{C3380CC4-5D6E-409C-BE32-E72D297353CC}">
                <c16:uniqueId val="{00000005-CE69-3F44-BB1B-1E33DFBBDADF}"/>
              </c:ext>
            </c:extLst>
          </c:dPt>
          <c:dPt>
            <c:idx val="2"/>
            <c:invertIfNegative val="0"/>
            <c:bubble3D val="0"/>
            <c:spPr>
              <a:solidFill>
                <a:srgbClr val="D1D1D1"/>
              </a:solidFill>
              <a:ln>
                <a:noFill/>
              </a:ln>
              <a:effectLst/>
            </c:spPr>
            <c:extLst>
              <c:ext xmlns:c16="http://schemas.microsoft.com/office/drawing/2014/chart" uri="{C3380CC4-5D6E-409C-BE32-E72D297353CC}">
                <c16:uniqueId val="{00000006-CE69-3F44-BB1B-1E33DFBBDADF}"/>
              </c:ext>
            </c:extLst>
          </c:dPt>
          <c:dPt>
            <c:idx val="3"/>
            <c:invertIfNegative val="0"/>
            <c:bubble3D val="0"/>
            <c:spPr>
              <a:solidFill>
                <a:srgbClr val="D1D1D1"/>
              </a:solidFill>
              <a:ln>
                <a:noFill/>
              </a:ln>
              <a:effectLst/>
            </c:spPr>
            <c:extLst>
              <c:ext xmlns:c16="http://schemas.microsoft.com/office/drawing/2014/chart" uri="{C3380CC4-5D6E-409C-BE32-E72D297353CC}">
                <c16:uniqueId val="{00000007-CE69-3F44-BB1B-1E33DFBBDADF}"/>
              </c:ext>
            </c:extLst>
          </c:dPt>
          <c:dPt>
            <c:idx val="4"/>
            <c:invertIfNegative val="0"/>
            <c:bubble3D val="0"/>
            <c:spPr>
              <a:solidFill>
                <a:srgbClr val="D1D1D1"/>
              </a:solidFill>
              <a:ln>
                <a:noFill/>
              </a:ln>
              <a:effectLst/>
            </c:spPr>
            <c:extLst>
              <c:ext xmlns:c16="http://schemas.microsoft.com/office/drawing/2014/chart" uri="{C3380CC4-5D6E-409C-BE32-E72D297353CC}">
                <c16:uniqueId val="{00000008-CE69-3F44-BB1B-1E33DFBBDADF}"/>
              </c:ext>
            </c:extLst>
          </c:dPt>
          <c:dPt>
            <c:idx val="5"/>
            <c:invertIfNegative val="0"/>
            <c:bubble3D val="0"/>
            <c:spPr>
              <a:solidFill>
                <a:srgbClr val="D1D1D1"/>
              </a:solidFill>
              <a:ln>
                <a:noFill/>
              </a:ln>
              <a:effectLst/>
            </c:spPr>
            <c:extLst>
              <c:ext xmlns:c16="http://schemas.microsoft.com/office/drawing/2014/chart" uri="{C3380CC4-5D6E-409C-BE32-E72D297353CC}">
                <c16:uniqueId val="{00000009-CE69-3F44-BB1B-1E33DFBBDADF}"/>
              </c:ext>
            </c:extLst>
          </c:dPt>
          <c:dPt>
            <c:idx val="6"/>
            <c:invertIfNegative val="0"/>
            <c:bubble3D val="0"/>
            <c:spPr>
              <a:solidFill>
                <a:srgbClr val="D1D1D1"/>
              </a:solidFill>
              <a:ln>
                <a:noFill/>
              </a:ln>
              <a:effectLst/>
            </c:spPr>
            <c:extLst>
              <c:ext xmlns:c16="http://schemas.microsoft.com/office/drawing/2014/chart" uri="{C3380CC4-5D6E-409C-BE32-E72D297353CC}">
                <c16:uniqueId val="{0000000A-CE69-3F44-BB1B-1E33DFBBDADF}"/>
              </c:ext>
            </c:extLst>
          </c:dPt>
          <c:dPt>
            <c:idx val="7"/>
            <c:invertIfNegative val="0"/>
            <c:bubble3D val="0"/>
            <c:spPr>
              <a:solidFill>
                <a:srgbClr val="D1D1D1"/>
              </a:solidFill>
              <a:ln>
                <a:noFill/>
              </a:ln>
              <a:effectLst/>
            </c:spPr>
            <c:extLst>
              <c:ext xmlns:c16="http://schemas.microsoft.com/office/drawing/2014/chart" uri="{C3380CC4-5D6E-409C-BE32-E72D297353CC}">
                <c16:uniqueId val="{0000000B-CE69-3F44-BB1B-1E33DFBBDADF}"/>
              </c:ext>
            </c:extLst>
          </c:dPt>
          <c:dPt>
            <c:idx val="8"/>
            <c:invertIfNegative val="0"/>
            <c:bubble3D val="0"/>
            <c:spPr>
              <a:solidFill>
                <a:srgbClr val="D1D1D1"/>
              </a:solidFill>
              <a:ln>
                <a:noFill/>
              </a:ln>
              <a:effectLst/>
            </c:spPr>
            <c:extLst>
              <c:ext xmlns:c16="http://schemas.microsoft.com/office/drawing/2014/chart" uri="{C3380CC4-5D6E-409C-BE32-E72D297353CC}">
                <c16:uniqueId val="{0000000C-CE69-3F44-BB1B-1E33DFBBDADF}"/>
              </c:ext>
            </c:extLst>
          </c:dPt>
          <c:dPt>
            <c:idx val="9"/>
            <c:invertIfNegative val="0"/>
            <c:bubble3D val="0"/>
            <c:spPr>
              <a:solidFill>
                <a:srgbClr val="D1D1D1"/>
              </a:solidFill>
              <a:ln>
                <a:noFill/>
              </a:ln>
              <a:effectLst/>
            </c:spPr>
            <c:extLst>
              <c:ext xmlns:c16="http://schemas.microsoft.com/office/drawing/2014/chart" uri="{C3380CC4-5D6E-409C-BE32-E72D297353CC}">
                <c16:uniqueId val="{0000000D-CE69-3F44-BB1B-1E33DFBBDADF}"/>
              </c:ext>
            </c:extLst>
          </c:dPt>
          <c:dPt>
            <c:idx val="10"/>
            <c:invertIfNegative val="0"/>
            <c:bubble3D val="0"/>
            <c:spPr>
              <a:solidFill>
                <a:srgbClr val="D1D1D1"/>
              </a:solidFill>
              <a:ln>
                <a:noFill/>
              </a:ln>
              <a:effectLst/>
            </c:spPr>
            <c:extLst>
              <c:ext xmlns:c16="http://schemas.microsoft.com/office/drawing/2014/chart" uri="{C3380CC4-5D6E-409C-BE32-E72D297353CC}">
                <c16:uniqueId val="{0000000E-CE69-3F44-BB1B-1E33DFBBDADF}"/>
              </c:ext>
            </c:extLst>
          </c:dPt>
          <c:dPt>
            <c:idx val="11"/>
            <c:invertIfNegative val="0"/>
            <c:bubble3D val="0"/>
            <c:spPr>
              <a:solidFill>
                <a:srgbClr val="D1D1D1"/>
              </a:solidFill>
              <a:ln>
                <a:noFill/>
              </a:ln>
              <a:effectLst/>
            </c:spPr>
            <c:extLst>
              <c:ext xmlns:c16="http://schemas.microsoft.com/office/drawing/2014/chart" uri="{C3380CC4-5D6E-409C-BE32-E72D297353CC}">
                <c16:uniqueId val="{00000002-4E00-4FD5-88F8-F35B49382BF5}"/>
              </c:ext>
            </c:extLst>
          </c:dPt>
          <c:dLbls>
            <c:dLbl>
              <c:idx val="1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00-4FD5-88F8-F35B49382BF5}"/>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2564327</c:v>
                </c:pt>
                <c:pt idx="1">
                  <c:v>2574850</c:v>
                </c:pt>
                <c:pt idx="2">
                  <c:v>2591375</c:v>
                </c:pt>
                <c:pt idx="3">
                  <c:v>2606786</c:v>
                </c:pt>
                <c:pt idx="4">
                  <c:v>2623654</c:v>
                </c:pt>
                <c:pt idx="5">
                  <c:v>2637313</c:v>
                </c:pt>
                <c:pt idx="6">
                  <c:v>2649954</c:v>
                </c:pt>
                <c:pt idx="7">
                  <c:v>2665164</c:v>
                </c:pt>
                <c:pt idx="8">
                  <c:v>2656310</c:v>
                </c:pt>
                <c:pt idx="9">
                  <c:v>2670583</c:v>
                </c:pt>
                <c:pt idx="10">
                  <c:v>2681230</c:v>
                </c:pt>
                <c:pt idx="11">
                  <c:v>2689726</c:v>
                </c:pt>
                <c:pt idx="12">
                  <c:v>2680394</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in val="2400000"/>
        </c:scaling>
        <c:delete val="0"/>
        <c:axPos val="l"/>
        <c:majorGridlines>
          <c:spPr>
            <a:ln w="12700" cap="rnd" cmpd="sng" algn="ctr">
              <a:solidFill>
                <a:schemeClr val="bg1">
                  <a:lumMod val="85000"/>
                </a:schemeClr>
              </a:solidFill>
              <a:prstDash val="dash"/>
              <a:round/>
            </a:ln>
            <a:effectLst/>
          </c:spPr>
        </c:majorGridlines>
        <c:minorGridlines>
          <c:spPr>
            <a:ln w="9525" cap="flat" cmpd="sng" algn="ctr">
              <a:noFill/>
              <a:round/>
            </a:ln>
            <a:effectLst/>
          </c:spPr>
        </c:min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3289571923446131"/>
          <c:w val="0.71851785572258009"/>
          <c:h val="0.63080611577683077"/>
        </c:manualLayout>
      </c:layout>
      <c:barChart>
        <c:barDir val="col"/>
        <c:grouping val="clustered"/>
        <c:varyColors val="0"/>
        <c:ser>
          <c:idx val="0"/>
          <c:order val="0"/>
          <c:tx>
            <c:strRef>
              <c:f>Sheet1!$B$1</c:f>
              <c:strCache>
                <c:ptCount val="1"/>
                <c:pt idx="0">
                  <c:v>Instagram</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1704707</c:v>
                </c:pt>
                <c:pt idx="1">
                  <c:v>1710759</c:v>
                </c:pt>
                <c:pt idx="2">
                  <c:v>1716035</c:v>
                </c:pt>
                <c:pt idx="3">
                  <c:v>1723137</c:v>
                </c:pt>
                <c:pt idx="4">
                  <c:v>1730884</c:v>
                </c:pt>
                <c:pt idx="5">
                  <c:v>1739867</c:v>
                </c:pt>
                <c:pt idx="6">
                  <c:v>1749168</c:v>
                </c:pt>
                <c:pt idx="7">
                  <c:v>1756611</c:v>
                </c:pt>
                <c:pt idx="8">
                  <c:v>1747063</c:v>
                </c:pt>
                <c:pt idx="9">
                  <c:v>1757951</c:v>
                </c:pt>
                <c:pt idx="10">
                  <c:v>1768971</c:v>
                </c:pt>
                <c:pt idx="11">
                  <c:v>1780699</c:v>
                </c:pt>
                <c:pt idx="12">
                  <c:v>1774975</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majorUnit val="20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8365095667"/>
          <c:y val="0.12406151020919222"/>
          <c:w val="0.71851785572258009"/>
          <c:h val="0.63669558846034346"/>
        </c:manualLayout>
      </c:layout>
      <c:barChart>
        <c:barDir val="col"/>
        <c:grouping val="clustered"/>
        <c:varyColors val="0"/>
        <c:ser>
          <c:idx val="0"/>
          <c:order val="0"/>
          <c:tx>
            <c:strRef>
              <c:f>Sheet1!$B$1</c:f>
              <c:strCache>
                <c:ptCount val="1"/>
                <c:pt idx="0">
                  <c:v>X</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564481</c:v>
                </c:pt>
                <c:pt idx="1">
                  <c:v>564059</c:v>
                </c:pt>
                <c:pt idx="2">
                  <c:v>564026</c:v>
                </c:pt>
                <c:pt idx="3">
                  <c:v>563717</c:v>
                </c:pt>
                <c:pt idx="4">
                  <c:v>561081</c:v>
                </c:pt>
                <c:pt idx="5">
                  <c:v>559226</c:v>
                </c:pt>
                <c:pt idx="6">
                  <c:v>540315</c:v>
                </c:pt>
                <c:pt idx="7">
                  <c:v>534053</c:v>
                </c:pt>
                <c:pt idx="8">
                  <c:v>493094</c:v>
                </c:pt>
                <c:pt idx="9">
                  <c:v>493041</c:v>
                </c:pt>
                <c:pt idx="10">
                  <c:v>492769</c:v>
                </c:pt>
                <c:pt idx="11">
                  <c:v>492574</c:v>
                </c:pt>
                <c:pt idx="12">
                  <c:v>494485</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817068321005"/>
          <c:y val="0.12995098289270493"/>
          <c:w val="0.71851785572258009"/>
          <c:h val="0.63669558846034346"/>
        </c:manualLayout>
      </c:layout>
      <c:barChart>
        <c:barDir val="col"/>
        <c:grouping val="clustered"/>
        <c:varyColors val="0"/>
        <c:ser>
          <c:idx val="0"/>
          <c:order val="0"/>
          <c:tx>
            <c:strRef>
              <c:f>Sheet1!$B$1</c:f>
              <c:strCache>
                <c:ptCount val="1"/>
                <c:pt idx="0">
                  <c:v>YouTube</c:v>
                </c:pt>
              </c:strCache>
            </c:strRef>
          </c:tx>
          <c:spPr>
            <a:solidFill>
              <a:schemeClr val="bg1">
                <a:lumMod val="8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tx2"/>
                    </a:solidFill>
                    <a:latin typeface="Neue Haas Unica W1G Medium" panose="020B0504030206020203"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5/2025</c:v>
                </c:pt>
                <c:pt idx="1">
                  <c:v>6/2025</c:v>
                </c:pt>
                <c:pt idx="2">
                  <c:v>7/2025</c:v>
                </c:pt>
                <c:pt idx="3">
                  <c:v>8/2025</c:v>
                </c:pt>
                <c:pt idx="4">
                  <c:v>9/2025</c:v>
                </c:pt>
                <c:pt idx="5">
                  <c:v>10/2025</c:v>
                </c:pt>
                <c:pt idx="6">
                  <c:v>11/2025</c:v>
                </c:pt>
                <c:pt idx="7">
                  <c:v>12/2025</c:v>
                </c:pt>
                <c:pt idx="8">
                  <c:v>1/2026</c:v>
                </c:pt>
                <c:pt idx="9">
                  <c:v>2/2026</c:v>
                </c:pt>
                <c:pt idx="10">
                  <c:v>3/2026</c:v>
                </c:pt>
                <c:pt idx="11">
                  <c:v>4/2026</c:v>
                </c:pt>
                <c:pt idx="12">
                  <c:v>5/2026</c:v>
                </c:pt>
              </c:strCache>
            </c:strRef>
          </c:cat>
          <c:val>
            <c:numRef>
              <c:f>Sheet1!$B$2:$B$14</c:f>
              <c:numCache>
                <c:formatCode>#,##0</c:formatCode>
                <c:ptCount val="13"/>
                <c:pt idx="0">
                  <c:v>159152</c:v>
                </c:pt>
                <c:pt idx="1">
                  <c:v>159966</c:v>
                </c:pt>
                <c:pt idx="2">
                  <c:v>160437</c:v>
                </c:pt>
                <c:pt idx="3">
                  <c:v>161057</c:v>
                </c:pt>
                <c:pt idx="4">
                  <c:v>161826</c:v>
                </c:pt>
                <c:pt idx="5">
                  <c:v>162808</c:v>
                </c:pt>
                <c:pt idx="6">
                  <c:v>163832</c:v>
                </c:pt>
                <c:pt idx="7">
                  <c:v>164633</c:v>
                </c:pt>
                <c:pt idx="8">
                  <c:v>161768</c:v>
                </c:pt>
                <c:pt idx="9">
                  <c:v>162442</c:v>
                </c:pt>
                <c:pt idx="10">
                  <c:v>163335</c:v>
                </c:pt>
                <c:pt idx="11">
                  <c:v>163839</c:v>
                </c:pt>
                <c:pt idx="12">
                  <c:v>164305</c:v>
                </c:pt>
              </c:numCache>
            </c:numRef>
          </c:val>
          <c:extLst>
            <c:ext xmlns:c16="http://schemas.microsoft.com/office/drawing/2014/chart" uri="{C3380CC4-5D6E-409C-BE32-E72D297353CC}">
              <c16:uniqueId val="{00000000-0475-5449-96BE-C70CF79F4F3C}"/>
            </c:ext>
          </c:extLst>
        </c:ser>
        <c:dLbls>
          <c:showLegendKey val="0"/>
          <c:showVal val="0"/>
          <c:showCatName val="0"/>
          <c:showSerName val="0"/>
          <c:showPercent val="0"/>
          <c:showBubbleSize val="0"/>
        </c:dLbls>
        <c:gapWidth val="150"/>
        <c:axId val="1890891712"/>
        <c:axId val="1869618640"/>
      </c:barChart>
      <c:catAx>
        <c:axId val="1890891712"/>
        <c:scaling>
          <c:orientation val="minMax"/>
        </c:scaling>
        <c:delete val="0"/>
        <c:axPos val="b"/>
        <c:numFmt formatCode="mm\/yyyy"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69618640"/>
        <c:crosses val="autoZero"/>
        <c:auto val="1"/>
        <c:lblAlgn val="ctr"/>
        <c:lblOffset val="100"/>
        <c:noMultiLvlLbl val="1"/>
      </c:catAx>
      <c:valAx>
        <c:axId val="1869618640"/>
        <c:scaling>
          <c:orientation val="minMax"/>
          <c:max val="170000"/>
          <c:min val="150000"/>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fi-FI"/>
          </a:p>
        </c:txPr>
        <c:crossAx val="1890891712"/>
        <c:crosses val="autoZero"/>
        <c:crossBetween val="between"/>
        <c:majorUnit val="20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0" i="0">
          <a:solidFill>
            <a:schemeClr val="tx2"/>
          </a:solidFill>
          <a:latin typeface="Neue Haas Unica W1G Medium" panose="020B0504030206020203" pitchFamily="34" charset="0"/>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0.43353</cdr:x>
      <cdr:y>0.43032</cdr:y>
    </cdr:from>
    <cdr:to>
      <cdr:x>0.74142</cdr:x>
      <cdr:y>0.70381</cdr:y>
    </cdr:to>
    <cdr:grpSp>
      <cdr:nvGrpSpPr>
        <cdr:cNvPr id="4" name="Group 3">
          <a:extLst xmlns:a="http://schemas.openxmlformats.org/drawingml/2006/main">
            <a:ext uri="{FF2B5EF4-FFF2-40B4-BE49-F238E27FC236}">
              <a16:creationId xmlns:a16="http://schemas.microsoft.com/office/drawing/2014/main" id="{1171EC12-FF78-8541-BDBC-CC6A4414F601}"/>
            </a:ext>
          </a:extLst>
        </cdr:cNvPr>
        <cdr:cNvGrpSpPr/>
      </cdr:nvGrpSpPr>
      <cdr:grpSpPr>
        <a:xfrm xmlns:a="http://schemas.openxmlformats.org/drawingml/2006/main">
          <a:off x="3294570" y="1801781"/>
          <a:ext cx="2339781" cy="1145122"/>
          <a:chOff x="2230277" y="1874237"/>
          <a:chExt cx="3103863" cy="1346756"/>
        </a:xfrm>
      </cdr:grpSpPr>
      <cdr:sp macro="" textlink="">
        <cdr:nvSpPr>
          <cdr:cNvPr id="2" name="Content Placeholder 2">
            <a:extLst xmlns:a="http://schemas.openxmlformats.org/drawingml/2006/main">
              <a:ext uri="{FF2B5EF4-FFF2-40B4-BE49-F238E27FC236}">
                <a16:creationId xmlns:a16="http://schemas.microsoft.com/office/drawing/2014/main" id="{8D45EB1E-4412-4440-90E1-1E52AE74CE72}"/>
              </a:ext>
            </a:extLst>
          </cdr:cNvPr>
          <cdr:cNvSpPr txBox="1">
            <a:spLocks xmlns:a="http://schemas.openxmlformats.org/drawingml/2006/main"/>
          </cdr:cNvSpPr>
        </cdr:nvSpPr>
        <cdr:spPr>
          <a:xfrm xmlns:a="http://schemas.openxmlformats.org/drawingml/2006/main">
            <a:off x="2287076" y="1874237"/>
            <a:ext cx="2995078" cy="619132"/>
          </a:xfrm>
          <a:prstGeom xmlns:a="http://schemas.openxmlformats.org/drawingml/2006/main" prst="rect">
            <a:avLst/>
          </a:prstGeom>
        </cdr:spPr>
        <cdr:txBody>
          <a:bodyPr xmlns:a="http://schemas.openxmlformats.org/drawingml/2006/main" vert="horz" lIns="91440" tIns="45720" rIns="91440" bIns="45720" rtlCol="0" anchor="ctr">
            <a:norm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1200" dirty="0">
                <a:solidFill>
                  <a:srgbClr val="002649"/>
                </a:solidFill>
                <a:latin typeface="Neue Haas Unica W1G Medium" panose="020B0504030206020203" pitchFamily="34" charset="0"/>
              </a:rPr>
              <a:t>Seuraajia kaikissa </a:t>
            </a:r>
            <a:br>
              <a:rPr lang="fi-FI" sz="1200" dirty="0">
                <a:solidFill>
                  <a:srgbClr val="002649"/>
                </a:solidFill>
                <a:latin typeface="Neue Haas Unica W1G Medium" panose="020B0504030206020203" pitchFamily="34" charset="0"/>
              </a:rPr>
            </a:br>
            <a:r>
              <a:rPr lang="fi-FI" sz="1200" dirty="0">
                <a:solidFill>
                  <a:srgbClr val="002649"/>
                </a:solidFill>
                <a:latin typeface="Neue Haas Unica W1G Medium" panose="020B0504030206020203" pitchFamily="34" charset="0"/>
              </a:rPr>
              <a:t>kanavissa</a:t>
            </a:r>
            <a:endParaRPr lang="en-FI" sz="1200" dirty="0">
              <a:solidFill>
                <a:srgbClr val="002649"/>
              </a:solidFill>
              <a:latin typeface="Neue Haas Unica W1G Medium" panose="020B0504030206020203" pitchFamily="34" charset="0"/>
            </a:endParaRPr>
          </a:p>
        </cdr:txBody>
      </cdr:sp>
      <cdr:sp macro="" textlink="">
        <cdr:nvSpPr>
          <cdr:cNvPr id="3" name="Content Placeholder 2">
            <a:extLst xmlns:a="http://schemas.openxmlformats.org/drawingml/2006/main">
              <a:ext uri="{FF2B5EF4-FFF2-40B4-BE49-F238E27FC236}">
                <a16:creationId xmlns:a16="http://schemas.microsoft.com/office/drawing/2014/main" id="{C74C9BEF-4942-7448-9A77-9361FD05EFC1}"/>
              </a:ext>
            </a:extLst>
          </cdr:cNvPr>
          <cdr:cNvSpPr txBox="1">
            <a:spLocks xmlns:a="http://schemas.openxmlformats.org/drawingml/2006/main"/>
          </cdr:cNvSpPr>
        </cdr:nvSpPr>
        <cdr:spPr>
          <a:xfrm xmlns:a="http://schemas.openxmlformats.org/drawingml/2006/main">
            <a:off x="2230277" y="2438065"/>
            <a:ext cx="3103863" cy="782928"/>
          </a:xfrm>
          <a:prstGeom xmlns:a="http://schemas.openxmlformats.org/drawingml/2006/main" prst="rect">
            <a:avLst/>
          </a:prstGeom>
        </cdr:spPr>
        <cdr:txBody>
          <a:bodyPr xmlns:a="http://schemas.openxmlformats.org/drawingml/2006/main" vert="horz" lIns="91440" tIns="45720" rIns="91440" bIns="45720" rtlCol="0">
            <a:noAutofit/>
          </a:bodyPr>
          <a:lstStyle xmlns:a="http://schemas.openxmlformats.org/drawingml/2006/main">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fi-FI" sz="3500" dirty="0">
                <a:solidFill>
                  <a:schemeClr val="tx2"/>
                </a:solidFill>
                <a:latin typeface="Canela Medium" pitchFamily="2" charset="77"/>
              </a:rPr>
              <a:t>5 485 469</a:t>
            </a:r>
            <a:endParaRPr lang="en-FI" sz="3500" dirty="0">
              <a:solidFill>
                <a:schemeClr val="tx2"/>
              </a:solidFill>
              <a:latin typeface="Canela Medium" pitchFamily="2" charset="77"/>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15.6.2026</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15.6.2026</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063A0-E1D9-054C-B6B8-9DCE4E3BD599}" type="slidenum">
              <a:rPr lang="en-FI" smtClean="0"/>
              <a:pPr/>
              <a:t>1</a:t>
            </a:fld>
            <a:endParaRPr lang="en-FI" dirty="0"/>
          </a:p>
        </p:txBody>
      </p:sp>
    </p:spTree>
    <p:extLst>
      <p:ext uri="{BB962C8B-B14F-4D97-AF65-F5344CB8AC3E}">
        <p14:creationId xmlns:p14="http://schemas.microsoft.com/office/powerpoint/2010/main" val="3426142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6E76-0CF9-1F48-78B7-211406D8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EBD05-CBBE-B9CA-CB01-57B704C69AE4}"/>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C15070DD-8FF0-71B8-EB70-99E37D599D77}"/>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4D377BE8-C95F-0AA7-E7DB-16F97CF71F6F}"/>
              </a:ext>
            </a:extLst>
          </p:cNvPr>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305901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1D5E6-CFDD-0622-7B29-FFC28A063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3F620-9B04-FEAC-96EC-07E310264535}"/>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599FA1CA-F741-60F2-D8E0-78545C3DD71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97DAB9FC-9008-6EC8-50D2-3390014FBF2B}"/>
              </a:ext>
            </a:extLst>
          </p:cNvPr>
          <p:cNvSpPr>
            <a:spLocks noGrp="1"/>
          </p:cNvSpPr>
          <p:nvPr>
            <p:ph type="sldNum" sz="quarter" idx="5"/>
          </p:nvPr>
        </p:nvSpPr>
        <p:spPr/>
        <p:txBody>
          <a:bodyPr/>
          <a:lstStyle/>
          <a:p>
            <a:fld id="{ECE063A0-E1D9-054C-B6B8-9DCE4E3BD599}" type="slidenum">
              <a:rPr lang="en-FI" smtClean="0"/>
              <a:pPr/>
              <a:t>14</a:t>
            </a:fld>
            <a:endParaRPr lang="en-FI" dirty="0"/>
          </a:p>
        </p:txBody>
      </p:sp>
    </p:spTree>
    <p:extLst>
      <p:ext uri="{BB962C8B-B14F-4D97-AF65-F5344CB8AC3E}">
        <p14:creationId xmlns:p14="http://schemas.microsoft.com/office/powerpoint/2010/main" val="349641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35</a:t>
            </a:fld>
            <a:endParaRPr lang="en-FI" dirty="0"/>
          </a:p>
        </p:txBody>
      </p:sp>
    </p:spTree>
    <p:extLst>
      <p:ext uri="{BB962C8B-B14F-4D97-AF65-F5344CB8AC3E}">
        <p14:creationId xmlns:p14="http://schemas.microsoft.com/office/powerpoint/2010/main" val="135855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C715-5BD9-885F-EB88-DD6E21DBA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FA5BA-751D-F20A-FF9E-3E896B9DC8E4}"/>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7A6E9B87-0C21-F263-FD57-4C4B17290158}"/>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E7D5084B-61B0-78F8-9C78-693A17A6FE4F}"/>
              </a:ext>
            </a:extLst>
          </p:cNvPr>
          <p:cNvSpPr>
            <a:spLocks noGrp="1"/>
          </p:cNvSpPr>
          <p:nvPr>
            <p:ph type="sldNum" sz="quarter" idx="5"/>
          </p:nvPr>
        </p:nvSpPr>
        <p:spPr/>
        <p:txBody>
          <a:bodyPr/>
          <a:lstStyle/>
          <a:p>
            <a:fld id="{ECE063A0-E1D9-054C-B6B8-9DCE4E3BD599}" type="slidenum">
              <a:rPr lang="en-FI" smtClean="0"/>
              <a:pPr/>
              <a:t>36</a:t>
            </a:fld>
            <a:endParaRPr lang="en-FI" dirty="0"/>
          </a:p>
        </p:txBody>
      </p:sp>
    </p:spTree>
    <p:extLst>
      <p:ext uri="{BB962C8B-B14F-4D97-AF65-F5344CB8AC3E}">
        <p14:creationId xmlns:p14="http://schemas.microsoft.com/office/powerpoint/2010/main" val="285405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37</a:t>
            </a:fld>
            <a:endParaRPr lang="en-FI" dirty="0"/>
          </a:p>
        </p:txBody>
      </p:sp>
    </p:spTree>
    <p:extLst>
      <p:ext uri="{BB962C8B-B14F-4D97-AF65-F5344CB8AC3E}">
        <p14:creationId xmlns:p14="http://schemas.microsoft.com/office/powerpoint/2010/main" val="303528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59EF2-6373-6636-2A56-489C42391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5B0AA-4B46-A632-B388-7ED69AB43370}"/>
              </a:ext>
            </a:extLst>
          </p:cNvPr>
          <p:cNvSpPr>
            <a:spLocks noGrp="1" noRot="1" noChangeAspect="1"/>
          </p:cNvSpPr>
          <p:nvPr>
            <p:ph type="sldImg"/>
          </p:nvPr>
        </p:nvSpPr>
        <p:spPr/>
        <p:txBody>
          <a:bodyPr/>
          <a:lstStyle/>
          <a:p>
            <a:endParaRPr lang="fi-FI"/>
          </a:p>
        </p:txBody>
      </p:sp>
      <p:sp>
        <p:nvSpPr>
          <p:cNvPr id="3" name="Notes Placeholder 2">
            <a:extLst>
              <a:ext uri="{FF2B5EF4-FFF2-40B4-BE49-F238E27FC236}">
                <a16:creationId xmlns:a16="http://schemas.microsoft.com/office/drawing/2014/main" id="{B103BEB6-CFC8-2414-64C5-A4BF9D550A8C}"/>
              </a:ext>
            </a:extLst>
          </p:cNvPr>
          <p:cNvSpPr>
            <a:spLocks noGrp="1"/>
          </p:cNvSpPr>
          <p:nvPr>
            <p:ph type="body" idx="1"/>
          </p:nvPr>
        </p:nvSpPr>
        <p:spPr/>
        <p:txBody>
          <a:bodyPr/>
          <a:lstStyle/>
          <a:p>
            <a:endParaRPr lang="fi-FI" dirty="0"/>
          </a:p>
        </p:txBody>
      </p:sp>
      <p:sp>
        <p:nvSpPr>
          <p:cNvPr id="4" name="Slide Number Placeholder 3">
            <a:extLst>
              <a:ext uri="{FF2B5EF4-FFF2-40B4-BE49-F238E27FC236}">
                <a16:creationId xmlns:a16="http://schemas.microsoft.com/office/drawing/2014/main" id="{5CBEC57E-6BD2-D676-D839-2F18FC0C559C}"/>
              </a:ext>
            </a:extLst>
          </p:cNvPr>
          <p:cNvSpPr>
            <a:spLocks noGrp="1"/>
          </p:cNvSpPr>
          <p:nvPr>
            <p:ph type="sldNum" sz="quarter" idx="5"/>
          </p:nvPr>
        </p:nvSpPr>
        <p:spPr/>
        <p:txBody>
          <a:bodyPr/>
          <a:lstStyle/>
          <a:p>
            <a:fld id="{ECE063A0-E1D9-054C-B6B8-9DCE4E3BD599}" type="slidenum">
              <a:rPr lang="en-FI" smtClean="0"/>
              <a:pPr/>
              <a:t>38</a:t>
            </a:fld>
            <a:endParaRPr lang="en-FI" dirty="0"/>
          </a:p>
        </p:txBody>
      </p:sp>
    </p:spTree>
    <p:extLst>
      <p:ext uri="{BB962C8B-B14F-4D97-AF65-F5344CB8AC3E}">
        <p14:creationId xmlns:p14="http://schemas.microsoft.com/office/powerpoint/2010/main" val="27318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a:t>
            </a:fld>
            <a:endParaRPr lang="en-FI" dirty="0"/>
          </a:p>
        </p:txBody>
      </p:sp>
    </p:spTree>
    <p:extLst>
      <p:ext uri="{BB962C8B-B14F-4D97-AF65-F5344CB8AC3E}">
        <p14:creationId xmlns:p14="http://schemas.microsoft.com/office/powerpoint/2010/main" val="77407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CE063A0-E1D9-054C-B6B8-9DCE4E3BD599}" type="slidenum">
              <a:rPr lang="en-FI" smtClean="0"/>
              <a:pPr/>
              <a:t>3</a:t>
            </a:fld>
            <a:endParaRPr lang="en-FI" dirty="0"/>
          </a:p>
        </p:txBody>
      </p:sp>
    </p:spTree>
    <p:extLst>
      <p:ext uri="{BB962C8B-B14F-4D97-AF65-F5344CB8AC3E}">
        <p14:creationId xmlns:p14="http://schemas.microsoft.com/office/powerpoint/2010/main" val="404334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382491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a:t>
            </a:fld>
            <a:endParaRPr lang="en-FI" dirty="0"/>
          </a:p>
        </p:txBody>
      </p:sp>
    </p:spTree>
    <p:extLst>
      <p:ext uri="{BB962C8B-B14F-4D97-AF65-F5344CB8AC3E}">
        <p14:creationId xmlns:p14="http://schemas.microsoft.com/office/powerpoint/2010/main" val="335501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9</a:t>
            </a:fld>
            <a:endParaRPr lang="en-FI" dirty="0"/>
          </a:p>
        </p:txBody>
      </p:sp>
    </p:spTree>
    <p:extLst>
      <p:ext uri="{BB962C8B-B14F-4D97-AF65-F5344CB8AC3E}">
        <p14:creationId xmlns:p14="http://schemas.microsoft.com/office/powerpoint/2010/main" val="134966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33885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3909010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104884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emf"/><Relationship Id="rId9" Type="http://schemas.openxmlformats.org/officeDocument/2006/relationships/image" Target="../media/image2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8F95F4-81E9-EF49-A226-BCE101457B9A}"/>
              </a:ext>
            </a:extLst>
          </p:cNvPr>
          <p:cNvPicPr>
            <a:picLocks noChangeAspect="1"/>
          </p:cNvPicPr>
          <p:nvPr userDrawn="1"/>
        </p:nvPicPr>
        <p:blipFill>
          <a:blip r:embed="rId2"/>
          <a:stretch>
            <a:fillRect/>
          </a:stretch>
        </p:blipFill>
        <p:spPr>
          <a:xfrm>
            <a:off x="-1809750" y="-7822685"/>
            <a:ext cx="14535150" cy="15516128"/>
          </a:xfrm>
          <a:prstGeom prst="rect">
            <a:avLst/>
          </a:prstGeom>
        </p:spPr>
      </p:pic>
      <p:sp>
        <p:nvSpPr>
          <p:cNvPr id="2" name="Title 1">
            <a:extLst>
              <a:ext uri="{FF2B5EF4-FFF2-40B4-BE49-F238E27FC236}">
                <a16:creationId xmlns:a16="http://schemas.microsoft.com/office/drawing/2014/main" id="{B9889790-F15E-1B44-B63B-B457C40FEFC4}"/>
              </a:ext>
            </a:extLst>
          </p:cNvPr>
          <p:cNvSpPr>
            <a:spLocks noGrp="1"/>
          </p:cNvSpPr>
          <p:nvPr>
            <p:ph type="ctrTitle"/>
          </p:nvPr>
        </p:nvSpPr>
        <p:spPr>
          <a:xfrm>
            <a:off x="1524000" y="1585982"/>
            <a:ext cx="9144000" cy="2387600"/>
          </a:xfrm>
        </p:spPr>
        <p:txBody>
          <a:bodyPr anchor="b"/>
          <a:lstStyle>
            <a:lvl1pPr algn="ctr">
              <a:defRPr sz="8500">
                <a:solidFill>
                  <a:schemeClr val="bg1"/>
                </a:solidFill>
                <a:latin typeface="Clattering" pitchFamily="2" charset="0"/>
              </a:defRPr>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A4568D8E-AFC5-9E4A-A6FF-D33AA04BCD02}"/>
              </a:ext>
            </a:extLst>
          </p:cNvPr>
          <p:cNvSpPr>
            <a:spLocks noGrp="1"/>
          </p:cNvSpPr>
          <p:nvPr>
            <p:ph type="subTitle" idx="1"/>
          </p:nvPr>
        </p:nvSpPr>
        <p:spPr>
          <a:xfrm>
            <a:off x="1524000" y="3973582"/>
            <a:ext cx="9144000" cy="1655762"/>
          </a:xfrm>
        </p:spPr>
        <p:txBody>
          <a:bodyPr/>
          <a:lstStyle>
            <a:lvl1pPr marL="0" indent="0" algn="ctr">
              <a:buNone/>
              <a:defRPr sz="2400" b="0" i="0">
                <a:solidFill>
                  <a:schemeClr val="bg1"/>
                </a:solidFill>
                <a:latin typeface="Neue Haas Unica W1G Light"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250307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640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82D4F5E1-1795-4976-60EE-FD9D9E4DC0C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434" y="848614"/>
            <a:ext cx="6219958" cy="3579577"/>
          </a:xfrm>
          <a:prstGeom prst="rect">
            <a:avLst/>
          </a:prstGeom>
        </p:spPr>
      </p:pic>
      <p:sp>
        <p:nvSpPr>
          <p:cNvPr id="3" name="Subtitle 2">
            <a:extLst>
              <a:ext uri="{FF2B5EF4-FFF2-40B4-BE49-F238E27FC236}">
                <a16:creationId xmlns:a16="http://schemas.microsoft.com/office/drawing/2014/main" id="{C7B37ABC-061C-ADAA-4657-4A45089AE987}"/>
              </a:ext>
            </a:extLst>
          </p:cNvPr>
          <p:cNvSpPr>
            <a:spLocks noGrp="1"/>
          </p:cNvSpPr>
          <p:nvPr>
            <p:ph type="subTitle" idx="1" hasCustomPrompt="1"/>
          </p:nvPr>
        </p:nvSpPr>
        <p:spPr>
          <a:xfrm>
            <a:off x="679454" y="3973671"/>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2025</a:t>
            </a:r>
          </a:p>
        </p:txBody>
      </p:sp>
      <p:sp>
        <p:nvSpPr>
          <p:cNvPr id="4" name="Title 1">
            <a:extLst>
              <a:ext uri="{FF2B5EF4-FFF2-40B4-BE49-F238E27FC236}">
                <a16:creationId xmlns:a16="http://schemas.microsoft.com/office/drawing/2014/main" id="{F7483254-B4C6-E67C-4EF1-49489891B208}"/>
              </a:ext>
            </a:extLst>
          </p:cNvPr>
          <p:cNvSpPr txBox="1">
            <a:spLocks/>
          </p:cNvSpPr>
          <p:nvPr userDrawn="1"/>
        </p:nvSpPr>
        <p:spPr>
          <a:xfrm>
            <a:off x="621088" y="2783485"/>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544236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Kansi">
    <p:bg>
      <p:bgPr>
        <a:solidFill>
          <a:schemeClr val="bg1"/>
        </a:solidFill>
        <a:effectLst/>
      </p:bgPr>
    </p:bg>
    <p:spTree>
      <p:nvGrpSpPr>
        <p:cNvPr id="1" name=""/>
        <p:cNvGrpSpPr/>
        <p:nvPr/>
      </p:nvGrpSpPr>
      <p:grpSpPr>
        <a:xfrm>
          <a:off x="0" y="0"/>
          <a:ext cx="0" cy="0"/>
          <a:chOff x="0" y="0"/>
          <a:chExt cx="0" cy="0"/>
        </a:xfrm>
      </p:grpSpPr>
      <p:pic>
        <p:nvPicPr>
          <p:cNvPr id="3" name="Picture 2" descr="A person sitting on a bed looking at his phone&#10;&#10;Description automatically generated">
            <a:extLst>
              <a:ext uri="{FF2B5EF4-FFF2-40B4-BE49-F238E27FC236}">
                <a16:creationId xmlns:a16="http://schemas.microsoft.com/office/drawing/2014/main" id="{7181D75F-F1D0-08F1-1A2F-137C50C5FD5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85132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Kansi">
    <p:bg>
      <p:bgPr>
        <a:solidFill>
          <a:schemeClr val="bg1"/>
        </a:solidFill>
        <a:effectLst/>
      </p:bgPr>
    </p:bg>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DDF606B4-6010-F3FE-CBFA-04319F0146C4}"/>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529468"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Marraskuu 2024</a:t>
            </a:r>
          </a:p>
        </p:txBody>
      </p:sp>
      <p:sp>
        <p:nvSpPr>
          <p:cNvPr id="9" name="Title 1">
            <a:extLst>
              <a:ext uri="{FF2B5EF4-FFF2-40B4-BE49-F238E27FC236}">
                <a16:creationId xmlns:a16="http://schemas.microsoft.com/office/drawing/2014/main" id="{40CAB005-A140-6C6E-F3B2-40A5B9C8D829}"/>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654849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olorful lines on a black background&#10;&#10;Description automatically generated">
            <a:extLst>
              <a:ext uri="{FF2B5EF4-FFF2-40B4-BE49-F238E27FC236}">
                <a16:creationId xmlns:a16="http://schemas.microsoft.com/office/drawing/2014/main" id="{925D45C0-EBA3-3E2F-7669-C1235BD29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86390" y="120828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5604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22338"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Toukokuu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270563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Kansi">
    <p:spTree>
      <p:nvGrpSpPr>
        <p:cNvPr id="1" name=""/>
        <p:cNvGrpSpPr/>
        <p:nvPr/>
      </p:nvGrpSpPr>
      <p:grpSpPr>
        <a:xfrm>
          <a:off x="0" y="0"/>
          <a:ext cx="0" cy="0"/>
          <a:chOff x="0" y="0"/>
          <a:chExt cx="0" cy="0"/>
        </a:xfrm>
      </p:grpSpPr>
      <p:pic>
        <p:nvPicPr>
          <p:cNvPr id="4" name="Picture 3" descr="A person standing on a sidewalk in the rain&#10;&#10;Description automatically generated">
            <a:extLst>
              <a:ext uri="{FF2B5EF4-FFF2-40B4-BE49-F238E27FC236}">
                <a16:creationId xmlns:a16="http://schemas.microsoft.com/office/drawing/2014/main" id="{B9885343-EEE6-14C3-AF3D-EE2EC5DA5CA0}"/>
              </a:ext>
            </a:extLst>
          </p:cNvPr>
          <p:cNvPicPr>
            <a:picLocks noChangeAspect="1"/>
          </p:cNvPicPr>
          <p:nvPr userDrawn="1"/>
        </p:nvPicPr>
        <p:blipFill>
          <a:blip r:embed="rId2"/>
          <a:stretch>
            <a:fillRect/>
          </a:stretch>
        </p:blipFill>
        <p:spPr>
          <a:xfrm>
            <a:off x="-19548" y="0"/>
            <a:ext cx="12287748" cy="6911859"/>
          </a:xfrm>
          <a:prstGeom prst="rect">
            <a:avLst/>
          </a:prstGeom>
        </p:spPr>
      </p:pic>
      <p:pic>
        <p:nvPicPr>
          <p:cNvPr id="6" name="Picture 5" descr="A colorful lines on a black background&#10;&#10;Description automatically generated">
            <a:extLst>
              <a:ext uri="{FF2B5EF4-FFF2-40B4-BE49-F238E27FC236}">
                <a16:creationId xmlns:a16="http://schemas.microsoft.com/office/drawing/2014/main" id="{C13EF315-CC8E-57E0-80C7-B54D44F0E7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Joulukuu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4361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542074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solidFill>
                  <a:schemeClr val="tx2"/>
                </a:solidFill>
              </a:defRPr>
            </a:lvl1pPr>
          </a:lstStyle>
          <a:p>
            <a:pPr lvl="0"/>
            <a:r>
              <a:rPr lang="en-GB" dirty="0"/>
              <a:t>Click to edit Master text styles</a:t>
            </a:r>
          </a:p>
        </p:txBody>
      </p:sp>
      <p:sp>
        <p:nvSpPr>
          <p:cNvPr id="6" name="TextBox 5">
            <a:extLst>
              <a:ext uri="{FF2B5EF4-FFF2-40B4-BE49-F238E27FC236}">
                <a16:creationId xmlns:a16="http://schemas.microsoft.com/office/drawing/2014/main" id="{AF63C6B3-42CB-FA45-B8B1-2A08F2A4B8E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87494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TextBox 2">
            <a:extLst>
              <a:ext uri="{FF2B5EF4-FFF2-40B4-BE49-F238E27FC236}">
                <a16:creationId xmlns:a16="http://schemas.microsoft.com/office/drawing/2014/main" id="{08115F5A-F4AE-6143-9E8A-83B703A43D77}"/>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1235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Kansi">
    <p:spTree>
      <p:nvGrpSpPr>
        <p:cNvPr id="1" name=""/>
        <p:cNvGrpSpPr/>
        <p:nvPr/>
      </p:nvGrpSpPr>
      <p:grpSpPr>
        <a:xfrm>
          <a:off x="0" y="0"/>
          <a:ext cx="0" cy="0"/>
          <a:chOff x="0" y="0"/>
          <a:chExt cx="0" cy="0"/>
        </a:xfrm>
      </p:grpSpPr>
      <p:pic>
        <p:nvPicPr>
          <p:cNvPr id="23" name="Picture 22" descr="A person looking at his phone&#10;&#10;Description automatically generated">
            <a:extLst>
              <a:ext uri="{FF2B5EF4-FFF2-40B4-BE49-F238E27FC236}">
                <a16:creationId xmlns:a16="http://schemas.microsoft.com/office/drawing/2014/main" id="{A07CF64A-81D0-7C08-8529-3799049560BF}"/>
              </a:ext>
            </a:extLst>
          </p:cNvPr>
          <p:cNvPicPr>
            <a:picLocks noChangeAspect="1"/>
          </p:cNvPicPr>
          <p:nvPr userDrawn="1"/>
        </p:nvPicPr>
        <p:blipFill>
          <a:blip r:embed="rId2"/>
          <a:stretch>
            <a:fillRect/>
          </a:stretch>
        </p:blipFill>
        <p:spPr>
          <a:xfrm>
            <a:off x="-19548"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1208282"/>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796260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solidFill>
                  <a:schemeClr val="tx2"/>
                </a:solidFill>
                <a:latin typeface="Canela Medium" pitchFamily="2" charset="77"/>
              </a:defRPr>
            </a:lvl1pPr>
          </a:lstStyle>
          <a:p>
            <a:r>
              <a:rPr lang="en-GB" dirty="0"/>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solidFill>
                  <a:schemeClr val="tx2"/>
                </a:solidFill>
              </a:defRPr>
            </a:lvl1pPr>
          </a:lstStyle>
          <a:p>
            <a:pPr lvl="0"/>
            <a:r>
              <a:rPr lang="en-GB" dirty="0"/>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64739B8C-C17C-734E-992F-95AC9D7B1E9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7430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GB"/>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062184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10435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08767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elkkä teksti 1">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1169070" y="449685"/>
            <a:ext cx="9941169" cy="972971"/>
          </a:xfrm>
        </p:spPr>
        <p:txBody>
          <a:bodyPr/>
          <a:lstStyle>
            <a:lvl1pPr algn="ctr">
              <a:defRPr sz="4000">
                <a:solidFill>
                  <a:schemeClr val="tx2"/>
                </a:solidFill>
                <a:latin typeface="Canela Medium" pitchFamily="2" charset="77"/>
                <a:cs typeface="Calibri" panose="020F0502020204030204" pitchFamily="34" charset="0"/>
              </a:defRPr>
            </a:lvl1pPr>
          </a:lstStyle>
          <a:p>
            <a:r>
              <a:rPr lang="en-GB" dirty="0"/>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169070" y="1780370"/>
            <a:ext cx="9941169" cy="3835238"/>
          </a:xfrm>
        </p:spPr>
        <p:txBody>
          <a:bodyPr/>
          <a:lstStyle>
            <a:lvl1pPr algn="ctr">
              <a:lnSpc>
                <a:spcPct val="120000"/>
              </a:lnSpc>
              <a:buFontTx/>
              <a:buNone/>
              <a:defRPr sz="2200" b="0" i="0">
                <a:solidFill>
                  <a:schemeClr val="tx2"/>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8" name="Picture 7">
            <a:extLst>
              <a:ext uri="{FF2B5EF4-FFF2-40B4-BE49-F238E27FC236}">
                <a16:creationId xmlns:a16="http://schemas.microsoft.com/office/drawing/2014/main" id="{C718F572-44AB-F742-BF25-B7C87DBC3C31}"/>
              </a:ext>
            </a:extLst>
          </p:cNvPr>
          <p:cNvPicPr>
            <a:picLocks noChangeAspect="1"/>
          </p:cNvPicPr>
          <p:nvPr userDrawn="1"/>
        </p:nvPicPr>
        <p:blipFill>
          <a:blip r:embed="rId2"/>
          <a:stretch>
            <a:fillRect/>
          </a:stretch>
        </p:blipFill>
        <p:spPr>
          <a:xfrm>
            <a:off x="10064074" y="6389170"/>
            <a:ext cx="1845645" cy="139055"/>
          </a:xfrm>
          <a:prstGeom prst="rect">
            <a:avLst/>
          </a:prstGeom>
        </p:spPr>
      </p:pic>
      <p:cxnSp>
        <p:nvCxnSpPr>
          <p:cNvPr id="9" name="Straight Connector 8">
            <a:extLst>
              <a:ext uri="{FF2B5EF4-FFF2-40B4-BE49-F238E27FC236}">
                <a16:creationId xmlns:a16="http://schemas.microsoft.com/office/drawing/2014/main" id="{6706163D-74AF-9E4B-9C00-17C5345E5474}"/>
              </a:ext>
            </a:extLst>
          </p:cNvPr>
          <p:cNvCxnSpPr/>
          <p:nvPr userDrawn="1"/>
        </p:nvCxnSpPr>
        <p:spPr>
          <a:xfrm>
            <a:off x="1169071" y="1422656"/>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75F1AF-DCD8-B641-9909-F89425B39CAF}"/>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213267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1298207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GB"/>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862510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userDrawn="1"/>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GB"/>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1968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rgbClr val="9CFFF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2140262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 3">
    <p:bg>
      <p:bgPr>
        <a:solidFill>
          <a:srgbClr val="F4CF67"/>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2"/>
                </a:solidFill>
                <a:latin typeface="Clattering" pitchFamily="2" charset="0"/>
              </a:defRPr>
            </a:lvl1pPr>
          </a:lstStyle>
          <a:p>
            <a:r>
              <a:rPr lang="en-GB" dirty="0"/>
              <a:t>Click to edit Master title style</a:t>
            </a:r>
            <a:endParaRPr lang="en-FI" dirty="0"/>
          </a:p>
        </p:txBody>
      </p:sp>
    </p:spTree>
    <p:extLst>
      <p:ext uri="{BB962C8B-B14F-4D97-AF65-F5344CB8AC3E}">
        <p14:creationId xmlns:p14="http://schemas.microsoft.com/office/powerpoint/2010/main" val="3051421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2"/>
                </a:solidFill>
                <a:latin typeface="Clattering" pitchFamily="2" charset="0"/>
              </a:defRPr>
            </a:lvl1pPr>
          </a:lstStyle>
          <a:p>
            <a:r>
              <a:rPr lang="en-GB" dirty="0"/>
              <a:t>Click to edit Master title style</a:t>
            </a:r>
            <a:endParaRPr lang="en-FI" dirty="0"/>
          </a:p>
        </p:txBody>
      </p:sp>
      <p:pic>
        <p:nvPicPr>
          <p:cNvPr id="4" name="Picture 3">
            <a:extLst>
              <a:ext uri="{FF2B5EF4-FFF2-40B4-BE49-F238E27FC236}">
                <a16:creationId xmlns:a16="http://schemas.microsoft.com/office/drawing/2014/main" id="{5244B72A-E6F1-9B4E-BC82-AAA5F85E85A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2277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Kansi">
    <p:spTree>
      <p:nvGrpSpPr>
        <p:cNvPr id="1" name=""/>
        <p:cNvGrpSpPr/>
        <p:nvPr/>
      </p:nvGrpSpPr>
      <p:grpSpPr>
        <a:xfrm>
          <a:off x="0" y="0"/>
          <a:ext cx="0" cy="0"/>
          <a:chOff x="0" y="0"/>
          <a:chExt cx="0" cy="0"/>
        </a:xfrm>
      </p:grpSpPr>
      <p:pic>
        <p:nvPicPr>
          <p:cNvPr id="3" name="Picture 2" descr="A person holding a cup and a phone&#10;&#10;AI-generated content may be incorrect.">
            <a:extLst>
              <a:ext uri="{FF2B5EF4-FFF2-40B4-BE49-F238E27FC236}">
                <a16:creationId xmlns:a16="http://schemas.microsoft.com/office/drawing/2014/main" id="{5583AFF4-49CA-0676-BD16-2939A345D4DA}"/>
              </a:ext>
            </a:extLst>
          </p:cNvPr>
          <p:cNvPicPr>
            <a:picLocks noChangeAspect="1"/>
          </p:cNvPicPr>
          <p:nvPr userDrawn="1"/>
        </p:nvPicPr>
        <p:blipFill>
          <a:blip r:embed="rId2"/>
          <a:srcRect l="1" t="1" r="4382" b="4382"/>
          <a:stretch>
            <a:fillRect/>
          </a:stretch>
        </p:blipFill>
        <p:spPr>
          <a:xfrm>
            <a:off x="0" y="0"/>
            <a:ext cx="12192000"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48" y="0"/>
            <a:ext cx="6239506"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3136307"/>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1946121"/>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55556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12" name="Picture 11">
            <a:extLst>
              <a:ext uri="{FF2B5EF4-FFF2-40B4-BE49-F238E27FC236}">
                <a16:creationId xmlns:a16="http://schemas.microsoft.com/office/drawing/2014/main" id="{38866407-1BFA-8440-B74D-9BE0E51DB2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pic>
        <p:nvPicPr>
          <p:cNvPr id="7" name="Picture 6">
            <a:extLst>
              <a:ext uri="{FF2B5EF4-FFF2-40B4-BE49-F238E27FC236}">
                <a16:creationId xmlns:a16="http://schemas.microsoft.com/office/drawing/2014/main" id="{4A2510D3-A6F3-1B4D-AB47-636E1C231969}"/>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8" name="TextBox 7">
            <a:extLst>
              <a:ext uri="{FF2B5EF4-FFF2-40B4-BE49-F238E27FC236}">
                <a16:creationId xmlns:a16="http://schemas.microsoft.com/office/drawing/2014/main" id="{B7DCA8D7-E504-224C-9862-1C0B6BE2C743}"/>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221384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3832F4FF-B802-0E4B-AF28-35AEA1D7BC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6618" r="14046"/>
          <a:stretch/>
        </p:blipFill>
        <p:spPr>
          <a:xfrm>
            <a:off x="10188143" y="0"/>
            <a:ext cx="2003858" cy="1333262"/>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51649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483975"/>
            <a:ext cx="10602912" cy="647700"/>
          </a:xfrm>
        </p:spPr>
        <p:txBody>
          <a:bodyPr anchor="b"/>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1541417"/>
            <a:ext cx="4953001"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1541417"/>
            <a:ext cx="5041900" cy="416199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cxnSp>
        <p:nvCxnSpPr>
          <p:cNvPr id="11" name="Straight Connector 10">
            <a:extLst>
              <a:ext uri="{FF2B5EF4-FFF2-40B4-BE49-F238E27FC236}">
                <a16:creationId xmlns:a16="http://schemas.microsoft.com/office/drawing/2014/main" id="{402F71F9-2281-0941-97F6-7ADD359F86BE}"/>
              </a:ext>
            </a:extLst>
          </p:cNvPr>
          <p:cNvCxnSpPr/>
          <p:nvPr userDrawn="1"/>
        </p:nvCxnSpPr>
        <p:spPr>
          <a:xfrm>
            <a:off x="1169071" y="1131675"/>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083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1169070" y="329774"/>
            <a:ext cx="9941170" cy="1363601"/>
          </a:xfrm>
        </p:spPr>
        <p:txBody>
          <a:bodyPr anchor="ctr"/>
          <a:lstStyle>
            <a:lvl1pPr algn="ctr">
              <a:defRPr sz="44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1170099" y="2023584"/>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470944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7" name="TextBox 6">
            <a:extLst>
              <a:ext uri="{FF2B5EF4-FFF2-40B4-BE49-F238E27FC236}">
                <a16:creationId xmlns:a16="http://schemas.microsoft.com/office/drawing/2014/main" id="{83E7ADFB-1396-A449-9D14-3D52B019E1B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cxnSp>
        <p:nvCxnSpPr>
          <p:cNvPr id="9" name="Straight Connector 8">
            <a:extLst>
              <a:ext uri="{FF2B5EF4-FFF2-40B4-BE49-F238E27FC236}">
                <a16:creationId xmlns:a16="http://schemas.microsoft.com/office/drawing/2014/main" id="{091446A3-4CE9-254E-A0F9-3CA2E79570EF}"/>
              </a:ext>
            </a:extLst>
          </p:cNvPr>
          <p:cNvCxnSpPr/>
          <p:nvPr userDrawn="1"/>
        </p:nvCxnSpPr>
        <p:spPr>
          <a:xfrm>
            <a:off x="1169071" y="1693378"/>
            <a:ext cx="994116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236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GB"/>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232B6D43-EAE1-2C47-9566-14FA250190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A6D0FA19-4146-7144-9656-A86E46BB5A75}"/>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450871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12BD7305-CCC3-5341-84F6-412B2D2601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7103" r="13753"/>
          <a:stretch/>
        </p:blipFill>
        <p:spPr>
          <a:xfrm>
            <a:off x="10200843" y="0"/>
            <a:ext cx="1991157" cy="1358662"/>
          </a:xfrm>
          <a:prstGeom prst="rect">
            <a:avLst/>
          </a:prstGeom>
        </p:spPr>
      </p:pic>
      <p:sp>
        <p:nvSpPr>
          <p:cNvPr id="7" name="TextBox 6">
            <a:extLst>
              <a:ext uri="{FF2B5EF4-FFF2-40B4-BE49-F238E27FC236}">
                <a16:creationId xmlns:a16="http://schemas.microsoft.com/office/drawing/2014/main" id="{57063728-23EA-EE4E-9EC1-5FEC05A2CD2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959102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5" name="TextBox 4">
            <a:extLst>
              <a:ext uri="{FF2B5EF4-FFF2-40B4-BE49-F238E27FC236}">
                <a16:creationId xmlns:a16="http://schemas.microsoft.com/office/drawing/2014/main" id="{073C6D96-CE5D-624C-B880-8F643F99FF64}"/>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567412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10" name="TextBox 9">
            <a:extLst>
              <a:ext uri="{FF2B5EF4-FFF2-40B4-BE49-F238E27FC236}">
                <a16:creationId xmlns:a16="http://schemas.microsoft.com/office/drawing/2014/main" id="{06648336-2B7F-D741-BF86-08D5440632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614516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normAutofit/>
          </a:bodyPr>
          <a:lstStyle>
            <a:lvl1pPr>
              <a:defRPr lang="en-FI" sz="3000" b="0" i="0" kern="1200" dirty="0">
                <a:solidFill>
                  <a:schemeClr val="accent1"/>
                </a:solidFill>
                <a:latin typeface="Canela Medium" pitchFamily="2" charset="77"/>
                <a:ea typeface="+mj-ea"/>
                <a:cs typeface="+mj-cs"/>
              </a:defRPr>
            </a:lvl1pPr>
          </a:lstStyle>
          <a:p>
            <a:r>
              <a:rPr lang="en-GB" dirty="0"/>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normAutofit/>
          </a:bodyPr>
          <a:lstStyle>
            <a:lvl1pPr marL="0" indent="0">
              <a:lnSpc>
                <a:spcPct val="120000"/>
              </a:lnSpc>
              <a:buNone/>
              <a:defRPr lang="en-GB" sz="1600" b="0" i="0" kern="1200" dirty="0">
                <a:solidFill>
                  <a:schemeClr val="tx2"/>
                </a:solidFill>
                <a:latin typeface="Neue Haas Unica W1G Light" panose="020B0404030206020203" pitchFamily="34" charset="0"/>
                <a:ea typeface="+mn-ea"/>
                <a:cs typeface="+mn-cs"/>
              </a:defRPr>
            </a:lvl1pPr>
            <a:lvl2pPr marL="457200" indent="0">
              <a:lnSpc>
                <a:spcPct val="120000"/>
              </a:lnSpc>
              <a:buNone/>
              <a:defRPr lang="en-GB" sz="1600" b="0" i="0" kern="1200" dirty="0">
                <a:solidFill>
                  <a:schemeClr val="tx2"/>
                </a:solidFill>
                <a:latin typeface="Neue Haas Unica W1G Light" panose="020B0404030206020203" pitchFamily="34" charset="0"/>
                <a:ea typeface="+mn-ea"/>
                <a:cs typeface="+mn-cs"/>
              </a:defRPr>
            </a:lvl2pPr>
            <a:lvl3pPr marL="914400" indent="0">
              <a:lnSpc>
                <a:spcPct val="120000"/>
              </a:lnSpc>
              <a:buNone/>
              <a:defRPr lang="en-GB" sz="1600" b="0" i="0" kern="1200" dirty="0">
                <a:solidFill>
                  <a:schemeClr val="tx2"/>
                </a:solidFill>
                <a:latin typeface="Neue Haas Unica W1G Light" panose="020B0404030206020203" pitchFamily="34" charset="0"/>
                <a:ea typeface="+mn-ea"/>
                <a:cs typeface="+mn-cs"/>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dirty="0"/>
              <a:t>Click to edit Master text styles</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32FE7726-DDF9-0649-8A2F-4E1E7CA0DB66}"/>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14031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7" name="TextBox 6">
            <a:extLst>
              <a:ext uri="{FF2B5EF4-FFF2-40B4-BE49-F238E27FC236}">
                <a16:creationId xmlns:a16="http://schemas.microsoft.com/office/drawing/2014/main" id="{B301C14F-77E6-C94A-84C9-E22CDC352CD8}"/>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303680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Kansi">
    <p:spTree>
      <p:nvGrpSpPr>
        <p:cNvPr id="1" name=""/>
        <p:cNvGrpSpPr/>
        <p:nvPr/>
      </p:nvGrpSpPr>
      <p:grpSpPr>
        <a:xfrm>
          <a:off x="0" y="0"/>
          <a:ext cx="0" cy="0"/>
          <a:chOff x="0" y="0"/>
          <a:chExt cx="0" cy="0"/>
        </a:xfrm>
      </p:grpSpPr>
      <p:pic>
        <p:nvPicPr>
          <p:cNvPr id="5" name="Picture 4" descr="A person wearing glasses and a scarf looking at a phone&#10;&#10;AI-generated content may be incorrect.">
            <a:extLst>
              <a:ext uri="{FF2B5EF4-FFF2-40B4-BE49-F238E27FC236}">
                <a16:creationId xmlns:a16="http://schemas.microsoft.com/office/drawing/2014/main" id="{DD0DFA2D-10B7-2A44-17F9-7134C4EDAF8E}"/>
              </a:ext>
            </a:extLst>
          </p:cNvPr>
          <p:cNvPicPr>
            <a:picLocks noChangeAspect="1"/>
          </p:cNvPicPr>
          <p:nvPr userDrawn="1"/>
        </p:nvPicPr>
        <p:blipFill>
          <a:blip r:embed="rId2"/>
          <a:srcRect t="3635" r="3635" b="1916"/>
          <a:stretch/>
        </p:blipFill>
        <p:spPr>
          <a:xfrm>
            <a:off x="-13577" y="0"/>
            <a:ext cx="12467081" cy="6858000"/>
          </a:xfrm>
          <a:prstGeom prst="rect">
            <a:avLst/>
          </a:prstGeom>
        </p:spPr>
      </p:pic>
      <p:pic>
        <p:nvPicPr>
          <p:cNvPr id="24" name="Picture 23" descr="A blue and yellow lines on a black background&#10;&#10;Description automatically generated">
            <a:extLst>
              <a:ext uri="{FF2B5EF4-FFF2-40B4-BE49-F238E27FC236}">
                <a16:creationId xmlns:a16="http://schemas.microsoft.com/office/drawing/2014/main" id="{8FE38D29-15C2-33BD-54F7-5EEE9D10EE46}"/>
              </a:ext>
            </a:extLst>
          </p:cNvPr>
          <p:cNvPicPr>
            <a:picLocks noChangeAspect="1"/>
          </p:cNvPicPr>
          <p:nvPr userDrawn="1"/>
        </p:nvPicPr>
        <p:blipFill>
          <a:blip r:embed="rId3" cstate="email">
            <a:extLst>
              <a:ext uri="{28A0092B-C50C-407E-A947-70E740481C1C}">
                <a14:useLocalDpi xmlns:a14="http://schemas.microsoft.com/office/drawing/2010/main"/>
              </a:ext>
            </a:extLst>
          </a:blip>
          <a:srcRect l="4874"/>
          <a:stretch/>
        </p:blipFill>
        <p:spPr>
          <a:xfrm>
            <a:off x="-13577" y="1208282"/>
            <a:ext cx="5935361" cy="359082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381280"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322914"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25947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sp>
        <p:nvSpPr>
          <p:cNvPr id="5" name="TextBox 4">
            <a:extLst>
              <a:ext uri="{FF2B5EF4-FFF2-40B4-BE49-F238E27FC236}">
                <a16:creationId xmlns:a16="http://schemas.microsoft.com/office/drawing/2014/main" id="{20CC819D-B3DF-364E-9730-6109B014DA6B}"/>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79734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9" name="TextBox 8">
            <a:extLst>
              <a:ext uri="{FF2B5EF4-FFF2-40B4-BE49-F238E27FC236}">
                <a16:creationId xmlns:a16="http://schemas.microsoft.com/office/drawing/2014/main" id="{779BA364-C822-684E-8D17-FBD0E77C52C0}"/>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994065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7DF89741-CE4D-E04E-BAEF-A2641E653D6E}"/>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452926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GB"/>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498223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094" t="29308" r="34648" b="36845"/>
          <a:stretch/>
        </p:blipFill>
        <p:spPr>
          <a:xfrm>
            <a:off x="7392989" y="0"/>
            <a:ext cx="4799011"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5502956" cy="1231900"/>
          </a:xfrm>
        </p:spPr>
        <p:txBody>
          <a:bodyPr anchor="b"/>
          <a:lstStyle>
            <a:lvl1pPr>
              <a:defRPr sz="4000">
                <a:solidFill>
                  <a:srgbClr val="002649"/>
                </a:solidFill>
                <a:latin typeface="Canela Medium" pitchFamily="2" charset="77"/>
              </a:defRPr>
            </a:lvl1pPr>
          </a:lstStyle>
          <a:p>
            <a:r>
              <a:rPr lang="en-GB"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8" y="2352675"/>
            <a:ext cx="5504620"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9" name="TextBox 8">
            <a:extLst>
              <a:ext uri="{FF2B5EF4-FFF2-40B4-BE49-F238E27FC236}">
                <a16:creationId xmlns:a16="http://schemas.microsoft.com/office/drawing/2014/main" id="{97077C2A-5274-BA48-8A26-EB54AEA1FC6C}"/>
              </a:ext>
            </a:extLst>
          </p:cNvPr>
          <p:cNvSpPr txBox="1"/>
          <p:nvPr userDrawn="1"/>
        </p:nvSpPr>
        <p:spPr>
          <a:xfrm>
            <a:off x="602312" y="6328170"/>
            <a:ext cx="602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1"/>
                </a:solidFill>
                <a:latin typeface="Neue Haas Unica W1G Light" panose="020B0404030206020203" pitchFamily="34" charset="0"/>
              </a:rPr>
              <a:t>Lähde: Aikakausmediat </a:t>
            </a:r>
            <a:r>
              <a:rPr lang="en-US" sz="1000" b="0" i="0" dirty="0" err="1">
                <a:solidFill>
                  <a:schemeClr val="accent1"/>
                </a:solidFill>
                <a:latin typeface="Neue Haas Unica W1G Light" panose="020B0404030206020203" pitchFamily="34" charset="0"/>
              </a:rPr>
              <a:t>somessa</a:t>
            </a:r>
            <a:r>
              <a:rPr lang="en-US" sz="1000" b="0" i="0" dirty="0">
                <a:solidFill>
                  <a:schemeClr val="accent1"/>
                </a:solidFill>
                <a:latin typeface="Neue Haas Unica W1G Light" panose="020B0404030206020203" pitchFamily="34" charset="0"/>
              </a:rPr>
              <a:t> 5/2026</a:t>
            </a:r>
          </a:p>
          <a:p>
            <a:pPr algn="l"/>
            <a:endParaRPr lang="fi-FI" sz="1000" b="0" i="0" dirty="0">
              <a:solidFill>
                <a:schemeClr val="accent1"/>
              </a:solidFill>
              <a:latin typeface="Neue Haas Unica W1G Light" panose="020B0404030206020203" pitchFamily="34" charset="0"/>
            </a:endParaRPr>
          </a:p>
        </p:txBody>
      </p:sp>
    </p:spTree>
    <p:extLst>
      <p:ext uri="{BB962C8B-B14F-4D97-AF65-F5344CB8AC3E}">
        <p14:creationId xmlns:p14="http://schemas.microsoft.com/office/powerpoint/2010/main" val="1345815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GB"/>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userDrawn="1"/>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GB"/>
              <a:t>Click to edit Master title style</a:t>
            </a:r>
            <a:endParaRPr lang="en-FI" dirty="0"/>
          </a:p>
        </p:txBody>
      </p:sp>
    </p:spTree>
    <p:extLst>
      <p:ext uri="{BB962C8B-B14F-4D97-AF65-F5344CB8AC3E}">
        <p14:creationId xmlns:p14="http://schemas.microsoft.com/office/powerpoint/2010/main" val="1193959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883" t="58907" r="40621" b="4554"/>
          <a:stretch/>
        </p:blipFill>
        <p:spPr>
          <a:xfrm>
            <a:off x="-4" y="0"/>
            <a:ext cx="12192000" cy="6858000"/>
          </a:xfrm>
          <a:prstGeom prst="rect">
            <a:avLst/>
          </a:prstGeom>
        </p:spPr>
      </p:pic>
      <p:pic>
        <p:nvPicPr>
          <p:cNvPr id="17" name="Picture 16">
            <a:extLst>
              <a:ext uri="{FF2B5EF4-FFF2-40B4-BE49-F238E27FC236}">
                <a16:creationId xmlns:a16="http://schemas.microsoft.com/office/drawing/2014/main" id="{0B9E11F6-8AE3-2141-95F1-45E4ECCC35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8624"/>
          <a:stretch/>
        </p:blipFill>
        <p:spPr>
          <a:xfrm>
            <a:off x="3632200" y="-3255264"/>
            <a:ext cx="2463800" cy="1228656"/>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userDrawn="1"/>
        </p:nvPicPr>
        <p:blipFill>
          <a:blip r:embed="rId4"/>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grpSp>
        <p:nvGrpSpPr>
          <p:cNvPr id="6" name="Group 5">
            <a:extLst>
              <a:ext uri="{FF2B5EF4-FFF2-40B4-BE49-F238E27FC236}">
                <a16:creationId xmlns:a16="http://schemas.microsoft.com/office/drawing/2014/main" id="{9A44D7FF-BE6B-575B-F81F-FF72128B84AA}"/>
              </a:ext>
            </a:extLst>
          </p:cNvPr>
          <p:cNvGrpSpPr/>
          <p:nvPr userDrawn="1"/>
        </p:nvGrpSpPr>
        <p:grpSpPr>
          <a:xfrm>
            <a:off x="5061577" y="4706264"/>
            <a:ext cx="2068842" cy="236236"/>
            <a:chOff x="5061577" y="4706264"/>
            <a:chExt cx="2068842" cy="236236"/>
          </a:xfrm>
        </p:grpSpPr>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79458" y="4706264"/>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46443" y="4723592"/>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598682" y="4737165"/>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061577" y="4732519"/>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937348" y="4736510"/>
              <a:ext cx="193071" cy="193071"/>
            </a:xfrm>
            <a:prstGeom prst="rect">
              <a:avLst/>
            </a:prstGeom>
          </p:spPr>
        </p:pic>
        <p:pic>
          <p:nvPicPr>
            <p:cNvPr id="3" name="Picture 2" descr="A white butterfly on a black background&#10;&#10;AI-generated content may be incorrect.">
              <a:extLst>
                <a:ext uri="{FF2B5EF4-FFF2-40B4-BE49-F238E27FC236}">
                  <a16:creationId xmlns:a16="http://schemas.microsoft.com/office/drawing/2014/main" id="{2323F207-F2D7-23A4-0B80-5DCB0B4CBD3C}"/>
                </a:ext>
              </a:extLst>
            </p:cNvPr>
            <p:cNvPicPr>
              <a:picLocks noChangeAspect="1"/>
            </p:cNvPicPr>
            <p:nvPr userDrawn="1"/>
          </p:nvPicPr>
          <p:blipFill>
            <a:blip r:embed="rId10"/>
            <a:stretch>
              <a:fillRect/>
            </a:stretch>
          </p:blipFill>
          <p:spPr>
            <a:xfrm>
              <a:off x="5856688" y="4723592"/>
              <a:ext cx="248760" cy="218908"/>
            </a:xfrm>
            <a:prstGeom prst="rect">
              <a:avLst/>
            </a:prstGeom>
          </p:spPr>
        </p:pic>
      </p:grpSp>
    </p:spTree>
    <p:extLst>
      <p:ext uri="{BB962C8B-B14F-4D97-AF65-F5344CB8AC3E}">
        <p14:creationId xmlns:p14="http://schemas.microsoft.com/office/powerpoint/2010/main" val="313285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Kansi">
    <p:spTree>
      <p:nvGrpSpPr>
        <p:cNvPr id="1" name=""/>
        <p:cNvGrpSpPr/>
        <p:nvPr/>
      </p:nvGrpSpPr>
      <p:grpSpPr>
        <a:xfrm>
          <a:off x="0" y="0"/>
          <a:ext cx="0" cy="0"/>
          <a:chOff x="0" y="0"/>
          <a:chExt cx="0" cy="0"/>
        </a:xfrm>
      </p:grpSpPr>
      <p:pic>
        <p:nvPicPr>
          <p:cNvPr id="4" name="Picture 3" descr="A person wearing glasses and a scarf looking at a phone&#10;&#10;AI-generated content may be incorrect.">
            <a:extLst>
              <a:ext uri="{FF2B5EF4-FFF2-40B4-BE49-F238E27FC236}">
                <a16:creationId xmlns:a16="http://schemas.microsoft.com/office/drawing/2014/main" id="{F1271EFC-1C07-AEEB-CBDF-C727BD6804B2}"/>
              </a:ext>
            </a:extLst>
          </p:cNvPr>
          <p:cNvPicPr>
            <a:picLocks noChangeAspect="1"/>
          </p:cNvPicPr>
          <p:nvPr userDrawn="1"/>
        </p:nvPicPr>
        <p:blipFill>
          <a:blip r:embed="rId2"/>
          <a:srcRect t="3635" r="3635"/>
          <a:stretch/>
        </p:blipFill>
        <p:spPr>
          <a:xfrm>
            <a:off x="-13577" y="0"/>
            <a:ext cx="12205577" cy="6850379"/>
          </a:xfrm>
          <a:prstGeom prst="rect">
            <a:avLst/>
          </a:prstGeom>
        </p:spPr>
      </p:pic>
      <p:pic>
        <p:nvPicPr>
          <p:cNvPr id="2" name="Picture 1" descr="A colorful lines on a black background&#10;&#10;Description automatically generated">
            <a:extLst>
              <a:ext uri="{FF2B5EF4-FFF2-40B4-BE49-F238E27FC236}">
                <a16:creationId xmlns:a16="http://schemas.microsoft.com/office/drawing/2014/main" id="{596D54D8-33E0-BB40-6C44-4C7AF45BEB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34" y="1219532"/>
            <a:ext cx="6219958" cy="3579577"/>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79454"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Elokuu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21088"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290804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Kansi">
    <p:spTree>
      <p:nvGrpSpPr>
        <p:cNvPr id="1" name=""/>
        <p:cNvGrpSpPr/>
        <p:nvPr/>
      </p:nvGrpSpPr>
      <p:grpSpPr>
        <a:xfrm>
          <a:off x="0" y="0"/>
          <a:ext cx="0" cy="0"/>
          <a:chOff x="0" y="0"/>
          <a:chExt cx="0" cy="0"/>
        </a:xfrm>
      </p:grpSpPr>
      <p:pic>
        <p:nvPicPr>
          <p:cNvPr id="3" name="Picture 2" descr="A person in a pink dress holding a phone&#10;&#10;Description automatically generated">
            <a:extLst>
              <a:ext uri="{FF2B5EF4-FFF2-40B4-BE49-F238E27FC236}">
                <a16:creationId xmlns:a16="http://schemas.microsoft.com/office/drawing/2014/main" id="{649B49BB-ECA4-A856-AA7E-03DF913B636C}"/>
              </a:ext>
            </a:extLst>
          </p:cNvPr>
          <p:cNvPicPr>
            <a:picLocks noChangeAspect="1"/>
          </p:cNvPicPr>
          <p:nvPr userDrawn="1"/>
        </p:nvPicPr>
        <p:blipFill>
          <a:blip r:embed="rId2"/>
          <a:stretch>
            <a:fillRect/>
          </a:stretch>
        </p:blipFill>
        <p:spPr>
          <a:xfrm>
            <a:off x="-54428" y="-31977"/>
            <a:ext cx="12268200" cy="6900863"/>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62488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Kansi">
    <p:spTree>
      <p:nvGrpSpPr>
        <p:cNvPr id="1" name=""/>
        <p:cNvGrpSpPr/>
        <p:nvPr/>
      </p:nvGrpSpPr>
      <p:grpSpPr>
        <a:xfrm>
          <a:off x="0" y="0"/>
          <a:ext cx="0" cy="0"/>
          <a:chOff x="0" y="0"/>
          <a:chExt cx="0" cy="0"/>
        </a:xfrm>
      </p:grpSpPr>
      <p:pic>
        <p:nvPicPr>
          <p:cNvPr id="5" name="Picture 4" descr="A person sitting on a tree trunk reading a book&#10;&#10;Description automatically generated">
            <a:extLst>
              <a:ext uri="{FF2B5EF4-FFF2-40B4-BE49-F238E27FC236}">
                <a16:creationId xmlns:a16="http://schemas.microsoft.com/office/drawing/2014/main" id="{64674690-556F-AE7E-6477-306D855A34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17780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Kansi">
    <p:spTree>
      <p:nvGrpSpPr>
        <p:cNvPr id="1" name=""/>
        <p:cNvGrpSpPr/>
        <p:nvPr/>
      </p:nvGrpSpPr>
      <p:grpSpPr>
        <a:xfrm>
          <a:off x="0" y="0"/>
          <a:ext cx="0" cy="0"/>
          <a:chOff x="0" y="0"/>
          <a:chExt cx="0" cy="0"/>
        </a:xfrm>
      </p:grpSpPr>
      <p:pic>
        <p:nvPicPr>
          <p:cNvPr id="3" name="Picture 2" descr="A person using a cell phone&#10;&#10;AI-generated content may be incorrect.">
            <a:extLst>
              <a:ext uri="{FF2B5EF4-FFF2-40B4-BE49-F238E27FC236}">
                <a16:creationId xmlns:a16="http://schemas.microsoft.com/office/drawing/2014/main" id="{1C092B88-5501-DB32-495D-90AC2FCA7F31}"/>
              </a:ext>
            </a:extLst>
          </p:cNvPr>
          <p:cNvPicPr>
            <a:picLocks noChangeAspect="1"/>
          </p:cNvPicPr>
          <p:nvPr userDrawn="1"/>
        </p:nvPicPr>
        <p:blipFill>
          <a:blip r:embed="rId2"/>
          <a:srcRect l="14384" t="14384"/>
          <a:stretch/>
        </p:blipFill>
        <p:spPr>
          <a:xfrm>
            <a:off x="0" y="0"/>
            <a:ext cx="12192000" cy="6858000"/>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363815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Kansi">
    <p:spTree>
      <p:nvGrpSpPr>
        <p:cNvPr id="1" name=""/>
        <p:cNvGrpSpPr/>
        <p:nvPr/>
      </p:nvGrpSpPr>
      <p:grpSpPr>
        <a:xfrm>
          <a:off x="0" y="0"/>
          <a:ext cx="0" cy="0"/>
          <a:chOff x="0" y="0"/>
          <a:chExt cx="0" cy="0"/>
        </a:xfrm>
      </p:grpSpPr>
      <p:pic>
        <p:nvPicPr>
          <p:cNvPr id="2" name="Picture 1" descr="A person wearing headphones and a sweater leaning against a wall&#10;&#10;AI-generated content may be incorrect.">
            <a:extLst>
              <a:ext uri="{FF2B5EF4-FFF2-40B4-BE49-F238E27FC236}">
                <a16:creationId xmlns:a16="http://schemas.microsoft.com/office/drawing/2014/main" id="{FAD60947-BD6A-E80F-5A15-92EA374FC64C}"/>
              </a:ext>
            </a:extLst>
          </p:cNvPr>
          <p:cNvPicPr>
            <a:picLocks noChangeAspect="1"/>
          </p:cNvPicPr>
          <p:nvPr userDrawn="1"/>
        </p:nvPicPr>
        <p:blipFill>
          <a:blip r:embed="rId2"/>
          <a:stretch>
            <a:fillRect/>
          </a:stretch>
        </p:blipFill>
        <p:spPr>
          <a:xfrm>
            <a:off x="-30434" y="-17119"/>
            <a:ext cx="12222434" cy="6875119"/>
          </a:xfrm>
          <a:prstGeom prst="rect">
            <a:avLst/>
          </a:prstGeom>
        </p:spPr>
      </p:pic>
      <p:pic>
        <p:nvPicPr>
          <p:cNvPr id="4" name="Picture 3" descr="A blue and yellow lines on a black background&#10;&#10;Description automatically generated">
            <a:extLst>
              <a:ext uri="{FF2B5EF4-FFF2-40B4-BE49-F238E27FC236}">
                <a16:creationId xmlns:a16="http://schemas.microsoft.com/office/drawing/2014/main" id="{AB2984BF-1E0A-C52A-F530-38885FF07F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5933224" y="1208282"/>
            <a:ext cx="6278324" cy="3590828"/>
          </a:xfrm>
          <a:prstGeom prst="rect">
            <a:avLst/>
          </a:prstGeom>
        </p:spPr>
      </p:pic>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4"/>
          <a:stretch>
            <a:fillRect/>
          </a:stretch>
        </p:blipFill>
        <p:spPr>
          <a:xfrm>
            <a:off x="10044529" y="6390396"/>
            <a:ext cx="1829365" cy="137829"/>
          </a:xfrm>
          <a:prstGeom prst="rect">
            <a:avLst/>
          </a:prstGeom>
        </p:spPr>
      </p:pic>
      <p:sp>
        <p:nvSpPr>
          <p:cNvPr id="21" name="Subtitle 2">
            <a:extLst>
              <a:ext uri="{FF2B5EF4-FFF2-40B4-BE49-F238E27FC236}">
                <a16:creationId xmlns:a16="http://schemas.microsoft.com/office/drawing/2014/main" id="{20FFE1F5-6B65-78F3-647D-115F91D6A8E8}"/>
              </a:ext>
            </a:extLst>
          </p:cNvPr>
          <p:cNvSpPr>
            <a:spLocks noGrp="1"/>
          </p:cNvSpPr>
          <p:nvPr>
            <p:ph type="subTitle" idx="1" hasCustomPrompt="1"/>
          </p:nvPr>
        </p:nvSpPr>
        <p:spPr>
          <a:xfrm>
            <a:off x="6457348" y="4344589"/>
            <a:ext cx="5416546" cy="367211"/>
          </a:xfrm>
          <a:effectLst>
            <a:outerShdw blurRad="38100" dist="25400" dir="2700000" algn="tl" rotWithShape="0">
              <a:prstClr val="black">
                <a:alpha val="52217"/>
              </a:prstClr>
            </a:outerShdw>
          </a:effectLst>
        </p:spPr>
        <p:txBody>
          <a:bodyPr/>
          <a:lstStyle>
            <a:lvl1pPr marL="0" indent="0" algn="ctr">
              <a:buNone/>
              <a:defRPr sz="2400" b="0" i="0">
                <a:solidFill>
                  <a:schemeClr val="bg1"/>
                </a:solidFill>
                <a:latin typeface="Neue Haas Unica W1G Medium" panose="020B0404030206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Kesäkuu 2024</a:t>
            </a:r>
          </a:p>
        </p:txBody>
      </p:sp>
      <p:sp>
        <p:nvSpPr>
          <p:cNvPr id="25" name="Title 1">
            <a:extLst>
              <a:ext uri="{FF2B5EF4-FFF2-40B4-BE49-F238E27FC236}">
                <a16:creationId xmlns:a16="http://schemas.microsoft.com/office/drawing/2014/main" id="{BE6BB9F1-3AAC-E9BF-A391-BECA0266A8F1}"/>
              </a:ext>
            </a:extLst>
          </p:cNvPr>
          <p:cNvSpPr txBox="1">
            <a:spLocks/>
          </p:cNvSpPr>
          <p:nvPr userDrawn="1"/>
        </p:nvSpPr>
        <p:spPr>
          <a:xfrm>
            <a:off x="6398982" y="3154403"/>
            <a:ext cx="5416546" cy="1291029"/>
          </a:xfrm>
          <a:prstGeom prst="rect">
            <a:avLst/>
          </a:prstGeom>
          <a:effectLst>
            <a:outerShdw blurRad="60823" dist="38100" dir="2700000" algn="tl" rotWithShape="0">
              <a:prstClr val="black">
                <a:alpha val="52555"/>
              </a:prstClr>
            </a:outerShdw>
          </a:effectLst>
        </p:spPr>
        <p:txBody>
          <a:bodyPr vert="horz" lIns="91440" tIns="45720" rIns="91440" bIns="45720" rtlCol="0" anchor="b">
            <a:normAutofit fontScale="25000" lnSpcReduction="20000"/>
          </a:bodyPr>
          <a:lstStyle>
            <a:lvl1pPr algn="ctr" defTabSz="914400" rtl="0" eaLnBrk="1" latinLnBrk="0" hangingPunct="1">
              <a:lnSpc>
                <a:spcPts val="6020"/>
              </a:lnSpc>
              <a:spcBef>
                <a:spcPct val="0"/>
              </a:spcBef>
              <a:buNone/>
              <a:defRPr sz="8600" b="0" i="0" kern="1200">
                <a:solidFill>
                  <a:schemeClr val="bg1"/>
                </a:solidFill>
                <a:latin typeface="Clattering" pitchFamily="2" charset="0"/>
                <a:ea typeface="+mj-ea"/>
                <a:cs typeface="+mj-cs"/>
              </a:defRPr>
            </a:lvl1pPr>
          </a:lstStyle>
          <a:p>
            <a:pPr>
              <a:lnSpc>
                <a:spcPts val="5520"/>
              </a:lnSpc>
            </a:pPr>
            <a:r>
              <a:rPr lang="fi-FI" sz="34400" dirty="0"/>
              <a:t>Aikakausmediat</a:t>
            </a:r>
          </a:p>
          <a:p>
            <a:pPr>
              <a:lnSpc>
                <a:spcPts val="5520"/>
              </a:lnSpc>
            </a:pPr>
            <a:r>
              <a:rPr lang="fi-FI" sz="28400" dirty="0"/>
              <a:t>somessa</a:t>
            </a:r>
          </a:p>
        </p:txBody>
      </p:sp>
    </p:spTree>
    <p:extLst>
      <p:ext uri="{BB962C8B-B14F-4D97-AF65-F5344CB8AC3E}">
        <p14:creationId xmlns:p14="http://schemas.microsoft.com/office/powerpoint/2010/main" val="1121094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20365285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703" r:id="rId3"/>
    <p:sldLayoutId id="2147483701" r:id="rId4"/>
    <p:sldLayoutId id="2147483702" r:id="rId5"/>
    <p:sldLayoutId id="2147483690" r:id="rId6"/>
    <p:sldLayoutId id="2147483693" r:id="rId7"/>
    <p:sldLayoutId id="2147483700" r:id="rId8"/>
    <p:sldLayoutId id="2147483699" r:id="rId9"/>
    <p:sldLayoutId id="2147483691" r:id="rId10"/>
    <p:sldLayoutId id="2147483704" r:id="rId11"/>
    <p:sldLayoutId id="2147483697" r:id="rId12"/>
    <p:sldLayoutId id="2147483698" r:id="rId13"/>
    <p:sldLayoutId id="2147483696" r:id="rId14"/>
    <p:sldLayoutId id="2147483692" r:id="rId15"/>
    <p:sldLayoutId id="2147483689" r:id="rId16"/>
    <p:sldLayoutId id="2147483660" r:id="rId17"/>
    <p:sldLayoutId id="2147483654" r:id="rId18"/>
    <p:sldLayoutId id="2147483677" r:id="rId19"/>
    <p:sldLayoutId id="2147483679" r:id="rId20"/>
    <p:sldLayoutId id="2147483663" r:id="rId21"/>
    <p:sldLayoutId id="2147483686" r:id="rId22"/>
    <p:sldLayoutId id="2147483687" r:id="rId23"/>
    <p:sldLayoutId id="2147483667" r:id="rId24"/>
    <p:sldLayoutId id="2147483676" r:id="rId25"/>
    <p:sldLayoutId id="2147483664" r:id="rId26"/>
    <p:sldLayoutId id="2147483680" r:id="rId27"/>
    <p:sldLayoutId id="2147483678" r:id="rId28"/>
    <p:sldLayoutId id="2147483684" r:id="rId29"/>
    <p:sldLayoutId id="2147483661" r:id="rId30"/>
    <p:sldLayoutId id="2147483681" r:id="rId31"/>
    <p:sldLayoutId id="2147483683" r:id="rId32"/>
    <p:sldLayoutId id="2147483682" r:id="rId33"/>
    <p:sldLayoutId id="2147483662" r:id="rId34"/>
    <p:sldLayoutId id="2147483665" r:id="rId35"/>
    <p:sldLayoutId id="2147483657" r:id="rId36"/>
    <p:sldLayoutId id="2147483674" r:id="rId37"/>
    <p:sldLayoutId id="2147483666" r:id="rId38"/>
    <p:sldLayoutId id="2147483675" r:id="rId39"/>
    <p:sldLayoutId id="2147483670" r:id="rId40"/>
    <p:sldLayoutId id="2147483668" r:id="rId41"/>
    <p:sldLayoutId id="2147483669" r:id="rId42"/>
    <p:sldLayoutId id="2147483672" r:id="rId43"/>
    <p:sldLayoutId id="2147483673" r:id="rId44"/>
    <p:sldLayoutId id="2147483655" r:id="rId45"/>
    <p:sldLayoutId id="2147483671" r:id="rId46"/>
  </p:sldLayoutIdLst>
  <p:hf sldNum="0" hdr="0" ftr="0"/>
  <p:txStyles>
    <p:titleStyle>
      <a:lvl1pPr algn="l" defTabSz="914400" rtl="0" eaLnBrk="1" latinLnBrk="0" hangingPunct="1">
        <a:lnSpc>
          <a:spcPct val="90000"/>
        </a:lnSpc>
        <a:spcBef>
          <a:spcPct val="0"/>
        </a:spcBef>
        <a:buNone/>
        <a:defRPr sz="4400" b="0" i="0" kern="1200">
          <a:solidFill>
            <a:schemeClr val="tx2"/>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32.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6/vuoden-valokuvaaja-kristiina-kurronen-tekoalyn-aikakaudella-aikakauslehtikuvien-on-oltava-lahestyttavia-ja-aitoja/"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6/advokaattia-tehdaan-printti-edella-ad-laura-ylikahri-lehden-taitto-on-silkkaa-nautintoa/" TargetMode="External"/><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hyperlink" Target="https://www.aikakausmedia.fi/ajankohtaista/ajankohtaista-aikakausmedioista/2026/se-sallittu-sivusuhde-kampanja-kannustaa-henkilokohtaiseen-suhteeseen-aikakauslehden-kanssa/"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hyperlink" Target="https://www.aikakausmedia.fi/uutiskirje/" TargetMode="External"/><Relationship Id="rId2" Type="http://schemas.openxmlformats.org/officeDocument/2006/relationships/image" Target="../media/image36.jpeg"/><Relationship Id="rId1" Type="http://schemas.openxmlformats.org/officeDocument/2006/relationships/slideLayout" Target="../slideLayouts/slideLayout37.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729775-DF8A-CA45-9105-05DC8CCDE98B}"/>
              </a:ext>
            </a:extLst>
          </p:cNvPr>
          <p:cNvSpPr>
            <a:spLocks noGrp="1"/>
          </p:cNvSpPr>
          <p:nvPr>
            <p:ph type="subTitle" idx="1"/>
          </p:nvPr>
        </p:nvSpPr>
        <p:spPr/>
        <p:txBody>
          <a:bodyPr>
            <a:normAutofit fontScale="85000" lnSpcReduction="20000"/>
          </a:bodyPr>
          <a:lstStyle/>
          <a:p>
            <a:r>
              <a:rPr lang="fi-FI" sz="2800" b="1" dirty="0"/>
              <a:t>Toukokuu 2026</a:t>
            </a:r>
            <a:endParaRPr lang="en-FI" sz="2800" b="1" dirty="0"/>
          </a:p>
        </p:txBody>
      </p:sp>
    </p:spTree>
    <p:extLst>
      <p:ext uri="{BB962C8B-B14F-4D97-AF65-F5344CB8AC3E}">
        <p14:creationId xmlns:p14="http://schemas.microsoft.com/office/powerpoint/2010/main" val="284849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113884754"/>
              </p:ext>
            </p:extLst>
          </p:nvPr>
        </p:nvGraphicFramePr>
        <p:xfrm>
          <a:off x="699442" y="1862733"/>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8DD457FA-0DFC-2BFD-FBC9-4D30917244C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X:ssä </a:t>
            </a:r>
            <a:br>
              <a:rPr lang="fi-FI" sz="3200" dirty="0"/>
            </a:br>
            <a:r>
              <a:rPr lang="fi-FI" sz="2600" b="1" dirty="0">
                <a:solidFill>
                  <a:schemeClr val="accent2"/>
                </a:solidFill>
                <a:latin typeface="Neue Haas Unica W1G" panose="020B0504030206020203" pitchFamily="34" charset="0"/>
              </a:rPr>
              <a:t>5/2025 – 5/2026</a:t>
            </a:r>
          </a:p>
        </p:txBody>
      </p:sp>
      <p:sp>
        <p:nvSpPr>
          <p:cNvPr id="6" name="TextBox 5">
            <a:extLst>
              <a:ext uri="{FF2B5EF4-FFF2-40B4-BE49-F238E27FC236}">
                <a16:creationId xmlns:a16="http://schemas.microsoft.com/office/drawing/2014/main" id="{91E86FBA-D3E8-D205-489D-3E4EA1F0046A}"/>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X-tilien seuraajat. Päällekkäisyyksiä ei ole huomioitu.</a:t>
            </a:r>
          </a:p>
        </p:txBody>
      </p:sp>
    </p:spTree>
    <p:extLst>
      <p:ext uri="{BB962C8B-B14F-4D97-AF65-F5344CB8AC3E}">
        <p14:creationId xmlns:p14="http://schemas.microsoft.com/office/powerpoint/2010/main" val="246623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YouTubessa </a:t>
            </a:r>
            <a:br>
              <a:rPr lang="fi-FI" sz="3200" dirty="0"/>
            </a:br>
            <a:r>
              <a:rPr lang="fi-FI" sz="2600" b="1" dirty="0">
                <a:solidFill>
                  <a:schemeClr val="accent2"/>
                </a:solidFill>
                <a:latin typeface="Neue Haas Unica W1G" panose="020B0504030206020203" pitchFamily="34" charset="0"/>
              </a:rPr>
              <a:t>5/2025 – 5/2026</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624939949"/>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315D70D-8B87-264D-9B56-C173941B4010}"/>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YouTube-kanavien tilaajat. Päällekkäisyyksiä ei ole huomioitu.</a:t>
            </a:r>
          </a:p>
        </p:txBody>
      </p:sp>
    </p:spTree>
    <p:extLst>
      <p:ext uri="{BB962C8B-B14F-4D97-AF65-F5344CB8AC3E}">
        <p14:creationId xmlns:p14="http://schemas.microsoft.com/office/powerpoint/2010/main" val="499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698497931"/>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CA28830D-C6F8-AA2D-AF7C-B6212F42440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TikTokissa </a:t>
            </a:r>
            <a:br>
              <a:rPr lang="fi-FI" sz="3200" dirty="0"/>
            </a:br>
            <a:r>
              <a:rPr lang="fi-FI" sz="2600" b="1" dirty="0">
                <a:solidFill>
                  <a:schemeClr val="accent2"/>
                </a:solidFill>
                <a:latin typeface="Neue Haas Unica W1G" panose="020B0504030206020203" pitchFamily="34" charset="0"/>
              </a:rPr>
              <a:t>5/2025 – 5/2026</a:t>
            </a:r>
          </a:p>
        </p:txBody>
      </p:sp>
      <p:sp>
        <p:nvSpPr>
          <p:cNvPr id="6" name="TextBox 5">
            <a:extLst>
              <a:ext uri="{FF2B5EF4-FFF2-40B4-BE49-F238E27FC236}">
                <a16:creationId xmlns:a16="http://schemas.microsoft.com/office/drawing/2014/main" id="{83B7B5FB-1AAC-8BD6-0847-85A458BD4CA9}"/>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TikTok</a:t>
            </a:r>
            <a:r>
              <a:rPr lang="fi-FI" sz="1200" i="1" dirty="0">
                <a:solidFill>
                  <a:schemeClr val="accent1"/>
                </a:solidFill>
                <a:latin typeface="Neue Haas Unica W1G" panose="020B0504030206020203" pitchFamily="34" charset="0"/>
              </a:rPr>
              <a:t>-tilien seuraajat. Päällekkäisyyksiä ei ole huomioitu.</a:t>
            </a:r>
          </a:p>
        </p:txBody>
      </p:sp>
    </p:spTree>
    <p:extLst>
      <p:ext uri="{BB962C8B-B14F-4D97-AF65-F5344CB8AC3E}">
        <p14:creationId xmlns:p14="http://schemas.microsoft.com/office/powerpoint/2010/main" val="3100302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D4A4-70D7-6D24-96E0-65FA352A260D}"/>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20749F5F-8C25-B078-D229-3D58CEAEBA2E}"/>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LinkedInissa </a:t>
            </a:r>
            <a:br>
              <a:rPr lang="fi-FI" sz="3200" dirty="0"/>
            </a:br>
            <a:r>
              <a:rPr lang="fi-FI" sz="2600" b="1" dirty="0">
                <a:solidFill>
                  <a:schemeClr val="accent2"/>
                </a:solidFill>
                <a:latin typeface="Neue Haas Unica W1G" panose="020B0504030206020203" pitchFamily="34" charset="0"/>
              </a:rPr>
              <a:t>5/2025 – 5/2026</a:t>
            </a:r>
          </a:p>
        </p:txBody>
      </p:sp>
      <p:sp>
        <p:nvSpPr>
          <p:cNvPr id="6" name="TextBox 5">
            <a:extLst>
              <a:ext uri="{FF2B5EF4-FFF2-40B4-BE49-F238E27FC236}">
                <a16:creationId xmlns:a16="http://schemas.microsoft.com/office/drawing/2014/main" id="{E15E5651-A75F-2A33-F8E0-E75279CAEF04}"/>
              </a:ext>
            </a:extLst>
          </p:cNvPr>
          <p:cNvSpPr txBox="1"/>
          <p:nvPr/>
        </p:nvSpPr>
        <p:spPr>
          <a:xfrm>
            <a:off x="1169894" y="1524446"/>
            <a:ext cx="10058400" cy="276999"/>
          </a:xfrm>
          <a:prstGeom prst="rect">
            <a:avLst/>
          </a:prstGeom>
          <a:noFill/>
        </p:spPr>
        <p:txBody>
          <a:bodyPr wrap="square" rtlCol="0">
            <a:spAutoFit/>
          </a:bodyPr>
          <a:lstStyle/>
          <a:p>
            <a:r>
              <a:rPr lang="fi-FI" sz="1200" i="1" dirty="0" err="1">
                <a:solidFill>
                  <a:schemeClr val="accent1"/>
                </a:solidFill>
                <a:latin typeface="Neue Haas Unica W1G" panose="020B0504030206020203" pitchFamily="34" charset="0"/>
              </a:rPr>
              <a:t>Aikakausmedioiden</a:t>
            </a:r>
            <a:r>
              <a:rPr lang="fi-FI" sz="1200" i="1" dirty="0">
                <a:solidFill>
                  <a:schemeClr val="accent1"/>
                </a:solidFill>
                <a:latin typeface="Neue Haas Unica W1G" panose="020B0504030206020203" pitchFamily="34" charset="0"/>
              </a:rPr>
              <a:t> LinkedIn-tilien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AF615225-63F7-BAE9-8B63-90429ED1CDC3}"/>
              </a:ext>
            </a:extLst>
          </p:cNvPr>
          <p:cNvGraphicFramePr/>
          <p:nvPr>
            <p:extLst>
              <p:ext uri="{D42A27DB-BD31-4B8C-83A1-F6EECF244321}">
                <p14:modId xmlns:p14="http://schemas.microsoft.com/office/powerpoint/2010/main" val="286681486"/>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891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49A9F-B1D8-D549-0ABD-1A14A4EDCA01}"/>
            </a:ext>
          </a:extLst>
        </p:cNvPr>
        <p:cNvGrpSpPr/>
        <p:nvPr/>
      </p:nvGrpSpPr>
      <p:grpSpPr>
        <a:xfrm>
          <a:off x="0" y="0"/>
          <a:ext cx="0" cy="0"/>
          <a:chOff x="0" y="0"/>
          <a:chExt cx="0" cy="0"/>
        </a:xfrm>
      </p:grpSpPr>
      <p:sp>
        <p:nvSpPr>
          <p:cNvPr id="5" name="Title 13">
            <a:extLst>
              <a:ext uri="{FF2B5EF4-FFF2-40B4-BE49-F238E27FC236}">
                <a16:creationId xmlns:a16="http://schemas.microsoft.com/office/drawing/2014/main" id="{DE292A0A-750C-3794-9552-D8DE7353DBE3}"/>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Threadsissa </a:t>
            </a:r>
            <a:br>
              <a:rPr lang="fi-FI" sz="3200" dirty="0"/>
            </a:br>
            <a:r>
              <a:rPr lang="fi-FI" sz="2600" b="1" dirty="0">
                <a:solidFill>
                  <a:schemeClr val="accent2"/>
                </a:solidFill>
                <a:latin typeface="Neue Haas Unica W1G" panose="020B0504030206020203" pitchFamily="34" charset="0"/>
              </a:rPr>
              <a:t>5/2025 – 5/2026</a:t>
            </a:r>
          </a:p>
        </p:txBody>
      </p:sp>
      <p:sp>
        <p:nvSpPr>
          <p:cNvPr id="6" name="TextBox 5">
            <a:extLst>
              <a:ext uri="{FF2B5EF4-FFF2-40B4-BE49-F238E27FC236}">
                <a16:creationId xmlns:a16="http://schemas.microsoft.com/office/drawing/2014/main" id="{4E3713CA-2F65-635D-23A6-845BDFFD0D81}"/>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a:t>
            </a:r>
            <a:r>
              <a:rPr lang="fi-FI" sz="1200" i="1" dirty="0" err="1">
                <a:solidFill>
                  <a:schemeClr val="accent1"/>
                </a:solidFill>
                <a:latin typeface="Neue Haas Unica W1G" panose="020B0504030206020203" pitchFamily="34" charset="0"/>
              </a:rPr>
              <a:t>Threads</a:t>
            </a:r>
            <a:r>
              <a:rPr lang="fi-FI" sz="1200" i="1" dirty="0">
                <a:solidFill>
                  <a:schemeClr val="accent1"/>
                </a:solidFill>
                <a:latin typeface="Neue Haas Unica W1G" panose="020B0504030206020203" pitchFamily="34" charset="0"/>
              </a:rPr>
              <a:t>-tilien seuraajat. Päällekkäisyyksiä ei ole huomioitu. Kanava lisättiin seurantaan tammikuussa 2025.</a:t>
            </a:r>
          </a:p>
        </p:txBody>
      </p:sp>
      <p:graphicFrame>
        <p:nvGraphicFramePr>
          <p:cNvPr id="2" name="Chart 1">
            <a:extLst>
              <a:ext uri="{FF2B5EF4-FFF2-40B4-BE49-F238E27FC236}">
                <a16:creationId xmlns:a16="http://schemas.microsoft.com/office/drawing/2014/main" id="{BC26C281-649D-FF9A-B51E-508C0AC12942}"/>
              </a:ext>
            </a:extLst>
          </p:cNvPr>
          <p:cNvGraphicFramePr/>
          <p:nvPr>
            <p:extLst>
              <p:ext uri="{D42A27DB-BD31-4B8C-83A1-F6EECF244321}">
                <p14:modId xmlns:p14="http://schemas.microsoft.com/office/powerpoint/2010/main" val="104660205"/>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05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Somen suurimmat</a:t>
            </a:r>
          </a:p>
        </p:txBody>
      </p:sp>
    </p:spTree>
    <p:extLst>
      <p:ext uri="{BB962C8B-B14F-4D97-AF65-F5344CB8AC3E}">
        <p14:creationId xmlns:p14="http://schemas.microsoft.com/office/powerpoint/2010/main" val="264340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tx2"/>
                </a:solidFill>
              </a:rPr>
              <a:t>Eniten seuraajia </a:t>
            </a:r>
            <a:r>
              <a:rPr lang="fi-FI" sz="3000" u="sng" dirty="0">
                <a:solidFill>
                  <a:schemeClr val="tx2"/>
                </a:solidFill>
              </a:rPr>
              <a:t>kaikissa kanavissa</a:t>
            </a:r>
            <a:r>
              <a:rPr lang="fi-FI" sz="3000" dirty="0">
                <a:solidFill>
                  <a:schemeClr val="tx2"/>
                </a:solidFill>
              </a:rPr>
              <a:t> TOP 20 / 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71903809"/>
              </p:ext>
            </p:extLst>
          </p:nvPr>
        </p:nvGraphicFramePr>
        <p:xfrm>
          <a:off x="1158466" y="1410790"/>
          <a:ext cx="4785132" cy="4536418"/>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274 603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274 235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273 417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41621">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231 835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5.</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217 485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207 290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176 242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6121">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161 390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31829">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142 786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612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130 027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2768688010"/>
              </p:ext>
            </p:extLst>
          </p:nvPr>
        </p:nvGraphicFramePr>
        <p:xfrm>
          <a:off x="6344421" y="1410790"/>
          <a:ext cx="4785132" cy="4516338"/>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r>
                        <a:rPr lang="fi-FI" sz="1500" b="0" i="0" noProof="0" dirty="0">
                          <a:solidFill>
                            <a:schemeClr val="tx2"/>
                          </a:solidFill>
                          <a:latin typeface="Neue Haas Unica W1G Medium"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tx2"/>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118 261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110 510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102 745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102 093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92 247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83 075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9717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82 243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80 051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73 550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168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71 891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seuraajat ja tilaajat Facebookissa, Instagramissa, X:ssä, YouTubessa, TikTokissa, Threadsissa ja LinkedInissa. Päällekkäisyyksiä ei ole huomioitu.</a:t>
            </a:r>
          </a:p>
        </p:txBody>
      </p:sp>
    </p:spTree>
    <p:extLst>
      <p:ext uri="{BB962C8B-B14F-4D97-AF65-F5344CB8AC3E}">
        <p14:creationId xmlns:p14="http://schemas.microsoft.com/office/powerpoint/2010/main" val="174600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Facebookissa</a:t>
            </a:r>
            <a:r>
              <a:rPr lang="fi-FI" sz="3000" dirty="0">
                <a:solidFill>
                  <a:schemeClr val="accent1"/>
                </a:solidFill>
              </a:rPr>
              <a:t> TOP 20 / 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121463338"/>
              </p:ext>
            </p:extLst>
          </p:nvPr>
        </p:nvGraphicFramePr>
        <p:xfrm>
          <a:off x="1158466" y="1410790"/>
          <a:ext cx="4785132" cy="4579527"/>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1.</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2.</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118 000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3.</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kern="1200" dirty="0">
                          <a:solidFill>
                            <a:srgbClr val="002649"/>
                          </a:solidFill>
                          <a:effectLst/>
                          <a:latin typeface="Neue Haas Unica W1G Medium" panose="020B0504030206020203" pitchFamily="34" charset="0"/>
                          <a:ea typeface="+mn-ea"/>
                          <a:cs typeface="+mn-cs"/>
                        </a:rPr>
                        <a:t>↑</a:t>
                      </a:r>
                      <a:r>
                        <a:rPr lang="fi-FI" sz="1500" b="0" i="0" u="none" strike="noStrike" kern="1200" dirty="0">
                          <a:solidFill>
                            <a:srgbClr val="002649"/>
                          </a:solidFill>
                          <a:effectLst/>
                          <a:latin typeface="Neue Haas Unica W1G Medium" panose="020B0604030206020203" pitchFamily="34" charset="0"/>
                          <a:ea typeface="+mn-ea"/>
                          <a:cs typeface="+mn-cs"/>
                        </a:rPr>
                        <a:t>1</a:t>
                      </a:r>
                      <a:endParaRPr lang="fi-FI" sz="1500" b="0" i="0" u="none" strike="noStrike" dirty="0">
                        <a:solidFill>
                          <a:srgbClr val="002649"/>
                        </a:solidFill>
                        <a:effectLst/>
                        <a:latin typeface="Neue Haas Unica W1G Medium" panose="020B06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4.</a:t>
                      </a:r>
                      <a:endParaRPr lang="fi-FI" sz="1500" b="1"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6.</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7.</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8.</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4442">
                <a:tc>
                  <a:txBody>
                    <a:bodyPr/>
                    <a:lstStyle/>
                    <a:p>
                      <a:pPr algn="ctr" fontAlgn="b"/>
                      <a:r>
                        <a:rPr lang="fi-FI" sz="1500" u="none" strike="noStrike" noProof="0" dirty="0">
                          <a:solidFill>
                            <a:schemeClr val="tx2"/>
                          </a:solidFill>
                          <a:effectLst/>
                          <a:latin typeface="Neue Haas Unica W1G" panose="020B0504030206020203" pitchFamily="34" charset="0"/>
                        </a:rPr>
                        <a:t>9.</a:t>
                      </a:r>
                      <a:endParaRPr lang="fi-FI" sz="1500" b="0" i="0" u="none" strike="noStrike" noProof="0" dirty="0">
                        <a:solidFill>
                          <a:schemeClr val="tx2"/>
                        </a:solidFill>
                        <a:effectLst/>
                        <a:latin typeface="Neue Haas Unica W1G" panose="020B0504030206020203" pitchFamily="34" charset="0"/>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Tieteen Kuvalehti Historia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59 000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3266">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57 000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1384055890"/>
              </p:ext>
            </p:extLst>
          </p:nvPr>
        </p:nvGraphicFramePr>
        <p:xfrm>
          <a:off x="6344421" y="1410790"/>
          <a:ext cx="4785132" cy="4579523"/>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384948">
                <a:tc gridSpan="3">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Tieteen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55 000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52 000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51 000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50 000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Tehy-lehti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46 000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Apu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970008257"/>
                  </a:ext>
                </a:extLst>
              </a:tr>
              <a:tr h="381325">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44 000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57980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Instagramissa</a:t>
            </a:r>
            <a:r>
              <a:rPr lang="fi-FI" sz="3000" dirty="0">
                <a:solidFill>
                  <a:schemeClr val="accent1"/>
                </a:solidFill>
              </a:rPr>
              <a:t> TOP 20 / 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73491307"/>
              </p:ext>
            </p:extLst>
          </p:nvPr>
        </p:nvGraphicFramePr>
        <p:xfrm>
          <a:off x="1158466" y="1410789"/>
          <a:ext cx="4785132" cy="451952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131 447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92 372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79 955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76 986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Soppa365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67 261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66 817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57 944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53 593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51 542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 ja keittiö</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47 550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4186801220"/>
              </p:ext>
            </p:extLst>
          </p:nvPr>
        </p:nvGraphicFramePr>
        <p:xfrm>
          <a:off x="6344421" y="1410790"/>
          <a:ext cx="4785132" cy="451952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45 051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Glorian ruoka &amp; viini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44 018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43 517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Unelmien Talo&amp;Koti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42 891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41 323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Kodin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36 745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Glorian Koti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36 452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33 431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32 778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Aku Ankka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31 390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6070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X:ssä</a:t>
            </a:r>
            <a:r>
              <a:rPr lang="fi-FI" sz="3000" dirty="0">
                <a:solidFill>
                  <a:schemeClr val="accent1"/>
                </a:solidFill>
              </a:rPr>
              <a:t> TOP 20 / 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742510867"/>
              </p:ext>
            </p:extLst>
          </p:nvPr>
        </p:nvGraphicFramePr>
        <p:xfrm>
          <a:off x="1158466" y="1410789"/>
          <a:ext cx="4785132" cy="451952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55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170 456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130 732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42 082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Mikrobitti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16 497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12 303</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Arvopaperi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11 569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10 179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Demokraatti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8 984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7 831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55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Potilaan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7 102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2421946567"/>
              </p:ext>
            </p:extLst>
          </p:nvPr>
        </p:nvGraphicFramePr>
        <p:xfrm>
          <a:off x="6344421" y="1410790"/>
          <a:ext cx="4785132" cy="458578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817298">
                  <a:extLst>
                    <a:ext uri="{9D8B030D-6E8A-4147-A177-3AD203B41FA5}">
                      <a16:colId xmlns:a16="http://schemas.microsoft.com/office/drawing/2014/main" val="3107084423"/>
                    </a:ext>
                  </a:extLst>
                </a:gridCol>
                <a:gridCol w="109720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lvl="0" algn="ct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Kuntalehti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5 974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5 785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Ylioppilaslehti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5 235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Sotilas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5 162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4 836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Sairaanhoitaja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3 952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Kiinteistölehti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3 588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Mondo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3 409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550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Kotimaa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3 400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099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3 125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423409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tanding on a sidewalk holding a book&#10;&#10;AI-generated content may be incorrect.">
            <a:extLst>
              <a:ext uri="{FF2B5EF4-FFF2-40B4-BE49-F238E27FC236}">
                <a16:creationId xmlns:a16="http://schemas.microsoft.com/office/drawing/2014/main" id="{B4A0837F-E090-B843-6163-854E44F4BF12}"/>
              </a:ext>
            </a:extLst>
          </p:cNvPr>
          <p:cNvPicPr>
            <a:picLocks noGrp="1" noChangeAspect="1"/>
          </p:cNvPicPr>
          <p:nvPr>
            <p:ph type="pic" idx="1"/>
          </p:nvPr>
        </p:nvPicPr>
        <p:blipFill>
          <a:blip r:embed="rId3"/>
          <a:srcRect t="1351" b="1351"/>
          <a:stretch>
            <a:fillRect/>
          </a:stretch>
        </p:blipFill>
        <p:spPr/>
      </p:pic>
      <p:sp>
        <p:nvSpPr>
          <p:cNvPr id="2" name="Title 1">
            <a:extLst>
              <a:ext uri="{FF2B5EF4-FFF2-40B4-BE49-F238E27FC236}">
                <a16:creationId xmlns:a16="http://schemas.microsoft.com/office/drawing/2014/main" id="{32F17C68-23B2-3347-A8BE-864A153CFC40}"/>
              </a:ext>
            </a:extLst>
          </p:cNvPr>
          <p:cNvSpPr>
            <a:spLocks noGrp="1"/>
          </p:cNvSpPr>
          <p:nvPr>
            <p:ph type="title"/>
          </p:nvPr>
        </p:nvSpPr>
        <p:spPr>
          <a:xfrm>
            <a:off x="825503" y="646595"/>
            <a:ext cx="4799012" cy="1231900"/>
          </a:xfrm>
        </p:spPr>
        <p:txBody>
          <a:bodyPr>
            <a:noAutofit/>
          </a:bodyPr>
          <a:lstStyle/>
          <a:p>
            <a:r>
              <a:rPr lang="fi-FI" sz="3200" dirty="0"/>
              <a:t>Seiska ja Reserviläinen kasvoivat eniten</a:t>
            </a:r>
            <a:endParaRPr lang="en-FI" sz="3200" dirty="0"/>
          </a:p>
        </p:txBody>
      </p:sp>
      <p:sp>
        <p:nvSpPr>
          <p:cNvPr id="5" name="Content Placeholder 3">
            <a:extLst>
              <a:ext uri="{FF2B5EF4-FFF2-40B4-BE49-F238E27FC236}">
                <a16:creationId xmlns:a16="http://schemas.microsoft.com/office/drawing/2014/main" id="{389698F5-380D-5EB9-2A71-FAF5B246EF2C}"/>
              </a:ext>
            </a:extLst>
          </p:cNvPr>
          <p:cNvSpPr>
            <a:spLocks noGrp="1"/>
          </p:cNvSpPr>
          <p:nvPr>
            <p:ph idx="10"/>
          </p:nvPr>
        </p:nvSpPr>
        <p:spPr>
          <a:xfrm>
            <a:off x="612912" y="1878495"/>
            <a:ext cx="5350566" cy="4288603"/>
          </a:xfrm>
        </p:spPr>
        <p:txBody>
          <a:bodyPr anchor="ctr">
            <a:noAutofit/>
          </a:bodyPr>
          <a:lstStyle/>
          <a:p>
            <a:pPr fontAlgn="b"/>
            <a:r>
              <a:rPr lang="fi-FI" sz="1400" dirty="0" err="1"/>
              <a:t>Aikakausmedioilla</a:t>
            </a:r>
            <a:r>
              <a:rPr lang="fi-FI" sz="1400" dirty="0"/>
              <a:t> oli toukokuussa yhteensä 5 485 469 seuraajaa kaikissa kanavissa (bruttoluku).</a:t>
            </a:r>
          </a:p>
          <a:p>
            <a:pPr fontAlgn="b"/>
            <a:r>
              <a:rPr lang="fi-FI" sz="1400" dirty="0"/>
              <a:t>Yleisö pieneni edelliseen kuukauteen verrattuna 8 675 seuraajalla, mikä näkyi erityisesti Facebookissa ja Instagramissa. Lasku johtuu neljän lehden poistumisesta seurannasta. Niillä oli kanavissaan yhteensä yli 30 000 seuraajaa.  </a:t>
            </a:r>
          </a:p>
          <a:p>
            <a:pPr fontAlgn="b"/>
            <a:r>
              <a:rPr lang="fi-FI" sz="1400" dirty="0"/>
              <a:t>X:ssä seuraajamäärä kasvoi poikkeuksellisesti, mikä johtuu Talous &amp; Yhteiskunta -lehden lisäämisestä seurantaan. Lehdellä oli yhteensä 2 372 seuraajaa X:ssä. </a:t>
            </a:r>
          </a:p>
          <a:p>
            <a:pPr fontAlgn="b"/>
            <a:r>
              <a:rPr lang="fi-FI" sz="1400" dirty="0"/>
              <a:t>Seurantaan lisättiin myös </a:t>
            </a:r>
            <a:r>
              <a:rPr lang="fi-FI" sz="1400" dirty="0" err="1"/>
              <a:t>Femina</a:t>
            </a:r>
            <a:r>
              <a:rPr lang="fi-FI" sz="1400" dirty="0"/>
              <a:t>.</a:t>
            </a:r>
          </a:p>
          <a:p>
            <a:pPr fontAlgn="b"/>
            <a:r>
              <a:rPr lang="fi-FI" sz="1400" dirty="0"/>
              <a:t>Eniten yleisöään kasvattivat Seiska (+2 852), Reserviläinen </a:t>
            </a:r>
            <a:br>
              <a:rPr lang="fi-FI" sz="1400" dirty="0"/>
            </a:br>
            <a:r>
              <a:rPr lang="fi-FI" sz="1400" dirty="0"/>
              <a:t>(+2 307) ja Viherpiha (+1 981).</a:t>
            </a:r>
          </a:p>
        </p:txBody>
      </p:sp>
      <p:pic>
        <p:nvPicPr>
          <p:cNvPr id="8" name="Picture 7">
            <a:extLst>
              <a:ext uri="{FF2B5EF4-FFF2-40B4-BE49-F238E27FC236}">
                <a16:creationId xmlns:a16="http://schemas.microsoft.com/office/drawing/2014/main" id="{8EC656D5-E350-F444-90BD-994BB6CD658A}"/>
              </a:ext>
            </a:extLst>
          </p:cNvPr>
          <p:cNvPicPr>
            <a:picLocks noChangeAspect="1"/>
          </p:cNvPicPr>
          <p:nvPr/>
        </p:nvPicPr>
        <p:blipFill>
          <a:blip r:embed="rId4"/>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C92C65EF-CCA6-A54B-80B2-F3E37DEE93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305"/>
          <a:stretch/>
        </p:blipFill>
        <p:spPr>
          <a:xfrm>
            <a:off x="5327652" y="0"/>
            <a:ext cx="2451100" cy="1441450"/>
          </a:xfrm>
          <a:prstGeom prst="rect">
            <a:avLst/>
          </a:prstGeom>
        </p:spPr>
      </p:pic>
    </p:spTree>
    <p:extLst>
      <p:ext uri="{BB962C8B-B14F-4D97-AF65-F5344CB8AC3E}">
        <p14:creationId xmlns:p14="http://schemas.microsoft.com/office/powerpoint/2010/main" val="15308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YouTubessa</a:t>
            </a:r>
            <a:r>
              <a:rPr lang="fi-FI" sz="3000" dirty="0">
                <a:solidFill>
                  <a:schemeClr val="accent1"/>
                </a:solidFill>
              </a:rPr>
              <a:t> ja </a:t>
            </a:r>
            <a:r>
              <a:rPr lang="fi-FI" sz="3000" u="sng" dirty="0">
                <a:solidFill>
                  <a:schemeClr val="accent1"/>
                </a:solidFill>
              </a:rPr>
              <a:t>TikTokissa</a:t>
            </a:r>
            <a:r>
              <a:rPr lang="fi-FI" sz="3000" dirty="0">
                <a:solidFill>
                  <a:schemeClr val="accent1"/>
                </a:solidFill>
              </a:rPr>
              <a:t> TOP 10 / </a:t>
            </a:r>
            <a:br>
              <a:rPr lang="fi-FI" sz="3000" dirty="0">
                <a:solidFill>
                  <a:schemeClr val="accent1"/>
                </a:solidFill>
              </a:rPr>
            </a:br>
            <a:r>
              <a:rPr lang="fi-FI" sz="3000" dirty="0">
                <a:solidFill>
                  <a:schemeClr val="accent1"/>
                </a:solidFill>
              </a:rPr>
              <a:t>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4023697157"/>
              </p:ext>
            </p:extLst>
          </p:nvPr>
        </p:nvGraphicFramePr>
        <p:xfrm>
          <a:off x="1208162" y="1410789"/>
          <a:ext cx="4785132" cy="4517725"/>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445967">
                  <a:extLst>
                    <a:ext uri="{9D8B030D-6E8A-4147-A177-3AD203B41FA5}">
                      <a16:colId xmlns:a16="http://schemas.microsoft.com/office/drawing/2014/main" val="3107084423"/>
                    </a:ext>
                  </a:extLst>
                </a:gridCol>
                <a:gridCol w="1468538">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YouTube</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22 000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21 500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Tuulilasi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20 900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15 800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396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Konepörssi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9 350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3962">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6 380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5 130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3962">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4 930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68067">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4 930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59CA4CB6-7BF2-5E49-4114-867E774842AD}"/>
              </a:ext>
            </a:extLst>
          </p:cNvPr>
          <p:cNvGraphicFramePr>
            <a:graphicFrameLocks/>
          </p:cNvGraphicFramePr>
          <p:nvPr>
            <p:extLst>
              <p:ext uri="{D42A27DB-BD31-4B8C-83A1-F6EECF244321}">
                <p14:modId xmlns:p14="http://schemas.microsoft.com/office/powerpoint/2010/main" val="4148712061"/>
              </p:ext>
            </p:extLst>
          </p:nvPr>
        </p:nvGraphicFramePr>
        <p:xfrm>
          <a:off x="6298100" y="1410791"/>
          <a:ext cx="4785132" cy="4526271"/>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616079">
                  <a:extLst>
                    <a:ext uri="{9D8B030D-6E8A-4147-A177-3AD203B41FA5}">
                      <a16:colId xmlns:a16="http://schemas.microsoft.com/office/drawing/2014/main" val="3107084423"/>
                    </a:ext>
                  </a:extLst>
                </a:gridCol>
                <a:gridCol w="1298426">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r>
                        <a:rPr lang="fi-FI" sz="1500" b="0" i="0" noProof="0" dirty="0">
                          <a:solidFill>
                            <a:schemeClr val="bg1"/>
                          </a:solidFill>
                          <a:latin typeface="Neue Haas Unica W1G Medium" panose="020B0504030206020203" pitchFamily="34" charset="0"/>
                        </a:rPr>
                        <a:t>    TikTok</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40 200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27 700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25 900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5875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13 400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5875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7 214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6 210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91651">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5 955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5 463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45239">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4 723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91651">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Anna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3 835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862869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9DF6-AAB8-AE42-9A76-4E8A53F663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AF2274-F143-0A7E-60FA-464973AE1613}"/>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seuraajia </a:t>
            </a:r>
            <a:r>
              <a:rPr lang="fi-FI" sz="3000" u="sng" dirty="0">
                <a:solidFill>
                  <a:schemeClr val="accent1"/>
                </a:solidFill>
              </a:rPr>
              <a:t>LinkedInissa</a:t>
            </a:r>
            <a:r>
              <a:rPr lang="fi-FI" sz="3000" dirty="0">
                <a:solidFill>
                  <a:schemeClr val="accent1"/>
                </a:solidFill>
              </a:rPr>
              <a:t> ja </a:t>
            </a:r>
            <a:r>
              <a:rPr lang="fi-FI" sz="3000" u="sng" dirty="0">
                <a:solidFill>
                  <a:schemeClr val="accent1"/>
                </a:solidFill>
              </a:rPr>
              <a:t>Threadsissa</a:t>
            </a:r>
            <a:r>
              <a:rPr lang="fi-FI" sz="3000" dirty="0">
                <a:solidFill>
                  <a:schemeClr val="accent1"/>
                </a:solidFill>
              </a:rPr>
              <a:t>  TOP 10 / </a:t>
            </a:r>
            <a:br>
              <a:rPr lang="fi-FI" sz="3000" dirty="0">
                <a:solidFill>
                  <a:schemeClr val="accent1"/>
                </a:solidFill>
              </a:rPr>
            </a:br>
            <a:r>
              <a:rPr lang="fi-FI" sz="3000" dirty="0">
                <a:solidFill>
                  <a:schemeClr val="accent1"/>
                </a:solidFill>
              </a:rPr>
              <a:t>toukokuu 2026</a:t>
            </a:r>
          </a:p>
        </p:txBody>
      </p:sp>
      <p:graphicFrame>
        <p:nvGraphicFramePr>
          <p:cNvPr id="7" name="Table 7">
            <a:extLst>
              <a:ext uri="{FF2B5EF4-FFF2-40B4-BE49-F238E27FC236}">
                <a16:creationId xmlns:a16="http://schemas.microsoft.com/office/drawing/2014/main" id="{4DA18194-DA21-8B21-4F1A-3D05BC48D56A}"/>
              </a:ext>
            </a:extLst>
          </p:cNvPr>
          <p:cNvGraphicFramePr>
            <a:graphicFrameLocks noGrp="1"/>
          </p:cNvGraphicFramePr>
          <p:nvPr>
            <p:ph idx="10"/>
            <p:extLst>
              <p:ext uri="{D42A27DB-BD31-4B8C-83A1-F6EECF244321}">
                <p14:modId xmlns:p14="http://schemas.microsoft.com/office/powerpoint/2010/main" val="2497661508"/>
              </p:ext>
            </p:extLst>
          </p:nvPr>
        </p:nvGraphicFramePr>
        <p:xfrm>
          <a:off x="6326262" y="1410788"/>
          <a:ext cx="4785132" cy="4506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1903908">
                  <a:extLst>
                    <a:ext uri="{9D8B030D-6E8A-4147-A177-3AD203B41FA5}">
                      <a16:colId xmlns:a16="http://schemas.microsoft.com/office/drawing/2014/main" val="3107084423"/>
                    </a:ext>
                  </a:extLst>
                </a:gridCol>
                <a:gridCol w="1010597">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Threads</a:t>
                      </a:r>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17 937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13 442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12 812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Maku</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8 566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09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7 792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Avotakka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7 650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092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Kotivinkki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6 576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Trendi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4 451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Meidän Mökki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4 403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092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Voi hyvin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3 232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2" name="Table 7">
            <a:extLst>
              <a:ext uri="{FF2B5EF4-FFF2-40B4-BE49-F238E27FC236}">
                <a16:creationId xmlns:a16="http://schemas.microsoft.com/office/drawing/2014/main" id="{D7FC17E1-526C-F476-F806-A5B31993A33C}"/>
              </a:ext>
            </a:extLst>
          </p:cNvPr>
          <p:cNvGraphicFramePr>
            <a:graphicFrameLocks/>
          </p:cNvGraphicFramePr>
          <p:nvPr>
            <p:extLst>
              <p:ext uri="{D42A27DB-BD31-4B8C-83A1-F6EECF244321}">
                <p14:modId xmlns:p14="http://schemas.microsoft.com/office/powerpoint/2010/main" val="374165302"/>
              </p:ext>
            </p:extLst>
          </p:nvPr>
        </p:nvGraphicFramePr>
        <p:xfrm>
          <a:off x="1205400" y="1410791"/>
          <a:ext cx="4785132" cy="4480689"/>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049999">
                  <a:extLst>
                    <a:ext uri="{9D8B030D-6E8A-4147-A177-3AD203B41FA5}">
                      <a16:colId xmlns:a16="http://schemas.microsoft.com/office/drawing/2014/main" val="3107084423"/>
                    </a:ext>
                  </a:extLst>
                </a:gridCol>
                <a:gridCol w="864506">
                  <a:extLst>
                    <a:ext uri="{9D8B030D-6E8A-4147-A177-3AD203B41FA5}">
                      <a16:colId xmlns:a16="http://schemas.microsoft.com/office/drawing/2014/main" val="2894783011"/>
                    </a:ext>
                  </a:extLst>
                </a:gridCol>
                <a:gridCol w="1196283">
                  <a:extLst>
                    <a:ext uri="{9D8B030D-6E8A-4147-A177-3AD203B41FA5}">
                      <a16:colId xmlns:a16="http://schemas.microsoft.com/office/drawing/2014/main" val="3113567705"/>
                    </a:ext>
                  </a:extLst>
                </a:gridCol>
              </a:tblGrid>
              <a:tr h="414000">
                <a:tc gridSpan="2">
                  <a:txBody>
                    <a:bodyPr/>
                    <a:lstStyle/>
                    <a:p>
                      <a:r>
                        <a:rPr lang="fi-FI" sz="1500" b="0" i="0" noProof="0" dirty="0">
                          <a:solidFill>
                            <a:schemeClr val="bg1"/>
                          </a:solidFill>
                          <a:latin typeface="Neue Haas Unica W1G Medium" panose="020B0504030206020203" pitchFamily="34" charset="0"/>
                        </a:rPr>
                        <a:t>    LinkedIn</a:t>
                      </a:r>
                      <a:endParaRPr lang="fi-FI" dirty="0"/>
                    </a:p>
                  </a:txBody>
                  <a:tcPr marL="0" marR="0" marT="0" marB="0" anchor="ctr">
                    <a:lnL w="9525" cap="flat" cmpd="sng" algn="ctr">
                      <a:noFill/>
                      <a:prstDash val="dot"/>
                      <a:round/>
                      <a:headEnd type="none" w="med" len="med"/>
                      <a:tailEnd type="none" w="med" len="med"/>
                    </a:lnL>
                    <a:lnR>
                      <a:noFill/>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a:txBody>
                    <a:bodyPr/>
                    <a:lstStyle/>
                    <a:p>
                      <a:pPr algn="r">
                        <a:lnSpc>
                          <a:spcPct val="100000"/>
                        </a:lnSpc>
                      </a:pPr>
                      <a:r>
                        <a:rPr lang="fi-FI" sz="1500" b="0" i="0" noProof="0" dirty="0">
                          <a:solidFill>
                            <a:schemeClr val="bg1"/>
                          </a:solidFill>
                          <a:latin typeface="Neue Haas Unica W1G Medium" panose="020B0504030206020203" pitchFamily="34" charset="0"/>
                        </a:rPr>
                        <a:t>seuraajia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i="0" noProof="0" dirty="0">
                        <a:solidFill>
                          <a:schemeClr val="bg1"/>
                        </a:solidFill>
                        <a:latin typeface="Neue Haas Unica W1G Medium"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39 046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Rakennuslehti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17 756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16 836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Tivi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7 836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71893">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4 705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HR viesti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4 511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720000">
                <a:tc>
                  <a:txBody>
                    <a:bodyPr/>
                    <a:lstStyle/>
                    <a:p>
                      <a:pPr algn="ctr" fontAlgn="b"/>
                      <a:r>
                        <a:rPr lang="fi-FI" sz="1500" u="none" strike="noStrike" kern="1200" noProof="0">
                          <a:solidFill>
                            <a:schemeClr val="tx2"/>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KITA Kiinteistö &amp; 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4 476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371893">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2 958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72638">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Enertec</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a:solidFill>
                            <a:srgbClr val="002649"/>
                          </a:solidFill>
                          <a:effectLst/>
                          <a:latin typeface="Neue Haas Unica W1G" panose="020B0504030206020203" pitchFamily="34" charset="0"/>
                        </a:rPr>
                        <a:t>2 678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70800">
                <a:tc>
                  <a:txBody>
                    <a:bodyPr/>
                    <a:lstStyle/>
                    <a:p>
                      <a:pPr algn="ctr" fontAlgn="b"/>
                      <a:r>
                        <a:rPr lang="fi-FI" sz="1500" u="none" strike="noStrike" kern="1200" noProof="0" dirty="0">
                          <a:solidFill>
                            <a:schemeClr val="tx2"/>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2 385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r>
                        <a:rPr lang="fi-FI" sz="1500" b="0" i="0" u="none" strike="noStrike" dirty="0">
                          <a:solidFill>
                            <a:srgbClr val="002649"/>
                          </a:solidFill>
                          <a:effectLst/>
                          <a:latin typeface="Neue Haas Unica W1G Medium" panose="020B0504030206020203" pitchFamily="34" charset="0"/>
                        </a:rPr>
                        <a:t>( - )</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60437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Eniten yleisöään </a:t>
            </a:r>
            <a:br>
              <a:rPr lang="fi-FI" dirty="0"/>
            </a:br>
            <a:r>
              <a:rPr lang="fi-FI" dirty="0"/>
              <a:t>kasvattaneet</a:t>
            </a:r>
          </a:p>
        </p:txBody>
      </p:sp>
    </p:spTree>
    <p:extLst>
      <p:ext uri="{BB962C8B-B14F-4D97-AF65-F5344CB8AC3E}">
        <p14:creationId xmlns:p14="http://schemas.microsoft.com/office/powerpoint/2010/main" val="20237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kaikissa kanavissa </a:t>
            </a:r>
            <a:r>
              <a:rPr lang="fi-FI" sz="3000" dirty="0">
                <a:solidFill>
                  <a:schemeClr val="accent1"/>
                </a:solidFill>
              </a:rPr>
              <a:t>TOP 20 /</a:t>
            </a:r>
            <a:br>
              <a:rPr lang="fi-FI" sz="3000" dirty="0">
                <a:solidFill>
                  <a:schemeClr val="accent1"/>
                </a:solidFill>
              </a:rPr>
            </a:br>
            <a:r>
              <a:rPr lang="fi-FI" sz="3000" dirty="0">
                <a:solidFill>
                  <a:schemeClr val="accent1"/>
                </a:solidFill>
              </a:rPr>
              <a:t>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363143511"/>
              </p:ext>
            </p:extLst>
          </p:nvPr>
        </p:nvGraphicFramePr>
        <p:xfrm>
          <a:off x="1815289" y="1410789"/>
          <a:ext cx="4139368" cy="4521880"/>
        </p:xfrm>
        <a:graphic>
          <a:graphicData uri="http://schemas.openxmlformats.org/drawingml/2006/table">
            <a:tbl>
              <a:tblPr firstRow="1" bandRow="1">
                <a:tableStyleId>{72833802-FEF1-4C79-8D5D-14CF1EAF98D9}</a:tableStyleId>
              </a:tblPr>
              <a:tblGrid>
                <a:gridCol w="503368">
                  <a:extLst>
                    <a:ext uri="{9D8B030D-6E8A-4147-A177-3AD203B41FA5}">
                      <a16:colId xmlns:a16="http://schemas.microsoft.com/office/drawing/2014/main" val="3436780004"/>
                    </a:ext>
                  </a:extLst>
                </a:gridCol>
                <a:gridCol w="2816761">
                  <a:extLst>
                    <a:ext uri="{9D8B030D-6E8A-4147-A177-3AD203B41FA5}">
                      <a16:colId xmlns:a16="http://schemas.microsoft.com/office/drawing/2014/main" val="3107084423"/>
                    </a:ext>
                  </a:extLst>
                </a:gridCol>
                <a:gridCol w="819239">
                  <a:extLst>
                    <a:ext uri="{9D8B030D-6E8A-4147-A177-3AD203B41FA5}">
                      <a16:colId xmlns:a16="http://schemas.microsoft.com/office/drawing/2014/main" val="2894783011"/>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    </a:t>
                      </a: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+ 2 852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+ 2 307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+ 1 981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Avecmedia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+ 1 582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+ 1 549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Moottori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+ 1 322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+ 1 223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Metsätrans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+ 1 152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+ 1 034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8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graphicFrame>
        <p:nvGraphicFramePr>
          <p:cNvPr id="30" name="Table 7">
            <a:extLst>
              <a:ext uri="{FF2B5EF4-FFF2-40B4-BE49-F238E27FC236}">
                <a16:creationId xmlns:a16="http://schemas.microsoft.com/office/drawing/2014/main" id="{1D867BAA-8147-6C48-910E-613CF8C49CD4}"/>
              </a:ext>
            </a:extLst>
          </p:cNvPr>
          <p:cNvGraphicFramePr>
            <a:graphicFrameLocks/>
          </p:cNvGraphicFramePr>
          <p:nvPr>
            <p:extLst>
              <p:ext uri="{D42A27DB-BD31-4B8C-83A1-F6EECF244321}">
                <p14:modId xmlns:p14="http://schemas.microsoft.com/office/powerpoint/2010/main" val="371413255"/>
              </p:ext>
            </p:extLst>
          </p:nvPr>
        </p:nvGraphicFramePr>
        <p:xfrm>
          <a:off x="6343745" y="1410789"/>
          <a:ext cx="4134751" cy="4521580"/>
        </p:xfrm>
        <a:graphic>
          <a:graphicData uri="http://schemas.openxmlformats.org/drawingml/2006/table">
            <a:tbl>
              <a:tblPr firstRow="1" bandRow="1">
                <a:tableStyleId>{72833802-FEF1-4C79-8D5D-14CF1EAF98D9}</a:tableStyleId>
              </a:tblPr>
              <a:tblGrid>
                <a:gridCol w="532872">
                  <a:extLst>
                    <a:ext uri="{9D8B030D-6E8A-4147-A177-3AD203B41FA5}">
                      <a16:colId xmlns:a16="http://schemas.microsoft.com/office/drawing/2014/main" val="3436780004"/>
                    </a:ext>
                  </a:extLst>
                </a:gridCol>
                <a:gridCol w="2337775">
                  <a:extLst>
                    <a:ext uri="{9D8B030D-6E8A-4147-A177-3AD203B41FA5}">
                      <a16:colId xmlns:a16="http://schemas.microsoft.com/office/drawing/2014/main" val="3107084423"/>
                    </a:ext>
                  </a:extLst>
                </a:gridCol>
                <a:gridCol w="1264104">
                  <a:extLst>
                    <a:ext uri="{9D8B030D-6E8A-4147-A177-3AD203B41FA5}">
                      <a16:colId xmlns:a16="http://schemas.microsoft.com/office/drawing/2014/main" val="2894783011"/>
                    </a:ext>
                  </a:extLst>
                </a:gridCol>
              </a:tblGrid>
              <a:tr h="414000">
                <a:tc gridSpan="3">
                  <a:txBody>
                    <a:bodyPr/>
                    <a:lstStyle/>
                    <a:p>
                      <a:pPr algn="r"/>
                      <a:r>
                        <a:rPr lang="fi-FI" sz="1500" b="0" i="0" noProof="0" dirty="0">
                          <a:solidFill>
                            <a:schemeClr val="bg1"/>
                          </a:solidFill>
                          <a:latin typeface="Neue Haas Unica W1G Medium" panose="020B0504030206020203" pitchFamily="34" charset="0"/>
                        </a:rPr>
                        <a:t>   uusia seuraajia</a:t>
                      </a:r>
                      <a:endParaRPr lang="fi-FI" sz="1500" b="0" noProof="0" dirty="0">
                        <a:solidFill>
                          <a:schemeClr val="bg1"/>
                        </a:solidFill>
                        <a:latin typeface="Neue Haas Unica W1G" panose="020B0504030206020203" pitchFamily="34" charset="0"/>
                      </a:endParaRPr>
                    </a:p>
                  </a:txBody>
                  <a:tcPr marL="0" marR="7200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+ 615</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12.</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+ 596</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13.</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Kotona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+ 311</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14.</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+ 290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15.</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Kotiliesi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+ 260</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16.</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+ 259</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17.</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Vapaa-ajan Kalastaja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+ 242</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18.</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Maailman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+ 228</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19.</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+ 227</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410758">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20.</a:t>
                      </a:r>
                    </a:p>
                  </a:txBody>
                  <a:tcPr marL="84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Juoksija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+ 224</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
        <p:nvSpPr>
          <p:cNvPr id="33" name="TextBox 32">
            <a:extLst>
              <a:ext uri="{FF2B5EF4-FFF2-40B4-BE49-F238E27FC236}">
                <a16:creationId xmlns:a16="http://schemas.microsoft.com/office/drawing/2014/main" id="{F5B24F3D-B5B1-A749-8400-B6B0C1FB02AB}"/>
              </a:ext>
            </a:extLst>
          </p:cNvPr>
          <p:cNvSpPr txBox="1"/>
          <p:nvPr/>
        </p:nvSpPr>
        <p:spPr>
          <a:xfrm>
            <a:off x="3147444" y="6266001"/>
            <a:ext cx="5897112" cy="400110"/>
          </a:xfrm>
          <a:prstGeom prst="rect">
            <a:avLst/>
          </a:prstGeom>
          <a:noFill/>
        </p:spPr>
        <p:txBody>
          <a:bodyPr wrap="square" rtlCol="0">
            <a:spAutoFit/>
          </a:bodyPr>
          <a:lstStyle/>
          <a:p>
            <a:pPr algn="ctr"/>
            <a:r>
              <a:rPr lang="fi-FI" sz="1000" dirty="0">
                <a:solidFill>
                  <a:schemeClr val="accent1"/>
                </a:solidFill>
                <a:latin typeface="Neue Haas Unica W1G" panose="020B0504030206020203" pitchFamily="34" charset="0"/>
              </a:rPr>
              <a:t>Kaikkien seurattujen medioiden seuraajat ja tilaajat Facebookissa, Instagramissa, X:ssä, YouTubessa, TikTokissa, Threadsissa ja LinkedInissa. Päällekkäisyyksiä ei ole huomioitu.</a:t>
            </a:r>
          </a:p>
        </p:txBody>
      </p:sp>
    </p:spTree>
    <p:extLst>
      <p:ext uri="{BB962C8B-B14F-4D97-AF65-F5344CB8AC3E}">
        <p14:creationId xmlns:p14="http://schemas.microsoft.com/office/powerpoint/2010/main" val="1633571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Facebookissa</a:t>
            </a:r>
            <a:r>
              <a:rPr lang="fi-FI" sz="3000" dirty="0">
                <a:solidFill>
                  <a:schemeClr val="accent1"/>
                </a:solidFill>
              </a:rPr>
              <a:t> TOP 10 / toukokuu 2026</a:t>
            </a:r>
          </a:p>
        </p:txBody>
      </p:sp>
      <p:sp>
        <p:nvSpPr>
          <p:cNvPr id="2" name="Content Placeholder 3">
            <a:extLst>
              <a:ext uri="{FF2B5EF4-FFF2-40B4-BE49-F238E27FC236}">
                <a16:creationId xmlns:a16="http://schemas.microsoft.com/office/drawing/2014/main" id="{B00DFDAA-9A6D-0204-259F-2EEACE6D8F85}"/>
              </a:ext>
            </a:extLst>
          </p:cNvPr>
          <p:cNvSpPr txBox="1">
            <a:spLocks/>
          </p:cNvSpPr>
          <p:nvPr/>
        </p:nvSpPr>
        <p:spPr>
          <a:xfrm>
            <a:off x="8915400" y="2677700"/>
            <a:ext cx="2920999" cy="3386097"/>
          </a:xfrm>
          <a:prstGeom prst="rect">
            <a:avLst/>
          </a:prstGeom>
          <a:ln>
            <a:solidFill>
              <a:schemeClr val="tx1"/>
            </a:solidFill>
            <a:prstDash val="sysDot"/>
          </a:ln>
        </p:spPr>
        <p:txBody>
          <a:bodyPr vert="horz" lIns="108000" tIns="108000" rIns="108000" bIns="10800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fontAlgn="b">
              <a:buNone/>
            </a:pPr>
            <a:r>
              <a:rPr lang="fi-FI" sz="1400" b="1" noProof="0" dirty="0" err="1">
                <a:latin typeface="Neue Haas Unica Pro" panose="020B0504030206020203" pitchFamily="34" charset="77"/>
              </a:rPr>
              <a:t>Huom</a:t>
            </a:r>
            <a:r>
              <a:rPr lang="fi-FI" sz="1400" b="1" noProof="0" dirty="0">
                <a:latin typeface="Neue Haas Unica Pro" panose="020B0504030206020203" pitchFamily="34" charset="77"/>
              </a:rPr>
              <a:t>! </a:t>
            </a:r>
          </a:p>
          <a:p>
            <a:pPr fontAlgn="b"/>
            <a:r>
              <a:rPr lang="fi-FI" sz="1200" noProof="0" dirty="0"/>
              <a:t>Facebook näyttää seuraajien tarkan määrän vain, jos heitä on alle tuhat. </a:t>
            </a:r>
          </a:p>
          <a:p>
            <a:pPr fontAlgn="b"/>
            <a:r>
              <a:rPr lang="fi-FI" sz="1200" noProof="0" dirty="0"/>
              <a:t>Jos </a:t>
            </a:r>
            <a:r>
              <a:rPr lang="fi-FI" sz="1200" dirty="0"/>
              <a:t>seuraajia </a:t>
            </a:r>
            <a:r>
              <a:rPr lang="fi-FI" sz="1200" noProof="0" dirty="0"/>
              <a:t>on 1 000–10 000, määrä pyöristetään sadan tarkkuudella.</a:t>
            </a:r>
          </a:p>
          <a:p>
            <a:pPr fontAlgn="b"/>
            <a:r>
              <a:rPr lang="fi-FI" sz="1200" noProof="0" dirty="0"/>
              <a:t> Jos </a:t>
            </a:r>
            <a:r>
              <a:rPr lang="fi-FI" sz="1200" dirty="0"/>
              <a:t>seuraajia </a:t>
            </a:r>
            <a:r>
              <a:rPr lang="fi-FI" sz="1200" noProof="0" dirty="0"/>
              <a:t>on yli 10 000, määrä pyöristetään tuhannen tarkkuudella. </a:t>
            </a:r>
          </a:p>
          <a:p>
            <a:pPr marL="0" indent="0" fontAlgn="b">
              <a:buNone/>
            </a:pPr>
            <a:r>
              <a:rPr lang="fi-FI" sz="1200" noProof="0" dirty="0"/>
              <a:t>Tästä syystä someseurannassa muutokset ovat usein tasan sata tai tasan tuhat.</a:t>
            </a:r>
          </a:p>
        </p:txBody>
      </p:sp>
      <p:graphicFrame>
        <p:nvGraphicFramePr>
          <p:cNvPr id="3" name="Table 7">
            <a:extLst>
              <a:ext uri="{FF2B5EF4-FFF2-40B4-BE49-F238E27FC236}">
                <a16:creationId xmlns:a16="http://schemas.microsoft.com/office/drawing/2014/main" id="{FECF55C5-9FE7-F351-5441-EA453B32AE5A}"/>
              </a:ext>
            </a:extLst>
          </p:cNvPr>
          <p:cNvGraphicFramePr>
            <a:graphicFrameLocks/>
          </p:cNvGraphicFramePr>
          <p:nvPr>
            <p:extLst>
              <p:ext uri="{D42A27DB-BD31-4B8C-83A1-F6EECF244321}">
                <p14:modId xmlns:p14="http://schemas.microsoft.com/office/powerpoint/2010/main" val="660822639"/>
              </p:ext>
            </p:extLst>
          </p:nvPr>
        </p:nvGraphicFramePr>
        <p:xfrm>
          <a:off x="3194541" y="1410788"/>
          <a:ext cx="4830788" cy="2600941"/>
        </p:xfrm>
        <a:graphic>
          <a:graphicData uri="http://schemas.openxmlformats.org/drawingml/2006/table">
            <a:tbl>
              <a:tblPr firstRow="1" bandRow="1">
                <a:tableStyleId>{72833802-FEF1-4C79-8D5D-14CF1EAF98D9}</a:tableStyleId>
              </a:tblPr>
              <a:tblGrid>
                <a:gridCol w="860223">
                  <a:extLst>
                    <a:ext uri="{9D8B030D-6E8A-4147-A177-3AD203B41FA5}">
                      <a16:colId xmlns:a16="http://schemas.microsoft.com/office/drawing/2014/main" val="3436780004"/>
                    </a:ext>
                  </a:extLst>
                </a:gridCol>
                <a:gridCol w="2327563">
                  <a:extLst>
                    <a:ext uri="{9D8B030D-6E8A-4147-A177-3AD203B41FA5}">
                      <a16:colId xmlns:a16="http://schemas.microsoft.com/office/drawing/2014/main" val="3107084423"/>
                    </a:ext>
                  </a:extLst>
                </a:gridCol>
                <a:gridCol w="1318722">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40941">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84700" marR="12700" marT="72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Reserviläinen</a:t>
                      </a:r>
                    </a:p>
                  </a:txBody>
                  <a:tcPr marL="9525" marR="9525" marT="9525"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+ 2 000</a:t>
                      </a:r>
                    </a:p>
                  </a:txBody>
                  <a:tcPr marL="9525" marR="9525" marT="72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365880368"/>
                  </a:ext>
                </a:extLst>
              </a:tr>
              <a:tr h="1080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kern="1200" noProof="0" dirty="0">
                          <a:solidFill>
                            <a:schemeClr val="accent1"/>
                          </a:solidFill>
                          <a:effectLst/>
                          <a:latin typeface="Neue Haas Unica W1G" panose="020B0504030206020203" pitchFamily="34" charset="0"/>
                          <a:ea typeface="+mn-ea"/>
                          <a:cs typeface="+mn-cs"/>
                        </a:rPr>
                        <a:t>2. – 6.</a:t>
                      </a:r>
                    </a:p>
                  </a:txBody>
                  <a:tcPr marL="84700" marR="12700" marT="72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Avecmedia, </a:t>
                      </a:r>
                      <a:r>
                        <a:rPr lang="fi-FI" sz="1500" b="0" i="0" u="none" strike="noStrike" dirty="0" err="1">
                          <a:solidFill>
                            <a:srgbClr val="0E2649"/>
                          </a:solidFill>
                          <a:effectLst/>
                          <a:latin typeface="Neue Haas Unica W1G" panose="020B0504030206020203" pitchFamily="34" charset="0"/>
                        </a:rPr>
                        <a:t>Metsätrans</a:t>
                      </a:r>
                      <a:r>
                        <a:rPr lang="fi-FI" sz="1500" b="0" i="0" u="none" strike="noStrike" dirty="0">
                          <a:solidFill>
                            <a:srgbClr val="0E2649"/>
                          </a:solidFill>
                          <a:effectLst/>
                          <a:latin typeface="Neue Haas Unica W1G" panose="020B0504030206020203" pitchFamily="34" charset="0"/>
                        </a:rPr>
                        <a:t>, Seiska, Suomen Lääkärilehti, Viherpiha</a:t>
                      </a:r>
                    </a:p>
                  </a:txBody>
                  <a:tcPr marL="9525" marR="9525" marT="9525"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+ 1 000</a:t>
                      </a:r>
                    </a:p>
                  </a:txBody>
                  <a:tcPr marL="9525" marR="9525" marT="72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754749055"/>
                  </a:ext>
                </a:extLst>
              </a:tr>
              <a:tr h="360000">
                <a:tc>
                  <a:txBody>
                    <a:bodyPr/>
                    <a:lstStyle/>
                    <a:p>
                      <a:pPr algn="l"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84700" marR="12700" marT="72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Moottori</a:t>
                      </a:r>
                    </a:p>
                  </a:txBody>
                  <a:tcPr marL="9525" marR="9525" marT="9525"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+ 700</a:t>
                      </a:r>
                    </a:p>
                  </a:txBody>
                  <a:tcPr marL="9525" marR="9525" marT="72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614593336"/>
                  </a:ext>
                </a:extLst>
              </a:tr>
              <a:tr h="360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i-FI" sz="1500" u="none" strike="noStrike" kern="1200" noProof="0" dirty="0">
                          <a:solidFill>
                            <a:schemeClr val="accent1"/>
                          </a:solidFill>
                          <a:effectLst/>
                          <a:latin typeface="Neue Haas Unica W1G" panose="020B0504030206020203" pitchFamily="34" charset="0"/>
                          <a:ea typeface="+mn-ea"/>
                          <a:cs typeface="+mn-cs"/>
                        </a:rPr>
                        <a:t>8. – 10.</a:t>
                      </a:r>
                    </a:p>
                  </a:txBody>
                  <a:tcPr marL="84700" marR="12700" marT="72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50000"/>
                        </a:lnSpc>
                      </a:pPr>
                      <a:r>
                        <a:rPr lang="fi-FI" sz="1500" b="0" i="0" u="none" strike="noStrike" dirty="0">
                          <a:solidFill>
                            <a:srgbClr val="0E2649"/>
                          </a:solidFill>
                          <a:effectLst/>
                          <a:latin typeface="Neue Haas Unica W1G" panose="020B0504030206020203" pitchFamily="34" charset="0"/>
                        </a:rPr>
                        <a:t>Kotimaa, Ultra, Yliopisto</a:t>
                      </a:r>
                    </a:p>
                  </a:txBody>
                  <a:tcPr marL="9525" marR="9525" marT="9525"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r>
                        <a:rPr lang="fi-FI" sz="1500" b="0" i="0" u="none" strike="noStrike" dirty="0">
                          <a:solidFill>
                            <a:srgbClr val="0E2649"/>
                          </a:solidFill>
                          <a:effectLst/>
                          <a:latin typeface="Neue Haas Unica W1G" panose="020B0504030206020203" pitchFamily="34" charset="0"/>
                        </a:rPr>
                        <a:t>+ 200</a:t>
                      </a:r>
                    </a:p>
                  </a:txBody>
                  <a:tcPr marL="9525" marR="9525" marT="72000" marB="0">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88973236"/>
                  </a:ext>
                </a:extLst>
              </a:tr>
            </a:tbl>
          </a:graphicData>
        </a:graphic>
      </p:graphicFrame>
    </p:spTree>
    <p:extLst>
      <p:ext uri="{BB962C8B-B14F-4D97-AF65-F5344CB8AC3E}">
        <p14:creationId xmlns:p14="http://schemas.microsoft.com/office/powerpoint/2010/main" val="1021747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Instagramissa</a:t>
            </a:r>
            <a:r>
              <a:rPr lang="fi-FI" sz="3000" dirty="0">
                <a:solidFill>
                  <a:schemeClr val="accent1"/>
                </a:solidFill>
              </a:rPr>
              <a:t> TOP 10 / 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1670005872"/>
              </p:ext>
            </p:extLst>
          </p:nvPr>
        </p:nvGraphicFramePr>
        <p:xfrm>
          <a:off x="3703434" y="1410788"/>
          <a:ext cx="4785132" cy="4175391"/>
        </p:xfrm>
        <a:graphic>
          <a:graphicData uri="http://schemas.openxmlformats.org/drawingml/2006/table">
            <a:tbl>
              <a:tblPr firstRow="1" bandRow="1">
                <a:tableStyleId>{72833802-FEF1-4C79-8D5D-14CF1EAF98D9}</a:tableStyleId>
              </a:tblPr>
              <a:tblGrid>
                <a:gridCol w="672013">
                  <a:extLst>
                    <a:ext uri="{9D8B030D-6E8A-4147-A177-3AD203B41FA5}">
                      <a16:colId xmlns:a16="http://schemas.microsoft.com/office/drawing/2014/main" val="3436780004"/>
                    </a:ext>
                  </a:extLst>
                </a:gridCol>
                <a:gridCol w="2247422">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fi-FI" sz="1500" b="0" noProof="0" dirty="0">
                          <a:solidFill>
                            <a:schemeClr val="bg1"/>
                          </a:solidFill>
                          <a:latin typeface="Neue Haas Unica W1G" panose="020B0504030206020203" pitchFamily="34" charset="0"/>
                        </a:rPr>
                        <a:t> </a:t>
                      </a: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+ 1 550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Viherpiha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+ 981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K-Ruoka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+ 594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Avecmedia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+ 578</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6.</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Moottori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+ 561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+ 551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131458507"/>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+ 319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412074">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 – 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Kotona, 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+ 296</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bl>
          </a:graphicData>
        </a:graphic>
      </p:graphicFrame>
    </p:spTree>
    <p:extLst>
      <p:ext uri="{BB962C8B-B14F-4D97-AF65-F5344CB8AC3E}">
        <p14:creationId xmlns:p14="http://schemas.microsoft.com/office/powerpoint/2010/main" val="2238849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80D914-1410-E34D-A2B5-24E5469ED6EB}"/>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X:ssä</a:t>
            </a:r>
            <a:r>
              <a:rPr lang="fi-FI" sz="3000" dirty="0">
                <a:solidFill>
                  <a:schemeClr val="accent1"/>
                </a:solidFill>
              </a:rPr>
              <a:t> TOP 10 / toukokuu 2026</a:t>
            </a:r>
          </a:p>
        </p:txBody>
      </p:sp>
      <p:graphicFrame>
        <p:nvGraphicFramePr>
          <p:cNvPr id="7" name="Table 7">
            <a:extLst>
              <a:ext uri="{FF2B5EF4-FFF2-40B4-BE49-F238E27FC236}">
                <a16:creationId xmlns:a16="http://schemas.microsoft.com/office/drawing/2014/main" id="{81418DE7-D61F-7041-819A-B3EDBDD89FED}"/>
              </a:ext>
            </a:extLst>
          </p:cNvPr>
          <p:cNvGraphicFramePr>
            <a:graphicFrameLocks noGrp="1"/>
          </p:cNvGraphicFramePr>
          <p:nvPr>
            <p:ph idx="10"/>
            <p:extLst>
              <p:ext uri="{D42A27DB-BD31-4B8C-83A1-F6EECF244321}">
                <p14:modId xmlns:p14="http://schemas.microsoft.com/office/powerpoint/2010/main" val="2487227195"/>
              </p:ext>
            </p:extLst>
          </p:nvPr>
        </p:nvGraphicFramePr>
        <p:xfrm>
          <a:off x="3703434" y="1410787"/>
          <a:ext cx="4785132" cy="1854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Aitio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500" u="none" strike="noStrike" kern="1200" noProof="0" dirty="0">
                          <a:solidFill>
                            <a:schemeClr val="accent1"/>
                          </a:solidFill>
                          <a:effectLst/>
                          <a:latin typeface="Neue Haas Unica W1G" panose="020B0504030206020203" pitchFamily="34" charset="0"/>
                          <a:ea typeface="+mn-ea"/>
                          <a:cs typeface="+mn-cs"/>
                        </a:rPr>
                        <a:t>4. – 5. </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Moottori, Taloustaito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12347355"/>
                  </a:ext>
                </a:extLst>
              </a:tr>
            </a:tbl>
          </a:graphicData>
        </a:graphic>
      </p:graphicFrame>
    </p:spTree>
    <p:extLst>
      <p:ext uri="{BB962C8B-B14F-4D97-AF65-F5344CB8AC3E}">
        <p14:creationId xmlns:p14="http://schemas.microsoft.com/office/powerpoint/2010/main" val="47957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00D5-C794-804F-693C-27658A7DFD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D1476F-E93C-A043-1D96-C340236F880A}"/>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YouTubessa</a:t>
            </a:r>
            <a:r>
              <a:rPr lang="fi-FI" sz="3000" dirty="0">
                <a:solidFill>
                  <a:schemeClr val="accent1"/>
                </a:solidFill>
              </a:rPr>
              <a:t> TOP 10 / toukokuu 2026</a:t>
            </a:r>
          </a:p>
        </p:txBody>
      </p:sp>
      <p:graphicFrame>
        <p:nvGraphicFramePr>
          <p:cNvPr id="7" name="Table 7">
            <a:extLst>
              <a:ext uri="{FF2B5EF4-FFF2-40B4-BE49-F238E27FC236}">
                <a16:creationId xmlns:a16="http://schemas.microsoft.com/office/drawing/2014/main" id="{50AE5A8D-3D64-92F0-A96F-D33B50BD28D6}"/>
              </a:ext>
            </a:extLst>
          </p:cNvPr>
          <p:cNvGraphicFramePr>
            <a:graphicFrameLocks noGrp="1"/>
          </p:cNvGraphicFramePr>
          <p:nvPr>
            <p:ph idx="10"/>
            <p:extLst>
              <p:ext uri="{D42A27DB-BD31-4B8C-83A1-F6EECF244321}">
                <p14:modId xmlns:p14="http://schemas.microsoft.com/office/powerpoint/2010/main" val="2570967426"/>
              </p:ext>
            </p:extLst>
          </p:nvPr>
        </p:nvGraphicFramePr>
        <p:xfrm>
          <a:off x="3703434" y="1410786"/>
          <a:ext cx="4785132" cy="3704400"/>
        </p:xfrm>
        <a:graphic>
          <a:graphicData uri="http://schemas.openxmlformats.org/drawingml/2006/table">
            <a:tbl>
              <a:tblPr firstRow="1" bandRow="1">
                <a:tableStyleId>{72833802-FEF1-4C79-8D5D-14CF1EAF98D9}</a:tableStyleId>
              </a:tblPr>
              <a:tblGrid>
                <a:gridCol w="790189">
                  <a:extLst>
                    <a:ext uri="{9D8B030D-6E8A-4147-A177-3AD203B41FA5}">
                      <a16:colId xmlns:a16="http://schemas.microsoft.com/office/drawing/2014/main" val="3436780004"/>
                    </a:ext>
                  </a:extLst>
                </a:gridCol>
                <a:gridCol w="2129246">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7200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1.</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Siivet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2. – 3.</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lnSpc>
                          <a:spcPct val="100000"/>
                        </a:lnSpc>
                        <a:buNone/>
                      </a:pPr>
                      <a:r>
                        <a:rPr lang="fi-FI" sz="1500" b="0" i="0" u="none" strike="noStrike" dirty="0">
                          <a:solidFill>
                            <a:srgbClr val="002649"/>
                          </a:solidFill>
                          <a:effectLst/>
                          <a:latin typeface="Neue Haas Unica W1G" panose="020B0504030206020203" pitchFamily="34" charset="0"/>
                        </a:rPr>
                        <a:t>Moottori, Vapaa-ajan Kalastaja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+ 60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4.</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5. – 6.</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Juoksija, Metsälehti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7.</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Suomen Luonto</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44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8.</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Metsätrans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44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554769853"/>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9.</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TAUKO 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44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977424197"/>
                  </a:ext>
                </a:extLst>
              </a:tr>
              <a:tr h="36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10.</a:t>
                      </a:r>
                      <a:endParaRPr lang="en-FI" sz="1500" u="none" strike="noStrike" kern="1200" dirty="0">
                        <a:solidFill>
                          <a:schemeClr val="accent1"/>
                        </a:solidFill>
                        <a:effectLst/>
                        <a:latin typeface="Neue Haas Unica W1G" panose="020B0504030206020203" pitchFamily="34" charset="0"/>
                        <a:ea typeface="+mn-ea"/>
                        <a:cs typeface="+mn-cs"/>
                      </a:endParaRPr>
                    </a:p>
                  </a:txBody>
                  <a:tcPr marL="81525" marR="9525"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accent1"/>
                        </a:solidFill>
                        <a:effectLst/>
                        <a:latin typeface="Neue Haas Unica W1G" panose="020B0504030206020203" pitchFamily="34" charset="0"/>
                        <a:ea typeface="+mn-ea"/>
                        <a:cs typeface="+mn-cs"/>
                      </a:endParaRPr>
                    </a:p>
                  </a:txBody>
                  <a:tcPr marL="12700" marR="12700" marT="144000" marB="0">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879108634"/>
                  </a:ext>
                </a:extLst>
              </a:tr>
            </a:tbl>
          </a:graphicData>
        </a:graphic>
      </p:graphicFrame>
    </p:spTree>
    <p:extLst>
      <p:ext uri="{BB962C8B-B14F-4D97-AF65-F5344CB8AC3E}">
        <p14:creationId xmlns:p14="http://schemas.microsoft.com/office/powerpoint/2010/main" val="66621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536C-B677-5A41-A83A-8A09958132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538FB6-19C9-13C3-5BA2-D10B2AF3FA45}"/>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Tiktokissa</a:t>
            </a:r>
            <a:r>
              <a:rPr lang="fi-FI" sz="3000" dirty="0">
                <a:solidFill>
                  <a:schemeClr val="accent1"/>
                </a:solidFill>
              </a:rPr>
              <a:t> TOP 10 / toukokuu 2026</a:t>
            </a:r>
          </a:p>
        </p:txBody>
      </p:sp>
      <p:graphicFrame>
        <p:nvGraphicFramePr>
          <p:cNvPr id="5" name="Table 7">
            <a:extLst>
              <a:ext uri="{FF2B5EF4-FFF2-40B4-BE49-F238E27FC236}">
                <a16:creationId xmlns:a16="http://schemas.microsoft.com/office/drawing/2014/main" id="{CE84ADD7-4C48-9752-7B58-347F588CE8BA}"/>
              </a:ext>
            </a:extLst>
          </p:cNvPr>
          <p:cNvGraphicFramePr>
            <a:graphicFrameLocks noGrp="1"/>
          </p:cNvGraphicFramePr>
          <p:nvPr>
            <p:ph idx="10"/>
            <p:extLst>
              <p:ext uri="{D42A27DB-BD31-4B8C-83A1-F6EECF244321}">
                <p14:modId xmlns:p14="http://schemas.microsoft.com/office/powerpoint/2010/main" val="2461423645"/>
              </p:ext>
            </p:extLst>
          </p:nvPr>
        </p:nvGraphicFramePr>
        <p:xfrm>
          <a:off x="3703434" y="1410787"/>
          <a:ext cx="4785132" cy="4014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Yhteishyvä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+ 463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Pirkka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309111033"/>
                  </a:ext>
                </a:extLst>
              </a:tr>
              <a:tr h="720000">
                <a:tc>
                  <a:txBody>
                    <a:bodyPr/>
                    <a:lstStyle/>
                    <a:p>
                      <a:pPr algn="l" fontAlgn="b"/>
                      <a:r>
                        <a:rPr lang="fi-FI" sz="1500" u="none" strike="noStrike" kern="1200" dirty="0">
                          <a:solidFill>
                            <a:schemeClr val="accent1"/>
                          </a:solidFill>
                          <a:effectLst/>
                          <a:latin typeface="Neue Haas Unica W1G" panose="020B0504030206020203" pitchFamily="34" charset="0"/>
                          <a:ea typeface="+mn-ea"/>
                          <a:cs typeface="+mn-cs"/>
                        </a:rPr>
                        <a:t>4. – 5.</a:t>
                      </a:r>
                      <a:endParaRPr lang="en-FI" sz="1500" u="none" strike="noStrike" kern="120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Kotiliesi, 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+ 100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ctr" fontAlgn="b"/>
                      <a:r>
                        <a:rPr lang="fi-FI" sz="1500" u="none" strike="noStrike" kern="1200" dirty="0">
                          <a:solidFill>
                            <a:schemeClr val="accent1"/>
                          </a:solidFill>
                          <a:effectLst/>
                          <a:latin typeface="Neue Haas Unica W1G" panose="020B0504030206020203" pitchFamily="34" charset="0"/>
                          <a:ea typeface="+mn-ea"/>
                          <a:cs typeface="+mn-cs"/>
                        </a:rPr>
                        <a:t>6.</a:t>
                      </a:r>
                      <a:endParaRPr lang="en-FI" sz="1500" u="none" strike="noStrike" kern="1200" dirty="0">
                        <a:solidFill>
                          <a:schemeClr val="accent1"/>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err="1">
                          <a:solidFill>
                            <a:srgbClr val="002649"/>
                          </a:solidFill>
                          <a:effectLst/>
                          <a:latin typeface="Neue Haas Unica W1G" panose="020B0504030206020203" pitchFamily="34" charset="0"/>
                        </a:rPr>
                        <a:t>Metsätrans</a:t>
                      </a:r>
                      <a:endParaRPr lang="fi-FI" sz="1500" b="0" i="0" u="none" strike="noStrike" dirty="0">
                        <a:solidFill>
                          <a:srgbClr val="002649"/>
                        </a:solidFill>
                        <a:effectLst/>
                        <a:latin typeface="Neue Haas Unica W1G" panose="020B05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+ 80</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7.</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Koululainen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+ 42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43657639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8.</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GTi-Magazine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885632224"/>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9.</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Me Naiset</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653992292"/>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10.</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Suomen Kuvalehti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127811441"/>
                  </a:ext>
                </a:extLst>
              </a:tr>
            </a:tbl>
          </a:graphicData>
        </a:graphic>
      </p:graphicFrame>
    </p:spTree>
    <p:extLst>
      <p:ext uri="{BB962C8B-B14F-4D97-AF65-F5344CB8AC3E}">
        <p14:creationId xmlns:p14="http://schemas.microsoft.com/office/powerpoint/2010/main" val="275640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9246E-22B9-C260-A98F-CE2AADD2E7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19B860-7AC6-6395-420F-61F10E573561}"/>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a:solidFill>
                  <a:schemeClr val="accent1"/>
                </a:solidFill>
              </a:rPr>
              <a:t>Threadsissa</a:t>
            </a:r>
            <a:r>
              <a:rPr lang="fi-FI" sz="3000" dirty="0">
                <a:solidFill>
                  <a:schemeClr val="accent1"/>
                </a:solidFill>
              </a:rPr>
              <a:t>  TOP 5 / toukokuu 2026</a:t>
            </a:r>
          </a:p>
        </p:txBody>
      </p:sp>
      <p:graphicFrame>
        <p:nvGraphicFramePr>
          <p:cNvPr id="2" name="Table 7">
            <a:extLst>
              <a:ext uri="{FF2B5EF4-FFF2-40B4-BE49-F238E27FC236}">
                <a16:creationId xmlns:a16="http://schemas.microsoft.com/office/drawing/2014/main" id="{F6F23E41-34DE-286E-A553-2AA3A92E08D1}"/>
              </a:ext>
            </a:extLst>
          </p:cNvPr>
          <p:cNvGraphicFramePr>
            <a:graphicFrameLocks/>
          </p:cNvGraphicFramePr>
          <p:nvPr>
            <p:extLst>
              <p:ext uri="{D42A27DB-BD31-4B8C-83A1-F6EECF244321}">
                <p14:modId xmlns:p14="http://schemas.microsoft.com/office/powerpoint/2010/main" val="3191875269"/>
              </p:ext>
            </p:extLst>
          </p:nvPr>
        </p:nvGraphicFramePr>
        <p:xfrm>
          <a:off x="3747090" y="1410788"/>
          <a:ext cx="4785132" cy="2212074"/>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2245091">
                  <a:extLst>
                    <a:ext uri="{9D8B030D-6E8A-4147-A177-3AD203B41FA5}">
                      <a16:colId xmlns:a16="http://schemas.microsoft.com/office/drawing/2014/main" val="3107084423"/>
                    </a:ext>
                  </a:extLst>
                </a:gridCol>
                <a:gridCol w="1541417">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2074">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Seiska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+ 1 069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Taide</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+ 24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Kaksplus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a:solidFill>
                            <a:srgbClr val="002649"/>
                          </a:solidFill>
                          <a:effectLst/>
                          <a:latin typeface="Neue Haas Unica W1G" panose="020B0504030206020203" pitchFamily="34" charset="0"/>
                        </a:rPr>
                        <a:t>Tekniikan Maailma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+ 12</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630288932"/>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err="1">
                          <a:solidFill>
                            <a:srgbClr val="002649"/>
                          </a:solidFill>
                          <a:effectLst/>
                          <a:latin typeface="Neue Haas Unica W1G" panose="020B0504030206020203" pitchFamily="34" charset="0"/>
                        </a:rPr>
                        <a:t>Tivi</a:t>
                      </a:r>
                      <a:endParaRPr lang="fi-FI" sz="1500" b="0" i="0" u="none" strike="noStrike" dirty="0">
                        <a:solidFill>
                          <a:srgbClr val="002649"/>
                        </a:solidFill>
                        <a:effectLst/>
                        <a:latin typeface="Neue Haas Unica W1G" panose="020B0504030206020203" pitchFamily="34" charset="0"/>
                      </a:endParaRP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+ 3</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u="none" strike="noStrike" kern="1200" noProof="0" dirty="0">
                        <a:solidFill>
                          <a:schemeClr val="tx2"/>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464780825"/>
                  </a:ext>
                </a:extLst>
              </a:tr>
            </a:tbl>
          </a:graphicData>
        </a:graphic>
      </p:graphicFrame>
    </p:spTree>
    <p:extLst>
      <p:ext uri="{BB962C8B-B14F-4D97-AF65-F5344CB8AC3E}">
        <p14:creationId xmlns:p14="http://schemas.microsoft.com/office/powerpoint/2010/main" val="325266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someyleisö / </a:t>
            </a:r>
            <a:br>
              <a:rPr lang="fi-FI" sz="3200" dirty="0"/>
            </a:br>
            <a:r>
              <a:rPr lang="fi-FI" sz="3200" dirty="0"/>
              <a:t>toukokuu 2026</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165588" y="765481"/>
            <a:ext cx="3623640" cy="5068664"/>
          </a:xfrm>
        </p:spPr>
        <p:txBody>
          <a:bodyPr anchor="ctr">
            <a:noAutofit/>
          </a:bodyPr>
          <a:lstStyle/>
          <a:p>
            <a:r>
              <a:rPr lang="fi-FI" sz="2000" b="1" dirty="0">
                <a:solidFill>
                  <a:schemeClr val="bg2"/>
                </a:solidFill>
                <a:latin typeface="Neue Haas Unica W1G" panose="020B0504030206020203" pitchFamily="34" charset="0"/>
              </a:rPr>
              <a:t>Muutokset osuuksissa edellisvuoden vastaavaan ajankohtaan verrattuna (prosenttiyksikköä)</a:t>
            </a:r>
          </a:p>
          <a:p>
            <a:pPr>
              <a:lnSpc>
                <a:spcPct val="100000"/>
              </a:lnSpc>
            </a:pPr>
            <a:r>
              <a:rPr lang="fi-FI" sz="500" dirty="0">
                <a:solidFill>
                  <a:schemeClr val="bg2"/>
                </a:solidFill>
              </a:rPr>
              <a:t> </a:t>
            </a:r>
            <a:br>
              <a:rPr lang="fi-FI" sz="2000" dirty="0">
                <a:solidFill>
                  <a:schemeClr val="bg2"/>
                </a:solidFill>
              </a:rPr>
            </a:br>
            <a:r>
              <a:rPr lang="fi-FI" sz="1800" dirty="0">
                <a:solidFill>
                  <a:schemeClr val="bg2"/>
                </a:solidFill>
                <a:latin typeface="Neue Haas Unica W1G" panose="020B0504030206020203" pitchFamily="34" charset="0"/>
              </a:rPr>
              <a:t>Facebook 	+ 0,5</a:t>
            </a:r>
          </a:p>
          <a:p>
            <a:pPr>
              <a:lnSpc>
                <a:spcPct val="100000"/>
              </a:lnSpc>
            </a:pPr>
            <a:r>
              <a:rPr lang="fi-FI" sz="1800" dirty="0">
                <a:solidFill>
                  <a:schemeClr val="bg2"/>
                </a:solidFill>
                <a:latin typeface="Neue Haas Unica W1G" panose="020B0504030206020203" pitchFamily="34" charset="0"/>
              </a:rPr>
              <a:t>Instagram	+ 0,2</a:t>
            </a:r>
          </a:p>
          <a:p>
            <a:pPr>
              <a:lnSpc>
                <a:spcPct val="100000"/>
              </a:lnSpc>
            </a:pPr>
            <a:r>
              <a:rPr lang="fi-FI" sz="1800" dirty="0">
                <a:solidFill>
                  <a:schemeClr val="bg2"/>
                </a:solidFill>
                <a:latin typeface="Neue Haas Unica W1G" panose="020B0504030206020203" pitchFamily="34" charset="0"/>
              </a:rPr>
              <a:t>X 		– 1,6</a:t>
            </a:r>
          </a:p>
          <a:p>
            <a:pPr>
              <a:lnSpc>
                <a:spcPct val="100000"/>
              </a:lnSpc>
            </a:pPr>
            <a:r>
              <a:rPr lang="fi-FI" sz="1800" dirty="0">
                <a:solidFill>
                  <a:schemeClr val="bg2"/>
                </a:solidFill>
                <a:latin typeface="Neue Haas Unica W1G" panose="020B0504030206020203" pitchFamily="34" charset="0"/>
              </a:rPr>
              <a:t>YouTube 	+ 0,0</a:t>
            </a:r>
          </a:p>
          <a:p>
            <a:pPr>
              <a:lnSpc>
                <a:spcPct val="100000"/>
              </a:lnSpc>
            </a:pPr>
            <a:r>
              <a:rPr lang="fi-FI" sz="1800" dirty="0">
                <a:solidFill>
                  <a:schemeClr val="bg2"/>
                </a:solidFill>
                <a:latin typeface="Neue Haas Unica W1G" panose="020B0504030206020203" pitchFamily="34" charset="0"/>
              </a:rPr>
              <a:t>TikTok 		+ 0,4</a:t>
            </a:r>
          </a:p>
          <a:p>
            <a:pPr>
              <a:lnSpc>
                <a:spcPct val="100000"/>
              </a:lnSpc>
            </a:pPr>
            <a:r>
              <a:rPr lang="fi-FI" sz="1800" dirty="0">
                <a:solidFill>
                  <a:schemeClr val="bg2"/>
                </a:solidFill>
                <a:latin typeface="Neue Haas Unica W1G" panose="020B0504030206020203" pitchFamily="34" charset="0"/>
              </a:rPr>
              <a:t>LinkedIn 	+ 0,4</a:t>
            </a:r>
          </a:p>
          <a:p>
            <a:pPr>
              <a:lnSpc>
                <a:spcPct val="100000"/>
              </a:lnSpc>
            </a:pPr>
            <a:r>
              <a:rPr lang="fi-FI" sz="1800" dirty="0">
                <a:solidFill>
                  <a:schemeClr val="bg2"/>
                </a:solidFill>
                <a:latin typeface="Neue Haas Unica W1G" panose="020B0504030206020203" pitchFamily="34" charset="0"/>
              </a:rPr>
              <a:t>Threads 		+ 0,2</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682053089"/>
              </p:ext>
            </p:extLst>
          </p:nvPr>
        </p:nvGraphicFramePr>
        <p:xfrm>
          <a:off x="-342900" y="2067954"/>
          <a:ext cx="7599405" cy="41870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TikTokissa, Threadsissa ja LinkedInissa. Päällekkäisyyksiä ei ole huomioitu.</a:t>
            </a:r>
          </a:p>
        </p:txBody>
      </p:sp>
    </p:spTree>
    <p:extLst>
      <p:ext uri="{BB962C8B-B14F-4D97-AF65-F5344CB8AC3E}">
        <p14:creationId xmlns:p14="http://schemas.microsoft.com/office/powerpoint/2010/main" val="72517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5D29F-73E7-6F7C-EA83-2AB722CF75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FAF6B8-5EEC-AEBF-D824-94262250E15E}"/>
              </a:ext>
            </a:extLst>
          </p:cNvPr>
          <p:cNvSpPr>
            <a:spLocks noGrp="1"/>
          </p:cNvSpPr>
          <p:nvPr>
            <p:ph type="title"/>
          </p:nvPr>
        </p:nvSpPr>
        <p:spPr>
          <a:xfrm>
            <a:off x="838200" y="191889"/>
            <a:ext cx="10602912" cy="931517"/>
          </a:xfrm>
        </p:spPr>
        <p:txBody>
          <a:bodyPr anchor="ctr">
            <a:noAutofit/>
          </a:bodyPr>
          <a:lstStyle/>
          <a:p>
            <a:r>
              <a:rPr lang="fi-FI" sz="3000" dirty="0">
                <a:solidFill>
                  <a:schemeClr val="accent1"/>
                </a:solidFill>
              </a:rPr>
              <a:t>Eniten uusia seuraajia </a:t>
            </a:r>
            <a:r>
              <a:rPr lang="fi-FI" sz="3000" u="sng" dirty="0" err="1">
                <a:solidFill>
                  <a:schemeClr val="accent1"/>
                </a:solidFill>
              </a:rPr>
              <a:t>Linkedinissa</a:t>
            </a:r>
            <a:r>
              <a:rPr lang="fi-FI" sz="3000" dirty="0">
                <a:solidFill>
                  <a:schemeClr val="accent1"/>
                </a:solidFill>
              </a:rPr>
              <a:t> TOP 5 / toukokuu 2026</a:t>
            </a:r>
          </a:p>
        </p:txBody>
      </p:sp>
      <p:graphicFrame>
        <p:nvGraphicFramePr>
          <p:cNvPr id="5" name="Table 7">
            <a:extLst>
              <a:ext uri="{FF2B5EF4-FFF2-40B4-BE49-F238E27FC236}">
                <a16:creationId xmlns:a16="http://schemas.microsoft.com/office/drawing/2014/main" id="{DAB4F007-3B34-771F-6DC5-007E7543B43A}"/>
              </a:ext>
            </a:extLst>
          </p:cNvPr>
          <p:cNvGraphicFramePr>
            <a:graphicFrameLocks noGrp="1"/>
          </p:cNvGraphicFramePr>
          <p:nvPr>
            <p:ph idx="10"/>
            <p:extLst>
              <p:ext uri="{D42A27DB-BD31-4B8C-83A1-F6EECF244321}">
                <p14:modId xmlns:p14="http://schemas.microsoft.com/office/powerpoint/2010/main" val="687890888"/>
              </p:ext>
            </p:extLst>
          </p:nvPr>
        </p:nvGraphicFramePr>
        <p:xfrm>
          <a:off x="3747090" y="1410787"/>
          <a:ext cx="4785132" cy="2214000"/>
        </p:xfrm>
        <a:graphic>
          <a:graphicData uri="http://schemas.openxmlformats.org/drawingml/2006/table">
            <a:tbl>
              <a:tblPr firstRow="1" bandRow="1">
                <a:tableStyleId>{72833802-FEF1-4C79-8D5D-14CF1EAF98D9}</a:tableStyleId>
              </a:tblPr>
              <a:tblGrid>
                <a:gridCol w="674344">
                  <a:extLst>
                    <a:ext uri="{9D8B030D-6E8A-4147-A177-3AD203B41FA5}">
                      <a16:colId xmlns:a16="http://schemas.microsoft.com/office/drawing/2014/main" val="3436780004"/>
                    </a:ext>
                  </a:extLst>
                </a:gridCol>
                <a:gridCol w="3100595">
                  <a:extLst>
                    <a:ext uri="{9D8B030D-6E8A-4147-A177-3AD203B41FA5}">
                      <a16:colId xmlns:a16="http://schemas.microsoft.com/office/drawing/2014/main" val="3107084423"/>
                    </a:ext>
                  </a:extLst>
                </a:gridCol>
                <a:gridCol w="685913">
                  <a:extLst>
                    <a:ext uri="{9D8B030D-6E8A-4147-A177-3AD203B41FA5}">
                      <a16:colId xmlns:a16="http://schemas.microsoft.com/office/drawing/2014/main" val="2894783011"/>
                    </a:ext>
                  </a:extLst>
                </a:gridCol>
                <a:gridCol w="324280">
                  <a:extLst>
                    <a:ext uri="{9D8B030D-6E8A-4147-A177-3AD203B41FA5}">
                      <a16:colId xmlns:a16="http://schemas.microsoft.com/office/drawing/2014/main" val="3113567705"/>
                    </a:ext>
                  </a:extLst>
                </a:gridCol>
              </a:tblGrid>
              <a:tr h="414000">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i-FI" sz="1500" b="0" i="0" kern="1200" noProof="0" dirty="0">
                          <a:solidFill>
                            <a:schemeClr val="bg1"/>
                          </a:solidFill>
                          <a:latin typeface="Neue Haas Unica W1G Medium" panose="020B0504030206020203" pitchFamily="34" charset="0"/>
                          <a:ea typeface="+mn-ea"/>
                          <a:cs typeface="+mn-cs"/>
                        </a:rPr>
                        <a:t>uusia seuraajia</a:t>
                      </a: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fi-FI" sz="1300" noProof="0" dirty="0">
                        <a:solidFill>
                          <a:sysClr val="windowText" lastClr="000000"/>
                        </a:solidFill>
                      </a:endParaRPr>
                    </a:p>
                  </a:txBody>
                  <a:tcPr marL="0" marR="0" marT="0" marB="0" anchor="ctr"/>
                </a:tc>
                <a:tc hMerge="1">
                  <a:txBody>
                    <a:bodyPr/>
                    <a:lstStyle/>
                    <a:p>
                      <a:pPr algn="r">
                        <a:lnSpc>
                          <a:spcPct val="100000"/>
                        </a:lnSpc>
                      </a:pPr>
                      <a:r>
                        <a:rPr lang="fi-FI" sz="1500" b="0" i="0" noProof="0" dirty="0">
                          <a:solidFill>
                            <a:schemeClr val="bg1"/>
                          </a:solidFill>
                          <a:latin typeface="Neue Haas Unica W1G Medium" panose="020B0504030206020203" pitchFamily="34" charset="0"/>
                        </a:rPr>
                        <a:t>kanavan tilaajia</a:t>
                      </a:r>
                      <a:endParaRPr lang="fi-FI" sz="1500" b="0" noProof="0" dirty="0">
                        <a:solidFill>
                          <a:schemeClr val="bg1"/>
                        </a:solidFill>
                        <a:latin typeface="Neue Haas Unica W1G" panose="020B0504030206020203" pitchFamily="34" charset="0"/>
                      </a:endParaRPr>
                    </a:p>
                  </a:txBody>
                  <a:tcPr marL="0" marR="0" marT="0"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endParaRPr lang="fi-FI" sz="1500" b="0" noProof="0" dirty="0">
                        <a:solidFill>
                          <a:schemeClr val="bg1"/>
                        </a:solidFill>
                        <a:latin typeface="Neue Haas Unica W1G" panose="020B0504030206020203" pitchFamily="34" charset="0"/>
                      </a:endParaRPr>
                    </a:p>
                  </a:txBody>
                  <a:tcPr marL="0" marR="0" marT="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52021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1.</a:t>
                      </a: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Talouselämä</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6350" cap="flat" cmpd="sng" algn="ctr">
                      <a:noFill/>
                      <a:prstDash val="solid"/>
                      <a:miter lim="800000"/>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+ 537</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720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16350442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2.</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Tekniikka &amp; Talous</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+ 151</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3142137905"/>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3.</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KITA Kiinteistö &amp; Talotekniikka</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+ 89</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2926108310"/>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4.</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Suomen Lääkärilehti</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+ 84</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23938739"/>
                  </a:ext>
                </a:extLst>
              </a:tr>
              <a:tr h="360000">
                <a:tc>
                  <a:txBody>
                    <a:bodyPr/>
                    <a:lstStyle/>
                    <a:p>
                      <a:pPr algn="ctr" fontAlgn="b"/>
                      <a:r>
                        <a:rPr lang="fi-FI" sz="1500" u="none" strike="noStrike" kern="1200" noProof="0" dirty="0">
                          <a:solidFill>
                            <a:schemeClr val="accent1"/>
                          </a:solidFill>
                          <a:effectLst/>
                          <a:latin typeface="Neue Haas Unica W1G" panose="020B0504030206020203" pitchFamily="34" charset="0"/>
                          <a:ea typeface="+mn-ea"/>
                          <a:cs typeface="+mn-cs"/>
                        </a:rPr>
                        <a:t>5.</a:t>
                      </a: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l" fontAlgn="b">
                        <a:buNone/>
                      </a:pPr>
                      <a:r>
                        <a:rPr lang="fi-FI" sz="1500" b="0" i="0" u="none" strike="noStrike" dirty="0">
                          <a:solidFill>
                            <a:srgbClr val="002649"/>
                          </a:solidFill>
                          <a:effectLst/>
                          <a:latin typeface="Neue Haas Unica W1G" panose="020B0504030206020203" pitchFamily="34" charset="0"/>
                        </a:rPr>
                        <a:t>Reserviläinen</a:t>
                      </a:r>
                    </a:p>
                  </a:txBody>
                  <a:tcPr marL="9525" marR="9525" marT="9525"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r" fontAlgn="b">
                        <a:buNone/>
                      </a:pPr>
                      <a:r>
                        <a:rPr lang="fi-FI" sz="1500" b="0" i="0" u="none" strike="noStrike" dirty="0">
                          <a:solidFill>
                            <a:srgbClr val="002649"/>
                          </a:solidFill>
                          <a:effectLst/>
                          <a:latin typeface="Neue Haas Unica W1G" panose="020B0504030206020203" pitchFamily="34" charset="0"/>
                        </a:rPr>
                        <a:t>+ 65</a:t>
                      </a:r>
                    </a:p>
                  </a:txBody>
                  <a:tcPr marL="9525" marR="9525" marT="9525" marB="0" anchor="ctr">
                    <a:lnL>
                      <a:noFill/>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tc>
                  <a:txBody>
                    <a:bodyPr/>
                    <a:lstStyle/>
                    <a:p>
                      <a:pPr algn="ctr" fontAlgn="b"/>
                      <a:endParaRPr lang="fi-FI" sz="1500" b="0" i="0" u="none" strike="noStrike" kern="1200" noProof="0" dirty="0">
                        <a:solidFill>
                          <a:srgbClr val="0E2649"/>
                        </a:solidFill>
                        <a:effectLst/>
                        <a:latin typeface="Neue Haas Unica W1G" panose="020B0504030206020203" pitchFamily="34" charset="0"/>
                        <a:ea typeface="+mn-ea"/>
                        <a:cs typeface="+mn-cs"/>
                      </a:endParaRPr>
                    </a:p>
                  </a:txBody>
                  <a:tcPr marL="12700" marR="12700" marT="12700" marB="0" anchor="ctr">
                    <a:lnL w="9525" cap="flat" cmpd="sng" algn="ctr">
                      <a:noFill/>
                      <a:prstDash val="dot"/>
                      <a:round/>
                      <a:headEnd type="none" w="med" len="med"/>
                      <a:tailEnd type="none" w="med" len="med"/>
                    </a:lnL>
                    <a:lnR w="9525" cap="flat" cmpd="sng" algn="ctr">
                      <a:noFill/>
                      <a:prstDash val="dot"/>
                      <a:round/>
                      <a:headEnd type="none" w="med" len="med"/>
                      <a:tailEnd type="none" w="med" len="med"/>
                    </a:lnR>
                    <a:lnT w="9525" cap="flat" cmpd="sng" algn="ctr">
                      <a:noFill/>
                      <a:prstDash val="dot"/>
                      <a:round/>
                      <a:headEnd type="none" w="med" len="med"/>
                      <a:tailEnd type="none" w="med" len="med"/>
                    </a:lnT>
                    <a:lnB w="9525" cap="flat" cmpd="sng" algn="ctr">
                      <a:noFill/>
                      <a:prstDash val="dot"/>
                      <a:round/>
                      <a:headEnd type="none" w="med" len="med"/>
                      <a:tailEnd type="none" w="med" len="med"/>
                    </a:lnB>
                    <a:lnTlToBr w="12700" cmpd="sng">
                      <a:noFill/>
                      <a:prstDash val="solid"/>
                    </a:lnTlToBr>
                    <a:lnBlToTr w="12700" cmpd="sng">
                      <a:noFill/>
                      <a:prstDash val="solid"/>
                    </a:lnBlToTr>
                    <a:solidFill>
                      <a:schemeClr val="accent2">
                        <a:lumMod val="20000"/>
                        <a:lumOff val="80000"/>
                        <a:alpha val="15000"/>
                      </a:schemeClr>
                    </a:solidFill>
                  </a:tcPr>
                </a:tc>
                <a:extLst>
                  <a:ext uri="{0D108BD9-81ED-4DB2-BD59-A6C34878D82A}">
                    <a16:rowId xmlns:a16="http://schemas.microsoft.com/office/drawing/2014/main" val="4088386957"/>
                  </a:ext>
                </a:extLst>
              </a:tr>
            </a:tbl>
          </a:graphicData>
        </a:graphic>
      </p:graphicFrame>
    </p:spTree>
    <p:extLst>
      <p:ext uri="{BB962C8B-B14F-4D97-AF65-F5344CB8AC3E}">
        <p14:creationId xmlns:p14="http://schemas.microsoft.com/office/powerpoint/2010/main" val="122242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11F1-BC6F-244E-990C-EA5DDCFFA30A}"/>
              </a:ext>
            </a:extLst>
          </p:cNvPr>
          <p:cNvSpPr>
            <a:spLocks noGrp="1"/>
          </p:cNvSpPr>
          <p:nvPr>
            <p:ph type="title"/>
          </p:nvPr>
        </p:nvSpPr>
        <p:spPr/>
        <p:txBody>
          <a:bodyPr/>
          <a:lstStyle/>
          <a:p>
            <a:r>
              <a:rPr lang="fi-FI" dirty="0"/>
              <a:t>Seuratut mediat</a:t>
            </a:r>
          </a:p>
        </p:txBody>
      </p:sp>
    </p:spTree>
    <p:extLst>
      <p:ext uri="{BB962C8B-B14F-4D97-AF65-F5344CB8AC3E}">
        <p14:creationId xmlns:p14="http://schemas.microsoft.com/office/powerpoint/2010/main" val="2682747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solidFill>
                  <a:schemeClr val="tx2"/>
                </a:solidFill>
                <a:latin typeface="Canela Medium" pitchFamily="2" charset="77"/>
              </a:rPr>
              <a:t>175 </a:t>
            </a:r>
            <a:r>
              <a:rPr lang="en-FI" sz="3400" dirty="0">
                <a:solidFill>
                  <a:schemeClr val="tx2"/>
                </a:solidFill>
                <a:latin typeface="Canela Medium" pitchFamily="2" charset="77"/>
              </a:rPr>
              <a:t>kpl) /</a:t>
            </a:r>
            <a:r>
              <a:rPr lang="fi-FI" sz="3400" dirty="0"/>
              <a:t> toukokuu 2026</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Aitio     Aku Ankka     Anna     Antiikki &amp; Design     Apteekkarilehti     Apu     Arkkitehti     Arvopaperi     Ase &amp; Erä     Askel     Auto Bild Suomi     Automaatioväylä     Avecmedia     Avotakka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Caravan</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Costa del Sol Magazine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Deko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Demokraatti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DigiKuva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Eeva     Elintarvike ja Terveys     Elämä     Energiauutiset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Enertec</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Erä     ET     Etikett</a:t>
            </a:r>
            <a:r>
              <a:rPr lang="fi-FI" sz="1600" dirty="0">
                <a:latin typeface="Neue Haas Unica W1G" panose="020B0504030206020203" pitchFamily="34" charset="0"/>
                <a:ea typeface="Aptos" panose="020B0004020202020204" pitchFamily="34" charset="0"/>
                <a:cs typeface="Times New Roman" panose="02020603050405020304" pitchFamily="18" charset="0"/>
              </a:rPr>
              <a:t>i     </a:t>
            </a:r>
            <a:r>
              <a:rPr lang="fi-FI" sz="1600" dirty="0" err="1">
                <a:latin typeface="Neue Haas Unica W1G" panose="020B0504030206020203" pitchFamily="34" charset="0"/>
                <a:ea typeface="Aptos" panose="020B0004020202020204" pitchFamily="34" charset="0"/>
                <a:cs typeface="Times New Roman" panose="02020603050405020304" pitchFamily="18" charset="0"/>
              </a:rPr>
              <a:t>Femina</a:t>
            </a:r>
            <a:r>
              <a:rPr lang="fi-FI" sz="1600" dirty="0">
                <a:latin typeface="Neue Haas Unica W1G" panose="020B0504030206020203" pitchFamily="34" charset="0"/>
                <a:ea typeface="Aptos" panose="020B0004020202020204" pitchFamily="34" charset="0"/>
                <a:cs typeface="Times New Roman" panose="02020603050405020304" pitchFamily="18" charset="0"/>
              </a:rPr>
              <a:t>	</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Gloria     Glorian Koti     Glorian ruoka &amp; viini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Goal</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GTi-Magazine     Hevoshullu     Hevosmaailma     Hifimaailma     Hiihto     HR viesti     Hyvä Elämä     Hyvä terveys     Insinööri     Juoksija     Kaikkien aikojen Joulu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Kaksplus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Katso     Kauneus &amp; Terveys     Kehittyvä kauppa     Kello &amp; Kulta     Kemiamedia.fi     Kiertotalouden erikoislehti Uusiouutiset     Kiinteistö &amp; energia     Kippari     Kissafani     KITA Kiinteistö &amp; Talotekniikka     Kodin Kuvalehti     Kodin Pellervo     Koiramme     Kommuntorget – Finlands kommuntidning     Konekuriiri     Konepörssi     Koneviesti     Koti ja keittiö     Koti ja maaseutu     Kotiliesi     Kotiliesi Käsityö     Kotimaa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KotiMikro</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Kotipuutarha     Kotitalo     Kotivinkki     Kotona     Koululainen     K-Ruoka     Kuluttaja     Kuntalehti     Kunto Plus     Käytännön Maamies     Lapsen Maailma     Liha ja ruoka     Luontaisterveys     Maailman Kuvalehti     Maalla     Maatilan Pellervo     Maku     Matka     Matkailulehti     Me Naiset     Meidän Mökki     Metsälehti     Metsänomistajan Aarre     Metsästys ja Kalastus     </a:t>
            </a:r>
            <a:r>
              <a:rPr lang="fi-FI" sz="1600" dirty="0">
                <a:effectLst/>
                <a:latin typeface="Neue Haas Unica W1G" panose="020B0504030206020203" pitchFamily="34" charset="0"/>
                <a:ea typeface="Calibri" panose="020F0502020204030204" pitchFamily="34" charset="0"/>
                <a:cs typeface="Times New Roman" panose="02020603050405020304" pitchFamily="18" charset="0"/>
              </a:rPr>
              <a:t>…</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002511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35133"/>
            <a:ext cx="9941169" cy="875210"/>
          </a:xfrm>
        </p:spPr>
        <p:txBody>
          <a:bodyPr anchor="ctr">
            <a:normAutofit/>
          </a:bodyPr>
          <a:lstStyle/>
          <a:p>
            <a:r>
              <a:rPr lang="en-FI" sz="3400" dirty="0">
                <a:solidFill>
                  <a:schemeClr val="tx2"/>
                </a:solidFill>
                <a:latin typeface="Canela Medium" pitchFamily="2" charset="77"/>
              </a:rPr>
              <a:t>Seurannassa olleet mediat (</a:t>
            </a:r>
            <a:r>
              <a:rPr lang="fi-FI" sz="3400" dirty="0"/>
              <a:t>175 </a:t>
            </a:r>
            <a:r>
              <a:rPr lang="en-FI" sz="3400" dirty="0">
                <a:solidFill>
                  <a:schemeClr val="tx2"/>
                </a:solidFill>
                <a:latin typeface="Canela Medium" pitchFamily="2" charset="77"/>
              </a:rPr>
              <a:t>kpl) /</a:t>
            </a:r>
            <a:r>
              <a:rPr lang="fi-FI" sz="3400" dirty="0"/>
              <a:t> toukokuu 2026</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759678" y="1110343"/>
            <a:ext cx="10614580" cy="5264331"/>
          </a:xfrm>
        </p:spPr>
        <p:txBody>
          <a:bodyPr anchor="ctr">
            <a:noAutofit/>
          </a:bodyPr>
          <a:lstStyle/>
          <a:p>
            <a:pPr marL="0" indent="0">
              <a:lnSpc>
                <a:spcPct val="150000"/>
              </a:lnSpc>
            </a:pP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Metsästäjä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Metsätrans</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Mikrobitti     Mondo     Moottori     Motiivi     Nuotta     Oma PIHA     Opettaja     Osuustoiminta     Palokuntalainen     Parnasso     Pelastustieto     Pelit     Perusta     Pinni     Pirkka     Poromies     Potilaan Lääkärilehti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Print&amp;Media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prointerior</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PUUTARHA&amp;kauppa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Rakennuslehti     Reserviläinen     Riffi     RONDO Classic     Sairaanhoitaja     Sana     Sanansaattaja     Sauna-lehti     Seiska     Seura     Siivet     Soppa365     Suomen Hammaslääkärilehti     Suomen Kiinteistölehti     Suomen Kuvalehti     Suomen Luonto     Suomen Lääkärilehti     Suomen Sotilas     Super     Suuri Käsityö     Sähkömaailma     Taide     TAITO     Talentia     Talotekniikka     </a:t>
            </a:r>
            <a:r>
              <a:rPr lang="fi-FI" sz="1600" dirty="0">
                <a:latin typeface="Neue Haas Unica W1G" panose="020B0504030206020203" pitchFamily="34" charset="0"/>
                <a:ea typeface="Aptos" panose="020B0004020202020204" pitchFamily="34" charset="0"/>
                <a:cs typeface="Times New Roman" panose="02020603050405020304" pitchFamily="18" charset="0"/>
              </a:rPr>
              <a:t>Talous &amp; Yhteiskunta     </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Talouselämä     Taloustaito     TAUKO Magazine     Tee Itse     Tehy-lehti     Tekniikan Maailma     Tekniikka &amp; Talous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Telma</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Tiede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Tiede</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Luonto     Tieteen Kuvalehti     Tieteen Kuvalehti Historia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Tivi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TM Rakennusmaailma     Trendi     Tunne &amp; Mieli     Turun Aika     Tuulilasi     Työ Terveys Turvallisuus     Ultra     Unelmien </a:t>
            </a:r>
            <a:r>
              <a:rPr lang="fi-FI" sz="1600" dirty="0" err="1">
                <a:effectLst/>
                <a:latin typeface="Neue Haas Unica W1G" panose="020B0504030206020203" pitchFamily="34" charset="0"/>
                <a:ea typeface="Aptos" panose="020B0004020202020204" pitchFamily="34" charset="0"/>
                <a:cs typeface="Times New Roman" panose="02020603050405020304" pitchFamily="18" charset="0"/>
              </a:rPr>
              <a:t>Talo&amp;Koti</a:t>
            </a:r>
            <a:r>
              <a:rPr lang="fi-FI" sz="1600" dirty="0">
                <a:effectLst/>
                <a:latin typeface="Neue Haas Unica W1G" panose="020B0504030206020203" pitchFamily="34" charset="0"/>
                <a:ea typeface="Aptos" panose="020B0004020202020204" pitchFamily="34" charset="0"/>
                <a:cs typeface="Times New Roman" panose="02020603050405020304" pitchFamily="18" charset="0"/>
              </a:rPr>
              <a:t>     V8-Magazine     Valitut Palat - Reader's Digest     Vapaa-ajan Kalastaja     Vapaussoturi     Vauhdin Maailma     Venemestari     Viherpiha     Viinilehti     Viisas Raha     Vinkki     Voi hyvin     Yhteishyvä     Yliopisto     Ylioppilaslehti     Ympäristö ja Terveys</a:t>
            </a:r>
            <a:endParaRPr lang="fi-FI" sz="1600" dirty="0">
              <a:latin typeface="Neue Haas Unica W1G" panose="020B0504030206020203" pitchFamily="34" charset="0"/>
            </a:endParaRP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Tree>
    <p:extLst>
      <p:ext uri="{BB962C8B-B14F-4D97-AF65-F5344CB8AC3E}">
        <p14:creationId xmlns:p14="http://schemas.microsoft.com/office/powerpoint/2010/main" val="382097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7DE-50D2-C94A-AF14-6ACEB45F687E}"/>
              </a:ext>
            </a:extLst>
          </p:cNvPr>
          <p:cNvSpPr>
            <a:spLocks noGrp="1"/>
          </p:cNvSpPr>
          <p:nvPr>
            <p:ph type="title"/>
          </p:nvPr>
        </p:nvSpPr>
        <p:spPr>
          <a:xfrm>
            <a:off x="1169070" y="274321"/>
            <a:ext cx="9941169" cy="1148336"/>
          </a:xfrm>
        </p:spPr>
        <p:txBody>
          <a:bodyPr anchor="ctr">
            <a:normAutofit/>
          </a:bodyPr>
          <a:lstStyle/>
          <a:p>
            <a:r>
              <a:rPr lang="en-FI" sz="3400" dirty="0">
                <a:solidFill>
                  <a:schemeClr val="tx2"/>
                </a:solidFill>
                <a:latin typeface="Canela Medium" pitchFamily="2" charset="77"/>
              </a:rPr>
              <a:t>Seurantaan lisätyt ja siitä poistuneet kanavat / </a:t>
            </a:r>
            <a:br>
              <a:rPr lang="en-FI" sz="3400" dirty="0">
                <a:solidFill>
                  <a:schemeClr val="tx2"/>
                </a:solidFill>
                <a:latin typeface="Canela Medium" pitchFamily="2" charset="77"/>
              </a:rPr>
            </a:br>
            <a:r>
              <a:rPr lang="fi-FI" sz="3400" dirty="0"/>
              <a:t>toukokuu 2026</a:t>
            </a:r>
            <a:endParaRPr lang="en-FI" sz="3400" dirty="0">
              <a:solidFill>
                <a:schemeClr val="tx2"/>
              </a:solidFill>
              <a:latin typeface="Canela Medium" pitchFamily="2" charset="77"/>
            </a:endParaRPr>
          </a:p>
        </p:txBody>
      </p:sp>
      <p:sp>
        <p:nvSpPr>
          <p:cNvPr id="7" name="Content Placeholder 6">
            <a:extLst>
              <a:ext uri="{FF2B5EF4-FFF2-40B4-BE49-F238E27FC236}">
                <a16:creationId xmlns:a16="http://schemas.microsoft.com/office/drawing/2014/main" id="{4D408246-F249-E64C-B4BD-AD0D1C184A7A}"/>
              </a:ext>
            </a:extLst>
          </p:cNvPr>
          <p:cNvSpPr>
            <a:spLocks noGrp="1"/>
          </p:cNvSpPr>
          <p:nvPr>
            <p:ph idx="11"/>
          </p:nvPr>
        </p:nvSpPr>
        <p:spPr>
          <a:xfrm>
            <a:off x="1169071" y="1780370"/>
            <a:ext cx="4926930" cy="4396312"/>
          </a:xfrm>
        </p:spPr>
        <p:txBody>
          <a:bodyPr anchor="t">
            <a:noAutofit/>
          </a:bodyPr>
          <a:lstStyle/>
          <a:p>
            <a:pPr marL="0" marR="0" lvl="0" indent="0" algn="ctr" defTabSz="914400" rtl="0" eaLnBrk="1" fontAlgn="auto" latinLnBrk="0" hangingPunct="1">
              <a:lnSpc>
                <a:spcPct val="150000"/>
              </a:lnSpc>
              <a:spcBef>
                <a:spcPts val="1000"/>
              </a:spcBef>
              <a:spcAft>
                <a:spcPts val="0"/>
              </a:spcAft>
              <a:buClrTx/>
              <a:buSzTx/>
              <a:buFontTx/>
              <a:buNone/>
              <a:tabLst/>
              <a:defRPr/>
            </a:pPr>
            <a:r>
              <a:rPr kumimoji="0" lang="fi-FI" sz="2000" b="1" i="0" u="sng"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rPr>
              <a:t>Lisätyt</a:t>
            </a:r>
            <a:r>
              <a:rPr kumimoji="0" lang="fi-FI" sz="2000" b="1"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rPr>
              <a:t> </a:t>
            </a:r>
            <a:r>
              <a:rPr kumimoji="0" lang="fi-FI" sz="1600" b="1"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rPr>
              <a:t> </a:t>
            </a:r>
            <a:r>
              <a:rPr kumimoji="0" lang="fi-FI" sz="1600" b="0"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rPr>
              <a:t>| </a:t>
            </a:r>
            <a:r>
              <a:rPr kumimoji="0" lang="fi-FI" sz="1600" b="1" i="0"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rPr>
              <a:t> </a:t>
            </a:r>
            <a:r>
              <a:rPr kumimoji="0" lang="fi-FI" sz="1600" b="0" i="1" u="none" strike="noStrike" kern="1200" cap="none" spc="0" normalizeH="0" baseline="0" noProof="0" dirty="0">
                <a:ln>
                  <a:noFill/>
                </a:ln>
                <a:solidFill>
                  <a:srgbClr val="002649"/>
                </a:solidFill>
                <a:effectLst/>
                <a:uLnTx/>
                <a:uFillTx/>
                <a:latin typeface="Neue Haas Unica W1G" panose="020B0504030206020203" pitchFamily="34" charset="0"/>
                <a:ea typeface="+mn-ea"/>
                <a:cs typeface="+mn-cs"/>
              </a:rPr>
              <a:t>vaikutus +5 413 seuraajaa</a:t>
            </a:r>
          </a:p>
          <a:p>
            <a:pPr marL="285750" lvl="0" indent="-285750">
              <a:lnSpc>
                <a:spcPct val="100000"/>
              </a:lnSpc>
              <a:buFont typeface="Arial" panose="020B0604020202020204" pitchFamily="34" charset="0"/>
              <a:buChar char="•"/>
              <a:defRPr/>
            </a:pPr>
            <a:r>
              <a:rPr lang="fi-FI" sz="1600" dirty="0" err="1">
                <a:solidFill>
                  <a:srgbClr val="002649"/>
                </a:solidFill>
              </a:rPr>
              <a:t>Femina</a:t>
            </a:r>
            <a:r>
              <a:rPr lang="fi-FI" sz="1600" dirty="0">
                <a:solidFill>
                  <a:srgbClr val="002649"/>
                </a:solidFill>
              </a:rPr>
              <a:t>: Facebook, Instagram, TikTok</a:t>
            </a:r>
          </a:p>
          <a:p>
            <a:pPr marL="285750" lvl="0" indent="-285750">
              <a:lnSpc>
                <a:spcPct val="100000"/>
              </a:lnSpc>
              <a:buFont typeface="Arial" panose="020B0604020202020204" pitchFamily="34" charset="0"/>
              <a:buChar char="•"/>
              <a:defRPr/>
            </a:pPr>
            <a:r>
              <a:rPr lang="fi-FI" sz="1600" dirty="0">
                <a:solidFill>
                  <a:srgbClr val="002649"/>
                </a:solidFill>
              </a:rPr>
              <a:t>Talous &amp; Yhteiskunta: X</a:t>
            </a:r>
          </a:p>
        </p:txBody>
      </p:sp>
      <p:sp>
        <p:nvSpPr>
          <p:cNvPr id="6" name="Content Placeholder 2">
            <a:extLst>
              <a:ext uri="{FF2B5EF4-FFF2-40B4-BE49-F238E27FC236}">
                <a16:creationId xmlns:a16="http://schemas.microsoft.com/office/drawing/2014/main" id="{7E26FECC-CBC7-7445-B83C-DA2B2DE6FDF7}"/>
              </a:ext>
            </a:extLst>
          </p:cNvPr>
          <p:cNvSpPr txBox="1">
            <a:spLocks/>
          </p:cNvSpPr>
          <p:nvPr/>
        </p:nvSpPr>
        <p:spPr>
          <a:xfrm>
            <a:off x="1219197" y="3054099"/>
            <a:ext cx="4847771" cy="28677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fi-FI" i="1" dirty="0">
              <a:solidFill>
                <a:schemeClr val="accent1"/>
              </a:solidFill>
              <a:latin typeface="Neue Haas Unica W1G" panose="020B0504030206020203" pitchFamily="34" charset="0"/>
            </a:endParaRPr>
          </a:p>
        </p:txBody>
      </p:sp>
      <p:sp>
        <p:nvSpPr>
          <p:cNvPr id="5" name="Content Placeholder 6">
            <a:extLst>
              <a:ext uri="{FF2B5EF4-FFF2-40B4-BE49-F238E27FC236}">
                <a16:creationId xmlns:a16="http://schemas.microsoft.com/office/drawing/2014/main" id="{4CC17D4B-A269-0E4E-8086-C0728CD6205C}"/>
              </a:ext>
            </a:extLst>
          </p:cNvPr>
          <p:cNvSpPr txBox="1">
            <a:spLocks/>
          </p:cNvSpPr>
          <p:nvPr/>
        </p:nvSpPr>
        <p:spPr>
          <a:xfrm>
            <a:off x="6183309" y="1780370"/>
            <a:ext cx="4926930" cy="4396312"/>
          </a:xfrm>
          <a:prstGeom prst="rect">
            <a:avLst/>
          </a:prstGeom>
        </p:spPr>
        <p:txBody>
          <a:bodyPr vert="horz" lIns="91440" tIns="45720" rIns="91440" bIns="45720" rtlCol="0" anchor="t">
            <a:noAutofit/>
          </a:bodyPr>
          <a:lstStyle>
            <a:lvl1pPr marL="228600" indent="-228600" algn="ctr" defTabSz="914400" rtl="0" eaLnBrk="1" latinLnBrk="0" hangingPunct="1">
              <a:lnSpc>
                <a:spcPct val="120000"/>
              </a:lnSpc>
              <a:spcBef>
                <a:spcPts val="1000"/>
              </a:spcBef>
              <a:buFontTx/>
              <a:buNone/>
              <a:defRPr sz="2200" b="0" i="0" kern="1200">
                <a:solidFill>
                  <a:schemeClr val="tx2"/>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pPr>
            <a:r>
              <a:rPr lang="fi-FI" sz="2000" b="1" u="sng" dirty="0">
                <a:latin typeface="Neue Haas Unica W1G" panose="020B0504030206020203" pitchFamily="34" charset="0"/>
              </a:rPr>
              <a:t>Poistetut</a:t>
            </a:r>
            <a:r>
              <a:rPr lang="fi-FI" sz="2000" dirty="0">
                <a:latin typeface="Neue Haas Unica W1G" panose="020B0504030206020203" pitchFamily="34" charset="0"/>
              </a:rPr>
              <a:t> </a:t>
            </a:r>
            <a:r>
              <a:rPr lang="fi-FI" sz="1600" dirty="0">
                <a:latin typeface="Neue Haas Unica W1G" panose="020B0504030206020203" pitchFamily="34" charset="0"/>
              </a:rPr>
              <a:t> </a:t>
            </a:r>
            <a:r>
              <a:rPr lang="fi-FI" sz="1600" i="1" dirty="0">
                <a:latin typeface="Neue Haas Unica W1G" panose="020B0504030206020203" pitchFamily="34" charset="0"/>
              </a:rPr>
              <a:t>|  vaikutus –37 346 seuraajaa</a:t>
            </a:r>
          </a:p>
          <a:p>
            <a:pPr marL="285750" indent="-285750">
              <a:lnSpc>
                <a:spcPct val="100000"/>
              </a:lnSpc>
              <a:buFont typeface="Arial" panose="020B0604020202020204" pitchFamily="34" charset="0"/>
              <a:buChar char="•"/>
            </a:pPr>
            <a:r>
              <a:rPr lang="en-GB" sz="1600" dirty="0" err="1"/>
              <a:t>Evento</a:t>
            </a:r>
            <a:r>
              <a:rPr lang="en-GB" sz="1600" dirty="0"/>
              <a:t>: </a:t>
            </a:r>
            <a:r>
              <a:rPr lang="en-GB" sz="1600" dirty="0" err="1"/>
              <a:t>Youtube</a:t>
            </a:r>
            <a:endParaRPr lang="en-GB" sz="1600" dirty="0"/>
          </a:p>
          <a:p>
            <a:pPr marL="285750" indent="-285750">
              <a:lnSpc>
                <a:spcPct val="100000"/>
              </a:lnSpc>
              <a:buFont typeface="Arial" panose="020B0604020202020204" pitchFamily="34" charset="0"/>
              <a:buChar char="•"/>
            </a:pPr>
            <a:r>
              <a:rPr lang="en-GB" sz="1600" dirty="0" err="1"/>
              <a:t>Kauneimmat</a:t>
            </a:r>
            <a:r>
              <a:rPr lang="en-GB" sz="1600" dirty="0"/>
              <a:t> </a:t>
            </a:r>
            <a:r>
              <a:rPr lang="en-GB" sz="1600" dirty="0" err="1"/>
              <a:t>Käsityöt</a:t>
            </a:r>
            <a:r>
              <a:rPr lang="en-GB" sz="1600" dirty="0"/>
              <a:t>: Facebook, Instagram</a:t>
            </a:r>
          </a:p>
          <a:p>
            <a:pPr marL="285750" indent="-285750">
              <a:lnSpc>
                <a:spcPct val="100000"/>
              </a:lnSpc>
              <a:buFont typeface="Arial" panose="020B0604020202020204" pitchFamily="34" charset="0"/>
              <a:buChar char="•"/>
            </a:pPr>
            <a:r>
              <a:rPr lang="en-GB" sz="1600" dirty="0" err="1"/>
              <a:t>Leivotaan</a:t>
            </a:r>
            <a:r>
              <a:rPr lang="en-GB" sz="1600" dirty="0"/>
              <a:t>: Facebook, Instagram, TikTok</a:t>
            </a:r>
          </a:p>
          <a:p>
            <a:pPr marL="285750" indent="-285750">
              <a:lnSpc>
                <a:spcPct val="100000"/>
              </a:lnSpc>
              <a:buFont typeface="Arial" panose="020B0604020202020204" pitchFamily="34" charset="0"/>
              <a:buChar char="•"/>
            </a:pPr>
            <a:r>
              <a:rPr lang="en-GB" sz="1600" dirty="0"/>
              <a:t>Tosi Elämää: Instagram</a:t>
            </a:r>
          </a:p>
          <a:p>
            <a:pPr marL="0" indent="0">
              <a:lnSpc>
                <a:spcPct val="100000"/>
              </a:lnSpc>
            </a:pPr>
            <a:endParaRPr lang="en-GB" sz="1600" dirty="0"/>
          </a:p>
        </p:txBody>
      </p:sp>
    </p:spTree>
    <p:extLst>
      <p:ext uri="{BB962C8B-B14F-4D97-AF65-F5344CB8AC3E}">
        <p14:creationId xmlns:p14="http://schemas.microsoft.com/office/powerpoint/2010/main" val="2808894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8908-3476-12D2-9884-C2014DB1044D}"/>
              </a:ext>
            </a:extLst>
          </p:cNvPr>
          <p:cNvSpPr>
            <a:spLocks noGrp="1"/>
          </p:cNvSpPr>
          <p:nvPr>
            <p:ph type="title"/>
          </p:nvPr>
        </p:nvSpPr>
        <p:spPr>
          <a:xfrm>
            <a:off x="838200" y="2008797"/>
            <a:ext cx="10515600" cy="1292086"/>
          </a:xfrm>
        </p:spPr>
        <p:txBody>
          <a:bodyPr>
            <a:normAutofit fontScale="90000"/>
          </a:bodyPr>
          <a:lstStyle/>
          <a:p>
            <a:r>
              <a:rPr lang="en-FI" sz="8200" dirty="0"/>
              <a:t>Ajankohtaista </a:t>
            </a:r>
            <a:br>
              <a:rPr lang="en-FI" sz="8200" dirty="0"/>
            </a:br>
            <a:r>
              <a:rPr lang="en-FI" sz="8200" dirty="0"/>
              <a:t>aikakausmedioista</a:t>
            </a:r>
          </a:p>
        </p:txBody>
      </p:sp>
      <p:sp>
        <p:nvSpPr>
          <p:cNvPr id="3" name="Content Placeholder 2">
            <a:extLst>
              <a:ext uri="{FF2B5EF4-FFF2-40B4-BE49-F238E27FC236}">
                <a16:creationId xmlns:a16="http://schemas.microsoft.com/office/drawing/2014/main" id="{D545F4BD-B3B9-E5D1-4F91-658DE06DB05E}"/>
              </a:ext>
            </a:extLst>
          </p:cNvPr>
          <p:cNvSpPr>
            <a:spLocks noGrp="1"/>
          </p:cNvSpPr>
          <p:nvPr>
            <p:ph idx="11"/>
          </p:nvPr>
        </p:nvSpPr>
        <p:spPr>
          <a:xfrm>
            <a:off x="1683599" y="3787309"/>
            <a:ext cx="8824801" cy="1292086"/>
          </a:xfrm>
        </p:spPr>
        <p:txBody>
          <a:bodyPr>
            <a:normAutofit/>
          </a:bodyPr>
          <a:lstStyle/>
          <a:p>
            <a:r>
              <a:rPr lang="en-FI" sz="2800" dirty="0">
                <a:latin typeface="Neue Haas Unica W1G Medium" panose="020B0504030206020203" pitchFamily="34" charset="0"/>
              </a:rPr>
              <a:t>💛 </a:t>
            </a:r>
          </a:p>
          <a:p>
            <a:r>
              <a:rPr lang="en-FI" sz="2800" dirty="0">
                <a:latin typeface="Neue Haas Unica W1G Medium" panose="020B0504030206020203" pitchFamily="34" charset="0"/>
              </a:rPr>
              <a:t>Luitko jo nämä? </a:t>
            </a:r>
          </a:p>
        </p:txBody>
      </p:sp>
    </p:spTree>
    <p:extLst>
      <p:ext uri="{BB962C8B-B14F-4D97-AF65-F5344CB8AC3E}">
        <p14:creationId xmlns:p14="http://schemas.microsoft.com/office/powerpoint/2010/main" val="3915566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4BAF3-7621-5774-573E-CF3712FB30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A4F523-2DB7-895C-1766-C40ADD1F8C94}"/>
              </a:ext>
            </a:extLst>
          </p:cNvPr>
          <p:cNvSpPr>
            <a:spLocks noGrp="1"/>
          </p:cNvSpPr>
          <p:nvPr>
            <p:ph type="title"/>
          </p:nvPr>
        </p:nvSpPr>
        <p:spPr>
          <a:xfrm>
            <a:off x="6553202" y="1116138"/>
            <a:ext cx="5112325" cy="2101785"/>
          </a:xfrm>
        </p:spPr>
        <p:txBody>
          <a:bodyPr>
            <a:noAutofit/>
          </a:bodyPr>
          <a:lstStyle/>
          <a:p>
            <a:r>
              <a:rPr lang="fi-FI" sz="3000" dirty="0"/>
              <a:t>Vuoden valokuvaaja Kristiina Kurronen: "Tekoälyn aikakaudella aikakauslehti-kuvien on oltava lähestyttäviä ja aitoja"</a:t>
            </a:r>
            <a:endParaRPr lang="fi-FI" sz="3000" noProof="0" dirty="0"/>
          </a:p>
        </p:txBody>
      </p:sp>
      <p:sp>
        <p:nvSpPr>
          <p:cNvPr id="8" name="Content Placeholder 4">
            <a:extLst>
              <a:ext uri="{FF2B5EF4-FFF2-40B4-BE49-F238E27FC236}">
                <a16:creationId xmlns:a16="http://schemas.microsoft.com/office/drawing/2014/main" id="{20821AB1-C51F-E288-5BC8-3EB76AD97D17}"/>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A691BFB8-03F2-8913-8DAB-BC3AA17ADEAD}"/>
              </a:ext>
            </a:extLst>
          </p:cNvPr>
          <p:cNvSpPr txBox="1">
            <a:spLocks/>
          </p:cNvSpPr>
          <p:nvPr/>
        </p:nvSpPr>
        <p:spPr>
          <a:xfrm>
            <a:off x="6553202" y="3689774"/>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err="1"/>
              <a:t>Editkilpailussa</a:t>
            </a:r>
            <a:r>
              <a:rPr lang="fi-FI" sz="1600" dirty="0"/>
              <a:t> palkittu Kristiina Kurronen kuvaa rakennettua </a:t>
            </a:r>
            <a:r>
              <a:rPr lang="fi-FI" sz="1600" dirty="0" err="1"/>
              <a:t>lifestylekuvaa</a:t>
            </a:r>
            <a:r>
              <a:rPr lang="fi-FI" sz="1600" dirty="0"/>
              <a:t>: ruokaa, sisustusta, muotia ja henkilökuvia. Hän on omimmillaan silloin, kun pääsee rakentamaan valaistusta ja luomaan tunnelmia.</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 </a:t>
            </a:r>
            <a:endParaRPr lang="fi-FI" sz="1600" dirty="0">
              <a:solidFill>
                <a:schemeClr val="tx2"/>
              </a:solidFill>
              <a:latin typeface="Neue Haas Unica W1G" panose="020B0504030206020203" pitchFamily="34" charset="0"/>
            </a:endParaRPr>
          </a:p>
        </p:txBody>
      </p:sp>
      <p:pic>
        <p:nvPicPr>
          <p:cNvPr id="1026" name="Picture 2">
            <a:extLst>
              <a:ext uri="{FF2B5EF4-FFF2-40B4-BE49-F238E27FC236}">
                <a16:creationId xmlns:a16="http://schemas.microsoft.com/office/drawing/2014/main" id="{3070BFAC-B079-4BF5-5998-FD0DB654D911}"/>
              </a:ext>
            </a:extLst>
          </p:cNvPr>
          <p:cNvPicPr>
            <a:picLocks noGrp="1" noChangeAspect="1" noChangeArrowheads="1"/>
          </p:cNvPicPr>
          <p:nvPr>
            <p:ph type="pic" idx="1"/>
          </p:nvPr>
        </p:nvPicPr>
        <p:blipFill>
          <a:blip r:embed="rId4"/>
          <a:srcRect t="9459" b="945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485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D3B7E-093E-334C-8CA9-F9E7FF26DA01}"/>
              </a:ext>
            </a:extLst>
          </p:cNvPr>
          <p:cNvSpPr>
            <a:spLocks noGrp="1"/>
          </p:cNvSpPr>
          <p:nvPr>
            <p:ph type="title"/>
          </p:nvPr>
        </p:nvSpPr>
        <p:spPr>
          <a:xfrm>
            <a:off x="6553202" y="1417080"/>
            <a:ext cx="5112325" cy="2101785"/>
          </a:xfrm>
        </p:spPr>
        <p:txBody>
          <a:bodyPr>
            <a:noAutofit/>
          </a:bodyPr>
          <a:lstStyle/>
          <a:p>
            <a:r>
              <a:rPr lang="fi-FI" sz="3000" dirty="0"/>
              <a:t>Advokaattia tehdään printti edellä – AD Laura </a:t>
            </a:r>
            <a:r>
              <a:rPr lang="fi-FI" sz="3000" dirty="0" err="1"/>
              <a:t>Ylikahri</a:t>
            </a:r>
            <a:r>
              <a:rPr lang="fi-FI" sz="3000" dirty="0"/>
              <a:t>: "Lehden taitto on silkkaa nautintoa"</a:t>
            </a:r>
            <a:endParaRPr lang="fi-FI" sz="3000" noProof="0" dirty="0"/>
          </a:p>
        </p:txBody>
      </p:sp>
      <p:sp>
        <p:nvSpPr>
          <p:cNvPr id="8" name="Content Placeholder 4">
            <a:extLst>
              <a:ext uri="{FF2B5EF4-FFF2-40B4-BE49-F238E27FC236}">
                <a16:creationId xmlns:a16="http://schemas.microsoft.com/office/drawing/2014/main" id="{2A38128D-9433-CBAC-40B7-4DBD48896857}"/>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A31F6CFF-E538-0FFE-22A0-ED57C74FCA7E}"/>
              </a:ext>
            </a:extLst>
          </p:cNvPr>
          <p:cNvSpPr txBox="1">
            <a:spLocks/>
          </p:cNvSpPr>
          <p:nvPr/>
        </p:nvSpPr>
        <p:spPr>
          <a:xfrm>
            <a:off x="6553202" y="3863291"/>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Suomen Asianajajien ammattilehti tarjoilee tilkkeen sijaan pitkiä lukujuttuja ja huolella harkittuja kuvia. Viime vuonna uudistettu Advokaatti voitti </a:t>
            </a:r>
            <a:r>
              <a:rPr lang="fi-FI" sz="1600" dirty="0" err="1"/>
              <a:t>Editkilpailun</a:t>
            </a:r>
            <a:r>
              <a:rPr lang="fi-FI" sz="1600" dirty="0"/>
              <a:t> ammatti- ja järjestömediasarjan ja sai ulkoasustaan kunniamaininnan.</a:t>
            </a:r>
            <a:br>
              <a:rPr lang="fi-FI" sz="1600" dirty="0"/>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 </a:t>
            </a:r>
            <a:endParaRPr lang="fi-FI" sz="1600" dirty="0">
              <a:solidFill>
                <a:schemeClr val="tx2"/>
              </a:solidFill>
              <a:latin typeface="Neue Haas Unica W1G" panose="020B0504030206020203" pitchFamily="34" charset="0"/>
            </a:endParaRPr>
          </a:p>
        </p:txBody>
      </p:sp>
      <p:pic>
        <p:nvPicPr>
          <p:cNvPr id="2050" name="Picture 2">
            <a:extLst>
              <a:ext uri="{FF2B5EF4-FFF2-40B4-BE49-F238E27FC236}">
                <a16:creationId xmlns:a16="http://schemas.microsoft.com/office/drawing/2014/main" id="{1EC92588-8345-12AF-98CB-6931D74E19B3}"/>
              </a:ext>
            </a:extLst>
          </p:cNvPr>
          <p:cNvPicPr>
            <a:picLocks noGrp="1" noChangeAspect="1" noChangeArrowheads="1"/>
          </p:cNvPicPr>
          <p:nvPr>
            <p:ph type="pic" idx="1"/>
          </p:nvPr>
        </p:nvPicPr>
        <p:blipFill>
          <a:blip r:embed="rId4"/>
          <a:srcRect l="22593" r="2259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643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00-6C8C-5912-9FBD-A776654FDD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7B478F-A013-A927-4805-49D486B99AC6}"/>
              </a:ext>
            </a:extLst>
          </p:cNvPr>
          <p:cNvSpPr>
            <a:spLocks noGrp="1"/>
          </p:cNvSpPr>
          <p:nvPr>
            <p:ph type="title"/>
          </p:nvPr>
        </p:nvSpPr>
        <p:spPr>
          <a:xfrm>
            <a:off x="6553202" y="1011966"/>
            <a:ext cx="5112325" cy="2101785"/>
          </a:xfrm>
        </p:spPr>
        <p:txBody>
          <a:bodyPr>
            <a:noAutofit/>
          </a:bodyPr>
          <a:lstStyle/>
          <a:p>
            <a:r>
              <a:rPr lang="fi-FI" sz="3000" dirty="0"/>
              <a:t>Se sallittu sivusuhde -kampanja kannustaa henkilökohtaiseen suhteeseen aikakauslehden kanssa</a:t>
            </a:r>
            <a:endParaRPr lang="fi-FI" sz="3000" noProof="0" dirty="0"/>
          </a:p>
        </p:txBody>
      </p:sp>
      <p:sp>
        <p:nvSpPr>
          <p:cNvPr id="8" name="Content Placeholder 4">
            <a:extLst>
              <a:ext uri="{FF2B5EF4-FFF2-40B4-BE49-F238E27FC236}">
                <a16:creationId xmlns:a16="http://schemas.microsoft.com/office/drawing/2014/main" id="{722CA4A0-6F60-8E8B-5039-5FC24CA4B95C}"/>
              </a:ext>
            </a:extLst>
          </p:cNvPr>
          <p:cNvSpPr txBox="1">
            <a:spLocks/>
          </p:cNvSpPr>
          <p:nvPr/>
        </p:nvSpPr>
        <p:spPr>
          <a:xfrm>
            <a:off x="741219" y="3863291"/>
            <a:ext cx="4473876" cy="2115226"/>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i-FI" sz="1600" dirty="0">
              <a:solidFill>
                <a:schemeClr val="tx2"/>
              </a:solidFill>
              <a:latin typeface="Neue Haas Unica W1G" panose="020B0504030206020203" pitchFamily="34" charset="0"/>
            </a:endParaRPr>
          </a:p>
        </p:txBody>
      </p:sp>
      <p:sp>
        <p:nvSpPr>
          <p:cNvPr id="9" name="Content Placeholder 4">
            <a:extLst>
              <a:ext uri="{FF2B5EF4-FFF2-40B4-BE49-F238E27FC236}">
                <a16:creationId xmlns:a16="http://schemas.microsoft.com/office/drawing/2014/main" id="{70C1153E-7EA5-44F5-B26F-A339E84C292D}"/>
              </a:ext>
            </a:extLst>
          </p:cNvPr>
          <p:cNvSpPr txBox="1">
            <a:spLocks/>
          </p:cNvSpPr>
          <p:nvPr/>
        </p:nvSpPr>
        <p:spPr>
          <a:xfrm>
            <a:off x="6553202" y="3355263"/>
            <a:ext cx="4797425" cy="1882429"/>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err="1"/>
              <a:t>Aikakausmediakustantajien</a:t>
            </a:r>
            <a:r>
              <a:rPr lang="fi-FI" sz="1600" dirty="0"/>
              <a:t> ja Lehtipisteen irtonumeromyyntiä vauhdittava yhteinen Se sallittu sivusuhde -kampanja kannustaa lukijoita solmimaan henkilökohtaisen suhteen aikakauslehden kanssa.</a:t>
            </a:r>
            <a:br>
              <a:rPr lang="fi-FI" sz="1600" b="1" dirty="0">
                <a:solidFill>
                  <a:schemeClr val="tx2"/>
                </a:solidFill>
                <a:latin typeface="Neue Haas Unica W1G" panose="020B0504030206020203" pitchFamily="34" charset="0"/>
                <a:cs typeface="Calibri" panose="020F0502020204030204" pitchFamily="34" charset="0"/>
              </a:rPr>
            </a:br>
            <a:br>
              <a:rPr lang="fi-FI" sz="1600" b="1" dirty="0">
                <a:solidFill>
                  <a:schemeClr val="tx2"/>
                </a:solidFill>
                <a:latin typeface="Neue Haas Unica W1G" panose="020B0504030206020203" pitchFamily="34" charset="0"/>
                <a:cs typeface="Calibri" panose="020F0502020204030204" pitchFamily="34" charset="0"/>
              </a:rPr>
            </a:br>
            <a:r>
              <a:rPr lang="fi-FI" sz="1600" b="1" dirty="0">
                <a:solidFill>
                  <a:schemeClr val="tx2"/>
                </a:solidFill>
                <a:latin typeface="Neue Haas Unica W1G" panose="020B0504030206020203" pitchFamily="34" charset="0"/>
                <a:cs typeface="Calibri" panose="020F0502020204030204" pitchFamily="34" charset="0"/>
                <a:hlinkClick r:id="rId3"/>
              </a:rPr>
              <a:t>Lue lisää </a:t>
            </a:r>
            <a:endParaRPr lang="fi-FI" sz="1600" dirty="0">
              <a:solidFill>
                <a:schemeClr val="tx2"/>
              </a:solidFill>
              <a:latin typeface="Neue Haas Unica W1G" panose="020B0504030206020203" pitchFamily="34" charset="0"/>
            </a:endParaRPr>
          </a:p>
        </p:txBody>
      </p:sp>
      <p:pic>
        <p:nvPicPr>
          <p:cNvPr id="3074" name="Picture 2">
            <a:extLst>
              <a:ext uri="{FF2B5EF4-FFF2-40B4-BE49-F238E27FC236}">
                <a16:creationId xmlns:a16="http://schemas.microsoft.com/office/drawing/2014/main" id="{FF2B40A0-8813-7BE0-A2A9-3BC86FA0B0BC}"/>
              </a:ext>
            </a:extLst>
          </p:cNvPr>
          <p:cNvPicPr>
            <a:picLocks noGrp="1" noChangeAspect="1" noChangeArrowheads="1"/>
          </p:cNvPicPr>
          <p:nvPr>
            <p:ph type="pic" idx="1"/>
          </p:nvPr>
        </p:nvPicPr>
        <p:blipFill>
          <a:blip r:embed="rId4"/>
          <a:srcRect l="26875" r="2687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530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 person sitting on a ramp with a magazine&#10;&#10;Description automatically generated">
            <a:extLst>
              <a:ext uri="{FF2B5EF4-FFF2-40B4-BE49-F238E27FC236}">
                <a16:creationId xmlns:a16="http://schemas.microsoft.com/office/drawing/2014/main" id="{FCAA0E59-8D50-18B5-DB0B-48A8BE51AD2D}"/>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6553202" y="0"/>
            <a:ext cx="5638798" cy="6858000"/>
          </a:xfrm>
        </p:spPr>
      </p:pic>
      <p:sp>
        <p:nvSpPr>
          <p:cNvPr id="2" name="Content Placeholder 4">
            <a:extLst>
              <a:ext uri="{FF2B5EF4-FFF2-40B4-BE49-F238E27FC236}">
                <a16:creationId xmlns:a16="http://schemas.microsoft.com/office/drawing/2014/main" id="{3CA18D5A-8C53-63CA-6D91-6FEC6A4401F4}"/>
              </a:ext>
            </a:extLst>
          </p:cNvPr>
          <p:cNvSpPr txBox="1">
            <a:spLocks/>
          </p:cNvSpPr>
          <p:nvPr/>
        </p:nvSpPr>
        <p:spPr>
          <a:xfrm>
            <a:off x="750355" y="3080870"/>
            <a:ext cx="4473876" cy="1453243"/>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i-FI" sz="1600" dirty="0"/>
              <a:t>Jos haluat lukea lisää alan kuulumisista, </a:t>
            </a:r>
            <a:br>
              <a:rPr lang="fi-FI" sz="1600" dirty="0"/>
            </a:br>
            <a:r>
              <a:rPr lang="fi-FI" sz="1600" dirty="0"/>
              <a:t>tilaa </a:t>
            </a:r>
            <a:r>
              <a:rPr lang="fi-FI" sz="1600" dirty="0" err="1"/>
              <a:t>aikakausmedioiden</a:t>
            </a:r>
            <a:r>
              <a:rPr lang="fi-FI" sz="1600" dirty="0"/>
              <a:t> ajankohtaiset jutut sähköpostiisi </a:t>
            </a:r>
            <a:r>
              <a:rPr lang="fi-FI" sz="1600" b="1" dirty="0">
                <a:solidFill>
                  <a:schemeClr val="tx2"/>
                </a:solidFill>
                <a:latin typeface="Neue Haas Unica W1G" panose="020B0504030206020203" pitchFamily="34" charset="0"/>
                <a:cs typeface="Calibri" panose="020F0502020204030204" pitchFamily="34" charset="0"/>
                <a:hlinkClick r:id="rId3"/>
              </a:rPr>
              <a:t>täältä</a:t>
            </a:r>
            <a:r>
              <a:rPr lang="fi-FI" sz="1600" dirty="0"/>
              <a:t>!</a:t>
            </a:r>
          </a:p>
        </p:txBody>
      </p:sp>
      <p:sp>
        <p:nvSpPr>
          <p:cNvPr id="3" name="Title 3">
            <a:extLst>
              <a:ext uri="{FF2B5EF4-FFF2-40B4-BE49-F238E27FC236}">
                <a16:creationId xmlns:a16="http://schemas.microsoft.com/office/drawing/2014/main" id="{F9A41F90-2BBA-DC77-87FF-5FA9A4A56BE8}"/>
              </a:ext>
            </a:extLst>
          </p:cNvPr>
          <p:cNvSpPr txBox="1">
            <a:spLocks/>
          </p:cNvSpPr>
          <p:nvPr/>
        </p:nvSpPr>
        <p:spPr>
          <a:xfrm>
            <a:off x="751940" y="1218587"/>
            <a:ext cx="5540301" cy="18622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rgbClr val="002649"/>
                </a:solidFill>
                <a:latin typeface="Canela Medium" pitchFamily="2" charset="77"/>
                <a:ea typeface="+mj-ea"/>
                <a:cs typeface="+mj-cs"/>
              </a:defRPr>
            </a:lvl1pPr>
          </a:lstStyle>
          <a:p>
            <a:r>
              <a:rPr lang="fi-FI" sz="3800" dirty="0"/>
              <a:t>Lue lisää uutiskirjeestä!</a:t>
            </a:r>
            <a:endParaRPr lang="fi-FI" sz="3800" dirty="0">
              <a:solidFill>
                <a:schemeClr val="accent1"/>
              </a:solidFill>
            </a:endParaRPr>
          </a:p>
        </p:txBody>
      </p:sp>
      <p:sp>
        <p:nvSpPr>
          <p:cNvPr id="9" name="Content Placeholder 4">
            <a:extLst>
              <a:ext uri="{FF2B5EF4-FFF2-40B4-BE49-F238E27FC236}">
                <a16:creationId xmlns:a16="http://schemas.microsoft.com/office/drawing/2014/main" id="{A024485C-6B29-86F8-E961-1800A570FB66}"/>
              </a:ext>
            </a:extLst>
          </p:cNvPr>
          <p:cNvSpPr txBox="1">
            <a:spLocks/>
          </p:cNvSpPr>
          <p:nvPr/>
        </p:nvSpPr>
        <p:spPr>
          <a:xfrm rot="16200000">
            <a:off x="4223912" y="5484877"/>
            <a:ext cx="2243581" cy="3420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kern="1200">
                <a:solidFill>
                  <a:srgbClr val="002649"/>
                </a:solidFill>
                <a:latin typeface="Neue Haas Unica W1G Light" panose="020B040403020602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b="0" i="0" kern="1200">
                <a:solidFill>
                  <a:srgbClr val="002649"/>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000" dirty="0">
                <a:solidFill>
                  <a:schemeClr val="bg1"/>
                </a:solidFill>
              </a:rPr>
              <a:t>Kuva: Anniina Nissinen</a:t>
            </a:r>
          </a:p>
        </p:txBody>
      </p:sp>
      <p:pic>
        <p:nvPicPr>
          <p:cNvPr id="6" name="Picture 5">
            <a:extLst>
              <a:ext uri="{FF2B5EF4-FFF2-40B4-BE49-F238E27FC236}">
                <a16:creationId xmlns:a16="http://schemas.microsoft.com/office/drawing/2014/main" id="{0B0302EC-75F8-528F-9B3F-F3FE9CD1FA0B}"/>
              </a:ext>
            </a:extLst>
          </p:cNvPr>
          <p:cNvPicPr>
            <a:picLocks noChangeAspect="1"/>
          </p:cNvPicPr>
          <p:nvPr/>
        </p:nvPicPr>
        <p:blipFill>
          <a:blip r:embed="rId4"/>
          <a:stretch>
            <a:fillRect/>
          </a:stretch>
        </p:blipFill>
        <p:spPr>
          <a:xfrm>
            <a:off x="750355" y="6389170"/>
            <a:ext cx="1845645" cy="139055"/>
          </a:xfrm>
          <a:prstGeom prst="rect">
            <a:avLst/>
          </a:prstGeom>
        </p:spPr>
      </p:pic>
    </p:spTree>
    <p:extLst>
      <p:ext uri="{BB962C8B-B14F-4D97-AF65-F5344CB8AC3E}">
        <p14:creationId xmlns:p14="http://schemas.microsoft.com/office/powerpoint/2010/main" val="375319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sz="3200" dirty="0"/>
              <a:t>Aikakausmedioiden seuraajamäärä / toukokuu 2026</a:t>
            </a:r>
            <a:endParaRPr lang="en-FI" sz="3200"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532558"/>
            <a:ext cx="3425934" cy="5160832"/>
          </a:xfrm>
        </p:spPr>
        <p:txBody>
          <a:bodyPr anchor="ctr">
            <a:normAutofit/>
          </a:bodyPr>
          <a:lstStyle/>
          <a:p>
            <a:r>
              <a:rPr lang="fi-FI" sz="2000" b="1" dirty="0">
                <a:solidFill>
                  <a:schemeClr val="bg2"/>
                </a:solidFill>
                <a:latin typeface="Neue Haas Unica W1G" panose="020B0504030206020203" pitchFamily="34" charset="0"/>
              </a:rPr>
              <a:t>Muutokset yleisön määrässä toukokuussa</a:t>
            </a:r>
          </a:p>
          <a:p>
            <a:br>
              <a:rPr lang="fi-FI" sz="1000" dirty="0">
                <a:solidFill>
                  <a:schemeClr val="bg2"/>
                </a:solidFill>
              </a:rPr>
            </a:br>
            <a:r>
              <a:rPr lang="fi-FI" dirty="0">
                <a:solidFill>
                  <a:schemeClr val="bg2"/>
                </a:solidFill>
                <a:latin typeface="Neue Haas Unica W1G" panose="020B0504030206020203" pitchFamily="34" charset="0"/>
              </a:rPr>
              <a:t>Kaikki kanavat	– 8 675</a:t>
            </a:r>
          </a:p>
          <a:p>
            <a:r>
              <a:rPr lang="fi-FI" dirty="0">
                <a:solidFill>
                  <a:schemeClr val="bg2"/>
                </a:solidFill>
                <a:latin typeface="Neue Haas Unica W1G" panose="020B0504030206020203" pitchFamily="34" charset="0"/>
              </a:rPr>
              <a:t>Facebook  	– 9 332</a:t>
            </a:r>
          </a:p>
          <a:p>
            <a:r>
              <a:rPr lang="fi-FI" dirty="0">
                <a:solidFill>
                  <a:schemeClr val="bg2"/>
                </a:solidFill>
                <a:latin typeface="Neue Haas Unica W1G" panose="020B0504030206020203" pitchFamily="34" charset="0"/>
              </a:rPr>
              <a:t>Instagram  	– 5 724</a:t>
            </a:r>
          </a:p>
          <a:p>
            <a:r>
              <a:rPr lang="fi-FI" dirty="0">
                <a:solidFill>
                  <a:schemeClr val="bg2"/>
                </a:solidFill>
                <a:latin typeface="Neue Haas Unica W1G" panose="020B0504030206020203" pitchFamily="34" charset="0"/>
              </a:rPr>
              <a:t>X  		+ 1 911</a:t>
            </a:r>
          </a:p>
          <a:p>
            <a:r>
              <a:rPr lang="fi-FI" dirty="0">
                <a:solidFill>
                  <a:schemeClr val="bg2"/>
                </a:solidFill>
                <a:latin typeface="Neue Haas Unica W1G" panose="020B0504030206020203" pitchFamily="34" charset="0"/>
              </a:rPr>
              <a:t>YouTube		+ 466</a:t>
            </a:r>
          </a:p>
          <a:p>
            <a:r>
              <a:rPr lang="fi-FI" dirty="0">
                <a:solidFill>
                  <a:schemeClr val="bg2"/>
                </a:solidFill>
                <a:latin typeface="Neue Haas Unica W1G" panose="020B0504030206020203" pitchFamily="34" charset="0"/>
              </a:rPr>
              <a:t>TikTok  		+ 1 691</a:t>
            </a:r>
          </a:p>
          <a:p>
            <a:r>
              <a:rPr lang="fi-FI" dirty="0">
                <a:solidFill>
                  <a:schemeClr val="bg2"/>
                </a:solidFill>
                <a:latin typeface="Neue Haas Unica W1G" panose="020B0504030206020203" pitchFamily="34" charset="0"/>
              </a:rPr>
              <a:t>LinkedIn  		+ 1 313</a:t>
            </a:r>
          </a:p>
          <a:p>
            <a:r>
              <a:rPr lang="fi-FI" dirty="0">
                <a:solidFill>
                  <a:schemeClr val="bg2"/>
                </a:solidFill>
                <a:latin typeface="Neue Haas Unica W1G" panose="020B0504030206020203" pitchFamily="34" charset="0"/>
              </a:rPr>
              <a:t>Threads  		+ 1 000</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2010595331"/>
              </p:ext>
            </p:extLst>
          </p:nvPr>
        </p:nvGraphicFramePr>
        <p:xfrm>
          <a:off x="502507" y="2067953"/>
          <a:ext cx="7096898" cy="421431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5ABA7BFB-2EA2-514C-B721-5A905213B22E}"/>
              </a:ext>
            </a:extLst>
          </p:cNvPr>
          <p:cNvSpPr txBox="1">
            <a:spLocks/>
          </p:cNvSpPr>
          <p:nvPr/>
        </p:nvSpPr>
        <p:spPr>
          <a:xfrm>
            <a:off x="590843" y="1413805"/>
            <a:ext cx="6316394" cy="61194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1200" dirty="0">
                <a:solidFill>
                  <a:schemeClr val="accent1"/>
                </a:solidFill>
              </a:rPr>
              <a:t>Kaikkien seurattujen medioiden seuraajat ja tilaajat Facebookissa, Instagramissa, X:ssä, YouTubessa, TikTokissa, LinkedInissa ja Threadsissa. Päällekkäisyyksiä ei ole huomioitu.</a:t>
            </a:r>
          </a:p>
        </p:txBody>
      </p:sp>
    </p:spTree>
    <p:extLst>
      <p:ext uri="{BB962C8B-B14F-4D97-AF65-F5344CB8AC3E}">
        <p14:creationId xmlns:p14="http://schemas.microsoft.com/office/powerpoint/2010/main" val="3516803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65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603503" y="229201"/>
            <a:ext cx="6355081" cy="1142400"/>
          </a:xfrm>
        </p:spPr>
        <p:txBody>
          <a:bodyPr>
            <a:normAutofit/>
          </a:bodyPr>
          <a:lstStyle/>
          <a:p>
            <a:r>
              <a:rPr lang="fi-FI" dirty="0" err="1"/>
              <a:t>Aikakausmedioiden</a:t>
            </a:r>
            <a:r>
              <a:rPr lang="fi-FI" dirty="0"/>
              <a:t> sometilien määrä / toukokuu 2026</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dirty="0">
                <a:solidFill>
                  <a:schemeClr val="bg2"/>
                </a:solidFill>
                <a:latin typeface="Neue Haas Unica W1G Medium" panose="020B0504030206020203" pitchFamily="34" charset="0"/>
              </a:rPr>
              <a:t>Seurannassa oli mukana 175 aikakausmediaa, joilla oli käytössään yhteensä 451 sometiliä.</a:t>
            </a:r>
            <a:br>
              <a:rPr lang="fi-FI" sz="2000" dirty="0">
                <a:solidFill>
                  <a:schemeClr val="bg2"/>
                </a:solidFill>
                <a:latin typeface="Neue Haas Unica W1G Medium" panose="020B0504030206020203" pitchFamily="34" charset="0"/>
              </a:rPr>
            </a:br>
            <a:endParaRPr lang="fi-FI" sz="1000" dirty="0">
              <a:solidFill>
                <a:schemeClr val="bg2"/>
              </a:solidFill>
              <a:latin typeface="Neue Haas Unica W1G Medium" panose="020B0504030206020203" pitchFamily="34" charset="0"/>
            </a:endParaRPr>
          </a:p>
          <a:p>
            <a:pPr algn="ctr"/>
            <a:r>
              <a:rPr lang="fi-FI" sz="2000" dirty="0">
                <a:solidFill>
                  <a:schemeClr val="bg2"/>
                </a:solidFill>
                <a:latin typeface="Neue Haas Unica W1G Medium" panose="020B0504030206020203" pitchFamily="34" charset="0"/>
              </a:rPr>
              <a:t>Yhdellä aikakausmedialla on keskimäärin käytössään </a:t>
            </a:r>
          </a:p>
          <a:p>
            <a:pPr algn="ctr"/>
            <a:r>
              <a:rPr lang="fi-FI" sz="4000" b="1" dirty="0">
                <a:solidFill>
                  <a:schemeClr val="bg2"/>
                </a:solidFill>
                <a:latin typeface="Neue Haas Unica W1G" panose="020B0504030206020203" pitchFamily="34" charset="0"/>
              </a:rPr>
              <a:t>2,6</a:t>
            </a:r>
            <a:r>
              <a:rPr lang="fi-FI" sz="2000" b="1" dirty="0">
                <a:solidFill>
                  <a:schemeClr val="bg2"/>
                </a:solidFill>
                <a:latin typeface="Neue Haas Unica W1G" panose="020B0504030206020203" pitchFamily="34" charset="0"/>
              </a:rPr>
              <a:t> </a:t>
            </a:r>
            <a:br>
              <a:rPr lang="fi-FI" sz="2000" dirty="0">
                <a:solidFill>
                  <a:schemeClr val="bg2"/>
                </a:solidFill>
                <a:latin typeface="Neue Haas Unica W1G Medium" panose="020B0504030206020203" pitchFamily="34" charset="0"/>
              </a:rPr>
            </a:br>
            <a:r>
              <a:rPr lang="fi-FI" sz="2000" dirty="0">
                <a:solidFill>
                  <a:schemeClr val="bg2"/>
                </a:solidFill>
                <a:latin typeface="Neue Haas Unica W1G Medium" panose="020B0504030206020203" pitchFamily="34" charset="0"/>
              </a:rPr>
              <a:t>sometiliä.</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125803493"/>
              </p:ext>
            </p:extLst>
          </p:nvPr>
        </p:nvGraphicFramePr>
        <p:xfrm>
          <a:off x="-1"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87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8A5-1C16-874B-9C0B-7337948A6381}"/>
              </a:ext>
            </a:extLst>
          </p:cNvPr>
          <p:cNvSpPr>
            <a:spLocks noGrp="1"/>
          </p:cNvSpPr>
          <p:nvPr>
            <p:ph type="title"/>
          </p:nvPr>
        </p:nvSpPr>
        <p:spPr>
          <a:xfrm>
            <a:off x="0" y="229201"/>
            <a:ext cx="7599405" cy="1142400"/>
          </a:xfrm>
        </p:spPr>
        <p:txBody>
          <a:bodyPr>
            <a:normAutofit/>
          </a:bodyPr>
          <a:lstStyle/>
          <a:p>
            <a:r>
              <a:rPr lang="fi-FI" dirty="0"/>
              <a:t>Yleisön keskimääräinen koko / </a:t>
            </a:r>
            <a:br>
              <a:rPr lang="fi-FI" dirty="0"/>
            </a:br>
            <a:r>
              <a:rPr lang="fi-FI" dirty="0"/>
              <a:t>toukokuu 2026</a:t>
            </a:r>
            <a:endParaRPr lang="en-FI" dirty="0"/>
          </a:p>
        </p:txBody>
      </p:sp>
      <p:sp>
        <p:nvSpPr>
          <p:cNvPr id="5" name="Text Placeholder 4">
            <a:extLst>
              <a:ext uri="{FF2B5EF4-FFF2-40B4-BE49-F238E27FC236}">
                <a16:creationId xmlns:a16="http://schemas.microsoft.com/office/drawing/2014/main" id="{2E52D8CE-9D34-0543-A044-407DF67D69B8}"/>
              </a:ext>
            </a:extLst>
          </p:cNvPr>
          <p:cNvSpPr>
            <a:spLocks noGrp="1"/>
          </p:cNvSpPr>
          <p:nvPr>
            <p:ph type="body" sz="half" idx="2"/>
          </p:nvPr>
        </p:nvSpPr>
        <p:spPr>
          <a:xfrm>
            <a:off x="8263559" y="1371601"/>
            <a:ext cx="3425934" cy="4663438"/>
          </a:xfrm>
        </p:spPr>
        <p:txBody>
          <a:bodyPr anchor="ctr">
            <a:normAutofit/>
          </a:bodyPr>
          <a:lstStyle/>
          <a:p>
            <a:pPr algn="ctr"/>
            <a:r>
              <a:rPr lang="fi-FI" sz="2000" b="1" dirty="0">
                <a:solidFill>
                  <a:schemeClr val="bg2"/>
                </a:solidFill>
                <a:latin typeface="Neue Haas Unica W1G" panose="020B0504030206020203" pitchFamily="34" charset="0"/>
              </a:rPr>
              <a:t>Yhdellä aikakausmedialla on eri somekanavissa yhteensä keskimäärin</a:t>
            </a:r>
            <a:br>
              <a:rPr lang="fi-FI" sz="2000" b="1" dirty="0">
                <a:solidFill>
                  <a:schemeClr val="bg2"/>
                </a:solidFill>
                <a:latin typeface="Neue Haas Unica W1G" panose="020B0504030206020203" pitchFamily="34" charset="0"/>
              </a:rPr>
            </a:br>
            <a:r>
              <a:rPr lang="fi-FI" sz="2000" b="1" dirty="0">
                <a:solidFill>
                  <a:schemeClr val="bg2"/>
                </a:solidFill>
                <a:latin typeface="Neue Haas Unica W1G" panose="020B0504030206020203" pitchFamily="34" charset="0"/>
              </a:rPr>
              <a:t>31 346</a:t>
            </a:r>
            <a:endParaRPr lang="fi-FI" sz="4000" b="1" dirty="0">
              <a:solidFill>
                <a:schemeClr val="bg2"/>
              </a:solidFill>
              <a:latin typeface="Neue Haas Unica W1G" panose="020B0504030206020203" pitchFamily="34" charset="0"/>
            </a:endParaRPr>
          </a:p>
          <a:p>
            <a:pPr algn="ctr"/>
            <a:r>
              <a:rPr lang="fi-FI" sz="2000" b="1" dirty="0">
                <a:solidFill>
                  <a:schemeClr val="bg2"/>
                </a:solidFill>
                <a:latin typeface="Neue Haas Unica W1G" panose="020B0504030206020203" pitchFamily="34" charset="0"/>
              </a:rPr>
              <a:t>seuraajaa.</a:t>
            </a:r>
          </a:p>
        </p:txBody>
      </p:sp>
      <p:graphicFrame>
        <p:nvGraphicFramePr>
          <p:cNvPr id="7" name="Chart 6">
            <a:extLst>
              <a:ext uri="{FF2B5EF4-FFF2-40B4-BE49-F238E27FC236}">
                <a16:creationId xmlns:a16="http://schemas.microsoft.com/office/drawing/2014/main" id="{CA6624BC-0418-A54D-B0D4-A829800277BF}"/>
              </a:ext>
            </a:extLst>
          </p:cNvPr>
          <p:cNvGraphicFramePr/>
          <p:nvPr>
            <p:extLst>
              <p:ext uri="{D42A27DB-BD31-4B8C-83A1-F6EECF244321}">
                <p14:modId xmlns:p14="http://schemas.microsoft.com/office/powerpoint/2010/main" val="62701451"/>
              </p:ext>
            </p:extLst>
          </p:nvPr>
        </p:nvGraphicFramePr>
        <p:xfrm>
          <a:off x="0" y="1719777"/>
          <a:ext cx="7599405" cy="39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245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749223899"/>
              </p:ext>
            </p:extLst>
          </p:nvPr>
        </p:nvGraphicFramePr>
        <p:xfrm>
          <a:off x="712694" y="1924556"/>
          <a:ext cx="10515600" cy="421881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3">
            <a:extLst>
              <a:ext uri="{FF2B5EF4-FFF2-40B4-BE49-F238E27FC236}">
                <a16:creationId xmlns:a16="http://schemas.microsoft.com/office/drawing/2014/main" id="{3BB59EEA-1884-69AC-0F74-32C44455CAE6}"/>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kaikissa somekanavissa </a:t>
            </a:r>
            <a:br>
              <a:rPr lang="fi-FI" sz="3200" dirty="0"/>
            </a:br>
            <a:r>
              <a:rPr lang="fi-FI" sz="2600" b="1" dirty="0">
                <a:solidFill>
                  <a:schemeClr val="accent2"/>
                </a:solidFill>
                <a:latin typeface="Neue Haas Unica W1G" panose="020B0504030206020203" pitchFamily="34" charset="0"/>
              </a:rPr>
              <a:t>5/2025 – 5/2026</a:t>
            </a:r>
          </a:p>
        </p:txBody>
      </p:sp>
      <p:sp>
        <p:nvSpPr>
          <p:cNvPr id="6" name="TextBox 5">
            <a:extLst>
              <a:ext uri="{FF2B5EF4-FFF2-40B4-BE49-F238E27FC236}">
                <a16:creationId xmlns:a16="http://schemas.microsoft.com/office/drawing/2014/main" id="{ACE1A8BF-E1A6-BB33-FCE3-1CA73A83E78F}"/>
              </a:ext>
            </a:extLst>
          </p:cNvPr>
          <p:cNvSpPr txBox="1"/>
          <p:nvPr/>
        </p:nvSpPr>
        <p:spPr>
          <a:xfrm>
            <a:off x="1169894" y="1524446"/>
            <a:ext cx="10058400" cy="461665"/>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seuraajat ja kanavan tilaajat Facebookissa, Instagramissa, X:ssä, YouTubessa, TikTokissa, </a:t>
            </a:r>
            <a:r>
              <a:rPr lang="fi-FI" sz="1200" i="1" dirty="0" err="1">
                <a:solidFill>
                  <a:schemeClr val="accent1"/>
                </a:solidFill>
                <a:latin typeface="Neue Haas Unica W1G" panose="020B0504030206020203" pitchFamily="34" charset="0"/>
              </a:rPr>
              <a:t>LinkedInissa</a:t>
            </a:r>
            <a:r>
              <a:rPr lang="fi-FI" sz="1200" i="1" dirty="0">
                <a:solidFill>
                  <a:schemeClr val="accent1"/>
                </a:solidFill>
                <a:latin typeface="Neue Haas Unica W1G" panose="020B0504030206020203" pitchFamily="34" charset="0"/>
              </a:rPr>
              <a:t> ja </a:t>
            </a:r>
            <a:r>
              <a:rPr lang="fi-FI" sz="1200" i="1" dirty="0" err="1">
                <a:solidFill>
                  <a:schemeClr val="accent1"/>
                </a:solidFill>
                <a:latin typeface="Neue Haas Unica W1G" panose="020B0504030206020203" pitchFamily="34" charset="0"/>
              </a:rPr>
              <a:t>Threadsissa</a:t>
            </a:r>
            <a:r>
              <a:rPr lang="fi-FI" sz="1200" i="1" dirty="0">
                <a:solidFill>
                  <a:schemeClr val="accent1"/>
                </a:solidFill>
                <a:latin typeface="Neue Haas Unica W1G" panose="020B0504030206020203" pitchFamily="34" charset="0"/>
              </a:rPr>
              <a:t>. Päällekkäisyyksiä ei ole huomioitu.</a:t>
            </a:r>
          </a:p>
        </p:txBody>
      </p:sp>
    </p:spTree>
    <p:extLst>
      <p:ext uri="{BB962C8B-B14F-4D97-AF65-F5344CB8AC3E}">
        <p14:creationId xmlns:p14="http://schemas.microsoft.com/office/powerpoint/2010/main" val="425734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112622924"/>
              </p:ext>
            </p:extLst>
          </p:nvPr>
        </p:nvGraphicFramePr>
        <p:xfrm>
          <a:off x="712694" y="1801445"/>
          <a:ext cx="10515600" cy="4142155"/>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3">
            <a:extLst>
              <a:ext uri="{FF2B5EF4-FFF2-40B4-BE49-F238E27FC236}">
                <a16:creationId xmlns:a16="http://schemas.microsoft.com/office/drawing/2014/main" id="{25569B91-5351-0566-579D-73C5A6CACCC8}"/>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Facebookissa </a:t>
            </a:r>
            <a:br>
              <a:rPr lang="fi-FI" sz="3200" dirty="0"/>
            </a:br>
            <a:r>
              <a:rPr lang="fi-FI" sz="2600" b="1" dirty="0">
                <a:solidFill>
                  <a:schemeClr val="accent2"/>
                </a:solidFill>
                <a:latin typeface="Neue Haas Unica W1G" panose="020B0504030206020203" pitchFamily="34" charset="0"/>
              </a:rPr>
              <a:t>5/2025 – 5/2026</a:t>
            </a:r>
          </a:p>
        </p:txBody>
      </p:sp>
      <p:sp>
        <p:nvSpPr>
          <p:cNvPr id="9" name="TextBox 8">
            <a:extLst>
              <a:ext uri="{FF2B5EF4-FFF2-40B4-BE49-F238E27FC236}">
                <a16:creationId xmlns:a16="http://schemas.microsoft.com/office/drawing/2014/main" id="{965FCC0C-19E5-9B2B-8D64-6A98AC00799F}"/>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Facebook-sivujen seuraajat. Päällekkäisyyksiä ei ole huomioitu.</a:t>
            </a:r>
          </a:p>
        </p:txBody>
      </p:sp>
    </p:spTree>
    <p:extLst>
      <p:ext uri="{BB962C8B-B14F-4D97-AF65-F5344CB8AC3E}">
        <p14:creationId xmlns:p14="http://schemas.microsoft.com/office/powerpoint/2010/main" val="311332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002197976"/>
              </p:ext>
            </p:extLst>
          </p:nvPr>
        </p:nvGraphicFramePr>
        <p:xfrm>
          <a:off x="712694" y="1875985"/>
          <a:ext cx="10515600" cy="43127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3">
            <a:extLst>
              <a:ext uri="{FF2B5EF4-FFF2-40B4-BE49-F238E27FC236}">
                <a16:creationId xmlns:a16="http://schemas.microsoft.com/office/drawing/2014/main" id="{06B8B113-1EB0-DBE6-A6F4-C9BDF0433081}"/>
              </a:ext>
            </a:extLst>
          </p:cNvPr>
          <p:cNvSpPr>
            <a:spLocks noGrp="1"/>
          </p:cNvSpPr>
          <p:nvPr>
            <p:ph type="title"/>
          </p:nvPr>
        </p:nvSpPr>
        <p:spPr>
          <a:xfrm>
            <a:off x="1169894" y="229201"/>
            <a:ext cx="10183906" cy="1115506"/>
          </a:xfrm>
        </p:spPr>
        <p:txBody>
          <a:bodyPr>
            <a:normAutofit/>
          </a:bodyPr>
          <a:lstStyle/>
          <a:p>
            <a:pPr algn="l">
              <a:lnSpc>
                <a:spcPts val="3940"/>
              </a:lnSpc>
            </a:pPr>
            <a:r>
              <a:rPr lang="fi-FI" sz="3400" dirty="0"/>
              <a:t>Yleisömäärä Instagramissa </a:t>
            </a:r>
            <a:br>
              <a:rPr lang="fi-FI" sz="3200" dirty="0"/>
            </a:br>
            <a:r>
              <a:rPr lang="fi-FI" sz="2600" b="1" dirty="0">
                <a:solidFill>
                  <a:schemeClr val="accent2"/>
                </a:solidFill>
                <a:latin typeface="Neue Haas Unica W1G" panose="020B0504030206020203" pitchFamily="34" charset="0"/>
              </a:rPr>
              <a:t>5/2025 – 5/2026</a:t>
            </a:r>
          </a:p>
        </p:txBody>
      </p:sp>
      <p:sp>
        <p:nvSpPr>
          <p:cNvPr id="6" name="TextBox 5">
            <a:extLst>
              <a:ext uri="{FF2B5EF4-FFF2-40B4-BE49-F238E27FC236}">
                <a16:creationId xmlns:a16="http://schemas.microsoft.com/office/drawing/2014/main" id="{9D2CE731-BA61-EEEB-24B2-F693812C54FE}"/>
              </a:ext>
            </a:extLst>
          </p:cNvPr>
          <p:cNvSpPr txBox="1"/>
          <p:nvPr/>
        </p:nvSpPr>
        <p:spPr>
          <a:xfrm>
            <a:off x="1169894" y="1524446"/>
            <a:ext cx="10058400" cy="276999"/>
          </a:xfrm>
          <a:prstGeom prst="rect">
            <a:avLst/>
          </a:prstGeom>
          <a:noFill/>
        </p:spPr>
        <p:txBody>
          <a:bodyPr wrap="square" rtlCol="0">
            <a:spAutoFit/>
          </a:bodyPr>
          <a:lstStyle/>
          <a:p>
            <a:r>
              <a:rPr lang="fi-FI" sz="1200" i="1" dirty="0">
                <a:solidFill>
                  <a:schemeClr val="accent1"/>
                </a:solidFill>
                <a:latin typeface="Neue Haas Unica W1G" panose="020B0504030206020203" pitchFamily="34" charset="0"/>
              </a:rPr>
              <a:t>Aikakausmedioiden Instagram-seuraajat. Päällekkäisyyksiä ei ole huomioitu.</a:t>
            </a:r>
          </a:p>
        </p:txBody>
      </p:sp>
    </p:spTree>
    <p:extLst>
      <p:ext uri="{BB962C8B-B14F-4D97-AF65-F5344CB8AC3E}">
        <p14:creationId xmlns:p14="http://schemas.microsoft.com/office/powerpoint/2010/main" val="2015413263"/>
      </p:ext>
    </p:extLst>
  </p:cSld>
  <p:clrMapOvr>
    <a:masterClrMapping/>
  </p:clrMapOvr>
</p:sld>
</file>

<file path=ppt/theme/theme1.xml><?xml version="1.0" encoding="utf-8"?>
<a:theme xmlns:a="http://schemas.openxmlformats.org/drawingml/2006/main" name="Office Theme">
  <a:themeElements>
    <a:clrScheme name="Aikakausmedia värit">
      <a:dk1>
        <a:srgbClr val="000000"/>
      </a:dk1>
      <a:lt1>
        <a:srgbClr val="FFFFFF"/>
      </a:lt1>
      <a:dk2>
        <a:srgbClr val="002649"/>
      </a:dk2>
      <a:lt2>
        <a:srgbClr val="FEFCFF"/>
      </a:lt2>
      <a:accent1>
        <a:srgbClr val="002649"/>
      </a:accent1>
      <a:accent2>
        <a:srgbClr val="FF6464"/>
      </a:accent2>
      <a:accent3>
        <a:srgbClr val="F3CF67"/>
      </a:accent3>
      <a:accent4>
        <a:srgbClr val="43FFED"/>
      </a:accent4>
      <a:accent5>
        <a:srgbClr val="00599E"/>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presepohja" id="{27F49DBD-B064-444B-96FB-3C48DEE958D5}" vid="{92DBE8E4-D1B9-4240-B326-D81077661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3F551B6AE0A94F47AE516944E2F00FE5" ma:contentTypeVersion="8" ma:contentTypeDescription="Luo uusi asiakirja." ma:contentTypeScope="" ma:versionID="0b2d0627081c63db6a69bd3df2a8ae42">
  <xsd:schema xmlns:xsd="http://www.w3.org/2001/XMLSchema" xmlns:xs="http://www.w3.org/2001/XMLSchema" xmlns:p="http://schemas.microsoft.com/office/2006/metadata/properties" xmlns:ns2="b8458977-e6f2-40e9-9621-96f4298c6bbe" targetNamespace="http://schemas.microsoft.com/office/2006/metadata/properties" ma:root="true" ma:fieldsID="51fe2a09710c29757513715f4c2684b4" ns2:_="">
    <xsd:import namespace="b8458977-e6f2-40e9-9621-96f4298c6b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458977-e6f2-40e9-9621-96f4298c6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B21824-3573-4170-BB97-352BE88B69B2}">
  <ds:schemaRef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b8458977-e6f2-40e9-9621-96f4298c6bbe"/>
    <ds:schemaRef ds:uri="http://www.w3.org/XML/1998/namespace"/>
    <ds:schemaRef ds:uri="http://purl.org/dc/terms/"/>
  </ds:schemaRefs>
</ds:datastoreItem>
</file>

<file path=customXml/itemProps2.xml><?xml version="1.0" encoding="utf-8"?>
<ds:datastoreItem xmlns:ds="http://schemas.openxmlformats.org/officeDocument/2006/customXml" ds:itemID="{A42647A9-A749-4FA2-BEB2-369DD0AE5F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458977-e6f2-40e9-9621-96f4298c6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BD3844-D0FB-414D-A452-15FC55E587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22801</TotalTime>
  <Words>2734</Words>
  <Application>Microsoft Macintosh PowerPoint</Application>
  <PresentationFormat>Widescreen</PresentationFormat>
  <Paragraphs>829</Paragraphs>
  <Slides>40</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Canela Medium</vt:lpstr>
      <vt:lpstr>Neue Haas Unica W1G Medium</vt:lpstr>
      <vt:lpstr>Neue Haas Unica Pro</vt:lpstr>
      <vt:lpstr>Clattering</vt:lpstr>
      <vt:lpstr>Neue Haas Unica W1G Light</vt:lpstr>
      <vt:lpstr>Neue Haas Unica W1G</vt:lpstr>
      <vt:lpstr>Arial</vt:lpstr>
      <vt:lpstr>Office Theme</vt:lpstr>
      <vt:lpstr>PowerPoint Presentation</vt:lpstr>
      <vt:lpstr>Seiska ja Reserviläinen kasvoivat eniten</vt:lpstr>
      <vt:lpstr>Aikakausmedioiden someyleisö /  toukokuu 2026</vt:lpstr>
      <vt:lpstr>Aikakausmedioiden seuraajamäärä / toukokuu 2026</vt:lpstr>
      <vt:lpstr>Aikakausmedioiden sometilien määrä / toukokuu 2026</vt:lpstr>
      <vt:lpstr>Yleisön keskimääräinen koko /  toukokuu 2026</vt:lpstr>
      <vt:lpstr>Yleisömäärä kaikissa somekanavissa  5/2025 – 5/2026</vt:lpstr>
      <vt:lpstr>Yleisömäärä Facebookissa  5/2025 – 5/2026</vt:lpstr>
      <vt:lpstr>Yleisömäärä Instagramissa  5/2025 – 5/2026</vt:lpstr>
      <vt:lpstr>Yleisömäärä X:ssä  5/2025 – 5/2026</vt:lpstr>
      <vt:lpstr>Yleisömäärä YouTubessa  5/2025 – 5/2026</vt:lpstr>
      <vt:lpstr>Yleisömäärä TikTokissa  5/2025 – 5/2026</vt:lpstr>
      <vt:lpstr>Yleisömäärä LinkedInissa  5/2025 – 5/2026</vt:lpstr>
      <vt:lpstr>Yleisömäärä Threadsissa  5/2025 – 5/2026</vt:lpstr>
      <vt:lpstr>Somen suurimmat</vt:lpstr>
      <vt:lpstr>Eniten seuraajia kaikissa kanavissa TOP 20 / toukokuu 2026</vt:lpstr>
      <vt:lpstr>Eniten seuraajia Facebookissa TOP 20 / toukokuu 2026</vt:lpstr>
      <vt:lpstr>Eniten seuraajia Instagramissa TOP 20 / toukokuu 2026</vt:lpstr>
      <vt:lpstr>Eniten seuraajia X:ssä TOP 20 / toukokuu 2026</vt:lpstr>
      <vt:lpstr>Eniten seuraajia YouTubessa ja TikTokissa TOP 10 /  toukokuu 2026</vt:lpstr>
      <vt:lpstr>Eniten seuraajia LinkedInissa ja Threadsissa  TOP 10 /  toukokuu 2026</vt:lpstr>
      <vt:lpstr>Eniten yleisöään  kasvattaneet</vt:lpstr>
      <vt:lpstr>Eniten uusia seuraajia kaikissa kanavissa TOP 20 / toukokuu 2026</vt:lpstr>
      <vt:lpstr>Eniten uusia seuraajia Facebookissa TOP 10 / toukokuu 2026</vt:lpstr>
      <vt:lpstr>Eniten uusia seuraajia Instagramissa TOP 10 / toukokuu 2026</vt:lpstr>
      <vt:lpstr>Eniten uusia seuraajia X:ssä TOP 10 / toukokuu 2026</vt:lpstr>
      <vt:lpstr>Eniten uusia seuraajia YouTubessa TOP 10 / toukokuu 2026</vt:lpstr>
      <vt:lpstr>Eniten uusia seuraajia Tiktokissa TOP 10 / toukokuu 2026</vt:lpstr>
      <vt:lpstr>Eniten uusia seuraajia Threadsissa  TOP 5 / toukokuu 2026</vt:lpstr>
      <vt:lpstr>Eniten uusia seuraajia Linkedinissa TOP 5 / toukokuu 2026</vt:lpstr>
      <vt:lpstr>Seuratut mediat</vt:lpstr>
      <vt:lpstr>Seurannassa olleet mediat (175 kpl) / toukokuu 2026</vt:lpstr>
      <vt:lpstr>Seurannassa olleet mediat (175 kpl) / toukokuu 2026</vt:lpstr>
      <vt:lpstr>Seurantaan lisätyt ja siitä poistuneet kanavat /  toukokuu 2026</vt:lpstr>
      <vt:lpstr>Ajankohtaista  aikakausmedioista</vt:lpstr>
      <vt:lpstr>Vuoden valokuvaaja Kristiina Kurronen: "Tekoälyn aikakaudella aikakauslehti-kuvien on oltava lähestyttäviä ja aitoja"</vt:lpstr>
      <vt:lpstr>Advokaattia tehdään printti edellä – AD Laura Ylikahri: "Lehden taitto on silkkaa nautintoa"</vt:lpstr>
      <vt:lpstr>Se sallittu sivusuhde -kampanja kannustaa henkilökohtaiseen suhteeseen aikakauslehden kanssa</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Aikakausmedia</dc:creator>
  <cp:keywords/>
  <dc:description/>
  <cp:lastModifiedBy>Outi Itävuo</cp:lastModifiedBy>
  <cp:revision>938</cp:revision>
  <dcterms:created xsi:type="dcterms:W3CDTF">2021-01-05T09:04:45Z</dcterms:created>
  <dcterms:modified xsi:type="dcterms:W3CDTF">2026-06-15T12:29:18Z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0x0101003F551B6AE0A94F47AE516944E2F00FE5</vt:lpwstr>
  </property>
</Properties>
</file>