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1146" r:id="rId7"/>
    <p:sldId id="1145" r:id="rId8"/>
    <p:sldId id="1147" r:id="rId9"/>
    <p:sldId id="1148" r:id="rId10"/>
    <p:sldId id="1149" r:id="rId11"/>
    <p:sldId id="1150" r:id="rId12"/>
    <p:sldId id="1151" r:id="rId13"/>
    <p:sldId id="1152" r:id="rId14"/>
    <p:sldId id="1153" r:id="rId15"/>
    <p:sldId id="1154" r:id="rId16"/>
    <p:sldId id="1155" r:id="rId17"/>
    <p:sldId id="1156" r:id="rId18"/>
    <p:sldId id="1157" r:id="rId19"/>
    <p:sldId id="1158" r:id="rId20"/>
    <p:sldId id="1159" r:id="rId21"/>
    <p:sldId id="1160" r:id="rId22"/>
    <p:sldId id="1161" r:id="rId23"/>
    <p:sldId id="1162" r:id="rId24"/>
    <p:sldId id="1163" r:id="rId25"/>
    <p:sldId id="1164" r:id="rId26"/>
    <p:sldId id="1165" r:id="rId27"/>
    <p:sldId id="1166" r:id="rId28"/>
    <p:sldId id="1167" r:id="rId29"/>
    <p:sldId id="1168" r:id="rId30"/>
    <p:sldId id="1143" r:id="rId31"/>
    <p:sldId id="1144" r:id="rId32"/>
    <p:sldId id="312" r:id="rId33"/>
    <p:sldId id="300" r:id="rId34"/>
  </p:sldIdLst>
  <p:sldSz cx="12192000" cy="6858000"/>
  <p:notesSz cx="6858000" cy="9144000"/>
  <p:embeddedFontLst>
    <p:embeddedFont>
      <p:font typeface="Canela Medium" pitchFamily="2" charset="77"/>
      <p:regular r:id="rId37"/>
    </p:embeddedFont>
    <p:embeddedFont>
      <p:font typeface="Clattering" pitchFamily="2" charset="0"/>
      <p:regular r:id="rId38"/>
    </p:embeddedFont>
    <p:embeddedFont>
      <p:font typeface="Neue Haas Unica W1G" panose="020B0504030206020203" pitchFamily="34" charset="0"/>
      <p:regular r:id="rId39"/>
      <p:bold r:id="rId40"/>
      <p:italic r:id="rId41"/>
      <p:boldItalic r:id="rId42"/>
    </p:embeddedFont>
    <p:embeddedFont>
      <p:font typeface="Neue Haas Unica W1G Light" panose="020B0404030206020203" pitchFamily="34" charset="0"/>
      <p:regular r:id="rId43"/>
      <p:italic r:id="rId44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FF6464"/>
    <a:srgbClr val="FFE0E0"/>
    <a:srgbClr val="FEE0E1"/>
    <a:srgbClr val="002649"/>
    <a:srgbClr val="F5F4F7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4" autoAdjust="0"/>
    <p:restoredTop sz="96190"/>
  </p:normalViewPr>
  <p:slideViewPr>
    <p:cSldViewPr snapToGrid="0" snapToObjects="1">
      <p:cViewPr varScale="1">
        <p:scale>
          <a:sx n="90" d="100"/>
          <a:sy n="90" d="100"/>
        </p:scale>
        <p:origin x="23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64619229013962"/>
          <c:y val="1.2341723304572689E-3"/>
          <c:w val="0.50035380770986038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Pt>
            <c:idx val="1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D-4C41-875D-2F1F2FBCB2C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Eyewear, contact lenses and sunglasses</c:v>
                </c:pt>
                <c:pt idx="1">
                  <c:v>Savings and investment</c:v>
                </c:pt>
                <c:pt idx="2">
                  <c:v>Cars</c:v>
                </c:pt>
                <c:pt idx="3">
                  <c:v>Sportswear, footwear and sports equipment</c:v>
                </c:pt>
                <c:pt idx="4">
                  <c:v>Health and wellness products and services</c:v>
                </c:pt>
                <c:pt idx="5">
                  <c:v>Home appliances, electronics and information technology</c:v>
                </c:pt>
                <c:pt idx="6">
                  <c:v>Travel</c:v>
                </c:pt>
                <c:pt idx="7">
                  <c:v>Cosmetics and beauty</c:v>
                </c:pt>
                <c:pt idx="8">
                  <c:v>Building and renovation</c:v>
                </c:pt>
                <c:pt idx="9">
                  <c:v>Style and fashion</c:v>
                </c:pt>
                <c:pt idx="10">
                  <c:v>Furniture and decor</c:v>
                </c:pt>
                <c:pt idx="11">
                  <c:v>Food and cooking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14</c:v>
                </c:pt>
                <c:pt idx="4">
                  <c:v>15</c:v>
                </c:pt>
                <c:pt idx="5">
                  <c:v>17</c:v>
                </c:pt>
                <c:pt idx="6">
                  <c:v>19</c:v>
                </c:pt>
                <c:pt idx="7">
                  <c:v>20</c:v>
                </c:pt>
                <c:pt idx="8">
                  <c:v>22</c:v>
                </c:pt>
                <c:pt idx="9">
                  <c:v>25</c:v>
                </c:pt>
                <c:pt idx="10">
                  <c:v>25</c:v>
                </c:pt>
                <c:pt idx="1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en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646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5-3943-9F14-52B52228529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5-3943-9F14-52B52228529C}"/>
              </c:ext>
            </c:extLst>
          </c:dPt>
          <c:dPt>
            <c:idx val="2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5-3943-9F14-52B52228529C}"/>
              </c:ext>
            </c:extLst>
          </c:dPt>
          <c:dPt>
            <c:idx val="10"/>
            <c:invertIfNegative val="0"/>
            <c:bubble3D val="0"/>
            <c:spPr>
              <a:solidFill>
                <a:srgbClr val="FF6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D-4C41-875D-2F1F2FBCB2C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Eyewear, contact lenses and sunglasses</c:v>
                </c:pt>
                <c:pt idx="1">
                  <c:v>Cars</c:v>
                </c:pt>
                <c:pt idx="2">
                  <c:v>Savings and investment</c:v>
                </c:pt>
                <c:pt idx="3">
                  <c:v>Health and wellness products and services</c:v>
                </c:pt>
                <c:pt idx="4">
                  <c:v>Sportswear, footwear and sports equipment</c:v>
                </c:pt>
                <c:pt idx="5">
                  <c:v>Cosmetics and beauty</c:v>
                </c:pt>
                <c:pt idx="6">
                  <c:v>Home appliances, electronics and information technology</c:v>
                </c:pt>
                <c:pt idx="7">
                  <c:v>Travel</c:v>
                </c:pt>
                <c:pt idx="8">
                  <c:v>Building and renovation</c:v>
                </c:pt>
                <c:pt idx="9">
                  <c:v>Furniture and decor </c:v>
                </c:pt>
                <c:pt idx="10">
                  <c:v>Style and fashion </c:v>
                </c:pt>
                <c:pt idx="11">
                  <c:v>Food and cooking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11</c:v>
                </c:pt>
                <c:pt idx="10">
                  <c:v>12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5-3943-9F14-52B5222852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inMax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en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03/11/2021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03/11/2021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146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0577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9256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6111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99970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1460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2715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5087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2430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87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2739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1772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1453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154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3.emf"/><Relationship Id="rId9" Type="http://schemas.openxmlformats.org/officeDocument/2006/relationships/image" Target="../media/image2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emf"/><Relationship Id="rId7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3B0DDE-9194-F541-B817-62D34F1F5A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870333" y="1366807"/>
            <a:ext cx="104513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34" y="1653988"/>
            <a:ext cx="10515600" cy="4379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2648" y="1672019"/>
            <a:ext cx="10521152" cy="429623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F676E-4266-0D4C-BA59-6F50527B4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3.11.2021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660" r:id="rId27"/>
    <p:sldLayoutId id="2147483654" r:id="rId28"/>
    <p:sldLayoutId id="2147483677" r:id="rId29"/>
    <p:sldLayoutId id="2147483679" r:id="rId30"/>
    <p:sldLayoutId id="2147483663" r:id="rId31"/>
    <p:sldLayoutId id="2147483667" r:id="rId32"/>
    <p:sldLayoutId id="2147483676" r:id="rId33"/>
    <p:sldLayoutId id="2147483664" r:id="rId34"/>
    <p:sldLayoutId id="2147483680" r:id="rId35"/>
    <p:sldLayoutId id="2147483678" r:id="rId36"/>
    <p:sldLayoutId id="2147483661" r:id="rId37"/>
    <p:sldLayoutId id="2147483681" r:id="rId38"/>
    <p:sldLayoutId id="2147483662" r:id="rId39"/>
    <p:sldLayoutId id="2147483665" r:id="rId40"/>
    <p:sldLayoutId id="2147483657" r:id="rId41"/>
    <p:sldLayoutId id="2147483674" r:id="rId42"/>
    <p:sldLayoutId id="2147483666" r:id="rId43"/>
    <p:sldLayoutId id="2147483675" r:id="rId44"/>
    <p:sldLayoutId id="2147483670" r:id="rId45"/>
    <p:sldLayoutId id="2147483668" r:id="rId46"/>
    <p:sldLayoutId id="2147483669" r:id="rId47"/>
    <p:sldLayoutId id="2147483857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 descr="A picture containing indoor&#10;&#10;Description automatically generated">
            <a:extLst>
              <a:ext uri="{FF2B5EF4-FFF2-40B4-BE49-F238E27FC236}">
                <a16:creationId xmlns:a16="http://schemas.microsoft.com/office/drawing/2014/main" id="{E230EBF8-3D83-BC4C-B388-4B396FAA79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Media as an information source during the purchase process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National Readership Survey</a:t>
            </a:r>
            <a:r>
              <a:rPr lang="en-FI" sz="1600" dirty="0">
                <a:solidFill>
                  <a:schemeClr val="bg1"/>
                </a:solidFill>
              </a:rPr>
              <a:t> 2021</a:t>
            </a:r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4147AC80-A020-5645-8F0A-E38478E4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A7DC3-08C7-6244-A412-98E4FBBCB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travel reservations and travel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32881141"/>
              </p:ext>
            </p:extLst>
          </p:nvPr>
        </p:nvGraphicFramePr>
        <p:xfrm>
          <a:off x="576839" y="1412755"/>
          <a:ext cx="3600000" cy="450921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making travel reservations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Avotakka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Viinilehti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69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5975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241822"/>
              </p:ext>
            </p:extLst>
          </p:nvPr>
        </p:nvGraphicFramePr>
        <p:xfrm>
          <a:off x="4546700" y="1441155"/>
          <a:ext cx="3600000" cy="47008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making travel reservations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708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Viinilehti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68275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48867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445778"/>
              </p:ext>
            </p:extLst>
          </p:nvPr>
        </p:nvGraphicFramePr>
        <p:xfrm>
          <a:off x="8445153" y="1430880"/>
          <a:ext cx="3600000" cy="470081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90132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make travel reservations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20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Viinilehti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102"/>
                  </a:ext>
                </a:extLst>
              </a:tr>
              <a:tr h="40900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86771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rgbClr val="FF6464"/>
                </a:solidFill>
              </a:rPr>
              <a:t>style and fashion </a:t>
            </a:r>
            <a:r>
              <a:rPr lang="en-GB" sz="3400" dirty="0"/>
              <a:t>purchases?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87053409"/>
              </p:ext>
            </p:extLst>
          </p:nvPr>
        </p:nvGraphicFramePr>
        <p:xfrm>
          <a:off x="535642" y="1507179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clothing and footwear in the next 12 months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4 299 000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2 199 000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2 100 000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2 831 000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1 612 000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1 220 000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42596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style and fashion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63811750"/>
              </p:ext>
            </p:extLst>
          </p:nvPr>
        </p:nvGraphicFramePr>
        <p:xfrm>
          <a:off x="576839" y="1412756"/>
          <a:ext cx="3600000" cy="44997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style and fashion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Voi Hyvin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Matka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Avotakka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88137"/>
                  </a:ext>
                </a:extLst>
              </a:tr>
              <a:tr h="42194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447681"/>
              </p:ext>
            </p:extLst>
          </p:nvPr>
        </p:nvGraphicFramePr>
        <p:xfrm>
          <a:off x="4546700" y="1430881"/>
          <a:ext cx="3600000" cy="41713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style and fashion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708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835324"/>
              </p:ext>
            </p:extLst>
          </p:nvPr>
        </p:nvGraphicFramePr>
        <p:xfrm>
          <a:off x="8445153" y="1430881"/>
          <a:ext cx="3600000" cy="46571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en-US" sz="1200" b="0" u="none" strike="noStrike" kern="120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style and fashion in the next 12 months, % of readers</a:t>
                      </a:r>
                      <a:endParaRPr lang="en-US" sz="1200" b="0" u="sng" strike="noStrike" kern="1200" noProof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8779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Opettaja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Viinilehti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102"/>
                  </a:ext>
                </a:extLst>
              </a:tr>
              <a:tr h="40520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 magazines</a:t>
                      </a:r>
                      <a:endParaRPr lang="en-US" sz="1200" b="1" u="none" strike="noStrike" kern="1200" noProof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37587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rgbClr val="FF6464"/>
                </a:solidFill>
              </a:rPr>
              <a:t>building and renovation </a:t>
            </a:r>
            <a:r>
              <a:rPr lang="en-GB" sz="3400" dirty="0"/>
              <a:t>purchases?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16355920"/>
              </p:ext>
            </p:extLst>
          </p:nvPr>
        </p:nvGraphicFramePr>
        <p:xfrm>
          <a:off x="535642" y="1507179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building and renovation purchases in the next 12 months 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4 299 000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2 199 000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2 100 000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1 564 000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723 000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840 000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55865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building and renovation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51791057"/>
              </p:ext>
            </p:extLst>
          </p:nvPr>
        </p:nvGraphicFramePr>
        <p:xfrm>
          <a:off x="576839" y="1430879"/>
          <a:ext cx="3600000" cy="422178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building and renovation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Antiikki &amp; Design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Matka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Avotakka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46115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64622"/>
              </p:ext>
            </p:extLst>
          </p:nvPr>
        </p:nvGraphicFramePr>
        <p:xfrm>
          <a:off x="4546700" y="1430878"/>
          <a:ext cx="3600000" cy="40991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5254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building and renovation purchases from </a:t>
                      </a:r>
                      <a:r>
                        <a:rPr lang="fi-FI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200" b="1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</a:t>
                      </a:r>
                      <a:r>
                        <a:rPr lang="fi-FI" sz="1200" b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Kippari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3380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5114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50595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427993"/>
              </p:ext>
            </p:extLst>
          </p:nvPr>
        </p:nvGraphicFramePr>
        <p:xfrm>
          <a:off x="8445153" y="1430881"/>
          <a:ext cx="3600000" cy="46571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building and renovation purchases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Viinilehti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Auto Bild Suomi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877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TM Rakennusmaailma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Koneviesti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Tuulilasi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Golflehti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102"/>
                  </a:ext>
                </a:extLst>
              </a:tr>
              <a:tr h="40520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73194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rgbClr val="FF6464"/>
                </a:solidFill>
              </a:rPr>
              <a:t>food and cooking</a:t>
            </a:r>
            <a:r>
              <a:rPr lang="en-GB" sz="3400" dirty="0"/>
              <a:t>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84979512"/>
              </p:ext>
            </p:extLst>
          </p:nvPr>
        </p:nvGraphicFramePr>
        <p:xfrm>
          <a:off x="1719943" y="1593512"/>
          <a:ext cx="7630887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20925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636654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636654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636654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4 299 000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2 100 000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fi-FI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1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192566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-GB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food and cooking product purchases and purchase intentions</a:t>
            </a:r>
            <a:endParaRPr lang="en-GB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85140124"/>
              </p:ext>
            </p:extLst>
          </p:nvPr>
        </p:nvGraphicFramePr>
        <p:xfrm>
          <a:off x="2496000" y="1571586"/>
          <a:ext cx="3600000" cy="45196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food and cooking product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Maalla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Kotiliesti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78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032328"/>
                  </a:ext>
                </a:extLst>
              </a:tr>
              <a:tr h="46115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600432"/>
              </p:ext>
            </p:extLst>
          </p:nvPr>
        </p:nvGraphicFramePr>
        <p:xfrm>
          <a:off x="6472316" y="1571586"/>
          <a:ext cx="3600000" cy="45196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09548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food and cooking product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909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30686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845541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6069"/>
                  </a:ext>
                </a:extLst>
              </a:tr>
              <a:tr h="43769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67609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purchasing </a:t>
            </a:r>
            <a:r>
              <a:rPr lang="en-GB" sz="3400" dirty="0">
                <a:solidFill>
                  <a:schemeClr val="accent2"/>
                </a:solidFill>
              </a:rPr>
              <a:t>eyewear, contact lenses and sunglasses</a:t>
            </a:r>
            <a:r>
              <a:rPr lang="en-GB" sz="3400" dirty="0"/>
              <a:t>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51596394"/>
              </p:ext>
            </p:extLst>
          </p:nvPr>
        </p:nvGraphicFramePr>
        <p:xfrm>
          <a:off x="535642" y="1507179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eyewear, contact lenses and sunglasses in the next 12 months 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4 299 000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2 199 000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2 100 000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1 145 000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656 000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489 000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965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eyewear, contact lenses and sunglasses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5593486"/>
              </p:ext>
            </p:extLst>
          </p:nvPr>
        </p:nvGraphicFramePr>
        <p:xfrm>
          <a:off x="576839" y="1471611"/>
          <a:ext cx="3600000" cy="461639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208736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eyewear, contact lenses and sunglasses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Maalla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Antiikki &amp; Design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Askel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Pellervo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33609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Maatilan Pellervo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247455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0461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25512"/>
                  </a:ext>
                </a:extLst>
              </a:tr>
              <a:tr h="21637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Viva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32185"/>
                  </a:ext>
                </a:extLst>
              </a:tr>
              <a:tr h="37837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140024"/>
              </p:ext>
            </p:extLst>
          </p:nvPr>
        </p:nvGraphicFramePr>
        <p:xfrm>
          <a:off x="4546700" y="1430879"/>
          <a:ext cx="3600000" cy="40291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2096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eyewear, contact lenses and sunglasses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Alibi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7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Vene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Kippari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682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96974"/>
              </p:ext>
            </p:extLst>
          </p:nvPr>
        </p:nvGraphicFramePr>
        <p:xfrm>
          <a:off x="8445153" y="1430881"/>
          <a:ext cx="3600000" cy="46689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7684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eyewear, contact lenses and sunglasses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Askel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933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Kotilääkäri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102"/>
                  </a:ext>
                </a:extLst>
              </a:tr>
              <a:tr h="39423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129058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chemeClr val="accent2"/>
                </a:solidFill>
              </a:rPr>
              <a:t>furniture and decor </a:t>
            </a:r>
            <a:r>
              <a:rPr lang="en-GB" sz="3400" dirty="0"/>
              <a:t>purchases?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22218283"/>
              </p:ext>
            </p:extLst>
          </p:nvPr>
        </p:nvGraphicFramePr>
        <p:xfrm>
          <a:off x="535642" y="1528686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furniture and decor in the next 12 months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4 299 000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2 100 000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1 321 000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805 000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517 000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1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82234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656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/>
              <a:t>Industries</a:t>
            </a:r>
            <a:endParaRPr lang="en-FI" dirty="0"/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B551C57F-DD4F-2B47-A661-97C0F080BC44}"/>
              </a:ext>
            </a:extLst>
          </p:cNvPr>
          <p:cNvSpPr txBox="1">
            <a:spLocks/>
          </p:cNvSpPr>
          <p:nvPr/>
        </p:nvSpPr>
        <p:spPr>
          <a:xfrm>
            <a:off x="1052146" y="2725893"/>
            <a:ext cx="10087708" cy="271945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en-GB" sz="1600" dirty="0">
                <a:latin typeface="Neue Haas Unica W1G" panose="020B0504030206020203" pitchFamily="34" charset="0"/>
              </a:rPr>
              <a:t>Cars   ●  Home appliances, electronics and information technology  ● Cosmetics and beauty</a:t>
            </a:r>
            <a:br>
              <a:rPr lang="en-GB" sz="1600" dirty="0">
                <a:latin typeface="Neue Haas Unica W1G" panose="020B0504030206020203" pitchFamily="34" charset="0"/>
              </a:rPr>
            </a:br>
            <a:r>
              <a:rPr lang="en-GB" sz="1600" dirty="0">
                <a:latin typeface="Neue Haas Unica W1G" panose="020B0504030206020203" pitchFamily="34" charset="0"/>
              </a:rPr>
              <a:t>Travel  ● Style and fashion ● Building and renovation ●  Food and cooking </a:t>
            </a:r>
            <a:br>
              <a:rPr lang="en-GB" sz="1600" dirty="0">
                <a:latin typeface="Neue Haas Unica W1G" panose="020B0504030206020203" pitchFamily="34" charset="0"/>
              </a:rPr>
            </a:br>
            <a:r>
              <a:rPr lang="en-GB" sz="1600" dirty="0">
                <a:latin typeface="Neue Haas Unica W1G" panose="020B0504030206020203" pitchFamily="34" charset="0"/>
              </a:rPr>
              <a:t>Eyewear, contact lenses and sunglasses ● Furniture and decor ● Savings and investment</a:t>
            </a:r>
            <a:br>
              <a:rPr lang="en-GB" sz="1600" dirty="0">
                <a:latin typeface="Neue Haas Unica W1G" panose="020B0504030206020203" pitchFamily="34" charset="0"/>
              </a:rPr>
            </a:br>
            <a:r>
              <a:rPr lang="en-GB" sz="1600" dirty="0">
                <a:latin typeface="Neue Haas Unica W1G" panose="020B0504030206020203" pitchFamily="34" charset="0"/>
              </a:rPr>
              <a:t>Health and wellness products and services  ●  Sportswear, footwear and sports equipment</a:t>
            </a: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furniture and decor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5762678"/>
              </p:ext>
            </p:extLst>
          </p:nvPr>
        </p:nvGraphicFramePr>
        <p:xfrm>
          <a:off x="576839" y="1471609"/>
          <a:ext cx="3600000" cy="464552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furniture and decor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171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Avotakka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58007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555050"/>
              </p:ext>
            </p:extLst>
          </p:nvPr>
        </p:nvGraphicFramePr>
        <p:xfrm>
          <a:off x="4546700" y="1430878"/>
          <a:ext cx="3600000" cy="46862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1246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furniture and decor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1354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43905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98162"/>
                  </a:ext>
                </a:extLst>
              </a:tr>
              <a:tr h="4823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338658"/>
              </p:ext>
            </p:extLst>
          </p:nvPr>
        </p:nvGraphicFramePr>
        <p:xfrm>
          <a:off x="8445153" y="1430882"/>
          <a:ext cx="3600000" cy="46862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6738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furniture and decor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703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102"/>
                  </a:ext>
                </a:extLst>
              </a:tr>
              <a:tr h="2647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06216"/>
                  </a:ext>
                </a:extLst>
              </a:tr>
              <a:tr h="3799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31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52095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when making </a:t>
            </a:r>
            <a:r>
              <a:rPr lang="en-GB" sz="3400" dirty="0">
                <a:solidFill>
                  <a:schemeClr val="accent2"/>
                </a:solidFill>
              </a:rPr>
              <a:t>savings and investment </a:t>
            </a:r>
            <a:r>
              <a:rPr lang="en-GB" sz="3400" dirty="0"/>
              <a:t>decisions?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0526085"/>
              </p:ext>
            </p:extLst>
          </p:nvPr>
        </p:nvGraphicFramePr>
        <p:xfrm>
          <a:off x="535642" y="1528686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savings and investment products or services in the next 12 months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4 299 000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2 100 000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902 000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367 000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535 000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1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167529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savings and investment decisions and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51515049"/>
              </p:ext>
            </p:extLst>
          </p:nvPr>
        </p:nvGraphicFramePr>
        <p:xfrm>
          <a:off x="576839" y="1471609"/>
          <a:ext cx="3600000" cy="46026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savings and investment decisions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Viinilehti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Matka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61329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85488"/>
                  </a:ext>
                </a:extLst>
              </a:tr>
              <a:tr h="48319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942226"/>
              </p:ext>
            </p:extLst>
          </p:nvPr>
        </p:nvGraphicFramePr>
        <p:xfrm>
          <a:off x="4546700" y="1430879"/>
          <a:ext cx="3600000" cy="38995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savings and investment decisions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7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682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846833"/>
              </p:ext>
            </p:extLst>
          </p:nvPr>
        </p:nvGraphicFramePr>
        <p:xfrm>
          <a:off x="8445153" y="1430881"/>
          <a:ext cx="3600000" cy="44737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savings and investment products or services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09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Viinilehti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Käytännön Maamies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102"/>
                  </a:ext>
                </a:extLst>
              </a:tr>
              <a:tr h="38443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934829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</a:t>
            </a:r>
            <a:r>
              <a:rPr lang="en-GB" sz="3400" dirty="0">
                <a:solidFill>
                  <a:schemeClr val="accent2"/>
                </a:solidFill>
              </a:rPr>
              <a:t>health and wellness </a:t>
            </a:r>
            <a:r>
              <a:rPr lang="en-GB" sz="3400" dirty="0"/>
              <a:t>purchases?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71930724"/>
              </p:ext>
            </p:extLst>
          </p:nvPr>
        </p:nvGraphicFramePr>
        <p:xfrm>
          <a:off x="535642" y="1528686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health and wellness products or services in the next 12 months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4 299 000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2 100 000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2 013 000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1 291 000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722 000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1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134507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health and wellness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57615723"/>
              </p:ext>
            </p:extLst>
          </p:nvPr>
        </p:nvGraphicFramePr>
        <p:xfrm>
          <a:off x="576839" y="1471609"/>
          <a:ext cx="3600000" cy="34973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health and wellness product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Maalla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8319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97244"/>
              </p:ext>
            </p:extLst>
          </p:nvPr>
        </p:nvGraphicFramePr>
        <p:xfrm>
          <a:off x="4546700" y="1430879"/>
          <a:ext cx="3600000" cy="42245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health and wellness product purchases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7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210606"/>
                  </a:ext>
                </a:extLst>
              </a:tr>
              <a:tr h="4682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740722"/>
              </p:ext>
            </p:extLst>
          </p:nvPr>
        </p:nvGraphicFramePr>
        <p:xfrm>
          <a:off x="8445153" y="1430881"/>
          <a:ext cx="3600000" cy="39380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health and wellness products or services in the next 12 months, % of readers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09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8443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066737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purchasing </a:t>
            </a:r>
            <a:r>
              <a:rPr lang="en-GB" sz="3400" dirty="0">
                <a:solidFill>
                  <a:schemeClr val="accent2"/>
                </a:solidFill>
              </a:rPr>
              <a:t>sportswear, footwear and sports equipment</a:t>
            </a:r>
            <a:r>
              <a:rPr lang="en-GB" sz="3400" dirty="0"/>
              <a:t>?</a:t>
            </a:r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58398742"/>
              </p:ext>
            </p:extLst>
          </p:nvPr>
        </p:nvGraphicFramePr>
        <p:xfrm>
          <a:off x="535642" y="1528686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sportswear, footwear and sports equipment in the next 12 months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4 299 000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2 100 000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1 873 000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1 007 000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866 000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1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8200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18348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sportswear, footwear and sports equipment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30850930"/>
              </p:ext>
            </p:extLst>
          </p:nvPr>
        </p:nvGraphicFramePr>
        <p:xfrm>
          <a:off x="576839" y="1471609"/>
          <a:ext cx="3600000" cy="34973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sportswear, footwear and sports equipment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Matka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Katso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63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Samarbete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8319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503070"/>
              </p:ext>
            </p:extLst>
          </p:nvPr>
        </p:nvGraphicFramePr>
        <p:xfrm>
          <a:off x="4510996" y="1471609"/>
          <a:ext cx="3600000" cy="42075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6307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sportswear, footwear and sports equipment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7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96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Alibi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210606"/>
                  </a:ext>
                </a:extLst>
              </a:tr>
              <a:tr h="4682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026108"/>
              </p:ext>
            </p:extLst>
          </p:nvPr>
        </p:nvGraphicFramePr>
        <p:xfrm>
          <a:off x="8445153" y="1471609"/>
          <a:ext cx="3600000" cy="40460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880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sportswear, footwear and sports equipment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09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Opettaja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8443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685319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-GB" dirty="0"/>
              <a:t>Ideas for purchases from </a:t>
            </a:r>
            <a:r>
              <a:rPr lang="en-GB" dirty="0">
                <a:solidFill>
                  <a:schemeClr val="accent2"/>
                </a:solidFill>
              </a:rPr>
              <a:t>print magazines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%</a:t>
            </a:r>
            <a:r>
              <a:rPr lang="en-GB" sz="1600" i="1" dirty="0">
                <a:latin typeface="Neue Haas Unica W1G" panose="020B0504030206020203" pitchFamily="34" charset="0"/>
              </a:rPr>
              <a:t> of Finns who get tips and ideas for purchases from magazines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28996702"/>
              </p:ext>
            </p:extLst>
          </p:nvPr>
        </p:nvGraphicFramePr>
        <p:xfrm>
          <a:off x="838200" y="1996560"/>
          <a:ext cx="10515599" cy="428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679628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">
            <a:extLst>
              <a:ext uri="{FF2B5EF4-FFF2-40B4-BE49-F238E27FC236}">
                <a16:creationId xmlns:a16="http://schemas.microsoft.com/office/drawing/2014/main" id="{2D48E520-AAF1-40CC-83C3-A9B8AEF0AAFD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347491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en-GB" dirty="0"/>
              <a:t>Ideas for purchases from </a:t>
            </a:r>
            <a:r>
              <a:rPr lang="en-GB" dirty="0">
                <a:solidFill>
                  <a:schemeClr val="accent2"/>
                </a:solidFill>
              </a:rPr>
              <a:t>magazine websites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fi-FI" sz="1600" i="1" dirty="0">
                <a:latin typeface="Neue Haas Unica W1G" panose="020B0504030206020203" pitchFamily="34" charset="0"/>
              </a:rPr>
              <a:t>% </a:t>
            </a:r>
            <a:r>
              <a:rPr lang="en-GB" sz="1600" i="1" dirty="0">
                <a:latin typeface="Neue Haas Unica W1G" panose="020B0504030206020203" pitchFamily="34" charset="0"/>
              </a:rPr>
              <a:t>of Finns who get tips and ideas for purchases from magazine websites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A0BD39-C9BA-324D-A0C5-9ED5CE8A624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70073756"/>
              </p:ext>
            </p:extLst>
          </p:nvPr>
        </p:nvGraphicFramePr>
        <p:xfrm>
          <a:off x="838200" y="1960464"/>
          <a:ext cx="10515599" cy="428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BD274-B2EF-7849-A1E0-23341DE40672}"/>
              </a:ext>
            </a:extLst>
          </p:cNvPr>
          <p:cNvCxnSpPr>
            <a:cxnSpLocks/>
          </p:cNvCxnSpPr>
          <p:nvPr/>
        </p:nvCxnSpPr>
        <p:spPr>
          <a:xfrm>
            <a:off x="832648" y="1679628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268AD04C-D565-4B3B-908E-9F47A333950D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173582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en-GB" sz="2600" dirty="0"/>
              <a:t>The Finnish National Readership Survey figures for individual magazines can be obtained without registration from the Magazine Rate Card service</a:t>
            </a:r>
            <a:r>
              <a:rPr lang="fi-FI" sz="2600" dirty="0"/>
              <a:t>:</a:t>
            </a:r>
          </a:p>
          <a:p>
            <a:r>
              <a:rPr lang="fi-FI" sz="2600" u="sng" dirty="0">
                <a:solidFill>
                  <a:srgbClr val="9CFFF8"/>
                </a:solidFill>
              </a:rPr>
              <a:t>www.ratecards.fi</a:t>
            </a:r>
          </a:p>
          <a:p>
            <a:endParaRPr lang="fi-FI" sz="2600" dirty="0">
              <a:solidFill>
                <a:schemeClr val="accent4"/>
              </a:solidFill>
            </a:endParaRPr>
          </a:p>
          <a:p>
            <a:r>
              <a:rPr lang="en-GB" sz="2600" dirty="0"/>
              <a:t>More summaries from the NRS on the Finnish Magazine Media Association’s website</a:t>
            </a:r>
            <a:r>
              <a:rPr lang="fi-FI" sz="2600" dirty="0"/>
              <a:t>: </a:t>
            </a:r>
            <a:r>
              <a:rPr lang="fi-FI" sz="2600" u="sng" dirty="0">
                <a:solidFill>
                  <a:srgbClr val="9CFFF8"/>
                </a:solidFill>
              </a:rPr>
              <a:t>www.aikakausmedia.fi/en/research</a:t>
            </a:r>
          </a:p>
        </p:txBody>
      </p:sp>
    </p:spTree>
    <p:extLst>
      <p:ext uri="{BB962C8B-B14F-4D97-AF65-F5344CB8AC3E}">
        <p14:creationId xmlns:p14="http://schemas.microsoft.com/office/powerpoint/2010/main" val="156026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/>
              <a:t>Where do you get tips and ideas for </a:t>
            </a:r>
            <a:r>
              <a:rPr lang="en-GB" sz="3400">
                <a:solidFill>
                  <a:srgbClr val="FF6464"/>
                </a:solidFill>
              </a:rPr>
              <a:t>cars</a:t>
            </a:r>
            <a:r>
              <a:rPr lang="en-GB" sz="3400">
                <a:solidFill>
                  <a:schemeClr val="accent2"/>
                </a:solidFill>
              </a:rPr>
              <a:t> </a:t>
            </a:r>
            <a:r>
              <a:rPr lang="en-GB" sz="3400">
                <a:solidFill>
                  <a:schemeClr val="accent1"/>
                </a:solidFill>
              </a:rPr>
              <a:t>and purchasing a car</a:t>
            </a:r>
            <a:r>
              <a:rPr lang="en-GB" sz="3400"/>
              <a:t>?</a:t>
            </a:r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82801431"/>
              </p:ext>
            </p:extLst>
          </p:nvPr>
        </p:nvGraphicFramePr>
        <p:xfrm>
          <a:off x="535642" y="1479883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a car in the next 12 months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4 299 000</a:t>
                      </a:r>
                      <a:endParaRPr lang="en-GB" sz="1400" b="1" noProof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2 199 000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2 100 000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</a:p>
                    <a:p>
                      <a:pPr algn="ctr"/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572 000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214 000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359 000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obove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491766" y="6366314"/>
            <a:ext cx="5208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Source: NRS 2021  |  Total number surveyed N: 46 784, women N: 23 472, men N: 23 312</a:t>
            </a:r>
          </a:p>
        </p:txBody>
      </p:sp>
    </p:spTree>
    <p:extLst>
      <p:ext uri="{BB962C8B-B14F-4D97-AF65-F5344CB8AC3E}">
        <p14:creationId xmlns:p14="http://schemas.microsoft.com/office/powerpoint/2010/main" val="3012043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car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72529728"/>
              </p:ext>
            </p:extLst>
          </p:nvPr>
        </p:nvGraphicFramePr>
        <p:xfrm>
          <a:off x="576839" y="1412753"/>
          <a:ext cx="3600000" cy="465082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54289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a car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Tuulilasi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TM Rakennusmaailma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Auto Bild Suomi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Vauhdin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Vene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02184"/>
                  </a:ext>
                </a:extLst>
              </a:tr>
              <a:tr h="39831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501261"/>
              </p:ext>
            </p:extLst>
          </p:nvPr>
        </p:nvGraphicFramePr>
        <p:xfrm>
          <a:off x="4546700" y="1430881"/>
          <a:ext cx="3600000" cy="46508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5258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a car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Auto Bild Suomi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504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TM Rakennusmaailma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Vene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Tuulilasi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50263"/>
                  </a:ext>
                </a:extLst>
              </a:tr>
              <a:tr h="26310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Kippari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19114"/>
                  </a:ext>
                </a:extLst>
              </a:tr>
              <a:tr h="3790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magazines</a:t>
                      </a: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269515"/>
              </p:ext>
            </p:extLst>
          </p:nvPr>
        </p:nvGraphicFramePr>
        <p:xfrm>
          <a:off x="8417857" y="1430882"/>
          <a:ext cx="3600000" cy="46508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34473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a car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Auto Bild Suomi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Käytännön Maamies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089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Koneviesti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Tuulilasi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Vauhdin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7593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TM Rakennusmaailma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9604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  <a:tr h="39604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197660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purchasing </a:t>
            </a:r>
            <a:r>
              <a:rPr lang="en-GB" sz="3400" dirty="0">
                <a:solidFill>
                  <a:srgbClr val="FF6464"/>
                </a:solidFill>
              </a:rPr>
              <a:t>home appliances, electronics and information technology</a:t>
            </a:r>
            <a:r>
              <a:rPr lang="fi-FI" sz="3400" dirty="0"/>
              <a:t>?</a:t>
            </a:r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32995160"/>
              </p:ext>
            </p:extLst>
          </p:nvPr>
        </p:nvGraphicFramePr>
        <p:xfrm>
          <a:off x="535642" y="1479883"/>
          <a:ext cx="11120715" cy="457565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home appliances, electronics and information technology in the next 12 months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4 299 000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2 100 000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1 890 000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832 000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purchasing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1 058 000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EE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1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9442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sz="3200" dirty="0"/>
              <a:t>Top magazines – </a:t>
            </a:r>
            <a:r>
              <a:rPr lang="en-GB" sz="3200" dirty="0">
                <a:solidFill>
                  <a:schemeClr val="accent2"/>
                </a:solidFill>
              </a:rPr>
              <a:t>home appliances, electronics and information technology purchases and purchase intentions</a:t>
            </a:r>
            <a:endParaRPr lang="en-FI" sz="32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7622046"/>
              </p:ext>
            </p:extLst>
          </p:nvPr>
        </p:nvGraphicFramePr>
        <p:xfrm>
          <a:off x="576839" y="1412754"/>
          <a:ext cx="3600000" cy="4665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584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home appliances etc.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Matka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Antiikki &amp; Design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02184"/>
                  </a:ext>
                </a:extLst>
              </a:tr>
              <a:tr h="26978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06068"/>
                  </a:ext>
                </a:extLst>
              </a:tr>
              <a:tr h="36959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493312"/>
              </p:ext>
            </p:extLst>
          </p:nvPr>
        </p:nvGraphicFramePr>
        <p:xfrm>
          <a:off x="4546700" y="1430881"/>
          <a:ext cx="3600000" cy="41504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5918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home appliances etc.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708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Kippari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Alibi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907100"/>
              </p:ext>
            </p:extLst>
          </p:nvPr>
        </p:nvGraphicFramePr>
        <p:xfrm>
          <a:off x="8417857" y="1430881"/>
          <a:ext cx="3600000" cy="40708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058400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home appliances etc.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 &amp; Talous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877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Auto Bild Suomi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Aku Ankka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TM Rakennusmaailma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40520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0677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purchasing </a:t>
            </a:r>
            <a:r>
              <a:rPr lang="en-GB" sz="3400" dirty="0">
                <a:solidFill>
                  <a:srgbClr val="FF6464"/>
                </a:solidFill>
              </a:rPr>
              <a:t>cosmetics and beauty products</a:t>
            </a:r>
            <a:r>
              <a:rPr lang="fi-FI" sz="3400" dirty="0"/>
              <a:t>?</a:t>
            </a:r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68819643"/>
              </p:ext>
            </p:extLst>
          </p:nvPr>
        </p:nvGraphicFramePr>
        <p:xfrm>
          <a:off x="535642" y="1507179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en-GB" sz="1400" b="0" i="0" u="none" strike="noStrike" noProof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all respondents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those considering purchasing cosmetics and beauty products in the next 12 months</a:t>
                      </a:r>
                      <a:endParaRPr lang="en-GB" sz="1400" i="0" noProof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population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4 299 000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2 199 000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2 100 000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1 579 000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 considering purchasing 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1 296 000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 considering purchasing</a:t>
                      </a:r>
                      <a:b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en-GB" sz="1400" noProof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est. 282 000</a:t>
                      </a:r>
                      <a:endParaRPr lang="en-GB" sz="1400" b="1" noProof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mail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newspapers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 websites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 of the above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174918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341"/>
            <a:ext cx="10515600" cy="759572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Top magazines – </a:t>
            </a:r>
            <a:r>
              <a:rPr lang="en-GB" dirty="0">
                <a:solidFill>
                  <a:schemeClr val="accent2"/>
                </a:solidFill>
              </a:rPr>
              <a:t>cosmetics and beauty product purchases and purchase intentions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03314995"/>
              </p:ext>
            </p:extLst>
          </p:nvPr>
        </p:nvGraphicFramePr>
        <p:xfrm>
          <a:off x="576839" y="1412755"/>
          <a:ext cx="3600000" cy="46355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45115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cosmetics and beauty products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 magazines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Avotakka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Kotilääkäri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02184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06068"/>
                  </a:ext>
                </a:extLst>
              </a:tr>
              <a:tr h="24091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46925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magazines</a:t>
                      </a: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55379-0341-1443-A694-9ADF0483455C}"/>
              </a:ext>
            </a:extLst>
          </p:cNvPr>
          <p:cNvCxnSpPr>
            <a:cxnSpLocks/>
          </p:cNvCxnSpPr>
          <p:nvPr/>
        </p:nvCxnSpPr>
        <p:spPr>
          <a:xfrm>
            <a:off x="832648" y="1213525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DB559562-579D-EE43-88F1-EDB84765E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347853"/>
              </p:ext>
            </p:extLst>
          </p:nvPr>
        </p:nvGraphicFramePr>
        <p:xfrm>
          <a:off x="4546700" y="1430881"/>
          <a:ext cx="3600000" cy="467464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54855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Get ideas for purchasing cosmetics and beauty products from </a:t>
                      </a:r>
                      <a:r>
                        <a:rPr lang="en-GB" sz="12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websites</a:t>
                      </a: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1795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Mondo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Talo &amp;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68275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48867"/>
                  </a:ext>
                </a:extLst>
              </a:tr>
              <a:tr h="37083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1" name="Taulukko 4">
            <a:extLst>
              <a:ext uri="{FF2B5EF4-FFF2-40B4-BE49-F238E27FC236}">
                <a16:creationId xmlns:a16="http://schemas.microsoft.com/office/drawing/2014/main" id="{86EBA2EB-D515-4FC3-8ECA-0CF213644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452017"/>
              </p:ext>
            </p:extLst>
          </p:nvPr>
        </p:nvGraphicFramePr>
        <p:xfrm>
          <a:off x="8445153" y="1430881"/>
          <a:ext cx="3600000" cy="46746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1624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8375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1165445">
                <a:tc>
                  <a:txBody>
                    <a:bodyPr/>
                    <a:lstStyle/>
                    <a:p>
                      <a:pPr algn="l"/>
                      <a:r>
                        <a:rPr lang="fi-FI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Magazine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Plan to purchase cosmetics and beauty products in the next 12 months, % of readers</a:t>
                      </a:r>
                      <a:endParaRPr lang="fi-FI" sz="12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215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Deko</a:t>
                      </a:r>
                      <a:endParaRPr lang="fi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86347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72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FI" sz="12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102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noProof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2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  <a:endParaRPr lang="fi-FI" sz="12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200" b="1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09796"/>
                  </a:ext>
                </a:extLst>
              </a:tr>
            </a:tbl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F0C4FA65-BE2F-488B-A2C7-AC7CEFC22721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55670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CE38D-87F7-6C49-8ADE-2AA6C30C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Where do you get tips and ideas for making </a:t>
            </a:r>
            <a:r>
              <a:rPr lang="en-GB" sz="3400" dirty="0">
                <a:solidFill>
                  <a:srgbClr val="FF6464"/>
                </a:solidFill>
              </a:rPr>
              <a:t>travel </a:t>
            </a:r>
            <a:r>
              <a:rPr lang="en-GB" sz="3400" dirty="0">
                <a:solidFill>
                  <a:schemeClr val="accent2"/>
                </a:solidFill>
              </a:rPr>
              <a:t>reservations</a:t>
            </a:r>
            <a:r>
              <a:rPr lang="en-GB" sz="3400" dirty="0"/>
              <a:t>?</a:t>
            </a:r>
            <a:endParaRPr lang="fi-FI" sz="3400" dirty="0"/>
          </a:p>
        </p:txBody>
      </p:sp>
      <p:graphicFrame>
        <p:nvGraphicFramePr>
          <p:cNvPr id="17" name="Taulukko 5">
            <a:extLst>
              <a:ext uri="{FF2B5EF4-FFF2-40B4-BE49-F238E27FC236}">
                <a16:creationId xmlns:a16="http://schemas.microsoft.com/office/drawing/2014/main" id="{6BCB024D-E267-684F-87EC-00687F3FDE1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80030792"/>
              </p:ext>
            </p:extLst>
          </p:nvPr>
        </p:nvGraphicFramePr>
        <p:xfrm>
          <a:off x="535642" y="1507179"/>
          <a:ext cx="11120715" cy="44930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2807">
                  <a:extLst>
                    <a:ext uri="{9D8B030D-6E8A-4147-A177-3AD203B41FA5}">
                      <a16:colId xmlns:a16="http://schemas.microsoft.com/office/drawing/2014/main" val="3797921272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3848733708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050757583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05311527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18453023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17507571"/>
                    </a:ext>
                  </a:extLst>
                </a:gridCol>
                <a:gridCol w="1451318">
                  <a:extLst>
                    <a:ext uri="{9D8B030D-6E8A-4147-A177-3AD203B41FA5}">
                      <a16:colId xmlns:a16="http://schemas.microsoft.com/office/drawing/2014/main" val="291354898"/>
                    </a:ext>
                  </a:extLst>
                </a:gridCol>
              </a:tblGrid>
              <a:tr h="648876">
                <a:tc rowSpan="2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bg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all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respondents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% of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those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making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travel</a:t>
                      </a:r>
                      <a:r>
                        <a:rPr lang="fi-FI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reservations</a:t>
                      </a:r>
                      <a:r>
                        <a:rPr lang="en-GB" sz="1400" dirty="0">
                          <a:solidFill>
                            <a:schemeClr val="bg2"/>
                          </a:solidFill>
                          <a:latin typeface="Neue Haas Unica W1G" panose="020B0504030206020203" pitchFamily="34" charset="0"/>
                        </a:rPr>
                        <a:t> in the next 12 months</a:t>
                      </a:r>
                      <a:endParaRPr lang="fi-FI" sz="1400" i="0" dirty="0">
                        <a:solidFill>
                          <a:schemeClr val="bg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586993"/>
                  </a:ext>
                </a:extLst>
              </a:tr>
              <a:tr h="976887">
                <a:tc vMerge="1"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population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4 299 000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2 199 000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2 100 000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All those considering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1617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860 000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considering</a:t>
                      </a:r>
                      <a:b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. 757 000</a:t>
                      </a:r>
                      <a:endParaRPr lang="fi-FI" sz="14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1242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Social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media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89384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magazines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289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93215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Television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87778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Blogs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42132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Direct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mail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284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Magazine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82873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Newspaper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831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Radio</a:t>
                      </a: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884597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Other</a:t>
                      </a: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websites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527299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None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of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the</a:t>
                      </a:r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i="1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above</a:t>
                      </a:r>
                      <a:endParaRPr lang="fi-FI" sz="1400" b="0" i="1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08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1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104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3A582-BC87-4A40-9643-53CC5A1FE57A}"/>
              </a:ext>
            </a:extLst>
          </p:cNvPr>
          <p:cNvCxnSpPr>
            <a:cxnSpLocks/>
          </p:cNvCxnSpPr>
          <p:nvPr/>
        </p:nvCxnSpPr>
        <p:spPr>
          <a:xfrm>
            <a:off x="832648" y="1313722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id="{9D22E487-07A9-49EE-AFBF-94BD1D8B04CC}"/>
              </a:ext>
            </a:extLst>
          </p:cNvPr>
          <p:cNvSpPr/>
          <p:nvPr/>
        </p:nvSpPr>
        <p:spPr>
          <a:xfrm>
            <a:off x="3678513" y="6366314"/>
            <a:ext cx="4834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Source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: NRS 2021  |  Total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number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surveyed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46 784,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women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23 472,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23 312</a:t>
            </a:r>
          </a:p>
        </p:txBody>
      </p:sp>
    </p:spTree>
    <p:extLst>
      <p:ext uri="{BB962C8B-B14F-4D97-AF65-F5344CB8AC3E}">
        <p14:creationId xmlns:p14="http://schemas.microsoft.com/office/powerpoint/2010/main" val="2377388077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Medioiden_kaytto_hankintapaatoksissa_KMT_2021_pohja" id="{D1643B16-6B9A-1A44-9177-2D8AACAAAA2F}" vid="{D64FB85D-FDAD-B546-9FCC-5A0D746B2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CDD37E997990846B311525A7917CDDA" ma:contentTypeVersion="2" ma:contentTypeDescription="Luo uusi asiakirja." ma:contentTypeScope="" ma:versionID="5dd7594c4fe0b508e11254becf129d14">
  <xsd:schema xmlns:xsd="http://www.w3.org/2001/XMLSchema" xmlns:xs="http://www.w3.org/2001/XMLSchema" xmlns:p="http://schemas.microsoft.com/office/2006/metadata/properties" xmlns:ns2="4a5d56f6-53aa-4793-a393-29ee77e42e47" targetNamespace="http://schemas.microsoft.com/office/2006/metadata/properties" ma:root="true" ma:fieldsID="5af585cef15dcdb031e63f330987b495" ns2:_="">
    <xsd:import namespace="4a5d56f6-53aa-4793-a393-29ee77e42e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d56f6-53aa-4793-a393-29ee77e42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EE2496-306C-4C8D-962F-0CA4428E5B92}"/>
</file>

<file path=customXml/itemProps2.xml><?xml version="1.0" encoding="utf-8"?>
<ds:datastoreItem xmlns:ds="http://schemas.openxmlformats.org/officeDocument/2006/customXml" ds:itemID="{9125E8D0-FE5D-4871-9CDE-89CE8C09C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A1AEC-E83C-4B23-88FD-607A85E4EE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4441</Words>
  <Application>Microsoft Macintosh PowerPoint</Application>
  <PresentationFormat>Widescreen</PresentationFormat>
  <Paragraphs>1906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Canela Medium</vt:lpstr>
      <vt:lpstr>Neue Haas Unica W1G Light</vt:lpstr>
      <vt:lpstr>Arial</vt:lpstr>
      <vt:lpstr>Clattering</vt:lpstr>
      <vt:lpstr>Neue Haas Unica W1G</vt:lpstr>
      <vt:lpstr>Aikakausmedia-presentaatiopohja-v2</vt:lpstr>
      <vt:lpstr>Media as an information source during the purchase process</vt:lpstr>
      <vt:lpstr>Industries</vt:lpstr>
      <vt:lpstr>Where do you get tips and ideas for cars and purchasing a car?</vt:lpstr>
      <vt:lpstr>Top magazines – car purchases and purchase intentions</vt:lpstr>
      <vt:lpstr>Where do you get tips and ideas for purchasing home appliances, electronics and information technology?</vt:lpstr>
      <vt:lpstr>Top magazines – home appliances, electronics and information technology purchases and purchase intentions</vt:lpstr>
      <vt:lpstr>Where do you get tips and ideas for purchasing cosmetics and beauty products?</vt:lpstr>
      <vt:lpstr>Top magazines – cosmetics and beauty product purchases and purchase intentions</vt:lpstr>
      <vt:lpstr>Where do you get tips and ideas for making travel reservations?</vt:lpstr>
      <vt:lpstr>Top magazines – travel reservations and travel intentions</vt:lpstr>
      <vt:lpstr>Where do you get tips and ideas for style and fashion purchases?</vt:lpstr>
      <vt:lpstr>Top magazines – style and fashion purchases and purchase intentions</vt:lpstr>
      <vt:lpstr>Where do you get tips and ideas for building and renovation purchases?</vt:lpstr>
      <vt:lpstr>Top magazines – building and renovation purchases and purchase intentions</vt:lpstr>
      <vt:lpstr>Where do you get tips and ideas for food and cooking?</vt:lpstr>
      <vt:lpstr>Top magazines – food and cooking product purchases and purchase intentions</vt:lpstr>
      <vt:lpstr>Where do you get tips and ideas for purchasing eyewear, contact lenses and sunglasses?</vt:lpstr>
      <vt:lpstr>Top magazines – eyewear, contact lenses and sunglasses purchases and purchase intentions</vt:lpstr>
      <vt:lpstr>Where do you get tips and ideas for furniture and decor purchases?</vt:lpstr>
      <vt:lpstr>Top magazines – furniture and decor purchases and purchase intentions</vt:lpstr>
      <vt:lpstr>Where do you get tips and ideas when making savings and investment decisions?</vt:lpstr>
      <vt:lpstr>Top magazines – savings and investment decisions and intentions</vt:lpstr>
      <vt:lpstr>Where do you get tips and ideas for health and wellness purchases?</vt:lpstr>
      <vt:lpstr>Top magazines – health and wellness purchases and purchase intentions</vt:lpstr>
      <vt:lpstr>Where do you get tips and ideas for purchasing sportswear, footwear and sports equipment?</vt:lpstr>
      <vt:lpstr>Top magazines – sportswear, footwear and sports equipment purchases and purchase intentions</vt:lpstr>
      <vt:lpstr>Ideas for purchases from print magazines % of Finns who get tips and ideas for purchases from magazines</vt:lpstr>
      <vt:lpstr>Ideas for purchases from magazine websites % of Finns who get tips and ideas for purchases from magazine websites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95</cp:revision>
  <dcterms:created xsi:type="dcterms:W3CDTF">2021-09-08T08:35:08Z</dcterms:created>
  <dcterms:modified xsi:type="dcterms:W3CDTF">2021-11-03T10:49:05Z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0x010100ACDD37E997990846B311525A7917CDDA</vt:lpwstr>
  </property>
</Properties>
</file>