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1"/>
  </p:notesMasterIdLst>
  <p:handoutMasterIdLst>
    <p:handoutMasterId r:id="rId42"/>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8" r:id="rId16"/>
    <p:sldId id="1269" r:id="rId17"/>
    <p:sldId id="1270" r:id="rId18"/>
    <p:sldId id="1203" r:id="rId19"/>
    <p:sldId id="1204" r:id="rId20"/>
    <p:sldId id="1205" r:id="rId21"/>
    <p:sldId id="1206" r:id="rId22"/>
    <p:sldId id="1207" r:id="rId23"/>
    <p:sldId id="1236" r:id="rId24"/>
    <p:sldId id="1271" r:id="rId25"/>
    <p:sldId id="1272" r:id="rId26"/>
    <p:sldId id="1273" r:id="rId27"/>
    <p:sldId id="1274" r:id="rId28"/>
    <p:sldId id="1275" r:id="rId29"/>
    <p:sldId id="1276" r:id="rId30"/>
    <p:sldId id="1277" r:id="rId31"/>
    <p:sldId id="1278" r:id="rId32"/>
    <p:sldId id="1279" r:id="rId33"/>
    <p:sldId id="1280" r:id="rId34"/>
    <p:sldId id="1284" r:id="rId35"/>
    <p:sldId id="1283" r:id="rId36"/>
    <p:sldId id="1282" r:id="rId37"/>
    <p:sldId id="1281" r:id="rId38"/>
    <p:sldId id="1285" r:id="rId39"/>
    <p:sldId id="1286" r:id="rId40"/>
  </p:sldIdLst>
  <p:sldSz cx="12192000" cy="6858000"/>
  <p:notesSz cx="6858000" cy="9144000"/>
  <p:embeddedFontLst>
    <p:embeddedFont>
      <p:font typeface="Canela Medium" pitchFamily="2" charset="77"/>
      <p:regular r:id="rId43"/>
    </p:embeddedFont>
    <p:embeddedFont>
      <p:font typeface="Clattering" pitchFamily="2" charset="0"/>
      <p:regular r:id="rId44"/>
    </p:embeddedFont>
    <p:embeddedFont>
      <p:font typeface="Neue Haas Unica Pro" panose="020B0504030206020203" pitchFamily="34" charset="77"/>
      <p:regular r:id="rId45"/>
      <p:bold r:id="rId46"/>
      <p:italic r:id="rId47"/>
      <p:boldItalic r:id="rId48"/>
    </p:embeddedFont>
    <p:embeddedFont>
      <p:font typeface="Neue Haas Unica W1G" panose="020B0404030206020203" pitchFamily="34" charset="0"/>
      <p:regular r:id="rId49"/>
      <p:bold r:id="rId50"/>
      <p:italic r:id="rId51"/>
      <p:boldItalic r:id="rId52"/>
    </p:embeddedFont>
    <p:embeddedFont>
      <p:font typeface="Neue Haas Unica W1G Light" panose="020B0404030206020203" pitchFamily="34" charset="0"/>
      <p:regular r:id="rId53"/>
      <p:italic r:id="rId54"/>
    </p:embeddedFont>
    <p:embeddedFont>
      <p:font typeface="Neue Haas Unica W1G Medium" panose="020B0404030206020203" pitchFamily="34" charset="0"/>
      <p:regular r:id="rId55"/>
      <p:italic r:id="rId56"/>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F4CF67"/>
    <a:srgbClr val="FFF6FA"/>
    <a:srgbClr val="9CFFF8"/>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53EE0-8F87-0143-A16E-16CFED0A3E00}" v="47" dt="2024-11-07T20:08:25.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92789" autoAdjust="0"/>
  </p:normalViewPr>
  <p:slideViewPr>
    <p:cSldViewPr snapToGrid="0" snapToObjects="1">
      <p:cViewPr varScale="1">
        <p:scale>
          <a:sx n="118" d="100"/>
          <a:sy n="118" d="100"/>
        </p:scale>
        <p:origin x="560"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2 247 970</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2247970</c:v>
                </c:pt>
                <c:pt idx="1">
                  <c:v>1691731</c:v>
                </c:pt>
                <c:pt idx="2">
                  <c:v>640414</c:v>
                </c:pt>
                <c:pt idx="3">
                  <c:v>190618</c:v>
                </c:pt>
                <c:pt idx="4">
                  <c:v>107344</c:v>
                </c:pt>
                <c:pt idx="5">
                  <c:v>81063</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Sheet1!$B$2:$B$14</c:f>
              <c:numCache>
                <c:formatCode>#,##0</c:formatCode>
                <c:ptCount val="13"/>
                <c:pt idx="0">
                  <c:v>92841</c:v>
                </c:pt>
                <c:pt idx="1">
                  <c:v>93992</c:v>
                </c:pt>
                <c:pt idx="2">
                  <c:v>95546</c:v>
                </c:pt>
                <c:pt idx="3">
                  <c:v>96878</c:v>
                </c:pt>
                <c:pt idx="4">
                  <c:v>97999</c:v>
                </c:pt>
                <c:pt idx="5">
                  <c:v>99331</c:v>
                </c:pt>
                <c:pt idx="6">
                  <c:v>100749</c:v>
                </c:pt>
                <c:pt idx="7">
                  <c:v>101803</c:v>
                </c:pt>
                <c:pt idx="8">
                  <c:v>102895</c:v>
                </c:pt>
                <c:pt idx="9">
                  <c:v>103928</c:v>
                </c:pt>
                <c:pt idx="10">
                  <c:v>105136</c:v>
                </c:pt>
                <c:pt idx="11">
                  <c:v>106312</c:v>
                </c:pt>
                <c:pt idx="12">
                  <c:v>107344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Sheet1!$B$2:$B$14</c:f>
              <c:numCache>
                <c:formatCode>#,##0</c:formatCode>
                <c:ptCount val="13"/>
                <c:pt idx="0">
                  <c:v>60382</c:v>
                </c:pt>
                <c:pt idx="1">
                  <c:v>61642</c:v>
                </c:pt>
                <c:pt idx="2">
                  <c:v>63231</c:v>
                </c:pt>
                <c:pt idx="3">
                  <c:v>66137</c:v>
                </c:pt>
                <c:pt idx="4">
                  <c:v>67930</c:v>
                </c:pt>
                <c:pt idx="5">
                  <c:v>69159</c:v>
                </c:pt>
                <c:pt idx="6">
                  <c:v>71069</c:v>
                </c:pt>
                <c:pt idx="7">
                  <c:v>72583</c:v>
                </c:pt>
                <c:pt idx="8">
                  <c:v>74486</c:v>
                </c:pt>
                <c:pt idx="9">
                  <c:v>75552</c:v>
                </c:pt>
                <c:pt idx="10">
                  <c:v>76813</c:v>
                </c:pt>
                <c:pt idx="11">
                  <c:v>78830</c:v>
                </c:pt>
                <c:pt idx="12">
                  <c:v>81063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2 247 970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4959140</c:v>
                </c:pt>
                <c:pt idx="1">
                  <c:v>2247970</c:v>
                </c:pt>
                <c:pt idx="2">
                  <c:v>1691731</c:v>
                </c:pt>
                <c:pt idx="3">
                  <c:v>640414</c:v>
                </c:pt>
                <c:pt idx="4">
                  <c:v>190618</c:v>
                </c:pt>
                <c:pt idx="5">
                  <c:v>107344</c:v>
                </c:pt>
                <c:pt idx="6">
                  <c:v>81063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173</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491</c:v>
                </c:pt>
                <c:pt idx="1">
                  <c:v>173</c:v>
                </c:pt>
                <c:pt idx="2">
                  <c:v>134</c:v>
                </c:pt>
                <c:pt idx="3">
                  <c:v>71</c:v>
                </c:pt>
                <c:pt idx="4">
                  <c:v>64</c:v>
                </c:pt>
                <c:pt idx="5">
                  <c:v>31</c:v>
                </c:pt>
                <c:pt idx="6">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12 994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c:v>
                </c:pt>
                <c:pt idx="4">
                  <c:v>TikTok</c:v>
                </c:pt>
                <c:pt idx="5">
                  <c:v>Pinterest</c:v>
                </c:pt>
                <c:pt idx="6">
                  <c:v>YouTube</c:v>
                </c:pt>
              </c:strCache>
            </c:strRef>
          </c:cat>
          <c:val>
            <c:numRef>
              <c:f>Sheet1!$B$2:$B$8</c:f>
              <c:numCache>
                <c:formatCode>#,##0</c:formatCode>
                <c:ptCount val="7"/>
                <c:pt idx="0">
                  <c:v>25431.48717948718</c:v>
                </c:pt>
                <c:pt idx="1">
                  <c:v>12994.046242774566</c:v>
                </c:pt>
                <c:pt idx="2">
                  <c:v>12624.858208955224</c:v>
                </c:pt>
                <c:pt idx="3">
                  <c:v>9019.9154929577471</c:v>
                </c:pt>
                <c:pt idx="4">
                  <c:v>4503.5</c:v>
                </c:pt>
                <c:pt idx="5">
                  <c:v>3462.7096774193546</c:v>
                </c:pt>
                <c:pt idx="6">
                  <c:v>2978.40625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Sheet1!$B$2:$B$14</c:f>
              <c:numCache>
                <c:formatCode>#,##0</c:formatCode>
                <c:ptCount val="13"/>
                <c:pt idx="0">
                  <c:v>4962188</c:v>
                </c:pt>
                <c:pt idx="1">
                  <c:v>4975330</c:v>
                </c:pt>
                <c:pt idx="2">
                  <c:v>4986221</c:v>
                </c:pt>
                <c:pt idx="3">
                  <c:v>4924350</c:v>
                </c:pt>
                <c:pt idx="4">
                  <c:v>4944081</c:v>
                </c:pt>
                <c:pt idx="5">
                  <c:v>4946429</c:v>
                </c:pt>
                <c:pt idx="6">
                  <c:v>4962178</c:v>
                </c:pt>
                <c:pt idx="7">
                  <c:v>4923969</c:v>
                </c:pt>
                <c:pt idx="8">
                  <c:v>4936026</c:v>
                </c:pt>
                <c:pt idx="9">
                  <c:v>4944545</c:v>
                </c:pt>
                <c:pt idx="10">
                  <c:v>4950452</c:v>
                </c:pt>
                <c:pt idx="11">
                  <c:v>4952803</c:v>
                </c:pt>
                <c:pt idx="12">
                  <c:v>4959140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Sheet1!$B$2:$B$14</c:f>
              <c:numCache>
                <c:formatCode>#,##0</c:formatCode>
                <c:ptCount val="13"/>
                <c:pt idx="0">
                  <c:v>2276880</c:v>
                </c:pt>
                <c:pt idx="1">
                  <c:v>2279429</c:v>
                </c:pt>
                <c:pt idx="2">
                  <c:v>2281592</c:v>
                </c:pt>
                <c:pt idx="3">
                  <c:v>2272438</c:v>
                </c:pt>
                <c:pt idx="4">
                  <c:v>2280304</c:v>
                </c:pt>
                <c:pt idx="5">
                  <c:v>2274132</c:v>
                </c:pt>
                <c:pt idx="6">
                  <c:v>2278121</c:v>
                </c:pt>
                <c:pt idx="7">
                  <c:v>2246384</c:v>
                </c:pt>
                <c:pt idx="8">
                  <c:v>2248330</c:v>
                </c:pt>
                <c:pt idx="9">
                  <c:v>2250452</c:v>
                </c:pt>
                <c:pt idx="10">
                  <c:v>2252180</c:v>
                </c:pt>
                <c:pt idx="11">
                  <c:v>2253623</c:v>
                </c:pt>
                <c:pt idx="12">
                  <c:v>2247970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Sheet1!$B$2:$B$14</c:f>
              <c:numCache>
                <c:formatCode>#,##0</c:formatCode>
                <c:ptCount val="13"/>
                <c:pt idx="0">
                  <c:v>1652285</c:v>
                </c:pt>
                <c:pt idx="1">
                  <c:v>1659714</c:v>
                </c:pt>
                <c:pt idx="2">
                  <c:v>1664781</c:v>
                </c:pt>
                <c:pt idx="3">
                  <c:v>1664345</c:v>
                </c:pt>
                <c:pt idx="4">
                  <c:v>1671450</c:v>
                </c:pt>
                <c:pt idx="5">
                  <c:v>1675979</c:v>
                </c:pt>
                <c:pt idx="6">
                  <c:v>1682724</c:v>
                </c:pt>
                <c:pt idx="7">
                  <c:v>1675249</c:v>
                </c:pt>
                <c:pt idx="8">
                  <c:v>1680902</c:v>
                </c:pt>
                <c:pt idx="9">
                  <c:v>1684013</c:v>
                </c:pt>
                <c:pt idx="10">
                  <c:v>1685749</c:v>
                </c:pt>
                <c:pt idx="11">
                  <c:v>1682314</c:v>
                </c:pt>
                <c:pt idx="12">
                  <c:v>1691731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Sheet1!$B$2:$B$14</c:f>
              <c:numCache>
                <c:formatCode>#,##0</c:formatCode>
                <c:ptCount val="13"/>
                <c:pt idx="0">
                  <c:v>684603</c:v>
                </c:pt>
                <c:pt idx="1">
                  <c:v>684499</c:v>
                </c:pt>
                <c:pt idx="2">
                  <c:v>684334</c:v>
                </c:pt>
                <c:pt idx="3">
                  <c:v>642332</c:v>
                </c:pt>
                <c:pt idx="4">
                  <c:v>643474</c:v>
                </c:pt>
                <c:pt idx="5">
                  <c:v>643789</c:v>
                </c:pt>
                <c:pt idx="6">
                  <c:v>644643</c:v>
                </c:pt>
                <c:pt idx="7">
                  <c:v>642043</c:v>
                </c:pt>
                <c:pt idx="8">
                  <c:v>642077</c:v>
                </c:pt>
                <c:pt idx="9">
                  <c:v>641970</c:v>
                </c:pt>
                <c:pt idx="10">
                  <c:v>641397</c:v>
                </c:pt>
                <c:pt idx="11">
                  <c:v>641737</c:v>
                </c:pt>
                <c:pt idx="12">
                  <c:v>640414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Sheet1!$B$2:$B$14</c:f>
              <c:numCache>
                <c:formatCode>#,##0</c:formatCode>
                <c:ptCount val="13"/>
                <c:pt idx="0">
                  <c:v>195197</c:v>
                </c:pt>
                <c:pt idx="1">
                  <c:v>196054</c:v>
                </c:pt>
                <c:pt idx="2">
                  <c:v>196737</c:v>
                </c:pt>
                <c:pt idx="3">
                  <c:v>182220</c:v>
                </c:pt>
                <c:pt idx="4">
                  <c:v>182924</c:v>
                </c:pt>
                <c:pt idx="5">
                  <c:v>184039</c:v>
                </c:pt>
                <c:pt idx="6">
                  <c:v>184872</c:v>
                </c:pt>
                <c:pt idx="7">
                  <c:v>185907</c:v>
                </c:pt>
                <c:pt idx="8">
                  <c:v>187336</c:v>
                </c:pt>
                <c:pt idx="9">
                  <c:v>188630</c:v>
                </c:pt>
                <c:pt idx="10">
                  <c:v>189177</c:v>
                </c:pt>
                <c:pt idx="11">
                  <c:v>189987</c:v>
                </c:pt>
                <c:pt idx="12">
                  <c:v>190618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4 959 140</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7.11.2024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7.11.2024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32</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279392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30</a:t>
            </a:fld>
            <a:endParaRPr lang="en-FI" dirty="0"/>
          </a:p>
        </p:txBody>
      </p:sp>
    </p:spTree>
    <p:extLst>
      <p:ext uri="{BB962C8B-B14F-4D97-AF65-F5344CB8AC3E}">
        <p14:creationId xmlns:p14="http://schemas.microsoft.com/office/powerpoint/2010/main" val="1358558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9.e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2.emf"/><Relationship Id="rId9" Type="http://schemas.openxmlformats.org/officeDocument/2006/relationships/image" Target="../media/image2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10/2024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2" name="Picture 1" descr="A person's feet in red and orange socks&#10;&#10;Description automatically generated">
            <a:extLst>
              <a:ext uri="{FF2B5EF4-FFF2-40B4-BE49-F238E27FC236}">
                <a16:creationId xmlns:a16="http://schemas.microsoft.com/office/drawing/2014/main" id="{E9EFCCB1-453E-B2D9-15AF-7F1C8BED8D7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Lokakuu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3" r:id="rId4"/>
    <p:sldLayoutId id="2147483691" r:id="rId5"/>
    <p:sldLayoutId id="2147483697" r:id="rId6"/>
    <p:sldLayoutId id="2147483696" r:id="rId7"/>
    <p:sldLayoutId id="2147483692" r:id="rId8"/>
    <p:sldLayoutId id="2147483689" r:id="rId9"/>
    <p:sldLayoutId id="2147483660" r:id="rId10"/>
    <p:sldLayoutId id="2147483654" r:id="rId11"/>
    <p:sldLayoutId id="2147483677" r:id="rId12"/>
    <p:sldLayoutId id="2147483679" r:id="rId13"/>
    <p:sldLayoutId id="2147483663" r:id="rId14"/>
    <p:sldLayoutId id="2147483686" r:id="rId15"/>
    <p:sldLayoutId id="2147483687" r:id="rId16"/>
    <p:sldLayoutId id="2147483667" r:id="rId17"/>
    <p:sldLayoutId id="2147483676" r:id="rId18"/>
    <p:sldLayoutId id="2147483664" r:id="rId19"/>
    <p:sldLayoutId id="2147483680" r:id="rId20"/>
    <p:sldLayoutId id="2147483678" r:id="rId21"/>
    <p:sldLayoutId id="2147483684" r:id="rId22"/>
    <p:sldLayoutId id="2147483661" r:id="rId23"/>
    <p:sldLayoutId id="2147483681" r:id="rId24"/>
    <p:sldLayoutId id="2147483683" r:id="rId25"/>
    <p:sldLayoutId id="2147483682" r:id="rId26"/>
    <p:sldLayoutId id="2147483662" r:id="rId27"/>
    <p:sldLayoutId id="2147483665" r:id="rId28"/>
    <p:sldLayoutId id="2147483657" r:id="rId29"/>
    <p:sldLayoutId id="2147483674" r:id="rId30"/>
    <p:sldLayoutId id="2147483666" r:id="rId31"/>
    <p:sldLayoutId id="2147483675" r:id="rId32"/>
    <p:sldLayoutId id="2147483670" r:id="rId33"/>
    <p:sldLayoutId id="2147483668" r:id="rId34"/>
    <p:sldLayoutId id="2147483669" r:id="rId35"/>
    <p:sldLayoutId id="2147483672" r:id="rId36"/>
    <p:sldLayoutId id="2147483673" r:id="rId37"/>
    <p:sldLayoutId id="2147483655" r:id="rId38"/>
    <p:sldLayoutId id="2147483671" r:id="rId39"/>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27.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aikakausmedia.fi/ajankohtaista/ajankohtaista-aikakausmedioista/2024/mita-olet-aina-halunnut-tietaa-editkilpailusta-ilmoittaudu-maksuttomaan-q-a-webinaariin-nyt/" TargetMode="Externa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siivet-lehden-youtube-kanava-on-nyt-aikkareiden-kolmanneksi-suurin-videoille-voi-kertya-enemman-katsojia-maailmalta-kuin-suomesta/"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parhaimmillaan-painetun-aikakauslehden-parissa-viihdytaan-yli-puolitoista-tuntia-kovin-nousija-kasvatti-lukuaikaansa-lahes-20-minuuttia/"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hyperlink" Target="https://www.aikakausmedia.fi/ajankohtaista/ajankohtaista-aikakausmedioista/2024/kmt-ssa-huikean-kasvun-tehnyt-auto-bild-suomi-julkaisee-ainoana-suomessa-100-000-kilometrin-kayttotestej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2.jpeg"/><Relationship Id="rId1" Type="http://schemas.openxmlformats.org/officeDocument/2006/relationships/slideLayout" Target="../slideLayouts/slideLayout30.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Lokakuu 2024</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20716609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10/2023 – 10/2024</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10/2023 – 10/2024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10707219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11800897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F480B1C8-003C-32D3-2E7C-A65BF048E465}"/>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Pinterestissä</a:t>
            </a:r>
            <a:r>
              <a:rPr lang="fi-FI" sz="3400" dirty="0"/>
              <a:t> </a:t>
            </a:r>
            <a:br>
              <a:rPr lang="fi-FI" sz="3200" dirty="0"/>
            </a:br>
            <a:r>
              <a:rPr lang="fi-FI" sz="2600" b="1" dirty="0">
                <a:solidFill>
                  <a:schemeClr val="accent2"/>
                </a:solidFill>
                <a:latin typeface="Neue Haas Unica W1G" panose="020B0504030206020203" pitchFamily="34" charset="0"/>
              </a:rPr>
              <a:t>10/2023 – 10/2024</a:t>
            </a:r>
          </a:p>
        </p:txBody>
      </p:sp>
      <p:sp>
        <p:nvSpPr>
          <p:cNvPr id="6" name="TextBox 5">
            <a:extLst>
              <a:ext uri="{FF2B5EF4-FFF2-40B4-BE49-F238E27FC236}">
                <a16:creationId xmlns:a16="http://schemas.microsoft.com/office/drawing/2014/main" id="{8FD304CD-3874-A5DE-57BE-765E5B7E5E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Pinterest-tilien seuraajat. Päällekkäisyyksiä ei ole huomioitu.</a:t>
            </a:r>
          </a:p>
        </p:txBody>
      </p:sp>
    </p:spTree>
    <p:extLst>
      <p:ext uri="{BB962C8B-B14F-4D97-AF65-F5344CB8AC3E}">
        <p14:creationId xmlns:p14="http://schemas.microsoft.com/office/powerpoint/2010/main" val="399329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59458258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10/2023 – 10/2024</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24927861"/>
              </p:ext>
            </p:extLst>
          </p:nvPr>
        </p:nvGraphicFramePr>
        <p:xfrm>
          <a:off x="1158466" y="1410790"/>
          <a:ext cx="4785132" cy="452853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249 119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242 388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209 529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197 599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194 132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190 969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186 443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148 731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126 894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119 765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652422640"/>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103 777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93 801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87 367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79 792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78 344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72 854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69 135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68 423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66 174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63 238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9402028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531972217"/>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102981437"/>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123 661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88 060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73 642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67 675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65 292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62 473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57 529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53 135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46 563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42 634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919363939"/>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42 338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42 299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40 657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37 354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36 298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35 264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32 410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31 017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30 761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29 958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425488772"/>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187 707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143 397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49 951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18 528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16 999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14 609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13 180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11 672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11 075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9 657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726514405"/>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9 554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9 427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8 487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7 736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7 074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6 641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6 197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5 927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4 846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644448778"/>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8 120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5 140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4 620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2024610743"/>
              </p:ext>
            </p:extLst>
          </p:nvPr>
        </p:nvGraphicFramePr>
        <p:xfrm>
          <a:off x="6298100" y="1410789"/>
          <a:ext cx="4785132" cy="449951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38 337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11 221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8 710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8 272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5 301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2 312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845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1 783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s feet in red and orange socks&#10;&#10;Description automatically generated">
            <a:extLst>
              <a:ext uri="{FF2B5EF4-FFF2-40B4-BE49-F238E27FC236}">
                <a16:creationId xmlns:a16="http://schemas.microsoft.com/office/drawing/2014/main" id="{3BBD1E12-3891-282A-4F5C-0F662DCA2457}"/>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p:blipFill>
        <p:spPr>
          <a:xfrm>
            <a:off x="6553202" y="0"/>
            <a:ext cx="5638798" cy="6858000"/>
          </a:xfr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9788" y="825500"/>
            <a:ext cx="4799012" cy="1231900"/>
          </a:xfrm>
        </p:spPr>
        <p:txBody>
          <a:bodyPr>
            <a:noAutofit/>
          </a:bodyPr>
          <a:lstStyle/>
          <a:p>
            <a:r>
              <a:rPr lang="fi-FI" sz="3200" dirty="0"/>
              <a:t>Tekniikan Maailma nousi </a:t>
            </a:r>
            <a:r>
              <a:rPr lang="fi-FI" sz="3200" dirty="0" err="1"/>
              <a:t>Tiktokin</a:t>
            </a:r>
            <a:r>
              <a:rPr lang="fi-FI" sz="3200" dirty="0"/>
              <a:t> kärkikolmikkoon</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199" y="2237892"/>
            <a:ext cx="5046785" cy="3451603"/>
          </a:xfrm>
        </p:spPr>
        <p:txBody>
          <a:bodyPr anchor="ctr">
            <a:noAutofit/>
          </a:bodyPr>
          <a:lstStyle/>
          <a:p>
            <a:pPr fontAlgn="b"/>
            <a:r>
              <a:rPr lang="fi-FI" sz="1400" dirty="0" err="1"/>
              <a:t>Aikakausmedioilla</a:t>
            </a:r>
            <a:r>
              <a:rPr lang="fi-FI" sz="1400" dirty="0"/>
              <a:t> oli yhteensä 4 959 140 seuraajaa.</a:t>
            </a:r>
          </a:p>
          <a:p>
            <a:pPr fontAlgn="b"/>
            <a:r>
              <a:rPr lang="fi-FI" sz="1400" dirty="0"/>
              <a:t>Seurannasta poistui yksi Facebook-tili, minkä myötä someyleisöstä poistui 7 400 seuraajaa. </a:t>
            </a:r>
          </a:p>
          <a:p>
            <a:pPr fontAlgn="b"/>
            <a:r>
              <a:rPr lang="fi-FI" sz="1400" dirty="0"/>
              <a:t>Tästä huolimatta kokonaisseuraajamäärä kasvoi 6 337:lla.</a:t>
            </a:r>
          </a:p>
          <a:p>
            <a:pPr fontAlgn="b"/>
            <a:r>
              <a:rPr lang="fi-FI" sz="1400" dirty="0"/>
              <a:t>Eniten yleisöään kasvattivat Kotiliesi (+2 476), Trendi  </a:t>
            </a:r>
            <a:br>
              <a:rPr lang="fi-FI" sz="1400" dirty="0"/>
            </a:br>
            <a:r>
              <a:rPr lang="fi-FI" sz="1400" dirty="0"/>
              <a:t>(+1 626) ja Tekniikan Maailma (+1 036).</a:t>
            </a:r>
          </a:p>
          <a:p>
            <a:pPr fontAlgn="b"/>
            <a:r>
              <a:rPr lang="fi-FI" sz="1400" dirty="0"/>
              <a:t>Tekniikan Maailma nousi </a:t>
            </a:r>
            <a:r>
              <a:rPr lang="fi-FI" sz="1400" dirty="0" err="1"/>
              <a:t>Tiktokissa</a:t>
            </a:r>
            <a:r>
              <a:rPr lang="fi-FI" sz="1400" dirty="0"/>
              <a:t> kolmanneksi ohittaen Me Naiset ja Mikrobitin.</a:t>
            </a:r>
          </a:p>
          <a:p>
            <a:pPr fontAlgn="b"/>
            <a:r>
              <a:rPr lang="fi-FI" sz="1400" dirty="0"/>
              <a:t>Eniten kasvaneet kanavat olivat Instagram (9 417 uutta seuraajaa) ja </a:t>
            </a:r>
            <a:r>
              <a:rPr lang="fi-FI" sz="1400" dirty="0" err="1"/>
              <a:t>Tiktok</a:t>
            </a:r>
            <a:r>
              <a:rPr lang="fi-FI" sz="1400" dirty="0"/>
              <a:t> (2 233 seuraajaa).</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139030819"/>
              </p:ext>
            </p:extLst>
          </p:nvPr>
        </p:nvGraphicFramePr>
        <p:xfrm>
          <a:off x="3703434" y="1410789"/>
          <a:ext cx="4785132" cy="455469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6 053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457">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4 298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4 201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3 134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2 817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389269169"/>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2 476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1 626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38</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1 036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411893623"/>
              </p:ext>
            </p:extLst>
          </p:nvPr>
        </p:nvGraphicFramePr>
        <p:xfrm>
          <a:off x="6344421"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Kauneimmat Käsityöt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180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Tunne &amp; Mieli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8</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177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lokakuu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3658505993"/>
              </p:ext>
            </p:extLst>
          </p:nvPr>
        </p:nvGraphicFramePr>
        <p:xfrm>
          <a:off x="3194541" y="1410790"/>
          <a:ext cx="4785132" cy="25338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7382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108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Kissafani, Opettaja, Pelastustieto, Seura, Super, Ultra, 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Perusta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882929554"/>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682675334"/>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1 599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lokakuu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13063162"/>
              </p:ext>
            </p:extLst>
          </p:nvPr>
        </p:nvGraphicFramePr>
        <p:xfrm>
          <a:off x="3703434" y="1410788"/>
          <a:ext cx="4785132" cy="358956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4956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Arkkitehtiuutiset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720000">
                <a:tc>
                  <a:txBody>
                    <a:bodyPr/>
                    <a:lstStyle/>
                    <a:p>
                      <a:pPr algn="ctr" fontAlgn="b"/>
                      <a:r>
                        <a:rPr lang="fi-FI" sz="1500" b="0" i="0" u="none" strike="noStrike" dirty="0">
                          <a:solidFill>
                            <a:srgbClr val="0E2649"/>
                          </a:solidFill>
                          <a:effectLst/>
                          <a:latin typeface="Neue Haas Unica W1G" panose="020B0504030206020203" pitchFamily="34" charset="0"/>
                        </a:rPr>
                        <a:t>5.</a:t>
                      </a:r>
                      <a:r>
                        <a:rPr lang="fi-FI" sz="1500" u="none" strike="noStrike" kern="1200" noProof="0" dirty="0">
                          <a:solidFill>
                            <a:schemeClr val="accent1"/>
                          </a:solidFill>
                          <a:effectLst/>
                          <a:latin typeface="Neue Haas Unica W1G" panose="020B0504030206020203" pitchFamily="34" charset="0"/>
                          <a:ea typeface="+mn-ea"/>
                          <a:cs typeface="+mn-cs"/>
                        </a:rPr>
                        <a:t> –7.</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Apu, Insinööri, Sosiaalivakuutus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1080000">
                <a:tc>
                  <a:txBody>
                    <a:bodyPr/>
                    <a:lstStyle/>
                    <a:p>
                      <a:pPr algn="ctr" fontAlgn="b"/>
                      <a:r>
                        <a:rPr lang="fi-FI" sz="1500" b="0" i="0" u="none" strike="noStrike" dirty="0">
                          <a:solidFill>
                            <a:srgbClr val="0E2649"/>
                          </a:solidFill>
                          <a:effectLst/>
                          <a:latin typeface="Neue Haas Unica W1G" panose="020B0504030206020203" pitchFamily="34" charset="0"/>
                        </a:rPr>
                        <a:t>8.</a:t>
                      </a:r>
                      <a:r>
                        <a:rPr lang="fi-FI" sz="1500" u="none" strike="noStrike" kern="1200" noProof="0" dirty="0">
                          <a:solidFill>
                            <a:schemeClr val="accent1"/>
                          </a:solidFill>
                          <a:effectLst/>
                          <a:latin typeface="Neue Haas Unica W1G" panose="020B0504030206020203" pitchFamily="34" charset="0"/>
                          <a:ea typeface="+mn-ea"/>
                          <a:cs typeface="+mn-cs"/>
                        </a:rPr>
                        <a:t> –11.</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Arkkitehti, </a:t>
                      </a:r>
                      <a:r>
                        <a:rPr lang="fi-FI" sz="1500" b="0" i="0" u="none" strike="noStrike" dirty="0" err="1">
                          <a:solidFill>
                            <a:srgbClr val="0E2649"/>
                          </a:solidFill>
                          <a:effectLst/>
                          <a:latin typeface="Neue Haas Unica W1G" panose="020B0504030206020203" pitchFamily="34" charset="0"/>
                        </a:rPr>
                        <a:t>Caravan</a:t>
                      </a:r>
                      <a:r>
                        <a:rPr lang="fi-FI" sz="1500" b="0" i="0" u="none" strike="noStrike" dirty="0">
                          <a:solidFill>
                            <a:srgbClr val="0E2649"/>
                          </a:solidFill>
                          <a:effectLst/>
                          <a:latin typeface="Neue Haas Unica W1G" panose="020B0504030206020203" pitchFamily="34" charset="0"/>
                        </a:rPr>
                        <a:t>, Pelastustieto, Ympäristö ja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195 </a:t>
            </a:r>
            <a:r>
              <a:rPr lang="en-FI" sz="3400" dirty="0">
                <a:solidFill>
                  <a:schemeClr val="tx2"/>
                </a:solidFill>
                <a:latin typeface="Canela Medium" pitchFamily="2" charset="77"/>
              </a:rPr>
              <a:t>kpl) /</a:t>
            </a:r>
            <a:r>
              <a:rPr lang="fi-FI" sz="3400" dirty="0"/>
              <a:t> lokakuu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Evento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Kotiliesi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Luontaisterveys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a:t>
            </a:r>
            <a:r>
              <a:rPr lang="fi-FI" sz="1600" dirty="0">
                <a:effectLst/>
                <a:latin typeface="+mn-lt"/>
                <a:ea typeface="Calibri" panose="020F0502020204030204" pitchFamily="34" charset="0"/>
                <a:cs typeface="Times New Roman" panose="02020603050405020304" pitchFamily="18" charset="0"/>
              </a:rPr>
              <a:t>     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195</a:t>
            </a:r>
            <a:r>
              <a:rPr lang="en-FI" sz="3400" dirty="0">
                <a:solidFill>
                  <a:schemeClr val="tx2"/>
                </a:solidFill>
                <a:latin typeface="Canela Medium" pitchFamily="2" charset="77"/>
              </a:rPr>
              <a:t> kpl) /</a:t>
            </a:r>
            <a:r>
              <a:rPr lang="fi-FI" sz="3400" dirty="0"/>
              <a:t> lokakuu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poistetut kanavat / </a:t>
            </a:r>
            <a:r>
              <a:rPr lang="fi-FI" sz="3400" dirty="0"/>
              <a:t>lokakuu 2024</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3" name="Content Placeholder 6">
            <a:extLst>
              <a:ext uri="{FF2B5EF4-FFF2-40B4-BE49-F238E27FC236}">
                <a16:creationId xmlns:a16="http://schemas.microsoft.com/office/drawing/2014/main" id="{56C86A19-C43E-9954-CC65-BDFC085EBCC4}"/>
              </a:ext>
            </a:extLst>
          </p:cNvPr>
          <p:cNvSpPr txBox="1">
            <a:spLocks/>
          </p:cNvSpPr>
          <p:nvPr/>
        </p:nvSpPr>
        <p:spPr>
          <a:xfrm>
            <a:off x="3676189" y="1870017"/>
            <a:ext cx="4926930" cy="3835238"/>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r>
              <a:rPr lang="fi-FI" sz="2000" b="1" u="sng" dirty="0">
                <a:latin typeface="Neue Haas Unica W1G" panose="020B0504030206020203" pitchFamily="34" charset="0"/>
              </a:rPr>
              <a:t>Poistetut</a:t>
            </a:r>
            <a:r>
              <a:rPr lang="fi-FI" sz="2000" dirty="0">
                <a:latin typeface="Neue Haas Unica W1G" panose="020B0504030206020203" pitchFamily="34" charset="0"/>
              </a:rPr>
              <a:t> </a:t>
            </a:r>
            <a:r>
              <a:rPr lang="fi-FI" sz="1600" dirty="0">
                <a:latin typeface="Neue Haas Unica W1G" panose="020B0504030206020203" pitchFamily="34" charset="0"/>
              </a:rPr>
              <a:t> </a:t>
            </a:r>
            <a:r>
              <a:rPr lang="fi-FI" sz="1600" i="1" dirty="0">
                <a:latin typeface="Neue Haas Unica W1G" panose="020B0504030206020203" pitchFamily="34" charset="0"/>
              </a:rPr>
              <a:t>|  vaikutus –7 400 seuraajaa</a:t>
            </a:r>
          </a:p>
          <a:p>
            <a:pPr marL="285750" indent="-285750">
              <a:lnSpc>
                <a:spcPct val="100000"/>
              </a:lnSpc>
              <a:buFont typeface="Arial" panose="020B0604020202020204" pitchFamily="34" charset="0"/>
              <a:buChar char="•"/>
            </a:pPr>
            <a:r>
              <a:rPr lang="en-GB" sz="1600" dirty="0"/>
              <a:t>Sport: Facebook</a:t>
            </a:r>
          </a:p>
        </p:txBody>
      </p:sp>
    </p:spTree>
    <p:extLst>
      <p:ext uri="{BB962C8B-B14F-4D97-AF65-F5344CB8AC3E}">
        <p14:creationId xmlns:p14="http://schemas.microsoft.com/office/powerpoint/2010/main" val="50246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lokakuu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–0,6</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+0,8</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–0,9</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0,1</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+0,3</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879375040"/>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177491"/>
            <a:ext cx="4473876" cy="2115226"/>
          </a:xfrm>
        </p:spPr>
        <p:txBody>
          <a:bodyPr anchor="ctr">
            <a:noAutofit/>
          </a:bodyPr>
          <a:lstStyle/>
          <a:p>
            <a:pPr marL="0" indent="0">
              <a:buNone/>
            </a:pPr>
            <a:r>
              <a:rPr lang="fi-FI" noProof="0" dirty="0"/>
              <a:t>Miten tehdään hyvä kilpailuehdotus ja mitä muuta Editkilpailuun ilmoittautuvan pitää kisasta tietää? Webinaarissa perjantaina 29.11. klo 9–10 vastaamme Editkilpailusta usein kysyttyihin kysymyksiin ja kerromme, mitä uutta on vuoden 2024 kisassa. Voit lähettää kysymyksesi etukäteen ja kysyä myös webinaarin aikana!</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Lue lisää ja ilmoittaudu 27.11. mennessä</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108083"/>
            <a:ext cx="4895995" cy="1635117"/>
          </a:xfrm>
        </p:spPr>
        <p:txBody>
          <a:bodyPr>
            <a:noAutofit/>
          </a:bodyPr>
          <a:lstStyle/>
          <a:p>
            <a:r>
              <a:rPr lang="fi-FI" dirty="0"/>
              <a:t>Mitä olet aina halunnut tietää Editkilpailusta? Ilmoittaudu maksuttomaan  Q&amp;A-webinaariin nyt!</a:t>
            </a:r>
          </a:p>
        </p:txBody>
      </p:sp>
      <p:pic>
        <p:nvPicPr>
          <p:cNvPr id="1026" name="Picture 2">
            <a:extLst>
              <a:ext uri="{FF2B5EF4-FFF2-40B4-BE49-F238E27FC236}">
                <a16:creationId xmlns:a16="http://schemas.microsoft.com/office/drawing/2014/main" id="{E37F6BD5-8F80-F76F-0F12-238A2BE6A067}"/>
              </a:ext>
            </a:extLst>
          </p:cNvPr>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730828"/>
            <a:ext cx="5112325" cy="1992086"/>
          </a:xfrm>
        </p:spPr>
        <p:txBody>
          <a:bodyPr>
            <a:noAutofit/>
          </a:bodyPr>
          <a:lstStyle/>
          <a:p>
            <a:r>
              <a:rPr lang="fi-FI" sz="3000" noProof="0" dirty="0">
                <a:solidFill>
                  <a:schemeClr val="accent1"/>
                </a:solidFill>
              </a:rPr>
              <a:t>Siivet-lehden </a:t>
            </a:r>
            <a:r>
              <a:rPr lang="fi-FI" sz="3000" noProof="0" dirty="0" err="1">
                <a:solidFill>
                  <a:schemeClr val="accent1"/>
                </a:solidFill>
              </a:rPr>
              <a:t>Youtube</a:t>
            </a:r>
            <a:r>
              <a:rPr lang="fi-FI" sz="3000" noProof="0" dirty="0">
                <a:solidFill>
                  <a:schemeClr val="accent1"/>
                </a:solidFill>
              </a:rPr>
              <a:t>-kanava on nyt </a:t>
            </a:r>
            <a:r>
              <a:rPr lang="fi-FI" sz="3000" noProof="0" dirty="0" err="1">
                <a:solidFill>
                  <a:schemeClr val="accent1"/>
                </a:solidFill>
              </a:rPr>
              <a:t>aikkareiden</a:t>
            </a:r>
            <a:r>
              <a:rPr lang="fi-FI" sz="3000" noProof="0" dirty="0">
                <a:solidFill>
                  <a:schemeClr val="accent1"/>
                </a:solidFill>
              </a:rPr>
              <a:t> kolmanneksi suurin – "Videoille voi kertyä enemmän katsojia maailmalta kuin Suomesta</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722914"/>
            <a:ext cx="4797425" cy="2164319"/>
          </a:xfrm>
        </p:spPr>
        <p:txBody>
          <a:bodyPr anchor="ctr">
            <a:noAutofit/>
          </a:bodyPr>
          <a:lstStyle/>
          <a:p>
            <a:pPr marL="0" indent="0">
              <a:buNone/>
            </a:pPr>
            <a:r>
              <a:rPr lang="fi-FI" sz="1600" dirty="0"/>
              <a:t>Hiljalleen yleisöään kasvattanut Siivet-lehden </a:t>
            </a:r>
            <a:r>
              <a:rPr lang="fi-FI" sz="1600" dirty="0" err="1"/>
              <a:t>Youtube</a:t>
            </a:r>
            <a:r>
              <a:rPr lang="fi-FI" sz="1600" dirty="0"/>
              <a:t>-kanava meni syyskuussa 20 100 tilaajallaan Seiskan ohi. Katso </a:t>
            </a:r>
            <a:r>
              <a:rPr lang="fi-FI" sz="1600" dirty="0" err="1"/>
              <a:t>Youtuben</a:t>
            </a:r>
            <a:r>
              <a:rPr lang="fi-FI" sz="1600" dirty="0"/>
              <a:t> suurimmat aikakausmediat jutusta!</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pic>
        <p:nvPicPr>
          <p:cNvPr id="4098" name="Picture 2">
            <a:extLst>
              <a:ext uri="{FF2B5EF4-FFF2-40B4-BE49-F238E27FC236}">
                <a16:creationId xmlns:a16="http://schemas.microsoft.com/office/drawing/2014/main" id="{92D5BC1A-0DA4-7B41-07FA-55E40CA46A1A}"/>
              </a:ext>
            </a:extLst>
          </p:cNvPr>
          <p:cNvPicPr>
            <a:picLocks noGrp="1" noChangeAspect="1" noChangeArrowheads="1"/>
          </p:cNvPicPr>
          <p:nvPr>
            <p:ph type="pic" idx="1"/>
          </p:nvPr>
        </p:nvPicPr>
        <p:blipFill rotWithShape="1">
          <a:blip r:embed="rId4"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t>
            </a:r>
            <a:r>
              <a:rPr lang="en-US" sz="1000" b="0" i="0" dirty="0" err="1">
                <a:solidFill>
                  <a:schemeClr val="bg1"/>
                </a:solidFill>
                <a:latin typeface="Neue Haas Unica W1G Light" panose="020B0404030206020203" pitchFamily="34" charset="0"/>
              </a:rPr>
              <a:t>Unsplash</a:t>
            </a:r>
            <a:endParaRPr lang="fi-FI" sz="1000" b="0" i="0" dirty="0">
              <a:solidFill>
                <a:schemeClr val="bg1"/>
              </a:solidFill>
              <a:latin typeface="Neue Haas Unica W1G Light" panose="020B0404030206020203" pitchFamily="34" charset="0"/>
            </a:endParaRPr>
          </a:p>
        </p:txBody>
      </p:sp>
    </p:spTree>
    <p:extLst>
      <p:ext uri="{BB962C8B-B14F-4D97-AF65-F5344CB8AC3E}">
        <p14:creationId xmlns:p14="http://schemas.microsoft.com/office/powerpoint/2010/main" val="290184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839788" y="2472673"/>
            <a:ext cx="4450669" cy="1231900"/>
          </a:xfrm>
        </p:spPr>
        <p:txBody>
          <a:bodyPr>
            <a:noAutofit/>
          </a:bodyPr>
          <a:lstStyle/>
          <a:p>
            <a:r>
              <a:rPr lang="fi-FI" noProof="0" dirty="0">
                <a:solidFill>
                  <a:srgbClr val="002649"/>
                </a:solidFill>
                <a:latin typeface="Canela Medium" pitchFamily="50" charset="0"/>
              </a:rPr>
              <a:t>Parhaimmillaan painetun aikakauslehden parissa viihdytään yli puolitoista tuntia – kovin nousija kasvatti lukuaikaansa lähes 20 minuuttia</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838200" y="3587067"/>
            <a:ext cx="4450669" cy="2492829"/>
          </a:xfrm>
        </p:spPr>
        <p:txBody>
          <a:bodyPr anchor="ctr">
            <a:noAutofit/>
          </a:bodyPr>
          <a:lstStyle/>
          <a:p>
            <a:pPr marL="0" indent="0">
              <a:buNone/>
            </a:pPr>
            <a:r>
              <a:rPr lang="fi-FI" noProof="0" dirty="0"/>
              <a:t>Suomalaiset viihtyvät painetun aikakauslehden parissa pitkään. Yhden aikakauslehden numeron lukemiseen käytetään keskimäärin </a:t>
            </a:r>
            <a:br>
              <a:rPr lang="fi-FI" noProof="0" dirty="0"/>
            </a:br>
            <a:r>
              <a:rPr lang="fi-FI" noProof="0" dirty="0"/>
              <a:t>52 minuuttia. Katso tästä pisimpään luettujen lista!</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3"/>
              </a:rPr>
              <a:t>Lue lisää</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17AA2D06-25A7-8422-2028-13475444AA4A}"/>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Mirella Penttilä</a:t>
            </a:r>
          </a:p>
        </p:txBody>
      </p:sp>
      <p:pic>
        <p:nvPicPr>
          <p:cNvPr id="3" name="Picture Placeholder 2">
            <a:extLst>
              <a:ext uri="{FF2B5EF4-FFF2-40B4-BE49-F238E27FC236}">
                <a16:creationId xmlns:a16="http://schemas.microsoft.com/office/drawing/2014/main" id="{1E1F95B5-6309-A13E-13F2-66F0C2E7F545}"/>
              </a:ext>
            </a:extLst>
          </p:cNvPr>
          <p:cNvPicPr>
            <a:picLocks noGrp="1" noChangeAspect="1" noChangeArrowheads="1"/>
          </p:cNvPicPr>
          <p:nvPr>
            <p:ph type="pic" idx="1"/>
          </p:nvPr>
        </p:nvPicPr>
        <p:blipFill rotWithShape="1">
          <a:blip r:embed="rId4"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3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7C34F72-D3B0-9CD2-F2F6-533A6F4492E2}"/>
              </a:ext>
            </a:extLst>
          </p:cNvPr>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327215"/>
            <a:ext cx="5112325" cy="2101785"/>
          </a:xfrm>
        </p:spPr>
        <p:txBody>
          <a:bodyPr>
            <a:noAutofit/>
          </a:bodyPr>
          <a:lstStyle/>
          <a:p>
            <a:r>
              <a:rPr lang="fi-FI" sz="3000" noProof="0" dirty="0"/>
              <a:t>KMT:ssä huikean kasvun tehnyt Auto Bild Suomi julkaisee ainoana Suomessa 100 000 kilometrin käyttötestejä</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218896"/>
            <a:ext cx="4797425" cy="2806285"/>
          </a:xfrm>
        </p:spPr>
        <p:txBody>
          <a:bodyPr anchor="ctr">
            <a:noAutofit/>
          </a:bodyPr>
          <a:lstStyle/>
          <a:p>
            <a:pPr marL="0" indent="0">
              <a:buNone/>
            </a:pPr>
            <a:r>
              <a:rPr lang="fi-FI" sz="1600" noProof="0" dirty="0"/>
              <a:t>Yksi suurimmista KMT-nousijoista oli monella mittarilla autolehti Auto Bild Suomi, joka onnistui kasvattamaan yleisöään sekä digissä että printissä. Lehden suosituinta sisältöä ovat vertailut, koeajot ja testit.</a:t>
            </a:r>
            <a:r>
              <a:rPr lang="fi-FI" sz="1400" noProof="0" dirty="0"/>
              <a:t> </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4"/>
              </a:rPr>
              <a:t>Lue lisää</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3" name="TextBox 2">
            <a:extLst>
              <a:ext uri="{FF2B5EF4-FFF2-40B4-BE49-F238E27FC236}">
                <a16:creationId xmlns:a16="http://schemas.microsoft.com/office/drawing/2014/main" id="{91DD2E0E-DC5A-3B99-7BA1-1C6EB20AD6EB}"/>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Shutterstock</a:t>
            </a:r>
            <a:endParaRPr lang="fi-FI" sz="1000" b="0" i="0" dirty="0">
              <a:solidFill>
                <a:schemeClr val="accent6">
                  <a:lumMod val="75000"/>
                </a:schemeClr>
              </a:solidFill>
              <a:latin typeface="Neue Haas Unica W1G Light" panose="020B0404030206020203"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lokakuu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lokakuussa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dirty="0">
                <a:solidFill>
                  <a:schemeClr val="bg2"/>
                </a:solidFill>
                <a:latin typeface="Neue Haas Unica W1G" panose="020B0504030206020203" pitchFamily="34" charset="0"/>
              </a:rPr>
              <a:t>+6 337</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–5 653</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+9 417</a:t>
            </a:r>
          </a:p>
          <a:p>
            <a:pPr algn="ctr"/>
            <a:r>
              <a:rPr lang="fi-FI" sz="2000" i="1" dirty="0">
                <a:solidFill>
                  <a:schemeClr val="bg2"/>
                </a:solidFill>
                <a:latin typeface="Neue Haas Unica W1G" panose="020B0504030206020203" pitchFamily="34" charset="0"/>
              </a:rPr>
              <a:t>X  –1 323</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+631</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+1 032</a:t>
            </a:r>
          </a:p>
          <a:p>
            <a:pPr algn="ctr"/>
            <a:r>
              <a:rPr lang="fi-FI" sz="2000" i="1" dirty="0">
                <a:solidFill>
                  <a:schemeClr val="bg2"/>
                </a:solidFill>
                <a:latin typeface="Neue Haas Unica W1G" panose="020B0504030206020203" pitchFamily="34" charset="0"/>
              </a:rPr>
              <a:t>TikTok  </a:t>
            </a:r>
            <a:r>
              <a:rPr lang="fi-FI" sz="2000" dirty="0">
                <a:solidFill>
                  <a:schemeClr val="bg2"/>
                </a:solidFill>
                <a:latin typeface="Neue Haas Unica W1G" panose="020B0504030206020203" pitchFamily="34" charset="0"/>
              </a:rPr>
              <a:t>+2 233</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686143366"/>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lokakuu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195 aikakausmediaa, joilla oli käytössään yhteensä 491 somekanavaa.</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869231826"/>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lokakuu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25 431</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120702040"/>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294249608"/>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10/2023 – 10/2024</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tykkääjät, seuraajat ja kanavan tilaajat Facebookissa, Instagramissa, X:ssä, YouTubessa, Pinterestissä ja TikTokissa.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51323475"/>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10/2023 – 10/2024</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tykkääjät.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65604201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10/2023 – 10/2024</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21824-3573-4170-BB97-352BE88B69B2}">
  <ds:schemaRef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b8458977-e6f2-40e9-9621-96f4298c6bbe"/>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15258</TotalTime>
  <Words>2401</Words>
  <Application>Microsoft Macintosh PowerPoint</Application>
  <PresentationFormat>Widescreen</PresentationFormat>
  <Paragraphs>709</Paragraphs>
  <Slides>36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Neue Haas Unica W1G Medium</vt:lpstr>
      <vt:lpstr>Neue Haas Unica W1G Light</vt:lpstr>
      <vt:lpstr>Calibri</vt:lpstr>
      <vt:lpstr>Neue Haas Unica Pro</vt:lpstr>
      <vt:lpstr>Clattering</vt:lpstr>
      <vt:lpstr>Arial</vt:lpstr>
      <vt:lpstr>Neue Haas Unica W1G</vt:lpstr>
      <vt:lpstr>Canela Medium</vt:lpstr>
      <vt:lpstr>Office Theme</vt:lpstr>
      <vt:lpstr>PowerPoint Presentation</vt:lpstr>
      <vt:lpstr>Tekniikan Maailma nousi Tiktokin kärkikolmikkoon</vt:lpstr>
      <vt:lpstr>Aikakausmedioiden someyleisö / lokakuu 2024</vt:lpstr>
      <vt:lpstr>Aikakausmedioiden seuraajamäärä / lokakuu 2024</vt:lpstr>
      <vt:lpstr>Aikakausmedioiden somekanavien määrä / lokakuu 2024</vt:lpstr>
      <vt:lpstr>Yleisön keskimääräinen koko /  lokakuu 2024</vt:lpstr>
      <vt:lpstr>Yleisömäärä kaikissa somekanavissa  10/2023 – 10/2024</vt:lpstr>
      <vt:lpstr>Yleisömäärä Facebookissa  10/2023 – 10/2024</vt:lpstr>
      <vt:lpstr>Yleisömäärä Instagramissa  10/2023 – 10/2024</vt:lpstr>
      <vt:lpstr>Yleisömäärä X:ssä  10/2023 – 10/2024</vt:lpstr>
      <vt:lpstr>Yleisömäärä YouTubessa  10/2023 – 10/2024</vt:lpstr>
      <vt:lpstr>Yleisömäärä Pinterestissä  10/2023 – 10/2024</vt:lpstr>
      <vt:lpstr>Yleisömäärä TikTokissa  10/2023 – 10/2024</vt:lpstr>
      <vt:lpstr>Somen suurimmat</vt:lpstr>
      <vt:lpstr>Eniten seuraajia kaikissa kanavissa TOP 20 / lokakuu 2024</vt:lpstr>
      <vt:lpstr>Eniten tykkääjiä Facebookissa TOP 20 / lokakuu 2024</vt:lpstr>
      <vt:lpstr>Eniten seuraajia Instagramissa TOP 20 / lokakuu 2024</vt:lpstr>
      <vt:lpstr>Eniten seuraajia X:ssä TOP 20 / lokakuu 2024</vt:lpstr>
      <vt:lpstr>Eniten seuraajia YouTubessa ja Pinterestissä TOP 10 /  lokakuu 2024</vt:lpstr>
      <vt:lpstr>Eniten seuraajia TikTokissa TOP 10 /  lokakuu 2024</vt:lpstr>
      <vt:lpstr>Eniten yleisöään  kasvattaneet</vt:lpstr>
      <vt:lpstr>Eniten uusia seuraajia kaikissa kanavissa TOP 20 / lokakuu 2024</vt:lpstr>
      <vt:lpstr>Eniten uusia seuraajia Facebookissa TOP 10 / lokakuu 2024</vt:lpstr>
      <vt:lpstr>Eniten uusia seuraajia Instagramissa TOP 10 / lokakuu 2024</vt:lpstr>
      <vt:lpstr>Eniten uusia seuraajia X:ssä TOP 10 / lokakuu 2024</vt:lpstr>
      <vt:lpstr>Seuratut mediat</vt:lpstr>
      <vt:lpstr>Seurannassa olleet mediat (195 kpl) / lokakuu 2024</vt:lpstr>
      <vt:lpstr>Seurannassa olleet mediat (195 kpl) / lokakuu 2024</vt:lpstr>
      <vt:lpstr>Seurannasta poistetut kanavat / lokakuu 2024</vt:lpstr>
      <vt:lpstr>Ajankohtaista  aikakausmedioista</vt:lpstr>
      <vt:lpstr>Mitä olet aina halunnut tietää Editkilpailusta? Ilmoittaudu maksuttomaan  Q&amp;A-webinaariin nyt!</vt:lpstr>
      <vt:lpstr>Siivet-lehden Youtube-kanava on nyt aikkareiden kolmanneksi suurin – "Videoille voi kertyä enemmän katsojia maailmalta kuin Suomesta</vt:lpstr>
      <vt:lpstr>Parhaimmillaan painetun aikakauslehden parissa viihdytään yli puolitoista tuntia – kovin nousija kasvatti lukuaikaansa lähes 20 minuuttia</vt:lpstr>
      <vt:lpstr>KMT:ssä huikean kasvun tehnyt Auto Bild Suomi julkaisee ainoana Suomessa 100 000 kilometrin käyttötestejä</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627</cp:revision>
  <dcterms:created xsi:type="dcterms:W3CDTF">2021-01-05T09:04:45Z</dcterms:created>
  <dcterms:modified xsi:type="dcterms:W3CDTF">2024-11-07T20:09:57Z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