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0"/>
  </p:notesMasterIdLst>
  <p:handoutMasterIdLst>
    <p:handoutMasterId r:id="rId41"/>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5" r:id="rId38"/>
    <p:sldId id="1286" r:id="rId39"/>
  </p:sldIdLst>
  <p:sldSz cx="12192000" cy="6858000"/>
  <p:notesSz cx="6858000" cy="9144000"/>
  <p:embeddedFontLst>
    <p:embeddedFont>
      <p:font typeface="Canela Medium" pitchFamily="2" charset="77"/>
      <p:regular r:id="rId42"/>
    </p:embeddedFont>
    <p:embeddedFont>
      <p:font typeface="Clattering" pitchFamily="2" charset="0"/>
      <p:regular r:id="rId43"/>
    </p:embeddedFont>
    <p:embeddedFont>
      <p:font typeface="Neue Haas Unica Pro" panose="020B0504030206020203" pitchFamily="34" charset="77"/>
      <p:regular r:id="rId44"/>
      <p:bold r:id="rId45"/>
      <p:italic r:id="rId46"/>
      <p:boldItalic r:id="rId47"/>
    </p:embeddedFont>
    <p:embeddedFont>
      <p:font typeface="Neue Haas Unica W1G" panose="020B0504030206020203" pitchFamily="34" charset="0"/>
      <p:regular r:id="rId48"/>
      <p:bold r:id="rId49"/>
      <p:italic r:id="rId50"/>
      <p:boldItalic r:id="rId51"/>
    </p:embeddedFont>
    <p:embeddedFont>
      <p:font typeface="Neue Haas Unica W1G Light" panose="020B0404030206020203" pitchFamily="34" charset="0"/>
      <p:regular r:id="rId52"/>
      <p:italic r:id="rId53"/>
    </p:embeddedFont>
    <p:embeddedFont>
      <p:font typeface="Neue Haas Unica W1G Medium" panose="020B0504030206020203" pitchFamily="34" charset="0"/>
      <p:regular r:id="rId54"/>
      <p:italic r:id="rId55"/>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0E2649"/>
    <a:srgbClr val="D1D1D1"/>
    <a:srgbClr val="FFC1C1"/>
    <a:srgbClr val="FF6464"/>
    <a:srgbClr val="D9D9D9"/>
    <a:srgbClr val="9CFFF8"/>
    <a:srgbClr val="F4CF67"/>
    <a:srgbClr val="FFF6FA"/>
    <a:srgbClr val="F5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3" autoAdjust="0"/>
    <p:restoredTop sz="96283" autoAdjust="0"/>
  </p:normalViewPr>
  <p:slideViewPr>
    <p:cSldViewPr snapToGrid="0" snapToObjects="1">
      <p:cViewPr varScale="1">
        <p:scale>
          <a:sx n="97" d="100"/>
          <a:sy n="97" d="100"/>
        </p:scale>
        <p:origin x="216" y="848"/>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10410486084113"/>
          <c:y val="0.20910698454671905"/>
          <c:w val="0.50136964670260364"/>
          <c:h val="0.77371865972276088"/>
        </c:manualLayout>
      </c:layout>
      <c:doughnutChart>
        <c:varyColors val="1"/>
        <c:ser>
          <c:idx val="0"/>
          <c:order val="0"/>
          <c:tx>
            <c:strRef>
              <c:f>Sheet1!$B$2</c:f>
              <c:strCache>
                <c:ptCount val="1"/>
                <c:pt idx="0">
                  <c:v>2 681 230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3.2588077619234726E-2"/>
                  <c:y val="-0.19304205898537211"/>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B-B715-4D6D-A322-ED98AB6F2DBC}"/>
                </c:ext>
              </c:extLst>
            </c:dLbl>
            <c:dLbl>
              <c:idx val="6"/>
              <c:layout>
                <c:manualLayout>
                  <c:x val="0.15040651208877537"/>
                  <c:y val="-0.18993200976720725"/>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LinkedIn</c:v>
                </c:pt>
                <c:pt idx="6">
                  <c:v>Threads</c:v>
                </c:pt>
              </c:strCache>
            </c:strRef>
          </c:cat>
          <c:val>
            <c:numRef>
              <c:f>Sheet1!$B$2:$B$8</c:f>
              <c:numCache>
                <c:formatCode>#,##0</c:formatCode>
                <c:ptCount val="7"/>
                <c:pt idx="0">
                  <c:v>2681230</c:v>
                </c:pt>
                <c:pt idx="1">
                  <c:v>1768971</c:v>
                </c:pt>
                <c:pt idx="2">
                  <c:v>492769</c:v>
                </c:pt>
                <c:pt idx="3">
                  <c:v>163335</c:v>
                </c:pt>
                <c:pt idx="4">
                  <c:v>153269</c:v>
                </c:pt>
                <c:pt idx="5">
                  <c:v>116708</c:v>
                </c:pt>
                <c:pt idx="6">
                  <c:v>92071</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123989</c:v>
                </c:pt>
                <c:pt idx="1">
                  <c:v>129078</c:v>
                </c:pt>
                <c:pt idx="2">
                  <c:v>133162</c:v>
                </c:pt>
                <c:pt idx="3">
                  <c:v>135792</c:v>
                </c:pt>
                <c:pt idx="4">
                  <c:v>138398</c:v>
                </c:pt>
                <c:pt idx="5">
                  <c:v>141229</c:v>
                </c:pt>
                <c:pt idx="6">
                  <c:v>143257</c:v>
                </c:pt>
                <c:pt idx="7">
                  <c:v>145617</c:v>
                </c:pt>
                <c:pt idx="8">
                  <c:v>148431</c:v>
                </c:pt>
                <c:pt idx="9">
                  <c:v>150767</c:v>
                </c:pt>
                <c:pt idx="10">
                  <c:v>148401</c:v>
                </c:pt>
                <c:pt idx="11">
                  <c:v>151059</c:v>
                </c:pt>
                <c:pt idx="12">
                  <c:v>153269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1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93460</c:v>
                </c:pt>
                <c:pt idx="1">
                  <c:v>94314</c:v>
                </c:pt>
                <c:pt idx="2">
                  <c:v>95180</c:v>
                </c:pt>
                <c:pt idx="3">
                  <c:v>95913</c:v>
                </c:pt>
                <c:pt idx="4">
                  <c:v>96508</c:v>
                </c:pt>
                <c:pt idx="5">
                  <c:v>97240</c:v>
                </c:pt>
                <c:pt idx="6">
                  <c:v>98235</c:v>
                </c:pt>
                <c:pt idx="7">
                  <c:v>99426</c:v>
                </c:pt>
                <c:pt idx="8">
                  <c:v>100619</c:v>
                </c:pt>
                <c:pt idx="9">
                  <c:v>101620</c:v>
                </c:pt>
                <c:pt idx="10">
                  <c:v>114068</c:v>
                </c:pt>
                <c:pt idx="11">
                  <c:v>115388</c:v>
                </c:pt>
                <c:pt idx="12">
                  <c:v>116708</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78966</c:v>
                </c:pt>
                <c:pt idx="1">
                  <c:v>79825</c:v>
                </c:pt>
                <c:pt idx="2">
                  <c:v>81214</c:v>
                </c:pt>
                <c:pt idx="3">
                  <c:v>83320</c:v>
                </c:pt>
                <c:pt idx="4">
                  <c:v>85576</c:v>
                </c:pt>
                <c:pt idx="5">
                  <c:v>87773</c:v>
                </c:pt>
                <c:pt idx="6">
                  <c:v>89293</c:v>
                </c:pt>
                <c:pt idx="7">
                  <c:v>89705</c:v>
                </c:pt>
                <c:pt idx="8">
                  <c:v>90363</c:v>
                </c:pt>
                <c:pt idx="9">
                  <c:v>91084</c:v>
                </c:pt>
                <c:pt idx="10">
                  <c:v>87972</c:v>
                </c:pt>
                <c:pt idx="11">
                  <c:v>89332</c:v>
                </c:pt>
                <c:pt idx="12">
                  <c:v>92071</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7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5468353</c:v>
                </c:pt>
                <c:pt idx="1">
                  <c:v>2681230</c:v>
                </c:pt>
                <c:pt idx="2">
                  <c:v>1768971</c:v>
                </c:pt>
                <c:pt idx="3">
                  <c:v>492769</c:v>
                </c:pt>
                <c:pt idx="4">
                  <c:v>163335</c:v>
                </c:pt>
                <c:pt idx="5">
                  <c:v>153269</c:v>
                </c:pt>
                <c:pt idx="6">
                  <c:v>116708</c:v>
                </c:pt>
                <c:pt idx="7">
                  <c:v>92071</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453</c:v>
                </c:pt>
                <c:pt idx="1">
                  <c:v>160</c:v>
                </c:pt>
                <c:pt idx="2">
                  <c:v>137</c:v>
                </c:pt>
                <c:pt idx="3">
                  <c:v>43</c:v>
                </c:pt>
                <c:pt idx="4">
                  <c:v>42</c:v>
                </c:pt>
                <c:pt idx="5">
                  <c:v>34</c:v>
                </c:pt>
                <c:pt idx="6">
                  <c:v>19</c:v>
                </c:pt>
                <c:pt idx="7">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16 758</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30894.649717514123</c:v>
                </c:pt>
                <c:pt idx="1">
                  <c:v>16757.6875</c:v>
                </c:pt>
                <c:pt idx="2">
                  <c:v>12912.197080291971</c:v>
                </c:pt>
                <c:pt idx="3">
                  <c:v>11459.744186046511</c:v>
                </c:pt>
                <c:pt idx="4">
                  <c:v>8066.7894736842109</c:v>
                </c:pt>
                <c:pt idx="5">
                  <c:v>5115.0555555555557</c:v>
                </c:pt>
                <c:pt idx="6">
                  <c:v>3888.9285714285716</c:v>
                </c:pt>
                <c:pt idx="7">
                  <c:v>3432.5882352941176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rgbClr val="FFC1C1"/>
            </a:solidFill>
            <a:ln>
              <a:noFill/>
            </a:ln>
            <a:effectLst/>
          </c:spPr>
          <c:invertIfNegative val="0"/>
          <c:dPt>
            <c:idx val="0"/>
            <c:invertIfNegative val="0"/>
            <c:bubble3D val="0"/>
            <c:spPr>
              <a:solidFill>
                <a:srgbClr val="FFC1C1"/>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rgbClr val="FFC1C1"/>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C1C1"/>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rgbClr val="FFC1C1"/>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C1C1"/>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C1C1"/>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C1C1"/>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C1C1"/>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C1C1"/>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C1C1"/>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rgbClr val="FFC1C1"/>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rgbClr val="FFC1C1"/>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rgbClr val="FFC1C1"/>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5237544</c:v>
                </c:pt>
                <c:pt idx="1">
                  <c:v>5274972</c:v>
                </c:pt>
                <c:pt idx="2">
                  <c:v>5302223</c:v>
                </c:pt>
                <c:pt idx="3">
                  <c:v>5324659</c:v>
                </c:pt>
                <c:pt idx="4">
                  <c:v>5352355</c:v>
                </c:pt>
                <c:pt idx="5">
                  <c:v>5380939</c:v>
                </c:pt>
                <c:pt idx="6">
                  <c:v>5408230</c:v>
                </c:pt>
                <c:pt idx="7">
                  <c:v>5433962</c:v>
                </c:pt>
                <c:pt idx="8">
                  <c:v>5442682</c:v>
                </c:pt>
                <c:pt idx="9">
                  <c:v>5463932</c:v>
                </c:pt>
                <c:pt idx="10">
                  <c:v>5408676</c:v>
                </c:pt>
                <c:pt idx="11">
                  <c:v>5439796</c:v>
                </c:pt>
                <c:pt idx="12">
                  <c:v>5468353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600000"/>
          <c:min val="5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rgbClr val="D1D1D1"/>
            </a:solidFill>
            <a:ln>
              <a:noFill/>
            </a:ln>
            <a:effectLst/>
          </c:spPr>
          <c:invertIfNegative val="0"/>
          <c:dPt>
            <c:idx val="0"/>
            <c:invertIfNegative val="0"/>
            <c:bubble3D val="0"/>
            <c:spPr>
              <a:solidFill>
                <a:srgbClr val="D1D1D1"/>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rgbClr val="D1D1D1"/>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D1D1D1"/>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D1D1D1"/>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D1D1D1"/>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D1D1D1"/>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D1D1D1"/>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D1D1D1"/>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D1D1D1"/>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D1D1D1"/>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rgbClr val="D1D1D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rgbClr val="D1D1D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2525040</c:v>
                </c:pt>
                <c:pt idx="1">
                  <c:v>2548278</c:v>
                </c:pt>
                <c:pt idx="2">
                  <c:v>2564327</c:v>
                </c:pt>
                <c:pt idx="3">
                  <c:v>2574850</c:v>
                </c:pt>
                <c:pt idx="4">
                  <c:v>2591375</c:v>
                </c:pt>
                <c:pt idx="5">
                  <c:v>2606786</c:v>
                </c:pt>
                <c:pt idx="6">
                  <c:v>2623654</c:v>
                </c:pt>
                <c:pt idx="7">
                  <c:v>2637313</c:v>
                </c:pt>
                <c:pt idx="8">
                  <c:v>2649954</c:v>
                </c:pt>
                <c:pt idx="9">
                  <c:v>2665164</c:v>
                </c:pt>
                <c:pt idx="10">
                  <c:v>2656310</c:v>
                </c:pt>
                <c:pt idx="11">
                  <c:v>2670583</c:v>
                </c:pt>
                <c:pt idx="12">
                  <c:v>2681230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4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1690022</c:v>
                </c:pt>
                <c:pt idx="1">
                  <c:v>1697910</c:v>
                </c:pt>
                <c:pt idx="2">
                  <c:v>1704707</c:v>
                </c:pt>
                <c:pt idx="3">
                  <c:v>1710759</c:v>
                </c:pt>
                <c:pt idx="4">
                  <c:v>1716035</c:v>
                </c:pt>
                <c:pt idx="5">
                  <c:v>1723137</c:v>
                </c:pt>
                <c:pt idx="6">
                  <c:v>1730884</c:v>
                </c:pt>
                <c:pt idx="7">
                  <c:v>1739867</c:v>
                </c:pt>
                <c:pt idx="8">
                  <c:v>1749168</c:v>
                </c:pt>
                <c:pt idx="9">
                  <c:v>1756611</c:v>
                </c:pt>
                <c:pt idx="10">
                  <c:v>1747063</c:v>
                </c:pt>
                <c:pt idx="11">
                  <c:v>1757951</c:v>
                </c:pt>
                <c:pt idx="12">
                  <c:v>1768971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2406151020919222"/>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568190</c:v>
                </c:pt>
                <c:pt idx="1">
                  <c:v>567073</c:v>
                </c:pt>
                <c:pt idx="2">
                  <c:v>564481</c:v>
                </c:pt>
                <c:pt idx="3">
                  <c:v>564059</c:v>
                </c:pt>
                <c:pt idx="4">
                  <c:v>564026</c:v>
                </c:pt>
                <c:pt idx="5">
                  <c:v>563717</c:v>
                </c:pt>
                <c:pt idx="6">
                  <c:v>561081</c:v>
                </c:pt>
                <c:pt idx="7">
                  <c:v>559226</c:v>
                </c:pt>
                <c:pt idx="8">
                  <c:v>540315</c:v>
                </c:pt>
                <c:pt idx="9">
                  <c:v>534053</c:v>
                </c:pt>
                <c:pt idx="10">
                  <c:v>493094</c:v>
                </c:pt>
                <c:pt idx="11">
                  <c:v>493041</c:v>
                </c:pt>
                <c:pt idx="12">
                  <c:v>492769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3/2025</c:v>
                </c:pt>
                <c:pt idx="1">
                  <c:v>4/2025</c:v>
                </c:pt>
                <c:pt idx="2">
                  <c:v>5/2025</c:v>
                </c:pt>
                <c:pt idx="3">
                  <c:v>6/2025</c:v>
                </c:pt>
                <c:pt idx="4">
                  <c:v>7/2025</c:v>
                </c:pt>
                <c:pt idx="5">
                  <c:v>8/2025</c:v>
                </c:pt>
                <c:pt idx="6">
                  <c:v>9/2025</c:v>
                </c:pt>
                <c:pt idx="7">
                  <c:v>10/2025</c:v>
                </c:pt>
                <c:pt idx="8">
                  <c:v>11/2025</c:v>
                </c:pt>
                <c:pt idx="9">
                  <c:v>12/2025</c:v>
                </c:pt>
                <c:pt idx="10">
                  <c:v>1/2026</c:v>
                </c:pt>
                <c:pt idx="11">
                  <c:v>2/2026</c:v>
                </c:pt>
                <c:pt idx="12">
                  <c:v>3/2026</c:v>
                </c:pt>
              </c:strCache>
            </c:strRef>
          </c:cat>
          <c:val>
            <c:numRef>
              <c:f>Sheet1!$B$2:$B$14</c:f>
              <c:numCache>
                <c:formatCode>#,##0</c:formatCode>
                <c:ptCount val="13"/>
                <c:pt idx="0">
                  <c:v>157877</c:v>
                </c:pt>
                <c:pt idx="1">
                  <c:v>158494</c:v>
                </c:pt>
                <c:pt idx="2">
                  <c:v>159152</c:v>
                </c:pt>
                <c:pt idx="3">
                  <c:v>159966</c:v>
                </c:pt>
                <c:pt idx="4">
                  <c:v>160437</c:v>
                </c:pt>
                <c:pt idx="5">
                  <c:v>161057</c:v>
                </c:pt>
                <c:pt idx="6">
                  <c:v>161826</c:v>
                </c:pt>
                <c:pt idx="7">
                  <c:v>162808</c:v>
                </c:pt>
                <c:pt idx="8">
                  <c:v>163832</c:v>
                </c:pt>
                <c:pt idx="9">
                  <c:v>164633</c:v>
                </c:pt>
                <c:pt idx="10">
                  <c:v>161768</c:v>
                </c:pt>
                <c:pt idx="11">
                  <c:v>162442</c:v>
                </c:pt>
                <c:pt idx="12">
                  <c:v>163335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0.43353</cdr:x>
      <cdr:y>0.43032</cdr:y>
    </cdr:from>
    <cdr:to>
      <cdr:x>0.74142</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294570"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5 468 353</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13.5.2026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13.5.2026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42614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txBody>
          <a:bodyPr/>
          <a:lstStyle/>
          <a:p>
            <a:endParaRPr lang="fi-FI"/>
          </a:p>
        </p:txBody>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i-FI"/>
          </a:p>
        </p:txBody>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3/2026</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32.jpeg"/><Relationship Id="rId1" Type="http://schemas.openxmlformats.org/officeDocument/2006/relationships/slideLayout" Target="../slideLayouts/slideLayout37.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Maaliskuu 2026</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644528291"/>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3/2025 – 3/2026</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43596621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05565324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LinkedInissa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49775550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Threadsissa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33757071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110458663"/>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273 355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271 982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267 713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229 931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216 866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205 313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174 681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162 347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140 513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130 439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535940923"/>
              </p:ext>
            </p:extLst>
          </p:nvPr>
        </p:nvGraphicFramePr>
        <p:xfrm>
          <a:off x="6344421" y="1410790"/>
          <a:ext cx="4785132" cy="451633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118 353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109 382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102 761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101 794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92 085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82 598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717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81 163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76 748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73 525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71 732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02211367"/>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58 000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23126489"/>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9913">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60126739"/>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129 294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91 661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78 896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74 813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67 353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66 361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57 845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53 541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51 181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47 525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212604129"/>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43 952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43 748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43 251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42 732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40 639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36 761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36 342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33 103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31 564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31 347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51532589"/>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170 689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130 874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42 129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16 523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12 331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11 563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10 196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8 993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7 131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708076820"/>
              </p:ext>
            </p:extLst>
          </p:nvPr>
        </p:nvGraphicFramePr>
        <p:xfrm>
          <a:off x="6344421" y="1410790"/>
          <a:ext cx="4785132" cy="458578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5 995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5 779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5 255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5 178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4 783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3 969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3 601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Mondo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3 401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3 129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on a bed looking at his phone&#10;&#10;Description automatically generated">
            <a:extLst>
              <a:ext uri="{FF2B5EF4-FFF2-40B4-BE49-F238E27FC236}">
                <a16:creationId xmlns:a16="http://schemas.microsoft.com/office/drawing/2014/main" id="{BF612E21-BB0E-FD3E-EE95-17A31D89A5D1}"/>
              </a:ext>
            </a:extLst>
          </p:cNvPr>
          <p:cNvPicPr>
            <a:picLocks noGrp="1" noChangeAspect="1"/>
          </p:cNvPicPr>
          <p:nvPr>
            <p:ph type="pic" idx="1"/>
          </p:nvPr>
        </p:nvPicPr>
        <p:blipFill>
          <a:blip r:embed="rId3"/>
          <a:srcRect l="5646" r="48104"/>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2912" y="1044023"/>
            <a:ext cx="4799012" cy="1231900"/>
          </a:xfrm>
        </p:spPr>
        <p:txBody>
          <a:bodyPr>
            <a:noAutofit/>
          </a:bodyPr>
          <a:lstStyle/>
          <a:p>
            <a:r>
              <a:rPr lang="fi-FI" sz="3200" dirty="0"/>
              <a:t>Seiska nousukiidossa maaliskuussa</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637183"/>
            <a:ext cx="5350566" cy="3529915"/>
          </a:xfrm>
        </p:spPr>
        <p:txBody>
          <a:bodyPr anchor="ctr">
            <a:noAutofit/>
          </a:bodyPr>
          <a:lstStyle/>
          <a:p>
            <a:pPr fontAlgn="b"/>
            <a:r>
              <a:rPr lang="fi-FI" sz="1400" dirty="0" err="1"/>
              <a:t>Aikakausmedioilla</a:t>
            </a:r>
            <a:r>
              <a:rPr lang="fi-FI" sz="1400" dirty="0"/>
              <a:t> oli maaliskuussa yhteensä 5 468 353 seuraajaa kaikissa kanavissa (bruttoluku).</a:t>
            </a:r>
          </a:p>
          <a:p>
            <a:pPr fontAlgn="b"/>
            <a:r>
              <a:rPr lang="fi-FI" sz="1400" dirty="0"/>
              <a:t>Uusia seuraajia saatiin 28 557. </a:t>
            </a:r>
          </a:p>
          <a:p>
            <a:pPr fontAlgn="b"/>
            <a:r>
              <a:rPr lang="fi-FI" sz="1400" dirty="0"/>
              <a:t>Seuraajamäärä kasvoi kaikissa muissa kanavissa paitsi X:ssä.</a:t>
            </a:r>
          </a:p>
          <a:p>
            <a:pPr fontAlgn="b"/>
            <a:r>
              <a:rPr lang="fi-FI" sz="1400" dirty="0"/>
              <a:t>Eniten yleisöään kasvattivat Seiska (+4 206), K-Ruoka (+1 974) ja Talouselämä (+1 505).</a:t>
            </a:r>
          </a:p>
          <a:p>
            <a:pPr fontAlgn="b"/>
            <a:r>
              <a:rPr lang="fi-FI" sz="1400" dirty="0"/>
              <a:t>Seiska oli suurin kasvaja </a:t>
            </a:r>
            <a:r>
              <a:rPr lang="fi-FI" sz="1400" dirty="0" err="1"/>
              <a:t>Threadsissa</a:t>
            </a:r>
            <a:r>
              <a:rPr lang="fi-FI" sz="1400" dirty="0"/>
              <a:t>, </a:t>
            </a:r>
            <a:r>
              <a:rPr lang="fi-FI" sz="1400" dirty="0" err="1"/>
              <a:t>Tiktokissa</a:t>
            </a:r>
            <a:r>
              <a:rPr lang="fi-FI" sz="1400" dirty="0"/>
              <a:t> ja </a:t>
            </a:r>
            <a:r>
              <a:rPr lang="fi-FI" sz="1400" dirty="0" err="1"/>
              <a:t>Youtubessa</a:t>
            </a:r>
            <a:r>
              <a:rPr lang="fi-FI" sz="1400" dirty="0"/>
              <a:t> sekä Facebookissa jaetulla sijalla muiden lehtien kanssa.</a:t>
            </a:r>
          </a:p>
          <a:p>
            <a:pPr fontAlgn="b"/>
            <a:endParaRPr lang="fi-FI" sz="1400" dirty="0"/>
          </a:p>
          <a:p>
            <a:pPr fontAlgn="b"/>
            <a:endParaRPr lang="fi-FI" sz="1400" noProof="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861688495"/>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21 400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15 700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9 270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6 320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5 090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4 950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4 880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683266430"/>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38 700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27 500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25 400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6 078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5 398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5 097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LinkedInissa</a:t>
            </a:r>
            <a:r>
              <a:rPr lang="fi-FI" sz="3000" dirty="0">
                <a:solidFill>
                  <a:schemeClr val="accent1"/>
                </a:solidFill>
              </a:rPr>
              <a:t> ja </a:t>
            </a:r>
            <a:r>
              <a:rPr lang="fi-FI" sz="3000" u="sng" dirty="0">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2026</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390351083"/>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Threads</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17 899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13 322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10 245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8 537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7 768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7 622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6 543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4 356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3 232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263272036"/>
              </p:ext>
            </p:extLst>
          </p:nvPr>
        </p:nvGraphicFramePr>
        <p:xfrm>
          <a:off x="1205400" y="1410791"/>
          <a:ext cx="4785132" cy="450588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38 096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17 678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16 580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7 815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4 674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HR 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4 406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745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KITA Kiinteistö &amp; 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4 333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2 898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Enertec</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02649"/>
                          </a:solidFill>
                          <a:effectLst/>
                          <a:latin typeface="Neue Haas Unica W1G" panose="020B0504030206020203" pitchFamily="34" charset="0"/>
                        </a:rPr>
                        <a:t>2 618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708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2 281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667106268"/>
              </p:ext>
            </p:extLst>
          </p:nvPr>
        </p:nvGraphicFramePr>
        <p:xfrm>
          <a:off x="1815289" y="1410789"/>
          <a:ext cx="4139368"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816761">
                  <a:extLst>
                    <a:ext uri="{9D8B030D-6E8A-4147-A177-3AD203B41FA5}">
                      <a16:colId xmlns:a16="http://schemas.microsoft.com/office/drawing/2014/main" val="3107084423"/>
                    </a:ext>
                  </a:extLst>
                </a:gridCol>
                <a:gridCol w="819239">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+ 1 974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+ 1 505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+ 1 496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+ 1 254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984400095"/>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+ 468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maaliskuu 2026</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85861035"/>
              </p:ext>
            </p:extLst>
          </p:nvPr>
        </p:nvGraphicFramePr>
        <p:xfrm>
          <a:off x="3194541" y="1410788"/>
          <a:ext cx="4830788" cy="2960941"/>
        </p:xfrm>
        <a:graphic>
          <a:graphicData uri="http://schemas.openxmlformats.org/drawingml/2006/table">
            <a:tbl>
              <a:tblPr firstRow="1" bandRow="1">
                <a:tableStyleId>{72833802-FEF1-4C79-8D5D-14CF1EAF98D9}</a:tableStyleId>
              </a:tblPr>
              <a:tblGrid>
                <a:gridCol w="860223">
                  <a:extLst>
                    <a:ext uri="{9D8B030D-6E8A-4147-A177-3AD203B41FA5}">
                      <a16:colId xmlns:a16="http://schemas.microsoft.com/office/drawing/2014/main" val="3436780004"/>
                    </a:ext>
                  </a:extLst>
                </a:gridCol>
                <a:gridCol w="2327563">
                  <a:extLst>
                    <a:ext uri="{9D8B030D-6E8A-4147-A177-3AD203B41FA5}">
                      <a16:colId xmlns:a16="http://schemas.microsoft.com/office/drawing/2014/main" val="3107084423"/>
                    </a:ext>
                  </a:extLst>
                </a:gridCol>
                <a:gridCol w="1318722">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180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 – 9.</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Maku, Seiska, Seura, Talouselämä, Tehy-lehti, Tekniikan Maailma, Tiede, Unelmien </a:t>
                      </a:r>
                      <a:r>
                        <a:rPr lang="fi-FI" sz="1500" b="0" i="0" u="none" strike="noStrike" dirty="0" err="1">
                          <a:solidFill>
                            <a:srgbClr val="0E2649"/>
                          </a:solidFill>
                          <a:effectLst/>
                          <a:latin typeface="Neue Haas Unica W1G" panose="020B0504030206020203" pitchFamily="34" charset="0"/>
                        </a:rPr>
                        <a:t>Talo&amp;Koti</a:t>
                      </a:r>
                      <a:r>
                        <a:rPr lang="fi-FI" sz="1500" b="0" i="0" u="none" strike="noStrike" dirty="0">
                          <a:solidFill>
                            <a:srgbClr val="0E2649"/>
                          </a:solidFill>
                          <a:effectLst/>
                          <a:latin typeface="Neue Haas Unica W1G" panose="020B0504030206020203" pitchFamily="34" charset="0"/>
                        </a:rPr>
                        <a:t>, Viherpiha</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r h="720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u="none" strike="noStrike" kern="1200" noProof="0" dirty="0">
                          <a:solidFill>
                            <a:schemeClr val="accent1"/>
                          </a:solidFill>
                          <a:effectLst/>
                          <a:latin typeface="Neue Haas Unica W1G" panose="020B0504030206020203" pitchFamily="34" charset="0"/>
                          <a:ea typeface="+mn-ea"/>
                          <a:cs typeface="+mn-cs"/>
                        </a:rPr>
                        <a:t>10. – 12.</a:t>
                      </a:r>
                    </a:p>
                    <a:p>
                      <a:pPr algn="l"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Sana, Tuulilasi, Venemestari</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754749055"/>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93096353"/>
              </p:ext>
            </p:extLst>
          </p:nvPr>
        </p:nvGraphicFramePr>
        <p:xfrm>
          <a:off x="3703434" y="1410788"/>
          <a:ext cx="4785132" cy="412074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+ 1 874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+ 1 095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+ 517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 – 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Taide, 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maaliskuu 2026</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057424103"/>
              </p:ext>
            </p:extLst>
          </p:nvPr>
        </p:nvGraphicFramePr>
        <p:xfrm>
          <a:off x="3703434" y="1410787"/>
          <a:ext cx="4785132" cy="263885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Aitio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 – 6. </a:t>
                      </a:r>
                    </a:p>
                  </a:txBody>
                  <a:tcPr marL="12700" marR="12700" marT="108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panose="020B0504030206020203" pitchFamily="34" charset="0"/>
                        </a:rPr>
                        <a:t>Siivet,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4248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9584892"/>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YouTubessa</a:t>
            </a:r>
            <a:r>
              <a:rPr lang="fi-FI" sz="3000" dirty="0">
                <a:solidFill>
                  <a:schemeClr val="accent1"/>
                </a:solidFill>
              </a:rPr>
              <a:t> TOP 10 / maaliskuu 2026</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1110626136"/>
              </p:ext>
            </p:extLst>
          </p:nvPr>
        </p:nvGraphicFramePr>
        <p:xfrm>
          <a:off x="3703434" y="1410786"/>
          <a:ext cx="4785132" cy="3577672"/>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 – 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K-Ruoka,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6.</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Aitio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 – 12.</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Eeva, Juoksija, TAITO, Taloustaito, 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lnSpc>
                          <a:spcPct val="150000"/>
                        </a:lnSpc>
                        <a:buNone/>
                      </a:pPr>
                      <a:r>
                        <a:rPr lang="fi-FI" sz="1500" b="0" i="0" u="none" strike="noStrike" dirty="0">
                          <a:solidFill>
                            <a:srgbClr val="00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44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41768121"/>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maaliskuu 2026</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868856714"/>
              </p:ext>
            </p:extLst>
          </p:nvPr>
        </p:nvGraphicFramePr>
        <p:xfrm>
          <a:off x="3703434" y="1410787"/>
          <a:ext cx="4785132" cy="452911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309111033"/>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088387667"/>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Threadsissa</a:t>
            </a:r>
            <a:r>
              <a:rPr lang="fi-FI" sz="3000" dirty="0">
                <a:solidFill>
                  <a:schemeClr val="accent1"/>
                </a:solidFill>
              </a:rPr>
              <a:t>  TOP 5 / maaliskuu 2026</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3497086208"/>
              </p:ext>
            </p:extLst>
          </p:nvPr>
        </p:nvGraphicFramePr>
        <p:xfrm>
          <a:off x="3747090" y="1410788"/>
          <a:ext cx="4785132" cy="2464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+ 1 947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someyleisö / maaliskuu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765481"/>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+ 0,8</a:t>
            </a:r>
          </a:p>
          <a:p>
            <a:pPr>
              <a:lnSpc>
                <a:spcPct val="100000"/>
              </a:lnSpc>
            </a:pPr>
            <a:r>
              <a:rPr lang="fi-FI" sz="1800" dirty="0">
                <a:solidFill>
                  <a:schemeClr val="bg2"/>
                </a:solidFill>
                <a:latin typeface="Neue Haas Unica W1G" panose="020B0504030206020203" pitchFamily="34" charset="0"/>
              </a:rPr>
              <a:t>Instagram	+ 0,1</a:t>
            </a:r>
          </a:p>
          <a:p>
            <a:pPr>
              <a:lnSpc>
                <a:spcPct val="100000"/>
              </a:lnSpc>
            </a:pPr>
            <a:r>
              <a:rPr lang="fi-FI" sz="1800" dirty="0">
                <a:solidFill>
                  <a:schemeClr val="bg2"/>
                </a:solidFill>
                <a:latin typeface="Neue Haas Unica W1G" panose="020B0504030206020203" pitchFamily="34" charset="0"/>
              </a:rPr>
              <a:t>X 		– 1,8</a:t>
            </a:r>
          </a:p>
          <a:p>
            <a:pPr>
              <a:lnSpc>
                <a:spcPct val="100000"/>
              </a:lnSpc>
            </a:pPr>
            <a:r>
              <a:rPr lang="fi-FI" sz="1800" dirty="0">
                <a:solidFill>
                  <a:schemeClr val="bg2"/>
                </a:solidFill>
                <a:latin typeface="Neue Haas Unica W1G" panose="020B0504030206020203" pitchFamily="34" charset="0"/>
              </a:rPr>
              <a:t>YouTube 	+ 0,0</a:t>
            </a:r>
          </a:p>
          <a:p>
            <a:pPr>
              <a:lnSpc>
                <a:spcPct val="100000"/>
              </a:lnSpc>
            </a:pPr>
            <a:r>
              <a:rPr lang="fi-FI" sz="1800" dirty="0">
                <a:solidFill>
                  <a:schemeClr val="bg2"/>
                </a:solidFill>
                <a:latin typeface="Neue Haas Unica W1G" panose="020B0504030206020203" pitchFamily="34" charset="0"/>
              </a:rPr>
              <a:t>TikTok 		+ 0,4</a:t>
            </a:r>
          </a:p>
          <a:p>
            <a:pPr>
              <a:lnSpc>
                <a:spcPct val="100000"/>
              </a:lnSpc>
            </a:pPr>
            <a:r>
              <a:rPr lang="fi-FI" sz="1800" dirty="0">
                <a:solidFill>
                  <a:schemeClr val="bg2"/>
                </a:solidFill>
                <a:latin typeface="Neue Haas Unica W1G" panose="020B0504030206020203" pitchFamily="34" charset="0"/>
              </a:rPr>
              <a:t>LinkedIn 	+ 0,3</a:t>
            </a:r>
          </a:p>
          <a:p>
            <a:pPr>
              <a:lnSpc>
                <a:spcPct val="100000"/>
              </a:lnSpc>
            </a:pPr>
            <a:r>
              <a:rPr lang="fi-FI" sz="1800" dirty="0">
                <a:solidFill>
                  <a:schemeClr val="bg2"/>
                </a:solidFill>
                <a:latin typeface="Neue Haas Unica W1G" panose="020B0504030206020203" pitchFamily="34" charset="0"/>
              </a:rPr>
              <a:t>Threads 		+ 0,2</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744488069"/>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Threadsissa ja LinkedInissa.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maaliskuu 2026</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1140054131"/>
              </p:ext>
            </p:extLst>
          </p:nvPr>
        </p:nvGraphicFramePr>
        <p:xfrm>
          <a:off x="3747090" y="1410787"/>
          <a:ext cx="4785132" cy="26244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4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+ 387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+ 155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72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 </a:t>
                      </a:r>
                      <a:r>
                        <a:rPr lang="fi-FI" sz="1500" u="none" strike="noStrike" kern="1200" dirty="0">
                          <a:solidFill>
                            <a:schemeClr val="accent1"/>
                          </a:solidFill>
                          <a:effectLst/>
                          <a:latin typeface="Neue Haas Unica W1G" panose="020B0504030206020203" pitchFamily="34" charset="0"/>
                          <a:ea typeface="+mn-ea"/>
                          <a:cs typeface="+mn-cs"/>
                        </a:rPr>
                        <a:t>– 6.</a:t>
                      </a:r>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02649"/>
                          </a:solidFill>
                          <a:effectLst/>
                          <a:latin typeface="Neue Haas Unica W1G" panose="020B0504030206020203" pitchFamily="34" charset="0"/>
                        </a:rPr>
                        <a:t>KITA Kiinteistö &amp; Talotekniikka, 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02649"/>
                          </a:solidFill>
                          <a:effectLst/>
                          <a:latin typeface="Neue Haas Unica W1G" panose="020B0504030206020203" pitchFamily="34" charset="0"/>
                        </a:rPr>
                        <a:t>+ 68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177 </a:t>
            </a:r>
            <a:r>
              <a:rPr lang="en-FI" sz="3400" dirty="0">
                <a:solidFill>
                  <a:schemeClr val="tx2"/>
                </a:solidFill>
                <a:latin typeface="Canela Medium" pitchFamily="2" charset="77"/>
              </a:rPr>
              <a:t>kpl) /</a:t>
            </a:r>
            <a:r>
              <a:rPr lang="fi-FI" sz="3400" dirty="0"/>
              <a:t> maaliskuu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Aitio     Aku Ankka     Anna     Antiikki &amp; Design     Apteekkarilehti     Apu     Arkkitehti     Arvopaperi     Ase &amp; Erä     Askel     Auto Bild Suomi     Automaatioväylä     Avecmedia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Energiauutiset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Enertec</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Erä     ET     Etiketti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HR viesti     Hyvä Elämä     Hyvä terveys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Kemiamedia.fi     Kiertotalouden erikoislehti Uusiouutiset     Kiinteistö &amp; energia     Kippari     Kissafani     KITA Kiinteistö &amp; Talotekniikka     Kodin Kuvalehti     Kodin Pellervo     Koiramme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Kunto Plus     Käytännön Maamies     Lapsen Maailma     Leivotaan     Liha ja ruoka     Luontaisterveys     Maailman Kuvalehti     Maalla     Maatilan Pellervo     Maku     Matka     Matkailulehti     Me Naiset     Meidän Mökki     Metsälehti     Metsänomistajan Aarre     Metsästys ja Kalastus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177 </a:t>
            </a:r>
            <a:r>
              <a:rPr lang="en-FI" sz="3400" dirty="0">
                <a:solidFill>
                  <a:schemeClr val="tx2"/>
                </a:solidFill>
                <a:latin typeface="Canela Medium" pitchFamily="2" charset="77"/>
              </a:rPr>
              <a:t>kpl) /</a:t>
            </a:r>
            <a:r>
              <a:rPr lang="fi-FI" sz="3400" dirty="0"/>
              <a:t> maaliskuu 2026</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Perusta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prointerior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Seura     Siivet     Soppa365     Suomen Hammaslääkärilehti     Suomen Kiinteistölehti     Suomen Kuvalehti     Suomen Luonto     Suomen Lääkärilehti     Suomen Sotilas     Super     Suuri Käsityö     Sähkömaailma     Taide     TAITO     Talentia     Talotekniikka     Talouselämä     Taloustaito     TAUKO Magazine     Tee Itse     Tehy-lehti     Tekniikan Maailma     Tekniikka &amp; 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Tiede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Tiede</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Tunne &amp; Mieli     Turun Aika     Tuulilasi     Työ Terveys Turvallisuus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Viherpiha     Viinilehti     Viisas Raha     Vinkki     Voi hyvin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50355" y="3080870"/>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51940" y="1218587"/>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pic>
        <p:nvPicPr>
          <p:cNvPr id="6" name="Picture 5">
            <a:extLst>
              <a:ext uri="{FF2B5EF4-FFF2-40B4-BE49-F238E27FC236}">
                <a16:creationId xmlns:a16="http://schemas.microsoft.com/office/drawing/2014/main" id="{0B0302EC-75F8-528F-9B3F-F3FE9CD1FA0B}"/>
              </a:ext>
            </a:extLst>
          </p:cNvPr>
          <p:cNvPicPr>
            <a:picLocks noChangeAspect="1"/>
          </p:cNvPicPr>
          <p:nvPr/>
        </p:nvPicPr>
        <p:blipFill>
          <a:blip r:embed="rId4"/>
          <a:stretch>
            <a:fillRect/>
          </a:stretch>
        </p:blipFill>
        <p:spPr>
          <a:xfrm>
            <a:off x="750355" y="6389170"/>
            <a:ext cx="1845645" cy="139055"/>
          </a:xfrm>
          <a:prstGeom prst="rect">
            <a:avLst/>
          </a:prstGeom>
        </p:spPr>
      </p:pic>
    </p:spTree>
    <p:extLst>
      <p:ext uri="{BB962C8B-B14F-4D97-AF65-F5344CB8AC3E}">
        <p14:creationId xmlns:p14="http://schemas.microsoft.com/office/powerpoint/2010/main" val="3753194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maaliskuu 2026</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maaliskuussa</a:t>
            </a:r>
          </a:p>
          <a:p>
            <a:br>
              <a:rPr lang="fi-FI" sz="1000" dirty="0">
                <a:solidFill>
                  <a:schemeClr val="bg2"/>
                </a:solidFill>
              </a:rPr>
            </a:br>
            <a:r>
              <a:rPr lang="fi-FI" dirty="0">
                <a:solidFill>
                  <a:schemeClr val="bg2"/>
                </a:solidFill>
                <a:latin typeface="Neue Haas Unica W1G" panose="020B0504030206020203" pitchFamily="34" charset="0"/>
              </a:rPr>
              <a:t>Kaikki kanavat	+ 28 557</a:t>
            </a:r>
          </a:p>
          <a:p>
            <a:r>
              <a:rPr lang="fi-FI" dirty="0">
                <a:solidFill>
                  <a:schemeClr val="bg2"/>
                </a:solidFill>
                <a:latin typeface="Neue Haas Unica W1G" panose="020B0504030206020203" pitchFamily="34" charset="0"/>
              </a:rPr>
              <a:t>Facebook  	+ 10 647</a:t>
            </a:r>
          </a:p>
          <a:p>
            <a:r>
              <a:rPr lang="fi-FI" dirty="0">
                <a:solidFill>
                  <a:schemeClr val="bg2"/>
                </a:solidFill>
                <a:latin typeface="Neue Haas Unica W1G" panose="020B0504030206020203" pitchFamily="34" charset="0"/>
              </a:rPr>
              <a:t>Instagram  	+ 11 020</a:t>
            </a:r>
          </a:p>
          <a:p>
            <a:r>
              <a:rPr lang="fi-FI" dirty="0">
                <a:solidFill>
                  <a:schemeClr val="bg2"/>
                </a:solidFill>
                <a:latin typeface="Neue Haas Unica W1G" panose="020B0504030206020203" pitchFamily="34" charset="0"/>
              </a:rPr>
              <a:t>X  		– 272</a:t>
            </a:r>
          </a:p>
          <a:p>
            <a:r>
              <a:rPr lang="fi-FI" dirty="0">
                <a:solidFill>
                  <a:schemeClr val="bg2"/>
                </a:solidFill>
                <a:latin typeface="Neue Haas Unica W1G" panose="020B0504030206020203" pitchFamily="34" charset="0"/>
              </a:rPr>
              <a:t>YouTube		+ 893</a:t>
            </a:r>
          </a:p>
          <a:p>
            <a:r>
              <a:rPr lang="fi-FI" dirty="0">
                <a:solidFill>
                  <a:schemeClr val="bg2"/>
                </a:solidFill>
                <a:latin typeface="Neue Haas Unica W1G" panose="020B0504030206020203" pitchFamily="34" charset="0"/>
              </a:rPr>
              <a:t>TikTok  		+ 2 210</a:t>
            </a:r>
          </a:p>
          <a:p>
            <a:r>
              <a:rPr lang="fi-FI" dirty="0">
                <a:solidFill>
                  <a:schemeClr val="bg2"/>
                </a:solidFill>
                <a:latin typeface="Neue Haas Unica W1G" panose="020B0504030206020203" pitchFamily="34" charset="0"/>
              </a:rPr>
              <a:t>LinkedIn  		+ 1 320</a:t>
            </a:r>
          </a:p>
          <a:p>
            <a:r>
              <a:rPr lang="fi-FI" dirty="0">
                <a:solidFill>
                  <a:schemeClr val="bg2"/>
                </a:solidFill>
                <a:latin typeface="Neue Haas Unica W1G" panose="020B0504030206020203" pitchFamily="34" charset="0"/>
              </a:rPr>
              <a:t>Threads  		+ 2 739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185422557"/>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LinkedInissa ja Threadsissa.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maaliskuu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177 aikakausmediaa, joilla oli käytössään yhteensä 453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2,6</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941008021"/>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maaliskuu 2026</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30 895</a:t>
            </a:r>
            <a:endParaRPr lang="fi-FI" sz="4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485213890"/>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471310101"/>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59657164"/>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3/2025 – 3/2026</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76980884"/>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3/2025 – 3/2026</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0b2d0627081c63db6a69bd3df2a8ae42">
  <xsd:schema xmlns:xsd="http://www.w3.org/2001/XMLSchema" xmlns:xs="http://www.w3.org/2001/XMLSchema" xmlns:p="http://schemas.microsoft.com/office/2006/metadata/properties" xmlns:ns2="b8458977-e6f2-40e9-9621-96f4298c6bbe" targetNamespace="http://schemas.microsoft.com/office/2006/metadata/properties" ma:root="true" ma:fieldsID="51fe2a09710c29757513715f4c2684b4"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A42647A9-A749-4FA2-BEB2-369DD0AE5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18017</TotalTime>
  <Words>2502</Words>
  <Application>Microsoft Macintosh PowerPoint</Application>
  <PresentationFormat>Widescreen</PresentationFormat>
  <Paragraphs>803</Paragraphs>
  <Slides>35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Neue Haas Unica W1G</vt:lpstr>
      <vt:lpstr>Clattering</vt:lpstr>
      <vt:lpstr>Neue Haas Unica Pro</vt:lpstr>
      <vt:lpstr>Canela Medium</vt:lpstr>
      <vt:lpstr>Neue Haas Unica W1G Light</vt:lpstr>
      <vt:lpstr>Neue Haas Unica W1G Medium</vt:lpstr>
      <vt:lpstr>Arial</vt:lpstr>
      <vt:lpstr>Office Theme</vt:lpstr>
      <vt:lpstr>PowerPoint Presentation</vt:lpstr>
      <vt:lpstr>Seiska nousukiidossa maaliskuussa</vt:lpstr>
      <vt:lpstr>Aikakausmedioiden someyleisö / maaliskuu 2026</vt:lpstr>
      <vt:lpstr>Aikakausmedioiden seuraajamäärä / maaliskuu 2026</vt:lpstr>
      <vt:lpstr>Aikakausmedioiden sometilien määrä / maaliskuu 2026</vt:lpstr>
      <vt:lpstr>Yleisön keskimääräinen koko /  maaliskuu 2026</vt:lpstr>
      <vt:lpstr>Yleisömäärä kaikissa somekanavissa  3/2025 – 3/2026</vt:lpstr>
      <vt:lpstr>Yleisömäärä Facebookissa  3/2025 – 3/2026</vt:lpstr>
      <vt:lpstr>Yleisömäärä Instagramissa  3/2025 – 3/2026</vt:lpstr>
      <vt:lpstr>Yleisömäärä X:ssä  3/2025 – 3/2026</vt:lpstr>
      <vt:lpstr>Yleisömäärä YouTubessa  3/2025 – 3/2026</vt:lpstr>
      <vt:lpstr>Yleisömäärä TikTokissa  3/2025 – 3/2026</vt:lpstr>
      <vt:lpstr>Yleisömäärä LinkedInissa  3/2025 – 3/2026</vt:lpstr>
      <vt:lpstr>Yleisömäärä Threadsissa  3/2025 – 3/2026</vt:lpstr>
      <vt:lpstr>Somen suurimmat</vt:lpstr>
      <vt:lpstr>Eniten seuraajia kaikissa kanavissa TOP 20 / maaliskuu 2026</vt:lpstr>
      <vt:lpstr>Eniten seuraajia Facebookissa TOP 20 / maaliskuu 2026</vt:lpstr>
      <vt:lpstr>Eniten seuraajia Instagramissa TOP 20 / maaliskuu 2026</vt:lpstr>
      <vt:lpstr>Eniten seuraajia X:ssä TOP 20 / maaliskuu 2026</vt:lpstr>
      <vt:lpstr>Eniten seuraajia YouTubessa ja TikTokissa TOP 10 /  maaliskuu 2026</vt:lpstr>
      <vt:lpstr>Eniten seuraajia LinkedInissa ja Threadsissa  TOP 10 /  maaliskuu 2026</vt:lpstr>
      <vt:lpstr>Eniten yleisöään  kasvattaneet</vt:lpstr>
      <vt:lpstr>Eniten uusia seuraajia kaikissa kanavissa TOP 20 / maaliskuu 2026</vt:lpstr>
      <vt:lpstr>Eniten uusia seuraajia Facebookissa TOP 10 / maaliskuu 2026</vt:lpstr>
      <vt:lpstr>Eniten uusia seuraajia Instagramissa TOP 10 / maaliskuu 2026</vt:lpstr>
      <vt:lpstr>Eniten uusia seuraajia X:ssä TOP 10 / maaliskuu 2026</vt:lpstr>
      <vt:lpstr>Eniten uusia seuraajia YouTubessa TOP 10 / maaliskuu 2026</vt:lpstr>
      <vt:lpstr>Eniten uusia seuraajia Tiktokissa TOP 10 / maaliskuu 2026</vt:lpstr>
      <vt:lpstr>Eniten uusia seuraajia Threadsissa  TOP 5 / maaliskuu 2026</vt:lpstr>
      <vt:lpstr>Eniten uusia seuraajia Linkedinissa TOP 5 / maaliskuu 2026</vt:lpstr>
      <vt:lpstr>Seuratut mediat</vt:lpstr>
      <vt:lpstr>Seurannassa olleet mediat (177 kpl) / maaliskuu 2026</vt:lpstr>
      <vt:lpstr>Seurannassa olleet mediat (177 kpl) / maaliskuu 2026</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904</cp:revision>
  <dcterms:created xsi:type="dcterms:W3CDTF">2021-01-05T09:04:45Z</dcterms:created>
  <dcterms:modified xsi:type="dcterms:W3CDTF">2026-05-13T11:00:33Z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