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4"/>
  </p:notesMasterIdLst>
  <p:handoutMasterIdLst>
    <p:handoutMasterId r:id="rId45"/>
  </p:handoutMasterIdLst>
  <p:sldIdLst>
    <p:sldId id="256" r:id="rId5"/>
    <p:sldId id="1143" r:id="rId6"/>
    <p:sldId id="1146" r:id="rId7"/>
    <p:sldId id="1179" r:id="rId8"/>
    <p:sldId id="1145" r:id="rId9"/>
    <p:sldId id="1148" r:id="rId10"/>
    <p:sldId id="1149" r:id="rId11"/>
    <p:sldId id="1150" r:id="rId12"/>
    <p:sldId id="1178" r:id="rId13"/>
    <p:sldId id="1151" r:id="rId14"/>
    <p:sldId id="1152" r:id="rId15"/>
    <p:sldId id="1153" r:id="rId16"/>
    <p:sldId id="1154" r:id="rId17"/>
    <p:sldId id="1155" r:id="rId18"/>
    <p:sldId id="1156" r:id="rId19"/>
    <p:sldId id="1157" r:id="rId20"/>
    <p:sldId id="1158" r:id="rId21"/>
    <p:sldId id="1159" r:id="rId22"/>
    <p:sldId id="1160" r:id="rId23"/>
    <p:sldId id="1161" r:id="rId24"/>
    <p:sldId id="1162" r:id="rId25"/>
    <p:sldId id="1163" r:id="rId26"/>
    <p:sldId id="1164" r:id="rId27"/>
    <p:sldId id="1165" r:id="rId28"/>
    <p:sldId id="1166" r:id="rId29"/>
    <p:sldId id="1167" r:id="rId30"/>
    <p:sldId id="1168" r:id="rId31"/>
    <p:sldId id="1169" r:id="rId32"/>
    <p:sldId id="1170" r:id="rId33"/>
    <p:sldId id="1171" r:id="rId34"/>
    <p:sldId id="1172" r:id="rId35"/>
    <p:sldId id="1180" r:id="rId36"/>
    <p:sldId id="1173" r:id="rId37"/>
    <p:sldId id="1174" r:id="rId38"/>
    <p:sldId id="1175" r:id="rId39"/>
    <p:sldId id="1176" r:id="rId40"/>
    <p:sldId id="1177" r:id="rId41"/>
    <p:sldId id="299" r:id="rId42"/>
    <p:sldId id="300" r:id="rId43"/>
  </p:sldIdLst>
  <p:sldSz cx="12192000" cy="6858000"/>
  <p:notesSz cx="6858000" cy="9144000"/>
  <p:embeddedFontLst>
    <p:embeddedFont>
      <p:font typeface="Canela Medium" pitchFamily="2" charset="77"/>
      <p:regular r:id="rId46"/>
    </p:embeddedFont>
    <p:embeddedFont>
      <p:font typeface="Clattering" pitchFamily="2" charset="0"/>
      <p:regular r:id="rId47"/>
    </p:embeddedFont>
    <p:embeddedFont>
      <p:font typeface="Neue Haas Unica W1G" panose="020B0404030206020203" pitchFamily="34" charset="0"/>
      <p:regular r:id="rId48"/>
      <p:bold r:id="rId49"/>
      <p:italic r:id="rId50"/>
      <p:boldItalic r:id="rId51"/>
    </p:embeddedFont>
    <p:embeddedFont>
      <p:font typeface="Neue Haas Unica W1G Light" panose="020B0404030206020203" pitchFamily="34" charset="0"/>
      <p:regular r:id="rId52"/>
      <p:italic r:id="rId53"/>
    </p:embeddedFont>
    <p:embeddedFont>
      <p:font typeface="Neue Haas Unica W1G Medium" panose="020B0404030206020203" pitchFamily="34" charset="0"/>
      <p:regular r:id="rId54"/>
    </p:embeddedFont>
    <p:embeddedFont>
      <p:font typeface="Times" panose="02020603050405020304" pitchFamily="18" charset="0"/>
      <p:regular r:id="rId55"/>
      <p:bold r:id="rId56"/>
      <p:italic r:id="rId57"/>
      <p:boldItalic r:id="rId58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002649"/>
    <a:srgbClr val="FFE0E0"/>
    <a:srgbClr val="F5F4F7"/>
    <a:srgbClr val="FEE0E1"/>
    <a:srgbClr val="FF6464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B29E2-091C-45FE-9480-1CAA5B334EBC}" v="1" dt="2024-10-28T07:26:55.628"/>
    <p1510:client id="{7AD617BA-CE52-BB48-9CCE-C8D587E597D6}" v="24" dt="2024-10-27T20:03:39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/>
    <p:restoredTop sz="96259"/>
  </p:normalViewPr>
  <p:slideViewPr>
    <p:cSldViewPr snapToGrid="0" snapToObjects="1">
      <p:cViewPr varScale="1">
        <p:scale>
          <a:sx n="122" d="100"/>
          <a:sy n="122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6.11.2024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6.11.2024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0763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860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823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841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990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6838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0316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6453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19ECADB-2C1A-013E-CD5F-078FC59F4445}"/>
              </a:ext>
            </a:extLst>
          </p:cNvPr>
          <p:cNvSpPr txBox="1"/>
          <p:nvPr userDrawn="1"/>
        </p:nvSpPr>
        <p:spPr>
          <a:xfrm>
            <a:off x="2746037" y="6389170"/>
            <a:ext cx="59084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46 476, naiset N: 23 006, miehet N: 23 470</a:t>
            </a:r>
          </a:p>
        </p:txBody>
      </p:sp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8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5" y="1274961"/>
            <a:ext cx="11364611" cy="48512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92F0A66-5A13-8B4C-A06C-B988CD09E4A1}"/>
              </a:ext>
            </a:extLst>
          </p:cNvPr>
          <p:cNvSpPr txBox="1">
            <a:spLocks/>
          </p:cNvSpPr>
          <p:nvPr userDrawn="1"/>
        </p:nvSpPr>
        <p:spPr>
          <a:xfrm>
            <a:off x="290101" y="6454335"/>
            <a:ext cx="8509867" cy="3506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/>
              <a:t>Lähde</a:t>
            </a:r>
            <a:r>
              <a:rPr lang="en-GB" sz="1200" dirty="0"/>
              <a:t>: KMT 2020  |  </a:t>
            </a:r>
            <a:r>
              <a:rPr lang="fi-FI" sz="1200" dirty="0"/>
              <a:t>Koko väestö N: 46 402</a:t>
            </a:r>
            <a:endParaRPr lang="en-GB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5EAD27-754D-3A4E-A2AE-D7541BEEF34C}"/>
              </a:ext>
            </a:extLst>
          </p:cNvPr>
          <p:cNvSpPr txBox="1">
            <a:spLocks/>
          </p:cNvSpPr>
          <p:nvPr userDrawn="1"/>
        </p:nvSpPr>
        <p:spPr>
          <a:xfrm rot="2700000">
            <a:off x="10278538" y="444449"/>
            <a:ext cx="2746293" cy="39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333" dirty="0"/>
              <a:t>KMT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B4BECD-1F05-3643-B6B0-CADC83F56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1" y="216284"/>
            <a:ext cx="11365405" cy="515552"/>
          </a:xfrm>
        </p:spPr>
        <p:txBody>
          <a:bodyPr anchor="ctr">
            <a:noAutofit/>
          </a:bodyPr>
          <a:lstStyle>
            <a:lvl1pPr algn="l">
              <a:defRPr sz="4267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B1A7F9-7625-F743-BDBD-AF9CFA0738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2750" y="769545"/>
            <a:ext cx="11365405" cy="403417"/>
          </a:xfrm>
        </p:spPr>
        <p:txBody>
          <a:bodyPr>
            <a:noAutofit/>
          </a:bodyPr>
          <a:lstStyle>
            <a:lvl1pPr>
              <a:defRPr sz="1600" b="1" i="1">
                <a:latin typeface="Times" pitchFamily="2" charset="0"/>
              </a:defRPr>
            </a:lvl1pPr>
            <a:lvl2pPr>
              <a:defRPr sz="2400">
                <a:latin typeface="Times" pitchFamily="2" charset="0"/>
              </a:defRPr>
            </a:lvl2pPr>
            <a:lvl3pPr>
              <a:defRPr sz="2400">
                <a:latin typeface="Times" pitchFamily="2" charset="0"/>
              </a:defRPr>
            </a:lvl3pPr>
            <a:lvl4pPr>
              <a:defRPr sz="2400">
                <a:latin typeface="Times" pitchFamily="2" charset="0"/>
              </a:defRPr>
            </a:lvl4pPr>
            <a:lvl5pPr>
              <a:defRPr sz="2400">
                <a:latin typeface="Times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57076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175" y="216284"/>
            <a:ext cx="8832980" cy="515552"/>
          </a:xfrm>
        </p:spPr>
        <p:txBody>
          <a:bodyPr anchor="ctr">
            <a:noAutofit/>
          </a:bodyPr>
          <a:lstStyle>
            <a:lvl1pPr algn="l">
              <a:defRPr sz="38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5" y="1274961"/>
            <a:ext cx="11364611" cy="485120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D3DA74-F032-7C47-B7A5-177C5944E5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45176" y="769545"/>
            <a:ext cx="8832979" cy="403417"/>
          </a:xfrm>
        </p:spPr>
        <p:txBody>
          <a:bodyPr>
            <a:noAutofit/>
          </a:bodyPr>
          <a:lstStyle>
            <a:lvl1pPr>
              <a:defRPr sz="2400" b="1">
                <a:latin typeface="Times" pitchFamily="2" charset="0"/>
              </a:defRPr>
            </a:lvl1pPr>
            <a:lvl2pPr>
              <a:defRPr sz="2400">
                <a:latin typeface="Times" pitchFamily="2" charset="0"/>
              </a:defRPr>
            </a:lvl2pPr>
            <a:lvl3pPr>
              <a:defRPr sz="2400">
                <a:latin typeface="Times" pitchFamily="2" charset="0"/>
              </a:defRPr>
            </a:lvl3pPr>
            <a:lvl4pPr>
              <a:defRPr sz="2400">
                <a:latin typeface="Times" pitchFamily="2" charset="0"/>
              </a:defRPr>
            </a:lvl4pPr>
            <a:lvl5pPr>
              <a:defRPr sz="2400">
                <a:latin typeface="Times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BA3EE-4796-0446-9BA7-4F2459180320}"/>
              </a:ext>
            </a:extLst>
          </p:cNvPr>
          <p:cNvSpPr txBox="1">
            <a:spLocks/>
          </p:cNvSpPr>
          <p:nvPr userDrawn="1"/>
        </p:nvSpPr>
        <p:spPr>
          <a:xfrm rot="2700000">
            <a:off x="10278538" y="444449"/>
            <a:ext cx="2746293" cy="39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prstDash val="sysDot"/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" pitchFamily="2" charset="0"/>
                <a:ea typeface="+mj-ea"/>
                <a:cs typeface="Calibri"/>
              </a:defRPr>
            </a:lvl1pPr>
          </a:lstStyle>
          <a:p>
            <a:r>
              <a:rPr lang="fi-FI" sz="1333" dirty="0"/>
              <a:t>KMT 2020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0990036-1940-9C42-88D0-B961AE832D8C}"/>
              </a:ext>
            </a:extLst>
          </p:cNvPr>
          <p:cNvSpPr txBox="1">
            <a:spLocks/>
          </p:cNvSpPr>
          <p:nvPr userDrawn="1"/>
        </p:nvSpPr>
        <p:spPr>
          <a:xfrm>
            <a:off x="412750" y="6108280"/>
            <a:ext cx="8387217" cy="51555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Lähde</a:t>
            </a:r>
            <a:r>
              <a:rPr lang="en-GB" sz="1200" dirty="0"/>
              <a:t>: KMT 2020  |  </a:t>
            </a:r>
            <a:r>
              <a:rPr lang="fi-FI" sz="1200" dirty="0"/>
              <a:t>Koko väestö N: 46 402, naiset N: 23 318, miehet N: 23 084 </a:t>
            </a:r>
          </a:p>
        </p:txBody>
      </p:sp>
    </p:spTree>
    <p:extLst>
      <p:ext uri="{BB962C8B-B14F-4D97-AF65-F5344CB8AC3E}">
        <p14:creationId xmlns:p14="http://schemas.microsoft.com/office/powerpoint/2010/main" val="150129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6.11.2024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660" r:id="rId27"/>
    <p:sldLayoutId id="2147483654" r:id="rId28"/>
    <p:sldLayoutId id="2147483677" r:id="rId29"/>
    <p:sldLayoutId id="2147483679" r:id="rId30"/>
    <p:sldLayoutId id="2147483663" r:id="rId31"/>
    <p:sldLayoutId id="2147483667" r:id="rId32"/>
    <p:sldLayoutId id="2147483676" r:id="rId33"/>
    <p:sldLayoutId id="2147483664" r:id="rId34"/>
    <p:sldLayoutId id="2147483680" r:id="rId35"/>
    <p:sldLayoutId id="2147483678" r:id="rId36"/>
    <p:sldLayoutId id="2147483661" r:id="rId37"/>
    <p:sldLayoutId id="2147483681" r:id="rId38"/>
    <p:sldLayoutId id="2147483662" r:id="rId39"/>
    <p:sldLayoutId id="2147483665" r:id="rId40"/>
    <p:sldLayoutId id="2147483657" r:id="rId41"/>
    <p:sldLayoutId id="2147483674" r:id="rId42"/>
    <p:sldLayoutId id="2147483666" r:id="rId43"/>
    <p:sldLayoutId id="2147483675" r:id="rId44"/>
    <p:sldLayoutId id="2147483670" r:id="rId45"/>
    <p:sldLayoutId id="2147483668" r:id="rId46"/>
    <p:sldLayoutId id="2147483669" r:id="rId47"/>
    <p:sldLayoutId id="2147483857" r:id="rId48"/>
    <p:sldLayoutId id="2147483672" r:id="rId49"/>
    <p:sldLayoutId id="2147483673" r:id="rId50"/>
    <p:sldLayoutId id="2147483655" r:id="rId51"/>
    <p:sldLayoutId id="2147483671" r:id="rId52"/>
    <p:sldLayoutId id="2147483858" r:id="rId53"/>
    <p:sldLayoutId id="2147483859" r:id="rId5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kortit.fi/kmt-raportit/kiinnostuksen-kohteet" TargetMode="External"/><Relationship Id="rId2" Type="http://schemas.openxmlformats.org/officeDocument/2006/relationships/hyperlink" Target="http://www.mediakortit.fi/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erson in a purple sweater reading a book in the water&#10;&#10;Description automatically generated">
            <a:extLst>
              <a:ext uri="{FF2B5EF4-FFF2-40B4-BE49-F238E27FC236}">
                <a16:creationId xmlns:a16="http://schemas.microsoft.com/office/drawing/2014/main" id="{BBBA8DFC-2F19-40CC-C527-F4F121F85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08" r="34" b="2573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FI" sz="7800" dirty="0">
                <a:solidFill>
                  <a:schemeClr val="bg2"/>
                </a:solidFill>
              </a:rPr>
              <a:t>Lukijoiden </a:t>
            </a:r>
            <a:br>
              <a:rPr lang="en-FI" sz="7800" dirty="0">
                <a:solidFill>
                  <a:schemeClr val="bg2"/>
                </a:solidFill>
              </a:rPr>
            </a:br>
            <a:r>
              <a:rPr lang="en-FI" sz="7800" dirty="0">
                <a:solidFill>
                  <a:schemeClr val="bg2"/>
                </a:solidFill>
              </a:rPr>
              <a:t>kiinnostuksen kohteet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6300551"/>
            <a:ext cx="12192000" cy="372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4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3" name="Picture 2" descr="MediaAuditFinland">
            <a:extLst>
              <a:ext uri="{FF2B5EF4-FFF2-40B4-BE49-F238E27FC236}">
                <a16:creationId xmlns:a16="http://schemas.microsoft.com/office/drawing/2014/main" id="{2A47784F-5B0D-D80C-7D57-AFF0C77C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97317663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kalastuksesta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16 %</a:t>
            </a:r>
          </a:p>
        </p:txBody>
      </p:sp>
    </p:spTree>
    <p:extLst>
      <p:ext uri="{BB962C8B-B14F-4D97-AF65-F5344CB8AC3E}">
        <p14:creationId xmlns:p14="http://schemas.microsoft.com/office/powerpoint/2010/main" val="41376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92068743"/>
              </p:ext>
            </p:extLst>
          </p:nvPr>
        </p:nvGraphicFramePr>
        <p:xfrm>
          <a:off x="2729181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kauneudenhoidosta ja kosmetiikasta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17 %</a:t>
            </a:r>
          </a:p>
        </p:txBody>
      </p:sp>
    </p:spTree>
    <p:extLst>
      <p:ext uri="{BB962C8B-B14F-4D97-AF65-F5344CB8AC3E}">
        <p14:creationId xmlns:p14="http://schemas.microsoft.com/office/powerpoint/2010/main" val="313867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00359849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kirjallisuudesta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27 %</a:t>
            </a:r>
          </a:p>
        </p:txBody>
      </p:sp>
    </p:spTree>
    <p:extLst>
      <p:ext uri="{BB962C8B-B14F-4D97-AF65-F5344CB8AC3E}">
        <p14:creationId xmlns:p14="http://schemas.microsoft.com/office/powerpoint/2010/main" val="338439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36004536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kotimaan ja ulkomaiden uutisista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54 %</a:t>
            </a:r>
          </a:p>
        </p:txBody>
      </p:sp>
    </p:spTree>
    <p:extLst>
      <p:ext uri="{BB962C8B-B14F-4D97-AF65-F5344CB8AC3E}">
        <p14:creationId xmlns:p14="http://schemas.microsoft.com/office/powerpoint/2010/main" val="256977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6539444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Caravan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kotimaan matkailusta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32 %</a:t>
            </a:r>
          </a:p>
        </p:txBody>
      </p:sp>
    </p:spTree>
    <p:extLst>
      <p:ext uri="{BB962C8B-B14F-4D97-AF65-F5344CB8AC3E}">
        <p14:creationId xmlns:p14="http://schemas.microsoft.com/office/powerpoint/2010/main" val="186426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69579042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kulttuurista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33 %</a:t>
            </a:r>
          </a:p>
        </p:txBody>
      </p:sp>
    </p:spTree>
    <p:extLst>
      <p:ext uri="{BB962C8B-B14F-4D97-AF65-F5344CB8AC3E}">
        <p14:creationId xmlns:p14="http://schemas.microsoft.com/office/powerpoint/2010/main" val="324716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69331745"/>
              </p:ext>
            </p:extLst>
          </p:nvPr>
        </p:nvGraphicFramePr>
        <p:xfrm>
          <a:off x="2749059" y="1749779"/>
          <a:ext cx="6569158" cy="37991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käsitöistä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26 %</a:t>
            </a:r>
          </a:p>
        </p:txBody>
      </p:sp>
    </p:spTree>
    <p:extLst>
      <p:ext uri="{BB962C8B-B14F-4D97-AF65-F5344CB8AC3E}">
        <p14:creationId xmlns:p14="http://schemas.microsoft.com/office/powerpoint/2010/main" val="151501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91152159"/>
              </p:ext>
            </p:extLst>
          </p:nvPr>
        </p:nvGraphicFramePr>
        <p:xfrm>
          <a:off x="2749059" y="1749779"/>
          <a:ext cx="6569158" cy="38193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054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luonnossa liikkumisesta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53 %</a:t>
            </a:r>
          </a:p>
        </p:txBody>
      </p:sp>
    </p:spTree>
    <p:extLst>
      <p:ext uri="{BB962C8B-B14F-4D97-AF65-F5344CB8AC3E}">
        <p14:creationId xmlns:p14="http://schemas.microsoft.com/office/powerpoint/2010/main" val="22454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09850700"/>
              </p:ext>
            </p:extLst>
          </p:nvPr>
        </p:nvGraphicFramePr>
        <p:xfrm>
          <a:off x="2749059" y="1749779"/>
          <a:ext cx="6569158" cy="38371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659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Aarre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metsästyksestä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355921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49304660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muodista ja pukeutumisesta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22 %</a:t>
            </a:r>
          </a:p>
        </p:txBody>
      </p:sp>
    </p:spTree>
    <p:extLst>
      <p:ext uri="{BB962C8B-B14F-4D97-AF65-F5344CB8AC3E}">
        <p14:creationId xmlns:p14="http://schemas.microsoft.com/office/powerpoint/2010/main" val="63653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1/3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09904480"/>
              </p:ext>
            </p:extLst>
          </p:nvPr>
        </p:nvGraphicFramePr>
        <p:xfrm>
          <a:off x="833438" y="1703049"/>
          <a:ext cx="10525915" cy="411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4400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Oman paikkakunnan asiat ja tapahtumat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Kotimaan ja ulkomaiden uutiset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2 304 000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Luonnossa liikkuminen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2 265 000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Hyvinvointi ja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2 223 000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Urheilu ja liikunta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1 989 000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Politiikka ja yhteiskunta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1 759 000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 ja juoma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1 733 000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Ruuanlaitto ja leivonta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Rakentaminen ja remontointi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1 581 000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Musiikki ja konsertit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1 569 000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69448313"/>
              </p:ext>
            </p:extLst>
          </p:nvPr>
        </p:nvGraphicFramePr>
        <p:xfrm>
          <a:off x="2749059" y="1749779"/>
          <a:ext cx="6569158" cy="40103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39656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ruoka&amp;viini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555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295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98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2285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musiikista ja konserteista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37 %</a:t>
            </a:r>
          </a:p>
        </p:txBody>
      </p:sp>
    </p:spTree>
    <p:extLst>
      <p:ext uri="{BB962C8B-B14F-4D97-AF65-F5344CB8AC3E}">
        <p14:creationId xmlns:p14="http://schemas.microsoft.com/office/powerpoint/2010/main" val="51715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9442794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mökkeilystä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370251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9874792"/>
              </p:ext>
            </p:extLst>
          </p:nvPr>
        </p:nvGraphicFramePr>
        <p:xfrm>
          <a:off x="2749059" y="1749778"/>
          <a:ext cx="6569158" cy="40109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50475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433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Maatilan Pellervo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190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90 000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oman paikkakunnan asioista ja tapahtumista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56 %</a:t>
            </a:r>
          </a:p>
        </p:txBody>
      </p:sp>
    </p:spTree>
    <p:extLst>
      <p:ext uri="{BB962C8B-B14F-4D97-AF65-F5344CB8AC3E}">
        <p14:creationId xmlns:p14="http://schemas.microsoft.com/office/powerpoint/2010/main" val="152368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74240603"/>
              </p:ext>
            </p:extLst>
          </p:nvPr>
        </p:nvGraphicFramePr>
        <p:xfrm>
          <a:off x="2749059" y="1749779"/>
          <a:ext cx="6569158" cy="38808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11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pelaamisesta (tietokone, konsoli, mobiili)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17 %</a:t>
            </a:r>
          </a:p>
        </p:txBody>
      </p:sp>
    </p:spTree>
    <p:extLst>
      <p:ext uri="{BB962C8B-B14F-4D97-AF65-F5344CB8AC3E}">
        <p14:creationId xmlns:p14="http://schemas.microsoft.com/office/powerpoint/2010/main" val="307728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66568254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politiikasta ja yhteiskunnasta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41 %</a:t>
            </a:r>
          </a:p>
        </p:txBody>
      </p:sp>
    </p:spTree>
    <p:extLst>
      <p:ext uri="{BB962C8B-B14F-4D97-AF65-F5344CB8AC3E}">
        <p14:creationId xmlns:p14="http://schemas.microsoft.com/office/powerpoint/2010/main" val="384285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61071216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Oma Piha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Maalla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puutarhanhoidosta ja kasveista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33 %</a:t>
            </a:r>
          </a:p>
        </p:txBody>
      </p:sp>
    </p:spTree>
    <p:extLst>
      <p:ext uri="{BB962C8B-B14F-4D97-AF65-F5344CB8AC3E}">
        <p14:creationId xmlns:p14="http://schemas.microsoft.com/office/powerpoint/2010/main" val="337217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40669100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Talo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Meidän Mökki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rakentamisesta ja remontoinnista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37 %</a:t>
            </a:r>
          </a:p>
        </p:txBody>
      </p:sp>
    </p:spTree>
    <p:extLst>
      <p:ext uri="{BB962C8B-B14F-4D97-AF65-F5344CB8AC3E}">
        <p14:creationId xmlns:p14="http://schemas.microsoft.com/office/powerpoint/2010/main" val="625255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41912945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ruuasta ja juomasta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304385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31415079"/>
              </p:ext>
            </p:extLst>
          </p:nvPr>
        </p:nvGraphicFramePr>
        <p:xfrm>
          <a:off x="2749059" y="1749779"/>
          <a:ext cx="6569158" cy="37558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6687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ruuanlaitosta ja leivonnasta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39 %</a:t>
            </a:r>
          </a:p>
        </p:txBody>
      </p:sp>
    </p:spTree>
    <p:extLst>
      <p:ext uri="{BB962C8B-B14F-4D97-AF65-F5344CB8AC3E}">
        <p14:creationId xmlns:p14="http://schemas.microsoft.com/office/powerpoint/2010/main" val="65119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34950947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sijoittamisesta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22 %</a:t>
            </a:r>
          </a:p>
        </p:txBody>
      </p:sp>
    </p:spTree>
    <p:extLst>
      <p:ext uri="{BB962C8B-B14F-4D97-AF65-F5344CB8AC3E}">
        <p14:creationId xmlns:p14="http://schemas.microsoft.com/office/powerpoint/2010/main" val="114936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2/3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8696036"/>
              </p:ext>
            </p:extLst>
          </p:nvPr>
        </p:nvGraphicFramePr>
        <p:xfrm>
          <a:off x="827885" y="1716065"/>
          <a:ext cx="10525915" cy="41227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4797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Talous- ja raha-asiat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1 511 000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Ulkomaanmatkailu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1 506 000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1 449 000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Kulttuuri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Puutarhanhoito ja kasvit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Itsensä kehittäminen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1 388 000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Kotimaanmatkailu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1 376 000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Ympäristöasiat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Sisustaminen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479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Mökkeily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92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318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67546121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 ja Keittiö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Ihana-askartelulehti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sisustamisesta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186135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1067981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taloudesta ja raha-asioista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35 %</a:t>
            </a:r>
          </a:p>
        </p:txBody>
      </p:sp>
    </p:spTree>
    <p:extLst>
      <p:ext uri="{BB962C8B-B14F-4D97-AF65-F5344CB8AC3E}">
        <p14:creationId xmlns:p14="http://schemas.microsoft.com/office/powerpoint/2010/main" val="1869368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25666664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tieteestä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34 %</a:t>
            </a:r>
          </a:p>
        </p:txBody>
      </p:sp>
    </p:spTree>
    <p:extLst>
      <p:ext uri="{BB962C8B-B14F-4D97-AF65-F5344CB8AC3E}">
        <p14:creationId xmlns:p14="http://schemas.microsoft.com/office/powerpoint/2010/main" val="2498053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67353837"/>
              </p:ext>
            </p:extLst>
          </p:nvPr>
        </p:nvGraphicFramePr>
        <p:xfrm>
          <a:off x="2749059" y="1749779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Viinilehti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ulkomaanmatkailusta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35 %</a:t>
            </a:r>
          </a:p>
        </p:txBody>
      </p:sp>
    </p:spTree>
    <p:extLst>
      <p:ext uri="{BB962C8B-B14F-4D97-AF65-F5344CB8AC3E}">
        <p14:creationId xmlns:p14="http://schemas.microsoft.com/office/powerpoint/2010/main" val="3917695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58942877"/>
              </p:ext>
            </p:extLst>
          </p:nvPr>
        </p:nvGraphicFramePr>
        <p:xfrm>
          <a:off x="2490642" y="1680520"/>
          <a:ext cx="6569158" cy="37732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81003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375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411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urheilusta ja liikunnasta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46 %</a:t>
            </a:r>
          </a:p>
        </p:txBody>
      </p:sp>
    </p:spTree>
    <p:extLst>
      <p:ext uri="{BB962C8B-B14F-4D97-AF65-F5344CB8AC3E}">
        <p14:creationId xmlns:p14="http://schemas.microsoft.com/office/powerpoint/2010/main" val="1027138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13229511"/>
              </p:ext>
            </p:extLst>
          </p:nvPr>
        </p:nvGraphicFramePr>
        <p:xfrm>
          <a:off x="2599499" y="1766519"/>
          <a:ext cx="6569158" cy="38936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4205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6217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063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 ja Kalastus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872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000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veneilystä ja purjehduksesta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3555692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14145122"/>
              </p:ext>
            </p:extLst>
          </p:nvPr>
        </p:nvGraphicFramePr>
        <p:xfrm>
          <a:off x="2724389" y="1789496"/>
          <a:ext cx="6569158" cy="37785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 &amp; Talous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43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viihde-elektroniikasta ja tietotekniikasta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723791" y="138884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23 %</a:t>
            </a:r>
          </a:p>
        </p:txBody>
      </p:sp>
    </p:spTree>
    <p:extLst>
      <p:ext uri="{BB962C8B-B14F-4D97-AF65-F5344CB8AC3E}">
        <p14:creationId xmlns:p14="http://schemas.microsoft.com/office/powerpoint/2010/main" val="2266448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30121773"/>
              </p:ext>
            </p:extLst>
          </p:nvPr>
        </p:nvGraphicFramePr>
        <p:xfrm>
          <a:off x="2749059" y="1749779"/>
          <a:ext cx="6569158" cy="38171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62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635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ympäristöasioista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299098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32 %</a:t>
            </a:r>
          </a:p>
        </p:txBody>
      </p:sp>
    </p:spTree>
    <p:extLst>
      <p:ext uri="{BB962C8B-B14F-4D97-AF65-F5344CB8AC3E}">
        <p14:creationId xmlns:p14="http://schemas.microsoft.com/office/powerpoint/2010/main" val="3734466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sz="2200" dirty="0"/>
              <a:t>Yksittäisten aikakausmedioiden KMT-tulokset saat ilman tunnuksia Mediakorttipalvelusta: </a:t>
            </a:r>
            <a:r>
              <a:rPr lang="fi-FI" sz="220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www.mediakortit.fi</a:t>
            </a:r>
            <a:endParaRPr lang="fi-FI" sz="2200" dirty="0">
              <a:solidFill>
                <a:srgbClr val="9CFFF8"/>
              </a:solidFill>
            </a:endParaRPr>
          </a:p>
          <a:p>
            <a:endParaRPr lang="fi-FI" sz="2200" dirty="0">
              <a:solidFill>
                <a:srgbClr val="9CFFF8"/>
              </a:solidFill>
            </a:endParaRPr>
          </a:p>
          <a:p>
            <a:r>
              <a:rPr lang="fi-FI" sz="2200" dirty="0"/>
              <a:t>Dynaamiset raportit lukijoiden kiinnostuksen kohteista löydät täältä: </a:t>
            </a:r>
            <a:br>
              <a:rPr lang="fi-FI" sz="2200" dirty="0"/>
            </a:br>
            <a:r>
              <a:rPr lang="fi-FI" sz="22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https://www.mediakortit.fi/kmt-raportit/kiinnostuksen-kohteet</a:t>
            </a:r>
            <a:r>
              <a:rPr lang="fi-FI" sz="2200" dirty="0">
                <a:solidFill>
                  <a:srgbClr val="9CFFF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kiinnostuksen kohteet </a:t>
            </a:r>
            <a:r>
              <a:rPr lang="fi-FI" sz="2000" dirty="0"/>
              <a:t>3/3</a:t>
            </a:r>
            <a:br>
              <a:rPr lang="fi-FI" sz="2000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on kiinnostunut aihealueesta,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11468431"/>
              </p:ext>
            </p:extLst>
          </p:nvPr>
        </p:nvGraphicFramePr>
        <p:xfrm>
          <a:off x="838200" y="1703050"/>
          <a:ext cx="10525915" cy="44455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17536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Kiinnostuksen kohde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Kirjallisuus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1 161 000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247801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Autot ja moottoriajoneuvot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8799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Käsityöt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95553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Viihde-elektroniikka ja tietotekniikka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Muoti ja pukeutuminen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Sijoittaminen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Pelaaminen (tietokone, konsoli, mobiili)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Kauneudenhoito ja kosmetiikka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Kalastus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Julkisuuden henkilöt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Hyväntekeväisyys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079360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Metsästys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1753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Veneily ja purjehdus</a:t>
                      </a:r>
                    </a:p>
                  </a:txBody>
                  <a:tcPr marL="144000" marR="7620" marT="7620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1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76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99865609"/>
              </p:ext>
            </p:extLst>
          </p:nvPr>
        </p:nvGraphicFramePr>
        <p:xfrm>
          <a:off x="2729181" y="1749779"/>
          <a:ext cx="6569158" cy="37480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754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Mobilisti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Kippari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Käytännön Maamies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autoista ja moottoriajoneuvoista </a:t>
            </a: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26 %</a:t>
            </a:r>
          </a:p>
        </p:txBody>
      </p:sp>
    </p:spTree>
    <p:extLst>
      <p:ext uri="{BB962C8B-B14F-4D97-AF65-F5344CB8AC3E}">
        <p14:creationId xmlns:p14="http://schemas.microsoft.com/office/powerpoint/2010/main" val="19766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88867924"/>
              </p:ext>
            </p:extLst>
          </p:nvPr>
        </p:nvGraphicFramePr>
        <p:xfrm>
          <a:off x="2829827" y="1749779"/>
          <a:ext cx="6468512" cy="37239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6786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5140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Hyvä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hyvinvoinnista ja terveydestä 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52 %</a:t>
            </a:r>
          </a:p>
        </p:txBody>
      </p:sp>
    </p:spTree>
    <p:extLst>
      <p:ext uri="{BB962C8B-B14F-4D97-AF65-F5344CB8AC3E}">
        <p14:creationId xmlns:p14="http://schemas.microsoft.com/office/powerpoint/2010/main" val="73938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49010840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Kotipuutarha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Luonto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hyväntekeväisyydestä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14 %</a:t>
            </a:r>
          </a:p>
        </p:txBody>
      </p:sp>
    </p:spTree>
    <p:extLst>
      <p:ext uri="{BB962C8B-B14F-4D97-AF65-F5344CB8AC3E}">
        <p14:creationId xmlns:p14="http://schemas.microsoft.com/office/powerpoint/2010/main" val="25614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80488025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Golflehti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itsensä kehittämisestä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32 %</a:t>
            </a:r>
          </a:p>
        </p:txBody>
      </p:sp>
    </p:spTree>
    <p:extLst>
      <p:ext uri="{BB962C8B-B14F-4D97-AF65-F5344CB8AC3E}">
        <p14:creationId xmlns:p14="http://schemas.microsoft.com/office/powerpoint/2010/main" val="75090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0F2692-43EB-D948-8D01-A8D8DAC8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819" y="2573866"/>
            <a:ext cx="2493639" cy="2493639"/>
          </a:xfrm>
          <a:prstGeom prst="rect">
            <a:avLst/>
          </a:prstGeom>
        </p:spPr>
      </p:pic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6240577"/>
              </p:ext>
            </p:extLst>
          </p:nvPr>
        </p:nvGraphicFramePr>
        <p:xfrm>
          <a:off x="2729181" y="1749779"/>
          <a:ext cx="6569158" cy="37609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68508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90032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809389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 lukijoista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Kiinnostuneita, </a:t>
                      </a:r>
                      <a:b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5625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836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71219C8-E105-624D-894F-956D199C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129"/>
            <a:ext cx="10515600" cy="976514"/>
          </a:xfrm>
        </p:spPr>
        <p:txBody>
          <a:bodyPr>
            <a:normAutofit fontScale="90000"/>
          </a:bodyPr>
          <a:lstStyle/>
          <a:p>
            <a:r>
              <a:rPr lang="fi-FI" dirty="0"/>
              <a:t>Eniten </a:t>
            </a:r>
            <a:r>
              <a:rPr lang="fi-FI" dirty="0">
                <a:solidFill>
                  <a:schemeClr val="accent2"/>
                </a:solidFill>
              </a:rPr>
              <a:t>julkisuuden henkilöistä</a:t>
            </a:r>
            <a:br>
              <a:rPr lang="fi-FI" dirty="0">
                <a:solidFill>
                  <a:schemeClr val="accent2"/>
                </a:solidFill>
              </a:rPr>
            </a:br>
            <a:r>
              <a:rPr lang="fi-FI" dirty="0"/>
              <a:t>kiinnostuneita lukijoita</a:t>
            </a:r>
            <a:br>
              <a:rPr lang="en-FI" sz="1800" dirty="0">
                <a:solidFill>
                  <a:schemeClr val="accent2"/>
                </a:solidFill>
                <a:latin typeface="Neue Haas Unica W1G" panose="020B0504030206020203" pitchFamily="34" charset="0"/>
              </a:rPr>
            </a:br>
            <a:endParaRPr lang="fi-FI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AFBF7CB-29CE-D947-98D4-0B7E04E34B56}"/>
              </a:ext>
            </a:extLst>
          </p:cNvPr>
          <p:cNvSpPr/>
          <p:nvPr/>
        </p:nvSpPr>
        <p:spPr>
          <a:xfrm>
            <a:off x="9801363" y="3429000"/>
            <a:ext cx="174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Neue Haas Unica W1G" panose="020B0504030206020203" pitchFamily="34" charset="0"/>
              </a:rPr>
              <a:t>Koko väestöstä </a:t>
            </a:r>
            <a:r>
              <a:rPr lang="fi-FI" sz="3600" dirty="0">
                <a:solidFill>
                  <a:schemeClr val="bg1"/>
                </a:solidFill>
                <a:latin typeface="Neue Haas Unica W1G Medium" panose="020B0404030206020203" pitchFamily="34" charset="0"/>
              </a:rPr>
              <a:t>15 %</a:t>
            </a:r>
          </a:p>
        </p:txBody>
      </p:sp>
    </p:spTree>
    <p:extLst>
      <p:ext uri="{BB962C8B-B14F-4D97-AF65-F5344CB8AC3E}">
        <p14:creationId xmlns:p14="http://schemas.microsoft.com/office/powerpoint/2010/main" val="3453661743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984AA5-1F69-49CF-8A91-2D9289E42671}">
  <ds:schemaRefs>
    <ds:schemaRef ds:uri="9c8e2388-80bc-4e26-8bd7-285ba7b9606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307a6f1-d1b8-45fb-8b71-24600e49cf7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12B905-A389-4C55-9898-123B47EFB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EF067-38E6-49B5-80A0-EB95454E5B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2559</Words>
  <Application>Microsoft Macintosh PowerPoint</Application>
  <PresentationFormat>Widescreen</PresentationFormat>
  <Paragraphs>1281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Neue Haas Unica W1G</vt:lpstr>
      <vt:lpstr>Clattering</vt:lpstr>
      <vt:lpstr>Neue Haas Unica W1G Medium</vt:lpstr>
      <vt:lpstr>Times</vt:lpstr>
      <vt:lpstr>Neue Haas Unica W1G Light</vt:lpstr>
      <vt:lpstr>Canela Medium</vt:lpstr>
      <vt:lpstr>Aikakausmedia-presentaatiopohja-v2</vt:lpstr>
      <vt:lpstr>Lukijoiden  kiinnostuksen kohteet</vt:lpstr>
      <vt:lpstr>Suomalaisten kiinnostuksen kohteet 1/3 Kuinka moni suomalaisista on kiinnostunut aihealueesta, kpl ja %</vt:lpstr>
      <vt:lpstr>Suomalaisten kiinnostuksen kohteet 2/3 Kuinka moni suomalaisista on kiinnostunut aihealueesta, kpl ja %</vt:lpstr>
      <vt:lpstr>Suomalaisten kiinnostuksen kohteet 3/3 Kuinka moni suomalaisista on kiinnostunut aihealueesta, kpl ja %</vt:lpstr>
      <vt:lpstr>Eniten autoista ja moottoriajoneuvoista kiinnostuneita lukijoita </vt:lpstr>
      <vt:lpstr>Eniten hyvinvoinnista ja terveydestä  kiinnostuneita lukijoita </vt:lpstr>
      <vt:lpstr>Eniten hyväntekeväisyydestä kiinnostuneita lukijoita </vt:lpstr>
      <vt:lpstr>Eniten itsensä kehittämisestä kiinnostuneita lukijoita </vt:lpstr>
      <vt:lpstr>Eniten julkisuuden henkilöistä kiinnostuneita lukijoita </vt:lpstr>
      <vt:lpstr>Eniten kalastuksesta kiinnostuneita lukijoita </vt:lpstr>
      <vt:lpstr>Eniten kauneudenhoidosta ja kosmetiikasta kiinnostuneita lukijoita </vt:lpstr>
      <vt:lpstr>Eniten kirjallisuudesta kiinnostuneita lukijoita </vt:lpstr>
      <vt:lpstr>Eniten kotimaan ja ulkomaiden uutisista kiinnostuneita lukijoita </vt:lpstr>
      <vt:lpstr>Eniten kotimaan matkailusta kiinnostuneita lukijoita </vt:lpstr>
      <vt:lpstr>Eniten kulttuurista kiinnostuneita lukijoita </vt:lpstr>
      <vt:lpstr>Eniten käsitöistä kiinnostuneita lukijoita </vt:lpstr>
      <vt:lpstr>Eniten luonnossa liikkumisesta kiinnostuneita lukijoita </vt:lpstr>
      <vt:lpstr>Eniten metsästyksestä kiinnostuneita lukijoita </vt:lpstr>
      <vt:lpstr>Eniten muodista ja pukeutumisesta kiinnostuneita lukijoita </vt:lpstr>
      <vt:lpstr>Eniten musiikista ja konserteista kiinnostuneita lukijoita </vt:lpstr>
      <vt:lpstr>Eniten mökkeilystä kiinnostuneita lukijoita </vt:lpstr>
      <vt:lpstr>Eniten oman paikkakunnan asioista ja tapahtumista kiinnostuneita lukijoita </vt:lpstr>
      <vt:lpstr>Eniten pelaamisesta (tietokone, konsoli, mobiili) kiinnostuneita lukijoita </vt:lpstr>
      <vt:lpstr>Eniten politiikasta ja yhteiskunnasta kiinnostuneita lukijoita </vt:lpstr>
      <vt:lpstr>Eniten puutarhanhoidosta ja kasveista kiinnostuneita lukijoita </vt:lpstr>
      <vt:lpstr>Eniten rakentamisesta ja remontoinnista kiinnostuneita lukijoita </vt:lpstr>
      <vt:lpstr>Eniten ruuasta ja juomasta kiinnostuneita lukijoita </vt:lpstr>
      <vt:lpstr>Eniten ruuanlaitosta ja leivonnasta kiinnostuneita lukijoita </vt:lpstr>
      <vt:lpstr>Eniten sijoittamisesta kiinnostuneita lukijoita </vt:lpstr>
      <vt:lpstr>Eniten sisustamisesta kiinnostuneita lukijoita </vt:lpstr>
      <vt:lpstr>Eniten taloudesta ja raha-asioista kiinnostuneita lukijoita </vt:lpstr>
      <vt:lpstr>Eniten tieteestä kiinnostuneita lukijoita </vt:lpstr>
      <vt:lpstr>Eniten ulkomaanmatkailusta kiinnostuneita lukijoita </vt:lpstr>
      <vt:lpstr>Eniten urheilusta ja liikunnasta kiinnostuneita lukijoita </vt:lpstr>
      <vt:lpstr>Eniten veneilystä ja purjehduksesta kiinnostuneita lukijoita </vt:lpstr>
      <vt:lpstr>Eniten viihde-elektroniikasta ja tietotekniikasta kiinnostuneita lukijoita</vt:lpstr>
      <vt:lpstr>Eniten ympäristöasioista kiinnostuneita lukijoita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Lukutavat &amp;  mainontaan suhtautuminen</dc:title>
  <dc:creator>Outi Itävuo</dc:creator>
  <cp:lastModifiedBy>Outi Itävuo</cp:lastModifiedBy>
  <cp:revision>129</cp:revision>
  <dcterms:created xsi:type="dcterms:W3CDTF">2021-09-08T08:35:08Z</dcterms:created>
  <dcterms:modified xsi:type="dcterms:W3CDTF">2024-11-06T21:21:49Z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