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55"/>
  </p:notesMasterIdLst>
  <p:handoutMasterIdLst>
    <p:handoutMasterId r:id="rId56"/>
  </p:handoutMasterIdLst>
  <p:sldIdLst>
    <p:sldId id="256" r:id="rId5"/>
    <p:sldId id="258" r:id="rId6"/>
    <p:sldId id="309" r:id="rId7"/>
    <p:sldId id="1129" r:id="rId8"/>
    <p:sldId id="1130" r:id="rId9"/>
    <p:sldId id="287" r:id="rId10"/>
    <p:sldId id="1131" r:id="rId11"/>
    <p:sldId id="1134" r:id="rId12"/>
    <p:sldId id="1143" r:id="rId13"/>
    <p:sldId id="1142" r:id="rId14"/>
    <p:sldId id="1146" r:id="rId15"/>
    <p:sldId id="1147" r:id="rId16"/>
    <p:sldId id="1145" r:id="rId17"/>
    <p:sldId id="1144" r:id="rId18"/>
    <p:sldId id="1150" r:id="rId19"/>
    <p:sldId id="1148" r:id="rId20"/>
    <p:sldId id="1149" r:id="rId21"/>
    <p:sldId id="1151" r:id="rId22"/>
    <p:sldId id="1152" r:id="rId23"/>
    <p:sldId id="1153" r:id="rId24"/>
    <p:sldId id="1154" r:id="rId25"/>
    <p:sldId id="1155" r:id="rId26"/>
    <p:sldId id="1176" r:id="rId27"/>
    <p:sldId id="1177" r:id="rId28"/>
    <p:sldId id="1156" r:id="rId29"/>
    <p:sldId id="1157" r:id="rId30"/>
    <p:sldId id="1158" r:id="rId31"/>
    <p:sldId id="1159" r:id="rId32"/>
    <p:sldId id="1160" r:id="rId33"/>
    <p:sldId id="1161" r:id="rId34"/>
    <p:sldId id="1162" r:id="rId35"/>
    <p:sldId id="1163" r:id="rId36"/>
    <p:sldId id="1164" r:id="rId37"/>
    <p:sldId id="1170" r:id="rId38"/>
    <p:sldId id="1171" r:id="rId39"/>
    <p:sldId id="1165" r:id="rId40"/>
    <p:sldId id="1166" r:id="rId41"/>
    <p:sldId id="1167" r:id="rId42"/>
    <p:sldId id="1172" r:id="rId43"/>
    <p:sldId id="1173" r:id="rId44"/>
    <p:sldId id="1135" r:id="rId45"/>
    <p:sldId id="1136" r:id="rId46"/>
    <p:sldId id="1137" r:id="rId47"/>
    <p:sldId id="1174" r:id="rId48"/>
    <p:sldId id="1140" r:id="rId49"/>
    <p:sldId id="1138" r:id="rId50"/>
    <p:sldId id="1141" r:id="rId51"/>
    <p:sldId id="1175" r:id="rId52"/>
    <p:sldId id="299" r:id="rId53"/>
    <p:sldId id="300" r:id="rId54"/>
  </p:sldIdLst>
  <p:sldSz cx="12192000" cy="6858000"/>
  <p:notesSz cx="6858000" cy="9144000"/>
  <p:embeddedFontLst>
    <p:embeddedFont>
      <p:font typeface="Canela Medium" pitchFamily="2" charset="77"/>
      <p:regular r:id="rId57"/>
    </p:embeddedFont>
    <p:embeddedFont>
      <p:font typeface="Clattering" pitchFamily="2" charset="0"/>
      <p:regular r:id="rId58"/>
    </p:embeddedFont>
    <p:embeddedFont>
      <p:font typeface="Neue Haas Grotesk Text Pro" panose="020B0504020202020204" pitchFamily="34" charset="77"/>
      <p:regular r:id="rId59"/>
      <p:bold r:id="rId60"/>
      <p:italic r:id="rId61"/>
      <p:boldItalic r:id="rId62"/>
    </p:embeddedFont>
    <p:embeddedFont>
      <p:font typeface="Neue Haas Unica W1G" panose="020B0404030206020203" pitchFamily="34" charset="0"/>
      <p:regular r:id="rId63"/>
      <p:bold r:id="rId64"/>
      <p:italic r:id="rId65"/>
      <p:boldItalic r:id="rId66"/>
    </p:embeddedFont>
    <p:embeddedFont>
      <p:font typeface="Neue Haas Unica W1G Light" panose="020B0404030206020203" pitchFamily="34" charset="0"/>
      <p:regular r:id="rId67"/>
      <p:bold r:id="rId68"/>
      <p:italic r:id="rId69"/>
      <p:boldItalic r:id="rId70"/>
    </p:embeddedFont>
    <p:embeddedFont>
      <p:font typeface="Neue Haas Unica W1G Medium" panose="020B0404030206020203" pitchFamily="34" charset="0"/>
      <p:regular r:id="rId71"/>
      <p:italic r:id="rId72"/>
    </p:embeddedFont>
    <p:embeddedFont>
      <p:font typeface="Times" panose="02020603050405020304" pitchFamily="18" charset="0"/>
      <p:regular r:id="rId73"/>
      <p:bold r:id="rId74"/>
      <p:italic r:id="rId75"/>
      <p:boldItalic r:id="rId76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4CF67"/>
    <a:srgbClr val="9CFFF8"/>
    <a:srgbClr val="FFE0E0"/>
    <a:srgbClr val="F5F4F7"/>
    <a:srgbClr val="FEE0E1"/>
    <a:srgbClr val="FF6464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141C6-17D2-8D42-BDA6-8AD58C4A5343}" v="2" dt="2025-01-24T07:37:03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3"/>
    <p:restoredTop sz="91905" autoAdjust="0"/>
  </p:normalViewPr>
  <p:slideViewPr>
    <p:cSldViewPr snapToGrid="0" snapToObjects="1">
      <p:cViewPr varScale="1">
        <p:scale>
          <a:sx n="117" d="100"/>
          <a:sy n="117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74" Type="http://schemas.openxmlformats.org/officeDocument/2006/relationships/font" Target="fonts/font18.fntdata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6.fntdata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6" Type="http://schemas.openxmlformats.org/officeDocument/2006/relationships/font" Target="fonts/font20.fntdata"/><Relationship Id="rId7" Type="http://schemas.openxmlformats.org/officeDocument/2006/relationships/slide" Target="slides/slide3.xml"/><Relationship Id="rId71" Type="http://schemas.openxmlformats.org/officeDocument/2006/relationships/font" Target="fonts/font15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Luotan somevaikuttajien tuotesuosituksiin</c:v>
                </c:pt>
                <c:pt idx="1">
                  <c:v>Suomalaiset aikakauslehdet tarjoavat luotettavia tuotesuosituksia</c:v>
                </c:pt>
                <c:pt idx="2">
                  <c:v>Suomalaiset aikakauslehdet tarjoavat luotettavia vertailuja ja testejä</c:v>
                </c:pt>
                <c:pt idx="3">
                  <c:v>Suomalaiset aikakauslehdet ovat laadukkaita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64</c:v>
                </c:pt>
                <c:pt idx="2">
                  <c:v>68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fi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Seuraan itselleni tärkeitä aikakauslehtiä sosiaalisessa mediassa</c:v>
                </c:pt>
                <c:pt idx="1">
                  <c:v>Luen itselleni tärkeät aikakauslehdet kannesta kanteen</c:v>
                </c:pt>
                <c:pt idx="2">
                  <c:v>Maksuton asikaslehti on minulle tärkeä asiakasetu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51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fi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42</c:v>
                </c:pt>
                <c:pt idx="1">
                  <c:v>41</c:v>
                </c:pt>
                <c:pt idx="2">
                  <c:v>53</c:v>
                </c:pt>
                <c:pt idx="3">
                  <c:v>55</c:v>
                </c:pt>
                <c:pt idx="4">
                  <c:v>60</c:v>
                </c:pt>
                <c:pt idx="5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28</c:v>
                </c:pt>
                <c:pt idx="1">
                  <c:v>42</c:v>
                </c:pt>
                <c:pt idx="2">
                  <c:v>50</c:v>
                </c:pt>
                <c:pt idx="3">
                  <c:v>54</c:v>
                </c:pt>
                <c:pt idx="4">
                  <c:v>57</c:v>
                </c:pt>
                <c:pt idx="5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35</c:v>
                </c:pt>
                <c:pt idx="1">
                  <c:v>30</c:v>
                </c:pt>
                <c:pt idx="2">
                  <c:v>37</c:v>
                </c:pt>
                <c:pt idx="3">
                  <c:v>34</c:v>
                </c:pt>
                <c:pt idx="4">
                  <c:v>29</c:v>
                </c:pt>
                <c:pt idx="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Olen ostanut tuotteita aikakauslehdessä näkemieni mainosten perusteella</c:v>
                </c:pt>
                <c:pt idx="1">
                  <c:v>Olen hakenut netistä lisätietoa aikakauslehdessä mainostetusta tuotteesta</c:v>
                </c:pt>
                <c:pt idx="2">
                  <c:v>Mainokset aikakauslehdissä tekevät uutuudet tutuiksi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46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fi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54</c:v>
                </c:pt>
                <c:pt idx="1">
                  <c:v>61</c:v>
                </c:pt>
                <c:pt idx="2">
                  <c:v>62</c:v>
                </c:pt>
                <c:pt idx="3">
                  <c:v>65</c:v>
                </c:pt>
                <c:pt idx="4">
                  <c:v>62</c:v>
                </c:pt>
                <c:pt idx="5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40</c:v>
                </c:pt>
                <c:pt idx="1">
                  <c:v>45</c:v>
                </c:pt>
                <c:pt idx="2">
                  <c:v>56</c:v>
                </c:pt>
                <c:pt idx="3">
                  <c:v>49</c:v>
                </c:pt>
                <c:pt idx="4">
                  <c:v>48</c:v>
                </c:pt>
                <c:pt idx="5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39</c:v>
                </c:pt>
                <c:pt idx="1">
                  <c:v>43</c:v>
                </c:pt>
                <c:pt idx="2">
                  <c:v>50</c:v>
                </c:pt>
                <c:pt idx="3">
                  <c:v>52</c:v>
                </c:pt>
                <c:pt idx="4">
                  <c:v>47</c:v>
                </c:pt>
                <c:pt idx="5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Kokeilen aikakauslehdissä olevia tuotenäytteitä (esim. elintarvikkeita tai kosmetiikkaa)</c:v>
                </c:pt>
                <c:pt idx="1">
                  <c:v>Kokeilen aikakauslehden mainoksissa olevia vinkkejä tai ohjeita (esim. reseptejä)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fi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56</c:v>
                </c:pt>
                <c:pt idx="1">
                  <c:v>62</c:v>
                </c:pt>
                <c:pt idx="2">
                  <c:v>64</c:v>
                </c:pt>
                <c:pt idx="3">
                  <c:v>65</c:v>
                </c:pt>
                <c:pt idx="4">
                  <c:v>62</c:v>
                </c:pt>
                <c:pt idx="5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0</c:formatCode>
                <c:ptCount val="6"/>
                <c:pt idx="0">
                  <c:v>69</c:v>
                </c:pt>
                <c:pt idx="1">
                  <c:v>75</c:v>
                </c:pt>
                <c:pt idx="2">
                  <c:v>84</c:v>
                </c:pt>
                <c:pt idx="3">
                  <c:v>85</c:v>
                </c:pt>
                <c:pt idx="4">
                  <c:v>86</c:v>
                </c:pt>
                <c:pt idx="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40</c:v>
                </c:pt>
                <c:pt idx="1">
                  <c:v>38</c:v>
                </c:pt>
                <c:pt idx="2">
                  <c:v>41</c:v>
                </c:pt>
                <c:pt idx="3">
                  <c:v>39</c:v>
                </c:pt>
                <c:pt idx="4">
                  <c:v>37</c:v>
                </c:pt>
                <c:pt idx="5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Pt>
            <c:idx val="5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91F-4F48-BF90-2056F7BD9F97}"/>
              </c:ext>
            </c:extLst>
          </c:dPt>
          <c:dPt>
            <c:idx val="9"/>
            <c:invertIfNegative val="0"/>
            <c:bubble3D val="0"/>
            <c:spPr>
              <a:solidFill>
                <a:srgbClr val="F4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957-4ACB-94DC-4681B589AC40}"/>
              </c:ext>
            </c:extLst>
          </c:dPt>
          <c:dPt>
            <c:idx val="1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D-4C41-875D-2F1F2FBCB2C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2"/>
                <c:pt idx="0">
                  <c:v>Sähköpostiin tulevat viestit</c:v>
                </c:pt>
                <c:pt idx="1">
                  <c:v>Blogit</c:v>
                </c:pt>
                <c:pt idx="2">
                  <c:v>Sosiaalinen media</c:v>
                </c:pt>
                <c:pt idx="3">
                  <c:v>Radio</c:v>
                </c:pt>
                <c:pt idx="4">
                  <c:v>Muut nettisivustot</c:v>
                </c:pt>
                <c:pt idx="5">
                  <c:v>Lehtien nettisivut</c:v>
                </c:pt>
                <c:pt idx="6">
                  <c:v>Televisio</c:v>
                </c:pt>
                <c:pt idx="7">
                  <c:v>Ulkomainonta (kadut ja liikennevälineet)</c:v>
                </c:pt>
                <c:pt idx="8">
                  <c:v>Kotiin jaettavat mainokset</c:v>
                </c:pt>
                <c:pt idx="9">
                  <c:v>Painetut aikakauslehdet</c:v>
                </c:pt>
                <c:pt idx="10">
                  <c:v>Painetut sanomalehdet</c:v>
                </c:pt>
                <c:pt idx="11">
                  <c:v>Kaupunki- ja ilmaisjakelulehdet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42</c:v>
                </c:pt>
                <c:pt idx="4">
                  <c:v>43</c:v>
                </c:pt>
                <c:pt idx="5">
                  <c:v>54</c:v>
                </c:pt>
                <c:pt idx="6">
                  <c:v>56</c:v>
                </c:pt>
                <c:pt idx="7">
                  <c:v>66</c:v>
                </c:pt>
                <c:pt idx="8">
                  <c:v>67</c:v>
                </c:pt>
                <c:pt idx="9">
                  <c:v>75</c:v>
                </c:pt>
                <c:pt idx="10">
                  <c:v>77</c:v>
                </c:pt>
                <c:pt idx="1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fi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4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Pt>
            <c:idx val="5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090-0544-B111-10499B5FEF89}"/>
              </c:ext>
            </c:extLst>
          </c:dPt>
          <c:dPt>
            <c:idx val="1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D-4C41-875D-2F1F2FBCB2C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Kaupunki- ja ilmaisjakelulehdet</c:v>
                </c:pt>
                <c:pt idx="1">
                  <c:v>Painetut sanomalehdet</c:v>
                </c:pt>
                <c:pt idx="2">
                  <c:v>Painetut aikakauslehdet</c:v>
                </c:pt>
                <c:pt idx="3">
                  <c:v>Ulkomainonta (kadut ja liikennevälineet)</c:v>
                </c:pt>
                <c:pt idx="4">
                  <c:v>Kotiin jaettavat mainokset</c:v>
                </c:pt>
                <c:pt idx="5">
                  <c:v>Lehtien nettisivut</c:v>
                </c:pt>
                <c:pt idx="6">
                  <c:v>Televisio</c:v>
                </c:pt>
                <c:pt idx="7">
                  <c:v>Blogit</c:v>
                </c:pt>
                <c:pt idx="8">
                  <c:v>Muut nettisivustot</c:v>
                </c:pt>
                <c:pt idx="9">
                  <c:v>Sosiaalinen media</c:v>
                </c:pt>
                <c:pt idx="10">
                  <c:v>Radio</c:v>
                </c:pt>
                <c:pt idx="11">
                  <c:v>Sähköpostiin tulevat viestit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</c:v>
                </c:pt>
                <c:pt idx="1">
                  <c:v>18</c:v>
                </c:pt>
                <c:pt idx="2">
                  <c:v>20</c:v>
                </c:pt>
                <c:pt idx="3">
                  <c:v>27</c:v>
                </c:pt>
                <c:pt idx="4">
                  <c:v>29</c:v>
                </c:pt>
                <c:pt idx="5">
                  <c:v>37</c:v>
                </c:pt>
                <c:pt idx="6">
                  <c:v>40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52</c:v>
                </c:pt>
                <c:pt idx="1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fi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44755679155397E-2"/>
          <c:y val="0.13609259773890581"/>
          <c:w val="0.81868403613761476"/>
          <c:h val="0.65303559055118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
vuotta</c:v>
                </c:pt>
                <c:pt idx="1">
                  <c:v>25-34
vuotta</c:v>
                </c:pt>
                <c:pt idx="2">
                  <c:v>35-44
vuotta</c:v>
                </c:pt>
                <c:pt idx="3">
                  <c:v>45-54
vuotta</c:v>
                </c:pt>
                <c:pt idx="4">
                  <c:v>55-64
vuotta</c:v>
                </c:pt>
                <c:pt idx="5">
                  <c:v>65+
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16</c:v>
                </c:pt>
                <c:pt idx="1">
                  <c:v>29</c:v>
                </c:pt>
                <c:pt idx="2">
                  <c:v>13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E-4B49-8F84-6AA89B369607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rgbClr val="9CFFF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
vuotta</c:v>
                </c:pt>
                <c:pt idx="1">
                  <c:v>25-34
vuotta</c:v>
                </c:pt>
                <c:pt idx="2">
                  <c:v>35-44
vuotta</c:v>
                </c:pt>
                <c:pt idx="3">
                  <c:v>45-54
vuotta</c:v>
                </c:pt>
                <c:pt idx="4">
                  <c:v>55-64
vuotta</c:v>
                </c:pt>
                <c:pt idx="5">
                  <c:v>65+
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  <c:pt idx="0">
                  <c:v>41</c:v>
                </c:pt>
                <c:pt idx="1">
                  <c:v>53</c:v>
                </c:pt>
                <c:pt idx="2">
                  <c:v>36</c:v>
                </c:pt>
                <c:pt idx="3">
                  <c:v>26</c:v>
                </c:pt>
                <c:pt idx="4">
                  <c:v>17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E-4B49-8F84-6AA89B36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832895"/>
        <c:axId val="1119961391"/>
      </c:barChar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
vuotta</c:v>
                </c:pt>
                <c:pt idx="1">
                  <c:v>25-34
vuotta</c:v>
                </c:pt>
                <c:pt idx="2">
                  <c:v>35-44
vuotta</c:v>
                </c:pt>
                <c:pt idx="3">
                  <c:v>45-54
vuotta</c:v>
                </c:pt>
                <c:pt idx="4">
                  <c:v>55-64
vuotta</c:v>
                </c:pt>
                <c:pt idx="5">
                  <c:v>65+
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29</c:v>
                </c:pt>
                <c:pt idx="1">
                  <c:v>41</c:v>
                </c:pt>
                <c:pt idx="2">
                  <c:v>25</c:v>
                </c:pt>
                <c:pt idx="3">
                  <c:v>17</c:v>
                </c:pt>
                <c:pt idx="4">
                  <c:v>11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5E-4B49-8F84-6AA89B36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solidFill>
            <a:schemeClr val="tx2"/>
          </a:solidFill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44755679155397E-2"/>
          <c:y val="0.13609259773890581"/>
          <c:w val="0.81868403613761476"/>
          <c:h val="0.65303559055118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
vuotta</c:v>
                </c:pt>
                <c:pt idx="1">
                  <c:v>25-34
vuotta</c:v>
                </c:pt>
                <c:pt idx="2">
                  <c:v>35-44
vuotta</c:v>
                </c:pt>
                <c:pt idx="3">
                  <c:v>45-54
vuotta</c:v>
                </c:pt>
                <c:pt idx="4">
                  <c:v>55-64
vuotta</c:v>
                </c:pt>
                <c:pt idx="5">
                  <c:v>65+
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35</c:v>
                </c:pt>
                <c:pt idx="1">
                  <c:v>47</c:v>
                </c:pt>
                <c:pt idx="2">
                  <c:v>27</c:v>
                </c:pt>
                <c:pt idx="3">
                  <c:v>22</c:v>
                </c:pt>
                <c:pt idx="4">
                  <c:v>15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E-4B49-8F84-6AA89B369607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rgbClr val="9CFFF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
vuotta</c:v>
                </c:pt>
                <c:pt idx="1">
                  <c:v>25-34
vuotta</c:v>
                </c:pt>
                <c:pt idx="2">
                  <c:v>35-44
vuotta</c:v>
                </c:pt>
                <c:pt idx="3">
                  <c:v>45-54
vuotta</c:v>
                </c:pt>
                <c:pt idx="4">
                  <c:v>55-64
vuotta</c:v>
                </c:pt>
                <c:pt idx="5">
                  <c:v>65+
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  <c:pt idx="0">
                  <c:v>34</c:v>
                </c:pt>
                <c:pt idx="1">
                  <c:v>47</c:v>
                </c:pt>
                <c:pt idx="2">
                  <c:v>32</c:v>
                </c:pt>
                <c:pt idx="3">
                  <c:v>24</c:v>
                </c:pt>
                <c:pt idx="4">
                  <c:v>16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E-4B49-8F84-6AA89B36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832895"/>
        <c:axId val="1119961391"/>
      </c:barChar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
vuotta</c:v>
                </c:pt>
                <c:pt idx="1">
                  <c:v>25-34
vuotta</c:v>
                </c:pt>
                <c:pt idx="2">
                  <c:v>35-44
vuotta</c:v>
                </c:pt>
                <c:pt idx="3">
                  <c:v>45-54
vuotta</c:v>
                </c:pt>
                <c:pt idx="4">
                  <c:v>55-64
vuotta</c:v>
                </c:pt>
                <c:pt idx="5">
                  <c:v>65+
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34</c:v>
                </c:pt>
                <c:pt idx="1">
                  <c:v>47</c:v>
                </c:pt>
                <c:pt idx="2">
                  <c:v>30</c:v>
                </c:pt>
                <c:pt idx="3">
                  <c:v>23</c:v>
                </c:pt>
                <c:pt idx="4">
                  <c:v>16</c:v>
                </c:pt>
                <c:pt idx="5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5E-4B49-8F84-6AA89B36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solidFill>
            <a:schemeClr val="tx2"/>
          </a:solidFill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0</c:formatCode>
                <c:ptCount val="6"/>
                <c:pt idx="0">
                  <c:v>58</c:v>
                </c:pt>
                <c:pt idx="1">
                  <c:v>56</c:v>
                </c:pt>
                <c:pt idx="2">
                  <c:v>72</c:v>
                </c:pt>
                <c:pt idx="3">
                  <c:v>74</c:v>
                </c:pt>
                <c:pt idx="4">
                  <c:v>74</c:v>
                </c:pt>
                <c:pt idx="5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56</c:v>
                </c:pt>
                <c:pt idx="1">
                  <c:v>60</c:v>
                </c:pt>
                <c:pt idx="2">
                  <c:v>70</c:v>
                </c:pt>
                <c:pt idx="3">
                  <c:v>67</c:v>
                </c:pt>
                <c:pt idx="4">
                  <c:v>68</c:v>
                </c:pt>
                <c:pt idx="5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0</c:formatCode>
                <c:ptCount val="6"/>
                <c:pt idx="0">
                  <c:v>44</c:v>
                </c:pt>
                <c:pt idx="1">
                  <c:v>34</c:v>
                </c:pt>
                <c:pt idx="2">
                  <c:v>26</c:v>
                </c:pt>
                <c:pt idx="3">
                  <c:v>5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Sheet1!$A$3:$A$4</c:f>
              <c:strCache>
                <c:ptCount val="2"/>
                <c:pt idx="0">
                  <c:v>Ammattilehden avulla pysyn ajan tasalla ammatillisista asioista</c:v>
                </c:pt>
                <c:pt idx="1">
                  <c:v>Alan erikoislehdestä saan tietoa harrastuksistani ja mielenkiinnon kohteista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70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fi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69</c:v>
                </c:pt>
                <c:pt idx="1">
                  <c:v>80</c:v>
                </c:pt>
                <c:pt idx="2">
                  <c:v>86</c:v>
                </c:pt>
                <c:pt idx="3">
                  <c:v>86</c:v>
                </c:pt>
                <c:pt idx="4">
                  <c:v>85</c:v>
                </c:pt>
                <c:pt idx="5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60</c:v>
                </c:pt>
                <c:pt idx="1">
                  <c:v>73</c:v>
                </c:pt>
                <c:pt idx="2">
                  <c:v>83</c:v>
                </c:pt>
                <c:pt idx="3">
                  <c:v>85</c:v>
                </c:pt>
                <c:pt idx="4">
                  <c:v>82</c:v>
                </c:pt>
                <c:pt idx="5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56</c:v>
                </c:pt>
                <c:pt idx="1">
                  <c:v>70</c:v>
                </c:pt>
                <c:pt idx="2">
                  <c:v>75</c:v>
                </c:pt>
                <c:pt idx="3">
                  <c:v>79</c:v>
                </c:pt>
                <c:pt idx="4">
                  <c:v>79</c:v>
                </c:pt>
                <c:pt idx="5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Sarake4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Sarake5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15-24 vuotta</c:v>
                </c:pt>
                <c:pt idx="1">
                  <c:v>25-34 vuotta</c:v>
                </c:pt>
                <c:pt idx="2">
                  <c:v>35-44 vuotta</c:v>
                </c:pt>
                <c:pt idx="3">
                  <c:v>45-54 vuotta</c:v>
                </c:pt>
                <c:pt idx="4">
                  <c:v>55-64 vuotta</c:v>
                </c:pt>
                <c:pt idx="5">
                  <c:v>65+ vuotta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fi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>
        <a:defRPr>
          <a:latin typeface="Neue Haas Unica W1G" panose="020B0504030206020203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24.1.2025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24.1.2025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4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2537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9649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2657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7127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553938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76628"/>
            <a:ext cx="1829365" cy="137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45" y="1274961"/>
            <a:ext cx="11364611" cy="48512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992F0A66-5A13-8B4C-A06C-B988CD09E4A1}"/>
              </a:ext>
            </a:extLst>
          </p:cNvPr>
          <p:cNvSpPr txBox="1">
            <a:spLocks/>
          </p:cNvSpPr>
          <p:nvPr userDrawn="1"/>
        </p:nvSpPr>
        <p:spPr>
          <a:xfrm>
            <a:off x="290101" y="6454335"/>
            <a:ext cx="8509867" cy="3506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/>
              <a:t>Lähde</a:t>
            </a:r>
            <a:r>
              <a:rPr lang="en-GB" sz="1200" dirty="0"/>
              <a:t>: KMT 2020  |  </a:t>
            </a:r>
            <a:r>
              <a:rPr lang="fi-FI" sz="1200" dirty="0"/>
              <a:t>Koko väestö N: 46 402</a:t>
            </a:r>
            <a:endParaRPr lang="en-GB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5EAD27-754D-3A4E-A2AE-D7541BEEF34C}"/>
              </a:ext>
            </a:extLst>
          </p:cNvPr>
          <p:cNvSpPr txBox="1">
            <a:spLocks/>
          </p:cNvSpPr>
          <p:nvPr userDrawn="1"/>
        </p:nvSpPr>
        <p:spPr>
          <a:xfrm rot="2700000">
            <a:off x="10278538" y="444449"/>
            <a:ext cx="2746293" cy="39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prstDash val="sysDot"/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Calibri"/>
              </a:defRPr>
            </a:lvl1pPr>
          </a:lstStyle>
          <a:p>
            <a:r>
              <a:rPr lang="fi-FI" sz="1333" dirty="0"/>
              <a:t>KMT 2020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B4BECD-1F05-3643-B6B0-CADC83F56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216284"/>
            <a:ext cx="11365405" cy="515552"/>
          </a:xfrm>
        </p:spPr>
        <p:txBody>
          <a:bodyPr anchor="ctr">
            <a:noAutofit/>
          </a:bodyPr>
          <a:lstStyle>
            <a:lvl1pPr algn="l">
              <a:defRPr sz="4267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B1A7F9-7625-F743-BDBD-AF9CFA0738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2750" y="769545"/>
            <a:ext cx="11365405" cy="403417"/>
          </a:xfrm>
        </p:spPr>
        <p:txBody>
          <a:bodyPr>
            <a:noAutofit/>
          </a:bodyPr>
          <a:lstStyle>
            <a:lvl1pPr>
              <a:defRPr sz="1600" b="1" i="1">
                <a:latin typeface="Times" pitchFamily="2" charset="0"/>
              </a:defRPr>
            </a:lvl1pPr>
            <a:lvl2pPr>
              <a:defRPr sz="2400">
                <a:latin typeface="Times" pitchFamily="2" charset="0"/>
              </a:defRPr>
            </a:lvl2pPr>
            <a:lvl3pPr>
              <a:defRPr sz="2400">
                <a:latin typeface="Times" pitchFamily="2" charset="0"/>
              </a:defRPr>
            </a:lvl3pPr>
            <a:lvl4pPr>
              <a:defRPr sz="2400">
                <a:latin typeface="Times" pitchFamily="2" charset="0"/>
              </a:defRPr>
            </a:lvl4pPr>
            <a:lvl5pPr>
              <a:defRPr sz="2400">
                <a:latin typeface="Times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5707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24.1.2025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857" r:id="rId49"/>
    <p:sldLayoutId id="2147483672" r:id="rId50"/>
    <p:sldLayoutId id="2147483673" r:id="rId51"/>
    <p:sldLayoutId id="2147483655" r:id="rId52"/>
    <p:sldLayoutId id="2147483671" r:id="rId53"/>
    <p:sldLayoutId id="2147483858" r:id="rId5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C26DFA3F-FE06-3347-A695-464DFC5D6D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3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FI" dirty="0"/>
              <a:t>Lukutavat &amp; </a:t>
            </a:r>
            <a:br>
              <a:rPr lang="en-FI" dirty="0"/>
            </a:br>
            <a:r>
              <a:rPr lang="en-FI" dirty="0"/>
              <a:t>mainontaan suhtautuminen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4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4147AC80-A020-5645-8F0A-E38478E4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Suomalaiset aikakauslehdet</a:t>
            </a:r>
            <a:br>
              <a:rPr lang="fi-FI" sz="2800" dirty="0"/>
            </a:br>
            <a:r>
              <a:rPr lang="fi-FI" sz="2800" dirty="0"/>
              <a:t>tarjoavat luotettavia vertailuja ja testejä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68 %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luottaa aikakauslehtien vertailuihin ja testeihin – miehistä 72 % ja naisista 65 %.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84052715"/>
              </p:ext>
            </p:extLst>
          </p:nvPr>
        </p:nvGraphicFramePr>
        <p:xfrm>
          <a:off x="867156" y="2199861"/>
          <a:ext cx="4799012" cy="3086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54332">
                <a:tc>
                  <a:txBody>
                    <a:bodyPr/>
                    <a:lstStyle/>
                    <a:p>
                      <a:pPr algn="ctr"/>
                      <a:r>
                        <a:rPr lang="fi-FI" sz="1500" dirty="0">
                          <a:solidFill>
                            <a:schemeClr val="bg1"/>
                          </a:solidFill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dirty="0">
                          <a:solidFill>
                            <a:schemeClr val="bg1"/>
                          </a:solidFill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2732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Vene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2732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2732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Kippari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2732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Tekniikka &amp; Talous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2732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2732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2732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IS Urheilulehti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2732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Auto Bild Suomi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33301"/>
                  </a:ext>
                </a:extLst>
              </a:tr>
              <a:tr h="2732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Tuulilasi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106870"/>
                  </a:ext>
                </a:extLst>
              </a:tr>
              <a:tr h="2732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Viinilehti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26719"/>
                  </a:ext>
                </a:extLst>
              </a:tr>
            </a:tbl>
          </a:graphicData>
        </a:graphic>
      </p:graphicFrame>
      <p:sp>
        <p:nvSpPr>
          <p:cNvPr id="2" name="Rectangle 13">
            <a:extLst>
              <a:ext uri="{FF2B5EF4-FFF2-40B4-BE49-F238E27FC236}">
                <a16:creationId xmlns:a16="http://schemas.microsoft.com/office/drawing/2014/main" id="{527BB387-7163-6C71-9389-C908FD16EA77}"/>
              </a:ext>
            </a:extLst>
          </p:cNvPr>
          <p:cNvSpPr/>
          <p:nvPr/>
        </p:nvSpPr>
        <p:spPr>
          <a:xfrm>
            <a:off x="1917472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4798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Suomalaiset aikakauslehdet tarjoavat luotettavia tuotesuosituksia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70611000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CD9CD80-E0CD-4311-8A81-DFC0CEC0DD8C}"/>
              </a:ext>
            </a:extLst>
          </p:cNvPr>
          <p:cNvSpPr txBox="1"/>
          <p:nvPr/>
        </p:nvSpPr>
        <p:spPr>
          <a:xfrm>
            <a:off x="7694097" y="2464496"/>
            <a:ext cx="3661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63 %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luottaa kotimaisten aikakauslehtien tuotesuosituksiin – naisista 64 % ja  miehistä 63 %.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44AAB9E2-D2D9-20B5-03B5-9F39C3767703}"/>
              </a:ext>
            </a:extLst>
          </p:cNvPr>
          <p:cNvSpPr/>
          <p:nvPr/>
        </p:nvSpPr>
        <p:spPr>
          <a:xfrm>
            <a:off x="1917472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31301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Suomalaiset aikakauslehdet tarjoavat luotettavia tuotesuosituksia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77381418"/>
              </p:ext>
            </p:extLst>
          </p:nvPr>
        </p:nvGraphicFramePr>
        <p:xfrm>
          <a:off x="867156" y="2199860"/>
          <a:ext cx="4799012" cy="3688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Ihana-askartelulehti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Viinilehti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Katso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Meidän Talo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Viisas Raha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Käytännön Maamies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333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10687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Tekniikka &amp; Talous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999424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0C608BE-48E8-EC5D-AF53-37CD283B7250}"/>
              </a:ext>
            </a:extLst>
          </p:cNvPr>
          <p:cNvSpPr txBox="1">
            <a:spLocks/>
          </p:cNvSpPr>
          <p:nvPr/>
        </p:nvSpPr>
        <p:spPr>
          <a:xfrm>
            <a:off x="7846497" y="15938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5" name="Tekstiruutu 8">
            <a:extLst>
              <a:ext uri="{FF2B5EF4-FFF2-40B4-BE49-F238E27FC236}">
                <a16:creationId xmlns:a16="http://schemas.microsoft.com/office/drawing/2014/main" id="{013757CC-F4D8-F92A-C995-28198A3FB8AD}"/>
              </a:ext>
            </a:extLst>
          </p:cNvPr>
          <p:cNvSpPr txBox="1"/>
          <p:nvPr/>
        </p:nvSpPr>
        <p:spPr>
          <a:xfrm>
            <a:off x="7694097" y="2464496"/>
            <a:ext cx="3661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64 %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luottaa kotimaisten aikakauslehtien tuotesuosituksiin – naisista 64 % ja  miehistä 63 %.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B293385-1009-A5F4-A19D-E2370DEB59DA}"/>
              </a:ext>
            </a:extLst>
          </p:cNvPr>
          <p:cNvSpPr/>
          <p:nvPr/>
        </p:nvSpPr>
        <p:spPr>
          <a:xfrm>
            <a:off x="1917472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382862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Luotan somevaikuttajien tuotesuosituksiin</a:t>
            </a:r>
            <a:br>
              <a:rPr lang="fi-FI" sz="2800" dirty="0"/>
            </a:br>
            <a:endParaRPr lang="fi-FI" sz="2800" dirty="0"/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30345132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743174"/>
            <a:ext cx="36612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20 %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luottaa bloggaajien ja tubettajien tuotesuosituksiin – naiset (23 %) hieman miehiä (17 %) useammin.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Korkeinta luottamus on nuorimmassa ikäryhmässä.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4222EAE-7935-23AF-6512-CD07D5102315}"/>
              </a:ext>
            </a:extLst>
          </p:cNvPr>
          <p:cNvSpPr/>
          <p:nvPr/>
        </p:nvSpPr>
        <p:spPr>
          <a:xfrm>
            <a:off x="1917472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2390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60571"/>
            <a:ext cx="4799012" cy="123190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800" dirty="0"/>
              <a:t>Luotan bloggaajien ja tubettajien tuotesuosituksiin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18774907"/>
              </p:ext>
            </p:extLst>
          </p:nvPr>
        </p:nvGraphicFramePr>
        <p:xfrm>
          <a:off x="867156" y="2199860"/>
          <a:ext cx="4799012" cy="3688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Mikrobitti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Alibi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Ruotuväki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IS Urheilulehti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Deko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333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10687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999424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4F4BD6B4-D210-4BCA-8CAF-F9BEE3AC579C}"/>
              </a:ext>
            </a:extLst>
          </p:cNvPr>
          <p:cNvSpPr txBox="1"/>
          <p:nvPr/>
        </p:nvSpPr>
        <p:spPr>
          <a:xfrm>
            <a:off x="7694097" y="1743174"/>
            <a:ext cx="36612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20 %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luottaa bloggaajien ja tubettajien tuotesuosituksiin – naiset (23 %) hieman miehiä (17 %) useammin.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Korkeinta luottamus on nuorimmassa ikäryhmässä.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CD1954F4-3A21-337C-34F0-44D4974E7502}"/>
              </a:ext>
            </a:extLst>
          </p:cNvPr>
          <p:cNvSpPr/>
          <p:nvPr/>
        </p:nvSpPr>
        <p:spPr>
          <a:xfrm>
            <a:off x="1917472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351904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03363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Aikakauslehtien parissa rentoudutaan ja saadaan tietoa omista mielenkiinnon kohteista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% suomalaisista, täysin tai osittain samaa mieltä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89794922"/>
              </p:ext>
            </p:extLst>
          </p:nvPr>
        </p:nvGraphicFramePr>
        <p:xfrm>
          <a:off x="1790700" y="1514475"/>
          <a:ext cx="8610600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3">
            <a:extLst>
              <a:ext uri="{FF2B5EF4-FFF2-40B4-BE49-F238E27FC236}">
                <a16:creationId xmlns:a16="http://schemas.microsoft.com/office/drawing/2014/main" id="{7EE07DED-0C0D-C616-4CF2-BEAE99EBDB2C}"/>
              </a:ext>
            </a:extLst>
          </p:cNvPr>
          <p:cNvSpPr/>
          <p:nvPr/>
        </p:nvSpPr>
        <p:spPr>
          <a:xfrm>
            <a:off x="4638900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9475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Alan erikoislehdestä saan tietoa harrastuksistani ja mielenkiinnon kohteista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79128159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743174"/>
            <a:ext cx="3661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Erikoistuneelle </a:t>
            </a:r>
            <a:r>
              <a:rPr lang="fi-FI" dirty="0" err="1">
                <a:solidFill>
                  <a:schemeClr val="bg1"/>
                </a:solidFill>
                <a:latin typeface="Neue Haas Unica W1G Medium" panose="020B0504030206020203" pitchFamily="34" charset="0"/>
              </a:rPr>
              <a:t>aikakausmedialle</a:t>
            </a: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on vahva tilaus kaikissa ikäluokissa.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81 %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saa tietoa harrastuksistaan ja mielenkiinnon kohteistaan alan erikoislehdestä – naisista 80 % ja miehistä 82 %.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A529489F-F6B1-31D0-402E-EB5C92283BD2}"/>
              </a:ext>
            </a:extLst>
          </p:cNvPr>
          <p:cNvSpPr/>
          <p:nvPr/>
        </p:nvSpPr>
        <p:spPr>
          <a:xfrm>
            <a:off x="2200500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115581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Alan erikoislehdestä saan tietoa harrastuksistani ja mielenkiinnon kohteista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29331969"/>
              </p:ext>
            </p:extLst>
          </p:nvPr>
        </p:nvGraphicFramePr>
        <p:xfrm>
          <a:off x="867156" y="2199863"/>
          <a:ext cx="4799012" cy="3688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Tekniikka &amp; Talous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Viisas Raha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Vene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IS Urheilulehti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Askel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Glorian ruoka&amp;viini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Auto Bild Suomi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Kippari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429255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4F4BD6B4-D210-4BCA-8CAF-F9BEE3AC579C}"/>
              </a:ext>
            </a:extLst>
          </p:cNvPr>
          <p:cNvSpPr txBox="1"/>
          <p:nvPr/>
        </p:nvSpPr>
        <p:spPr>
          <a:xfrm>
            <a:off x="7694097" y="1743174"/>
            <a:ext cx="36612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Erikoistuneelle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aikakausmedialle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on vahva tilaus kaikissa ikäluokissa.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81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saa tietoa harrastuksistaan ja mielenkiinnon kohteistaan alan erikoislehdestä </a:t>
            </a: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– naisista 80 % ja miehistä 82 %.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  <a:p>
            <a:pPr marL="0" indent="0" algn="ctr">
              <a:buNone/>
            </a:pPr>
            <a:endParaRPr lang="fi-FI" sz="6000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B6530705-E9B9-D05D-AA8D-19696C45952D}"/>
              </a:ext>
            </a:extLst>
          </p:cNvPr>
          <p:cNvSpPr/>
          <p:nvPr/>
        </p:nvSpPr>
        <p:spPr>
          <a:xfrm>
            <a:off x="2200500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26861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/>
              <a:t>Aikakauslehtien parissa rentoudun ja inspiroidun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17194789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919012"/>
            <a:ext cx="3661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78 %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rentoutuu ja inspiroituu aikakauslehtien parissa – naisista 83 % ja miehistä 73 %.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74207287-61A6-0F91-7450-BC5B010DF2C0}"/>
              </a:ext>
            </a:extLst>
          </p:cNvPr>
          <p:cNvSpPr/>
          <p:nvPr/>
        </p:nvSpPr>
        <p:spPr>
          <a:xfrm>
            <a:off x="2200500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58071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/>
              <a:t>Aikakauslehtien parissa rentoudun ja inspiroidun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2886347"/>
              </p:ext>
            </p:extLst>
          </p:nvPr>
        </p:nvGraphicFramePr>
        <p:xfrm>
          <a:off x="867156" y="2199861"/>
          <a:ext cx="4799012" cy="366754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63164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Gloria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413795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Matka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Glorian Koti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Viinilehti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163532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Avotakka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982861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6CA4B908-E8D8-2CED-06C4-6E882B1A6C3C}"/>
              </a:ext>
            </a:extLst>
          </p:cNvPr>
          <p:cNvSpPr txBox="1"/>
          <p:nvPr/>
        </p:nvSpPr>
        <p:spPr>
          <a:xfrm>
            <a:off x="7694097" y="1919012"/>
            <a:ext cx="3661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78 %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rentoutuu ja inspiroituu aikakauslehtien parissa – naisista 83 % ja miehistä 73 %.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180F4A-E6C3-4D78-F334-A5074BC312EF}"/>
              </a:ext>
            </a:extLst>
          </p:cNvPr>
          <p:cNvSpPr/>
          <p:nvPr/>
        </p:nvSpPr>
        <p:spPr>
          <a:xfrm>
            <a:off x="2124300" y="6439778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3636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Sisältö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9595" y="30187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39595" y="380118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39595" y="45684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896895" y="3048976"/>
            <a:ext cx="4096499" cy="53603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Lukemisen ja mainonnan väittämät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896894" y="3887202"/>
            <a:ext cx="4096499" cy="424457"/>
          </a:xfrm>
        </p:spPr>
        <p:txBody>
          <a:bodyPr anchor="ctr">
            <a:noAutofit/>
          </a:bodyPr>
          <a:lstStyle/>
          <a:p>
            <a:r>
              <a:rPr lang="fi-FI" sz="2000" dirty="0"/>
              <a:t>Suhtautuminen mainontaan eri kanavissa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896895" y="4654462"/>
            <a:ext cx="4096499" cy="424458"/>
          </a:xfrm>
        </p:spPr>
        <p:txBody>
          <a:bodyPr anchor="ctr">
            <a:noAutofit/>
          </a:bodyPr>
          <a:lstStyle/>
          <a:p>
            <a:r>
              <a:rPr lang="fi-FI" sz="2000" dirty="0"/>
              <a:t>Mainonnan estäminen</a:t>
            </a:r>
            <a:endParaRPr lang="en-FI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B70C0F-4D97-834D-A5CB-5BF40350389B}"/>
              </a:ext>
            </a:extLst>
          </p:cNvPr>
          <p:cNvSpPr txBox="1">
            <a:spLocks/>
          </p:cNvSpPr>
          <p:nvPr/>
        </p:nvSpPr>
        <p:spPr>
          <a:xfrm>
            <a:off x="1524000" y="6277431"/>
            <a:ext cx="9144000" cy="29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4</a:t>
            </a:r>
            <a:endParaRPr lang="en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Ammattilehden avulla pysyn ajan tasalla ammatillisista asioista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96422780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465799" y="1743174"/>
            <a:ext cx="41162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Oman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alan lehdellä on tärkeä rooli ammattitaidon ylläpitämisessä.</a:t>
            </a:r>
          </a:p>
          <a:p>
            <a:pPr algn="ctr">
              <a:defRPr/>
            </a:pP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70 %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sanoo pysyvänsä ajan tasalla ammatillisista asioista ammattilehden avulla – </a:t>
            </a: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naisista 68 % ja miehistä 73 %.</a:t>
            </a:r>
          </a:p>
          <a:p>
            <a:pPr algn="ctr"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25–64-vuotiaista väitteen kanssa samaa mieltä on 76 %.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EDD50B36-A0A4-A11B-9E1D-0CE832EDDAB7}"/>
              </a:ext>
            </a:extLst>
          </p:cNvPr>
          <p:cNvSpPr/>
          <p:nvPr/>
        </p:nvSpPr>
        <p:spPr>
          <a:xfrm>
            <a:off x="2124300" y="6439778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85105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Ammattilehden avulla pysyn ajan tasalla ammatillisista asioista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0942488"/>
              </p:ext>
            </p:extLst>
          </p:nvPr>
        </p:nvGraphicFramePr>
        <p:xfrm>
          <a:off x="867156" y="2199862"/>
          <a:ext cx="4799012" cy="36348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09502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Tekniikka &amp; Talous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Tivi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Viisas Raha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Kippari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Vene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Käytännön Maamies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Viinilehti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Auto Bild Suomi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234939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Metsälehti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38652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4F4BD6B4-D210-4BCA-8CAF-F9BEE3AC579C}"/>
              </a:ext>
            </a:extLst>
          </p:cNvPr>
          <p:cNvSpPr txBox="1"/>
          <p:nvPr/>
        </p:nvSpPr>
        <p:spPr>
          <a:xfrm>
            <a:off x="7460053" y="1743174"/>
            <a:ext cx="41277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Oman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alan lehdellä on tärkeä rooli ammattitaidon ylläpitämisessä.</a:t>
            </a:r>
          </a:p>
          <a:p>
            <a:pPr algn="ctr">
              <a:defRPr/>
            </a:pP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70 %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sanoo pysyvänsä ajan tasalla ammatillisista asioista ammattilehden avulla – </a:t>
            </a: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naisista 68 % ja miehistä 73 %.</a:t>
            </a:r>
          </a:p>
          <a:p>
            <a:pPr algn="ctr"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25–64-vuotiaista väitteen kanssa samaa mieltä on 76 %.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4DAB0EB5-AA88-05B6-A491-085C084052EA}"/>
              </a:ext>
            </a:extLst>
          </p:cNvPr>
          <p:cNvSpPr/>
          <p:nvPr/>
        </p:nvSpPr>
        <p:spPr>
          <a:xfrm>
            <a:off x="2124300" y="6384480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173210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Aikakauslehteen sitoutuminen 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% suomalaisista, täysin tai osittain samaa mieltä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35636245"/>
              </p:ext>
            </p:extLst>
          </p:nvPr>
        </p:nvGraphicFramePr>
        <p:xfrm>
          <a:off x="1790700" y="1514475"/>
          <a:ext cx="8610600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3">
            <a:extLst>
              <a:ext uri="{FF2B5EF4-FFF2-40B4-BE49-F238E27FC236}">
                <a16:creationId xmlns:a16="http://schemas.microsoft.com/office/drawing/2014/main" id="{7E2A5CBF-A345-C496-8214-7E6846E3BCC0}"/>
              </a:ext>
            </a:extLst>
          </p:cNvPr>
          <p:cNvSpPr/>
          <p:nvPr/>
        </p:nvSpPr>
        <p:spPr>
          <a:xfrm>
            <a:off x="4159929" y="6317043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20615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/>
              <a:t>Maksuton asiakaslehti on minulle tärkeä asiakasetu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31984051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2325996"/>
            <a:ext cx="3661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56 %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pitää asiakaslehteä tärkeänä etuna – naisista  62 % ja miehistä 50 %.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E39138DB-1CED-7A51-94C6-D03BCE8B6312}"/>
              </a:ext>
            </a:extLst>
          </p:cNvPr>
          <p:cNvSpPr/>
          <p:nvPr/>
        </p:nvSpPr>
        <p:spPr>
          <a:xfrm>
            <a:off x="2352901" y="6439778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327094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/>
              <a:t>Maksuton asiakaslehti on minulle tärkeä asiakasetu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65787684"/>
              </p:ext>
            </p:extLst>
          </p:nvPr>
        </p:nvGraphicFramePr>
        <p:xfrm>
          <a:off x="1080516" y="2050950"/>
          <a:ext cx="4799012" cy="38137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16223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Kotimaa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ET Terveys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Voi Hyvin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Ihana-askartelulehti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Askel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Kotiliesi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Apu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Apu Terveys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288442"/>
                  </a:ext>
                </a:extLst>
              </a:tr>
              <a:tr h="3162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Seura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051804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85F134F3-E06E-67C8-AC53-BCCB07206DB3}"/>
              </a:ext>
            </a:extLst>
          </p:cNvPr>
          <p:cNvSpPr/>
          <p:nvPr/>
        </p:nvSpPr>
        <p:spPr>
          <a:xfrm>
            <a:off x="2352901" y="6386079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C557F59-A978-A407-3256-2B2DE2C9C93B}"/>
              </a:ext>
            </a:extLst>
          </p:cNvPr>
          <p:cNvSpPr txBox="1"/>
          <p:nvPr/>
        </p:nvSpPr>
        <p:spPr>
          <a:xfrm>
            <a:off x="7694097" y="2325996"/>
            <a:ext cx="3661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56 %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pitää asiakaslehteä tärkeänä etuna – naisista  62 % ja miehistä 50 %.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60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Luen itselleni tärkeät aikakauslehdet kannesta kanteen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27639671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2325996"/>
            <a:ext cx="3661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51 %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lukee aikakauslehtensä kannesta kanteen – naisista  56 % ja miehistä 47 %.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E39138DB-1CED-7A51-94C6-D03BCE8B6312}"/>
              </a:ext>
            </a:extLst>
          </p:cNvPr>
          <p:cNvSpPr/>
          <p:nvPr/>
        </p:nvSpPr>
        <p:spPr>
          <a:xfrm>
            <a:off x="2352901" y="6439778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104764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Luen itselleni tärkeät aikakauslehdet kannesta kanteen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13352505"/>
              </p:ext>
            </p:extLst>
          </p:nvPr>
        </p:nvGraphicFramePr>
        <p:xfrm>
          <a:off x="1080516" y="2050950"/>
          <a:ext cx="4799012" cy="3688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Katso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Askel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Kotimaa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Viherpiha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Apu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Seura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Kodin Pellervo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Meidän Mökki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051804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88F6EDFE-FAAF-CAFF-D044-87803AD3C666}"/>
              </a:ext>
            </a:extLst>
          </p:cNvPr>
          <p:cNvSpPr txBox="1"/>
          <p:nvPr/>
        </p:nvSpPr>
        <p:spPr>
          <a:xfrm>
            <a:off x="7694097" y="2325996"/>
            <a:ext cx="3661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52 %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lukee aikakauslehtensä kannesta kanteen – naisista  57 % ja miehistä 48 %.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5F134F3-E06E-67C8-AC53-BCCB07206DB3}"/>
              </a:ext>
            </a:extLst>
          </p:cNvPr>
          <p:cNvSpPr/>
          <p:nvPr/>
        </p:nvSpPr>
        <p:spPr>
          <a:xfrm>
            <a:off x="2352901" y="6386079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187352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Seuraan itselleni tärkeitä aikakauslehtiä sosiaalisessa mediassa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1162882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2187497"/>
            <a:ext cx="3661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32 %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seuraa itselleen tärkeitä aikakauslehtiä somessa.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Naisten (34 %) ja miesten (30 %) seuraamisella ei käytännössä ole eroa.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D51F7CAA-AFFB-E8E7-91E8-1946EEDB07DA}"/>
              </a:ext>
            </a:extLst>
          </p:cNvPr>
          <p:cNvSpPr/>
          <p:nvPr/>
        </p:nvSpPr>
        <p:spPr>
          <a:xfrm>
            <a:off x="2352901" y="6386079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153560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Seuraan itselleni tärkeitä aikakauslehtiä sosiaalisessa mediassa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34486708"/>
              </p:ext>
            </p:extLst>
          </p:nvPr>
        </p:nvGraphicFramePr>
        <p:xfrm>
          <a:off x="867156" y="2199862"/>
          <a:ext cx="4799012" cy="373285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90067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Käytännön Maamies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Viisas Raha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Ihana-askartelulehti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Koneviesti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32427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Voi Hyvin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051804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E0494029-089F-2865-EFDE-5327A46D5763}"/>
              </a:ext>
            </a:extLst>
          </p:cNvPr>
          <p:cNvSpPr txBox="1"/>
          <p:nvPr/>
        </p:nvSpPr>
        <p:spPr>
          <a:xfrm>
            <a:off x="7694097" y="2187497"/>
            <a:ext cx="3661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32 %</a:t>
            </a:r>
            <a:br>
              <a:rPr lang="fi-FI" sz="6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seuraa itselleen tärkeitä aikakauslehtiä somessa.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Naisten (33 %) ja miesten (30 %) seuraamisella ei käytännössä ole eroa.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71D8EFE-021B-F822-DCE2-534C728A31FC}"/>
              </a:ext>
            </a:extLst>
          </p:cNvPr>
          <p:cNvSpPr/>
          <p:nvPr/>
        </p:nvSpPr>
        <p:spPr>
          <a:xfrm>
            <a:off x="2352901" y="6386079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1090509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Aikakauslehtimainonta tekee tuotteet tutuiksi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% suomalaisista, täysin tai osittain samaa mieltä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1055701"/>
              </p:ext>
            </p:extLst>
          </p:nvPr>
        </p:nvGraphicFramePr>
        <p:xfrm>
          <a:off x="1790700" y="1514475"/>
          <a:ext cx="8610600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3">
            <a:extLst>
              <a:ext uri="{FF2B5EF4-FFF2-40B4-BE49-F238E27FC236}">
                <a16:creationId xmlns:a16="http://schemas.microsoft.com/office/drawing/2014/main" id="{69000AC8-E540-16CA-AAC7-584E17D16791}"/>
              </a:ext>
            </a:extLst>
          </p:cNvPr>
          <p:cNvSpPr/>
          <p:nvPr/>
        </p:nvSpPr>
        <p:spPr>
          <a:xfrm>
            <a:off x="4432072" y="6404015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339951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B29266-3924-574D-8BC0-A5D6FCE3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0626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1. </a:t>
            </a:r>
            <a:br>
              <a:rPr lang="fi-FI" dirty="0"/>
            </a:br>
            <a:r>
              <a:rPr lang="fi-FI" dirty="0"/>
              <a:t>Lukemisen ja mainonnan väittämät</a:t>
            </a:r>
          </a:p>
        </p:txBody>
      </p:sp>
    </p:spTree>
    <p:extLst>
      <p:ext uri="{BB962C8B-B14F-4D97-AF65-F5344CB8AC3E}">
        <p14:creationId xmlns:p14="http://schemas.microsoft.com/office/powerpoint/2010/main" val="735205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/>
              <a:t>Aikakauslehtimainonta tekee uutuudet tutuiksi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43678845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886740"/>
            <a:ext cx="3661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60 %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sanoo aikakauslehtimainosten tekevän uutuudet tutuiksi.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Naisista väittämän kanssa on samaa mieltä </a:t>
            </a:r>
            <a:r>
              <a:rPr lang="fi-FI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65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 ja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miehistä </a:t>
            </a:r>
            <a:r>
              <a:rPr lang="fi-FI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54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%.</a:t>
            </a:r>
            <a:endParaRPr lang="fi-FI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1EC97CD5-DB11-5E1D-A17E-E8619E648884}"/>
              </a:ext>
            </a:extLst>
          </p:cNvPr>
          <p:cNvSpPr/>
          <p:nvPr/>
        </p:nvSpPr>
        <p:spPr>
          <a:xfrm>
            <a:off x="2309357" y="6385459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426665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/>
              <a:t>Aikakauslehtimainonta tekee uutuudet tutuiksi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46849590"/>
              </p:ext>
            </p:extLst>
          </p:nvPr>
        </p:nvGraphicFramePr>
        <p:xfrm>
          <a:off x="867156" y="2199860"/>
          <a:ext cx="4799012" cy="354063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64834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075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Kauneus &amp; Terveys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075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3075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Ihana-askartelulehti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3075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Voi Hyvin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3075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Gloria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3075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Viinilehti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075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Oma Piha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075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075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Kotiliesi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0758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ABFDD9DD-C2D6-3A5C-0849-3E1A0D4500D6}"/>
              </a:ext>
            </a:extLst>
          </p:cNvPr>
          <p:cNvSpPr txBox="1"/>
          <p:nvPr/>
        </p:nvSpPr>
        <p:spPr>
          <a:xfrm>
            <a:off x="7694097" y="1886740"/>
            <a:ext cx="3661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67 %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sanoo aikakauslehtimainosten tekevän uutuudet tutuiksi.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Naisista väittämän kanssa on samaa mieltä 73 % ja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miehistä 61 %.</a:t>
            </a:r>
            <a:endParaRPr lang="fi-FI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04B5E19-3FA8-4556-61D4-F70D7CA2C20F}"/>
              </a:ext>
            </a:extLst>
          </p:cNvPr>
          <p:cNvSpPr/>
          <p:nvPr/>
        </p:nvSpPr>
        <p:spPr>
          <a:xfrm>
            <a:off x="2069872" y="641334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3052681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Olen hakenut netistä lisätietoa aikakauslehdessä mainostetusta tuotteesta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21343914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813173"/>
            <a:ext cx="3661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46</a:t>
            </a: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kokee mainosten kuuluvan aikakauslehden sisältöön.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Naisista väittämän kanssa on samaa mieltä 46 % ja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miehistä </a:t>
            </a:r>
            <a:r>
              <a:rPr lang="fi-FI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45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BE32E97B-B084-B769-A67E-383AA739A030}"/>
              </a:ext>
            </a:extLst>
          </p:cNvPr>
          <p:cNvSpPr/>
          <p:nvPr/>
        </p:nvSpPr>
        <p:spPr>
          <a:xfrm>
            <a:off x="2069872" y="641334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3589228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Olen hakenut netistä lisätietoa aikakauslehdessä mainostetusta tuotteesta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34163022"/>
              </p:ext>
            </p:extLst>
          </p:nvPr>
        </p:nvGraphicFramePr>
        <p:xfrm>
          <a:off x="867156" y="2199860"/>
          <a:ext cx="4799012" cy="358045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70061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TM Rakennusmaailma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Vene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Käytännön Maamies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Vauhdin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Mikrobitti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Kippari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Aarre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1CA408CD-BC8E-AD50-4F90-B8DFC50D9700}"/>
              </a:ext>
            </a:extLst>
          </p:cNvPr>
          <p:cNvSpPr txBox="1"/>
          <p:nvPr/>
        </p:nvSpPr>
        <p:spPr>
          <a:xfrm>
            <a:off x="7694097" y="1813173"/>
            <a:ext cx="3661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46</a:t>
            </a: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kokee mainosten kuuluvan aikakauslehden sisältöön.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Naisista väittämän kanssa on samaa mieltä 46 % ja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miehistä </a:t>
            </a:r>
            <a:r>
              <a:rPr lang="fi-FI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45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11515F-7184-B6CE-6DA9-929D10B0CC6F}"/>
              </a:ext>
            </a:extLst>
          </p:cNvPr>
          <p:cNvSpPr/>
          <p:nvPr/>
        </p:nvSpPr>
        <p:spPr>
          <a:xfrm>
            <a:off x="2069872" y="641334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1375117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Olen ostanut tuotteita aikakauslehdessä näkemieni mainosten perusteella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48139237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2367171"/>
            <a:ext cx="3661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45</a:t>
            </a: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on ostanut tuotteita aikakauslehtimainosten perusteella – naisista 51 % ja miehistä </a:t>
            </a:r>
            <a:r>
              <a:rPr lang="fi-FI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40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%.</a:t>
            </a:r>
            <a:endParaRPr kumimoji="0" lang="fi-FI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6A9A8C8A-4662-AF8F-4B41-C78D479498BC}"/>
              </a:ext>
            </a:extLst>
          </p:cNvPr>
          <p:cNvSpPr/>
          <p:nvPr/>
        </p:nvSpPr>
        <p:spPr>
          <a:xfrm>
            <a:off x="2069872" y="641334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250195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Olen ostanut tuotteita aikakauslehdessä näkemieni mainosten perusteella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67156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35362440"/>
              </p:ext>
            </p:extLst>
          </p:nvPr>
        </p:nvGraphicFramePr>
        <p:xfrm>
          <a:off x="867156" y="2199861"/>
          <a:ext cx="4799012" cy="359134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71493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1198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1198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Kauneus &amp; Terveys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31198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31198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Samarbete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31198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Ihana-askartelulehti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31198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1198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1198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Maku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1198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1198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Voi Hyvin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74A50556-A3E6-B555-2C3E-9F05A2F5A9A6}"/>
              </a:ext>
            </a:extLst>
          </p:cNvPr>
          <p:cNvSpPr/>
          <p:nvPr/>
        </p:nvSpPr>
        <p:spPr>
          <a:xfrm>
            <a:off x="2069872" y="641334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8DDBA8A-7B19-270B-E3C4-93C7341642A1}"/>
              </a:ext>
            </a:extLst>
          </p:cNvPr>
          <p:cNvSpPr txBox="1"/>
          <p:nvPr/>
        </p:nvSpPr>
        <p:spPr>
          <a:xfrm>
            <a:off x="7694097" y="2367171"/>
            <a:ext cx="3661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45</a:t>
            </a: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on ostanut tuotteita aikakauslehtimainosten perusteella – naisista 51 % ja miehistä </a:t>
            </a:r>
            <a:r>
              <a:rPr lang="fi-FI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40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%.c</a:t>
            </a:r>
            <a:endParaRPr kumimoji="0" lang="fi-FI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8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Mainos aikakauslehdessä saa aikaan toimintaa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% suomalaisista, täysin tai osittain samaa mieltä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93998251"/>
              </p:ext>
            </p:extLst>
          </p:nvPr>
        </p:nvGraphicFramePr>
        <p:xfrm>
          <a:off x="1790700" y="1514475"/>
          <a:ext cx="8610600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3">
            <a:extLst>
              <a:ext uri="{FF2B5EF4-FFF2-40B4-BE49-F238E27FC236}">
                <a16:creationId xmlns:a16="http://schemas.microsoft.com/office/drawing/2014/main" id="{AACFB392-B01B-655F-17DA-A060FD143EA1}"/>
              </a:ext>
            </a:extLst>
          </p:cNvPr>
          <p:cNvSpPr/>
          <p:nvPr/>
        </p:nvSpPr>
        <p:spPr>
          <a:xfrm>
            <a:off x="4617129" y="641334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1787886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Kokeilen aikakauslehden mainoksissa olevia vinkkejä tai ohjeita (esim. reseptejä)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60365311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743174"/>
            <a:ext cx="36612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Reseptit ja muut ohjeet mainoksissa aktivoivat!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62 %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kokeilee aikakauslehtimainoksissa olevia vinkkejä tai ohjeita.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Naisista väittämän kanssa on samaa mieltä 75 % ja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miehistä 48 %.</a:t>
            </a:r>
            <a:endParaRPr kumimoji="0" lang="fi-FI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B00251D2-0E5F-4C7B-4CA9-B886BB0F50CC}"/>
              </a:ext>
            </a:extLst>
          </p:cNvPr>
          <p:cNvSpPr/>
          <p:nvPr/>
        </p:nvSpPr>
        <p:spPr>
          <a:xfrm>
            <a:off x="1976662" y="6393227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496041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Kokeilen aikakauslehden mainoksissa olevia vinkkejä tai ohjeita (esim. reseptejä)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67156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37215685"/>
              </p:ext>
            </p:extLst>
          </p:nvPr>
        </p:nvGraphicFramePr>
        <p:xfrm>
          <a:off x="867156" y="2199863"/>
          <a:ext cx="4799012" cy="36784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58286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29899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29899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29899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Kotiliesi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29899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Maku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29899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Gloria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29899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Ihana-askartelulehti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29899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Voi Hyvin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29899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29899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Kauneus &amp; Terveys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404641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Viherpiha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215945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FC582528-4DA4-0ED9-5CBD-81EA027E1155}"/>
              </a:ext>
            </a:extLst>
          </p:cNvPr>
          <p:cNvSpPr txBox="1"/>
          <p:nvPr/>
        </p:nvSpPr>
        <p:spPr>
          <a:xfrm>
            <a:off x="7694097" y="1743174"/>
            <a:ext cx="36612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Reseptit ja muut ohjeet mainoksissa aktivoivat!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62 %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kokeilee aikakauslehtimainoksissa olevia vinkkejä tai ohjeita.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Naisista väittämän kanssa on samaa mieltä 75 % ja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miehistä 48 %.</a:t>
            </a:r>
            <a:endParaRPr kumimoji="0" lang="fi-FI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E5DBDBD-88A8-E6EA-77DE-4574DE6DA16B}"/>
              </a:ext>
            </a:extLst>
          </p:cNvPr>
          <p:cNvSpPr/>
          <p:nvPr/>
        </p:nvSpPr>
        <p:spPr>
          <a:xfrm>
            <a:off x="1976662" y="6393227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1782750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Kokeilen aikakauslehdissä olevia tuotenäytteitä (esim. elintarvikkeita tai kosmetiikkaa)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58136976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951672"/>
            <a:ext cx="3661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Tuotenäytteet houkuttelevat kokeilemaan ja tekevät uutuudet tutuiksi!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38</a:t>
            </a: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kokeilee aikakauslehdissä olevia tuotenäytteitä – naisista 53 % ja miehistä 22 %.</a:t>
            </a:r>
            <a:endParaRPr kumimoji="0" lang="fi-FI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067490CE-1D4A-F2A8-A091-066A997650D7}"/>
              </a:ext>
            </a:extLst>
          </p:cNvPr>
          <p:cNvSpPr/>
          <p:nvPr/>
        </p:nvSpPr>
        <p:spPr>
          <a:xfrm>
            <a:off x="1976662" y="6393227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425561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06BBA-3FDC-FD47-82B5-C6BF4F54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219"/>
            <a:ext cx="10515600" cy="1292086"/>
          </a:xfrm>
        </p:spPr>
        <p:txBody>
          <a:bodyPr>
            <a:normAutofit/>
          </a:bodyPr>
          <a:lstStyle/>
          <a:p>
            <a:r>
              <a:rPr lang="fi-FI" dirty="0"/>
              <a:t>Suomalaisista…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4D881-93C8-3B45-BD90-53E042BC0D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599" y="2102305"/>
            <a:ext cx="8824801" cy="3688895"/>
          </a:xfrm>
        </p:spPr>
        <p:txBody>
          <a:bodyPr anchor="ctr">
            <a:noAutofit/>
          </a:bodyPr>
          <a:lstStyle/>
          <a:p>
            <a:r>
              <a:rPr lang="fi-FI" sz="1800" b="1" dirty="0">
                <a:latin typeface="Neue Haas Unica W1G" panose="020B0504030206020203" pitchFamily="34" charset="0"/>
              </a:rPr>
              <a:t>82 %</a:t>
            </a:r>
            <a:br>
              <a:rPr lang="fi-FI" sz="1800" dirty="0">
                <a:latin typeface="Neue Haas Unica W1G" panose="020B0504030206020203" pitchFamily="34" charset="0"/>
              </a:rPr>
            </a:br>
            <a:r>
              <a:rPr lang="fi-FI" sz="1800" dirty="0">
                <a:latin typeface="Neue Haas Unica W1G" panose="020B0504030206020203" pitchFamily="34" charset="0"/>
              </a:rPr>
              <a:t>mielestä suomalaiset aikakauslehdet ovat laadukkaita.</a:t>
            </a:r>
          </a:p>
          <a:p>
            <a:endParaRPr lang="fi-FI" sz="1800" b="1" dirty="0">
              <a:latin typeface="Neue Haas Unica W1G" panose="020B0504030206020203" pitchFamily="34" charset="0"/>
            </a:endParaRPr>
          </a:p>
          <a:p>
            <a:r>
              <a:rPr lang="fi-FI" sz="1800" b="1" dirty="0">
                <a:latin typeface="Neue Haas Unica W1G" panose="020B0504030206020203" pitchFamily="34" charset="0"/>
              </a:rPr>
              <a:t>78 % </a:t>
            </a:r>
            <a:br>
              <a:rPr lang="fi-FI" sz="1800" b="1" dirty="0">
                <a:latin typeface="Neue Haas Unica W1G" panose="020B0504030206020203" pitchFamily="34" charset="0"/>
              </a:rPr>
            </a:br>
            <a:r>
              <a:rPr lang="fi-FI" sz="1800" dirty="0">
                <a:latin typeface="Neue Haas Unica W1G" panose="020B0504030206020203" pitchFamily="34" charset="0"/>
              </a:rPr>
              <a:t>kertoo rentoutuvansa ja inspiroituvansa aikakauslehtien parissa.</a:t>
            </a:r>
          </a:p>
          <a:p>
            <a:endParaRPr lang="fi-FI" sz="1800" dirty="0">
              <a:latin typeface="Neue Haas Unica W1G" panose="020B0504030206020203" pitchFamily="34" charset="0"/>
            </a:endParaRPr>
          </a:p>
          <a:p>
            <a:r>
              <a:rPr lang="fi-FI" sz="1800" b="1" dirty="0">
                <a:latin typeface="Neue Haas Unica W1G" panose="020B0504030206020203" pitchFamily="34" charset="0"/>
              </a:rPr>
              <a:t>68 %</a:t>
            </a:r>
            <a:br>
              <a:rPr lang="fi-FI" sz="1800" dirty="0">
                <a:latin typeface="Neue Haas Unica W1G" panose="020B0504030206020203" pitchFamily="34" charset="0"/>
              </a:rPr>
            </a:br>
            <a:r>
              <a:rPr lang="fi-FI" sz="1800" dirty="0">
                <a:latin typeface="Neue Haas Unica W1G" panose="020B0504030206020203" pitchFamily="34" charset="0"/>
              </a:rPr>
              <a:t>mielestä suomalaiset aikakauslehdet tarjoavat luotettavia vertailuja ja testejä.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7C812C-C89E-9B40-BCFE-89FCAB2DAB12}"/>
              </a:ext>
            </a:extLst>
          </p:cNvPr>
          <p:cNvSpPr txBox="1">
            <a:spLocks/>
          </p:cNvSpPr>
          <p:nvPr/>
        </p:nvSpPr>
        <p:spPr>
          <a:xfrm>
            <a:off x="2472206" y="6378218"/>
            <a:ext cx="7247588" cy="21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Neue Haas Unica W1G" panose="020B0504030206020203" pitchFamily="34" charset="0"/>
              </a:rPr>
              <a:t>Lähde</a:t>
            </a:r>
            <a:r>
              <a:rPr lang="en-US" sz="1200" dirty="0">
                <a:latin typeface="Neue Haas Unica W1G" panose="020B0504030206020203" pitchFamily="34" charset="0"/>
              </a:rPr>
              <a:t>: KMT 2024</a:t>
            </a:r>
            <a:endParaRPr lang="en-FI" sz="120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4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Kokeilen aikakauslehdissä olevia tuotenäytteitä (esim. elintarvikkeita tai kosmetiikkaa)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67156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19270203"/>
              </p:ext>
            </p:extLst>
          </p:nvPr>
        </p:nvGraphicFramePr>
        <p:xfrm>
          <a:off x="867156" y="2199861"/>
          <a:ext cx="4799012" cy="347787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56597">
                <a:tc>
                  <a:txBody>
                    <a:bodyPr/>
                    <a:lstStyle/>
                    <a:p>
                      <a:pPr algn="ctr"/>
                      <a:r>
                        <a:rPr lang="fi-FI" sz="1500" dirty="0">
                          <a:solidFill>
                            <a:schemeClr val="bg1"/>
                          </a:solidFill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dirty="0">
                          <a:solidFill>
                            <a:schemeClr val="bg1"/>
                          </a:solidFill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Ihana-askartelulehti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Kauneus &amp; Terveys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Gloria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Maku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76D27583-5BED-F8E5-9A16-2531E34B5DFD}"/>
              </a:ext>
            </a:extLst>
          </p:cNvPr>
          <p:cNvSpPr txBox="1"/>
          <p:nvPr/>
        </p:nvSpPr>
        <p:spPr>
          <a:xfrm>
            <a:off x="7694097" y="1951672"/>
            <a:ext cx="3661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Tuotenäytteet houkuttelevat kokeilemaan ja tekevät uutuudet tutuiksi!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38</a:t>
            </a:r>
            <a: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%</a:t>
            </a:r>
            <a:br>
              <a:rPr kumimoji="0" lang="fi-FI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15 vuotta täyttäneistä kokeilee aikakauslehdissä olevia tuotenäytteitä – naisista 53 % ja miehistä 22 %.</a:t>
            </a:r>
            <a:endParaRPr kumimoji="0" lang="fi-FI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D2B31C3-6BBC-6346-FCA0-D12A4FF931EE}"/>
              </a:ext>
            </a:extLst>
          </p:cNvPr>
          <p:cNvSpPr/>
          <p:nvPr/>
        </p:nvSpPr>
        <p:spPr>
          <a:xfrm>
            <a:off x="1976662" y="6393227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3208034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B29266-3924-574D-8BC0-A5D6FCE3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sz="8000" dirty="0"/>
              <a:t>2. </a:t>
            </a:r>
            <a:br>
              <a:rPr lang="fi-FI" sz="8000" dirty="0"/>
            </a:br>
            <a:r>
              <a:rPr lang="fi-FI" sz="8000" dirty="0"/>
              <a:t>Suhtautuminen mainontaan eri kanavissa</a:t>
            </a:r>
          </a:p>
        </p:txBody>
      </p:sp>
    </p:spTree>
    <p:extLst>
      <p:ext uri="{BB962C8B-B14F-4D97-AF65-F5344CB8AC3E}">
        <p14:creationId xmlns:p14="http://schemas.microsoft.com/office/powerpoint/2010/main" val="599261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F20F52-1BBA-B349-914E-B76746BB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1200"/>
            <a:ext cx="10515600" cy="1292086"/>
          </a:xfrm>
        </p:spPr>
        <p:txBody>
          <a:bodyPr>
            <a:noAutofit/>
          </a:bodyPr>
          <a:lstStyle/>
          <a:p>
            <a:r>
              <a:rPr lang="fi-FI" sz="2800" dirty="0">
                <a:latin typeface="Neue Haas Unica W1G Medium" panose="020B0504030206020203" pitchFamily="34" charset="0"/>
              </a:rPr>
              <a:t>75 % 15 vuotta täyttäneistä suomalaisista suhtautuu aikakauslehtimainontaan myönteisesti.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4D881-93C8-3B45-BD90-53E042BC0D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809461"/>
            <a:ext cx="8824801" cy="2531166"/>
          </a:xfrm>
        </p:spPr>
        <p:txBody>
          <a:bodyPr anchor="ctr">
            <a:noAutofit/>
          </a:bodyPr>
          <a:lstStyle/>
          <a:p>
            <a:r>
              <a:rPr lang="fi-FI" dirty="0">
                <a:latin typeface="Neue Haas Unica W1G" panose="020B0504030206020203" pitchFamily="34" charset="0"/>
              </a:rPr>
              <a:t>Naiset (79 %) suhtautuvat hieman miehiä (74 %) myönteisemmin.</a:t>
            </a:r>
          </a:p>
          <a:p>
            <a:r>
              <a:rPr lang="fi-FI" dirty="0">
                <a:latin typeface="Neue Haas Unica W1G" panose="020B0504030206020203" pitchFamily="34" charset="0"/>
              </a:rPr>
              <a:t>Erityisesti aikakauslehtimainonnasta pitävät 35–44 vuotiaat, joista 80 % suhtautuu siihen myönteisesti.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7C812C-C89E-9B40-BCFE-89FCAB2DAB12}"/>
              </a:ext>
            </a:extLst>
          </p:cNvPr>
          <p:cNvSpPr txBox="1">
            <a:spLocks/>
          </p:cNvSpPr>
          <p:nvPr/>
        </p:nvSpPr>
        <p:spPr>
          <a:xfrm>
            <a:off x="2472206" y="6338461"/>
            <a:ext cx="7247588" cy="21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Neue Haas Unica W1G" panose="020B0504030206020203" pitchFamily="34" charset="0"/>
              </a:rPr>
              <a:t>Lähde</a:t>
            </a:r>
            <a:r>
              <a:rPr lang="en-US" sz="1200" dirty="0">
                <a:latin typeface="Neue Haas Unica W1G" panose="020B0504030206020203" pitchFamily="34" charset="0"/>
              </a:rPr>
              <a:t>: KMT 2024</a:t>
            </a:r>
            <a:endParaRPr lang="en-FI" sz="120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1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Myönteisesti mainontaan suhtautuvat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% suomalaisista, erittäin tai melko myönteisesti suhtautuvat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44305960"/>
              </p:ext>
            </p:extLst>
          </p:nvPr>
        </p:nvGraphicFramePr>
        <p:xfrm>
          <a:off x="838199" y="1556089"/>
          <a:ext cx="10515599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2">
            <a:extLst>
              <a:ext uri="{FF2B5EF4-FFF2-40B4-BE49-F238E27FC236}">
                <a16:creationId xmlns:a16="http://schemas.microsoft.com/office/drawing/2014/main" id="{0CAC4482-C7B8-0245-A007-1E2CCCA7637A}"/>
              </a:ext>
            </a:extLst>
          </p:cNvPr>
          <p:cNvSpPr txBox="1"/>
          <p:nvPr/>
        </p:nvSpPr>
        <p:spPr>
          <a:xfrm>
            <a:off x="9135478" y="4433522"/>
            <a:ext cx="2719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accent1"/>
                </a:solidFill>
                <a:latin typeface="Canela Medium" pitchFamily="2" charset="77"/>
                <a:cs typeface="Times" panose="02020603050405020304" pitchFamily="18" charset="0"/>
              </a:rPr>
              <a:t>75 % suomalaisista suhtautuu aikakauslehtimainontaan myönteisesti.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0E87AF1-8C1A-E806-7FDB-6F3ADF361BF8}"/>
              </a:ext>
            </a:extLst>
          </p:cNvPr>
          <p:cNvSpPr/>
          <p:nvPr/>
        </p:nvSpPr>
        <p:spPr>
          <a:xfrm>
            <a:off x="5035548" y="6400271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3209340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Kielteisesti mainontaan suhtautuvat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% suomalaisista, erittäin tai melko kielteisesti suhtautuvat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90884930"/>
              </p:ext>
            </p:extLst>
          </p:nvPr>
        </p:nvGraphicFramePr>
        <p:xfrm>
          <a:off x="838199" y="1556089"/>
          <a:ext cx="10515599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2">
            <a:extLst>
              <a:ext uri="{FF2B5EF4-FFF2-40B4-BE49-F238E27FC236}">
                <a16:creationId xmlns:a16="http://schemas.microsoft.com/office/drawing/2014/main" id="{0CAC4482-C7B8-0245-A007-1E2CCCA7637A}"/>
              </a:ext>
            </a:extLst>
          </p:cNvPr>
          <p:cNvSpPr txBox="1"/>
          <p:nvPr/>
        </p:nvSpPr>
        <p:spPr>
          <a:xfrm>
            <a:off x="8634735" y="3833358"/>
            <a:ext cx="2719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accent1"/>
                </a:solidFill>
                <a:latin typeface="Canela Medium" pitchFamily="2" charset="77"/>
                <a:cs typeface="Times" panose="02020603050405020304" pitchFamily="18" charset="0"/>
              </a:rPr>
              <a:t>Kielteisemmin suhtaudutaan digitaalisten kanavien mainontaan.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16274B4-3818-0043-80D0-7B4670ED2498}"/>
              </a:ext>
            </a:extLst>
          </p:cNvPr>
          <p:cNvSpPr/>
          <p:nvPr/>
        </p:nvSpPr>
        <p:spPr>
          <a:xfrm>
            <a:off x="5035548" y="6400271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1177855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B29266-3924-574D-8BC0-A5D6FCE3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0626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3. </a:t>
            </a:r>
            <a:br>
              <a:rPr lang="fi-FI" dirty="0"/>
            </a:br>
            <a:r>
              <a:rPr lang="fi-FI" dirty="0"/>
              <a:t>Mainonnan estäminen</a:t>
            </a:r>
          </a:p>
        </p:txBody>
      </p:sp>
    </p:spTree>
    <p:extLst>
      <p:ext uri="{BB962C8B-B14F-4D97-AF65-F5344CB8AC3E}">
        <p14:creationId xmlns:p14="http://schemas.microsoft.com/office/powerpoint/2010/main" val="531214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4D881-93C8-3B45-BD90-53E042BC0D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1978188"/>
            <a:ext cx="8824801" cy="2531166"/>
          </a:xfrm>
        </p:spPr>
        <p:txBody>
          <a:bodyPr anchor="ctr">
            <a:noAutofit/>
          </a:bodyPr>
          <a:lstStyle/>
          <a:p>
            <a:r>
              <a:rPr lang="fi-FI" sz="5000" dirty="0">
                <a:latin typeface="Neue Haas Unica W1G Medium" panose="020B0504030206020203" pitchFamily="34" charset="0"/>
              </a:rPr>
              <a:t>19 %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15 vuotta täyttäneistä suomalaisista estää mainontaa </a:t>
            </a:r>
            <a:r>
              <a:rPr lang="fi-FI" sz="2400" dirty="0" err="1">
                <a:latin typeface="Neue Haas Unica W1G Medium" panose="020B0504030206020203" pitchFamily="34" charset="0"/>
              </a:rPr>
              <a:t>Adblockerilla</a:t>
            </a:r>
            <a:r>
              <a:rPr lang="fi-FI" sz="2400" dirty="0">
                <a:latin typeface="Neue Haas Unica W1G Medium" panose="020B0504030206020203" pitchFamily="34" charset="0"/>
              </a:rPr>
              <a:t> tai vastaavalla sovelluksella.</a:t>
            </a:r>
          </a:p>
          <a:p>
            <a:br>
              <a:rPr lang="fi-FI" dirty="0">
                <a:latin typeface="Neue Haas Unica W1G" panose="020B0504030206020203" pitchFamily="34" charset="0"/>
              </a:rPr>
            </a:br>
            <a:r>
              <a:rPr lang="fi-FI" dirty="0">
                <a:latin typeface="Neue Haas Unica W1G" panose="020B0504030206020203" pitchFamily="34" charset="0"/>
              </a:rPr>
              <a:t>26 %:lla </a:t>
            </a:r>
            <a:br>
              <a:rPr lang="fi-FI" dirty="0">
                <a:latin typeface="Neue Haas Unica W1G" panose="020B0504030206020203" pitchFamily="34" charset="0"/>
              </a:rPr>
            </a:br>
            <a:r>
              <a:rPr lang="fi-FI" dirty="0">
                <a:latin typeface="Neue Haas Unica W1G" panose="020B0504030206020203" pitchFamily="34" charset="0"/>
              </a:rPr>
              <a:t>on mainoskielto ovessa.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7C812C-C89E-9B40-BCFE-89FCAB2DAB12}"/>
              </a:ext>
            </a:extLst>
          </p:cNvPr>
          <p:cNvSpPr txBox="1">
            <a:spLocks/>
          </p:cNvSpPr>
          <p:nvPr/>
        </p:nvSpPr>
        <p:spPr>
          <a:xfrm>
            <a:off x="2472206" y="6338461"/>
            <a:ext cx="7247588" cy="21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Neue Haas Unica W1G" panose="020B0504030206020203" pitchFamily="34" charset="0"/>
              </a:rPr>
              <a:t>Lähde</a:t>
            </a:r>
            <a:r>
              <a:rPr lang="en-US" sz="1200" dirty="0">
                <a:latin typeface="Neue Haas Unica W1G" panose="020B0504030206020203" pitchFamily="34" charset="0"/>
              </a:rPr>
              <a:t>: KMT 2024</a:t>
            </a:r>
            <a:endParaRPr lang="en-FI" sz="120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62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 err="1"/>
              <a:t>Adblockerin</a:t>
            </a:r>
            <a:r>
              <a:rPr lang="fi-FI" sz="2800" dirty="0"/>
              <a:t> tai vastaavan käyttö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Alle 35-vuotiaat estävät mainontaa huomattavasti vanhempia ikäluokkia useammin.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Miehet (27 %) estävät mainontaa naisia (11 %) useammin.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ikäryhmittäin</a:t>
            </a:r>
          </a:p>
        </p:txBody>
      </p:sp>
      <p:graphicFrame>
        <p:nvGraphicFramePr>
          <p:cNvPr id="13" name="Sisällön paikkamerkki 11">
            <a:extLst>
              <a:ext uri="{FF2B5EF4-FFF2-40B4-BE49-F238E27FC236}">
                <a16:creationId xmlns:a16="http://schemas.microsoft.com/office/drawing/2014/main" id="{18A75794-3032-7744-8AF8-247DC23DF0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36884178"/>
              </p:ext>
            </p:extLst>
          </p:nvPr>
        </p:nvGraphicFramePr>
        <p:xfrm>
          <a:off x="0" y="2100263"/>
          <a:ext cx="6546575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3">
            <a:extLst>
              <a:ext uri="{FF2B5EF4-FFF2-40B4-BE49-F238E27FC236}">
                <a16:creationId xmlns:a16="http://schemas.microsoft.com/office/drawing/2014/main" id="{28C89229-DFFF-37A6-9BD0-4F607445BEE4}"/>
              </a:ext>
            </a:extLst>
          </p:cNvPr>
          <p:cNvSpPr/>
          <p:nvPr/>
        </p:nvSpPr>
        <p:spPr>
          <a:xfrm>
            <a:off x="2395081" y="6400271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771220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/>
              <a:t>Mainoskielto ovessa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Yleisemmin painetun suoramainonnan kieltävät 25–34 vuotiaat (47 %).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Väestötasolla miesten  (26 %) ja naisten (25 %) välillä ei ole suurta eroa.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ikäryhmittäin</a:t>
            </a:r>
          </a:p>
        </p:txBody>
      </p:sp>
      <p:graphicFrame>
        <p:nvGraphicFramePr>
          <p:cNvPr id="13" name="Sisällön paikkamerkki 11">
            <a:extLst>
              <a:ext uri="{FF2B5EF4-FFF2-40B4-BE49-F238E27FC236}">
                <a16:creationId xmlns:a16="http://schemas.microsoft.com/office/drawing/2014/main" id="{18A75794-3032-7744-8AF8-247DC23DF0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61578217"/>
              </p:ext>
            </p:extLst>
          </p:nvPr>
        </p:nvGraphicFramePr>
        <p:xfrm>
          <a:off x="0" y="2100263"/>
          <a:ext cx="6546575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3">
            <a:extLst>
              <a:ext uri="{FF2B5EF4-FFF2-40B4-BE49-F238E27FC236}">
                <a16:creationId xmlns:a16="http://schemas.microsoft.com/office/drawing/2014/main" id="{4BC5E8B5-A252-26D6-3E69-9D1316477D7A}"/>
              </a:ext>
            </a:extLst>
          </p:cNvPr>
          <p:cNvSpPr/>
          <p:nvPr/>
        </p:nvSpPr>
        <p:spPr>
          <a:xfrm>
            <a:off x="2395081" y="639974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1128679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Yksittäisten aikakausmedioiden KMT-tulokset saat ilman tunnuksia Mediakorttipalvelusta: </a:t>
            </a:r>
            <a:r>
              <a:rPr lang="fi-FI" dirty="0" err="1">
                <a:solidFill>
                  <a:srgbClr val="9CFFF8"/>
                </a:solidFill>
              </a:rPr>
              <a:t>www.mediakortit.fi</a:t>
            </a:r>
            <a:endParaRPr lang="fi-FI" dirty="0">
              <a:solidFill>
                <a:srgbClr val="9CFF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06BBA-3FDC-FD47-82B5-C6BF4F54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219"/>
            <a:ext cx="10515600" cy="1292086"/>
          </a:xfrm>
        </p:spPr>
        <p:txBody>
          <a:bodyPr>
            <a:normAutofit/>
          </a:bodyPr>
          <a:lstStyle/>
          <a:p>
            <a:r>
              <a:rPr lang="fi-FI" dirty="0"/>
              <a:t>Suomalaisista…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4D881-93C8-3B45-BD90-53E042BC0D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599" y="2102305"/>
            <a:ext cx="8824801" cy="3688895"/>
          </a:xfrm>
        </p:spPr>
        <p:txBody>
          <a:bodyPr anchor="ctr">
            <a:noAutofit/>
          </a:bodyPr>
          <a:lstStyle/>
          <a:p>
            <a:r>
              <a:rPr lang="fi-FI" sz="1800" b="1" dirty="0">
                <a:latin typeface="Neue Haas Unica W1G" panose="020B0504030206020203" pitchFamily="34" charset="0"/>
              </a:rPr>
              <a:t>81 % </a:t>
            </a:r>
            <a:br>
              <a:rPr lang="fi-FI" sz="1800" b="1" dirty="0">
                <a:latin typeface="Neue Haas Unica W1G" panose="020B0504030206020203" pitchFamily="34" charset="0"/>
              </a:rPr>
            </a:br>
            <a:r>
              <a:rPr lang="fi-FI" sz="1800" dirty="0">
                <a:latin typeface="Neue Haas Unica W1G" panose="020B0504030206020203" pitchFamily="34" charset="0"/>
              </a:rPr>
              <a:t>saa alan erikoislehdestä tietoa harrastuksistaan sekä mielenkiinnon kohteistaan.</a:t>
            </a:r>
          </a:p>
          <a:p>
            <a:endParaRPr lang="fi-FI" sz="1800" dirty="0">
              <a:latin typeface="Neue Haas Unica W1G" panose="020B0504030206020203" pitchFamily="34" charset="0"/>
            </a:endParaRPr>
          </a:p>
          <a:p>
            <a:r>
              <a:rPr lang="fi-FI" sz="1800" b="1" dirty="0">
                <a:latin typeface="Neue Haas Unica W1G" panose="020B0504030206020203" pitchFamily="34" charset="0"/>
              </a:rPr>
              <a:t>70 % </a:t>
            </a:r>
            <a:br>
              <a:rPr lang="fi-FI" sz="1800" dirty="0">
                <a:latin typeface="Neue Haas Unica W1G" panose="020B0504030206020203" pitchFamily="34" charset="0"/>
              </a:rPr>
            </a:br>
            <a:r>
              <a:rPr lang="fi-FI" sz="1800" dirty="0">
                <a:latin typeface="Neue Haas Unica W1G" panose="020B0504030206020203" pitchFamily="34" charset="0"/>
              </a:rPr>
              <a:t>pysyy ajan tasalla ammatillisista asioista ammattilehden avulla.</a:t>
            </a:r>
          </a:p>
          <a:p>
            <a:endParaRPr lang="fi-FI" sz="1800" dirty="0">
              <a:latin typeface="Neue Haas Unica W1G" panose="020B0504030206020203" pitchFamily="34" charset="0"/>
            </a:endParaRPr>
          </a:p>
          <a:p>
            <a:r>
              <a:rPr lang="fi-FI" sz="1800" b="1" dirty="0">
                <a:latin typeface="Neue Haas Unica W1G" panose="020B0504030206020203" pitchFamily="34" charset="0"/>
              </a:rPr>
              <a:t>45 %</a:t>
            </a:r>
            <a:br>
              <a:rPr lang="fi-FI" sz="1800" dirty="0">
                <a:latin typeface="Neue Haas Unica W1G" panose="020B0504030206020203" pitchFamily="34" charset="0"/>
              </a:rPr>
            </a:br>
            <a:r>
              <a:rPr lang="fi-FI" sz="1800" dirty="0">
                <a:latin typeface="Neue Haas Unica W1G" panose="020B0504030206020203" pitchFamily="34" charset="0"/>
              </a:rPr>
              <a:t>on ostanut tuotteita aikakauslehtimainosten perusteella.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7C812C-C89E-9B40-BCFE-89FCAB2DAB12}"/>
              </a:ext>
            </a:extLst>
          </p:cNvPr>
          <p:cNvSpPr txBox="1">
            <a:spLocks/>
          </p:cNvSpPr>
          <p:nvPr/>
        </p:nvSpPr>
        <p:spPr>
          <a:xfrm>
            <a:off x="2472206" y="6378218"/>
            <a:ext cx="7247588" cy="21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Neue Haas Unica W1G" panose="020B0504030206020203" pitchFamily="34" charset="0"/>
              </a:rPr>
              <a:t>Lähde</a:t>
            </a:r>
            <a:r>
              <a:rPr lang="en-US" sz="1200" dirty="0">
                <a:latin typeface="Neue Haas Unica W1G" panose="020B0504030206020203" pitchFamily="34" charset="0"/>
              </a:rPr>
              <a:t>: KMT 2024</a:t>
            </a:r>
            <a:endParaRPr lang="en-FI" sz="120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1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Aikakauslehtien laatuväittämät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% suomalaisista, täysin tai osittain samaa mieltä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4775768" y="6366314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91440903"/>
              </p:ext>
            </p:extLst>
          </p:nvPr>
        </p:nvGraphicFramePr>
        <p:xfrm>
          <a:off x="1790700" y="1514475"/>
          <a:ext cx="8610600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/>
              <a:t>Suomalaiset aikakauslehdet ovat laadukkaita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17727946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Aikakauslehtiä arvostetaan kaikissa ikäryhmissä.</a:t>
            </a:r>
          </a:p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fi-FI" sz="54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82 %</a:t>
            </a:r>
            <a:br>
              <a:rPr lang="fi-FI" sz="5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pitää suomalaisia aikakauslehtiä laadukkaina – naisista 85 % ja miehistä 77 %.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699BB660-19FD-C861-A7D9-DA200D69B02B}"/>
              </a:ext>
            </a:extLst>
          </p:cNvPr>
          <p:cNvSpPr/>
          <p:nvPr/>
        </p:nvSpPr>
        <p:spPr>
          <a:xfrm>
            <a:off x="1917472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386247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/>
              <a:t>Suomalaiset aikakauslehdet ovat laadukkaita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Aikakauslehtiä arvostetaan kaikissa ikäryhmissä.</a:t>
            </a:r>
          </a:p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fi-FI" sz="54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82 %</a:t>
            </a:r>
            <a:br>
              <a:rPr lang="fi-FI" sz="5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pitää suomalaisia aikakauslehtiä laadukkaina – naisista 85 % ja miehistä 77 %.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lukijoista, täysin tai osittain samaa mieltä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82210821"/>
              </p:ext>
            </p:extLst>
          </p:nvPr>
        </p:nvGraphicFramePr>
        <p:xfrm>
          <a:off x="867156" y="2199861"/>
          <a:ext cx="4799012" cy="35249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3221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TOP-lehdet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Grotesk Text Pro" panose="020B0504020202020204" pitchFamily="34" charset="0"/>
                        </a:rPr>
                        <a:t>% lukijoista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Grotesk Text Pro" panose="020B05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Arvopaperi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Matka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Antiikki &amp; Design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33301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Oma Piha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106870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07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Grotesk Text Pro" panose="020B05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561054"/>
                  </a:ext>
                </a:extLst>
              </a:tr>
            </a:tbl>
          </a:graphicData>
        </a:graphic>
      </p:graphicFrame>
      <p:sp>
        <p:nvSpPr>
          <p:cNvPr id="2" name="Rectangle 13">
            <a:extLst>
              <a:ext uri="{FF2B5EF4-FFF2-40B4-BE49-F238E27FC236}">
                <a16:creationId xmlns:a16="http://schemas.microsoft.com/office/drawing/2014/main" id="{15CDD689-8BE3-984C-2825-2CB7D6FBB533}"/>
              </a:ext>
            </a:extLst>
          </p:cNvPr>
          <p:cNvSpPr/>
          <p:nvPr/>
        </p:nvSpPr>
        <p:spPr>
          <a:xfrm>
            <a:off x="1917472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06952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800" dirty="0"/>
              <a:t>Suomalaiset aikakauslehdet</a:t>
            </a:r>
            <a:br>
              <a:rPr lang="fi-FI" sz="2800" dirty="0"/>
            </a:br>
            <a:r>
              <a:rPr lang="fi-FI" sz="2800" dirty="0"/>
              <a:t>tarjoavat luotettavia vertailuja ja testejä 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19230469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54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68 %</a:t>
            </a:r>
            <a:br>
              <a:rPr lang="fi-FI" sz="5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15 vuotta täyttäneistä luottaa aikakauslehtien vertailuihin ja testeihin – miehistä 72 % ja naisista 65 %.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% suomalaisista, täysin tai osittain samaa mieltä 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2F560D80-9EB7-E2D2-A5E4-4EF97B883948}"/>
              </a:ext>
            </a:extLst>
          </p:cNvPr>
          <p:cNvSpPr/>
          <p:nvPr/>
        </p:nvSpPr>
        <p:spPr>
          <a:xfrm>
            <a:off x="1917472" y="6405292"/>
            <a:ext cx="2640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 </a:t>
            </a:r>
          </a:p>
        </p:txBody>
      </p:sp>
    </p:spTree>
    <p:extLst>
      <p:ext uri="{BB962C8B-B14F-4D97-AF65-F5344CB8AC3E}">
        <p14:creationId xmlns:p14="http://schemas.microsoft.com/office/powerpoint/2010/main" val="2358965737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utavat_ja_mainontaan_suhtautuminen_KMT_2021_pohja" id="{B5754032-1987-C645-ACC8-2572DF074FF2}" vid="{565E981E-9F6D-6A4C-A94B-2E909AC15A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347431-979E-4224-BCFA-2564259B8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13DF56-C9D4-4FF6-AF8A-D9430B54585B}">
  <ds:schemaRefs>
    <ds:schemaRef ds:uri="9c8e2388-80bc-4e26-8bd7-285ba7b96066"/>
    <ds:schemaRef ds:uri="http://schemas.microsoft.com/office/2006/metadata/properties"/>
    <ds:schemaRef ds:uri="7307a6f1-d1b8-45fb-8b71-24600e49cf7d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C822DC-D3AA-41A2-9EF1-FDEF3347C1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Aikakausmedia-presentaatiopohja-v2</Template>
  <TotalTime>4579</TotalTime>
  <Words>2436</Words>
  <Application>Microsoft Macintosh PowerPoint</Application>
  <PresentationFormat>Widescreen</PresentationFormat>
  <Paragraphs>591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Canela Medium</vt:lpstr>
      <vt:lpstr>Neue Haas Unica W1G</vt:lpstr>
      <vt:lpstr>Neue Haas Unica W1G Medium</vt:lpstr>
      <vt:lpstr>Times</vt:lpstr>
      <vt:lpstr>Neue Haas Unica W1G Light</vt:lpstr>
      <vt:lpstr>Neue Haas Grotesk Text Pro</vt:lpstr>
      <vt:lpstr>Clattering</vt:lpstr>
      <vt:lpstr>Arial</vt:lpstr>
      <vt:lpstr>Aikakausmedia-presentaatiopohja-v2</vt:lpstr>
      <vt:lpstr>Lukutavat &amp;  mainontaan suhtautuminen</vt:lpstr>
      <vt:lpstr>Sisältö</vt:lpstr>
      <vt:lpstr>1.  Lukemisen ja mainonnan väittämät</vt:lpstr>
      <vt:lpstr>Suomalaisista…</vt:lpstr>
      <vt:lpstr>Suomalaisista…</vt:lpstr>
      <vt:lpstr>Aikakauslehtien laatuväittämät % suomalaisista, täysin tai osittain samaa mieltä</vt:lpstr>
      <vt:lpstr>Suomalaiset aikakauslehdet ovat laadukkaita</vt:lpstr>
      <vt:lpstr>Suomalaiset aikakauslehdet ovat laadukkaita</vt:lpstr>
      <vt:lpstr>Suomalaiset aikakauslehdet tarjoavat luotettavia vertailuja ja testejä </vt:lpstr>
      <vt:lpstr>Suomalaiset aikakauslehdet tarjoavat luotettavia vertailuja ja testejä </vt:lpstr>
      <vt:lpstr>  Suomalaiset aikakauslehdet tarjoavat luotettavia tuotesuosituksia</vt:lpstr>
      <vt:lpstr>Suomalaiset aikakauslehdet tarjoavat luotettavia tuotesuosituksia</vt:lpstr>
      <vt:lpstr>Luotan somevaikuttajien tuotesuosituksiin </vt:lpstr>
      <vt:lpstr>Luotan bloggaajien ja tubettajien tuotesuosituksiin </vt:lpstr>
      <vt:lpstr>Aikakauslehtien parissa rentoudutaan ja saadaan tietoa omista mielenkiinnon kohteista % suomalaisista, täysin tai osittain samaa mieltä</vt:lpstr>
      <vt:lpstr>Alan erikoislehdestä saan tietoa harrastuksistani ja mielenkiinnon kohteista</vt:lpstr>
      <vt:lpstr>Alan erikoislehdestä saan tietoa harrastuksistani ja mielenkiinnon kohteista</vt:lpstr>
      <vt:lpstr>Aikakauslehtien parissa rentoudun ja inspiroidun</vt:lpstr>
      <vt:lpstr>Aikakauslehtien parissa rentoudun ja inspiroidun</vt:lpstr>
      <vt:lpstr>Ammattilehden avulla pysyn ajan tasalla ammatillisista asioista</vt:lpstr>
      <vt:lpstr>Ammattilehden avulla pysyn ajan tasalla ammatillisista asioista</vt:lpstr>
      <vt:lpstr>Aikakauslehteen sitoutuminen  % suomalaisista, täysin tai osittain samaa mieltä</vt:lpstr>
      <vt:lpstr>Maksuton asiakaslehti on minulle tärkeä asiakasetu</vt:lpstr>
      <vt:lpstr>Maksuton asiakaslehti on minulle tärkeä asiakasetu</vt:lpstr>
      <vt:lpstr>Luen itselleni tärkeät aikakauslehdet kannesta kanteen</vt:lpstr>
      <vt:lpstr>Luen itselleni tärkeät aikakauslehdet kannesta kanteen</vt:lpstr>
      <vt:lpstr>Seuraan itselleni tärkeitä aikakauslehtiä sosiaalisessa mediassa</vt:lpstr>
      <vt:lpstr>Seuraan itselleni tärkeitä aikakauslehtiä sosiaalisessa mediassa</vt:lpstr>
      <vt:lpstr>Aikakauslehtimainonta tekee tuotteet tutuiksi % suomalaisista, täysin tai osittain samaa mieltä</vt:lpstr>
      <vt:lpstr>Aikakauslehtimainonta tekee uutuudet tutuiksi</vt:lpstr>
      <vt:lpstr>Aikakauslehtimainonta tekee uutuudet tutuiksi</vt:lpstr>
      <vt:lpstr>Olen hakenut netistä lisätietoa aikakauslehdessä mainostetusta tuotteesta</vt:lpstr>
      <vt:lpstr>Olen hakenut netistä lisätietoa aikakauslehdessä mainostetusta tuotteesta</vt:lpstr>
      <vt:lpstr>Olen ostanut tuotteita aikakauslehdessä näkemieni mainosten perusteella</vt:lpstr>
      <vt:lpstr>Olen ostanut tuotteita aikakauslehdessä näkemieni mainosten perusteella</vt:lpstr>
      <vt:lpstr>Mainos aikakauslehdessä saa aikaan toimintaa % suomalaisista, täysin tai osittain samaa mieltä</vt:lpstr>
      <vt:lpstr>Kokeilen aikakauslehden mainoksissa olevia vinkkejä tai ohjeita (esim. reseptejä)</vt:lpstr>
      <vt:lpstr>Kokeilen aikakauslehden mainoksissa olevia vinkkejä tai ohjeita (esim. reseptejä)</vt:lpstr>
      <vt:lpstr>Kokeilen aikakauslehdissä olevia tuotenäytteitä (esim. elintarvikkeita tai kosmetiikkaa)</vt:lpstr>
      <vt:lpstr>Kokeilen aikakauslehdissä olevia tuotenäytteitä (esim. elintarvikkeita tai kosmetiikkaa)</vt:lpstr>
      <vt:lpstr>2.  Suhtautuminen mainontaan eri kanavissa</vt:lpstr>
      <vt:lpstr>75 % 15 vuotta täyttäneistä suomalaisista suhtautuu aikakauslehtimainontaan myönteisesti.</vt:lpstr>
      <vt:lpstr>Myönteisesti mainontaan suhtautuvat % suomalaisista, erittäin tai melko myönteisesti suhtautuvat</vt:lpstr>
      <vt:lpstr>Kielteisesti mainontaan suhtautuvat % suomalaisista, erittäin tai melko kielteisesti suhtautuvat</vt:lpstr>
      <vt:lpstr>3.  Mainonnan estäminen</vt:lpstr>
      <vt:lpstr>PowerPoint Presentation</vt:lpstr>
      <vt:lpstr>Adblockerin tai vastaavan käyttö</vt:lpstr>
      <vt:lpstr>Mainoskielto ovessa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Lukutavat &amp;  mainontaan suhtautuminen</dc:title>
  <dc:creator>Outi Itävuo</dc:creator>
  <cp:lastModifiedBy>Outi Itävuo</cp:lastModifiedBy>
  <cp:revision>134</cp:revision>
  <dcterms:created xsi:type="dcterms:W3CDTF">2021-09-08T11:59:09Z</dcterms:created>
  <dcterms:modified xsi:type="dcterms:W3CDTF">2025-01-24T07:44:45Z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</Properties>
</file>