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24" r:id="rId32"/>
    <p:sldId id="1228" r:id="rId33"/>
    <p:sldId id="1229" r:id="rId34"/>
    <p:sldId id="1232" r:id="rId35"/>
    <p:sldId id="1230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  <p:embeddedFont>
      <p:font typeface="Neue Haas Unica W1G Medium" panose="020B0504030206020203" pitchFamily="34" charset="0"/>
      <p:regular r:id="rId52"/>
      <p: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6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2 268 765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2268765</c:v>
                </c:pt>
                <c:pt idx="1">
                  <c:v>1547859</c:v>
                </c:pt>
                <c:pt idx="2">
                  <c:v>696558</c:v>
                </c:pt>
                <c:pt idx="3">
                  <c:v>176876</c:v>
                </c:pt>
                <c:pt idx="4">
                  <c:v>87972</c:v>
                </c:pt>
                <c:pt idx="5">
                  <c:v>23817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80620</c:v>
                </c:pt>
                <c:pt idx="1">
                  <c:v>81754</c:v>
                </c:pt>
                <c:pt idx="2">
                  <c:v>82617</c:v>
                </c:pt>
                <c:pt idx="3">
                  <c:v>83291</c:v>
                </c:pt>
                <c:pt idx="4">
                  <c:v>83746</c:v>
                </c:pt>
                <c:pt idx="5">
                  <c:v>84210</c:v>
                </c:pt>
                <c:pt idx="6">
                  <c:v>84759</c:v>
                </c:pt>
                <c:pt idx="7">
                  <c:v>85394</c:v>
                </c:pt>
                <c:pt idx="8">
                  <c:v>85923</c:v>
                </c:pt>
                <c:pt idx="9">
                  <c:v>86302</c:v>
                </c:pt>
                <c:pt idx="10">
                  <c:v>86818</c:v>
                </c:pt>
                <c:pt idx="11">
                  <c:v>87307</c:v>
                </c:pt>
                <c:pt idx="12">
                  <c:v>87972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5264</c:v>
                </c:pt>
                <c:pt idx="1">
                  <c:v>7406</c:v>
                </c:pt>
                <c:pt idx="2">
                  <c:v>9011</c:v>
                </c:pt>
                <c:pt idx="3">
                  <c:v>10236</c:v>
                </c:pt>
                <c:pt idx="4">
                  <c:v>11704</c:v>
                </c:pt>
                <c:pt idx="5">
                  <c:v>12250</c:v>
                </c:pt>
                <c:pt idx="6">
                  <c:v>12823</c:v>
                </c:pt>
                <c:pt idx="7">
                  <c:v>13205</c:v>
                </c:pt>
                <c:pt idx="8">
                  <c:v>18423</c:v>
                </c:pt>
                <c:pt idx="9">
                  <c:v>20288</c:v>
                </c:pt>
                <c:pt idx="10">
                  <c:v>21316</c:v>
                </c:pt>
                <c:pt idx="11">
                  <c:v>22445</c:v>
                </c:pt>
                <c:pt idx="12">
                  <c:v>23817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2 268 765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4801847</c:v>
                </c:pt>
                <c:pt idx="1">
                  <c:v>2268765</c:v>
                </c:pt>
                <c:pt idx="2">
                  <c:v>1547859</c:v>
                </c:pt>
                <c:pt idx="3">
                  <c:v>696558</c:v>
                </c:pt>
                <c:pt idx="4">
                  <c:v>176876</c:v>
                </c:pt>
                <c:pt idx="5">
                  <c:v>87972</c:v>
                </c:pt>
                <c:pt idx="6">
                  <c:v>23817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565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88</c:v>
                </c:pt>
                <c:pt idx="5">
                  <c:v>32</c:v>
                </c:pt>
                <c:pt idx="6" formatCode="#,##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12 132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22438.537383177569</c:v>
                </c:pt>
                <c:pt idx="1">
                  <c:v>12132.433155080214</c:v>
                </c:pt>
                <c:pt idx="2">
                  <c:v>11381.316176470587</c:v>
                </c:pt>
                <c:pt idx="3">
                  <c:v>6390.440366972477</c:v>
                </c:pt>
                <c:pt idx="4">
                  <c:v>2749.125</c:v>
                </c:pt>
                <c:pt idx="5">
                  <c:v>2009.9545454545455</c:v>
                </c:pt>
                <c:pt idx="6">
                  <c:v>1832.0769230769231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4436519</c:v>
                </c:pt>
                <c:pt idx="1">
                  <c:v>4469030</c:v>
                </c:pt>
                <c:pt idx="2">
                  <c:v>4497902</c:v>
                </c:pt>
                <c:pt idx="3">
                  <c:v>4618230</c:v>
                </c:pt>
                <c:pt idx="4">
                  <c:v>4635035</c:v>
                </c:pt>
                <c:pt idx="5">
                  <c:v>4666729</c:v>
                </c:pt>
                <c:pt idx="6">
                  <c:v>4687098</c:v>
                </c:pt>
                <c:pt idx="7">
                  <c:v>4703740</c:v>
                </c:pt>
                <c:pt idx="8">
                  <c:v>4724300</c:v>
                </c:pt>
                <c:pt idx="9">
                  <c:v>4735560</c:v>
                </c:pt>
                <c:pt idx="10">
                  <c:v>4772090</c:v>
                </c:pt>
                <c:pt idx="11">
                  <c:v>4791948</c:v>
                </c:pt>
                <c:pt idx="12">
                  <c:v>4801847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2197430</c:v>
                </c:pt>
                <c:pt idx="1">
                  <c:v>2203880</c:v>
                </c:pt>
                <c:pt idx="2">
                  <c:v>2209489</c:v>
                </c:pt>
                <c:pt idx="3">
                  <c:v>2216578</c:v>
                </c:pt>
                <c:pt idx="4">
                  <c:v>2216945</c:v>
                </c:pt>
                <c:pt idx="5">
                  <c:v>2227786</c:v>
                </c:pt>
                <c:pt idx="6">
                  <c:v>2232703</c:v>
                </c:pt>
                <c:pt idx="7">
                  <c:v>2239493</c:v>
                </c:pt>
                <c:pt idx="8">
                  <c:v>2245242</c:v>
                </c:pt>
                <c:pt idx="9">
                  <c:v>2249569</c:v>
                </c:pt>
                <c:pt idx="10">
                  <c:v>2258273</c:v>
                </c:pt>
                <c:pt idx="11">
                  <c:v>2265637</c:v>
                </c:pt>
                <c:pt idx="12">
                  <c:v>2268765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1370500</c:v>
                </c:pt>
                <c:pt idx="1">
                  <c:v>1385603</c:v>
                </c:pt>
                <c:pt idx="2">
                  <c:v>1401602</c:v>
                </c:pt>
                <c:pt idx="3">
                  <c:v>1489532</c:v>
                </c:pt>
                <c:pt idx="4">
                  <c:v>1496759</c:v>
                </c:pt>
                <c:pt idx="5">
                  <c:v>1507824</c:v>
                </c:pt>
                <c:pt idx="6">
                  <c:v>1517164</c:v>
                </c:pt>
                <c:pt idx="7">
                  <c:v>1522984</c:v>
                </c:pt>
                <c:pt idx="8">
                  <c:v>1529886</c:v>
                </c:pt>
                <c:pt idx="9">
                  <c:v>1532642</c:v>
                </c:pt>
                <c:pt idx="10">
                  <c:v>1537142</c:v>
                </c:pt>
                <c:pt idx="11">
                  <c:v>1544813</c:v>
                </c:pt>
                <c:pt idx="12">
                  <c:v>1547859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655511</c:v>
                </c:pt>
                <c:pt idx="1">
                  <c:v>657362</c:v>
                </c:pt>
                <c:pt idx="2">
                  <c:v>661174</c:v>
                </c:pt>
                <c:pt idx="3">
                  <c:v>668652</c:v>
                </c:pt>
                <c:pt idx="4">
                  <c:v>674628</c:v>
                </c:pt>
                <c:pt idx="5">
                  <c:v>681737</c:v>
                </c:pt>
                <c:pt idx="6">
                  <c:v>685521</c:v>
                </c:pt>
                <c:pt idx="7">
                  <c:v>687403</c:v>
                </c:pt>
                <c:pt idx="8">
                  <c:v>688822</c:v>
                </c:pt>
                <c:pt idx="9">
                  <c:v>690161</c:v>
                </c:pt>
                <c:pt idx="10">
                  <c:v>693032</c:v>
                </c:pt>
                <c:pt idx="11">
                  <c:v>695567</c:v>
                </c:pt>
                <c:pt idx="12">
                  <c:v>696558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127194</c:v>
                </c:pt>
                <c:pt idx="1">
                  <c:v>133025</c:v>
                </c:pt>
                <c:pt idx="2">
                  <c:v>134009</c:v>
                </c:pt>
                <c:pt idx="3">
                  <c:v>149941</c:v>
                </c:pt>
                <c:pt idx="4">
                  <c:v>151253</c:v>
                </c:pt>
                <c:pt idx="5">
                  <c:v>152922</c:v>
                </c:pt>
                <c:pt idx="6">
                  <c:v>154128</c:v>
                </c:pt>
                <c:pt idx="7">
                  <c:v>155261</c:v>
                </c:pt>
                <c:pt idx="8">
                  <c:v>156004</c:v>
                </c:pt>
                <c:pt idx="9">
                  <c:v>156598</c:v>
                </c:pt>
                <c:pt idx="10">
                  <c:v>175509</c:v>
                </c:pt>
                <c:pt idx="11">
                  <c:v>176179</c:v>
                </c:pt>
                <c:pt idx="12">
                  <c:v>176876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4 801 847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4.11.2022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4.11.2022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tunne-tekijat/arkkitehti-lehden-paatoimittaja-kristo-vesikansa-ihannetilanteessa-rakennuksia-ei-tarvitsisi-purkaa-lainkaan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lukuaika-pisimmillaan-jopa-103-minuuttia-naiden-aikakauslehtien-aarella-vietetaan-eniten-aika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ikakausmedia.fi/ajankohtaista/artikkelit/2022/vr-n-kampanjassa-vihrea-tulevaisuus-liikkuu-raiteilla-ymparistovastuullisuudesta-pitaa-viestia-selkeasti-ja-rohkeasti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2/trendit-ja-ilmiot-vauhdittavat-aikakauslehtimyyntia-teemalehtien-markkinassa-olisi-paljon-otettavaa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Lokakuu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10/2021 – 10/2022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53195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10/2021 – 10/2022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61297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10/2021 – 10/2022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75846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10/2021 – 10/2022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22560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99571949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239 496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231 338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213 234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181 704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178 869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171 957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124 077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122 563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115 292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068381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95 738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83 859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77 290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72 559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71 584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71 064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68 488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61 204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1865617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142 514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100 545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90 313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83 263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67 391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51 945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018427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41 474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40 936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35 892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33 033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8818095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107 236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82 280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68 334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66 749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59 064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56 470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52 657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45 256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41 945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2226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ruoka&amp;viini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38 457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38 217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35 556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30 956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29 720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29 058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27 941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8522217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188 436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142 113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49 965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15 154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12 785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11 675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3353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9 788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7 208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6 809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8077162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6 290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30619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29 777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149788"/>
            <a:ext cx="5257800" cy="3882712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4 801 847 seuraajaa.</a:t>
            </a:r>
          </a:p>
          <a:p>
            <a:pPr fontAlgn="b"/>
            <a:r>
              <a:rPr lang="fi-FI" sz="1600" dirty="0"/>
              <a:t>Uusia seuraajia saatiin kuukauden aikana 9 899 kpl.</a:t>
            </a:r>
          </a:p>
          <a:p>
            <a:pPr fontAlgn="b"/>
            <a:r>
              <a:rPr lang="fi-FI" sz="1600" dirty="0"/>
              <a:t>Eniten yleisöään kasvattivat Kotiliesi (+1 522), Viinilehti (+932) ja Suomen Kuvalehti (+830).</a:t>
            </a:r>
          </a:p>
          <a:p>
            <a:pPr fontAlgn="b"/>
            <a:r>
              <a:rPr lang="fi-FI" sz="1600" dirty="0" err="1"/>
              <a:t>Tiktokissa</a:t>
            </a:r>
            <a:r>
              <a:rPr lang="fi-FI" sz="1600" dirty="0"/>
              <a:t> yleisö kasvoi nopeammin kuin Twitterissä, </a:t>
            </a:r>
            <a:r>
              <a:rPr lang="fi-FI" sz="1600" dirty="0" err="1"/>
              <a:t>Youtubessa</a:t>
            </a:r>
            <a:r>
              <a:rPr lang="fi-FI" sz="1600" dirty="0"/>
              <a:t> ja Pinterestissä.</a:t>
            </a:r>
          </a:p>
          <a:p>
            <a:r>
              <a:rPr lang="fi-FI" sz="1600" dirty="0"/>
              <a:t>Yhdellä </a:t>
            </a:r>
            <a:r>
              <a:rPr lang="fi-FI" sz="1600" dirty="0" err="1"/>
              <a:t>aikakausmedialla</a:t>
            </a:r>
            <a:r>
              <a:rPr lang="fi-FI" sz="1600" dirty="0"/>
              <a:t> oli eri somekanavissa yhteensä keskimäärin 22 439 seuraajaa.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838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Lokakuun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0761036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1 522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991217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3569957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20004314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lokakuu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60879245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Yliopisto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Apteekkarilehti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lokakuu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lokakuu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Viinilehti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aikakausmedioista</a:t>
            </a:r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109966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Arkkitehti-lehden päätoimittaja </a:t>
            </a:r>
            <a:r>
              <a:rPr lang="fi-FI" sz="3000" dirty="0" err="1"/>
              <a:t>Kristo</a:t>
            </a:r>
            <a:r>
              <a:rPr lang="fi-FI" sz="3000" dirty="0"/>
              <a:t> Vesikansa: ”Ihannetilanteessa rakennuksia ei tarvitsisi purkaa lainkaan"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429000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Arkkitehti-lehti ei pelkää ottaa kantaa ja herättää keskustelua. Se on käsitellyt muun muassa arkkitehtien sosioekonomista taustaa, suunnitteluun liittyvää sukupuolikysymystä sekä arkkitehtuurikapinaa.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6" name="Picture Placeholder 15" descr="A picture containing text, indoor, red, orange&#10;&#10;Description automatically generated">
            <a:extLst>
              <a:ext uri="{FF2B5EF4-FFF2-40B4-BE49-F238E27FC236}">
                <a16:creationId xmlns:a16="http://schemas.microsoft.com/office/drawing/2014/main" id="{CE1FD0A0-32A9-34F5-8C3E-67ACDDD2A7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51" b="1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lokakuu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67843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145665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Painetun aikakauslehden parissa vietetään keskimäärin 53 minuuttia. Pisimmillään lehden parissa saattaa vierähtää yli puolitoista tuntia. Katso jutusta naisten ja miesten pisimpään lukemat lehdet!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178790"/>
            <a:ext cx="5131522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Lukuaika pisimmillään jopa 103 minuuttia – näiden aikakauslehtien äärellä vietetään eniten aikaa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6BC4EE-6BE3-8F48-058C-F307179DF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b="2701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109966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VR:n kampanjassa vihreä tulevaisuus liikkuu raiteilla – ”Ympäristövastuullisuudesta pitää viestiä selkeästi ja rohkeasti”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429000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VR Group halusi mainoskampanjallaan kertoa junamatkustamisen ympäristöystävällisyydestä ja vaikuttaa erityisesti yritysten logistiikka- ja työmatkapäättäjiin. Visuaalinen ja huomiota herättävä kampanja toimi erinomaisesti printissä ja digitaalisissa kanavissa.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A picture containing text, green, station, train&#10;&#10;Description automatically generated">
            <a:extLst>
              <a:ext uri="{FF2B5EF4-FFF2-40B4-BE49-F238E27FC236}">
                <a16:creationId xmlns:a16="http://schemas.microsoft.com/office/drawing/2014/main" id="{3366AB22-4B3D-999E-A16A-323FDCB895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0483" r="23267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825194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3991F0-5B62-458E-DBAA-81D65B0D120C}"/>
              </a:ext>
            </a:extLst>
          </p:cNvPr>
          <p:cNvSpPr txBox="1">
            <a:spLocks/>
          </p:cNvSpPr>
          <p:nvPr/>
        </p:nvSpPr>
        <p:spPr>
          <a:xfrm>
            <a:off x="692726" y="3429000"/>
            <a:ext cx="4577339" cy="2258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/>
              <a:t>Ajankohtaiset teemat, trendit ja loma-ajat vaikuttavat aikakauslehtien irtonumeromyyntiin ja siihen, mitä suomalaiset lukevat. Kesällä ja syksyllä aikakauslehtien myynti on vilkasta, alkuvuonna hiljaisinta. Lehtipisteen valikoimajohtaja </a:t>
            </a:r>
            <a:r>
              <a:rPr lang="fi-FI" sz="1600" b="1" dirty="0"/>
              <a:t>Netta </a:t>
            </a:r>
            <a:r>
              <a:rPr lang="fi-FI" sz="1600" b="1" dirty="0" err="1"/>
              <a:t>Kuhlbergin</a:t>
            </a:r>
            <a:r>
              <a:rPr lang="fi-FI" sz="1600" b="1" dirty="0"/>
              <a:t> </a:t>
            </a:r>
            <a:r>
              <a:rPr lang="fi-FI" sz="1600" dirty="0"/>
              <a:t>mukaan myyntiä vauhdittavat myös ajankohtaiset ilmiöt ja trendeihin osuvat erikoisjulkaisut.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4423B06-9FEE-7283-E3FE-C91BC7211AF7}"/>
              </a:ext>
            </a:extLst>
          </p:cNvPr>
          <p:cNvSpPr txBox="1">
            <a:spLocks/>
          </p:cNvSpPr>
          <p:nvPr/>
        </p:nvSpPr>
        <p:spPr>
          <a:xfrm>
            <a:off x="692726" y="1071187"/>
            <a:ext cx="4575752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6464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dirty="0">
                <a:solidFill>
                  <a:schemeClr val="accent1"/>
                </a:solidFill>
              </a:rPr>
              <a:t>Teemalehdet rikkovat myyntiennätyksiä – tätä ilmiötä on hämmästelty muissa Euroopan maissa</a:t>
            </a:r>
          </a:p>
        </p:txBody>
      </p:sp>
      <p:pic>
        <p:nvPicPr>
          <p:cNvPr id="5" name="Picture Placeholder 4" descr="A picture containing dog&#10;&#10;Description automatically generated">
            <a:extLst>
              <a:ext uri="{FF2B5EF4-FFF2-40B4-BE49-F238E27FC236}">
                <a16:creationId xmlns:a16="http://schemas.microsoft.com/office/drawing/2014/main" id="{CBFB3D88-0A78-8E1C-AC8D-DACB7CE67E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6101" r="37649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407992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lokakuu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lokakuussa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9 899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+3 128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+3 046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+991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697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+665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+1 372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111935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lokakuu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565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046570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lokakuu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22 439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50119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10/2021 – 10/2022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7807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10/2021 – 10/2022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712451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10/2021 – 10/2022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81880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4944</TotalTime>
  <Words>2221</Words>
  <Application>Microsoft Macintosh PowerPoint</Application>
  <PresentationFormat>Widescreen</PresentationFormat>
  <Paragraphs>685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Neue Haas Unica W1G</vt:lpstr>
      <vt:lpstr>Neue Haas Unica W1G Medium</vt:lpstr>
      <vt:lpstr>Calibri</vt:lpstr>
      <vt:lpstr>Neue Haas Unica W1G Light</vt:lpstr>
      <vt:lpstr>Arial</vt:lpstr>
      <vt:lpstr>Clattering</vt:lpstr>
      <vt:lpstr>Canela Medium</vt:lpstr>
      <vt:lpstr>Office Theme</vt:lpstr>
      <vt:lpstr>Aikakausmediat somessa</vt:lpstr>
      <vt:lpstr>Lokakuun oleelliset</vt:lpstr>
      <vt:lpstr>Aikakausmedioiden someyleisö / lokakuu 2022</vt:lpstr>
      <vt:lpstr>Aikakausmedioiden seuraajamäärä / lokakuu 2022</vt:lpstr>
      <vt:lpstr>Aikakausmedioiden somekanavien määrä / lokakuu 2022</vt:lpstr>
      <vt:lpstr>Yleisön keskimääräinen koko /  lokakuu 2022</vt:lpstr>
      <vt:lpstr>Yleisömäärän kehitys kaikissa seuratuissa kanavissa 10/2021 – 10/2022</vt:lpstr>
      <vt:lpstr>Yleisömäärän kehitys Facebookissa 10/2021 – 10/2022</vt:lpstr>
      <vt:lpstr>Yleisömäärän kehitys Instagramissa 10/2021 – 10/2022</vt:lpstr>
      <vt:lpstr>Yleisömäärän kehitys Twitterissä 10/2021 – 10/2022</vt:lpstr>
      <vt:lpstr>Yleisömäärän kehitys YouTubessa 10/2021 – 10/2022</vt:lpstr>
      <vt:lpstr>Yleisömäärän kehitys Pinterestissä 10/2021 – 10/2022</vt:lpstr>
      <vt:lpstr>Yleisömäärän kehitys Tiktokissa 10/2021 – 10/2022</vt:lpstr>
      <vt:lpstr>Somen suurimmat</vt:lpstr>
      <vt:lpstr>Eniten seuraajia kaikissa kanavissa TOP 20 / lokakuu 2022</vt:lpstr>
      <vt:lpstr>Eniten seuraajia Facebookissa TOP 20 / lokakuu 2022</vt:lpstr>
      <vt:lpstr>Eniten seuraajia Instagramissa TOP 20 / lokakuu 2022</vt:lpstr>
      <vt:lpstr>Eniten seuraajia Twitterissä TOP 20 / lokakuu 2022</vt:lpstr>
      <vt:lpstr>Eniten seuraajia YouTubessa ja Pinterestissä TOP 10 /  lokakuu 2022</vt:lpstr>
      <vt:lpstr>Eniten yleisöään  kasvattaneet</vt:lpstr>
      <vt:lpstr>Eniten uusia seuraajia kaikissa kanavissa TOP 20 / lokakuu 2022</vt:lpstr>
      <vt:lpstr>Eniten uusia seuraajia Facebookissa TOP 10 / lokakuu 2022</vt:lpstr>
      <vt:lpstr>Eniten uusia seuraajia Instagramissa TOP 10 / lokakuu 2022</vt:lpstr>
      <vt:lpstr>Eniten uusia seuraajia Twitterissä TOP 10 / lokakuu 2022</vt:lpstr>
      <vt:lpstr>Seuratut mediat</vt:lpstr>
      <vt:lpstr>Seurannassa olleet mediat (214 kpl) / lokakuu 2022</vt:lpstr>
      <vt:lpstr>Seurannassa olleet mediat (214 kpl) / lokakuu 2022</vt:lpstr>
      <vt:lpstr>Ajankohtaista  aikakausmedioista</vt:lpstr>
      <vt:lpstr>Arkkitehti-lehden päätoimittaja Kristo Vesikansa: ”Ihannetilanteessa rakennuksia ei tarvitsisi purkaa lainkaan"</vt:lpstr>
      <vt:lpstr>Lukuaika pisimmillään jopa 103 minuuttia – näiden aikakauslehtien äärellä vietetään eniten aikaa</vt:lpstr>
      <vt:lpstr>VR:n kampanjassa vihreä tulevaisuus liikkuu raiteilla – ”Ympäristövastuullisuudesta pitää viestiä selkeästi ja rohkeasti”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295</cp:revision>
  <dcterms:created xsi:type="dcterms:W3CDTF">2021-01-05T09:04:45Z</dcterms:created>
  <dcterms:modified xsi:type="dcterms:W3CDTF">2022-11-04T13:40:38Z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