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3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8" r:id="rId3"/>
    <p:sldId id="293" r:id="rId4"/>
    <p:sldId id="294" r:id="rId5"/>
    <p:sldId id="291" r:id="rId6"/>
    <p:sldId id="301" r:id="rId7"/>
    <p:sldId id="295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274" r:id="rId16"/>
    <p:sldId id="270" r:id="rId17"/>
    <p:sldId id="287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296" r:id="rId27"/>
    <p:sldId id="297" r:id="rId28"/>
    <p:sldId id="298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299" r:id="rId38"/>
    <p:sldId id="325" r:id="rId39"/>
  </p:sldIdLst>
  <p:sldSz cx="12192000" cy="6858000"/>
  <p:notesSz cx="6858000" cy="9144000"/>
  <p:embeddedFontLst>
    <p:embeddedFont>
      <p:font typeface="Canela Medium" pitchFamily="2" charset="77"/>
      <p:regular r:id="rId42"/>
    </p:embeddedFont>
    <p:embeddedFont>
      <p:font typeface="Clattering" pitchFamily="2" charset="0"/>
      <p:regular r:id="rId43"/>
    </p:embeddedFont>
    <p:embeddedFont>
      <p:font typeface="Neue Haas Unica W1G" panose="020B0504030206020203" pitchFamily="34" charset="0"/>
      <p:regular r:id="rId44"/>
      <p:bold r:id="rId45"/>
      <p:italic r:id="rId46"/>
      <p:boldItalic r:id="rId47"/>
    </p:embeddedFont>
    <p:embeddedFont>
      <p:font typeface="Neue Haas Unica W1G Light" panose="020B0404030206020203" pitchFamily="34" charset="0"/>
      <p:regular r:id="rId48"/>
      <p:italic r:id="rId49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FFF8"/>
    <a:srgbClr val="002649"/>
    <a:srgbClr val="FF6464"/>
    <a:srgbClr val="F4CF67"/>
    <a:srgbClr val="F5F4F7"/>
    <a:srgbClr val="8D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61"/>
    <p:restoredTop sz="96190"/>
  </p:normalViewPr>
  <p:slideViewPr>
    <p:cSldViewPr snapToGrid="0" snapToObjects="1">
      <p:cViewPr varScale="1">
        <p:scale>
          <a:sx n="123" d="100"/>
          <a:sy n="123" d="100"/>
        </p:scale>
        <p:origin x="3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3.11.2022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3.11.2022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20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721146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2.emf"/><Relationship Id="rId7" Type="http://schemas.openxmlformats.org/officeDocument/2006/relationships/image" Target="../media/image17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10" Type="http://schemas.openxmlformats.org/officeDocument/2006/relationships/image" Target="../media/image20.emf"/><Relationship Id="rId4" Type="http://schemas.openxmlformats.org/officeDocument/2006/relationships/image" Target="../media/image3.emf"/><Relationship Id="rId9" Type="http://schemas.openxmlformats.org/officeDocument/2006/relationships/image" Target="../media/image19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Kuva 3">
            <a:extLst>
              <a:ext uri="{FF2B5EF4-FFF2-40B4-BE49-F238E27FC236}">
                <a16:creationId xmlns:a16="http://schemas.microsoft.com/office/drawing/2014/main" id="{535179B5-686B-5D4C-9959-FA27CA6D371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8106" y="5958034"/>
            <a:ext cx="1514929" cy="70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0386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Kuva 3">
            <a:extLst>
              <a:ext uri="{FF2B5EF4-FFF2-40B4-BE49-F238E27FC236}">
                <a16:creationId xmlns:a16="http://schemas.microsoft.com/office/drawing/2014/main" id="{69A1B555-0641-F34F-80C0-337FF2B138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CF68B6-EB23-2D4E-8356-BA08AD91C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accent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3.11.2022</a:t>
            </a:fld>
            <a:endParaRPr lang="en-FI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EC2417-A897-634C-9475-C2694F874E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76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58F8733-EB61-6547-BD3F-8B0A5C19D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3.11.2022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5623AE-0293-984D-916C-9BEA648B7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1B0216-9980-2747-A102-53662C751D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71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7C78DE1-6D6D-6C48-A90D-055ECCB3DDC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3.11.2022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829704-8DA1-AF40-8623-8A623BC7E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FDE9FC-16A7-F247-98B4-8AB6527785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08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7D19C15-488D-594D-A39E-F1ADC9C4A14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3.11.2022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1C5A0E-ACD5-6F48-AC18-D31D253548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D56BAF-85C4-3346-9788-9891FA0816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50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CA34AE2-6D8E-1E42-B7B7-3ED600E83EB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3.11.2022</a:t>
            </a:fld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B5645D-A15D-3E4E-BCA9-9A65B4154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C9E169-CE84-364E-AF1A-431A3C505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79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BAD956-82E6-9345-BF9F-781389E6F2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189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75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3590DE-F83C-F748-B3B6-4B1B9FEC37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688642-0C61-F247-A15B-7F92AD4BD5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53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D178A84-A00F-9F4E-8B25-1DC2E55FF15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3.11.2022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E244FF-4257-7E4C-8ABE-C636BF9F47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91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2E0052-7C18-2143-BE6B-041E63E5A0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3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A181E93-9156-8C49-B94A-A04CAE14B1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1370" y="6210056"/>
            <a:ext cx="1962524" cy="3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40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A79401B-04AC-1B4E-AC3B-EAB6DA67366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3.11.2022</a:t>
            </a:fld>
            <a:endParaRPr lang="en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99E405-2473-FD45-BE08-0DB890356E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D848E9-B770-064C-B974-636D46ECB7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ED5593-2D98-3F45-99EE-46D29BA431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02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AF1FA73-5CBC-1D47-B97D-22FE5A31D81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3.11.2022</a:t>
            </a:fld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A55120-D5DA-2447-9D24-342FC9EA1F88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3559E2-D529-ED4B-B781-276E243911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78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221624A-1624-9743-BBA1-8699AF8AE6D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3.11.2022</a:t>
            </a:fld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BA0F28-2A18-824A-AB25-D19E6D891B4F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BE004A-37D4-C546-99D3-0F0C3DD70B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36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EB0750C-D2E6-C44C-B12D-E0D7D8BDFF3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3.11.2022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292499-6E74-B84A-A62D-D470FB1AA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BC52E1-21C6-404D-B45A-86C274DFBD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68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4E28508-236D-414B-9135-B2FBB5A4EC0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3.11.2022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1AC2EC-EC00-2A4A-9094-F79A29F5EF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12A427-83F8-5F4C-8AD1-E8B3F3E45E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61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F2419D-25FE-9B4B-AF45-C15B96A824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17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72BD61-6FA9-8743-A666-40EF36CBB6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332689-B495-B647-835B-2CFC4A45A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E5BB652-68EA-2D4E-92E8-71606DDF7A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725686E-E108-2E42-96A5-352D04B2C237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B8A10FE-373D-E241-95E2-FEA2821CFEDF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9A9A7C6-98DB-AE49-B7E3-593AB37024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DBB09E5-BE53-6648-8273-1AEEA1686C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7F898CD-4116-FF45-9A64-22F61C3081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2BE87ED-18E0-1C45-BE78-EDE91A239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8ABDEC7-E59D-714E-96CF-A327FD771A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0717D3E-23C0-044C-924A-D0516609D9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6E24ABC-29A6-6B46-9453-79FEBF75C414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71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34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43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0"/>
            <a:ext cx="10515600" cy="1325563"/>
          </a:xfrm>
        </p:spPr>
        <p:txBody>
          <a:bodyPr/>
          <a:lstStyle>
            <a:lvl1pPr algn="ctr">
              <a:defRPr sz="40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 userDrawn="1"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07442" y="2146246"/>
            <a:ext cx="7464425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87494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931"/>
            <a:ext cx="10515600" cy="976514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90698" y="1514670"/>
            <a:ext cx="8610601" cy="4654846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D41599-4BDE-B044-BE71-783A0AE401E8}"/>
              </a:ext>
            </a:extLst>
          </p:cNvPr>
          <p:cNvCxnSpPr>
            <a:cxnSpLocks/>
          </p:cNvCxnSpPr>
          <p:nvPr userDrawn="1"/>
        </p:nvCxnSpPr>
        <p:spPr>
          <a:xfrm>
            <a:off x="832648" y="1366807"/>
            <a:ext cx="1052670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3">
            <a:extLst>
              <a:ext uri="{FF2B5EF4-FFF2-40B4-BE49-F238E27FC236}">
                <a16:creationId xmlns:a16="http://schemas.microsoft.com/office/drawing/2014/main" id="{C5E10D11-557D-1A48-B729-4558B6F619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7154" y="6068611"/>
            <a:ext cx="1326846" cy="6160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8C4688-6F34-6346-B828-92AE5B4558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1369" y="6204372"/>
            <a:ext cx="1979005" cy="36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767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59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000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840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76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106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828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40262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14216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848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95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43CB9C3-EE59-6F4E-B1F0-0847009238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3.11.2022</a:t>
            </a:fld>
            <a:endParaRPr lang="en-FI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3E22C7-5B92-8F4E-BF31-28ED7B4FFEF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82C676-D6CA-374F-A1FB-8C9E8E107FBC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EFB9265-C684-6B42-B48E-FB706D49DB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691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714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021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91462D-75B7-0D4C-B90E-9417838C64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124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15CB4D-753D-DA4D-821D-497E7E2411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1369" y="6204372"/>
            <a:ext cx="1979005" cy="36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166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318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003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465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652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268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5193F66-C683-C840-B339-86ADCB9C15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3.11.2022</a:t>
            </a:fld>
            <a:endParaRPr lang="en-FI" dirty="0">
              <a:solidFill>
                <a:schemeClr val="tx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6B6DE27-FF44-2A48-B515-3FC0FC7EE81D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6D2D55-1242-2D45-A11E-7BF5063322A8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462B768-8286-D447-B4F5-40480A8307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397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150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939596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5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D8F104-0182-464E-AC52-BC8C5D1944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1370" y="6210056"/>
            <a:ext cx="1962524" cy="3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3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Kuva 3">
            <a:extLst>
              <a:ext uri="{FF2B5EF4-FFF2-40B4-BE49-F238E27FC236}">
                <a16:creationId xmlns:a16="http://schemas.microsoft.com/office/drawing/2014/main" id="{941BDDA5-B317-364F-94D2-CCC2982162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2" name="Kuva 3">
            <a:extLst>
              <a:ext uri="{FF2B5EF4-FFF2-40B4-BE49-F238E27FC236}">
                <a16:creationId xmlns:a16="http://schemas.microsoft.com/office/drawing/2014/main" id="{85276B0A-62B7-9140-A0D5-5D2CEB3022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4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2875D82-5948-B840-B018-39245CCC7C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3.11.2022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F67D57-1D40-5742-BF3B-9371FA12C5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1DF033-2C27-434E-8D2D-4C13C394B8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1" name="Kuva 3">
            <a:extLst>
              <a:ext uri="{FF2B5EF4-FFF2-40B4-BE49-F238E27FC236}">
                <a16:creationId xmlns:a16="http://schemas.microsoft.com/office/drawing/2014/main" id="{6447824B-4A73-8F4E-BFEE-93FB91F579C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53" y="5915419"/>
            <a:ext cx="1465391" cy="68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4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5935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50" r:id="rId20"/>
    <p:sldLayoutId id="2147483851" r:id="rId21"/>
    <p:sldLayoutId id="2147483852" r:id="rId22"/>
    <p:sldLayoutId id="2147483853" r:id="rId23"/>
    <p:sldLayoutId id="2147483854" r:id="rId24"/>
    <p:sldLayoutId id="2147483855" r:id="rId25"/>
    <p:sldLayoutId id="2147483856" r:id="rId26"/>
    <p:sldLayoutId id="2147483829" r:id="rId27"/>
    <p:sldLayoutId id="2147483660" r:id="rId28"/>
    <p:sldLayoutId id="2147483654" r:id="rId29"/>
    <p:sldLayoutId id="2147483677" r:id="rId30"/>
    <p:sldLayoutId id="2147483679" r:id="rId31"/>
    <p:sldLayoutId id="2147483663" r:id="rId32"/>
    <p:sldLayoutId id="2147483667" r:id="rId33"/>
    <p:sldLayoutId id="2147483676" r:id="rId34"/>
    <p:sldLayoutId id="2147483664" r:id="rId35"/>
    <p:sldLayoutId id="2147483680" r:id="rId36"/>
    <p:sldLayoutId id="2147483678" r:id="rId37"/>
    <p:sldLayoutId id="2147483661" r:id="rId38"/>
    <p:sldLayoutId id="2147483681" r:id="rId39"/>
    <p:sldLayoutId id="2147483662" r:id="rId40"/>
    <p:sldLayoutId id="2147483665" r:id="rId41"/>
    <p:sldLayoutId id="2147483657" r:id="rId42"/>
    <p:sldLayoutId id="2147483674" r:id="rId43"/>
    <p:sldLayoutId id="2147483666" r:id="rId44"/>
    <p:sldLayoutId id="2147483675" r:id="rId45"/>
    <p:sldLayoutId id="2147483670" r:id="rId46"/>
    <p:sldLayoutId id="2147483668" r:id="rId47"/>
    <p:sldLayoutId id="2147483669" r:id="rId48"/>
    <p:sldLayoutId id="2147483672" r:id="rId49"/>
    <p:sldLayoutId id="2147483673" r:id="rId50"/>
    <p:sldLayoutId id="2147483655" r:id="rId51"/>
    <p:sldLayoutId id="2147483671" r:id="rId5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kakausmedia.fi/en/research/" TargetMode="External"/><Relationship Id="rId2" Type="http://schemas.openxmlformats.org/officeDocument/2006/relationships/hyperlink" Target="http://www.ratecards.fi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0E0EE54E-E660-BA42-ADB4-128F9F667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11401"/>
            <a:ext cx="9144000" cy="2387600"/>
          </a:xfrm>
        </p:spPr>
        <p:txBody>
          <a:bodyPr>
            <a:normAutofit fontScale="90000"/>
          </a:bodyPr>
          <a:lstStyle/>
          <a:p>
            <a:pPr rtl="0"/>
            <a:r>
              <a:rPr lang="en" b="0" i="0" u="none" baseline="0" dirty="0"/>
              <a:t>Readership, digital reach &amp; </a:t>
            </a:r>
            <a:br>
              <a:rPr lang="en" b="0" i="0" u="none" baseline="0" dirty="0"/>
            </a:br>
            <a:r>
              <a:rPr lang="en-GB" b="0" i="0" u="none" baseline="0" dirty="0"/>
              <a:t>total</a:t>
            </a:r>
            <a:r>
              <a:rPr lang="en" b="0" i="0" u="none" baseline="0" dirty="0"/>
              <a:t> reach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29775-DF8A-CA45-9105-05DC8CCDE98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6300551"/>
            <a:ext cx="9144000" cy="227674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GB" sz="1600" b="0" i="0" u="none" baseline="0" dirty="0">
                <a:solidFill>
                  <a:schemeClr val="bg1"/>
                </a:solidFill>
              </a:rPr>
              <a:t>Finnish National Readership Survey 2022</a:t>
            </a:r>
            <a:endParaRPr lang="en" sz="1600" b="0" i="0" u="none" baseline="0" dirty="0">
              <a:solidFill>
                <a:schemeClr val="bg1"/>
              </a:solidFill>
            </a:endParaRPr>
          </a:p>
        </p:txBody>
      </p:sp>
      <p:pic>
        <p:nvPicPr>
          <p:cNvPr id="14" name="Picture 2" descr="MediaAuditFinland">
            <a:extLst>
              <a:ext uri="{FF2B5EF4-FFF2-40B4-BE49-F238E27FC236}">
                <a16:creationId xmlns:a16="http://schemas.microsoft.com/office/drawing/2014/main" id="{85EFD8A4-AB68-B143-A788-108400057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3C28BF-CD60-D047-97C4-EA1B6E05F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1369" y="6204372"/>
            <a:ext cx="1979005" cy="36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GB" b="0" i="0" u="none" baseline="0" dirty="0"/>
              <a:t>Magazines</a:t>
            </a:r>
            <a:r>
              <a:rPr lang="en" b="0" i="0" u="none" baseline="0" dirty="0"/>
              <a:t> with the highest </a:t>
            </a:r>
            <a:r>
              <a:rPr lang="en-GB" b="0" i="0" u="none" baseline="0" dirty="0"/>
              <a:t>total</a:t>
            </a:r>
            <a:r>
              <a:rPr lang="en" b="0" i="0" u="none" baseline="0" dirty="0"/>
              <a:t> reach in 2022,</a:t>
            </a:r>
            <a:br>
              <a:rPr lang="en" b="0" i="0" u="none" baseline="0" dirty="0"/>
            </a:br>
            <a:r>
              <a:rPr lang="en" b="0" i="1" u="none" baseline="0" dirty="0">
                <a:solidFill>
                  <a:schemeClr val="accent2"/>
                </a:solidFill>
              </a:rPr>
              <a:t>25–34 </a:t>
            </a:r>
            <a:r>
              <a:rPr lang="en" i="1" dirty="0">
                <a:solidFill>
                  <a:schemeClr val="accent2"/>
                </a:solidFill>
              </a:rPr>
              <a:t>years old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022280753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 rtl="0"/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Number of readers, </a:t>
                      </a:r>
                      <a:br>
                        <a:rPr lang="en" sz="1400" b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25</a:t>
                      </a:r>
                      <a:r>
                        <a:rPr lang="en" sz="1400" b="0" i="1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–</a:t>
                      </a:r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34 years old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Coverage rate, %,</a:t>
                      </a: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 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25</a:t>
                      </a:r>
                      <a:r>
                        <a:rPr lang="en" sz="1400" b="0" i="1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–</a:t>
                      </a: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34 years old</a:t>
                      </a:r>
                    </a:p>
                    <a:p>
                      <a:pPr algn="ctr" rtl="0"/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(</a:t>
                      </a:r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est. 609,000</a:t>
                      </a: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) 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1st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268,000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2nd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251,000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3rd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242,000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155,000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118,000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93,000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83,000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73,000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66,000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6" name="Rectangle 13">
            <a:extLst>
              <a:ext uri="{FF2B5EF4-FFF2-40B4-BE49-F238E27FC236}">
                <a16:creationId xmlns:a16="http://schemas.microsoft.com/office/drawing/2014/main" id="{8BBE5B31-CE52-4B59-941A-2B3A73098F84}"/>
              </a:ext>
            </a:extLst>
          </p:cNvPr>
          <p:cNvSpPr/>
          <p:nvPr/>
        </p:nvSpPr>
        <p:spPr>
          <a:xfrm>
            <a:off x="2780030" y="6366314"/>
            <a:ext cx="66319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2022   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Total population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46,996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women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23,246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men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23,750</a:t>
            </a:r>
            <a:endParaRPr lang="en" sz="100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203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GB" b="0" i="0" u="none" baseline="0" dirty="0"/>
              <a:t>Magazines</a:t>
            </a:r>
            <a:r>
              <a:rPr lang="en" b="0" i="0" u="none" baseline="0" dirty="0"/>
              <a:t> with the highest </a:t>
            </a:r>
            <a:r>
              <a:rPr lang="en-GB" b="0" i="0" u="none" baseline="0" dirty="0"/>
              <a:t>total</a:t>
            </a:r>
            <a:r>
              <a:rPr lang="en" b="0" i="0" u="none" baseline="0" dirty="0"/>
              <a:t> reach in 2022, </a:t>
            </a:r>
            <a:br>
              <a:rPr lang="en" b="0" i="0" u="none" baseline="0" dirty="0"/>
            </a:br>
            <a:r>
              <a:rPr lang="en" b="0" i="1" u="none" baseline="0" dirty="0">
                <a:solidFill>
                  <a:schemeClr val="accent2"/>
                </a:solidFill>
              </a:rPr>
              <a:t>35–44 </a:t>
            </a:r>
            <a:r>
              <a:rPr lang="en" i="1" dirty="0">
                <a:solidFill>
                  <a:schemeClr val="accent2"/>
                </a:solidFill>
              </a:rPr>
              <a:t>years old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080890323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 rtl="0"/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Number of readers, </a:t>
                      </a:r>
                      <a:br>
                        <a:rPr lang="en" sz="1400" b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35–44 years old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Coverage rate, %,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persons aged 35</a:t>
                      </a:r>
                      <a:r>
                        <a:rPr lang="en" sz="1400" b="0" i="1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–</a:t>
                      </a: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44 years old</a:t>
                      </a:r>
                    </a:p>
                    <a:p>
                      <a:pPr algn="ctr" rtl="0"/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(</a:t>
                      </a:r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est. 613,000</a:t>
                      </a: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) 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1st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316,000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2nd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258,000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3rd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236,000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216,000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107,000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95,000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90,000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82,000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74,000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69,000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6" name="Rectangle 13">
            <a:extLst>
              <a:ext uri="{FF2B5EF4-FFF2-40B4-BE49-F238E27FC236}">
                <a16:creationId xmlns:a16="http://schemas.microsoft.com/office/drawing/2014/main" id="{4F14F54F-802E-4D0E-A8C6-E813C3CAB6AD}"/>
              </a:ext>
            </a:extLst>
          </p:cNvPr>
          <p:cNvSpPr/>
          <p:nvPr/>
        </p:nvSpPr>
        <p:spPr>
          <a:xfrm>
            <a:off x="2780030" y="6366314"/>
            <a:ext cx="66319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2022   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Total population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46,996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women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23,246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men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23,750</a:t>
            </a:r>
            <a:endParaRPr lang="en" sz="100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545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GB" b="0" i="0" u="none" baseline="0" dirty="0"/>
              <a:t>Magazines</a:t>
            </a:r>
            <a:r>
              <a:rPr lang="en" b="0" i="0" u="none" baseline="0" dirty="0"/>
              <a:t> with the highest </a:t>
            </a:r>
            <a:r>
              <a:rPr lang="en-GB" b="0" i="0" u="none" baseline="0" dirty="0"/>
              <a:t>total</a:t>
            </a:r>
            <a:r>
              <a:rPr lang="en" b="0" i="0" u="none" baseline="0" dirty="0"/>
              <a:t> reach in 2022,</a:t>
            </a:r>
            <a:br>
              <a:rPr lang="en" b="0" i="0" u="none" baseline="0" dirty="0"/>
            </a:br>
            <a:r>
              <a:rPr lang="en" b="0" i="1" u="none" baseline="0" dirty="0">
                <a:solidFill>
                  <a:schemeClr val="accent2"/>
                </a:solidFill>
              </a:rPr>
              <a:t>45–54 years old</a:t>
            </a:r>
            <a:endParaRPr lang="en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532249622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 rtl="0"/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Number of readers, </a:t>
                      </a:r>
                      <a:br>
                        <a:rPr lang="en" sz="1400" b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45–54 years old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Coverage rate, %,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45–54 years old</a:t>
                      </a:r>
                    </a:p>
                    <a:p>
                      <a:pPr algn="ctr" rtl="0"/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(</a:t>
                      </a:r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est. 597,000</a:t>
                      </a: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) 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1st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347,000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2nd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280,000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3rd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201,000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188,000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113,000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99,000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94,000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77,000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74,000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73,000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5" name="Rectangle 13">
            <a:extLst>
              <a:ext uri="{FF2B5EF4-FFF2-40B4-BE49-F238E27FC236}">
                <a16:creationId xmlns:a16="http://schemas.microsoft.com/office/drawing/2014/main" id="{9C082E09-8B9E-4C86-A3FE-7B6A049AAB4D}"/>
              </a:ext>
            </a:extLst>
          </p:cNvPr>
          <p:cNvSpPr/>
          <p:nvPr/>
        </p:nvSpPr>
        <p:spPr>
          <a:xfrm>
            <a:off x="2780030" y="6366314"/>
            <a:ext cx="66319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2022   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Total population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46,996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women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23,246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men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23,750</a:t>
            </a:r>
            <a:endParaRPr lang="en" sz="100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353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GB" b="0" i="0" u="none" baseline="0" dirty="0"/>
              <a:t>Magazines</a:t>
            </a:r>
            <a:r>
              <a:rPr lang="en" b="0" i="0" u="none" baseline="0" dirty="0"/>
              <a:t> with the highest </a:t>
            </a:r>
            <a:r>
              <a:rPr lang="en-GB" b="0" i="0" u="none" baseline="0" dirty="0"/>
              <a:t>total</a:t>
            </a:r>
            <a:r>
              <a:rPr lang="en" b="0" i="0" u="none" baseline="0" dirty="0"/>
              <a:t> reach in 2022,</a:t>
            </a:r>
            <a:br>
              <a:rPr lang="en" b="0" i="0" u="none" baseline="0" dirty="0"/>
            </a:br>
            <a:r>
              <a:rPr lang="en" b="0" i="1" u="none" baseline="0" dirty="0">
                <a:solidFill>
                  <a:schemeClr val="accent2"/>
                </a:solidFill>
              </a:rPr>
              <a:t>55</a:t>
            </a:r>
            <a:r>
              <a:rPr lang="en" b="0" i="0" u="none" baseline="0" dirty="0">
                <a:solidFill>
                  <a:schemeClr val="accent2"/>
                </a:solidFill>
              </a:rPr>
              <a:t>–</a:t>
            </a:r>
            <a:r>
              <a:rPr lang="en" b="0" i="1" u="none" baseline="0" dirty="0">
                <a:solidFill>
                  <a:schemeClr val="accent2"/>
                </a:solidFill>
              </a:rPr>
              <a:t>64 </a:t>
            </a:r>
            <a:r>
              <a:rPr lang="en" i="1" dirty="0">
                <a:solidFill>
                  <a:schemeClr val="accent2"/>
                </a:solidFill>
              </a:rPr>
              <a:t>years old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802254896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 rtl="0"/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Number of readers, </a:t>
                      </a:r>
                      <a:br>
                        <a:rPr lang="en" sz="1400" b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55–64 years old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Coverage rate, %,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55–64 years old</a:t>
                      </a:r>
                    </a:p>
                    <a:p>
                      <a:pPr algn="ctr" rtl="0"/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(</a:t>
                      </a:r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est. 680,000</a:t>
                      </a: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) 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1st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410,000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2nd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343,000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3rd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203,000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163,000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149,000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126,000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110,000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90,000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89,000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78,000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5" name="Rectangle 13">
            <a:extLst>
              <a:ext uri="{FF2B5EF4-FFF2-40B4-BE49-F238E27FC236}">
                <a16:creationId xmlns:a16="http://schemas.microsoft.com/office/drawing/2014/main" id="{7CEF098A-9956-4ABE-9693-2CDBD8803D4A}"/>
              </a:ext>
            </a:extLst>
          </p:cNvPr>
          <p:cNvSpPr/>
          <p:nvPr/>
        </p:nvSpPr>
        <p:spPr>
          <a:xfrm>
            <a:off x="2780030" y="6366314"/>
            <a:ext cx="66319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2022   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Total population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46,996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women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23,246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men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23,750</a:t>
            </a:r>
            <a:endParaRPr lang="en" sz="100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311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GB" b="0" i="0" u="none" baseline="0" dirty="0"/>
              <a:t>Magazines</a:t>
            </a:r>
            <a:r>
              <a:rPr lang="en" b="0" i="0" u="none" baseline="0" dirty="0"/>
              <a:t> with the highest </a:t>
            </a:r>
            <a:r>
              <a:rPr lang="en-GB" b="0" i="0" u="none" baseline="0" dirty="0"/>
              <a:t>total</a:t>
            </a:r>
            <a:r>
              <a:rPr lang="en" b="0" i="0" u="none" baseline="0" dirty="0"/>
              <a:t> reach in 2022, </a:t>
            </a:r>
            <a:r>
              <a:rPr lang="en" b="0" i="1" u="none" baseline="0" dirty="0">
                <a:solidFill>
                  <a:schemeClr val="accent2"/>
                </a:solidFill>
              </a:rPr>
              <a:t>65+years old</a:t>
            </a:r>
            <a:endParaRPr lang="en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888357106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 rtl="0"/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Number of readers, </a:t>
                      </a:r>
                      <a:br>
                        <a:rPr lang="en" sz="1400" b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over 65 years old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Coverage rate, %,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over 65 years old</a:t>
                      </a:r>
                    </a:p>
                    <a:p>
                      <a:pPr algn="ctr" rtl="0"/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(</a:t>
                      </a:r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est. 1,250,000</a:t>
                      </a: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) 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1st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781,000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2nd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659,000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3rd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398,000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287,000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226,000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ET-lehti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219,000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214,000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210,000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203,000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173,000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5" name="Rectangle 13">
            <a:extLst>
              <a:ext uri="{FF2B5EF4-FFF2-40B4-BE49-F238E27FC236}">
                <a16:creationId xmlns:a16="http://schemas.microsoft.com/office/drawing/2014/main" id="{01201B7A-CBD9-423E-8CA5-18332BFE1FB7}"/>
              </a:ext>
            </a:extLst>
          </p:cNvPr>
          <p:cNvSpPr/>
          <p:nvPr/>
        </p:nvSpPr>
        <p:spPr>
          <a:xfrm>
            <a:off x="2780030" y="6366314"/>
            <a:ext cx="66319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2022   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Total population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46,996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women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23,246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men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23,750</a:t>
            </a:r>
            <a:endParaRPr lang="en" sz="100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472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es makaa sohvalla ja lukee aikakauslehteä.&#10;">
            <a:extLst>
              <a:ext uri="{FF2B5EF4-FFF2-40B4-BE49-F238E27FC236}">
                <a16:creationId xmlns:a16="http://schemas.microsoft.com/office/drawing/2014/main" id="{6DB24E77-D6B0-0241-8D8A-BAE71C5BAE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363" r="1936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28E576A-F99F-4748-AF24-58DDB12C85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0386" y="3089275"/>
            <a:ext cx="4446588" cy="679450"/>
          </a:xfrm>
        </p:spPr>
        <p:txBody>
          <a:bodyPr>
            <a:noAutofit/>
          </a:bodyPr>
          <a:lstStyle/>
          <a:p>
            <a:pPr algn="l" rtl="0"/>
            <a:r>
              <a:rPr lang="en" sz="8000" b="0" i="0" u="none" baseline="0">
                <a:solidFill>
                  <a:schemeClr val="bg1"/>
                </a:solidFill>
                <a:latin typeface="Clattering" pitchFamily="2" charset="0"/>
                <a:ea typeface="Clattering" pitchFamily="2" charset="0"/>
                <a:cs typeface="Clattering" pitchFamily="2" charset="0"/>
                <a:sym typeface="Clattering" pitchFamily="2" charset="0"/>
              </a:rPr>
              <a:t>Number of readers (print)</a:t>
            </a:r>
          </a:p>
        </p:txBody>
      </p:sp>
    </p:spTree>
    <p:extLst>
      <p:ext uri="{BB962C8B-B14F-4D97-AF65-F5344CB8AC3E}">
        <p14:creationId xmlns:p14="http://schemas.microsoft.com/office/powerpoint/2010/main" val="2435072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84257-E253-CA49-84EF-3C8D5B08449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1589088"/>
            <a:ext cx="4799012" cy="3679825"/>
          </a:xfrm>
        </p:spPr>
        <p:txBody>
          <a:bodyPr anchor="ctr">
            <a:normAutofit/>
          </a:bodyPr>
          <a:lstStyle/>
          <a:p>
            <a:pPr marL="0" indent="0" algn="l" rtl="0">
              <a:buNone/>
            </a:pPr>
            <a:r>
              <a:rPr lang="en" sz="3000" b="1" i="0" u="none" baseline="0" dirty="0">
                <a:solidFill>
                  <a:schemeClr val="accent2"/>
                </a:solidFill>
              </a:rPr>
              <a:t>Readership</a:t>
            </a:r>
            <a:r>
              <a:rPr lang="en" sz="3000" b="0" i="0" u="none" baseline="0" dirty="0"/>
              <a:t> of a magazine indicates how readers the average issue of each </a:t>
            </a:r>
            <a:r>
              <a:rPr lang="en" sz="3000" b="0" i="1" u="none" baseline="0" dirty="0"/>
              <a:t>printed magazine</a:t>
            </a:r>
            <a:r>
              <a:rPr lang="en" sz="3000" b="0" i="0" u="none" baseline="0" dirty="0"/>
              <a:t> has.</a:t>
            </a:r>
          </a:p>
          <a:p>
            <a:pPr marL="0" indent="0" algn="l" rtl="0">
              <a:buNone/>
            </a:pPr>
            <a:br>
              <a:rPr lang="en" sz="1500" b="0" i="0" u="none" baseline="0" dirty="0"/>
            </a:br>
            <a:r>
              <a:rPr lang="en" sz="1500" b="0" i="0" u="none" baseline="0" dirty="0"/>
              <a:t>(Average </a:t>
            </a:r>
            <a:r>
              <a:rPr lang="en" sz="1500" dirty="0"/>
              <a:t>Issue Readership = AIR)</a:t>
            </a:r>
            <a:endParaRPr lang="en" sz="1500" b="0" i="0" u="none" baseline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AE12A-B0BE-BB47-BD95-CFE3BC18DF36}"/>
              </a:ext>
            </a:extLst>
          </p:cNvPr>
          <p:cNvSpPr txBox="1"/>
          <p:nvPr/>
        </p:nvSpPr>
        <p:spPr>
          <a:xfrm>
            <a:off x="8051180" y="-446049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endParaRPr lang="en" sz="2000" dirty="0">
              <a:latin typeface="Neue Haas Unica W1G" panose="020B0504030206020203" pitchFamily="34" charset="0"/>
            </a:endParaRPr>
          </a:p>
        </p:txBody>
      </p:sp>
      <p:pic>
        <p:nvPicPr>
          <p:cNvPr id="19" name="Picture Placeholder 18" descr="A person lying on a couch reading a book&#10;&#10;Description automatically generated">
            <a:extLst>
              <a:ext uri="{FF2B5EF4-FFF2-40B4-BE49-F238E27FC236}">
                <a16:creationId xmlns:a16="http://schemas.microsoft.com/office/drawing/2014/main" id="{AD268139-3CC1-6341-8DCF-A7B263051C6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5369" t="9799" r="32913"/>
          <a:stretch/>
        </p:blipFill>
        <p:spPr>
          <a:xfrm>
            <a:off x="0" y="0"/>
            <a:ext cx="5638798" cy="6858000"/>
          </a:xfrm>
        </p:spPr>
      </p:pic>
      <p:pic>
        <p:nvPicPr>
          <p:cNvPr id="5" name="Picture 2" descr="MediaAuditFinland">
            <a:extLst>
              <a:ext uri="{FF2B5EF4-FFF2-40B4-BE49-F238E27FC236}">
                <a16:creationId xmlns:a16="http://schemas.microsoft.com/office/drawing/2014/main" id="{8D44F185-ECF9-5740-A854-B8DA0B573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046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" b="0" i="0" u="none" baseline="0" dirty="0"/>
              <a:t>Printed magazines with the largest readership in 2022, </a:t>
            </a:r>
            <a:r>
              <a:rPr lang="en" b="0" i="1" u="none" baseline="0" dirty="0">
                <a:solidFill>
                  <a:schemeClr val="accent2"/>
                </a:solidFill>
              </a:rPr>
              <a:t>all 15+ population</a:t>
            </a:r>
            <a:endParaRPr lang="en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599410125"/>
              </p:ext>
            </p:extLst>
          </p:nvPr>
        </p:nvGraphicFramePr>
        <p:xfrm>
          <a:off x="1790700" y="1583266"/>
          <a:ext cx="8610600" cy="44923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 rtl="0"/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Number of readers, </a:t>
                      </a:r>
                      <a:br>
                        <a:rPr lang="en" sz="1400" b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all over 15 years old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Coverage rate, %,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all over 15 years 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(est. 4,300,000) 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1st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2 119,000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2nd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1 677,000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3rd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759,000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605,000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456,000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317,000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308,000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294,000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278,000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Kuvalehti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275,000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6" name="Rectangle 13">
            <a:extLst>
              <a:ext uri="{FF2B5EF4-FFF2-40B4-BE49-F238E27FC236}">
                <a16:creationId xmlns:a16="http://schemas.microsoft.com/office/drawing/2014/main" id="{E896DB6D-B734-4F2B-9091-5D72110FA836}"/>
              </a:ext>
            </a:extLst>
          </p:cNvPr>
          <p:cNvSpPr/>
          <p:nvPr/>
        </p:nvSpPr>
        <p:spPr>
          <a:xfrm>
            <a:off x="2780030" y="6366314"/>
            <a:ext cx="66319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2022   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Total population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46,996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women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23,246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men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23,750</a:t>
            </a:r>
            <a:endParaRPr lang="en" sz="100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696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" b="0" i="0" u="none" baseline="0" dirty="0"/>
              <a:t>Printed magazines with </a:t>
            </a:r>
            <a:r>
              <a:rPr lang="en-GB" b="0" i="0" u="none" baseline="0" dirty="0"/>
              <a:t>the largest readership</a:t>
            </a:r>
            <a:r>
              <a:rPr lang="en" b="0" i="0" u="none" baseline="0" dirty="0"/>
              <a:t> in 2022, </a:t>
            </a:r>
            <a:r>
              <a:rPr lang="en" b="0" i="1" u="none" baseline="0" dirty="0">
                <a:solidFill>
                  <a:schemeClr val="accent2"/>
                </a:solidFill>
              </a:rPr>
              <a:t>women</a:t>
            </a:r>
            <a:endParaRPr lang="en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06004312"/>
              </p:ext>
            </p:extLst>
          </p:nvPr>
        </p:nvGraphicFramePr>
        <p:xfrm>
          <a:off x="1790700" y="1583266"/>
          <a:ext cx="8610600" cy="44923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 rtl="0"/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Number of readers, </a:t>
                      </a:r>
                      <a:br>
                        <a:rPr lang="en" sz="1400" b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women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Coverage rate, %,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women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(est. 2,199,000) 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1st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1 335,000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2nd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1 077,000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3rd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555,000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420,000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285,000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Kuvalehti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228,000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Suuri Käsityö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195,000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ET-lehti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187,000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175,000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Hyvä Terveys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171,000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6" name="Rectangle 13">
            <a:extLst>
              <a:ext uri="{FF2B5EF4-FFF2-40B4-BE49-F238E27FC236}">
                <a16:creationId xmlns:a16="http://schemas.microsoft.com/office/drawing/2014/main" id="{A2DBCC12-E7B9-474B-B840-2F5204648602}"/>
              </a:ext>
            </a:extLst>
          </p:cNvPr>
          <p:cNvSpPr/>
          <p:nvPr/>
        </p:nvSpPr>
        <p:spPr>
          <a:xfrm>
            <a:off x="2780030" y="6366314"/>
            <a:ext cx="66319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2022   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Total population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46,996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women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23,246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men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23,750</a:t>
            </a:r>
            <a:endParaRPr lang="en" sz="100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19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" b="0" i="0" u="none" baseline="0" dirty="0"/>
              <a:t>Printed magazines with </a:t>
            </a:r>
            <a:r>
              <a:rPr lang="en-GB" b="0" i="0" u="none" baseline="0" dirty="0"/>
              <a:t>the largest readership</a:t>
            </a:r>
            <a:r>
              <a:rPr lang="en" b="0" i="0" u="none" baseline="0" dirty="0"/>
              <a:t> in 2022, </a:t>
            </a:r>
            <a:r>
              <a:rPr lang="en" b="0" i="1" u="none" baseline="0" dirty="0">
                <a:solidFill>
                  <a:schemeClr val="accent2"/>
                </a:solidFill>
              </a:rPr>
              <a:t>men</a:t>
            </a:r>
            <a:endParaRPr lang="en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514641064"/>
              </p:ext>
            </p:extLst>
          </p:nvPr>
        </p:nvGraphicFramePr>
        <p:xfrm>
          <a:off x="1790700" y="1583266"/>
          <a:ext cx="8610600" cy="44923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 rtl="0"/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Number of readers, </a:t>
                      </a:r>
                      <a:br>
                        <a:rPr lang="en" sz="1400" b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men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Coverage rate, %,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men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(</a:t>
                      </a:r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est. 2,101,000</a:t>
                      </a: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) 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1st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784,000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2nd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600,000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3rd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282,000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209,000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203,000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203,000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185,000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162,000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156,000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Tuulilasi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152,000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6" name="Rectangle 13">
            <a:extLst>
              <a:ext uri="{FF2B5EF4-FFF2-40B4-BE49-F238E27FC236}">
                <a16:creationId xmlns:a16="http://schemas.microsoft.com/office/drawing/2014/main" id="{A2DBCC12-E7B9-474B-B840-2F5204648602}"/>
              </a:ext>
            </a:extLst>
          </p:cNvPr>
          <p:cNvSpPr/>
          <p:nvPr/>
        </p:nvSpPr>
        <p:spPr>
          <a:xfrm>
            <a:off x="2780030" y="6366314"/>
            <a:ext cx="66319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2022   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Total population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46,996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women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23,246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men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23,750</a:t>
            </a:r>
            <a:endParaRPr lang="en" sz="100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831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D9703-71CE-064E-8589-E781FA01C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" b="0" i="0" u="none" baseline="0"/>
              <a:t>Contents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D49E68-860F-344D-B03E-52C36E23E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4599" y="3018740"/>
            <a:ext cx="996950" cy="596503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" b="0" i="0" u="none" baseline="0"/>
              <a:t>01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3ABE52-1B6C-5D4D-A955-43D565F4550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834599" y="3801180"/>
            <a:ext cx="996950" cy="596503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" b="0" i="0" u="none" baseline="0"/>
              <a:t>02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2061B3-AB6B-5B41-A326-467DF1CD7D63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834599" y="4568440"/>
            <a:ext cx="996950" cy="596503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" b="0" i="0" u="none" baseline="0"/>
              <a:t>03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9A95A2-33BA-3349-A6C7-6BE4413AB23E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091899" y="3048976"/>
            <a:ext cx="8523432" cy="536030"/>
          </a:xfrm>
        </p:spPr>
        <p:txBody>
          <a:bodyPr anchor="ctr">
            <a:normAutofit/>
          </a:bodyPr>
          <a:lstStyle/>
          <a:p>
            <a:pPr algn="l" rtl="0"/>
            <a:r>
              <a:rPr lang="en" sz="2000" b="0" i="0" u="none" baseline="0" dirty="0"/>
              <a:t>Magazines (print + digital) with highest </a:t>
            </a:r>
            <a:r>
              <a:rPr lang="en-GB" sz="2000" b="0" i="0" u="none" baseline="0" dirty="0"/>
              <a:t>total</a:t>
            </a:r>
            <a:r>
              <a:rPr lang="en" sz="2000" b="0" i="0" u="none" baseline="0" dirty="0"/>
              <a:t> reach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0A5A52-2CD2-EE49-BC94-E044F6C58AF7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3091898" y="3887202"/>
            <a:ext cx="8523433" cy="424457"/>
          </a:xfrm>
        </p:spPr>
        <p:txBody>
          <a:bodyPr anchor="ctr">
            <a:noAutofit/>
          </a:bodyPr>
          <a:lstStyle/>
          <a:p>
            <a:pPr algn="l" rtl="0"/>
            <a:r>
              <a:rPr lang="en" sz="2000" b="0" i="0" u="none" baseline="0" dirty="0"/>
              <a:t>Magazines with largest average issue readership (print)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857DE82-9ED9-D149-9389-1AB7527B651E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3091899" y="4654462"/>
            <a:ext cx="8523432" cy="424458"/>
          </a:xfrm>
        </p:spPr>
        <p:txBody>
          <a:bodyPr anchor="ctr">
            <a:noAutofit/>
          </a:bodyPr>
          <a:lstStyle/>
          <a:p>
            <a:pPr algn="l" rtl="0"/>
            <a:r>
              <a:rPr lang="en" sz="2000" b="0" i="0" u="none" baseline="0"/>
              <a:t>Magazines with the highest digital weekly reach</a:t>
            </a:r>
            <a:endParaRPr lang="en" sz="2000" dirty="0"/>
          </a:p>
        </p:txBody>
      </p:sp>
      <p:pic>
        <p:nvPicPr>
          <p:cNvPr id="11" name="Picture 2" descr="MediaAuditFinland">
            <a:extLst>
              <a:ext uri="{FF2B5EF4-FFF2-40B4-BE49-F238E27FC236}">
                <a16:creationId xmlns:a16="http://schemas.microsoft.com/office/drawing/2014/main" id="{2310FDD4-BEC2-8D4D-8A5B-E65972CBC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8847BC72-597B-8146-8A9C-56E5BC224754}"/>
              </a:ext>
            </a:extLst>
          </p:cNvPr>
          <p:cNvSpPr txBox="1">
            <a:spLocks/>
          </p:cNvSpPr>
          <p:nvPr/>
        </p:nvSpPr>
        <p:spPr>
          <a:xfrm>
            <a:off x="1524000" y="6300551"/>
            <a:ext cx="9144000" cy="227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Arial" panose="020B0604020202020204" pitchFamily="34" charset="0"/>
              <a:buNone/>
            </a:pPr>
            <a:r>
              <a:rPr lang="en-GB" sz="1600" b="0" i="0" u="none" baseline="0" dirty="0">
                <a:solidFill>
                  <a:schemeClr val="bg1"/>
                </a:solidFill>
              </a:rPr>
              <a:t>Finnish National Readership Survey 2022</a:t>
            </a:r>
            <a:endParaRPr lang="en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837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" b="0" i="0" u="none" baseline="0" dirty="0"/>
              <a:t>Printed magazines with </a:t>
            </a:r>
            <a:r>
              <a:rPr lang="en-GB" b="0" i="0" u="none" baseline="0" dirty="0"/>
              <a:t>the largest readership</a:t>
            </a:r>
            <a:r>
              <a:rPr lang="en" b="0" i="0" u="none" baseline="0" dirty="0"/>
              <a:t> in 2022, </a:t>
            </a:r>
            <a:r>
              <a:rPr lang="en" b="0" i="1" u="none" baseline="0" dirty="0">
                <a:solidFill>
                  <a:schemeClr val="accent2"/>
                </a:solidFill>
              </a:rPr>
              <a:t>15–24 years old</a:t>
            </a:r>
            <a:endParaRPr lang="en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634412148"/>
              </p:ext>
            </p:extLst>
          </p:nvPr>
        </p:nvGraphicFramePr>
        <p:xfrm>
          <a:off x="1790700" y="1583266"/>
          <a:ext cx="8610600" cy="44923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 rtl="0"/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Number of readers, </a:t>
                      </a:r>
                      <a:br>
                        <a:rPr lang="en" sz="1400" b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15–24 years old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Coverage rate, %,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15–24 years old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(</a:t>
                      </a:r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est. 550,000</a:t>
                      </a: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) 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1st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83,000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2nd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67,000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3rd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Ruotuväki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Metsästys ja Kalastus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6" name="Rectangle 13">
            <a:extLst>
              <a:ext uri="{FF2B5EF4-FFF2-40B4-BE49-F238E27FC236}">
                <a16:creationId xmlns:a16="http://schemas.microsoft.com/office/drawing/2014/main" id="{A2DBCC12-E7B9-474B-B840-2F5204648602}"/>
              </a:ext>
            </a:extLst>
          </p:cNvPr>
          <p:cNvSpPr/>
          <p:nvPr/>
        </p:nvSpPr>
        <p:spPr>
          <a:xfrm>
            <a:off x="2780030" y="6366314"/>
            <a:ext cx="66319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2022   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Total population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46,996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women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23,246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men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23,750</a:t>
            </a:r>
            <a:endParaRPr lang="en" sz="100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050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" b="0" i="0" u="none" baseline="0" dirty="0"/>
              <a:t>Printed magazines with </a:t>
            </a:r>
            <a:r>
              <a:rPr lang="en-GB" b="0" i="0" u="none" baseline="0" dirty="0"/>
              <a:t>the largest readership</a:t>
            </a:r>
            <a:r>
              <a:rPr lang="en" b="0" i="0" u="none" baseline="0" dirty="0"/>
              <a:t> in 2022, </a:t>
            </a:r>
            <a:r>
              <a:rPr lang="en" b="0" i="1" u="none" baseline="0" dirty="0">
                <a:solidFill>
                  <a:schemeClr val="accent2"/>
                </a:solidFill>
              </a:rPr>
              <a:t>25–34 </a:t>
            </a:r>
            <a:r>
              <a:rPr lang="en" i="1" dirty="0">
                <a:solidFill>
                  <a:schemeClr val="accent2"/>
                </a:solidFill>
              </a:rPr>
              <a:t>years old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173161261"/>
              </p:ext>
            </p:extLst>
          </p:nvPr>
        </p:nvGraphicFramePr>
        <p:xfrm>
          <a:off x="1790700" y="1583266"/>
          <a:ext cx="8610600" cy="44923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 rtl="0"/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Number of readers, </a:t>
                      </a:r>
                      <a:br>
                        <a:rPr lang="en" sz="1400" b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25</a:t>
                      </a:r>
                      <a:r>
                        <a:rPr lang="en" sz="1400" b="0" i="1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–</a:t>
                      </a:r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34 years old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Coverage rate, %,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25–34 years old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(</a:t>
                      </a:r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est. 609,000</a:t>
                      </a: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) 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1st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218,000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2nd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141,000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3rd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Koneviesti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Kuvalehti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6" name="Rectangle 13">
            <a:extLst>
              <a:ext uri="{FF2B5EF4-FFF2-40B4-BE49-F238E27FC236}">
                <a16:creationId xmlns:a16="http://schemas.microsoft.com/office/drawing/2014/main" id="{A2DBCC12-E7B9-474B-B840-2F5204648602}"/>
              </a:ext>
            </a:extLst>
          </p:cNvPr>
          <p:cNvSpPr/>
          <p:nvPr/>
        </p:nvSpPr>
        <p:spPr>
          <a:xfrm>
            <a:off x="2780030" y="6366314"/>
            <a:ext cx="66319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2022   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Total population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46,996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women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23,246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men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23,750</a:t>
            </a:r>
            <a:endParaRPr lang="en" sz="100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895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" b="0" i="0" u="none" baseline="0" dirty="0"/>
              <a:t>Printed magazines with </a:t>
            </a:r>
            <a:r>
              <a:rPr lang="en-GB" b="0" i="0" u="none" baseline="0" dirty="0"/>
              <a:t>the largest readership</a:t>
            </a:r>
            <a:r>
              <a:rPr lang="en" b="0" i="0" u="none" baseline="0" dirty="0"/>
              <a:t> in 2022, </a:t>
            </a:r>
            <a:r>
              <a:rPr lang="en" b="0" i="1" u="none" baseline="0" dirty="0">
                <a:solidFill>
                  <a:schemeClr val="accent2"/>
                </a:solidFill>
              </a:rPr>
              <a:t>35</a:t>
            </a:r>
            <a:r>
              <a:rPr lang="en" b="0" i="0" u="none" baseline="0" dirty="0">
                <a:solidFill>
                  <a:schemeClr val="accent2"/>
                </a:solidFill>
              </a:rPr>
              <a:t>–</a:t>
            </a:r>
            <a:r>
              <a:rPr lang="en" b="0" i="1" u="none" baseline="0" dirty="0">
                <a:solidFill>
                  <a:schemeClr val="accent2"/>
                </a:solidFill>
              </a:rPr>
              <a:t>44 </a:t>
            </a:r>
            <a:r>
              <a:rPr lang="en" i="1" dirty="0">
                <a:solidFill>
                  <a:schemeClr val="accent2"/>
                </a:solidFill>
              </a:rPr>
              <a:t>years old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742330527"/>
              </p:ext>
            </p:extLst>
          </p:nvPr>
        </p:nvGraphicFramePr>
        <p:xfrm>
          <a:off x="1790700" y="1583266"/>
          <a:ext cx="8610600" cy="44923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 rtl="0"/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Number of readers, </a:t>
                      </a:r>
                      <a:br>
                        <a:rPr lang="en" sz="1400" b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35–44 years old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Coverage rate, %,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35–44 years old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(</a:t>
                      </a:r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est. 613,000</a:t>
                      </a: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) 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1st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303,000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2nd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206,000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3rd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72,000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68,000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63,000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Kuvalehti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6" name="Rectangle 13">
            <a:extLst>
              <a:ext uri="{FF2B5EF4-FFF2-40B4-BE49-F238E27FC236}">
                <a16:creationId xmlns:a16="http://schemas.microsoft.com/office/drawing/2014/main" id="{A2DBCC12-E7B9-474B-B840-2F5204648602}"/>
              </a:ext>
            </a:extLst>
          </p:cNvPr>
          <p:cNvSpPr/>
          <p:nvPr/>
        </p:nvSpPr>
        <p:spPr>
          <a:xfrm>
            <a:off x="2780030" y="6366314"/>
            <a:ext cx="66319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2022   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Total population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46,996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women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23,246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men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23,750</a:t>
            </a:r>
            <a:endParaRPr lang="en" sz="100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586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" b="0" i="0" u="none" baseline="0" dirty="0"/>
              <a:t>Printed magazines with </a:t>
            </a:r>
            <a:r>
              <a:rPr lang="en-GB" b="0" i="0" u="none" baseline="0" dirty="0"/>
              <a:t>the largest readership</a:t>
            </a:r>
            <a:r>
              <a:rPr lang="en" b="0" i="0" u="none" baseline="0" dirty="0"/>
              <a:t> in 2022, </a:t>
            </a:r>
            <a:r>
              <a:rPr lang="en" b="0" i="1" u="none" baseline="0" dirty="0">
                <a:solidFill>
                  <a:schemeClr val="accent2"/>
                </a:solidFill>
              </a:rPr>
              <a:t>45–54 years old</a:t>
            </a:r>
            <a:endParaRPr lang="en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400972026"/>
              </p:ext>
            </p:extLst>
          </p:nvPr>
        </p:nvGraphicFramePr>
        <p:xfrm>
          <a:off x="1790700" y="1583266"/>
          <a:ext cx="8610600" cy="44923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 rtl="0"/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Number of readers, </a:t>
                      </a:r>
                      <a:br>
                        <a:rPr lang="en" sz="1400" b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45–54 years old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Coverage rate, %,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45–54 years old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(</a:t>
                      </a:r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est. 597,000</a:t>
                      </a: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) 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1st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338,000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2nd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272,000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3rd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106,000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91,000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74,000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Opettaja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Kuvalehti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6" name="Rectangle 13">
            <a:extLst>
              <a:ext uri="{FF2B5EF4-FFF2-40B4-BE49-F238E27FC236}">
                <a16:creationId xmlns:a16="http://schemas.microsoft.com/office/drawing/2014/main" id="{A2DBCC12-E7B9-474B-B840-2F5204648602}"/>
              </a:ext>
            </a:extLst>
          </p:cNvPr>
          <p:cNvSpPr/>
          <p:nvPr/>
        </p:nvSpPr>
        <p:spPr>
          <a:xfrm>
            <a:off x="2780030" y="6366314"/>
            <a:ext cx="66319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2022   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Total population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46,996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women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23,246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men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23,750</a:t>
            </a:r>
            <a:endParaRPr lang="en" sz="100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227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" b="0" i="0" u="none" baseline="0" dirty="0"/>
              <a:t>Printed magazines with </a:t>
            </a:r>
            <a:r>
              <a:rPr lang="en-GB" b="0" i="0" u="none" baseline="0" dirty="0"/>
              <a:t>the largest readership</a:t>
            </a:r>
            <a:r>
              <a:rPr lang="en" b="0" i="0" u="none" baseline="0" dirty="0"/>
              <a:t> in 2022, </a:t>
            </a:r>
            <a:r>
              <a:rPr lang="en" b="0" i="1" u="none" baseline="0" dirty="0">
                <a:solidFill>
                  <a:schemeClr val="accent2"/>
                </a:solidFill>
              </a:rPr>
              <a:t>55</a:t>
            </a:r>
            <a:r>
              <a:rPr lang="en" b="0" i="0" u="none" baseline="0" dirty="0">
                <a:solidFill>
                  <a:schemeClr val="accent2"/>
                </a:solidFill>
              </a:rPr>
              <a:t>–</a:t>
            </a:r>
            <a:r>
              <a:rPr lang="en" b="0" i="1" u="none" baseline="0" dirty="0">
                <a:solidFill>
                  <a:schemeClr val="accent2"/>
                </a:solidFill>
              </a:rPr>
              <a:t>64 years old</a:t>
            </a:r>
            <a:endParaRPr lang="en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599666847"/>
              </p:ext>
            </p:extLst>
          </p:nvPr>
        </p:nvGraphicFramePr>
        <p:xfrm>
          <a:off x="1790700" y="1583266"/>
          <a:ext cx="8610600" cy="44923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 rtl="0"/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Number of readers, </a:t>
                      </a:r>
                      <a:br>
                        <a:rPr lang="en" sz="1400" b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55–64 years old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Coverage rate, %,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55–64 years old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(</a:t>
                      </a:r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est. 680,000</a:t>
                      </a: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) 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1st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403,000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2nd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338,000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3rd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156,000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125,000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107,000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Kuvalehti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Hyvä Terveys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6" name="Rectangle 13">
            <a:extLst>
              <a:ext uri="{FF2B5EF4-FFF2-40B4-BE49-F238E27FC236}">
                <a16:creationId xmlns:a16="http://schemas.microsoft.com/office/drawing/2014/main" id="{A2DBCC12-E7B9-474B-B840-2F5204648602}"/>
              </a:ext>
            </a:extLst>
          </p:cNvPr>
          <p:cNvSpPr/>
          <p:nvPr/>
        </p:nvSpPr>
        <p:spPr>
          <a:xfrm>
            <a:off x="2780030" y="6366314"/>
            <a:ext cx="66319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2022   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Total population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46,996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women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23,246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men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23,750</a:t>
            </a:r>
            <a:endParaRPr lang="en" sz="100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653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" b="0" i="0" u="none" baseline="0" dirty="0"/>
              <a:t>Printed magazines with </a:t>
            </a:r>
            <a:r>
              <a:rPr lang="en-GB" b="0" i="0" u="none" baseline="0" dirty="0"/>
              <a:t>the largest readership</a:t>
            </a:r>
            <a:r>
              <a:rPr lang="en" b="0" i="0" u="none" baseline="0" dirty="0"/>
              <a:t> in 2022, </a:t>
            </a:r>
            <a:r>
              <a:rPr lang="en" b="0" i="1" u="none" baseline="0" dirty="0">
                <a:solidFill>
                  <a:schemeClr val="accent2"/>
                </a:solidFill>
              </a:rPr>
              <a:t>65+ years old</a:t>
            </a:r>
            <a:endParaRPr lang="en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35651861"/>
              </p:ext>
            </p:extLst>
          </p:nvPr>
        </p:nvGraphicFramePr>
        <p:xfrm>
          <a:off x="1790700" y="1583266"/>
          <a:ext cx="8610600" cy="44923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 rtl="0"/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Number of readers, </a:t>
                      </a:r>
                      <a:br>
                        <a:rPr lang="en" sz="1400" b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65+ years old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Coverage rate, %,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65+ years old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(</a:t>
                      </a:r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est. 1,250,000</a:t>
                      </a: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) 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1st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774,000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2nd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653,000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3rd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377,000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281,000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207,000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ET-lehti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199,000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193,000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186,000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168,000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Seura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137,000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6" name="Rectangle 13">
            <a:extLst>
              <a:ext uri="{FF2B5EF4-FFF2-40B4-BE49-F238E27FC236}">
                <a16:creationId xmlns:a16="http://schemas.microsoft.com/office/drawing/2014/main" id="{A2DBCC12-E7B9-474B-B840-2F5204648602}"/>
              </a:ext>
            </a:extLst>
          </p:cNvPr>
          <p:cNvSpPr/>
          <p:nvPr/>
        </p:nvSpPr>
        <p:spPr>
          <a:xfrm>
            <a:off x="2780029" y="6366314"/>
            <a:ext cx="66319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2022   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Total population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46,996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women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23,246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men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23,750</a:t>
            </a:r>
            <a:endParaRPr lang="en" sz="1000" b="0" i="0" u="none" baseline="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003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A952CA55-CC65-FE47-87E1-53DD873A07E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2338" b="12338"/>
          <a:stretch/>
        </p:blipFill>
        <p:spPr>
          <a:xfrm>
            <a:off x="0" y="0"/>
            <a:ext cx="12192000" cy="685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79DC0A1-8EB7-1B49-8A79-BD0F14287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6934" y="821266"/>
            <a:ext cx="5655733" cy="2387600"/>
          </a:xfrm>
        </p:spPr>
        <p:txBody>
          <a:bodyPr>
            <a:normAutofit/>
          </a:bodyPr>
          <a:lstStyle/>
          <a:p>
            <a:pPr rtl="0"/>
            <a:r>
              <a:rPr lang="en" sz="8000" b="0" i="0" u="none" baseline="0" dirty="0">
                <a:solidFill>
                  <a:schemeClr val="accent1"/>
                </a:solidFill>
              </a:rPr>
              <a:t>Weekly digital reach</a:t>
            </a:r>
          </a:p>
        </p:txBody>
      </p:sp>
    </p:spTree>
    <p:extLst>
      <p:ext uri="{BB962C8B-B14F-4D97-AF65-F5344CB8AC3E}">
        <p14:creationId xmlns:p14="http://schemas.microsoft.com/office/powerpoint/2010/main" val="3856275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84257-E253-CA49-84EF-3C8D5B08449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48415" y="1589088"/>
            <a:ext cx="5403317" cy="3679825"/>
          </a:xfrm>
        </p:spPr>
        <p:txBody>
          <a:bodyPr anchor="ctr">
            <a:normAutofit/>
          </a:bodyPr>
          <a:lstStyle/>
          <a:p>
            <a:pPr marL="0" indent="0" algn="l" rtl="0">
              <a:buNone/>
            </a:pPr>
            <a:r>
              <a:rPr lang="en" sz="3000" b="1" i="0" u="none" baseline="0" dirty="0">
                <a:solidFill>
                  <a:schemeClr val="accent2"/>
                </a:solidFill>
              </a:rPr>
              <a:t>The weekly digital reach</a:t>
            </a:r>
            <a:r>
              <a:rPr lang="en" sz="3000" b="1" i="0" u="none" baseline="0" dirty="0"/>
              <a:t> </a:t>
            </a:r>
            <a:r>
              <a:rPr lang="en" sz="3000" b="0" i="0" u="none" baseline="0" dirty="0"/>
              <a:t>is the net number of people who have used different </a:t>
            </a:r>
            <a:r>
              <a:rPr lang="en" sz="3000" b="0" i="1" u="none" baseline="0" dirty="0"/>
              <a:t>digital versions</a:t>
            </a:r>
            <a:r>
              <a:rPr lang="en" sz="3000" b="0" i="0" u="none" baseline="0" dirty="0"/>
              <a:t>* of the magazine during an average week.</a:t>
            </a:r>
          </a:p>
          <a:p>
            <a:pPr marL="0" indent="0" algn="l" rtl="0">
              <a:buNone/>
            </a:pPr>
            <a:br>
              <a:rPr lang="en" sz="1500" b="0" i="0" u="none" baseline="0" dirty="0"/>
            </a:br>
            <a:r>
              <a:rPr lang="en" sz="1500" b="0" i="0" u="none" baseline="0" dirty="0"/>
              <a:t>*) desktop, mobile, apps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AE12A-B0BE-BB47-BD95-CFE3BC18DF36}"/>
              </a:ext>
            </a:extLst>
          </p:cNvPr>
          <p:cNvSpPr txBox="1"/>
          <p:nvPr/>
        </p:nvSpPr>
        <p:spPr>
          <a:xfrm>
            <a:off x="8051180" y="-446049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endParaRPr lang="en" sz="2000" dirty="0">
              <a:latin typeface="Neue Haas Unica W1G" panose="020B0504030206020203" pitchFamily="34" charset="0"/>
            </a:endParaRPr>
          </a:p>
        </p:txBody>
      </p:sp>
      <p:pic>
        <p:nvPicPr>
          <p:cNvPr id="8" name="Picture Placeholder 7" descr="A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3B4BE1B2-3D8F-8F46-BD88-E14FD667DF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0625" r="33125"/>
          <a:stretch/>
        </p:blipFill>
        <p:spPr>
          <a:xfrm>
            <a:off x="0" y="0"/>
            <a:ext cx="5638798" cy="6858000"/>
          </a:xfrm>
        </p:spPr>
      </p:pic>
      <p:pic>
        <p:nvPicPr>
          <p:cNvPr id="5" name="Picture 2" descr="MediaAuditFinland">
            <a:extLst>
              <a:ext uri="{FF2B5EF4-FFF2-40B4-BE49-F238E27FC236}">
                <a16:creationId xmlns:a16="http://schemas.microsoft.com/office/drawing/2014/main" id="{6A4027AF-4700-9B49-A317-D0E4BB6FD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3355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GB" b="0" i="0" u="none" baseline="0" dirty="0"/>
              <a:t>Magazines</a:t>
            </a:r>
            <a:r>
              <a:rPr lang="en" b="0" i="0" u="none" baseline="0" dirty="0"/>
              <a:t> with the highest digital reach in 2022, </a:t>
            </a:r>
            <a:r>
              <a:rPr lang="en" b="0" i="1" u="none" baseline="0" dirty="0">
                <a:solidFill>
                  <a:schemeClr val="accent2"/>
                </a:solidFill>
              </a:rPr>
              <a:t>total 15+ population</a:t>
            </a:r>
            <a:endParaRPr lang="en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357611338"/>
              </p:ext>
            </p:extLst>
          </p:nvPr>
        </p:nvGraphicFramePr>
        <p:xfrm>
          <a:off x="1790700" y="1634066"/>
          <a:ext cx="8610600" cy="443174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 rtl="0"/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kern="1200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Average </a:t>
                      </a:r>
                      <a:r>
                        <a:rPr lang="en-GB" sz="1400" b="0" i="0" u="none" kern="1200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Average weekly digital reach</a:t>
                      </a:r>
                      <a:r>
                        <a:rPr lang="en" sz="1400" b="0" i="0" u="none" kern="1200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, </a:t>
                      </a:r>
                      <a:br>
                        <a:rPr lang="en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en" sz="1400" b="0" i="0" u="none" kern="1200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all over 15 years old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Coverage rate, %,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all over 15 years old</a:t>
                      </a:r>
                    </a:p>
                    <a:p>
                      <a:pPr algn="ctr" rtl="0"/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 (est. 4,300,000)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1st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1 288,000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2nd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1 048,000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3rd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488,000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401,000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391,000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370,000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252,000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243,000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192,000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181,000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6" name="Rectangle 13">
            <a:extLst>
              <a:ext uri="{FF2B5EF4-FFF2-40B4-BE49-F238E27FC236}">
                <a16:creationId xmlns:a16="http://schemas.microsoft.com/office/drawing/2014/main" id="{E527D95B-7000-43A7-BAA6-3B562596A12D}"/>
              </a:ext>
            </a:extLst>
          </p:cNvPr>
          <p:cNvSpPr/>
          <p:nvPr/>
        </p:nvSpPr>
        <p:spPr>
          <a:xfrm>
            <a:off x="2780030" y="6366314"/>
            <a:ext cx="66319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2022   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Total population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46,996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women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23,246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men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23,750</a:t>
            </a:r>
            <a:endParaRPr lang="en" sz="100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617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GB" b="0" i="0" u="none" baseline="0" dirty="0"/>
              <a:t>Magazines</a:t>
            </a:r>
            <a:r>
              <a:rPr lang="en" b="0" i="0" u="none" baseline="0" dirty="0"/>
              <a:t> with the highest digital reach in 2022, </a:t>
            </a:r>
            <a:r>
              <a:rPr lang="en" b="0" i="1" u="none" baseline="0" dirty="0">
                <a:solidFill>
                  <a:schemeClr val="accent2"/>
                </a:solidFill>
              </a:rPr>
              <a:t>women</a:t>
            </a:r>
            <a:endParaRPr lang="en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063814890"/>
              </p:ext>
            </p:extLst>
          </p:nvPr>
        </p:nvGraphicFramePr>
        <p:xfrm>
          <a:off x="1790700" y="1634066"/>
          <a:ext cx="8610600" cy="427793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 rtl="0"/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kern="1200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Average weekly digital reach</a:t>
                      </a:r>
                      <a:r>
                        <a:rPr lang="en" sz="1400" b="0" i="0" u="none" kern="1200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, </a:t>
                      </a:r>
                      <a:br>
                        <a:rPr lang="en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en" sz="1400" b="0" i="0" u="none" kern="1200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women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Coverage rate, %,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women (est. 2,199,000)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1st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1 025,000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2nd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556,000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3rd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343,000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332,000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169,000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155,000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Kuvalehti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105,000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101,000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Hyvä Terveys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94,000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82,000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6" name="Rectangle 13">
            <a:extLst>
              <a:ext uri="{FF2B5EF4-FFF2-40B4-BE49-F238E27FC236}">
                <a16:creationId xmlns:a16="http://schemas.microsoft.com/office/drawing/2014/main" id="{E527D95B-7000-43A7-BAA6-3B562596A12D}"/>
              </a:ext>
            </a:extLst>
          </p:cNvPr>
          <p:cNvSpPr/>
          <p:nvPr/>
        </p:nvSpPr>
        <p:spPr>
          <a:xfrm>
            <a:off x="2780030" y="6366314"/>
            <a:ext cx="66319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2022   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Total population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46,996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women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23,246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men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23,750</a:t>
            </a:r>
            <a:endParaRPr lang="en" sz="100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397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7317352-1218-F048-AD50-48BF5000514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r="1505" b="1505"/>
          <a:stretch/>
        </p:blipFill>
        <p:spPr>
          <a:xfrm>
            <a:off x="0" y="0"/>
            <a:ext cx="12192000" cy="685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79DC0A1-8EB7-1B49-8A79-BD0F14287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85800"/>
            <a:ext cx="5655733" cy="2387600"/>
          </a:xfrm>
        </p:spPr>
        <p:txBody>
          <a:bodyPr>
            <a:normAutofit/>
          </a:bodyPr>
          <a:lstStyle/>
          <a:p>
            <a:pPr rtl="0"/>
            <a:r>
              <a:rPr lang="en-GB" sz="8000" dirty="0">
                <a:solidFill>
                  <a:schemeClr val="accent2"/>
                </a:solidFill>
              </a:rPr>
              <a:t>T</a:t>
            </a:r>
            <a:r>
              <a:rPr lang="en-GB" sz="8000" b="0" i="0" u="none" baseline="0" dirty="0">
                <a:solidFill>
                  <a:schemeClr val="accent2"/>
                </a:solidFill>
              </a:rPr>
              <a:t>otal</a:t>
            </a:r>
            <a:r>
              <a:rPr lang="en" sz="8000" b="0" i="0" u="none" baseline="0" dirty="0">
                <a:solidFill>
                  <a:schemeClr val="accent2"/>
                </a:solidFill>
              </a:rPr>
              <a:t> reach</a:t>
            </a:r>
            <a:br>
              <a:rPr lang="en" sz="8000" b="0" i="0" u="none" baseline="0" dirty="0">
                <a:solidFill>
                  <a:schemeClr val="accent2"/>
                </a:solidFill>
              </a:rPr>
            </a:br>
            <a:r>
              <a:rPr lang="en" sz="4000" b="0" i="0" u="none" baseline="0" dirty="0">
                <a:solidFill>
                  <a:schemeClr val="accent2"/>
                </a:solidFill>
              </a:rPr>
              <a:t>(print + digital)</a:t>
            </a:r>
          </a:p>
        </p:txBody>
      </p:sp>
    </p:spTree>
    <p:extLst>
      <p:ext uri="{BB962C8B-B14F-4D97-AF65-F5344CB8AC3E}">
        <p14:creationId xmlns:p14="http://schemas.microsoft.com/office/powerpoint/2010/main" val="20212741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GB" b="0" i="0" u="none" baseline="0" dirty="0"/>
              <a:t>Magazines</a:t>
            </a:r>
            <a:r>
              <a:rPr lang="en" b="0" i="0" u="none" baseline="0" dirty="0"/>
              <a:t> with the highest digital reach in 2022, </a:t>
            </a:r>
            <a:r>
              <a:rPr lang="en" b="0" i="1" u="none" baseline="0" dirty="0">
                <a:solidFill>
                  <a:schemeClr val="accent2"/>
                </a:solidFill>
              </a:rPr>
              <a:t>men</a:t>
            </a:r>
            <a:endParaRPr lang="en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768996032"/>
              </p:ext>
            </p:extLst>
          </p:nvPr>
        </p:nvGraphicFramePr>
        <p:xfrm>
          <a:off x="1790700" y="1634066"/>
          <a:ext cx="8610600" cy="427793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 rtl="0"/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kern="1200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Average weekly digital reach</a:t>
                      </a:r>
                      <a:r>
                        <a:rPr lang="en" sz="1400" b="0" i="0" u="none" kern="1200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, </a:t>
                      </a:r>
                      <a:br>
                        <a:rPr lang="en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en" sz="1400" b="0" i="0" u="none" kern="1200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men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Coverage rate, %,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men (</a:t>
                      </a:r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est. 2,101,000</a:t>
                      </a: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)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1st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491,000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2nd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333,000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3rd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307,000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265,000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222,000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160,000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Mikrobitti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132,000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80,000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74,000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Tuulilasi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74,000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6" name="Rectangle 13">
            <a:extLst>
              <a:ext uri="{FF2B5EF4-FFF2-40B4-BE49-F238E27FC236}">
                <a16:creationId xmlns:a16="http://schemas.microsoft.com/office/drawing/2014/main" id="{E527D95B-7000-43A7-BAA6-3B562596A12D}"/>
              </a:ext>
            </a:extLst>
          </p:cNvPr>
          <p:cNvSpPr/>
          <p:nvPr/>
        </p:nvSpPr>
        <p:spPr>
          <a:xfrm>
            <a:off x="2780030" y="6366314"/>
            <a:ext cx="66319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2022   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Total population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46,996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women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23,246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men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23,750</a:t>
            </a:r>
            <a:endParaRPr lang="en" sz="100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8806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GB" b="0" i="0" u="none" baseline="0" dirty="0"/>
              <a:t>Magazines</a:t>
            </a:r>
            <a:r>
              <a:rPr lang="en" b="0" i="0" u="none" baseline="0" dirty="0"/>
              <a:t> with the highest digital reach in 2022, </a:t>
            </a:r>
            <a:br>
              <a:rPr lang="en" b="0" i="0" u="none" baseline="0" dirty="0"/>
            </a:br>
            <a:r>
              <a:rPr lang="en" b="0" i="1" u="none" baseline="0" dirty="0">
                <a:solidFill>
                  <a:schemeClr val="accent2"/>
                </a:solidFill>
              </a:rPr>
              <a:t>15–24 years old</a:t>
            </a:r>
            <a:endParaRPr lang="en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669587150"/>
              </p:ext>
            </p:extLst>
          </p:nvPr>
        </p:nvGraphicFramePr>
        <p:xfrm>
          <a:off x="1790700" y="1634066"/>
          <a:ext cx="8610600" cy="427793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 rtl="0"/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kern="1200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Average weekly digital reach</a:t>
                      </a:r>
                      <a:r>
                        <a:rPr lang="en" sz="1400" b="0" i="0" u="none" kern="1200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, </a:t>
                      </a:r>
                      <a:br>
                        <a:rPr lang="en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en" sz="1400" b="0" i="0" u="none" kern="1200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15–24 years old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Coverage rate, %,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15–24 years old (</a:t>
                      </a:r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est. 550,000</a:t>
                      </a: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)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1st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208,000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2nd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198,000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3rd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60,000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Mikrobitti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6" name="Rectangle 13">
            <a:extLst>
              <a:ext uri="{FF2B5EF4-FFF2-40B4-BE49-F238E27FC236}">
                <a16:creationId xmlns:a16="http://schemas.microsoft.com/office/drawing/2014/main" id="{E527D95B-7000-43A7-BAA6-3B562596A12D}"/>
              </a:ext>
            </a:extLst>
          </p:cNvPr>
          <p:cNvSpPr/>
          <p:nvPr/>
        </p:nvSpPr>
        <p:spPr>
          <a:xfrm>
            <a:off x="2780029" y="6366314"/>
            <a:ext cx="66319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2022   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Total population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46,996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women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23,246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men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23,750</a:t>
            </a:r>
            <a:endParaRPr lang="en" sz="1000" b="0" i="0" u="none" baseline="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4460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GB" b="0" i="0" u="none" baseline="0" dirty="0"/>
              <a:t>Magazines</a:t>
            </a:r>
            <a:r>
              <a:rPr lang="en" b="0" i="0" u="none" baseline="0" dirty="0"/>
              <a:t> with the highest digital reach in 2022, </a:t>
            </a:r>
            <a:br>
              <a:rPr lang="en" b="0" i="0" u="none" baseline="0" dirty="0"/>
            </a:br>
            <a:r>
              <a:rPr lang="en" b="0" i="1" u="none" baseline="0" dirty="0">
                <a:solidFill>
                  <a:schemeClr val="accent2"/>
                </a:solidFill>
              </a:rPr>
              <a:t>25</a:t>
            </a:r>
            <a:r>
              <a:rPr lang="en" b="0" i="0" u="none" baseline="0" dirty="0">
                <a:solidFill>
                  <a:schemeClr val="accent2"/>
                </a:solidFill>
              </a:rPr>
              <a:t>–</a:t>
            </a:r>
            <a:r>
              <a:rPr lang="en" b="0" i="1" u="none" baseline="0" dirty="0">
                <a:solidFill>
                  <a:schemeClr val="accent2"/>
                </a:solidFill>
              </a:rPr>
              <a:t>34 years old</a:t>
            </a:r>
            <a:endParaRPr lang="en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255739403"/>
              </p:ext>
            </p:extLst>
          </p:nvPr>
        </p:nvGraphicFramePr>
        <p:xfrm>
          <a:off x="1790700" y="1634066"/>
          <a:ext cx="8610600" cy="427793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 rtl="0"/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kern="1200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Average weekly digital reach</a:t>
                      </a:r>
                      <a:r>
                        <a:rPr lang="en" sz="1400" b="0" i="0" u="none" kern="1200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, </a:t>
                      </a:r>
                      <a:br>
                        <a:rPr lang="en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en" sz="1400" b="0" i="0" u="none" kern="1200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25–34 years old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Coverage rate, %,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25–34 (</a:t>
                      </a:r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est. 609,000</a:t>
                      </a: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)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1st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289,000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2nd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250,000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3rd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111,000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88,000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85,000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79,000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Mikrobitti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6" name="Rectangle 13">
            <a:extLst>
              <a:ext uri="{FF2B5EF4-FFF2-40B4-BE49-F238E27FC236}">
                <a16:creationId xmlns:a16="http://schemas.microsoft.com/office/drawing/2014/main" id="{E527D95B-7000-43A7-BAA6-3B562596A12D}"/>
              </a:ext>
            </a:extLst>
          </p:cNvPr>
          <p:cNvSpPr/>
          <p:nvPr/>
        </p:nvSpPr>
        <p:spPr>
          <a:xfrm>
            <a:off x="2780030" y="6366314"/>
            <a:ext cx="66319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2022   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Total population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46,996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women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23,246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men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23,750</a:t>
            </a:r>
            <a:endParaRPr lang="en" sz="100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8824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GB" b="0" i="0" u="none" baseline="0" dirty="0"/>
              <a:t>Magazines</a:t>
            </a:r>
            <a:r>
              <a:rPr lang="en" b="0" i="0" u="none" baseline="0" dirty="0"/>
              <a:t> with the highest digital reach in 2022, </a:t>
            </a:r>
            <a:br>
              <a:rPr lang="en" b="0" i="0" u="none" baseline="0" dirty="0"/>
            </a:br>
            <a:r>
              <a:rPr lang="en" b="0" i="1" u="none" baseline="0" dirty="0">
                <a:solidFill>
                  <a:schemeClr val="accent2"/>
                </a:solidFill>
              </a:rPr>
              <a:t>35–44 </a:t>
            </a:r>
            <a:r>
              <a:rPr lang="en" i="1" dirty="0">
                <a:solidFill>
                  <a:schemeClr val="accent2"/>
                </a:solidFill>
              </a:rPr>
              <a:t>years old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279462372"/>
              </p:ext>
            </p:extLst>
          </p:nvPr>
        </p:nvGraphicFramePr>
        <p:xfrm>
          <a:off x="1790700" y="1634066"/>
          <a:ext cx="8610600" cy="427793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 rtl="0"/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kern="1200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Average weekly digital reach</a:t>
                      </a:r>
                      <a:r>
                        <a:rPr lang="en" sz="1400" b="0" i="0" u="none" kern="1200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, </a:t>
                      </a:r>
                      <a:br>
                        <a:rPr lang="en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en" sz="1400" b="0" i="0" u="none" kern="1200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35–44 years old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Coverage rate, %,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35–44 years old (</a:t>
                      </a:r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est. 613,000</a:t>
                      </a: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)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1st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268,000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2nd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226,000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3rd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96,000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93,000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81,000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74,000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6" name="Rectangle 13">
            <a:extLst>
              <a:ext uri="{FF2B5EF4-FFF2-40B4-BE49-F238E27FC236}">
                <a16:creationId xmlns:a16="http://schemas.microsoft.com/office/drawing/2014/main" id="{E527D95B-7000-43A7-BAA6-3B562596A12D}"/>
              </a:ext>
            </a:extLst>
          </p:cNvPr>
          <p:cNvSpPr/>
          <p:nvPr/>
        </p:nvSpPr>
        <p:spPr>
          <a:xfrm>
            <a:off x="2780030" y="6366314"/>
            <a:ext cx="66319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2022   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Total population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46,996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women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23,246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men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23,750</a:t>
            </a:r>
            <a:endParaRPr lang="en" sz="100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7113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GB" b="0" i="0" u="none" baseline="0" dirty="0"/>
              <a:t>Magazines</a:t>
            </a:r>
            <a:r>
              <a:rPr lang="en" b="0" i="0" u="none" baseline="0" dirty="0"/>
              <a:t> with the highest digital reach in 2022, </a:t>
            </a:r>
            <a:br>
              <a:rPr lang="en" b="0" i="0" u="none" baseline="0" dirty="0"/>
            </a:br>
            <a:r>
              <a:rPr lang="en" b="0" i="1" u="none" baseline="0" dirty="0">
                <a:solidFill>
                  <a:schemeClr val="accent2"/>
                </a:solidFill>
              </a:rPr>
              <a:t>45–54 years old</a:t>
            </a:r>
            <a:endParaRPr lang="en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517127310"/>
              </p:ext>
            </p:extLst>
          </p:nvPr>
        </p:nvGraphicFramePr>
        <p:xfrm>
          <a:off x="1790700" y="1634066"/>
          <a:ext cx="8610600" cy="427793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 rtl="0"/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kern="1200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Average weekly digital reach</a:t>
                      </a:r>
                      <a:r>
                        <a:rPr lang="en" sz="1400" b="0" i="0" u="none" kern="1200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, </a:t>
                      </a:r>
                      <a:br>
                        <a:rPr lang="en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en" sz="1400" b="0" i="0" u="none" kern="1200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45–54 years old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Coverage rate, %,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45–54 years old (</a:t>
                      </a:r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est. 597,000</a:t>
                      </a: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)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1st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186,000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2nd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164,000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3rd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81,000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61,000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60,000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6" name="Rectangle 13">
            <a:extLst>
              <a:ext uri="{FF2B5EF4-FFF2-40B4-BE49-F238E27FC236}">
                <a16:creationId xmlns:a16="http://schemas.microsoft.com/office/drawing/2014/main" id="{E527D95B-7000-43A7-BAA6-3B562596A12D}"/>
              </a:ext>
            </a:extLst>
          </p:cNvPr>
          <p:cNvSpPr/>
          <p:nvPr/>
        </p:nvSpPr>
        <p:spPr>
          <a:xfrm>
            <a:off x="2780030" y="6366314"/>
            <a:ext cx="66319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2022   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Total population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46,996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women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23,246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men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23,750</a:t>
            </a:r>
            <a:endParaRPr lang="en" sz="100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9737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GB" b="0" i="0" u="none" baseline="0" dirty="0"/>
              <a:t>Magazines</a:t>
            </a:r>
            <a:r>
              <a:rPr lang="en" b="0" i="0" u="none" baseline="0" dirty="0"/>
              <a:t> with the highest digital reach in 2022, </a:t>
            </a:r>
            <a:br>
              <a:rPr lang="en" b="0" i="0" u="none" baseline="0" dirty="0"/>
            </a:br>
            <a:r>
              <a:rPr lang="en" b="0" i="1" u="none" baseline="0" dirty="0">
                <a:solidFill>
                  <a:schemeClr val="accent2"/>
                </a:solidFill>
              </a:rPr>
              <a:t>55</a:t>
            </a:r>
            <a:r>
              <a:rPr lang="en" b="0" i="0" u="none" baseline="0" dirty="0">
                <a:solidFill>
                  <a:schemeClr val="accent2"/>
                </a:solidFill>
              </a:rPr>
              <a:t>–</a:t>
            </a:r>
            <a:r>
              <a:rPr lang="en" b="0" i="1" u="none" baseline="0" dirty="0">
                <a:solidFill>
                  <a:schemeClr val="accent2"/>
                </a:solidFill>
              </a:rPr>
              <a:t>64 </a:t>
            </a:r>
            <a:r>
              <a:rPr lang="en" i="1" dirty="0">
                <a:solidFill>
                  <a:schemeClr val="accent2"/>
                </a:solidFill>
              </a:rPr>
              <a:t>years old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076674238"/>
              </p:ext>
            </p:extLst>
          </p:nvPr>
        </p:nvGraphicFramePr>
        <p:xfrm>
          <a:off x="1790700" y="1634066"/>
          <a:ext cx="8610600" cy="421279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 rtl="0"/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kern="1200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Average weekly digital reach</a:t>
                      </a:r>
                      <a:r>
                        <a:rPr lang="en" sz="1400" b="0" i="0" u="none" kern="1200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, </a:t>
                      </a:r>
                      <a:br>
                        <a:rPr lang="en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en" sz="1400" b="0" i="0" u="none" kern="1200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55–64 years old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Coverage rate, %,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55–64 years old (</a:t>
                      </a:r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est. 680,000</a:t>
                      </a: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)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1st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189,000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2757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2nd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114,000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3rd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70,000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6" name="Rectangle 13">
            <a:extLst>
              <a:ext uri="{FF2B5EF4-FFF2-40B4-BE49-F238E27FC236}">
                <a16:creationId xmlns:a16="http://schemas.microsoft.com/office/drawing/2014/main" id="{E527D95B-7000-43A7-BAA6-3B562596A12D}"/>
              </a:ext>
            </a:extLst>
          </p:cNvPr>
          <p:cNvSpPr/>
          <p:nvPr/>
        </p:nvSpPr>
        <p:spPr>
          <a:xfrm>
            <a:off x="2780030" y="6366314"/>
            <a:ext cx="66319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2022   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Total population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46,996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women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23,246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men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23,750</a:t>
            </a:r>
            <a:endParaRPr lang="en" sz="100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1996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GB" b="0" i="0" u="none" baseline="0" dirty="0"/>
              <a:t>Magazines</a:t>
            </a:r>
            <a:r>
              <a:rPr lang="en" b="0" i="0" u="none" baseline="0" dirty="0"/>
              <a:t> with the highest digital reach in 2022, </a:t>
            </a:r>
            <a:br>
              <a:rPr lang="en" b="0" i="0" u="none" baseline="0" dirty="0"/>
            </a:br>
            <a:r>
              <a:rPr lang="en" b="0" i="1" u="none" baseline="0" dirty="0">
                <a:solidFill>
                  <a:schemeClr val="accent2"/>
                </a:solidFill>
              </a:rPr>
              <a:t>65+ years old</a:t>
            </a:r>
            <a:endParaRPr lang="en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51161280"/>
              </p:ext>
            </p:extLst>
          </p:nvPr>
        </p:nvGraphicFramePr>
        <p:xfrm>
          <a:off x="1790700" y="1634066"/>
          <a:ext cx="8610600" cy="427793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 rtl="0"/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kern="1200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Average weekly digital reach</a:t>
                      </a:r>
                      <a:r>
                        <a:rPr lang="en" sz="1400" b="0" i="0" u="none" kern="1200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, </a:t>
                      </a:r>
                      <a:br>
                        <a:rPr lang="en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en" sz="1400" b="0" i="0" u="none" kern="1200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65+ years old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Coverage rate, %,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65+ years old (</a:t>
                      </a:r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est. 1,250,000</a:t>
                      </a: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)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1st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160,000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2nd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93,000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3rd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89,000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84,000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ET-lehti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Hyvä Terveys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6" name="Rectangle 13">
            <a:extLst>
              <a:ext uri="{FF2B5EF4-FFF2-40B4-BE49-F238E27FC236}">
                <a16:creationId xmlns:a16="http://schemas.microsoft.com/office/drawing/2014/main" id="{E527D95B-7000-43A7-BAA6-3B562596A12D}"/>
              </a:ext>
            </a:extLst>
          </p:cNvPr>
          <p:cNvSpPr/>
          <p:nvPr/>
        </p:nvSpPr>
        <p:spPr>
          <a:xfrm>
            <a:off x="2780030" y="6366314"/>
            <a:ext cx="66319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2022   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Total population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46,996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women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23,246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men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23,750</a:t>
            </a:r>
            <a:endParaRPr lang="en" sz="100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5760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BDEE15D-E4B0-A04D-837F-BB8184875420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 anchor="ctr">
            <a:normAutofit/>
          </a:bodyPr>
          <a:lstStyle/>
          <a:p>
            <a:pPr rtl="0"/>
            <a:r>
              <a:rPr lang="en" sz="2500" b="0" i="0" u="none" baseline="0" dirty="0"/>
              <a:t>The Finnish National Readership Survey (NRS) figures for individual magazines can be obtained without registration from Magazine Rate Card service: </a:t>
            </a:r>
            <a:br>
              <a:rPr lang="en" sz="2500" b="0" i="0" u="none" baseline="0" dirty="0"/>
            </a:br>
            <a:r>
              <a:rPr lang="en" sz="2500" b="0" i="0" u="none" baseline="0" dirty="0">
                <a:solidFill>
                  <a:srgbClr val="9CFFF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www.ratecards.fi</a:t>
            </a:r>
            <a:endParaRPr lang="en" sz="2500" b="0" i="0" u="none" baseline="0" dirty="0">
              <a:solidFill>
                <a:srgbClr val="9CFFF8"/>
              </a:solidFill>
            </a:endParaRPr>
          </a:p>
          <a:p>
            <a:pPr rtl="0"/>
            <a:endParaRPr lang="en" sz="2500" dirty="0">
              <a:solidFill>
                <a:schemeClr val="accent4"/>
              </a:solidFill>
            </a:endParaRPr>
          </a:p>
          <a:p>
            <a:pPr rtl="0"/>
            <a:r>
              <a:rPr lang="en" sz="2500" dirty="0"/>
              <a:t>More summaries from the NRS in </a:t>
            </a:r>
            <a:br>
              <a:rPr lang="en" sz="2500" dirty="0"/>
            </a:br>
            <a:r>
              <a:rPr lang="en" sz="2500" dirty="0"/>
              <a:t>Finnish Magazine Media Association’s website:</a:t>
            </a:r>
          </a:p>
          <a:p>
            <a:r>
              <a:rPr lang="en-GB" sz="2500" dirty="0">
                <a:solidFill>
                  <a:srgbClr val="9CFFF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www.aikakausmedia.fi/en/research</a:t>
            </a:r>
            <a:endParaRPr lang="en" sz="2500" dirty="0">
              <a:solidFill>
                <a:srgbClr val="9CFFF8"/>
              </a:solidFill>
            </a:endParaRPr>
          </a:p>
        </p:txBody>
      </p:sp>
      <p:pic>
        <p:nvPicPr>
          <p:cNvPr id="3" name="Picture 2" descr="MediaAuditFinland">
            <a:extLst>
              <a:ext uri="{FF2B5EF4-FFF2-40B4-BE49-F238E27FC236}">
                <a16:creationId xmlns:a16="http://schemas.microsoft.com/office/drawing/2014/main" id="{ED994E30-175C-F046-9675-9A196DAD2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9490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5195EA-FBCB-CB42-9B77-68A38F2E6F82}"/>
              </a:ext>
            </a:extLst>
          </p:cNvPr>
          <p:cNvSpPr txBox="1"/>
          <p:nvPr/>
        </p:nvSpPr>
        <p:spPr>
          <a:xfrm>
            <a:off x="3839978" y="4023311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" b="0" i="0" u="none" baseline="0" dirty="0" err="1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Aikakausmedia.fi</a:t>
            </a: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/</a:t>
            </a:r>
            <a:r>
              <a:rPr lang="en" b="0" i="0" u="none" baseline="0" dirty="0" err="1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en</a:t>
            </a: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 │  </a:t>
            </a:r>
            <a:r>
              <a:rPr lang="en" b="0" i="0" u="none" baseline="0" dirty="0" err="1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Ratecards.fi</a:t>
            </a:r>
            <a:endParaRPr lang="en" b="0" i="0" u="none" baseline="0" dirty="0">
              <a:solidFill>
                <a:schemeClr val="bg1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F5D6C5-EF99-D44C-B2ED-960C1F3CC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468" y="2676608"/>
            <a:ext cx="5515445" cy="101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84257-E253-CA49-84EF-3C8D5B08449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48415" y="1589088"/>
            <a:ext cx="5403317" cy="3679825"/>
          </a:xfrm>
        </p:spPr>
        <p:txBody>
          <a:bodyPr anchor="ctr">
            <a:normAutofit fontScale="85000" lnSpcReduction="10000"/>
          </a:bodyPr>
          <a:lstStyle/>
          <a:p>
            <a:pPr marL="0" indent="0" algn="l" rtl="0">
              <a:buNone/>
            </a:pPr>
            <a:r>
              <a:rPr lang="en" sz="2800" b="1" i="0" u="none" baseline="0" dirty="0">
                <a:solidFill>
                  <a:schemeClr val="accent2"/>
                </a:solidFill>
              </a:rPr>
              <a:t>Average issue readership </a:t>
            </a:r>
            <a:br>
              <a:rPr lang="en" sz="2800" b="1" i="0" u="none" baseline="0" dirty="0">
                <a:solidFill>
                  <a:schemeClr val="accent2"/>
                </a:solidFill>
              </a:rPr>
            </a:br>
            <a:r>
              <a:rPr lang="en" sz="2800" b="1" i="0" u="none" baseline="0" dirty="0">
                <a:solidFill>
                  <a:schemeClr val="accent2"/>
                </a:solidFill>
              </a:rPr>
              <a:t>+ digital weekly reach </a:t>
            </a:r>
            <a:br>
              <a:rPr lang="en" sz="2800" b="1" i="0" u="none" baseline="0" dirty="0">
                <a:solidFill>
                  <a:schemeClr val="accent2"/>
                </a:solidFill>
              </a:rPr>
            </a:br>
            <a:r>
              <a:rPr lang="en" sz="2800" b="1" i="0" u="none" baseline="0" dirty="0">
                <a:solidFill>
                  <a:schemeClr val="accent2"/>
                </a:solidFill>
              </a:rPr>
              <a:t>= total reach</a:t>
            </a:r>
          </a:p>
          <a:p>
            <a:pPr marL="0" indent="0" algn="l" rtl="0">
              <a:buNone/>
            </a:pPr>
            <a:r>
              <a:rPr lang="en" sz="2500" b="0" i="0" u="none" baseline="0" dirty="0"/>
              <a:t>The </a:t>
            </a:r>
            <a:r>
              <a:rPr lang="en" sz="2500" dirty="0"/>
              <a:t>total reachability figure </a:t>
            </a:r>
            <a:r>
              <a:rPr lang="en" sz="2500" b="0" i="0" u="none" baseline="0" dirty="0"/>
              <a:t>of the magazine is the number of print readers of the average magazine issue (AIR = average issue readership), plus the net number of users of different digital versions of the magazine during an average week.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AE12A-B0BE-BB47-BD95-CFE3BC18DF36}"/>
              </a:ext>
            </a:extLst>
          </p:cNvPr>
          <p:cNvSpPr txBox="1"/>
          <p:nvPr/>
        </p:nvSpPr>
        <p:spPr>
          <a:xfrm>
            <a:off x="8051180" y="-446049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endParaRPr lang="en" sz="2000" dirty="0">
              <a:latin typeface="Neue Haas Unica W1G" panose="020B0504030206020203" pitchFamily="34" charset="0"/>
            </a:endParaRPr>
          </a:p>
        </p:txBody>
      </p:sp>
      <p:pic>
        <p:nvPicPr>
          <p:cNvPr id="6" name="Picture Placeholder 5" descr="A person sitting on the floor&#10;&#10;Description automatically generated with medium confidence">
            <a:extLst>
              <a:ext uri="{FF2B5EF4-FFF2-40B4-BE49-F238E27FC236}">
                <a16:creationId xmlns:a16="http://schemas.microsoft.com/office/drawing/2014/main" id="{EED7AE29-3BA7-5247-B15B-3FF48D8858E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908" b="16010"/>
          <a:stretch/>
        </p:blipFill>
        <p:spPr>
          <a:xfrm>
            <a:off x="0" y="0"/>
            <a:ext cx="5638798" cy="6858000"/>
          </a:xfrm>
        </p:spPr>
      </p:pic>
      <p:pic>
        <p:nvPicPr>
          <p:cNvPr id="5" name="Picture 2" descr="MediaAuditFinland">
            <a:extLst>
              <a:ext uri="{FF2B5EF4-FFF2-40B4-BE49-F238E27FC236}">
                <a16:creationId xmlns:a16="http://schemas.microsoft.com/office/drawing/2014/main" id="{23E292F1-096F-EF43-87D4-3CE8F923E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19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erson holding a clipboard&#10;&#10;Description automatically generated with medium confidence">
            <a:extLst>
              <a:ext uri="{FF2B5EF4-FFF2-40B4-BE49-F238E27FC236}">
                <a16:creationId xmlns:a16="http://schemas.microsoft.com/office/drawing/2014/main" id="{94018D5F-566A-1E49-A07E-F243825BBC3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43044" r="10706"/>
          <a:stretch/>
        </p:blipFill>
        <p:spPr>
          <a:xfrm>
            <a:off x="6553202" y="0"/>
            <a:ext cx="5638798" cy="68580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84257-E253-CA49-84EF-3C8D5B08449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589087"/>
            <a:ext cx="4799012" cy="3679825"/>
          </a:xfrm>
        </p:spPr>
        <p:txBody>
          <a:bodyPr anchor="ctr">
            <a:normAutofit/>
          </a:bodyPr>
          <a:lstStyle/>
          <a:p>
            <a:pPr marL="0" indent="0" algn="l" rtl="0">
              <a:buNone/>
            </a:pPr>
            <a:r>
              <a:rPr lang="en" sz="3200" b="0" i="0" u="none" baseline="0" dirty="0">
                <a:solidFill>
                  <a:schemeClr val="accent2"/>
                </a:solidFill>
              </a:rPr>
              <a:t>The </a:t>
            </a:r>
            <a:r>
              <a:rPr lang="en" sz="3200" dirty="0">
                <a:solidFill>
                  <a:schemeClr val="accent2"/>
                </a:solidFill>
              </a:rPr>
              <a:t>percentage of </a:t>
            </a:r>
            <a:r>
              <a:rPr lang="en-GB" sz="3200" dirty="0">
                <a:solidFill>
                  <a:schemeClr val="accent2"/>
                </a:solidFill>
              </a:rPr>
              <a:t>coverage</a:t>
            </a:r>
            <a:r>
              <a:rPr lang="en" sz="3200" dirty="0">
                <a:solidFill>
                  <a:schemeClr val="accent2"/>
                </a:solidFill>
              </a:rPr>
              <a:t> </a:t>
            </a:r>
            <a:r>
              <a:rPr lang="en" sz="3200" b="0" i="0" u="none" baseline="0" dirty="0"/>
              <a:t>indicates how much of the target group the media in question reaches.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AE12A-B0BE-BB47-BD95-CFE3BC18DF36}"/>
              </a:ext>
            </a:extLst>
          </p:cNvPr>
          <p:cNvSpPr txBox="1"/>
          <p:nvPr/>
        </p:nvSpPr>
        <p:spPr>
          <a:xfrm>
            <a:off x="8051180" y="-446049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endParaRPr lang="en" sz="2000" dirty="0">
              <a:latin typeface="Neue Haas Unica W1G" panose="020B0504030206020203" pitchFamily="34" charset="0"/>
            </a:endParaRPr>
          </a:p>
        </p:txBody>
      </p:sp>
      <p:pic>
        <p:nvPicPr>
          <p:cNvPr id="5" name="Picture 2" descr="MediaAuditFinland">
            <a:extLst>
              <a:ext uri="{FF2B5EF4-FFF2-40B4-BE49-F238E27FC236}">
                <a16:creationId xmlns:a16="http://schemas.microsoft.com/office/drawing/2014/main" id="{49271584-593C-8F48-8E2B-EA38027D8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05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25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GB" b="0" i="0" u="none" baseline="0" dirty="0"/>
              <a:t>Magazines</a:t>
            </a:r>
            <a:r>
              <a:rPr lang="en" b="0" i="0" u="none" baseline="0" dirty="0"/>
              <a:t> with the highest </a:t>
            </a:r>
            <a:r>
              <a:rPr lang="en-GB" b="0" i="0" u="none" baseline="0" dirty="0"/>
              <a:t>total</a:t>
            </a:r>
            <a:r>
              <a:rPr lang="en" b="0" i="0" u="none" baseline="0" dirty="0"/>
              <a:t> reach in 2022,</a:t>
            </a:r>
            <a:br>
              <a:rPr lang="en" b="0" i="0" u="none" baseline="0" dirty="0"/>
            </a:br>
            <a:r>
              <a:rPr lang="en" b="0" i="1" u="none" baseline="0" dirty="0">
                <a:solidFill>
                  <a:schemeClr val="accent2"/>
                </a:solidFill>
              </a:rPr>
              <a:t>total 15+ population</a:t>
            </a:r>
            <a:endParaRPr lang="en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25944440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 rtl="0"/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Number of readers, </a:t>
                      </a:r>
                      <a:br>
                        <a:rPr lang="en" sz="1400" b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all over 15 years old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Coverage rate, %,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all over 15 years old</a:t>
                      </a:r>
                    </a:p>
                    <a:p>
                      <a:pPr algn="ctr" rtl="0"/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(est. 4,300,000) 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1st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2,200,000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2nd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1,734,000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3rd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1,344,000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1,169,000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845,000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622,000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587,000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561,000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497,000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475,000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6" name="Rectangle 13">
            <a:extLst>
              <a:ext uri="{FF2B5EF4-FFF2-40B4-BE49-F238E27FC236}">
                <a16:creationId xmlns:a16="http://schemas.microsoft.com/office/drawing/2014/main" id="{29A82102-DEA5-4C05-A034-BC6B2AED3D80}"/>
              </a:ext>
            </a:extLst>
          </p:cNvPr>
          <p:cNvSpPr/>
          <p:nvPr/>
        </p:nvSpPr>
        <p:spPr>
          <a:xfrm>
            <a:off x="2780029" y="6366314"/>
            <a:ext cx="66319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2022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  |  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Total population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46,996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women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23,246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men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23,750</a:t>
            </a:r>
            <a:endParaRPr lang="en" sz="1000" b="0" i="0" u="none" baseline="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061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GB" b="0" i="0" u="none" baseline="0" dirty="0"/>
              <a:t>Magazines</a:t>
            </a:r>
            <a:r>
              <a:rPr lang="en" b="0" i="0" u="none" baseline="0" dirty="0"/>
              <a:t> with the highest </a:t>
            </a:r>
            <a:r>
              <a:rPr lang="en-GB" b="0" i="0" u="none" baseline="0" dirty="0"/>
              <a:t>total</a:t>
            </a:r>
            <a:r>
              <a:rPr lang="en" b="0" i="0" u="none" baseline="0" dirty="0"/>
              <a:t> reach in 2022, </a:t>
            </a:r>
            <a:r>
              <a:rPr lang="en" b="0" i="1" u="none" baseline="0" dirty="0">
                <a:solidFill>
                  <a:schemeClr val="accent2"/>
                </a:solidFill>
              </a:rPr>
              <a:t>women</a:t>
            </a:r>
            <a:endParaRPr lang="en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937304150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 rtl="0"/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Number of readers, </a:t>
                      </a:r>
                      <a:br>
                        <a:rPr lang="en" sz="1400" b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women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Coverage rate, %,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women</a:t>
                      </a:r>
                    </a:p>
                    <a:p>
                      <a:pPr algn="ctr" rtl="0"/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(est. 2,199,000) 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1st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1,384,000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63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2nd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1,112,000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51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3rd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1,084,000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626,000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614,000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474,000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431,000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423,000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Kuvalehti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315,000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253,000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6" name="Rectangle 13">
            <a:extLst>
              <a:ext uri="{FF2B5EF4-FFF2-40B4-BE49-F238E27FC236}">
                <a16:creationId xmlns:a16="http://schemas.microsoft.com/office/drawing/2014/main" id="{F6890891-9781-44B0-96D9-9083C5D7DB9B}"/>
              </a:ext>
            </a:extLst>
          </p:cNvPr>
          <p:cNvSpPr/>
          <p:nvPr/>
        </p:nvSpPr>
        <p:spPr>
          <a:xfrm>
            <a:off x="2780030" y="6366314"/>
            <a:ext cx="66319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2022   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Total population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46,996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women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23,246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men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23,750</a:t>
            </a:r>
            <a:endParaRPr lang="en" sz="100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922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GB" b="0" i="0" u="none" baseline="0" dirty="0"/>
              <a:t>Magazines</a:t>
            </a:r>
            <a:r>
              <a:rPr lang="en" b="0" i="0" u="none" baseline="0" dirty="0"/>
              <a:t> with the highest </a:t>
            </a:r>
            <a:r>
              <a:rPr lang="en-GB" b="0" i="0" u="none" baseline="0" dirty="0"/>
              <a:t>total</a:t>
            </a:r>
            <a:r>
              <a:rPr lang="en" b="0" i="0" u="none" baseline="0" dirty="0"/>
              <a:t> reach in 2022,</a:t>
            </a:r>
            <a:br>
              <a:rPr lang="en" b="0" i="0" u="none" baseline="0" dirty="0"/>
            </a:br>
            <a:r>
              <a:rPr lang="en" b="0" i="1" u="none" baseline="0" dirty="0">
                <a:solidFill>
                  <a:schemeClr val="accent2"/>
                </a:solidFill>
              </a:rPr>
              <a:t>men</a:t>
            </a:r>
            <a:endParaRPr lang="en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41483993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 rtl="0"/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Number of readers, </a:t>
                      </a:r>
                      <a:br>
                        <a:rPr lang="en" sz="1400" b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men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Coverage rate, %,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men</a:t>
                      </a:r>
                    </a:p>
                    <a:p>
                      <a:pPr algn="ctr" rtl="0"/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(</a:t>
                      </a:r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est. 2,101,000</a:t>
                      </a: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) 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1st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816,000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2nd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622,000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3rd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543,000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393,000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383,000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348,000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294,000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260,000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254,000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232,000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6" name="Rectangle 13">
            <a:extLst>
              <a:ext uri="{FF2B5EF4-FFF2-40B4-BE49-F238E27FC236}">
                <a16:creationId xmlns:a16="http://schemas.microsoft.com/office/drawing/2014/main" id="{A44BA47E-AE05-49C3-988D-FA774B3089AD}"/>
              </a:ext>
            </a:extLst>
          </p:cNvPr>
          <p:cNvSpPr/>
          <p:nvPr/>
        </p:nvSpPr>
        <p:spPr>
          <a:xfrm>
            <a:off x="2780030" y="6366314"/>
            <a:ext cx="66319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2022   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Total population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46,996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women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23,246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men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23,750</a:t>
            </a:r>
            <a:endParaRPr lang="en" sz="100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820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GB" b="0" i="0" u="none" baseline="0" dirty="0"/>
              <a:t>Magazines</a:t>
            </a:r>
            <a:r>
              <a:rPr lang="en" b="0" i="0" u="none" baseline="0" dirty="0"/>
              <a:t> with the highest </a:t>
            </a:r>
            <a:r>
              <a:rPr lang="en-GB" b="0" i="0" u="none" baseline="0" dirty="0"/>
              <a:t>total</a:t>
            </a:r>
            <a:r>
              <a:rPr lang="en" b="0" i="0" u="none" baseline="0" dirty="0"/>
              <a:t> reach in 2022,</a:t>
            </a:r>
            <a:br>
              <a:rPr lang="en" b="0" i="0" u="none" baseline="0" dirty="0"/>
            </a:br>
            <a:r>
              <a:rPr lang="en" b="0" i="1" u="none" baseline="0" dirty="0">
                <a:solidFill>
                  <a:schemeClr val="accent2"/>
                </a:solidFill>
              </a:rPr>
              <a:t>15–24 years old</a:t>
            </a:r>
            <a:endParaRPr lang="en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334190284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 rtl="0"/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Number of readers, </a:t>
                      </a:r>
                      <a:br>
                        <a:rPr lang="en" sz="1400" b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15–24 years old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Coverage rate, %,</a:t>
                      </a:r>
                      <a:br>
                        <a:rPr lang="en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15–24 years old</a:t>
                      </a:r>
                    </a:p>
                    <a:p>
                      <a:pPr algn="ctr" rtl="0"/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(</a:t>
                      </a:r>
                      <a:r>
                        <a:rPr lang="en-GB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est. 550,000</a:t>
                      </a:r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) 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1st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209,000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2nd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186,000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34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3rd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104,000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80,000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69,000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60,000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41,000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  <p:sp>
        <p:nvSpPr>
          <p:cNvPr id="6" name="Rectangle 13">
            <a:extLst>
              <a:ext uri="{FF2B5EF4-FFF2-40B4-BE49-F238E27FC236}">
                <a16:creationId xmlns:a16="http://schemas.microsoft.com/office/drawing/2014/main" id="{FC86DB35-CF65-49E4-8257-F601E3B1711B}"/>
              </a:ext>
            </a:extLst>
          </p:cNvPr>
          <p:cNvSpPr/>
          <p:nvPr/>
        </p:nvSpPr>
        <p:spPr>
          <a:xfrm>
            <a:off x="2780030" y="6366314"/>
            <a:ext cx="66319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Finnish National Readership Survey 2022   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|  Total population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46,996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women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23,246</a:t>
            </a:r>
            <a:r>
              <a:rPr lang="en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men </a:t>
            </a:r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23,750</a:t>
            </a:r>
            <a:endParaRPr lang="en" sz="100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233281"/>
      </p:ext>
    </p:extLst>
  </p:cSld>
  <p:clrMapOvr>
    <a:masterClrMapping/>
  </p:clrMapOvr>
</p:sld>
</file>

<file path=ppt/theme/theme1.xml><?xml version="1.0" encoding="utf-8"?>
<a:theme xmlns:a="http://schemas.openxmlformats.org/drawingml/2006/main" name="Aikakausmedia-presentaatiopohja-v2">
  <a:themeElements>
    <a:clrScheme name="Aikakausmedia värit">
      <a:dk1>
        <a:srgbClr val="000000"/>
      </a:dk1>
      <a:lt1>
        <a:srgbClr val="FFFFFF"/>
      </a:lt1>
      <a:dk2>
        <a:srgbClr val="002649"/>
      </a:dk2>
      <a:lt2>
        <a:srgbClr val="FEFCFF"/>
      </a:lt2>
      <a:accent1>
        <a:srgbClr val="002649"/>
      </a:accent1>
      <a:accent2>
        <a:srgbClr val="FF6464"/>
      </a:accent2>
      <a:accent3>
        <a:srgbClr val="F3CF67"/>
      </a:accent3>
      <a:accent4>
        <a:srgbClr val="43FFED"/>
      </a:accent4>
      <a:accent5>
        <a:srgbClr val="00599E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_Lukijamaarat_Kokonaistavoittavuudet_KMT_2021_pohja" id="{E010BA23-EDC4-CD43-B32E-ACB9D9102F7C}" vid="{84DFCDA6-0004-6E41-9403-C590A743DF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2151</TotalTime>
  <Words>3002</Words>
  <Application>Microsoft Macintosh PowerPoint</Application>
  <PresentationFormat>Widescreen</PresentationFormat>
  <Paragraphs>1251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Clattering</vt:lpstr>
      <vt:lpstr>Neue Haas Unica W1G</vt:lpstr>
      <vt:lpstr>Neue Haas Unica W1G Light</vt:lpstr>
      <vt:lpstr>Arial</vt:lpstr>
      <vt:lpstr>Canela Medium</vt:lpstr>
      <vt:lpstr>Aikakausmedia-presentaatiopohja-v2</vt:lpstr>
      <vt:lpstr>Readership, digital reach &amp;  total reach</vt:lpstr>
      <vt:lpstr>Contents</vt:lpstr>
      <vt:lpstr>Total reach (print + digital)</vt:lpstr>
      <vt:lpstr>PowerPoint Presentation</vt:lpstr>
      <vt:lpstr>PowerPoint Presentation</vt:lpstr>
      <vt:lpstr>Magazines with the highest total reach in 2022, total 15+ population</vt:lpstr>
      <vt:lpstr>Magazines with the highest total reach in 2022, women</vt:lpstr>
      <vt:lpstr>Magazines with the highest total reach in 2022, men</vt:lpstr>
      <vt:lpstr>Magazines with the highest total reach in 2022, 15–24 years old</vt:lpstr>
      <vt:lpstr>Magazines with the highest total reach in 2022, 25–34 years old</vt:lpstr>
      <vt:lpstr>Magazines with the highest total reach in 2022,  35–44 years old</vt:lpstr>
      <vt:lpstr>Magazines with the highest total reach in 2022, 45–54 years old</vt:lpstr>
      <vt:lpstr>Magazines with the highest total reach in 2022, 55–64 years old</vt:lpstr>
      <vt:lpstr>Magazines with the highest total reach in 2022, 65+years old</vt:lpstr>
      <vt:lpstr>Number of readers (print)</vt:lpstr>
      <vt:lpstr>PowerPoint Presentation</vt:lpstr>
      <vt:lpstr>Printed magazines with the largest readership in 2022, all 15+ population</vt:lpstr>
      <vt:lpstr>Printed magazines with the largest readership in 2022, women</vt:lpstr>
      <vt:lpstr>Printed magazines with the largest readership in 2022, men</vt:lpstr>
      <vt:lpstr>Printed magazines with the largest readership in 2022, 15–24 years old</vt:lpstr>
      <vt:lpstr>Printed magazines with the largest readership in 2022, 25–34 years old</vt:lpstr>
      <vt:lpstr>Printed magazines with the largest readership in 2022, 35–44 years old</vt:lpstr>
      <vt:lpstr>Printed magazines with the largest readership in 2022, 45–54 years old</vt:lpstr>
      <vt:lpstr>Printed magazines with the largest readership in 2022, 55–64 years old</vt:lpstr>
      <vt:lpstr>Printed magazines with the largest readership in 2022, 65+ years old</vt:lpstr>
      <vt:lpstr>Weekly digital reach</vt:lpstr>
      <vt:lpstr>PowerPoint Presentation</vt:lpstr>
      <vt:lpstr>Magazines with the highest digital reach in 2022, total 15+ population</vt:lpstr>
      <vt:lpstr>Magazines with the highest digital reach in 2022, women</vt:lpstr>
      <vt:lpstr>Magazines with the highest digital reach in 2022, men</vt:lpstr>
      <vt:lpstr>Magazines with the highest digital reach in 2022,  15–24 years old</vt:lpstr>
      <vt:lpstr>Magazines with the highest digital reach in 2022,  25–34 years old</vt:lpstr>
      <vt:lpstr>Magazines with the highest digital reach in 2022,  35–44 years old</vt:lpstr>
      <vt:lpstr>Magazines with the highest digital reach in 2022,  45–54 years old</vt:lpstr>
      <vt:lpstr>Magazines with the highest digital reach in 2022,  55–64 years old</vt:lpstr>
      <vt:lpstr>Magazines with the highest digital reach in 2022,  65+ years old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tulee tähän</dc:title>
  <dc:creator>Katja Pietilä-Seppä</dc:creator>
  <cp:lastModifiedBy>Outi Itävuo</cp:lastModifiedBy>
  <cp:revision>94</cp:revision>
  <dcterms:created xsi:type="dcterms:W3CDTF">2020-11-20T10:03:58Z</dcterms:created>
  <dcterms:modified xsi:type="dcterms:W3CDTF">2022-11-03T13:17:45Z</dcterms:modified>
</cp:coreProperties>
</file>