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9" r:id="rId1"/>
  </p:sldMasterIdLst>
  <p:notesMasterIdLst>
    <p:notesMasterId r:id="rId88"/>
  </p:notesMasterIdLst>
  <p:handoutMasterIdLst>
    <p:handoutMasterId r:id="rId89"/>
  </p:handoutMasterIdLst>
  <p:sldIdLst>
    <p:sldId id="299" r:id="rId2"/>
    <p:sldId id="1254" r:id="rId3"/>
    <p:sldId id="1343" r:id="rId4"/>
    <p:sldId id="1342" r:id="rId5"/>
    <p:sldId id="1256" r:id="rId6"/>
    <p:sldId id="1257" r:id="rId7"/>
    <p:sldId id="1258" r:id="rId8"/>
    <p:sldId id="1259" r:id="rId9"/>
    <p:sldId id="1261" r:id="rId10"/>
    <p:sldId id="1262" r:id="rId11"/>
    <p:sldId id="1263" r:id="rId12"/>
    <p:sldId id="1264" r:id="rId13"/>
    <p:sldId id="1265" r:id="rId14"/>
    <p:sldId id="1266" r:id="rId15"/>
    <p:sldId id="1268" r:id="rId16"/>
    <p:sldId id="1269" r:id="rId17"/>
    <p:sldId id="1270" r:id="rId18"/>
    <p:sldId id="1271" r:id="rId19"/>
    <p:sldId id="1272" r:id="rId20"/>
    <p:sldId id="1274" r:id="rId21"/>
    <p:sldId id="1273" r:id="rId22"/>
    <p:sldId id="1275" r:id="rId23"/>
    <p:sldId id="1276" r:id="rId24"/>
    <p:sldId id="1277" r:id="rId25"/>
    <p:sldId id="1278" r:id="rId26"/>
    <p:sldId id="1279" r:id="rId27"/>
    <p:sldId id="1280" r:id="rId28"/>
    <p:sldId id="1281" r:id="rId29"/>
    <p:sldId id="1282" r:id="rId30"/>
    <p:sldId id="1283" r:id="rId31"/>
    <p:sldId id="1285" r:id="rId32"/>
    <p:sldId id="1286" r:id="rId33"/>
    <p:sldId id="1287" r:id="rId34"/>
    <p:sldId id="1288" r:id="rId35"/>
    <p:sldId id="1289" r:id="rId36"/>
    <p:sldId id="1290" r:id="rId37"/>
    <p:sldId id="1291" r:id="rId38"/>
    <p:sldId id="1292" r:id="rId39"/>
    <p:sldId id="1293" r:id="rId40"/>
    <p:sldId id="1294" r:id="rId41"/>
    <p:sldId id="1295" r:id="rId42"/>
    <p:sldId id="1296" r:id="rId43"/>
    <p:sldId id="1341" r:id="rId44"/>
    <p:sldId id="1298" r:id="rId45"/>
    <p:sldId id="1299" r:id="rId46"/>
    <p:sldId id="1300" r:id="rId47"/>
    <p:sldId id="1301" r:id="rId48"/>
    <p:sldId id="1302" r:id="rId49"/>
    <p:sldId id="1303" r:id="rId50"/>
    <p:sldId id="1304" r:id="rId51"/>
    <p:sldId id="1305" r:id="rId52"/>
    <p:sldId id="1306" r:id="rId53"/>
    <p:sldId id="1307" r:id="rId54"/>
    <p:sldId id="1308" r:id="rId55"/>
    <p:sldId id="1309" r:id="rId56"/>
    <p:sldId id="1310" r:id="rId57"/>
    <p:sldId id="1311" r:id="rId58"/>
    <p:sldId id="1312" r:id="rId59"/>
    <p:sldId id="1313" r:id="rId60"/>
    <p:sldId id="1314" r:id="rId61"/>
    <p:sldId id="1315" r:id="rId62"/>
    <p:sldId id="1316" r:id="rId63"/>
    <p:sldId id="1317" r:id="rId64"/>
    <p:sldId id="1318" r:id="rId65"/>
    <p:sldId id="1319" r:id="rId66"/>
    <p:sldId id="1320" r:id="rId67"/>
    <p:sldId id="1334" r:id="rId68"/>
    <p:sldId id="1321" r:id="rId69"/>
    <p:sldId id="1322" r:id="rId70"/>
    <p:sldId id="1324" r:id="rId71"/>
    <p:sldId id="1325" r:id="rId72"/>
    <p:sldId id="1326" r:id="rId73"/>
    <p:sldId id="1327" r:id="rId74"/>
    <p:sldId id="1328" r:id="rId75"/>
    <p:sldId id="1329" r:id="rId76"/>
    <p:sldId id="1330" r:id="rId77"/>
    <p:sldId id="1331" r:id="rId78"/>
    <p:sldId id="1332" r:id="rId79"/>
    <p:sldId id="1333" r:id="rId80"/>
    <p:sldId id="1335" r:id="rId81"/>
    <p:sldId id="1336" r:id="rId82"/>
    <p:sldId id="1337" r:id="rId83"/>
    <p:sldId id="1338" r:id="rId84"/>
    <p:sldId id="1339" r:id="rId85"/>
    <p:sldId id="1340" r:id="rId86"/>
    <p:sldId id="275" r:id="rId87"/>
  </p:sldIdLst>
  <p:sldSz cx="12192000" cy="6858000"/>
  <p:notesSz cx="6858000" cy="9144000"/>
  <p:embeddedFontLst>
    <p:embeddedFont>
      <p:font typeface="Canela Medium" pitchFamily="2" charset="77"/>
      <p:regular r:id="rId90"/>
    </p:embeddedFont>
    <p:embeddedFont>
      <p:font typeface="Clattering" pitchFamily="2" charset="0"/>
      <p:regular r:id="rId91"/>
    </p:embeddedFont>
    <p:embeddedFont>
      <p:font typeface="Neue Haas Unica W1G" panose="020B0504030206020203" pitchFamily="34" charset="0"/>
      <p:regular r:id="rId92"/>
      <p:bold r:id="rId93"/>
      <p:italic r:id="rId94"/>
      <p:boldItalic r:id="rId95"/>
    </p:embeddedFont>
    <p:embeddedFont>
      <p:font typeface="Neue Haas Unica W1G Light" panose="020B0404030206020203" pitchFamily="34" charset="0"/>
      <p:regular r:id="rId96"/>
      <p:italic r:id="rId97"/>
    </p:embeddedFont>
    <p:embeddedFont>
      <p:font typeface="Neue Haas Unica W1G Medium" panose="020B0504030206020203" pitchFamily="34" charset="0"/>
      <p:regular r:id="rId98"/>
      <p:italic r:id="rId9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A"/>
    <a:srgbClr val="9CFFF8"/>
    <a:srgbClr val="8DEBE6"/>
    <a:srgbClr val="002649"/>
    <a:srgbClr val="FF6464"/>
    <a:srgbClr val="F4CF67"/>
    <a:srgbClr val="F5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3" autoAdjust="0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10.2.2022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10.2.2022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7189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.emf"/><Relationship Id="rId7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accent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2C2ED44-8466-AB4A-B943-43581EE5A5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659444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981ECBC-FD4B-0144-A0E8-E0EBABF812B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659444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06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9B1A87-0183-1B4B-AFFB-8E4201A382D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659444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07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8E3D2EE-F34B-8841-B73B-69AFABF62F6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659444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08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D3F80C1-F973-C545-AEDB-58F9B2D1F7B0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916744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Viides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5529C0F-0069-FE4B-8BF6-4416DB2D1BB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916744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Kuudes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C50CF9-FA90-0647-8802-782C5ADC547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7916744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Seitsemäs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6E4FB40-6DD7-7540-AC15-F6636C11C1E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916744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Yhteenveto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5F5AD9-DEA9-C04A-800C-E953ECA2E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17" r="25288"/>
          <a:stretch/>
        </p:blipFill>
        <p:spPr>
          <a:xfrm>
            <a:off x="8420669" y="0"/>
            <a:ext cx="3771331" cy="3075358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15008582-E50E-0B4C-B615-57B3C8CD20A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19434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B0EFA3-04EB-1C4D-8910-C39ABBB4F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DFE61-9C82-874D-91B5-3D1F311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D13BF-4B3D-E24C-8F77-FF357D512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403AB-C46A-C743-93B2-E7EEBA622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4730D3A-AD3A-1E47-A570-4384CEE2C511}"/>
              </a:ext>
            </a:extLst>
          </p:cNvPr>
          <p:cNvSpPr txBox="1">
            <a:spLocks/>
          </p:cNvSpPr>
          <p:nvPr userDrawn="1"/>
        </p:nvSpPr>
        <p:spPr>
          <a:xfrm>
            <a:off x="-95534" y="6374830"/>
            <a:ext cx="12312935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691C89-5099-9D4B-8627-694BB932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02" t="54689" r="9393" b="5050"/>
          <a:stretch/>
        </p:blipFill>
        <p:spPr>
          <a:xfrm>
            <a:off x="0" y="-1036"/>
            <a:ext cx="12217400" cy="68722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E858974-8B02-874F-900C-87685F6B9FAC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095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BECA03D-E64E-3D48-89AD-CC1E4431D48D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487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A1D08-6572-334F-B6F2-83560CA3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61"/>
          <a:stretch/>
        </p:blipFill>
        <p:spPr>
          <a:xfrm>
            <a:off x="511911" y="4451375"/>
            <a:ext cx="4001507" cy="240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2116D-E428-1542-8D91-02F80335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r="-2" b="9528"/>
          <a:stretch/>
        </p:blipFill>
        <p:spPr>
          <a:xfrm rot="10800000">
            <a:off x="8585199" y="-1370"/>
            <a:ext cx="3632201" cy="4693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D8BADF-4F6C-6947-81EE-674068FA39D8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7A15B-D8A5-8B44-A90A-23603F06C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62"/>
          <a:stretch/>
        </p:blipFill>
        <p:spPr>
          <a:xfrm>
            <a:off x="3256223" y="-1373"/>
            <a:ext cx="3183137" cy="15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06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F6BB2-C1B8-7740-A54C-80F05EC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9" b="63423"/>
          <a:stretch/>
        </p:blipFill>
        <p:spPr>
          <a:xfrm>
            <a:off x="-25401" y="2311400"/>
            <a:ext cx="4578017" cy="4546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EA4-FBA3-4D4F-B7C4-52EDB256E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8"/>
          <a:stretch/>
        </p:blipFill>
        <p:spPr>
          <a:xfrm>
            <a:off x="7111999" y="-11205"/>
            <a:ext cx="5105401" cy="28101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F2BDEF4-D97D-1344-AEB5-E2B587A380FD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323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5D83BE7-FD7E-7942-AF0E-E3AD873492D1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391185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B20575F-C790-084A-94FC-EF7165CC1E5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337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83ABFB-F64F-294C-B8CB-C5EA55F24097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305A71-D894-0D42-A1EE-809702D925C7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985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0545656-FF06-0343-B43B-3C56AB61480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66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tyyli 2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2"/>
            <a:ext cx="10515599" cy="479918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4821195"/>
          </a:xfrm>
        </p:spPr>
        <p:txBody>
          <a:bodyPr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BA7B85E-22A4-5940-94B9-3339E5781032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5208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229201"/>
            <a:ext cx="994117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AD1194-FA7F-D140-9C73-B770478B9740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BA59A9A-C09F-764B-802C-3CDB99BB3666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D36FD3-12C0-1E40-A11D-D7EC3A57E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erustyyli 2 juoksevaa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1"/>
            <a:ext cx="10515599" cy="826483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4531963"/>
          </a:xfrm>
        </p:spPr>
        <p:txBody>
          <a:bodyPr numCol="2" spcCol="360000"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B9040D-8E9C-A94D-B953-DE4C434F820C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061537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A7C506D-7846-5449-82DB-9AAADFF8CFAF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68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270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4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2C479-6C3F-E340-A7C0-D2F9F75EF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AED1D-77CF-2847-8FC0-868724C87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28F45-06EB-8246-85E3-AE421CEEA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BC0CF29-7C56-894F-99D0-7610F489558C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03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2297D2B-70FB-C44F-B6F7-90D9BB2899F8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4BD40-A9F0-DA46-AFA3-A08D0C8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3EBCBD-919F-394A-B4A6-C449EFBF2554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35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1DF3D-FFF1-544C-9D09-EC9A99E36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637213" cy="6858000"/>
          </a:xfrm>
        </p:spPr>
        <p:txBody>
          <a:bodyPr lIns="720000" tIns="720000" rIns="720000" bIns="720000" anchor="ctr"/>
          <a:lstStyle>
            <a:lvl1pPr algn="ctr">
              <a:buNone/>
              <a:defRPr sz="20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oikealla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CFA4-EDDE-694D-8513-0734361D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48" r="39959"/>
          <a:stretch/>
        </p:blipFill>
        <p:spPr>
          <a:xfrm>
            <a:off x="10504168" y="0"/>
            <a:ext cx="1687831" cy="183251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2955371-8161-1A4C-939E-CE41C32115AB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1790273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418292-9197-6C47-84C7-708C2F428EBA}"/>
              </a:ext>
            </a:extLst>
          </p:cNvPr>
          <p:cNvSpPr txBox="1">
            <a:spLocks/>
          </p:cNvSpPr>
          <p:nvPr/>
        </p:nvSpPr>
        <p:spPr>
          <a:xfrm>
            <a:off x="6554789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DF99D-FF4E-C34E-B87F-249B92580806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BDC0AA-EA59-9149-981A-D2DD250FF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98783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446665"/>
            <a:ext cx="9941169" cy="4168943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11938C1-C2DD-D149-BF51-34606957DD3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FE327-151E-544C-8160-C28991F58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7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93556-6808-CF4D-9C3C-01F8D686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9" t="65667"/>
          <a:stretch/>
        </p:blipFill>
        <p:spPr>
          <a:xfrm flipH="1">
            <a:off x="9994839" y="4811"/>
            <a:ext cx="2197161" cy="104802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B9EC05-4D0B-224B-B696-FFAFD1F98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0"/>
            <a:ext cx="5638800" cy="6858000"/>
          </a:xfrm>
        </p:spPr>
        <p:txBody>
          <a:bodyPr lIns="720000" tIns="720000" rIns="720000" bIns="720000" anchor="ctr"/>
          <a:lstStyle>
            <a:lvl1pPr algn="ctr"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</a:t>
            </a:r>
            <a:r>
              <a:rPr lang="en-GB" dirty="0" err="1"/>
              <a:t>Korostukset</a:t>
            </a:r>
            <a:r>
              <a:rPr lang="en-GB" dirty="0"/>
              <a:t> </a:t>
            </a:r>
            <a:r>
              <a:rPr lang="en-GB" dirty="0" err="1"/>
              <a:t>tekstissä</a:t>
            </a:r>
            <a:r>
              <a:rPr lang="en-GB" dirty="0"/>
              <a:t> 100 % </a:t>
            </a:r>
            <a:r>
              <a:rPr lang="en-GB" dirty="0" err="1"/>
              <a:t>suuremmalla</a:t>
            </a:r>
            <a:r>
              <a:rPr lang="en-GB" dirty="0"/>
              <a:t> </a:t>
            </a:r>
            <a:r>
              <a:rPr lang="en-GB" dirty="0" err="1"/>
              <a:t>pistekoolla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vasemmalla</a:t>
            </a:r>
            <a:r>
              <a:rPr lang="en-GB" dirty="0"/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B54250C-4BB0-0A49-A3D2-6B81567CEA3C}"/>
              </a:ext>
            </a:extLst>
          </p:cNvPr>
          <p:cNvSpPr txBox="1">
            <a:spLocks/>
          </p:cNvSpPr>
          <p:nvPr/>
        </p:nvSpPr>
        <p:spPr>
          <a:xfrm>
            <a:off x="0" y="182668"/>
            <a:ext cx="65516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9189162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2D34A-F893-724A-BF28-4B62C793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E1B92-F255-0A44-A80C-E456CF5F0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4C6A9A2-498A-FD47-833B-F32ACE32E5DD}"/>
              </a:ext>
            </a:extLst>
          </p:cNvPr>
          <p:cNvSpPr txBox="1">
            <a:spLocks/>
          </p:cNvSpPr>
          <p:nvPr userDrawn="1"/>
        </p:nvSpPr>
        <p:spPr>
          <a:xfrm>
            <a:off x="-533400" y="603220"/>
            <a:ext cx="6170611" cy="222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914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7AC82C0-356E-AE4A-A28E-AF15343747D6}"/>
              </a:ext>
            </a:extLst>
          </p:cNvPr>
          <p:cNvSpPr txBox="1">
            <a:spLocks/>
          </p:cNvSpPr>
          <p:nvPr userDrawn="1"/>
        </p:nvSpPr>
        <p:spPr>
          <a:xfrm>
            <a:off x="1618712" y="6309629"/>
            <a:ext cx="4018499" cy="29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FI" sz="14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388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0CB6C-24BF-A648-85CC-94386D270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0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5B4B8-E971-DE4C-87F0-64091756B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4517" y="5982271"/>
            <a:ext cx="1697189" cy="166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9EA02-CD41-C242-ABA9-3C6F29DEE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33743C-49D2-D643-8C68-2ED4538F5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845CE2-189F-084E-8C43-6685E374E822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DF07E-FC17-2F45-A481-37DC2698A96E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C3F3C0C-822E-2F4B-9B52-200367078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BD310A-2DF2-AD47-8F43-14BDA0B1F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7F054F-799B-3C41-B129-778E3BF253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AB5E8E-A38A-E147-8DD5-A53812363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729FA78-11B2-A643-9677-D032FE16D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90900F-7640-2349-832F-FBEABA45A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5CC68A-9BB6-3348-B5D7-B3CF007DC9D6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50865-2444-6644-BAE7-1B5412772E05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1F60D-07F8-FD4F-8D2B-BB4AA02F3571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C8BBD-73D2-6845-9CDC-881F0950E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03A156C6-BF76-FC4F-85A0-B544BE1E3AD6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4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311" y="0"/>
            <a:ext cx="6342187" cy="1554763"/>
          </a:xfrm>
        </p:spPr>
        <p:txBody>
          <a:bodyPr/>
          <a:lstStyle>
            <a:lvl1pPr algn="ctr">
              <a:defRPr sz="2500">
                <a:latin typeface="Canela Medium" pitchFamily="2" charset="77"/>
              </a:defRPr>
            </a:lvl1pPr>
          </a:lstStyle>
          <a:p>
            <a:r>
              <a:rPr lang="en-GB" dirty="0" err="1"/>
              <a:t>Kolmen</a:t>
            </a:r>
            <a:r>
              <a:rPr lang="en-GB" dirty="0"/>
              <a:t> </a:t>
            </a:r>
            <a:r>
              <a:rPr lang="en-GB" dirty="0" err="1"/>
              <a:t>rivin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pitkäpitkä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25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503A4-5232-A243-B4F9-C0B8026548C4}"/>
              </a:ext>
            </a:extLst>
          </p:cNvPr>
          <p:cNvSpPr/>
          <p:nvPr userDrawn="1"/>
        </p:nvSpPr>
        <p:spPr>
          <a:xfrm>
            <a:off x="7599404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4CBA7-2DEA-2049-84B9-132C52E726B4}"/>
              </a:ext>
            </a:extLst>
          </p:cNvPr>
          <p:cNvCxnSpPr>
            <a:cxnSpLocks/>
          </p:cNvCxnSpPr>
          <p:nvPr userDrawn="1"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D3D4545-5627-334E-9F84-D03769BA3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8CA6126-79BC-654A-B4E4-BD7714C2681E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212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42C0DB-82DD-9543-A9E7-EF79F1C980AF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B6378-5482-0348-BFF0-18E4FBD8B15D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E153-E9F0-5A45-8C97-FD9560087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45342E-2AAF-C54C-A02B-5970AC13AD27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40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E251F2-BFC8-C741-B7B4-2612AC8730C2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79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AFD3181-7E43-194E-BA4D-4BBA262E4433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7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C8A169-AC5C-FC4A-8F68-BA9D7FC89203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46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419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3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31" r:id="rId11"/>
    <p:sldLayoutId id="2147483700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7809607-0026-314A-8D68-61117F8372F6}"/>
              </a:ext>
            </a:extLst>
          </p:cNvPr>
          <p:cNvSpPr txBox="1">
            <a:spLocks/>
          </p:cNvSpPr>
          <p:nvPr/>
        </p:nvSpPr>
        <p:spPr>
          <a:xfrm>
            <a:off x="0" y="6272012"/>
            <a:ext cx="12192000" cy="29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FI" sz="1500" dirty="0">
                <a:latin typeface="Neue Haas Unica W1G Medium" panose="020B0504030206020203" pitchFamily="34" charset="0"/>
              </a:rPr>
              <a:t>KMT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3EFF5A-878C-F54A-9FA6-E71E6EDC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7278"/>
            <a:ext cx="10515600" cy="3626644"/>
          </a:xfrm>
        </p:spPr>
        <p:txBody>
          <a:bodyPr/>
          <a:lstStyle/>
          <a:p>
            <a:r>
              <a:rPr lang="fi-FI" dirty="0"/>
              <a:t>Aikakauslehtien </a:t>
            </a:r>
            <a:br>
              <a:rPr lang="fi-FI" dirty="0"/>
            </a:br>
            <a:r>
              <a:rPr lang="fi-FI" dirty="0"/>
              <a:t>peiton kertymä</a:t>
            </a:r>
          </a:p>
        </p:txBody>
      </p:sp>
    </p:spTree>
    <p:extLst>
      <p:ext uri="{BB962C8B-B14F-4D97-AF65-F5344CB8AC3E}">
        <p14:creationId xmlns:p14="http://schemas.microsoft.com/office/powerpoint/2010/main" val="3003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0477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318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416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479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530 000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638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746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6025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7037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146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209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244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267 000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308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330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867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Arvopaperi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3866739"/>
            <a:ext cx="6696000" cy="215976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
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E3A62-ED75-D940-A203-95C6A3243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7861"/>
              </p:ext>
            </p:extLst>
          </p:nvPr>
        </p:nvGraphicFramePr>
        <p:xfrm>
          <a:off x="1294942" y="1781712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90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101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109 000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136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3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Askel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9457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60 000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2014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Auto Bild Suomi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338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151 000 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7750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Avotakka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0931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296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354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397 000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480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552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1142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Caravan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449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154 000 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162 000 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167 000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170 000 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473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Deko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3701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166 000 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226 000 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13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Eeva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5258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316 000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393 000 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437 000 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467 000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561 000 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/>
              <a:t>Peiton kertymä / Erä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0776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321 000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375 000 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418 000 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9817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820"/>
            <a:ext cx="4799012" cy="1231900"/>
          </a:xfrm>
        </p:spPr>
        <p:txBody>
          <a:bodyPr>
            <a:normAutofit/>
          </a:bodyPr>
          <a:lstStyle/>
          <a:p>
            <a:r>
              <a:rPr lang="en-FI" sz="3200" dirty="0"/>
              <a:t>Peitto kumuloituu toistojen myötä</a:t>
            </a:r>
          </a:p>
        </p:txBody>
      </p:sp>
      <p:pic>
        <p:nvPicPr>
          <p:cNvPr id="6" name="Picture Placeholder 5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41049B2-1C23-4741-930A-494013A3A3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6" b="1296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B31F-B88B-7F4D-A6AD-F53A5355A3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651760"/>
            <a:ext cx="4799012" cy="33807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Painetun aikakauslehden tyypillinen ominaisuus on, että </a:t>
            </a:r>
            <a:r>
              <a:rPr lang="fi-FI" sz="1600" b="1" dirty="0">
                <a:latin typeface="Neue Haas Unica W1G" panose="020B0504030206020203" pitchFamily="34" charset="0"/>
              </a:rPr>
              <a:t>tavoitettujen lukijoiden määrä kasvaa, kun mainos julkaistaan useammassa kuin yhdessä numerossa</a:t>
            </a:r>
            <a:r>
              <a:rPr lang="fi-FI" sz="1600" dirty="0">
                <a:latin typeface="Neue Haas Unica W1G" panose="020B0504030206020203" pitchFamily="34" charset="0"/>
              </a:rPr>
              <a:t>. Tämä johtuu siitä, että lehden lukijat eivät ole jokaisessa numerossa samoja.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Tätä kutsutaan </a:t>
            </a:r>
            <a:r>
              <a:rPr lang="fi-FI" sz="1600" i="1" dirty="0">
                <a:latin typeface="Neue Haas Unica W1G" panose="020B0504030206020203" pitchFamily="34" charset="0"/>
              </a:rPr>
              <a:t>peiton kertymäksi </a:t>
            </a:r>
            <a:r>
              <a:rPr lang="fi-FI" sz="1600" dirty="0">
                <a:latin typeface="Neue Haas Unica W1G" panose="020B0504030206020203" pitchFamily="34" charset="0"/>
              </a:rPr>
              <a:t>tai </a:t>
            </a:r>
            <a:r>
              <a:rPr lang="fi-FI" sz="1600" i="1" dirty="0">
                <a:latin typeface="Neue Haas Unica W1G" panose="020B0504030206020203" pitchFamily="34" charset="0"/>
              </a:rPr>
              <a:t>peiton kumuloitumiseksi.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Eniten peiton kasvua tuovat ensimmäinen (27 % lisää lukijoita) ja toinen (14 % lisää lukijoita) toisto. Ilmestymistiheys ei juurikaan vaikuta peiton kertymään.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56399-8FDB-3643-8038-C73BF3AE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0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2345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219 000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383 000 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486 000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573 000 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654 000 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9396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5180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208 000 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9320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Fit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4106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5805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9079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153 000 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893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Koti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3042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112 000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300 000 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025105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</a:t>
            </a:r>
            <a:r>
              <a:rPr lang="fi-FI" sz="3200" dirty="0" err="1"/>
              <a:t>ruoka&amp;viini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2357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36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98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Yllä olevassa taulukossa on painetun lehden peiton kertymä, joka kertoo, kuinka lehden peitto kumuloituu toistojen myötä.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03562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Golflehti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5846"/>
              </p:ext>
            </p:extLst>
          </p:nvPr>
        </p:nvGraphicFramePr>
        <p:xfrm>
          <a:off x="1294941" y="1781711"/>
          <a:ext cx="9110298" cy="1647287"/>
        </p:xfrm>
        <a:graphic>
          <a:graphicData uri="http://schemas.openxmlformats.org/drawingml/2006/table">
            <a:tbl>
              <a:tblPr/>
              <a:tblGrid>
                <a:gridCol w="163983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579074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95673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HS Meidän perhe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281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2699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77350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6217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Hymy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4159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164 000 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3769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Hyvä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8476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254 000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352 000 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413 000 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456 000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536 000 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600 000 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8788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 dirty="0"/>
              <a:t>Peiton kertymä aikakauslehdissä  keskimäärin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76729"/>
              </p:ext>
            </p:extLst>
          </p:nvPr>
        </p:nvGraphicFramePr>
        <p:xfrm>
          <a:off x="1840288" y="1767840"/>
          <a:ext cx="8511423" cy="2539863"/>
        </p:xfrm>
        <a:graphic>
          <a:graphicData uri="http://schemas.openxmlformats.org/drawingml/2006/table">
            <a:tbl>
              <a:tblPr/>
              <a:tblGrid>
                <a:gridCol w="175514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586866">
                <a:tc>
                  <a:txBody>
                    <a:bodyPr/>
                    <a:lstStyle/>
                    <a:p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Lisää lukijoita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4.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Kaikki aikakauslehdet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+ 27 %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+ 14 %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+ 9 %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+ 7 %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+ 5 %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3581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 Viikkolehdet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+ 26 %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+ 15 %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+ 11 %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+ 8 %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+ 6 %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245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Kuukausilehdet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+ 28 %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+ 15 %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+ 10 %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+ 7 %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+ 5 %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83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3407507" y="4670174"/>
            <a:ext cx="5376984" cy="142110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vertailtu kaikkien aikakauslehtien sekä viikoittain ja kuukausittain ilmestyvien aikakauslehtien toistoilla saavutettavien uusien lukijoiden määrää.</a:t>
            </a:r>
          </a:p>
        </p:txBody>
      </p:sp>
    </p:spTree>
    <p:extLst>
      <p:ext uri="{BB962C8B-B14F-4D97-AF65-F5344CB8AC3E}">
        <p14:creationId xmlns:p14="http://schemas.microsoft.com/office/powerpoint/2010/main" val="275379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Image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5271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1164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Katso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63932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5345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Kauneus &amp;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4934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237 000 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333 000 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385 000 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447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Kippari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8512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145 000 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640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Kuvalehti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22537"/>
              </p:ext>
            </p:extLst>
          </p:nvPr>
        </p:nvGraphicFramePr>
        <p:xfrm>
          <a:off x="1294942" y="1781712"/>
          <a:ext cx="9689428" cy="1667324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76300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910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293 000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423 000 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510 000 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578 000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863 000 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8095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Pellervo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4147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205 000 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235 000 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256 000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3107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Koneviesti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3282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5256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5177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150 000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66830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 ja keittiö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7917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18260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7142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236 000 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333 000 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390 000 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5670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082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217 000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309 000 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373 000 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422 000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518 000 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607 000 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9724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 Käsityö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9013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156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231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278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312 000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336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354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6403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A7CD93E-2DB8-5940-8A97-6F15A475DB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6" b="129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/>
              <a:t>Erot peiton kertymässä johtuvat säännöllisten lukijoiden määrästä</a:t>
            </a:r>
            <a:endParaRPr lang="en-FI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244A-695C-1F46-BE69-0DCEBDF5BB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22802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Mitä säännöllisempää lehden lukeminen on, sitä maltillisempi on peiton kertymä.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Eri lehtiryhmien välillä on hieman eroja. </a:t>
            </a:r>
            <a:r>
              <a:rPr lang="fi-FI" sz="1600" i="1" dirty="0">
                <a:latin typeface="Neue Haas Unica W1G" panose="020B0504030206020203" pitchFamily="34" charset="0"/>
              </a:rPr>
              <a:t>Asumisen, rakentamisen ja puutarhanhoidon</a:t>
            </a:r>
            <a:r>
              <a:rPr lang="fi-FI" sz="1600" dirty="0">
                <a:latin typeface="Neue Haas Unica W1G" panose="020B0504030206020203" pitchFamily="34" charset="0"/>
              </a:rPr>
              <a:t> sekä </a:t>
            </a:r>
            <a:r>
              <a:rPr lang="fi-FI" sz="1600" i="1" dirty="0">
                <a:latin typeface="Neue Haas Unica W1G" panose="020B0504030206020203" pitchFamily="34" charset="0"/>
              </a:rPr>
              <a:t>terveyden ja hyvinvoinnin</a:t>
            </a:r>
            <a:r>
              <a:rPr lang="fi-FI" sz="1600" dirty="0">
                <a:latin typeface="Neue Haas Unica W1G" panose="020B0504030206020203" pitchFamily="34" charset="0"/>
              </a:rPr>
              <a:t> lehdissä toistolla kerrytetään keskimäärin hieman enemmän peittoa kuin mitä esimerkiksi </a:t>
            </a:r>
            <a:r>
              <a:rPr lang="fi-FI" sz="1600" i="1" dirty="0">
                <a:latin typeface="Neue Haas Unica W1G" panose="020B0504030206020203" pitchFamily="34" charset="0"/>
              </a:rPr>
              <a:t>asiakaslehdissä</a:t>
            </a:r>
            <a:r>
              <a:rPr lang="fi-FI" sz="1600" dirty="0"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olidFill>
                  <a:schemeClr val="bg1"/>
                </a:solidFill>
                <a:sym typeface="Wingdings" pitchFamily="2" charset="2"/>
              </a:rPr>
              <a:t>Lähde: KMT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C890-8D28-2442-B2F0-AEA21E87DC7A}"/>
              </a:ext>
            </a:extLst>
          </p:cNvPr>
          <p:cNvSpPr txBox="1">
            <a:spLocks noChangeAspect="1"/>
          </p:cNvSpPr>
          <p:nvPr/>
        </p:nvSpPr>
        <p:spPr>
          <a:xfrm>
            <a:off x="6554790" y="4857617"/>
            <a:ext cx="3422330" cy="117488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r>
              <a:rPr lang="fi-FI" sz="1200" dirty="0">
                <a:latin typeface="Neue Haas Unica W1G" panose="020B0504030206020203" pitchFamily="34" charset="0"/>
              </a:rPr>
              <a:t>Seuraavilla sivuilla on esitetty peitonkertymä lehtikohtaisesti useilla eri toistomäärillä. Toistomäärät on määritetty lehden ilmestymistiheyden mukaan.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E67A69-8080-DB4E-BA1D-8D0D1074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1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Kotilääkäri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3448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631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41145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97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122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140 000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175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193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46335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Kotimaa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3537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61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88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95 000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109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17687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Kotivinkki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9163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189 000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328 000 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372 000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465 000 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559 000 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85650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Maalla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9274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98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147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179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202 000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244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273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318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Maatilan Pellervo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60442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108 000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149 000 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174 000 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229 000 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62752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Maku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3629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177 000 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235 000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2939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Matka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80383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162 000 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498215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 Naiset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5894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631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41145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228 000 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282 000 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325 000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523 000 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07180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Mökki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901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369 000 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434 000 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7072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Talo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8811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119 000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190 000 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393 000 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5771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Aarre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9866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Peitto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 kern="120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135</a:t>
                      </a:r>
                      <a:r>
                        <a:rPr lang="en-FI" sz="1800" b="1" kern="120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189 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220 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240 000</a:t>
                      </a:r>
                      <a:endParaRPr lang="en-FI" sz="1800" kern="1200" dirty="0">
                        <a:solidFill>
                          <a:schemeClr val="tx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273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292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1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3007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45443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39509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0924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166 000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285 000 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365 000 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402 000 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21867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Metsästys ja Kalastus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9918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5889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4545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203 000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346 000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401 000 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440 000 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036545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39350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Mikrobitti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2625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80 000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3688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Mondo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9719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149 000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62451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Moottori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3104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253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318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351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372 000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405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418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59974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Oma Piha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6790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209 000 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252 000 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9409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OP 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43330"/>
              </p:ext>
            </p:extLst>
          </p:nvPr>
        </p:nvGraphicFramePr>
        <p:xfrm>
          <a:off x="1294942" y="1781711"/>
          <a:ext cx="9120811" cy="1647287"/>
        </p:xfrm>
        <a:graphic>
          <a:graphicData uri="http://schemas.openxmlformats.org/drawingml/2006/table">
            <a:tbl>
              <a:tblPr/>
              <a:tblGrid>
                <a:gridCol w="164172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58204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632346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632346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632346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717 000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885 000 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935 000 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954 000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66221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Opettaja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6010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186 000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238 000 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086255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Pirkka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6139"/>
              </p:ext>
            </p:extLst>
          </p:nvPr>
        </p:nvGraphicFramePr>
        <p:xfrm>
          <a:off x="1169071" y="1781711"/>
          <a:ext cx="10064062" cy="1647287"/>
        </p:xfrm>
        <a:graphic>
          <a:graphicData uri="http://schemas.openxmlformats.org/drawingml/2006/table">
            <a:tbl>
              <a:tblPr/>
              <a:tblGrid>
                <a:gridCol w="134067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10856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90603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2517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1 723 000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2 152 000 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2 315 000 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2 395 000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2 487 000 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2 517 000 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15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Samarbete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47263"/>
              </p:ext>
            </p:extLst>
          </p:nvPr>
        </p:nvGraphicFramePr>
        <p:xfrm>
          <a:off x="1294942" y="1781711"/>
          <a:ext cx="9251731" cy="1647287"/>
        </p:xfrm>
        <a:graphic>
          <a:graphicData uri="http://schemas.openxmlformats.org/drawingml/2006/table">
            <a:tbl>
              <a:tblPr/>
              <a:tblGrid>
                <a:gridCol w="141294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4213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308689071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475778185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5639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Aku Ankka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4586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7383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3051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302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437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530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605 000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765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919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4840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Seiska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23624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219 000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376 000 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427 000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534 000 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637 000 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77616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Seura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2278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199 000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352 000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538 000 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51559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Sport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51780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858593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Kuvalehti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7804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313 000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447 000 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488 000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578 000 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677 000 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52972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Luonto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7968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259 000 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288 000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371 000 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470687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Suuri Käsityö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7294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214 000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344 000 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379 000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440 000 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470 000 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91236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Talouselämä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8750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62581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6785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64389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Taloustaito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1177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727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61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419 000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504 000 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538 000 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557 000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584 000 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599 000 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1796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Tekniikan 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0552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261 000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363 000 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433 000 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489 000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605 000 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710 000 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255306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Tekniikka &amp; Talous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971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1843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Alibi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9398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75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99 000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118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135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413772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1261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293 000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406 000 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474 000 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522 000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609 000 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683 000 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150558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 Luonto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7785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263 000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38505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Tivi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5209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71159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TM Rakennusmaailma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228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57438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29961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254 000 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288 000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346 000 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389 000 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61857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Trendi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5857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583181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Tuulilasi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0904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165 000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333 000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397 000 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442 000 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590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Unelmien </a:t>
            </a:r>
            <a:r>
              <a:rPr lang="fi-FI" sz="3200" dirty="0" err="1"/>
              <a:t>Talo&amp;Koti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4763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4315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6118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220 000 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306 000 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15230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Valitut Palat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8350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223 000 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254 000 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276 000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316 000 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5614295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Vauhdin 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4585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94658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Vene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6936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150 000 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7473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Anna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94350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964051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83237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145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202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245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280 000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361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452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26722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Viherpiha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6468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297 000 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333 000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401 000 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460 000 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5067877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Viinilehti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71376"/>
              </p:ext>
            </p:extLst>
          </p:nvPr>
        </p:nvGraphicFramePr>
        <p:xfrm>
          <a:off x="1294942" y="1781711"/>
          <a:ext cx="9494977" cy="1647287"/>
        </p:xfrm>
        <a:graphic>
          <a:graphicData uri="http://schemas.openxmlformats.org/drawingml/2006/table">
            <a:tbl>
              <a:tblPr/>
              <a:tblGrid>
                <a:gridCol w="125858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7945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51389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51389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51389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51389">
                  <a:extLst>
                    <a:ext uri="{9D8B030D-6E8A-4147-A177-3AD203B41FA5}">
                      <a16:colId xmlns:a16="http://schemas.microsoft.com/office/drawing/2014/main" val="2125189347"/>
                    </a:ext>
                  </a:extLst>
                </a:gridCol>
                <a:gridCol w="1251389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95 000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902181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Viva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2354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90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118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133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143 000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169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5656453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Voi Hyvin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4688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183 000 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218 000 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242 000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284 000 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526034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Yhteishyvä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01297"/>
              </p:ext>
            </p:extLst>
          </p:nvPr>
        </p:nvGraphicFramePr>
        <p:xfrm>
          <a:off x="1083076" y="1781711"/>
          <a:ext cx="10153035" cy="1647287"/>
        </p:xfrm>
        <a:graphic>
          <a:graphicData uri="http://schemas.openxmlformats.org/drawingml/2006/table">
            <a:tbl>
              <a:tblPr/>
              <a:tblGrid>
                <a:gridCol w="148451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779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2 156 000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2 424 000 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2 496 000 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2 526 000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2 551 000 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2 557 000 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95292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Yrittäjä-lehti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20788"/>
              </p:ext>
            </p:extLst>
          </p:nvPr>
        </p:nvGraphicFramePr>
        <p:xfrm>
          <a:off x="1294941" y="1781712"/>
          <a:ext cx="8781213" cy="1647288"/>
        </p:xfrm>
        <a:graphic>
          <a:graphicData uri="http://schemas.openxmlformats.org/drawingml/2006/table">
            <a:tbl>
              <a:tblPr/>
              <a:tblGrid>
                <a:gridCol w="15805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485911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571568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571568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571568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109 000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143 000 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545046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Antiikki &amp; Design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8656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159 000 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7753716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ADAM-2020">
  <a:themeElements>
    <a:clrScheme name="Aikakausmedia 2021">
      <a:dk1>
        <a:srgbClr val="002649"/>
      </a:dk1>
      <a:lt1>
        <a:srgbClr val="FFFFFF"/>
      </a:lt1>
      <a:dk2>
        <a:srgbClr val="002649"/>
      </a:dk2>
      <a:lt2>
        <a:srgbClr val="FEFCFF"/>
      </a:lt2>
      <a:accent1>
        <a:srgbClr val="FF6464"/>
      </a:accent1>
      <a:accent2>
        <a:srgbClr val="002649"/>
      </a:accent2>
      <a:accent3>
        <a:srgbClr val="F3CF67"/>
      </a:accent3>
      <a:accent4>
        <a:srgbClr val="9BFFF8"/>
      </a:accent4>
      <a:accent5>
        <a:srgbClr val="FFE0E0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ADAM-2020" id="{D6672A77-6A23-3148-AFA0-46709B25FD39}" vid="{0AAFB401-81EC-5D4F-96D4-E72FA9B1D7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13379</TotalTime>
  <Words>6277</Words>
  <Application>Microsoft Macintosh PowerPoint</Application>
  <PresentationFormat>Widescreen</PresentationFormat>
  <Paragraphs>1891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Clattering</vt:lpstr>
      <vt:lpstr>Neue Haas Unica W1G</vt:lpstr>
      <vt:lpstr>Canela Medium</vt:lpstr>
      <vt:lpstr>Arial</vt:lpstr>
      <vt:lpstr>Neue Haas Unica W1G Medium</vt:lpstr>
      <vt:lpstr>Neue Haas Unica W1G Light</vt:lpstr>
      <vt:lpstr>Aikakausmedia-ADAM-2020</vt:lpstr>
      <vt:lpstr>Aikakauslehtien  peiton kertymä</vt:lpstr>
      <vt:lpstr>Peitto kumuloituu toistojen myötä</vt:lpstr>
      <vt:lpstr>Peiton kertymä aikakauslehdissä  keskimäärin</vt:lpstr>
      <vt:lpstr>Erot peiton kertymässä johtuvat säännöllisten lukijoiden määrästä</vt:lpstr>
      <vt:lpstr>Peiton kertymä / Aarre</vt:lpstr>
      <vt:lpstr>Peiton kertymä / Aku Ankka</vt:lpstr>
      <vt:lpstr>Peiton kertymä / Alibi</vt:lpstr>
      <vt:lpstr>Peiton kertymä / Anna</vt:lpstr>
      <vt:lpstr>Peiton kertymä / Antiikki &amp; Design</vt:lpstr>
      <vt:lpstr>Peiton kertymä / Apu</vt:lpstr>
      <vt:lpstr>Peiton kertymä / Apu Terveys</vt:lpstr>
      <vt:lpstr>Peiton kertymä / Arvopaperi</vt:lpstr>
      <vt:lpstr>Peiton kertymä / Askel</vt:lpstr>
      <vt:lpstr>Peiton kertymä / Auto Bild Suomi</vt:lpstr>
      <vt:lpstr>Peiton kertymä / Avotakka</vt:lpstr>
      <vt:lpstr>Peiton kertymä / Caravan</vt:lpstr>
      <vt:lpstr>Peiton kertymä / Deko</vt:lpstr>
      <vt:lpstr>Peiton kertymä / Eeva</vt:lpstr>
      <vt:lpstr>Peiton kertymä / Erä</vt:lpstr>
      <vt:lpstr>Peiton kertymä / ET</vt:lpstr>
      <vt:lpstr>Peiton kertymä / ET Terveys</vt:lpstr>
      <vt:lpstr>Peiton kertymä / Fit</vt:lpstr>
      <vt:lpstr>Peiton kertymä / Gloria</vt:lpstr>
      <vt:lpstr>Peiton kertymä / Glorian Koti</vt:lpstr>
      <vt:lpstr>Peiton kertymä / Glorian ruoka&amp;viini</vt:lpstr>
      <vt:lpstr>Peiton kertymä / Golflehti</vt:lpstr>
      <vt:lpstr>Peiton kertymä / HS Meidän perhe</vt:lpstr>
      <vt:lpstr>Peiton kertymä / Hymy</vt:lpstr>
      <vt:lpstr>Peiton kertymä / Hyvä Terveys</vt:lpstr>
      <vt:lpstr>Peiton kertymä / Image</vt:lpstr>
      <vt:lpstr>Peiton kertymä / Katso</vt:lpstr>
      <vt:lpstr>Peiton kertymä / Kauneus &amp; Terveys</vt:lpstr>
      <vt:lpstr>Peiton kertymä / Kippari</vt:lpstr>
      <vt:lpstr>Peiton kertymä / Kodin Kuvalehti</vt:lpstr>
      <vt:lpstr>Peiton kertymä / Kodin Pellervo</vt:lpstr>
      <vt:lpstr>Peiton kertymä / Koneviesti</vt:lpstr>
      <vt:lpstr>Peiton kertymä / Koti ja keittiö</vt:lpstr>
      <vt:lpstr>Peiton kertymä / Kotiliesi</vt:lpstr>
      <vt:lpstr>Peiton kertymä / Kotiliesi Käsityö</vt:lpstr>
      <vt:lpstr>Peiton kertymä / Kotilääkäri</vt:lpstr>
      <vt:lpstr>Peiton kertymä / Kotimaa</vt:lpstr>
      <vt:lpstr>Peiton kertymä / Kotivinkki</vt:lpstr>
      <vt:lpstr>Peiton kertymä / Maalla</vt:lpstr>
      <vt:lpstr>Peiton kertymä / Maatilan Pellervo</vt:lpstr>
      <vt:lpstr>Peiton kertymä / Maku</vt:lpstr>
      <vt:lpstr>Peiton kertymä / Matka</vt:lpstr>
      <vt:lpstr>Peiton kertymä / Me Naiset</vt:lpstr>
      <vt:lpstr>Peiton kertymä / Meidän Mökki</vt:lpstr>
      <vt:lpstr>Peiton kertymä / Meidän Talo</vt:lpstr>
      <vt:lpstr>Peiton kertymä / Metsälehti</vt:lpstr>
      <vt:lpstr>Peiton kertymä / Metsästys ja Kalastus</vt:lpstr>
      <vt:lpstr>Peiton kertymä / Mikrobitti</vt:lpstr>
      <vt:lpstr>Peiton kertymä / Mondo</vt:lpstr>
      <vt:lpstr>Peiton kertymä / Moottori</vt:lpstr>
      <vt:lpstr>Peiton kertymä / Oma Piha</vt:lpstr>
      <vt:lpstr>Peiton kertymä / OP Lehti</vt:lpstr>
      <vt:lpstr>Peiton kertymä / Opettaja</vt:lpstr>
      <vt:lpstr>Peiton kertymä / Pirkka</vt:lpstr>
      <vt:lpstr>Peiton kertymä / Samarbete</vt:lpstr>
      <vt:lpstr>Peiton kertymä / Seiska</vt:lpstr>
      <vt:lpstr>Peiton kertymä / Seura</vt:lpstr>
      <vt:lpstr>Peiton kertymä / Sport</vt:lpstr>
      <vt:lpstr>Peiton kertymä / Suomen Kuvalehti</vt:lpstr>
      <vt:lpstr>Peiton kertymä / Suomen Luonto</vt:lpstr>
      <vt:lpstr>Peiton kertymä / Suuri Käsityö</vt:lpstr>
      <vt:lpstr>Peiton kertymä / Talouselämä</vt:lpstr>
      <vt:lpstr>Peiton kertymä / Taloustaito</vt:lpstr>
      <vt:lpstr>Peiton kertymä / Tekniikan Maailma</vt:lpstr>
      <vt:lpstr>Peiton kertymä / Tekniikka &amp; Talous</vt:lpstr>
      <vt:lpstr>Peiton kertymä / Tiede</vt:lpstr>
      <vt:lpstr>Peiton kertymä / Tiede Luonto</vt:lpstr>
      <vt:lpstr>Peiton kertymä / Tivi</vt:lpstr>
      <vt:lpstr>Peiton kertymä / TM Rakennusmaailma</vt:lpstr>
      <vt:lpstr>Peiton kertymä / Trendi</vt:lpstr>
      <vt:lpstr>Peiton kertymä / Tuulilasi</vt:lpstr>
      <vt:lpstr>Peiton kertymä / Unelmien Talo&amp;Koti</vt:lpstr>
      <vt:lpstr>Peiton kertymä / Valitut Palat</vt:lpstr>
      <vt:lpstr>Peiton kertymä / Vauhdin Maailma</vt:lpstr>
      <vt:lpstr>Peiton kertymä / Vene</vt:lpstr>
      <vt:lpstr>Peiton kertymä / Viherpiha</vt:lpstr>
      <vt:lpstr>Peiton kertymä / Viinilehti</vt:lpstr>
      <vt:lpstr>Peiton kertymä / Viva</vt:lpstr>
      <vt:lpstr>Peiton kertymä / Voi Hyvin</vt:lpstr>
      <vt:lpstr>Peiton kertymä / Yhteishyvä</vt:lpstr>
      <vt:lpstr>Peiton kertymä / Yrittäjä-lehti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Outi Itävuo</dc:creator>
  <cp:lastModifiedBy>Outi Itävuo</cp:lastModifiedBy>
  <cp:revision>191</cp:revision>
  <dcterms:created xsi:type="dcterms:W3CDTF">2021-06-10T10:03:58Z</dcterms:created>
  <dcterms:modified xsi:type="dcterms:W3CDTF">2022-02-10T10:29:56Z</dcterms:modified>
</cp:coreProperties>
</file>