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307" r:id="rId7"/>
    <p:sldId id="312" r:id="rId8"/>
    <p:sldId id="313" r:id="rId9"/>
    <p:sldId id="304" r:id="rId10"/>
    <p:sldId id="303" r:id="rId11"/>
    <p:sldId id="305" r:id="rId12"/>
    <p:sldId id="306" r:id="rId13"/>
    <p:sldId id="308" r:id="rId14"/>
    <p:sldId id="309" r:id="rId15"/>
    <p:sldId id="310" r:id="rId16"/>
    <p:sldId id="311" r:id="rId17"/>
    <p:sldId id="299" r:id="rId18"/>
    <p:sldId id="300" r:id="rId19"/>
  </p:sldIdLst>
  <p:sldSz cx="12192000" cy="6858000"/>
  <p:notesSz cx="6858000" cy="9144000"/>
  <p:embeddedFontLst>
    <p:embeddedFont>
      <p:font typeface="Canela Medium" pitchFamily="2" charset="77"/>
      <p:regular r:id="rId22"/>
    </p:embeddedFont>
    <p:embeddedFont>
      <p:font typeface="Clattering" pitchFamily="2" charset="0"/>
      <p:regular r:id="rId23"/>
    </p:embeddedFont>
    <p:embeddedFont>
      <p:font typeface="Neue Haas Unica W1G" panose="020B0404030206020203" pitchFamily="34" charset="0"/>
      <p:regular r:id="rId24"/>
      <p:bold r:id="rId25"/>
      <p:italic r:id="rId26"/>
      <p:boldItalic r:id="rId27"/>
    </p:embeddedFont>
    <p:embeddedFont>
      <p:font typeface="Neue Haas Unica W1G Light" panose="020B0404030206020203" pitchFamily="34" charset="0"/>
      <p:regular r:id="rId28"/>
      <p:italic r:id="rId2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6464"/>
    <a:srgbClr val="FEE0E1"/>
    <a:srgbClr val="F5F4F7"/>
    <a:srgbClr val="9CFFF8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41B56-BC7F-9241-A076-764E3B1A0B49}" v="6" dt="2024-10-11T12:23:31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3521" autoAdjust="0"/>
  </p:normalViewPr>
  <p:slideViewPr>
    <p:cSldViewPr snapToGrid="0" snapToObjects="1">
      <p:cViewPr varScale="1">
        <p:scale>
          <a:sx n="78" d="100"/>
          <a:sy n="78" d="100"/>
        </p:scale>
        <p:origin x="192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14.10.2024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14.10.2024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901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7394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4926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9063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3648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A7B3E75-0313-E206-829A-0974AC382E43}"/>
              </a:ext>
            </a:extLst>
          </p:cNvPr>
          <p:cNvSpPr txBox="1"/>
          <p:nvPr userDrawn="1"/>
        </p:nvSpPr>
        <p:spPr>
          <a:xfrm>
            <a:off x="6297929" y="6294340"/>
            <a:ext cx="2731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46 476, naiset N: 23 006, miehet N: 23 470</a:t>
            </a:r>
          </a:p>
        </p:txBody>
      </p:sp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553938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39672EB-639D-2DB3-E737-154BA7BF7B9C}"/>
              </a:ext>
            </a:extLst>
          </p:cNvPr>
          <p:cNvSpPr txBox="1"/>
          <p:nvPr userDrawn="1"/>
        </p:nvSpPr>
        <p:spPr>
          <a:xfrm>
            <a:off x="2298843" y="6389170"/>
            <a:ext cx="60977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46 476, naiset N: 23 006, miehet N: 23 470</a:t>
            </a:r>
          </a:p>
        </p:txBody>
      </p:sp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14.10.2024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kortit.fi/kmt-raportit/lukuminuutit" TargetMode="External"/><Relationship Id="rId2" Type="http://schemas.openxmlformats.org/officeDocument/2006/relationships/hyperlink" Target="http://www.mediakortit.fi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on a couch&#10;&#10;Description automatically generated">
            <a:extLst>
              <a:ext uri="{FF2B5EF4-FFF2-40B4-BE49-F238E27FC236}">
                <a16:creationId xmlns:a16="http://schemas.microsoft.com/office/drawing/2014/main" id="{62080D56-ECF0-00E4-1473-24C95C9D65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8093" r="23300" b="1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FI" dirty="0"/>
              <a:t>Aikakauslehtien lukuajat </a:t>
            </a:r>
            <a:br>
              <a:rPr lang="en-FI" dirty="0"/>
            </a:br>
            <a:r>
              <a:rPr lang="en-FI" dirty="0"/>
              <a:t>&amp; lukukerrat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90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</a:rPr>
              <a:t>KMT 2024</a:t>
            </a: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43C7-937E-404A-8BAE-6B359B64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4147AC80-A020-5645-8F0A-E38478E4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aika, minuuttia, keskiarvot lehdittäin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143704"/>
              </p:ext>
            </p:extLst>
          </p:nvPr>
        </p:nvGraphicFramePr>
        <p:xfrm>
          <a:off x="560614" y="1590302"/>
          <a:ext cx="3306918" cy="40959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Ammatti- ja järjestölehdet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Aarre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Maatilan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09255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97924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587411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ammatti- ja järjestölehdet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46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23373"/>
              </p:ext>
            </p:extLst>
          </p:nvPr>
        </p:nvGraphicFramePr>
        <p:xfrm>
          <a:off x="4164956" y="1590302"/>
          <a:ext cx="3306918" cy="28006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Asiakaslehdet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asiakaslehdet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55ECC1A6-70BB-CD1B-1882-FFF4186FC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771303"/>
              </p:ext>
            </p:extLst>
          </p:nvPr>
        </p:nvGraphicFramePr>
        <p:xfrm>
          <a:off x="7769296" y="1590302"/>
          <a:ext cx="3905632" cy="46379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8504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2058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12760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Asumisen, rakentamisen ja puutarhanhoidon 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27094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9574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Talo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03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62985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asumisen, rakentamisen ja puutarhanhoidon 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9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aika, minuuttia, keskiarvot lehdittäin 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126056"/>
              </p:ext>
            </p:extLst>
          </p:nvPr>
        </p:nvGraphicFramePr>
        <p:xfrm>
          <a:off x="4453299" y="1579418"/>
          <a:ext cx="3306918" cy="34358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Erikoislehdet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erikoislehdet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64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415199"/>
              </p:ext>
            </p:extLst>
          </p:nvPr>
        </p:nvGraphicFramePr>
        <p:xfrm>
          <a:off x="827971" y="1579418"/>
          <a:ext cx="3306918" cy="315234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Autoilun ja tekniikan 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270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autoilun ja tekniikan 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62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195439"/>
              </p:ext>
            </p:extLst>
          </p:nvPr>
        </p:nvGraphicFramePr>
        <p:xfrm>
          <a:off x="8057111" y="1579418"/>
          <a:ext cx="3306918" cy="44209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Harrastelehdet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harrastelehdet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57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56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aika, minuuttia, keskiarvot lehdittäin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616107"/>
              </p:ext>
            </p:extLst>
          </p:nvPr>
        </p:nvGraphicFramePr>
        <p:xfrm>
          <a:off x="4453299" y="1579418"/>
          <a:ext cx="3306918" cy="35662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Naistenlehdet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6799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35344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727679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545702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421250"/>
                  </a:ext>
                </a:extLst>
              </a:tr>
              <a:tr h="30206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naistenlehdet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4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833965"/>
              </p:ext>
            </p:extLst>
          </p:nvPr>
        </p:nvGraphicFramePr>
        <p:xfrm>
          <a:off x="827971" y="1579418"/>
          <a:ext cx="3306918" cy="17033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Matkalehdet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matkalehdet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771507"/>
              </p:ext>
            </p:extLst>
          </p:nvPr>
        </p:nvGraphicFramePr>
        <p:xfrm>
          <a:off x="8057111" y="1579418"/>
          <a:ext cx="3306918" cy="20762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Ruoka- ja juomalehdet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Viinilehti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ruoka- ja juomalehdet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60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aika, minuuttia, keskiarvot lehdittäin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619580"/>
              </p:ext>
            </p:extLst>
          </p:nvPr>
        </p:nvGraphicFramePr>
        <p:xfrm>
          <a:off x="8046882" y="1530061"/>
          <a:ext cx="3306918" cy="40959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Yleisaikakauslehdet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35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Hymy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yleisaikakauslehde</a:t>
                      </a: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70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635133"/>
              </p:ext>
            </p:extLst>
          </p:nvPr>
        </p:nvGraphicFramePr>
        <p:xfrm>
          <a:off x="4442541" y="1536122"/>
          <a:ext cx="3306918" cy="28235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Terveys- ja hyvinvointilehdet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terveys- ja hyvinvointilehdet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60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34831EFA-C342-3762-8359-95F37977A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5598"/>
              </p:ext>
            </p:extLst>
          </p:nvPr>
        </p:nvGraphicFramePr>
        <p:xfrm>
          <a:off x="838200" y="1530061"/>
          <a:ext cx="3306918" cy="29263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1252035209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304528205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Talouselämän ja yritystoiminnan 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50717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066731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97818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461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19824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816311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talouselämän ja yritystoiminnan 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36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55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sz="2800" dirty="0"/>
              <a:t>Yksittäisten aikakausmedioiden KMT-tulokset saat ilman tunnuksia Mediakorttipalvelusta: </a:t>
            </a:r>
            <a:r>
              <a:rPr lang="fi-FI" sz="28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www.mediakortit.fi</a:t>
            </a:r>
            <a:endParaRPr lang="fi-FI" sz="2800" dirty="0">
              <a:solidFill>
                <a:schemeClr val="accent4"/>
              </a:solidFill>
            </a:endParaRPr>
          </a:p>
          <a:p>
            <a:endParaRPr lang="fi-FI" sz="2800" dirty="0">
              <a:solidFill>
                <a:schemeClr val="accent4"/>
              </a:solidFill>
            </a:endParaRPr>
          </a:p>
          <a:p>
            <a:r>
              <a:rPr lang="fi-FI" sz="2800" dirty="0"/>
              <a:t>Tutustu myös </a:t>
            </a:r>
            <a:r>
              <a:rPr lang="fi-FI" sz="2800"/>
              <a:t>dynaamiseen lukuaikaraporttiin: </a:t>
            </a:r>
            <a:r>
              <a:rPr lang="fi-FI" sz="28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https://www.mediakortit.fi/kmt-raportit/lukuminuutit</a:t>
            </a:r>
            <a:r>
              <a:rPr lang="fi-FI" sz="2800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Sisältö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9595" y="30187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39595" y="380118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39595" y="45684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636545" y="3048976"/>
            <a:ext cx="4096499" cy="536030"/>
          </a:xfrm>
        </p:spPr>
        <p:txBody>
          <a:bodyPr anchor="ctr">
            <a:normAutofit/>
          </a:bodyPr>
          <a:lstStyle/>
          <a:p>
            <a:r>
              <a:rPr lang="fi-FI" sz="2000" dirty="0"/>
              <a:t>Lukuminuutit lehtiryhmittäin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36544" y="3887202"/>
            <a:ext cx="4096499" cy="424457"/>
          </a:xfrm>
        </p:spPr>
        <p:txBody>
          <a:bodyPr anchor="ctr">
            <a:noAutofit/>
          </a:bodyPr>
          <a:lstStyle/>
          <a:p>
            <a:r>
              <a:rPr lang="fi-FI" sz="2000" dirty="0"/>
              <a:t>Lukukerrat lehtiryhmittäin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36545" y="4654462"/>
            <a:ext cx="4096499" cy="424458"/>
          </a:xfrm>
        </p:spPr>
        <p:txBody>
          <a:bodyPr anchor="ctr">
            <a:noAutofit/>
          </a:bodyPr>
          <a:lstStyle/>
          <a:p>
            <a:r>
              <a:rPr lang="fi-FI" sz="2000" dirty="0"/>
              <a:t>Pisimpään luetut aikakauslehdet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on a couch reading a magazine&#10;&#10;Description automatically generated">
            <a:extLst>
              <a:ext uri="{FF2B5EF4-FFF2-40B4-BE49-F238E27FC236}">
                <a16:creationId xmlns:a16="http://schemas.microsoft.com/office/drawing/2014/main" id="{897783FF-D7F3-7869-6B55-9573E5C5D4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51" b="1351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6" y="825499"/>
            <a:ext cx="4799012" cy="1834573"/>
          </a:xfrm>
        </p:spPr>
        <p:txBody>
          <a:bodyPr>
            <a:normAutofit/>
          </a:bodyPr>
          <a:lstStyle/>
          <a:p>
            <a:r>
              <a:rPr lang="fi-FI" sz="2800" dirty="0"/>
              <a:t>Yhden aikakauslehden numeron lukemiseen käytetään keskimäärin </a:t>
            </a:r>
            <a:r>
              <a:rPr lang="fi-FI" sz="2800" dirty="0">
                <a:solidFill>
                  <a:schemeClr val="accent2"/>
                </a:solidFill>
              </a:rPr>
              <a:t>52 minuuttia</a:t>
            </a:r>
            <a:r>
              <a:rPr lang="fi-FI" sz="2800" dirty="0"/>
              <a:t>.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660071"/>
            <a:ext cx="4799012" cy="33724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800" u="sng" dirty="0"/>
              <a:t>Naiset</a:t>
            </a:r>
            <a:r>
              <a:rPr lang="fi-FI" sz="1800" dirty="0"/>
              <a:t> viettävät eniten aikaa </a:t>
            </a:r>
            <a:r>
              <a:rPr lang="fi-FI" sz="1800" i="1" dirty="0"/>
              <a:t>yleisaikakauslehtien</a:t>
            </a:r>
            <a:r>
              <a:rPr lang="fi-FI" sz="1800" dirty="0"/>
              <a:t> (75 min), </a:t>
            </a:r>
            <a:r>
              <a:rPr lang="fi-FI" sz="1800" i="1" dirty="0"/>
              <a:t>naistenlehtien </a:t>
            </a:r>
            <a:r>
              <a:rPr lang="fi-FI" sz="1800" dirty="0"/>
              <a:t>(69 min) sekä </a:t>
            </a:r>
            <a:r>
              <a:rPr lang="fi-FI" sz="1800" i="1" dirty="0"/>
              <a:t>erikoislehtien </a:t>
            </a:r>
            <a:r>
              <a:rPr lang="fi-FI" sz="1800" dirty="0"/>
              <a:t>(67 min) parissa.</a:t>
            </a:r>
            <a:br>
              <a:rPr lang="fi-FI" sz="1800" dirty="0"/>
            </a:br>
            <a:br>
              <a:rPr lang="fi-FI" sz="1800" dirty="0"/>
            </a:br>
            <a:r>
              <a:rPr lang="fi-FI" sz="1800" u="sng" dirty="0"/>
              <a:t>Miehet</a:t>
            </a:r>
            <a:r>
              <a:rPr lang="fi-FI" sz="1800" dirty="0"/>
              <a:t> viihtyvät pisimpään lukien </a:t>
            </a:r>
            <a:r>
              <a:rPr lang="fi-FI" sz="1800" i="1" dirty="0"/>
              <a:t>yleisaikakauslehtiä</a:t>
            </a:r>
            <a:r>
              <a:rPr lang="fi-FI" sz="1800" dirty="0"/>
              <a:t> (69 min),</a:t>
            </a:r>
            <a:br>
              <a:rPr lang="fi-FI" sz="1800" dirty="0"/>
            </a:br>
            <a:r>
              <a:rPr lang="fi-FI" sz="1800" dirty="0"/>
              <a:t> </a:t>
            </a:r>
            <a:r>
              <a:rPr lang="fi-FI" sz="1800" i="1" dirty="0"/>
              <a:t>autoilun ja tekniikan lehtiä </a:t>
            </a:r>
            <a:r>
              <a:rPr lang="fi-FI" sz="1800" dirty="0"/>
              <a:t>(66</a:t>
            </a:r>
            <a:r>
              <a:rPr lang="fi-FI" sz="1800" i="1" dirty="0"/>
              <a:t> </a:t>
            </a:r>
            <a:r>
              <a:rPr lang="fi-FI" sz="1800" dirty="0"/>
              <a:t>min) sekä </a:t>
            </a:r>
            <a:br>
              <a:rPr lang="fi-FI" sz="1800" dirty="0"/>
            </a:br>
            <a:r>
              <a:rPr lang="fi-FI" sz="1800" i="1" dirty="0"/>
              <a:t>erikoislehtiä </a:t>
            </a:r>
            <a:r>
              <a:rPr lang="fi-FI" sz="1800" dirty="0"/>
              <a:t>(60 min).</a:t>
            </a:r>
          </a:p>
        </p:txBody>
      </p:sp>
      <p:pic>
        <p:nvPicPr>
          <p:cNvPr id="15" name="Picture 2" descr="MediaAuditFinland">
            <a:extLst>
              <a:ext uri="{FF2B5EF4-FFF2-40B4-BE49-F238E27FC236}">
                <a16:creationId xmlns:a16="http://schemas.microsoft.com/office/drawing/2014/main" id="{4562416E-3272-5F45-BD2D-621EDA5B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3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Lukuminuutit lehtiryhmittäin 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Yhden numeron parissa keskimäärin vietetty aika, keskiarvot lehtiryhmittäin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75946591"/>
              </p:ext>
            </p:extLst>
          </p:nvPr>
        </p:nvGraphicFramePr>
        <p:xfrm>
          <a:off x="1624361" y="1564825"/>
          <a:ext cx="8943278" cy="45583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30496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235639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2356391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</a:tblGrid>
              <a:tr h="760042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Lehtiryhmä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</a:t>
                      </a:r>
                      <a:b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KMT 2024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Lukuajan muutos edellisestä mittauksesta</a:t>
                      </a:r>
                    </a:p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(KMT 2023)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Yleisaikakauslehdet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13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± 0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Naistenlehdet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– 3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Erikoislehdet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– 4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Autoilun ja tekniikan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+ 6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90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Terveys- ja hyvinvointilehdet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– 6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Harrastelehdet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– 5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± 0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Ruoka- ja juomalehdet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+ 2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Asumisen, rakentamisen ja puutarhanhoidon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– 3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Talouselämän ja yritystoiminnan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1763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Ammatti- ja järjestölehdet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46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– 2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min</a:t>
                      </a:r>
                      <a:endParaRPr lang="fi-FI" sz="14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  <a:tr h="31763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Asiakaslehdet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37 min</a:t>
                      </a:r>
                    </a:p>
                  </a:txBody>
                  <a:tcPr marL="10800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± 0 min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168672"/>
                  </a:ext>
                </a:extLst>
              </a:tr>
              <a:tr h="31763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52 min</a:t>
                      </a:r>
                    </a:p>
                  </a:txBody>
                  <a:tcPr marL="108000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– 1 min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90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4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Lukuminuutit lehtiryhmittäin ja sukupuolen mukaan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Yhden numeron parissa keskimäärin vietetty aika, keskiarvot lehtiryhmittäin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85856672"/>
              </p:ext>
            </p:extLst>
          </p:nvPr>
        </p:nvGraphicFramePr>
        <p:xfrm>
          <a:off x="1021481" y="1533338"/>
          <a:ext cx="4871009" cy="45124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5254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18461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</a:tblGrid>
              <a:tr h="399559">
                <a:tc>
                  <a:txBody>
                    <a:bodyPr/>
                    <a:lstStyle/>
                    <a:p>
                      <a:pPr algn="l"/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Yleisaikakauslehdet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15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Naistenlehdet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9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9221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Erikoislehdet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7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403028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Terveys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-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hyvinvointilehdet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6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Matkalehdet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60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Ruoka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-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juomalehdet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60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Asumisen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,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rakentamisen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puutarhanhoidon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60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Harrastelehdet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57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Talouselämän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yritystoiminnan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52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Ammatti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-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järjestölehdet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41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Asiakaslehdet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Autoilun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tekniikan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36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4472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Kaikki</a:t>
                      </a:r>
                      <a:r>
                        <a:rPr lang="en-GB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aikakauslehdet</a:t>
                      </a:r>
                      <a:endParaRPr lang="en-GB" sz="1400" b="1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52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4857FF66-5AD9-471A-E102-624716E89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991071"/>
              </p:ext>
            </p:extLst>
          </p:nvPr>
        </p:nvGraphicFramePr>
        <p:xfrm>
          <a:off x="6279281" y="1533338"/>
          <a:ext cx="4871009" cy="45124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19890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51119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404279">
                <a:tc>
                  <a:txBody>
                    <a:bodyPr/>
                    <a:lstStyle/>
                    <a:p>
                      <a:pPr algn="l"/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Miehet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Yleisaikakauslehdet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9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Autoilun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tekniikan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1 h 6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240891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Erikoislehdet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60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899361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Harrastelehdet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57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Talouselämän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yritystoiminnan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52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Matkalehdet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49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024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Ammatti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-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järjestölehdet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49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Ruoka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-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juomalehdet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48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45834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Asumisen, rakentamisen ja puutarhanhoidon lehdet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44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Terveys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-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ja</a:t>
                      </a:r>
                      <a:r>
                        <a:rPr lang="en-GB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hyvinvointilehdet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Naistenlehdet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37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034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Asiakaslehdet</a:t>
                      </a:r>
                      <a:endParaRPr lang="en-GB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30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4393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Kaikki</a:t>
                      </a:r>
                      <a:r>
                        <a:rPr lang="en-GB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aikakauslehdet</a:t>
                      </a:r>
                      <a:endParaRPr lang="en-GB" sz="1400" b="1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49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3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499"/>
            <a:ext cx="4799012" cy="1834573"/>
          </a:xfrm>
        </p:spPr>
        <p:txBody>
          <a:bodyPr>
            <a:normAutofit/>
          </a:bodyPr>
          <a:lstStyle/>
          <a:p>
            <a:r>
              <a:rPr lang="fi-FI" sz="2800" dirty="0"/>
              <a:t>Keskimäärin yhteen aikakauslehden numeroon tartutaan kahdesti.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660072"/>
            <a:ext cx="4799012" cy="337242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800" dirty="0"/>
              <a:t>Eniten lukukertoja saavat </a:t>
            </a:r>
            <a:r>
              <a:rPr lang="fi-FI" sz="1800" i="1" dirty="0"/>
              <a:t>ruoka- ja juomalehdet  </a:t>
            </a:r>
            <a:r>
              <a:rPr lang="fi-FI" sz="1800" dirty="0"/>
              <a:t>(2,5 lukukertaa) sekä </a:t>
            </a:r>
            <a:r>
              <a:rPr lang="fi-FI" sz="1800" i="1" dirty="0"/>
              <a:t>harrastelehdet  </a:t>
            </a:r>
            <a:r>
              <a:rPr lang="fi-FI" sz="1800" dirty="0"/>
              <a:t>(2,4 lukukertaa).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Eri lehtiryhmien lehtien lukukerroissa ei ole suurta vaihtelua: vähiten lukukertoja kerääviin </a:t>
            </a:r>
            <a:r>
              <a:rPr lang="fi-FI" sz="1800" i="1" dirty="0"/>
              <a:t>asiakaslehtiinkin</a:t>
            </a:r>
            <a:r>
              <a:rPr lang="fi-FI" sz="1800" dirty="0"/>
              <a:t> tartutaan keskimäärin 1,6 kertaa.</a:t>
            </a:r>
          </a:p>
        </p:txBody>
      </p:sp>
      <p:pic>
        <p:nvPicPr>
          <p:cNvPr id="8" name="Kuva 3">
            <a:extLst>
              <a:ext uri="{FF2B5EF4-FFF2-40B4-BE49-F238E27FC236}">
                <a16:creationId xmlns:a16="http://schemas.microsoft.com/office/drawing/2014/main" id="{7028E653-C153-B34E-A6CF-2ECD1CCF2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7" y="6007452"/>
            <a:ext cx="1359330" cy="631117"/>
          </a:xfrm>
          <a:prstGeom prst="rect">
            <a:avLst/>
          </a:prstGeom>
        </p:spPr>
      </p:pic>
      <p:pic>
        <p:nvPicPr>
          <p:cNvPr id="7" name="Picture Placeholder 6" descr="A person reading a magazine&#10;&#10;Description automatically generated">
            <a:extLst>
              <a:ext uri="{FF2B5EF4-FFF2-40B4-BE49-F238E27FC236}">
                <a16:creationId xmlns:a16="http://schemas.microsoft.com/office/drawing/2014/main" id="{73126DB8-9963-452B-DC85-87D7A4E728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781" r="2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56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Lukukerrat lehtiryhmittäin </a:t>
            </a:r>
            <a:br>
              <a:rPr lang="fi-FI" dirty="0"/>
            </a:br>
            <a:r>
              <a:rPr lang="fi-FI" sz="1800" i="1" dirty="0">
                <a:latin typeface="Neue Haas Unica W1G Light" panose="020B0404030206020203" pitchFamily="34" charset="0"/>
              </a:rPr>
              <a:t>Kuinka monta kertaa lehden yhtä numeroa luetaan keskimäärin, keskiarvot lehtiryhmittäin</a:t>
            </a:r>
            <a:endParaRPr lang="en-FI" sz="18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50412382"/>
              </p:ext>
            </p:extLst>
          </p:nvPr>
        </p:nvGraphicFramePr>
        <p:xfrm>
          <a:off x="1790700" y="1486768"/>
          <a:ext cx="8610602" cy="47687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2373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795623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795623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  <a:gridCol w="1795623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596745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Lehtiryhmä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Koko 15+ väestö,</a:t>
                      </a:r>
                    </a:p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lukukerrat ka.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Naiset,</a:t>
                      </a:r>
                    </a:p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lukukerrat ka.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Miehet,</a:t>
                      </a:r>
                    </a:p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lukukerrat ka.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92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Ruoka- ja juomalehdet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3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Harrastelehdet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7751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3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Erikoislehdet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80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Yleisaikakauslehdet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42100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Asumisen, rakentamisen ja puutarhanhoidon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3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Autoilun ja tekniikan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3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Naistenlehdet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3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Terveys- ja hyvinvointilehdet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3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Talouselämän ja yritystoiminnan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93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Ammatti- ja järjestölehdet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673807"/>
                  </a:ext>
                </a:extLst>
              </a:tr>
              <a:tr h="2931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Asiakaslehdet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85192"/>
                  </a:ext>
                </a:extLst>
              </a:tr>
              <a:tr h="33567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5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495280"/>
            <a:ext cx="4799012" cy="1834573"/>
          </a:xfrm>
        </p:spPr>
        <p:txBody>
          <a:bodyPr>
            <a:normAutofit/>
          </a:bodyPr>
          <a:lstStyle/>
          <a:p>
            <a:r>
              <a:rPr lang="fi-FI" sz="2800" dirty="0"/>
              <a:t>Pisimpään luettujen aikakauslehtien parissa viihdytään reilusti yli tunti.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909454"/>
            <a:ext cx="4799012" cy="242454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800" i="1" dirty="0"/>
              <a:t>Suomen Kuvalehti </a:t>
            </a:r>
            <a:r>
              <a:rPr lang="fi-FI" sz="1800" dirty="0"/>
              <a:t>on sekä miesten </a:t>
            </a:r>
            <a:br>
              <a:rPr lang="fi-FI" sz="1800" dirty="0"/>
            </a:br>
            <a:r>
              <a:rPr lang="fi-FI" sz="1800" dirty="0"/>
              <a:t>(1 h 38 min) että naisten (1 h 31 min) pisimpään lukema aikakauslehti.</a:t>
            </a:r>
          </a:p>
        </p:txBody>
      </p:sp>
      <p:pic>
        <p:nvPicPr>
          <p:cNvPr id="12" name="Picture 2" descr="MediaAuditFinland">
            <a:extLst>
              <a:ext uri="{FF2B5EF4-FFF2-40B4-BE49-F238E27FC236}">
                <a16:creationId xmlns:a16="http://schemas.microsoft.com/office/drawing/2014/main" id="{51C62DDE-CAB6-5C47-8795-34D01E54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A person standing outside a bus stop holding a magazine&#10;&#10;Description automatically generated">
            <a:extLst>
              <a:ext uri="{FF2B5EF4-FFF2-40B4-BE49-F238E27FC236}">
                <a16:creationId xmlns:a16="http://schemas.microsoft.com/office/drawing/2014/main" id="{BF76907F-F88B-DC2C-82F6-DC9625D1AF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0" b="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726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</a:t>
            </a:r>
            <a:br>
              <a:rPr lang="fi-FI" dirty="0"/>
            </a:br>
            <a:r>
              <a:rPr lang="fi-FI" sz="1400" i="1" dirty="0">
                <a:latin typeface="Neue Haas Unica W1G Light" panose="020B0404030206020203" pitchFamily="34" charset="0"/>
              </a:rPr>
              <a:t>Yhden numeron parissa keskimäärin vietetty aika, minuuttia, keskiarvot lehdittäin ja sukupuolen mukaan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24621828"/>
              </p:ext>
            </p:extLst>
          </p:nvPr>
        </p:nvGraphicFramePr>
        <p:xfrm>
          <a:off x="576839" y="1569027"/>
          <a:ext cx="3581400" cy="44212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1272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68673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35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19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19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17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16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16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15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14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13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h 12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0964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203805"/>
              </p:ext>
            </p:extLst>
          </p:nvPr>
        </p:nvGraphicFramePr>
        <p:xfrm>
          <a:off x="4507087" y="1569027"/>
          <a:ext cx="3306918" cy="44212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5825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48659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31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24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21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20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20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17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6" name="Taulukko 4">
            <a:extLst>
              <a:ext uri="{FF2B5EF4-FFF2-40B4-BE49-F238E27FC236}">
                <a16:creationId xmlns:a16="http://schemas.microsoft.com/office/drawing/2014/main" id="{A4EA8F13-FA94-BA45-B71C-E2FF0ACA9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361131"/>
              </p:ext>
            </p:extLst>
          </p:nvPr>
        </p:nvGraphicFramePr>
        <p:xfrm>
          <a:off x="8162852" y="1569027"/>
          <a:ext cx="3401617" cy="44212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1502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2011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miehet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38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19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13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11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077065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uajat_ja_lukukerrat_KMT_2021_pohja" id="{C3449A31-D1E2-5E4B-9B02-B9ACA44FB6F5}" vid="{282CAB45-1314-BA46-A2CE-45296B007E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Props1.xml><?xml version="1.0" encoding="utf-8"?>
<ds:datastoreItem xmlns:ds="http://schemas.openxmlformats.org/officeDocument/2006/customXml" ds:itemID="{19898F0C-C0F1-4934-8F11-7378928BA1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474490-1AA3-43C5-9DC8-F86EBE8BE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D9A779-C333-421C-AE3B-C1AA561588DF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7307a6f1-d1b8-45fb-8b71-24600e49cf7d"/>
    <ds:schemaRef ds:uri="http://schemas.openxmlformats.org/package/2006/metadata/core-properties"/>
    <ds:schemaRef ds:uri="9c8e2388-80bc-4e26-8bd7-285ba7b9606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1304</Words>
  <Application>Microsoft Macintosh PowerPoint</Application>
  <PresentationFormat>Widescreen</PresentationFormat>
  <Paragraphs>466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Canela Medium</vt:lpstr>
      <vt:lpstr>Neue Haas Unica W1G</vt:lpstr>
      <vt:lpstr>Clattering</vt:lpstr>
      <vt:lpstr>Arial</vt:lpstr>
      <vt:lpstr>Neue Haas Unica W1G Light</vt:lpstr>
      <vt:lpstr>Aikakausmedia-presentaatiopohja-v2</vt:lpstr>
      <vt:lpstr>Aikakauslehtien lukuajat  &amp; lukukerrat</vt:lpstr>
      <vt:lpstr>Sisältö</vt:lpstr>
      <vt:lpstr>Yhden aikakauslehden numeron lukemiseen käytetään keskimäärin 52 minuuttia. </vt:lpstr>
      <vt:lpstr>Lukuminuutit lehtiryhmittäin  Yhden numeron parissa keskimäärin vietetty aika, keskiarvot lehtiryhmittäin</vt:lpstr>
      <vt:lpstr>Lukuminuutit lehtiryhmittäin ja sukupuolen mukaan Yhden numeron parissa keskimäärin vietetty aika, keskiarvot lehtiryhmittäin</vt:lpstr>
      <vt:lpstr>Keskimäärin yhteen aikakauslehden numeroon tartutaan kahdesti.</vt:lpstr>
      <vt:lpstr>Lukukerrat lehtiryhmittäin  Kuinka monta kertaa lehden yhtä numeroa luetaan keskimäärin, keskiarvot lehtiryhmittäin</vt:lpstr>
      <vt:lpstr>Pisimpään luettujen aikakauslehtien parissa viihdytään reilusti yli tunti.</vt:lpstr>
      <vt:lpstr>Pisimpään luetut aikakauslehdet Yhden numeron parissa keskimäärin vietetty aika, minuuttia, keskiarvot lehdittäin ja sukupuolen mukaan</vt:lpstr>
      <vt:lpstr>Pisimpään luetut aikakauslehdet lehtiryhmittäin Yhden numeron parissa keskimäärin vietetty aika, minuuttia, keskiarvot lehdittäin</vt:lpstr>
      <vt:lpstr>Pisimpään luetut aikakauslehdet lehtiryhmittäin Yhden numeron parissa keskimäärin vietetty aika, minuuttia, keskiarvot lehdittäin </vt:lpstr>
      <vt:lpstr>Pisimpään luetut aikakauslehdet lehtiryhmittäin Yhden numeron parissa keskimäärin vietetty aika, minuuttia, keskiarvot lehdittäin</vt:lpstr>
      <vt:lpstr>Pisimpään luetut aikakauslehdet lehtiryhmittäin Yhden numeron parissa keskimäärin vietetty aika, minuuttia, keskiarvot lehdittäin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158</cp:revision>
  <dcterms:created xsi:type="dcterms:W3CDTF">2020-11-20T10:03:58Z</dcterms:created>
  <dcterms:modified xsi:type="dcterms:W3CDTF">2024-10-14T07:29:35Z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