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4"/>
  </p:notesMasterIdLst>
  <p:handoutMasterIdLst>
    <p:handoutMasterId r:id="rId45"/>
  </p:handoutMasterIdLst>
  <p:sldIdLst>
    <p:sldId id="1251" r:id="rId5"/>
    <p:sldId id="1258" r:id="rId6"/>
    <p:sldId id="1259" r:id="rId7"/>
    <p:sldId id="1260" r:id="rId8"/>
    <p:sldId id="1261" r:id="rId9"/>
    <p:sldId id="1262" r:id="rId10"/>
    <p:sldId id="1263" r:id="rId11"/>
    <p:sldId id="1264" r:id="rId12"/>
    <p:sldId id="1265" r:id="rId13"/>
    <p:sldId id="1266" r:id="rId14"/>
    <p:sldId id="1267" r:id="rId15"/>
    <p:sldId id="1269" r:id="rId16"/>
    <p:sldId id="1288" r:id="rId17"/>
    <p:sldId id="1295" r:id="rId18"/>
    <p:sldId id="1270" r:id="rId19"/>
    <p:sldId id="1203" r:id="rId20"/>
    <p:sldId id="1204" r:id="rId21"/>
    <p:sldId id="1205" r:id="rId22"/>
    <p:sldId id="1206" r:id="rId23"/>
    <p:sldId id="1207" r:id="rId24"/>
    <p:sldId id="1289" r:id="rId25"/>
    <p:sldId id="1271" r:id="rId26"/>
    <p:sldId id="1272" r:id="rId27"/>
    <p:sldId id="1273" r:id="rId28"/>
    <p:sldId id="1274" r:id="rId29"/>
    <p:sldId id="1275" r:id="rId30"/>
    <p:sldId id="1296" r:id="rId31"/>
    <p:sldId id="1297" r:id="rId32"/>
    <p:sldId id="1298" r:id="rId33"/>
    <p:sldId id="1299" r:id="rId34"/>
    <p:sldId id="1276" r:id="rId35"/>
    <p:sldId id="1277" r:id="rId36"/>
    <p:sldId id="1278" r:id="rId37"/>
    <p:sldId id="1280" r:id="rId38"/>
    <p:sldId id="1281" r:id="rId39"/>
    <p:sldId id="1284" r:id="rId40"/>
    <p:sldId id="1283" r:id="rId41"/>
    <p:sldId id="1285" r:id="rId42"/>
    <p:sldId id="1286" r:id="rId43"/>
  </p:sldIdLst>
  <p:sldSz cx="12192000" cy="6858000"/>
  <p:notesSz cx="6858000" cy="9144000"/>
  <p:embeddedFontLst>
    <p:embeddedFont>
      <p:font typeface="Canela Medium" pitchFamily="2" charset="77"/>
      <p:regular r:id="rId46"/>
    </p:embeddedFont>
    <p:embeddedFont>
      <p:font typeface="Clattering" pitchFamily="2" charset="0"/>
      <p:regular r:id="rId47"/>
    </p:embeddedFont>
    <p:embeddedFont>
      <p:font typeface="Neue Haas Unica Pro" panose="020B0504030206020203" pitchFamily="34" charset="77"/>
      <p:regular r:id="rId48"/>
      <p:bold r:id="rId49"/>
      <p:italic r:id="rId50"/>
      <p:boldItalic r:id="rId51"/>
    </p:embeddedFont>
    <p:embeddedFont>
      <p:font typeface="Neue Haas Unica W1G" panose="020B0404030206020203" pitchFamily="34" charset="0"/>
      <p:regular r:id="rId52"/>
      <p:bold r:id="rId53"/>
      <p:italic r:id="rId54"/>
      <p:boldItalic r:id="rId55"/>
    </p:embeddedFont>
    <p:embeddedFont>
      <p:font typeface="Neue Haas Unica W1G Light" panose="020B0404030206020203" pitchFamily="34" charset="0"/>
      <p:regular r:id="rId56"/>
      <p:italic r:id="rId57"/>
    </p:embeddedFont>
    <p:embeddedFont>
      <p:font typeface="Neue Haas Unica W1G Medium" panose="020B0404030206020203" pitchFamily="34" charset="0"/>
      <p:regular r:id="rId58"/>
      <p:italic r:id="rId59"/>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649"/>
    <a:srgbClr val="D9D9D9"/>
    <a:srgbClr val="9CFFF8"/>
    <a:srgbClr val="F4CF67"/>
    <a:srgbClr val="FF6464"/>
    <a:srgbClr val="FFF6FA"/>
    <a:srgbClr val="002649"/>
    <a:srgbClr val="F5F4F7"/>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5" autoAdjust="0"/>
    <p:restoredTop sz="92789" autoAdjust="0"/>
  </p:normalViewPr>
  <p:slideViewPr>
    <p:cSldViewPr snapToGrid="0" snapToObjects="1">
      <p:cViewPr>
        <p:scale>
          <a:sx n="96" d="100"/>
          <a:sy n="96" d="100"/>
        </p:scale>
        <p:origin x="144" y="656"/>
      </p:cViewPr>
      <p:guideLst/>
    </p:cSldViewPr>
  </p:slid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135" d="100"/>
          <a:sy n="135" d="100"/>
        </p:scale>
        <p:origin x="356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28756001292201"/>
          <c:y val="0.20910698454671905"/>
          <c:w val="0.50136964670260364"/>
          <c:h val="0.77371865972276088"/>
        </c:manualLayout>
      </c:layout>
      <c:doughnutChart>
        <c:varyColors val="1"/>
        <c:ser>
          <c:idx val="0"/>
          <c:order val="0"/>
          <c:tx>
            <c:strRef>
              <c:f>Sheet1!$B$2</c:f>
              <c:strCache>
                <c:ptCount val="1"/>
                <c:pt idx="0">
                  <c:v>2 504 302</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Pt>
            <c:idx val="6"/>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D-AD71-4A10-95CA-A8F89AAADCB0}"/>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9552846571540802"/>
                  <c:y val="6.6076962612536816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25151317767641018"/>
                  <c:y val="-3.1621142411690076E-2"/>
                </c:manualLayout>
              </c:layout>
              <c:showLegendKey val="1"/>
              <c:showVal val="0"/>
              <c:showCatName val="1"/>
              <c:showSerName val="0"/>
              <c:showPercent val="1"/>
              <c:showBubbleSize val="0"/>
              <c:extLst>
                <c:ext xmlns:c15="http://schemas.microsoft.com/office/drawing/2012/chart" uri="{CE6537A1-D6FC-4f65-9D91-7224C49458BB}">
                  <c15:layout>
                    <c:manualLayout>
                      <c:w val="0.21030264869420695"/>
                      <c:h val="0.15526673532244012"/>
                    </c:manualLayout>
                  </c15:layout>
                </c:ext>
                <c:ext xmlns:c16="http://schemas.microsoft.com/office/drawing/2014/chart" uri="{C3380CC4-5D6E-409C-BE32-E72D297353CC}">
                  <c16:uniqueId val="{00000007-140B-734D-93E7-21C5B1CA5F1D}"/>
                </c:ext>
              </c:extLst>
            </c:dLbl>
            <c:dLbl>
              <c:idx val="4"/>
              <c:layout>
                <c:manualLayout>
                  <c:x val="-0.15876242942704066"/>
                  <c:y val="-0.15772358344924567"/>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2A1-F046-A0A2-3730BFE713C2}"/>
                </c:ext>
              </c:extLst>
            </c:dLbl>
            <c:dLbl>
              <c:idx val="5"/>
              <c:layout>
                <c:manualLayout>
                  <c:x val="-4.010840322367349E-2"/>
                  <c:y val="-0.19108818764043226"/>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15-4D6D-A322-ED98AB6F2DBC}"/>
                </c:ext>
              </c:extLst>
            </c:dLbl>
            <c:dLbl>
              <c:idx val="6"/>
              <c:layout>
                <c:manualLayout>
                  <c:x val="9.1079498987091626E-2"/>
                  <c:y val="-0.19000891314980969"/>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D-AD71-4A10-95CA-A8F89AAADCB0}"/>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Sheet1!$A$2:$A$8</c:f>
              <c:strCache>
                <c:ptCount val="7"/>
                <c:pt idx="0">
                  <c:v>Facebook</c:v>
                </c:pt>
                <c:pt idx="1">
                  <c:v>Instagram</c:v>
                </c:pt>
                <c:pt idx="2">
                  <c:v>X</c:v>
                </c:pt>
                <c:pt idx="3">
                  <c:v>YouTube</c:v>
                </c:pt>
                <c:pt idx="4">
                  <c:v>TikTok</c:v>
                </c:pt>
                <c:pt idx="5">
                  <c:v>Threads</c:v>
                </c:pt>
                <c:pt idx="6">
                  <c:v>LinkedIn</c:v>
                </c:pt>
              </c:strCache>
            </c:strRef>
          </c:cat>
          <c:val>
            <c:numRef>
              <c:f>Sheet1!$B$2:$B$8</c:f>
              <c:numCache>
                <c:formatCode>#,##0</c:formatCode>
                <c:ptCount val="7"/>
                <c:pt idx="0">
                  <c:v>2504302</c:v>
                </c:pt>
                <c:pt idx="1">
                  <c:v>1683007</c:v>
                </c:pt>
                <c:pt idx="2">
                  <c:v>569925</c:v>
                </c:pt>
                <c:pt idx="3">
                  <c:v>156832</c:v>
                </c:pt>
                <c:pt idx="4">
                  <c:v>119330</c:v>
                </c:pt>
                <c:pt idx="5">
                  <c:v>78308</c:v>
                </c:pt>
                <c:pt idx="6">
                  <c:v>92291</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45323</c:v>
                </c:pt>
                <c:pt idx="1">
                  <c:v>45352</c:v>
                </c:pt>
                <c:pt idx="2">
                  <c:v>45383</c:v>
                </c:pt>
                <c:pt idx="3">
                  <c:v>45413</c:v>
                </c:pt>
                <c:pt idx="4">
                  <c:v>45444</c:v>
                </c:pt>
                <c:pt idx="5">
                  <c:v>45474</c:v>
                </c:pt>
                <c:pt idx="6">
                  <c:v>45505</c:v>
                </c:pt>
                <c:pt idx="7">
                  <c:v>45536</c:v>
                </c:pt>
                <c:pt idx="8">
                  <c:v>45566</c:v>
                </c:pt>
                <c:pt idx="9">
                  <c:v>45597</c:v>
                </c:pt>
                <c:pt idx="10">
                  <c:v>45627</c:v>
                </c:pt>
                <c:pt idx="11">
                  <c:v>45658</c:v>
                </c:pt>
                <c:pt idx="12">
                  <c:v>45689</c:v>
                </c:pt>
              </c:numCache>
            </c:numRef>
          </c:cat>
          <c:val>
            <c:numRef>
              <c:f>Sheet1!$B$2:$B$14</c:f>
              <c:numCache>
                <c:formatCode>#,##0</c:formatCode>
                <c:ptCount val="13"/>
                <c:pt idx="0">
                  <c:v>67930</c:v>
                </c:pt>
                <c:pt idx="1">
                  <c:v>69159</c:v>
                </c:pt>
                <c:pt idx="2">
                  <c:v>71069</c:v>
                </c:pt>
                <c:pt idx="3">
                  <c:v>72583</c:v>
                </c:pt>
                <c:pt idx="4">
                  <c:v>74486</c:v>
                </c:pt>
                <c:pt idx="5">
                  <c:v>75552</c:v>
                </c:pt>
                <c:pt idx="6">
                  <c:v>76813</c:v>
                </c:pt>
                <c:pt idx="7">
                  <c:v>78830</c:v>
                </c:pt>
                <c:pt idx="8">
                  <c:v>81063</c:v>
                </c:pt>
                <c:pt idx="9">
                  <c:v>85212</c:v>
                </c:pt>
                <c:pt idx="10">
                  <c:v>87832</c:v>
                </c:pt>
                <c:pt idx="11">
                  <c:v>114735</c:v>
                </c:pt>
                <c:pt idx="12">
                  <c:v>119330</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Offset val="100"/>
        <c:baseTimeUnit val="months"/>
      </c:date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LinkedIn</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45323</c:v>
                </c:pt>
                <c:pt idx="1">
                  <c:v>45352</c:v>
                </c:pt>
                <c:pt idx="2">
                  <c:v>45383</c:v>
                </c:pt>
                <c:pt idx="3">
                  <c:v>45413</c:v>
                </c:pt>
                <c:pt idx="4">
                  <c:v>45444</c:v>
                </c:pt>
                <c:pt idx="5">
                  <c:v>45474</c:v>
                </c:pt>
                <c:pt idx="6">
                  <c:v>45505</c:v>
                </c:pt>
                <c:pt idx="7">
                  <c:v>45536</c:v>
                </c:pt>
                <c:pt idx="8">
                  <c:v>45566</c:v>
                </c:pt>
                <c:pt idx="9">
                  <c:v>45597</c:v>
                </c:pt>
                <c:pt idx="10">
                  <c:v>45627</c:v>
                </c:pt>
                <c:pt idx="11">
                  <c:v>45658</c:v>
                </c:pt>
                <c:pt idx="12">
                  <c:v>45689</c:v>
                </c:pt>
              </c:numCache>
            </c:numRef>
          </c:cat>
          <c:val>
            <c:numRef>
              <c:f>Sheet1!$B$2:$B$14</c:f>
              <c:numCache>
                <c:formatCode>General</c:formatCode>
                <c:ptCount val="13"/>
                <c:pt idx="11" formatCode="#,##0">
                  <c:v>91623</c:v>
                </c:pt>
                <c:pt idx="12" formatCode="#,##0">
                  <c:v>92291</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Offset val="100"/>
        <c:baseTimeUnit val="months"/>
      </c:date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Threads</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45323</c:v>
                </c:pt>
                <c:pt idx="1">
                  <c:v>45352</c:v>
                </c:pt>
                <c:pt idx="2">
                  <c:v>45383</c:v>
                </c:pt>
                <c:pt idx="3">
                  <c:v>45413</c:v>
                </c:pt>
                <c:pt idx="4">
                  <c:v>45444</c:v>
                </c:pt>
                <c:pt idx="5">
                  <c:v>45474</c:v>
                </c:pt>
                <c:pt idx="6">
                  <c:v>45505</c:v>
                </c:pt>
                <c:pt idx="7">
                  <c:v>45536</c:v>
                </c:pt>
                <c:pt idx="8">
                  <c:v>45566</c:v>
                </c:pt>
                <c:pt idx="9">
                  <c:v>45597</c:v>
                </c:pt>
                <c:pt idx="10">
                  <c:v>45627</c:v>
                </c:pt>
                <c:pt idx="11">
                  <c:v>45658</c:v>
                </c:pt>
                <c:pt idx="12">
                  <c:v>45689</c:v>
                </c:pt>
              </c:numCache>
            </c:numRef>
          </c:cat>
          <c:val>
            <c:numRef>
              <c:f>Sheet1!$B$2:$B$14</c:f>
              <c:numCache>
                <c:formatCode>General</c:formatCode>
                <c:ptCount val="13"/>
                <c:pt idx="11" formatCode="#,##0">
                  <c:v>78120</c:v>
                </c:pt>
                <c:pt idx="12" formatCode="#,##0">
                  <c:v>78308</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Offset val="100"/>
        <c:baseTimeUnit val="months"/>
      </c:date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tx>
            <c:strRef>
              <c:f>Sheet1!$B$3</c:f>
              <c:strCache>
                <c:ptCount val="1"/>
                <c:pt idx="0">
                  <c:v>2 504 302</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9A40-449D-8278-D1CC4A182CD3}"/>
              </c:ext>
            </c:extLst>
          </c:dPt>
          <c:dLbls>
            <c:dLbl>
              <c:idx val="7"/>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2125889367439126"/>
                      <c:h val="7.0338612642532078E-2"/>
                    </c:manualLayout>
                  </c15:layout>
                </c:ext>
                <c:ext xmlns:c16="http://schemas.microsoft.com/office/drawing/2014/chart" uri="{C3380CC4-5D6E-409C-BE32-E72D297353CC}">
                  <c16:uniqueId val="{00000006-9A40-449D-8278-D1CC4A182CD3}"/>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Sheet1!$A$2:$A$10</c:f>
              <c:strCache>
                <c:ptCount val="8"/>
                <c:pt idx="0">
                  <c:v>Kaikki kanavat yhteensä</c:v>
                </c:pt>
                <c:pt idx="1">
                  <c:v>Facebook</c:v>
                </c:pt>
                <c:pt idx="2">
                  <c:v>Instagram</c:v>
                </c:pt>
                <c:pt idx="3">
                  <c:v>X</c:v>
                </c:pt>
                <c:pt idx="4">
                  <c:v>YouTube</c:v>
                </c:pt>
                <c:pt idx="5">
                  <c:v>TikTok</c:v>
                </c:pt>
                <c:pt idx="6">
                  <c:v>LinkedIn</c:v>
                </c:pt>
                <c:pt idx="7">
                  <c:v>Threads</c:v>
                </c:pt>
              </c:strCache>
            </c:strRef>
          </c:cat>
          <c:val>
            <c:numRef>
              <c:f>Sheet1!$B$2:$B$10</c:f>
              <c:numCache>
                <c:formatCode>#,##0</c:formatCode>
                <c:ptCount val="9"/>
                <c:pt idx="0">
                  <c:v>5203995</c:v>
                </c:pt>
                <c:pt idx="1">
                  <c:v>2504302</c:v>
                </c:pt>
                <c:pt idx="2">
                  <c:v>1683007</c:v>
                </c:pt>
                <c:pt idx="3">
                  <c:v>569925</c:v>
                </c:pt>
                <c:pt idx="4">
                  <c:v>156832</c:v>
                </c:pt>
                <c:pt idx="5">
                  <c:v>119330</c:v>
                </c:pt>
                <c:pt idx="6">
                  <c:v>92291</c:v>
                </c:pt>
                <c:pt idx="7">
                  <c:v>78308</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171</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Yhteensä</c:v>
                </c:pt>
                <c:pt idx="1">
                  <c:v>Facebook</c:v>
                </c:pt>
                <c:pt idx="2">
                  <c:v>Instagram</c:v>
                </c:pt>
                <c:pt idx="3">
                  <c:v>X</c:v>
                </c:pt>
                <c:pt idx="4">
                  <c:v>YouTube</c:v>
                </c:pt>
                <c:pt idx="5">
                  <c:v>LinkedIn</c:v>
                </c:pt>
                <c:pt idx="6">
                  <c:v>TikTok</c:v>
                </c:pt>
                <c:pt idx="7">
                  <c:v>Threads</c:v>
                </c:pt>
              </c:strCache>
            </c:strRef>
          </c:cat>
          <c:val>
            <c:numRef>
              <c:f>Sheet1!$B$2:$B$9</c:f>
              <c:numCache>
                <c:formatCode>#\ ##0;\-#\ ##0;;@</c:formatCode>
                <c:ptCount val="8"/>
                <c:pt idx="0">
                  <c:v>472</c:v>
                </c:pt>
                <c:pt idx="1">
                  <c:v>171</c:v>
                </c:pt>
                <c:pt idx="2">
                  <c:v>137</c:v>
                </c:pt>
                <c:pt idx="3">
                  <c:v>55</c:v>
                </c:pt>
                <c:pt idx="4">
                  <c:v>45</c:v>
                </c:pt>
                <c:pt idx="5">
                  <c:v>28</c:v>
                </c:pt>
                <c:pt idx="6">
                  <c:v>19</c:v>
                </c:pt>
                <c:pt idx="7">
                  <c:v>17</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14 645</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5-C6A3-439E-9228-A0EB74338EDA}"/>
              </c:ext>
            </c:extLst>
          </c:dPt>
          <c:dPt>
            <c:idx val="7"/>
            <c:invertIfNegative val="0"/>
            <c:bubble3D val="0"/>
            <c:extLst>
              <c:ext xmlns:c16="http://schemas.microsoft.com/office/drawing/2014/chart" uri="{C3380CC4-5D6E-409C-BE32-E72D297353CC}">
                <c16:uniqueId val="{00000006-F856-4A6B-BC11-387F923A5422}"/>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 xmlns:c16="http://schemas.microsoft.com/office/drawing/2014/chart" uri="{C3380CC4-5D6E-409C-BE32-E72D297353CC}">
                  <c16:uniqueId val="{00000005-C6A3-439E-9228-A0EB74338EDA}"/>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Kokonaisseuraajamäärä</c:v>
                </c:pt>
                <c:pt idx="1">
                  <c:v>Facebook</c:v>
                </c:pt>
                <c:pt idx="2">
                  <c:v>Instagram</c:v>
                </c:pt>
                <c:pt idx="3">
                  <c:v>X</c:v>
                </c:pt>
                <c:pt idx="4">
                  <c:v>TikTok</c:v>
                </c:pt>
                <c:pt idx="5">
                  <c:v>Threads</c:v>
                </c:pt>
                <c:pt idx="6">
                  <c:v>YouTube</c:v>
                </c:pt>
                <c:pt idx="7">
                  <c:v>LinkedIn</c:v>
                </c:pt>
              </c:strCache>
            </c:strRef>
          </c:cat>
          <c:val>
            <c:numRef>
              <c:f>Sheet1!$B$2:$B$9</c:f>
              <c:numCache>
                <c:formatCode>#,##0</c:formatCode>
                <c:ptCount val="8"/>
                <c:pt idx="0">
                  <c:v>27534.365079365078</c:v>
                </c:pt>
                <c:pt idx="1">
                  <c:v>14645.040935672514</c:v>
                </c:pt>
                <c:pt idx="2">
                  <c:v>12284.722627737227</c:v>
                </c:pt>
                <c:pt idx="3">
                  <c:v>10362.272727272728</c:v>
                </c:pt>
                <c:pt idx="4">
                  <c:v>6280.5263157894733</c:v>
                </c:pt>
                <c:pt idx="5">
                  <c:v>4606.3529411764703</c:v>
                </c:pt>
                <c:pt idx="6">
                  <c:v>3485.1555555555556</c:v>
                </c:pt>
                <c:pt idx="7">
                  <c:v>3296.1071428571427</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chemeClr val="accent2"/>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4-23B8-594E-B888-AB4F378CE2A5}"/>
              </c:ext>
            </c:extLst>
          </c:dPt>
          <c:dPt>
            <c:idx val="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5-23B8-594E-B888-AB4F378CE2A5}"/>
              </c:ext>
            </c:extLst>
          </c:dPt>
          <c:dPt>
            <c:idx val="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6-23B8-594E-B888-AB4F378CE2A5}"/>
              </c:ext>
            </c:extLst>
          </c:dPt>
          <c:dPt>
            <c:idx val="3"/>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7-23B8-594E-B888-AB4F378CE2A5}"/>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8-23B8-594E-B888-AB4F378CE2A5}"/>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23B8-594E-B888-AB4F378CE2A5}"/>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A-23B8-594E-B888-AB4F378CE2A5}"/>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23B8-594E-B888-AB4F378CE2A5}"/>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C-23B8-594E-B888-AB4F378CE2A5}"/>
              </c:ext>
            </c:extLst>
          </c:dPt>
          <c:dPt>
            <c:idx val="9"/>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23B8-594E-B888-AB4F378CE2A5}"/>
              </c:ext>
            </c:extLst>
          </c:dPt>
          <c:dPt>
            <c:idx val="1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E-23B8-594E-B888-AB4F378CE2A5}"/>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02-7A1B-4EF9-A281-730F7246BD88}"/>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0-880F-0A4C-83A6-86C670D8D94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2/2024</c:v>
                </c:pt>
                <c:pt idx="1">
                  <c:v>3/2024</c:v>
                </c:pt>
                <c:pt idx="2">
                  <c:v>4/2024</c:v>
                </c:pt>
                <c:pt idx="3">
                  <c:v>5/2024</c:v>
                </c:pt>
                <c:pt idx="4">
                  <c:v>6/2024</c:v>
                </c:pt>
                <c:pt idx="5">
                  <c:v>7/2024</c:v>
                </c:pt>
                <c:pt idx="6">
                  <c:v>8/2024</c:v>
                </c:pt>
                <c:pt idx="7">
                  <c:v>9/2024</c:v>
                </c:pt>
                <c:pt idx="8">
                  <c:v>10/2024</c:v>
                </c:pt>
                <c:pt idx="9">
                  <c:v>11/2024</c:v>
                </c:pt>
                <c:pt idx="10">
                  <c:v>12/2024</c:v>
                </c:pt>
                <c:pt idx="11">
                  <c:v>1/2025 *</c:v>
                </c:pt>
                <c:pt idx="12">
                  <c:v>2/2025</c:v>
                </c:pt>
              </c:strCache>
            </c:strRef>
          </c:cat>
          <c:val>
            <c:numRef>
              <c:f>Sheet1!$B$2:$B$14</c:f>
              <c:numCache>
                <c:formatCode>#,##0</c:formatCode>
                <c:ptCount val="13"/>
                <c:pt idx="0">
                  <c:v>4944081</c:v>
                </c:pt>
                <c:pt idx="1">
                  <c:v>4946429</c:v>
                </c:pt>
                <c:pt idx="2">
                  <c:v>4962178</c:v>
                </c:pt>
                <c:pt idx="3">
                  <c:v>4923969</c:v>
                </c:pt>
                <c:pt idx="4">
                  <c:v>4936026</c:v>
                </c:pt>
                <c:pt idx="5">
                  <c:v>4944545</c:v>
                </c:pt>
                <c:pt idx="6">
                  <c:v>4950452</c:v>
                </c:pt>
                <c:pt idx="7">
                  <c:v>4952803</c:v>
                </c:pt>
                <c:pt idx="8">
                  <c:v>4959140</c:v>
                </c:pt>
                <c:pt idx="9">
                  <c:v>4945357</c:v>
                </c:pt>
                <c:pt idx="10">
                  <c:v>4955738</c:v>
                </c:pt>
                <c:pt idx="11">
                  <c:v>5187490</c:v>
                </c:pt>
                <c:pt idx="12">
                  <c:v>5203995</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General"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ax val="5500000"/>
          <c:min val="400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chemeClr val="accent1"/>
            </a:solidFill>
            <a:ln>
              <a:noFill/>
            </a:ln>
            <a:effectLst/>
          </c:spPr>
          <c:invertIfNegative val="0"/>
          <c:dPt>
            <c:idx val="0"/>
            <c:invertIfNegative val="0"/>
            <c:bubble3D val="0"/>
            <c:spPr>
              <a:solidFill>
                <a:schemeClr val="accent1">
                  <a:lumMod val="25000"/>
                  <a:lumOff val="75000"/>
                </a:schemeClr>
              </a:solidFill>
              <a:ln>
                <a:noFill/>
              </a:ln>
              <a:effectLst/>
            </c:spPr>
            <c:extLst>
              <c:ext xmlns:c16="http://schemas.microsoft.com/office/drawing/2014/chart" uri="{C3380CC4-5D6E-409C-BE32-E72D297353CC}">
                <c16:uniqueId val="{00000004-CE69-3F44-BB1B-1E33DFBBDADF}"/>
              </c:ext>
            </c:extLst>
          </c:dPt>
          <c:dPt>
            <c:idx val="1"/>
            <c:invertIfNegative val="0"/>
            <c:bubble3D val="0"/>
            <c:spPr>
              <a:solidFill>
                <a:schemeClr val="accent1">
                  <a:lumMod val="25000"/>
                  <a:lumOff val="75000"/>
                </a:schemeClr>
              </a:solidFill>
              <a:ln>
                <a:noFill/>
              </a:ln>
              <a:effectLst/>
            </c:spPr>
            <c:extLst>
              <c:ext xmlns:c16="http://schemas.microsoft.com/office/drawing/2014/chart" uri="{C3380CC4-5D6E-409C-BE32-E72D297353CC}">
                <c16:uniqueId val="{00000005-CE69-3F44-BB1B-1E33DFBBDADF}"/>
              </c:ext>
            </c:extLst>
          </c:dPt>
          <c:dPt>
            <c:idx val="2"/>
            <c:invertIfNegative val="0"/>
            <c:bubble3D val="0"/>
            <c:spPr>
              <a:solidFill>
                <a:schemeClr val="accent1">
                  <a:lumMod val="25000"/>
                  <a:lumOff val="75000"/>
                </a:schemeClr>
              </a:solidFill>
              <a:ln>
                <a:noFill/>
              </a:ln>
              <a:effectLst/>
            </c:spPr>
            <c:extLst>
              <c:ext xmlns:c16="http://schemas.microsoft.com/office/drawing/2014/chart" uri="{C3380CC4-5D6E-409C-BE32-E72D297353CC}">
                <c16:uniqueId val="{00000006-CE69-3F44-BB1B-1E33DFBBDADF}"/>
              </c:ext>
            </c:extLst>
          </c:dPt>
          <c:dPt>
            <c:idx val="3"/>
            <c:invertIfNegative val="0"/>
            <c:bubble3D val="0"/>
            <c:spPr>
              <a:solidFill>
                <a:schemeClr val="accent1">
                  <a:lumMod val="25000"/>
                  <a:lumOff val="75000"/>
                </a:schemeClr>
              </a:solidFill>
              <a:ln>
                <a:noFill/>
              </a:ln>
              <a:effectLst/>
            </c:spPr>
            <c:extLst>
              <c:ext xmlns:c16="http://schemas.microsoft.com/office/drawing/2014/chart" uri="{C3380CC4-5D6E-409C-BE32-E72D297353CC}">
                <c16:uniqueId val="{00000007-CE69-3F44-BB1B-1E33DFBBDADF}"/>
              </c:ext>
            </c:extLst>
          </c:dPt>
          <c:dPt>
            <c:idx val="4"/>
            <c:invertIfNegative val="0"/>
            <c:bubble3D val="0"/>
            <c:spPr>
              <a:solidFill>
                <a:schemeClr val="accent1">
                  <a:lumMod val="25000"/>
                  <a:lumOff val="75000"/>
                </a:schemeClr>
              </a:solidFill>
              <a:ln>
                <a:noFill/>
              </a:ln>
              <a:effectLst/>
            </c:spPr>
            <c:extLst>
              <c:ext xmlns:c16="http://schemas.microsoft.com/office/drawing/2014/chart" uri="{C3380CC4-5D6E-409C-BE32-E72D297353CC}">
                <c16:uniqueId val="{00000008-CE69-3F44-BB1B-1E33DFBBDADF}"/>
              </c:ext>
            </c:extLst>
          </c:dPt>
          <c:dPt>
            <c:idx val="5"/>
            <c:invertIfNegative val="0"/>
            <c:bubble3D val="0"/>
            <c:spPr>
              <a:solidFill>
                <a:schemeClr val="accent1">
                  <a:lumMod val="25000"/>
                  <a:lumOff val="75000"/>
                </a:schemeClr>
              </a:solidFill>
              <a:ln>
                <a:noFill/>
              </a:ln>
              <a:effectLst/>
            </c:spPr>
            <c:extLst>
              <c:ext xmlns:c16="http://schemas.microsoft.com/office/drawing/2014/chart" uri="{C3380CC4-5D6E-409C-BE32-E72D297353CC}">
                <c16:uniqueId val="{00000009-CE69-3F44-BB1B-1E33DFBBDADF}"/>
              </c:ext>
            </c:extLst>
          </c:dPt>
          <c:dPt>
            <c:idx val="6"/>
            <c:invertIfNegative val="0"/>
            <c:bubble3D val="0"/>
            <c:spPr>
              <a:solidFill>
                <a:schemeClr val="accent1">
                  <a:lumMod val="25000"/>
                  <a:lumOff val="75000"/>
                </a:schemeClr>
              </a:solidFill>
              <a:ln>
                <a:noFill/>
              </a:ln>
              <a:effectLst/>
            </c:spPr>
            <c:extLst>
              <c:ext xmlns:c16="http://schemas.microsoft.com/office/drawing/2014/chart" uri="{C3380CC4-5D6E-409C-BE32-E72D297353CC}">
                <c16:uniqueId val="{0000000A-CE69-3F44-BB1B-1E33DFBBDADF}"/>
              </c:ext>
            </c:extLst>
          </c:dPt>
          <c:dPt>
            <c:idx val="7"/>
            <c:invertIfNegative val="0"/>
            <c:bubble3D val="0"/>
            <c:spPr>
              <a:solidFill>
                <a:schemeClr val="accent1">
                  <a:lumMod val="25000"/>
                  <a:lumOff val="75000"/>
                </a:schemeClr>
              </a:solidFill>
              <a:ln>
                <a:noFill/>
              </a:ln>
              <a:effectLst/>
            </c:spPr>
            <c:extLst>
              <c:ext xmlns:c16="http://schemas.microsoft.com/office/drawing/2014/chart" uri="{C3380CC4-5D6E-409C-BE32-E72D297353CC}">
                <c16:uniqueId val="{0000000B-CE69-3F44-BB1B-1E33DFBBDADF}"/>
              </c:ext>
            </c:extLst>
          </c:dPt>
          <c:dPt>
            <c:idx val="8"/>
            <c:invertIfNegative val="0"/>
            <c:bubble3D val="0"/>
            <c:spPr>
              <a:solidFill>
                <a:schemeClr val="accent1">
                  <a:lumMod val="25000"/>
                  <a:lumOff val="75000"/>
                </a:schemeClr>
              </a:solidFill>
              <a:ln>
                <a:noFill/>
              </a:ln>
              <a:effectLst/>
            </c:spPr>
            <c:extLst>
              <c:ext xmlns:c16="http://schemas.microsoft.com/office/drawing/2014/chart" uri="{C3380CC4-5D6E-409C-BE32-E72D297353CC}">
                <c16:uniqueId val="{0000000C-CE69-3F44-BB1B-1E33DFBBDADF}"/>
              </c:ext>
            </c:extLst>
          </c:dPt>
          <c:dPt>
            <c:idx val="9"/>
            <c:invertIfNegative val="0"/>
            <c:bubble3D val="0"/>
            <c:spPr>
              <a:solidFill>
                <a:schemeClr val="accent1">
                  <a:lumMod val="25000"/>
                  <a:lumOff val="75000"/>
                </a:schemeClr>
              </a:solidFill>
              <a:ln>
                <a:noFill/>
              </a:ln>
              <a:effectLst/>
            </c:spPr>
            <c:extLst>
              <c:ext xmlns:c16="http://schemas.microsoft.com/office/drawing/2014/chart" uri="{C3380CC4-5D6E-409C-BE32-E72D297353CC}">
                <c16:uniqueId val="{0000000D-CE69-3F44-BB1B-1E33DFBBDADF}"/>
              </c:ext>
            </c:extLst>
          </c:dPt>
          <c:dPt>
            <c:idx val="10"/>
            <c:invertIfNegative val="0"/>
            <c:bubble3D val="0"/>
            <c:spPr>
              <a:solidFill>
                <a:schemeClr val="accent1">
                  <a:lumMod val="25000"/>
                  <a:lumOff val="75000"/>
                </a:schemeClr>
              </a:solidFill>
              <a:ln>
                <a:noFill/>
              </a:ln>
              <a:effectLst/>
            </c:spPr>
            <c:extLst>
              <c:ext xmlns:c16="http://schemas.microsoft.com/office/drawing/2014/chart" uri="{C3380CC4-5D6E-409C-BE32-E72D297353CC}">
                <c16:uniqueId val="{0000000E-CE69-3F44-BB1B-1E33DFBBDADF}"/>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2-4E00-4FD5-88F8-F35B49382BF5}"/>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00-FE1F-451F-AF2D-205ED158F0B8}"/>
              </c:ext>
            </c:extLst>
          </c:dPt>
          <c:dLbls>
            <c:dLbl>
              <c:idx val="1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1F-451F-AF2D-205ED158F0B8}"/>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2/2024</c:v>
                </c:pt>
                <c:pt idx="1">
                  <c:v>3/2024</c:v>
                </c:pt>
                <c:pt idx="2">
                  <c:v>4/2024</c:v>
                </c:pt>
                <c:pt idx="3">
                  <c:v>5/2024</c:v>
                </c:pt>
                <c:pt idx="4">
                  <c:v>6/2024</c:v>
                </c:pt>
                <c:pt idx="5">
                  <c:v>7/2024</c:v>
                </c:pt>
                <c:pt idx="6">
                  <c:v>8/2024</c:v>
                </c:pt>
                <c:pt idx="7">
                  <c:v>9/2024</c:v>
                </c:pt>
                <c:pt idx="8">
                  <c:v>10/2024</c:v>
                </c:pt>
                <c:pt idx="9">
                  <c:v>11/2024</c:v>
                </c:pt>
                <c:pt idx="10">
                  <c:v>12/2024</c:v>
                </c:pt>
                <c:pt idx="11">
                  <c:v>1/2025 *</c:v>
                </c:pt>
                <c:pt idx="12">
                  <c:v>2/2025</c:v>
                </c:pt>
              </c:strCache>
            </c:strRef>
          </c:cat>
          <c:val>
            <c:numRef>
              <c:f>Sheet1!$B$2:$B$14</c:f>
              <c:numCache>
                <c:formatCode>#,##0</c:formatCode>
                <c:ptCount val="13"/>
                <c:pt idx="0">
                  <c:v>2280304</c:v>
                </c:pt>
                <c:pt idx="1">
                  <c:v>2274132</c:v>
                </c:pt>
                <c:pt idx="2">
                  <c:v>2278121</c:v>
                </c:pt>
                <c:pt idx="3">
                  <c:v>2246384</c:v>
                </c:pt>
                <c:pt idx="4">
                  <c:v>2248330</c:v>
                </c:pt>
                <c:pt idx="5">
                  <c:v>2250452</c:v>
                </c:pt>
                <c:pt idx="6">
                  <c:v>2252180</c:v>
                </c:pt>
                <c:pt idx="7">
                  <c:v>2253623</c:v>
                </c:pt>
                <c:pt idx="8">
                  <c:v>2247970</c:v>
                </c:pt>
                <c:pt idx="9">
                  <c:v>2244610</c:v>
                </c:pt>
                <c:pt idx="10">
                  <c:v>2245382</c:v>
                </c:pt>
                <c:pt idx="11">
                  <c:v>2498449</c:v>
                </c:pt>
                <c:pt idx="12">
                  <c:v>2504302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2000000"/>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2/2024</c:v>
                </c:pt>
                <c:pt idx="1">
                  <c:v>3/2024</c:v>
                </c:pt>
                <c:pt idx="2">
                  <c:v>4/2024</c:v>
                </c:pt>
                <c:pt idx="3">
                  <c:v>5/2024</c:v>
                </c:pt>
                <c:pt idx="4">
                  <c:v>6/2024</c:v>
                </c:pt>
                <c:pt idx="5">
                  <c:v>7/2024</c:v>
                </c:pt>
                <c:pt idx="6">
                  <c:v>8/2024</c:v>
                </c:pt>
                <c:pt idx="7">
                  <c:v>9/2024</c:v>
                </c:pt>
                <c:pt idx="8">
                  <c:v>10/2024</c:v>
                </c:pt>
                <c:pt idx="9">
                  <c:v>11/2024</c:v>
                </c:pt>
                <c:pt idx="10">
                  <c:v>12/2024</c:v>
                </c:pt>
                <c:pt idx="11">
                  <c:v>1/2025</c:v>
                </c:pt>
                <c:pt idx="12">
                  <c:v>2/2025</c:v>
                </c:pt>
              </c:strCache>
            </c:strRef>
          </c:cat>
          <c:val>
            <c:numRef>
              <c:f>Sheet1!$B$2:$B$14</c:f>
              <c:numCache>
                <c:formatCode>#,##0</c:formatCode>
                <c:ptCount val="13"/>
                <c:pt idx="0">
                  <c:v>1671450</c:v>
                </c:pt>
                <c:pt idx="1">
                  <c:v>1675979</c:v>
                </c:pt>
                <c:pt idx="2">
                  <c:v>1682724</c:v>
                </c:pt>
                <c:pt idx="3">
                  <c:v>1675249</c:v>
                </c:pt>
                <c:pt idx="4">
                  <c:v>1680902</c:v>
                </c:pt>
                <c:pt idx="5">
                  <c:v>1684013</c:v>
                </c:pt>
                <c:pt idx="6">
                  <c:v>1685749</c:v>
                </c:pt>
                <c:pt idx="7">
                  <c:v>1682314</c:v>
                </c:pt>
                <c:pt idx="8">
                  <c:v>1691731</c:v>
                </c:pt>
                <c:pt idx="9">
                  <c:v>1687340</c:v>
                </c:pt>
                <c:pt idx="10">
                  <c:v>1695852</c:v>
                </c:pt>
                <c:pt idx="11">
                  <c:v>1676728</c:v>
                </c:pt>
                <c:pt idx="12">
                  <c:v>1683007</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45323</c:v>
                </c:pt>
                <c:pt idx="1">
                  <c:v>45352</c:v>
                </c:pt>
                <c:pt idx="2">
                  <c:v>45383</c:v>
                </c:pt>
                <c:pt idx="3">
                  <c:v>45413</c:v>
                </c:pt>
                <c:pt idx="4">
                  <c:v>45444</c:v>
                </c:pt>
                <c:pt idx="5">
                  <c:v>45474</c:v>
                </c:pt>
                <c:pt idx="6">
                  <c:v>45505</c:v>
                </c:pt>
                <c:pt idx="7">
                  <c:v>45536</c:v>
                </c:pt>
                <c:pt idx="8">
                  <c:v>45566</c:v>
                </c:pt>
                <c:pt idx="9">
                  <c:v>45597</c:v>
                </c:pt>
                <c:pt idx="10">
                  <c:v>45627</c:v>
                </c:pt>
                <c:pt idx="11">
                  <c:v>45658</c:v>
                </c:pt>
                <c:pt idx="12">
                  <c:v>45689</c:v>
                </c:pt>
              </c:numCache>
            </c:numRef>
          </c:cat>
          <c:val>
            <c:numRef>
              <c:f>Sheet1!$B$2:$B$14</c:f>
              <c:numCache>
                <c:formatCode>#,##0</c:formatCode>
                <c:ptCount val="13"/>
                <c:pt idx="0">
                  <c:v>643474</c:v>
                </c:pt>
                <c:pt idx="1">
                  <c:v>643789</c:v>
                </c:pt>
                <c:pt idx="2">
                  <c:v>644643</c:v>
                </c:pt>
                <c:pt idx="3">
                  <c:v>642043</c:v>
                </c:pt>
                <c:pt idx="4">
                  <c:v>642077</c:v>
                </c:pt>
                <c:pt idx="5">
                  <c:v>641970</c:v>
                </c:pt>
                <c:pt idx="6">
                  <c:v>641397</c:v>
                </c:pt>
                <c:pt idx="7">
                  <c:v>641737</c:v>
                </c:pt>
                <c:pt idx="8">
                  <c:v>640414</c:v>
                </c:pt>
                <c:pt idx="9">
                  <c:v>631038</c:v>
                </c:pt>
                <c:pt idx="10">
                  <c:v>628332</c:v>
                </c:pt>
                <c:pt idx="11">
                  <c:v>571877</c:v>
                </c:pt>
                <c:pt idx="12">
                  <c:v>569925</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45323</c:v>
                </c:pt>
                <c:pt idx="1">
                  <c:v>45352</c:v>
                </c:pt>
                <c:pt idx="2">
                  <c:v>45383</c:v>
                </c:pt>
                <c:pt idx="3">
                  <c:v>45413</c:v>
                </c:pt>
                <c:pt idx="4">
                  <c:v>45444</c:v>
                </c:pt>
                <c:pt idx="5">
                  <c:v>45474</c:v>
                </c:pt>
                <c:pt idx="6">
                  <c:v>45505</c:v>
                </c:pt>
                <c:pt idx="7">
                  <c:v>45536</c:v>
                </c:pt>
                <c:pt idx="8">
                  <c:v>45566</c:v>
                </c:pt>
                <c:pt idx="9">
                  <c:v>45597</c:v>
                </c:pt>
                <c:pt idx="10">
                  <c:v>45627</c:v>
                </c:pt>
                <c:pt idx="11">
                  <c:v>45658</c:v>
                </c:pt>
                <c:pt idx="12">
                  <c:v>45689</c:v>
                </c:pt>
              </c:numCache>
            </c:numRef>
          </c:cat>
          <c:val>
            <c:numRef>
              <c:f>Sheet1!$B$2:$B$14</c:f>
              <c:numCache>
                <c:formatCode>#,##0</c:formatCode>
                <c:ptCount val="13"/>
                <c:pt idx="0">
                  <c:v>182924</c:v>
                </c:pt>
                <c:pt idx="1">
                  <c:v>184039</c:v>
                </c:pt>
                <c:pt idx="2">
                  <c:v>184872</c:v>
                </c:pt>
                <c:pt idx="3">
                  <c:v>185907</c:v>
                </c:pt>
                <c:pt idx="4">
                  <c:v>187336</c:v>
                </c:pt>
                <c:pt idx="5">
                  <c:v>188630</c:v>
                </c:pt>
                <c:pt idx="6">
                  <c:v>189177</c:v>
                </c:pt>
                <c:pt idx="7">
                  <c:v>189987</c:v>
                </c:pt>
                <c:pt idx="8">
                  <c:v>190618</c:v>
                </c:pt>
                <c:pt idx="9">
                  <c:v>191586</c:v>
                </c:pt>
                <c:pt idx="10">
                  <c:v>192369</c:v>
                </c:pt>
                <c:pt idx="11">
                  <c:v>155958</c:v>
                </c:pt>
                <c:pt idx="12">
                  <c:v>156832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0.40476</cdr:x>
      <cdr:y>0.43032</cdr:y>
    </cdr:from>
    <cdr:to>
      <cdr:x>0.71265</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075935"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5 203 995</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21.3.2025</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21.3.2025</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a:t>
            </a:fld>
            <a:endParaRPr lang="en-FI" dirty="0"/>
          </a:p>
        </p:txBody>
      </p:sp>
    </p:spTree>
    <p:extLst>
      <p:ext uri="{BB962C8B-B14F-4D97-AF65-F5344CB8AC3E}">
        <p14:creationId xmlns:p14="http://schemas.microsoft.com/office/powerpoint/2010/main" val="77407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1D5E6-CFDD-0622-7B29-FFC28A063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3F620-9B04-FEAC-96EC-07E310264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FA1CA-F741-60F2-D8E0-78545C3DD718}"/>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97DAB9FC-9008-6EC8-50D2-3390014FBF2B}"/>
              </a:ext>
            </a:extLst>
          </p:cNvPr>
          <p:cNvSpPr>
            <a:spLocks noGrp="1"/>
          </p:cNvSpPr>
          <p:nvPr>
            <p:ph type="sldNum" sz="quarter" idx="5"/>
          </p:nvPr>
        </p:nvSpPr>
        <p:spPr/>
        <p:txBody>
          <a:bodyPr/>
          <a:lstStyle/>
          <a:p>
            <a:fld id="{ECE063A0-E1D9-054C-B6B8-9DCE4E3BD599}" type="slidenum">
              <a:rPr lang="en-FI" smtClean="0"/>
              <a:pPr/>
              <a:t>14</a:t>
            </a:fld>
            <a:endParaRPr lang="en-FI" dirty="0"/>
          </a:p>
        </p:txBody>
      </p:sp>
    </p:spTree>
    <p:extLst>
      <p:ext uri="{BB962C8B-B14F-4D97-AF65-F5344CB8AC3E}">
        <p14:creationId xmlns:p14="http://schemas.microsoft.com/office/powerpoint/2010/main" val="349641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34</a:t>
            </a:fld>
            <a:endParaRPr lang="en-FI" dirty="0"/>
          </a:p>
        </p:txBody>
      </p:sp>
    </p:spTree>
    <p:extLst>
      <p:ext uri="{BB962C8B-B14F-4D97-AF65-F5344CB8AC3E}">
        <p14:creationId xmlns:p14="http://schemas.microsoft.com/office/powerpoint/2010/main" val="135855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35</a:t>
            </a:fld>
            <a:endParaRPr lang="en-FI" dirty="0"/>
          </a:p>
        </p:txBody>
      </p:sp>
    </p:spTree>
    <p:extLst>
      <p:ext uri="{BB962C8B-B14F-4D97-AF65-F5344CB8AC3E}">
        <p14:creationId xmlns:p14="http://schemas.microsoft.com/office/powerpoint/2010/main" val="3035286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37</a:t>
            </a:fld>
            <a:endParaRPr lang="en-FI" dirty="0"/>
          </a:p>
        </p:txBody>
      </p:sp>
    </p:spTree>
    <p:extLst>
      <p:ext uri="{BB962C8B-B14F-4D97-AF65-F5344CB8AC3E}">
        <p14:creationId xmlns:p14="http://schemas.microsoft.com/office/powerpoint/2010/main" val="305987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CE063A0-E1D9-054C-B6B8-9DCE4E3BD599}" type="slidenum">
              <a:rPr lang="en-FI" smtClean="0"/>
              <a:pPr/>
              <a:t>3</a:t>
            </a:fld>
            <a:endParaRPr lang="en-FI" dirty="0"/>
          </a:p>
        </p:txBody>
      </p:sp>
    </p:spTree>
    <p:extLst>
      <p:ext uri="{BB962C8B-B14F-4D97-AF65-F5344CB8AC3E}">
        <p14:creationId xmlns:p14="http://schemas.microsoft.com/office/powerpoint/2010/main" val="4043347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10488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B6E76-0CF9-1F48-78B7-211406D81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EBD05-CBBE-B9CA-CB01-57B704C69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5070DD-8FF0-71B8-EB70-99E37D599D77}"/>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4D377BE8-C95F-0AA7-E7DB-16F97CF71F6F}"/>
              </a:ext>
            </a:extLst>
          </p:cNvPr>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3059011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1.emf"/><Relationship Id="rId7" Type="http://schemas.openxmlformats.org/officeDocument/2006/relationships/image" Target="../media/image24.emf"/><Relationship Id="rId2" Type="http://schemas.openxmlformats.org/officeDocument/2006/relationships/image" Target="../media/image20.emf"/><Relationship Id="rId1" Type="http://schemas.openxmlformats.org/officeDocument/2006/relationships/slideMaster" Target="../slideMasters/slideMaster1.xml"/><Relationship Id="rId6" Type="http://schemas.openxmlformats.org/officeDocument/2006/relationships/image" Target="../media/image23.emf"/><Relationship Id="rId5" Type="http://schemas.openxmlformats.org/officeDocument/2006/relationships/image" Target="../media/image22.emf"/><Relationship Id="rId10" Type="http://schemas.openxmlformats.org/officeDocument/2006/relationships/image" Target="../media/image27.png"/><Relationship Id="rId4" Type="http://schemas.openxmlformats.org/officeDocument/2006/relationships/image" Target="../media/image2.emf"/><Relationship Id="rId9" Type="http://schemas.openxmlformats.org/officeDocument/2006/relationships/image" Target="../media/image2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56048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22338"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70563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ansi">
    <p:spTree>
      <p:nvGrpSpPr>
        <p:cNvPr id="1" name=""/>
        <p:cNvGrpSpPr/>
        <p:nvPr/>
      </p:nvGrpSpPr>
      <p:grpSpPr>
        <a:xfrm>
          <a:off x="0" y="0"/>
          <a:ext cx="0" cy="0"/>
          <a:chOff x="0" y="0"/>
          <a:chExt cx="0" cy="0"/>
        </a:xfrm>
      </p:grpSpPr>
      <p:pic>
        <p:nvPicPr>
          <p:cNvPr id="4" name="Picture 3" descr="A person standing on a sidewalk in the rain&#10;&#10;Description automatically generated">
            <a:extLst>
              <a:ext uri="{FF2B5EF4-FFF2-40B4-BE49-F238E27FC236}">
                <a16:creationId xmlns:a16="http://schemas.microsoft.com/office/drawing/2014/main" id="{B9885343-EEE6-14C3-AF3D-EE2EC5DA5CA0}"/>
              </a:ext>
            </a:extLst>
          </p:cNvPr>
          <p:cNvPicPr>
            <a:picLocks noChangeAspect="1"/>
          </p:cNvPicPr>
          <p:nvPr userDrawn="1"/>
        </p:nvPicPr>
        <p:blipFill>
          <a:blip r:embed="rId2"/>
          <a:stretch>
            <a:fillRect/>
          </a:stretch>
        </p:blipFill>
        <p:spPr>
          <a:xfrm>
            <a:off x="-19548" y="0"/>
            <a:ext cx="12287748" cy="6911859"/>
          </a:xfrm>
          <a:prstGeom prst="rect">
            <a:avLst/>
          </a:prstGeom>
        </p:spPr>
      </p:pic>
      <p:pic>
        <p:nvPicPr>
          <p:cNvPr id="6" name="Picture 5" descr="A colorful lines on a black background&#10;&#10;Description automatically generated">
            <a:extLst>
              <a:ext uri="{FF2B5EF4-FFF2-40B4-BE49-F238E27FC236}">
                <a16:creationId xmlns:a16="http://schemas.microsoft.com/office/drawing/2014/main" id="{C13EF315-CC8E-57E0-80C7-B54D44F0E7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Joulukuu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4361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23" name="Picture 22" descr="A person looking at his phone&#10;&#10;Description automatically generated">
            <a:extLst>
              <a:ext uri="{FF2B5EF4-FFF2-40B4-BE49-F238E27FC236}">
                <a16:creationId xmlns:a16="http://schemas.microsoft.com/office/drawing/2014/main" id="{A07CF64A-81D0-7C08-8529-3799049560BF}"/>
              </a:ext>
            </a:extLst>
          </p:cNvPr>
          <p:cNvPicPr>
            <a:picLocks noChangeAspect="1"/>
          </p:cNvPicPr>
          <p:nvPr userDrawn="1"/>
        </p:nvPicPr>
        <p:blipFill>
          <a:blip r:embed="rId2"/>
          <a:stretch>
            <a:fillRect/>
          </a:stretch>
        </p:blipFill>
        <p:spPr>
          <a:xfrm>
            <a:off x="-19548"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1208282"/>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796260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2/2025</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2/2025</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Kansi">
    <p:spTree>
      <p:nvGrpSpPr>
        <p:cNvPr id="1" name=""/>
        <p:cNvGrpSpPr/>
        <p:nvPr/>
      </p:nvGrpSpPr>
      <p:grpSpPr>
        <a:xfrm>
          <a:off x="0" y="0"/>
          <a:ext cx="0" cy="0"/>
          <a:chOff x="0" y="0"/>
          <a:chExt cx="0" cy="0"/>
        </a:xfrm>
      </p:grpSpPr>
      <p:pic>
        <p:nvPicPr>
          <p:cNvPr id="3" name="Picture 2" descr="A person in a pink dress holding a phone&#10;&#10;Description automatically generated">
            <a:extLst>
              <a:ext uri="{FF2B5EF4-FFF2-40B4-BE49-F238E27FC236}">
                <a16:creationId xmlns:a16="http://schemas.microsoft.com/office/drawing/2014/main" id="{649B49BB-ECA4-A856-AA7E-03DF913B636C}"/>
              </a:ext>
            </a:extLst>
          </p:cNvPr>
          <p:cNvPicPr>
            <a:picLocks noChangeAspect="1"/>
          </p:cNvPicPr>
          <p:nvPr userDrawn="1"/>
        </p:nvPicPr>
        <p:blipFill>
          <a:blip r:embed="rId2"/>
          <a:stretch>
            <a:fillRect/>
          </a:stretch>
        </p:blipFill>
        <p:spPr>
          <a:xfrm>
            <a:off x="-54428" y="-31977"/>
            <a:ext cx="12268200" cy="6900863"/>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624880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normAutofit/>
          </a:bodyPr>
          <a:lstStyle>
            <a:lvl1pPr>
              <a:defRPr lang="en-FI" sz="3000" b="0" i="0" kern="1200" dirty="0">
                <a:solidFill>
                  <a:schemeClr val="accent1"/>
                </a:solidFill>
                <a:latin typeface="Canela Medium" pitchFamily="2" charset="77"/>
                <a:ea typeface="+mj-ea"/>
                <a:cs typeface="+mj-cs"/>
              </a:defRPr>
            </a:lvl1pPr>
          </a:lstStyle>
          <a:p>
            <a:r>
              <a:rPr lang="en-GB" dirty="0"/>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normAutofit/>
          </a:bodyPr>
          <a:lstStyle>
            <a:lvl1pPr marL="0" indent="0">
              <a:lnSpc>
                <a:spcPct val="120000"/>
              </a:lnSpc>
              <a:buNone/>
              <a:defRPr lang="en-GB" sz="1600" b="0" i="0" kern="1200" dirty="0">
                <a:solidFill>
                  <a:schemeClr val="tx2"/>
                </a:solidFill>
                <a:latin typeface="Neue Haas Unica W1G Light" panose="020B0404030206020203" pitchFamily="34" charset="0"/>
                <a:ea typeface="+mn-ea"/>
                <a:cs typeface="+mn-cs"/>
              </a:defRPr>
            </a:lvl1pPr>
            <a:lvl2pPr marL="457200" indent="0">
              <a:lnSpc>
                <a:spcPct val="120000"/>
              </a:lnSpc>
              <a:buNone/>
              <a:defRPr lang="en-GB" sz="1600" b="0" i="0" kern="1200" dirty="0">
                <a:solidFill>
                  <a:schemeClr val="tx2"/>
                </a:solidFill>
                <a:latin typeface="Neue Haas Unica W1G Light" panose="020B0404030206020203" pitchFamily="34" charset="0"/>
                <a:ea typeface="+mn-ea"/>
                <a:cs typeface="+mn-cs"/>
              </a:defRPr>
            </a:lvl2pPr>
            <a:lvl3pPr marL="914400" indent="0">
              <a:lnSpc>
                <a:spcPct val="120000"/>
              </a:lnSpc>
              <a:buNone/>
              <a:defRPr lang="en-GB" sz="1600" b="0" i="0" kern="1200" dirty="0">
                <a:solidFill>
                  <a:schemeClr val="tx2"/>
                </a:solidFill>
                <a:latin typeface="Neue Haas Unica W1G Light" panose="020B0404030206020203" pitchFamily="34" charset="0"/>
                <a:ea typeface="+mn-ea"/>
                <a:cs typeface="+mn-cs"/>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Kansi">
    <p:spTree>
      <p:nvGrpSpPr>
        <p:cNvPr id="1" name=""/>
        <p:cNvGrpSpPr/>
        <p:nvPr/>
      </p:nvGrpSpPr>
      <p:grpSpPr>
        <a:xfrm>
          <a:off x="0" y="0"/>
          <a:ext cx="0" cy="0"/>
          <a:chOff x="0" y="0"/>
          <a:chExt cx="0" cy="0"/>
        </a:xfrm>
      </p:grpSpPr>
      <p:pic>
        <p:nvPicPr>
          <p:cNvPr id="5" name="Picture 4" descr="A person sitting on a tree trunk reading a book&#10;&#10;Description automatically generated">
            <a:extLst>
              <a:ext uri="{FF2B5EF4-FFF2-40B4-BE49-F238E27FC236}">
                <a16:creationId xmlns:a16="http://schemas.microsoft.com/office/drawing/2014/main" id="{64674690-556F-AE7E-6477-306D855A34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1778029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4" y="0"/>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grpSp>
        <p:nvGrpSpPr>
          <p:cNvPr id="6" name="Group 5">
            <a:extLst>
              <a:ext uri="{FF2B5EF4-FFF2-40B4-BE49-F238E27FC236}">
                <a16:creationId xmlns:a16="http://schemas.microsoft.com/office/drawing/2014/main" id="{9A44D7FF-BE6B-575B-F81F-FF72128B84AA}"/>
              </a:ext>
            </a:extLst>
          </p:cNvPr>
          <p:cNvGrpSpPr/>
          <p:nvPr userDrawn="1"/>
        </p:nvGrpSpPr>
        <p:grpSpPr>
          <a:xfrm>
            <a:off x="5061577" y="4706264"/>
            <a:ext cx="2068842" cy="236236"/>
            <a:chOff x="5061577" y="4706264"/>
            <a:chExt cx="2068842" cy="236236"/>
          </a:xfrm>
        </p:grpSpPr>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79458" y="4706264"/>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246443" y="4723592"/>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598682" y="4737165"/>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061577" y="4732519"/>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937348" y="4736510"/>
              <a:ext cx="193071" cy="193071"/>
            </a:xfrm>
            <a:prstGeom prst="rect">
              <a:avLst/>
            </a:prstGeom>
          </p:spPr>
        </p:pic>
        <p:pic>
          <p:nvPicPr>
            <p:cNvPr id="3" name="Picture 2" descr="A white butterfly on a black background&#10;&#10;AI-generated content may be incorrect.">
              <a:extLst>
                <a:ext uri="{FF2B5EF4-FFF2-40B4-BE49-F238E27FC236}">
                  <a16:creationId xmlns:a16="http://schemas.microsoft.com/office/drawing/2014/main" id="{2323F207-F2D7-23A4-0B80-5DCB0B4CBD3C}"/>
                </a:ext>
              </a:extLst>
            </p:cNvPr>
            <p:cNvPicPr>
              <a:picLocks noChangeAspect="1"/>
            </p:cNvPicPr>
            <p:nvPr userDrawn="1"/>
          </p:nvPicPr>
          <p:blipFill>
            <a:blip r:embed="rId10"/>
            <a:stretch>
              <a:fillRect/>
            </a:stretch>
          </p:blipFill>
          <p:spPr>
            <a:xfrm>
              <a:off x="5856688" y="4723592"/>
              <a:ext cx="248760" cy="218908"/>
            </a:xfrm>
            <a:prstGeom prst="rect">
              <a:avLst/>
            </a:prstGeom>
          </p:spPr>
        </p:pic>
      </p:grpSp>
    </p:spTree>
    <p:extLst>
      <p:ext uri="{BB962C8B-B14F-4D97-AF65-F5344CB8AC3E}">
        <p14:creationId xmlns:p14="http://schemas.microsoft.com/office/powerpoint/2010/main" val="313285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Kansi">
    <p:spTree>
      <p:nvGrpSpPr>
        <p:cNvPr id="1" name=""/>
        <p:cNvGrpSpPr/>
        <p:nvPr/>
      </p:nvGrpSpPr>
      <p:grpSpPr>
        <a:xfrm>
          <a:off x="0" y="0"/>
          <a:ext cx="0" cy="0"/>
          <a:chOff x="0" y="0"/>
          <a:chExt cx="0" cy="0"/>
        </a:xfrm>
      </p:grpSpPr>
      <p:pic>
        <p:nvPicPr>
          <p:cNvPr id="3" name="Picture 2" descr="A person using a cell phone&#10;&#10;AI-generated content may be incorrect.">
            <a:extLst>
              <a:ext uri="{FF2B5EF4-FFF2-40B4-BE49-F238E27FC236}">
                <a16:creationId xmlns:a16="http://schemas.microsoft.com/office/drawing/2014/main" id="{1C092B88-5501-DB32-495D-90AC2FCA7F31}"/>
              </a:ext>
            </a:extLst>
          </p:cNvPr>
          <p:cNvPicPr>
            <a:picLocks noChangeAspect="1"/>
          </p:cNvPicPr>
          <p:nvPr userDrawn="1"/>
        </p:nvPicPr>
        <p:blipFill>
          <a:blip r:embed="rId2"/>
          <a:srcRect l="14384" t="14384"/>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38158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Kansi">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FAD60947-BD6A-E80F-5A15-92EA374FC64C}"/>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12109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6406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Kansi">
    <p:bg>
      <p:bgPr>
        <a:solidFill>
          <a:schemeClr val="bg1"/>
        </a:solidFill>
        <a:effectLst/>
      </p:bgPr>
    </p:bg>
    <p:spTree>
      <p:nvGrpSpPr>
        <p:cNvPr id="1" name=""/>
        <p:cNvGrpSpPr/>
        <p:nvPr/>
      </p:nvGrpSpPr>
      <p:grpSpPr>
        <a:xfrm>
          <a:off x="0" y="0"/>
          <a:ext cx="0" cy="0"/>
          <a:chOff x="0" y="0"/>
          <a:chExt cx="0" cy="0"/>
        </a:xfrm>
      </p:grpSpPr>
      <p:pic>
        <p:nvPicPr>
          <p:cNvPr id="3" name="Picture 2" descr="A person sitting on a bed looking at his phone&#10;&#10;Description automatically generated">
            <a:extLst>
              <a:ext uri="{FF2B5EF4-FFF2-40B4-BE49-F238E27FC236}">
                <a16:creationId xmlns:a16="http://schemas.microsoft.com/office/drawing/2014/main" id="{7181D75F-F1D0-08F1-1A2F-137C50C5FD5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851325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Kansi">
    <p:bg>
      <p:bgPr>
        <a:solidFill>
          <a:schemeClr val="bg1"/>
        </a:solidFill>
        <a:effectLst/>
      </p:bgPr>
    </p:bg>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DDF606B4-6010-F3FE-CBFA-04319F0146C4}"/>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6548497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90" r:id="rId3"/>
    <p:sldLayoutId id="2147483693" r:id="rId4"/>
    <p:sldLayoutId id="2147483700" r:id="rId5"/>
    <p:sldLayoutId id="2147483699" r:id="rId6"/>
    <p:sldLayoutId id="2147483691" r:id="rId7"/>
    <p:sldLayoutId id="2147483697" r:id="rId8"/>
    <p:sldLayoutId id="2147483698" r:id="rId9"/>
    <p:sldLayoutId id="2147483696" r:id="rId10"/>
    <p:sldLayoutId id="2147483692" r:id="rId11"/>
    <p:sldLayoutId id="2147483689" r:id="rId12"/>
    <p:sldLayoutId id="2147483660" r:id="rId13"/>
    <p:sldLayoutId id="2147483654" r:id="rId14"/>
    <p:sldLayoutId id="2147483677" r:id="rId15"/>
    <p:sldLayoutId id="2147483679" r:id="rId16"/>
    <p:sldLayoutId id="2147483663" r:id="rId17"/>
    <p:sldLayoutId id="2147483686" r:id="rId18"/>
    <p:sldLayoutId id="2147483687" r:id="rId19"/>
    <p:sldLayoutId id="2147483667" r:id="rId20"/>
    <p:sldLayoutId id="2147483676" r:id="rId21"/>
    <p:sldLayoutId id="2147483664" r:id="rId22"/>
    <p:sldLayoutId id="2147483680" r:id="rId23"/>
    <p:sldLayoutId id="2147483678" r:id="rId24"/>
    <p:sldLayoutId id="2147483684" r:id="rId25"/>
    <p:sldLayoutId id="2147483661" r:id="rId26"/>
    <p:sldLayoutId id="2147483681" r:id="rId27"/>
    <p:sldLayoutId id="2147483683" r:id="rId28"/>
    <p:sldLayoutId id="2147483682" r:id="rId29"/>
    <p:sldLayoutId id="2147483662" r:id="rId30"/>
    <p:sldLayoutId id="2147483665" r:id="rId31"/>
    <p:sldLayoutId id="2147483657" r:id="rId32"/>
    <p:sldLayoutId id="2147483674" r:id="rId33"/>
    <p:sldLayoutId id="2147483666" r:id="rId34"/>
    <p:sldLayoutId id="2147483675" r:id="rId35"/>
    <p:sldLayoutId id="2147483670" r:id="rId36"/>
    <p:sldLayoutId id="2147483668" r:id="rId37"/>
    <p:sldLayoutId id="2147483669" r:id="rId38"/>
    <p:sldLayoutId id="2147483672" r:id="rId39"/>
    <p:sldLayoutId id="2147483673" r:id="rId40"/>
    <p:sldLayoutId id="2147483655" r:id="rId41"/>
    <p:sldLayoutId id="2147483671" r:id="rId42"/>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2.xml"/><Relationship Id="rId5" Type="http://schemas.openxmlformats.org/officeDocument/2006/relationships/image" Target="../media/image28.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hyperlink" Target="https://www.aikakausmedia.fi/ajankohtaista/ajankohtaista-aikakausmedioista/2023/facebook-muutti-kaytantoaan-tykkaajamaaran-ilmoittamisessa-nain-se-nakyy-someseurannassa/" TargetMode="Externa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hyperlink" Target="https://www.aikakausmedia.fi/ajankohtaista/ajankohtaista-aikakausmedioista/2025/nama-olivat-somen-suurimmat-aikakausmediat-vuonna-2024-kotoilu-ja-ruokamediat-kasvoivat-enite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aikakausmedia.fi/ajankohtaista/ajankohtaista-aikakausmedioista/2025/nain-somejatit-ja-algoritmit-vaikuttavat-journalismiin-alustan-ehdoilla-toimiminen-muuttaa-kerrontaa-ja-median-roolia/" TargetMode="Externa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hyperlink" Target="https://www.aikakausmedia.fi/ajankohtaista/ajankohtaista-aikakausmedioista/2025/anni-lintula-kertoo-aikakausmedioiden-monikanavaisuudesta-ja-konseptoinnista-29-4-ilmoittaudu-koulutukseen-nyt/"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image" Target="../media/image32.jpeg"/><Relationship Id="rId1" Type="http://schemas.openxmlformats.org/officeDocument/2006/relationships/slideLayout" Target="../slideLayouts/slideLayout33.xml"/><Relationship Id="rId4" Type="http://schemas.openxmlformats.org/officeDocument/2006/relationships/image" Target="../media/image13.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normAutofit fontScale="85000" lnSpcReduction="20000"/>
          </a:bodyPr>
          <a:lstStyle/>
          <a:p>
            <a:r>
              <a:rPr lang="fi-FI" sz="2800" b="1" dirty="0"/>
              <a:t>Helmikuu 2025</a:t>
            </a:r>
            <a:endParaRPr lang="en-FI" sz="2800" b="1" dirty="0"/>
          </a:p>
        </p:txBody>
      </p:sp>
    </p:spTree>
    <p:extLst>
      <p:ext uri="{BB962C8B-B14F-4D97-AF65-F5344CB8AC3E}">
        <p14:creationId xmlns:p14="http://schemas.microsoft.com/office/powerpoint/2010/main" val="284849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768810615"/>
              </p:ext>
            </p:extLst>
          </p:nvPr>
        </p:nvGraphicFramePr>
        <p:xfrm>
          <a:off x="699442" y="1862733"/>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8DD457FA-0DFC-2BFD-FBC9-4D30917244C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X:ssä </a:t>
            </a:r>
            <a:br>
              <a:rPr lang="fi-FI" sz="3200" dirty="0"/>
            </a:br>
            <a:r>
              <a:rPr lang="fi-FI" sz="2600" b="1" dirty="0">
                <a:solidFill>
                  <a:schemeClr val="accent2"/>
                </a:solidFill>
                <a:latin typeface="Neue Haas Unica W1G" panose="020B0504030206020203" pitchFamily="34" charset="0"/>
              </a:rPr>
              <a:t>2/2024 – 2/2025</a:t>
            </a:r>
          </a:p>
        </p:txBody>
      </p:sp>
      <p:sp>
        <p:nvSpPr>
          <p:cNvPr id="6" name="TextBox 5">
            <a:extLst>
              <a:ext uri="{FF2B5EF4-FFF2-40B4-BE49-F238E27FC236}">
                <a16:creationId xmlns:a16="http://schemas.microsoft.com/office/drawing/2014/main" id="{91E86FBA-D3E8-D205-489D-3E4EA1F0046A}"/>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X-tilien seuraajat. Päällekkäisyyksiä ei ole huomioitu.</a:t>
            </a:r>
          </a:p>
        </p:txBody>
      </p:sp>
    </p:spTree>
    <p:extLst>
      <p:ext uri="{BB962C8B-B14F-4D97-AF65-F5344CB8AC3E}">
        <p14:creationId xmlns:p14="http://schemas.microsoft.com/office/powerpoint/2010/main" val="246623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YouTubessa </a:t>
            </a:r>
            <a:br>
              <a:rPr lang="fi-FI" sz="3200" dirty="0"/>
            </a:br>
            <a:r>
              <a:rPr lang="fi-FI" sz="2600" b="1" dirty="0">
                <a:solidFill>
                  <a:schemeClr val="accent2"/>
                </a:solidFill>
                <a:latin typeface="Neue Haas Unica W1G" panose="020B0504030206020203" pitchFamily="34" charset="0"/>
              </a:rPr>
              <a:t>2/2024 – 2/2025</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144575270"/>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YouTube-kanavien tilaajat. Päällekkäisyyksiä ei ole huomioitu.</a:t>
            </a:r>
          </a:p>
        </p:txBody>
      </p:sp>
    </p:spTree>
    <p:extLst>
      <p:ext uri="{BB962C8B-B14F-4D97-AF65-F5344CB8AC3E}">
        <p14:creationId xmlns:p14="http://schemas.microsoft.com/office/powerpoint/2010/main" val="4991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252896520"/>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CA28830D-C6F8-AA2D-AF7C-B6212F42440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TikTokissa </a:t>
            </a:r>
            <a:br>
              <a:rPr lang="fi-FI" sz="3200" dirty="0"/>
            </a:br>
            <a:r>
              <a:rPr lang="fi-FI" sz="2600" b="1" dirty="0">
                <a:solidFill>
                  <a:schemeClr val="accent2"/>
                </a:solidFill>
                <a:latin typeface="Neue Haas Unica W1G" panose="020B0504030206020203" pitchFamily="34" charset="0"/>
              </a:rPr>
              <a:t>2/2024 – 2/2025</a:t>
            </a:r>
          </a:p>
        </p:txBody>
      </p:sp>
      <p:sp>
        <p:nvSpPr>
          <p:cNvPr id="6" name="TextBox 5">
            <a:extLst>
              <a:ext uri="{FF2B5EF4-FFF2-40B4-BE49-F238E27FC236}">
                <a16:creationId xmlns:a16="http://schemas.microsoft.com/office/drawing/2014/main" id="{83B7B5FB-1AAC-8BD6-0847-85A458BD4CA9}"/>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TikTok</a:t>
            </a:r>
            <a:r>
              <a:rPr lang="fi-FI" sz="1200" i="1" dirty="0">
                <a:solidFill>
                  <a:schemeClr val="accent1"/>
                </a:solidFill>
                <a:latin typeface="Neue Haas Unica W1G" panose="020B0504030206020203" pitchFamily="34" charset="0"/>
              </a:rPr>
              <a:t>-tilien seuraajat. Päällekkäisyyksiä ei ole huomioitu.</a:t>
            </a:r>
          </a:p>
        </p:txBody>
      </p:sp>
    </p:spTree>
    <p:extLst>
      <p:ext uri="{BB962C8B-B14F-4D97-AF65-F5344CB8AC3E}">
        <p14:creationId xmlns:p14="http://schemas.microsoft.com/office/powerpoint/2010/main" val="3100302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0D4A4-70D7-6D24-96E0-65FA352A260D}"/>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20749F5F-8C25-B078-D229-3D58CEAEBA2E}"/>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LinkedInissa</a:t>
            </a:r>
            <a:r>
              <a:rPr lang="fi-FI" sz="3400" dirty="0"/>
              <a:t> </a:t>
            </a:r>
            <a:br>
              <a:rPr lang="fi-FI" sz="3200" dirty="0"/>
            </a:br>
            <a:r>
              <a:rPr lang="fi-FI" sz="2600" b="1" dirty="0">
                <a:solidFill>
                  <a:schemeClr val="accent2"/>
                </a:solidFill>
                <a:latin typeface="Neue Haas Unica W1G" panose="020B0504030206020203" pitchFamily="34" charset="0"/>
              </a:rPr>
              <a:t>2/2024 – 2/2025</a:t>
            </a:r>
          </a:p>
        </p:txBody>
      </p:sp>
      <p:sp>
        <p:nvSpPr>
          <p:cNvPr id="6" name="TextBox 5">
            <a:extLst>
              <a:ext uri="{FF2B5EF4-FFF2-40B4-BE49-F238E27FC236}">
                <a16:creationId xmlns:a16="http://schemas.microsoft.com/office/drawing/2014/main" id="{E15E5651-A75F-2A33-F8E0-E75279CAEF04}"/>
              </a:ext>
            </a:extLst>
          </p:cNvPr>
          <p:cNvSpPr txBox="1"/>
          <p:nvPr/>
        </p:nvSpPr>
        <p:spPr>
          <a:xfrm>
            <a:off x="1169894" y="1524446"/>
            <a:ext cx="10058400" cy="276999"/>
          </a:xfrm>
          <a:prstGeom prst="rect">
            <a:avLst/>
          </a:prstGeom>
          <a:noFill/>
        </p:spPr>
        <p:txBody>
          <a:bodyPr wrap="square" rtlCol="0">
            <a:spAutoFit/>
          </a:bodyPr>
          <a:lstStyle/>
          <a:p>
            <a:r>
              <a:rPr lang="fi-FI" sz="1200" i="1" dirty="0" err="1">
                <a:solidFill>
                  <a:schemeClr val="accent1"/>
                </a:solidFill>
                <a:latin typeface="Neue Haas Unica W1G" panose="020B0504030206020203" pitchFamily="34" charset="0"/>
              </a:rPr>
              <a:t>Aikakausmedioiden</a:t>
            </a:r>
            <a:r>
              <a:rPr lang="fi-FI" sz="1200" i="1" dirty="0">
                <a:solidFill>
                  <a:schemeClr val="accent1"/>
                </a:solidFill>
                <a:latin typeface="Neue Haas Unica W1G" panose="020B0504030206020203" pitchFamily="34" charset="0"/>
              </a:rPr>
              <a:t> LinkedIn-tilien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AF615225-63F7-BAE9-8B63-90429ED1CDC3}"/>
              </a:ext>
            </a:extLst>
          </p:cNvPr>
          <p:cNvGraphicFramePr/>
          <p:nvPr>
            <p:extLst>
              <p:ext uri="{D42A27DB-BD31-4B8C-83A1-F6EECF244321}">
                <p14:modId xmlns:p14="http://schemas.microsoft.com/office/powerpoint/2010/main" val="238665464"/>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891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49A9F-B1D8-D549-0ABD-1A14A4EDCA01}"/>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DE292A0A-750C-3794-9552-D8DE7353DBE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Threadsissa</a:t>
            </a:r>
            <a:r>
              <a:rPr lang="fi-FI" sz="3400" dirty="0"/>
              <a:t> </a:t>
            </a:r>
            <a:br>
              <a:rPr lang="fi-FI" sz="3200" dirty="0"/>
            </a:br>
            <a:r>
              <a:rPr lang="fi-FI" sz="2600" b="1" dirty="0">
                <a:solidFill>
                  <a:schemeClr val="accent2"/>
                </a:solidFill>
                <a:latin typeface="Neue Haas Unica W1G" panose="020B0504030206020203" pitchFamily="34" charset="0"/>
              </a:rPr>
              <a:t>2/2024 – 2/2025</a:t>
            </a:r>
          </a:p>
        </p:txBody>
      </p:sp>
      <p:sp>
        <p:nvSpPr>
          <p:cNvPr id="6" name="TextBox 5">
            <a:extLst>
              <a:ext uri="{FF2B5EF4-FFF2-40B4-BE49-F238E27FC236}">
                <a16:creationId xmlns:a16="http://schemas.microsoft.com/office/drawing/2014/main" id="{4E3713CA-2F65-635D-23A6-845BDFFD0D81}"/>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BC26C281-649D-FF9A-B51E-508C0AC12942}"/>
              </a:ext>
            </a:extLst>
          </p:cNvPr>
          <p:cNvGraphicFramePr/>
          <p:nvPr>
            <p:extLst>
              <p:ext uri="{D42A27DB-BD31-4B8C-83A1-F6EECF244321}">
                <p14:modId xmlns:p14="http://schemas.microsoft.com/office/powerpoint/2010/main" val="3551572357"/>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805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264340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helmikuu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481609308"/>
              </p:ext>
            </p:extLst>
          </p:nvPr>
        </p:nvGraphicFramePr>
        <p:xfrm>
          <a:off x="1158466" y="1410790"/>
          <a:ext cx="4785132" cy="4554387"/>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8439">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280 198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264 883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237 414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4142">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211 488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210 300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192 206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161 626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150 612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34294">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129 549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843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119 679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0733125"/>
              </p:ext>
            </p:extLst>
          </p:nvPr>
        </p:nvGraphicFramePr>
        <p:xfrm>
          <a:off x="6344421" y="1410790"/>
          <a:ext cx="4785132" cy="45285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103 553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94 325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91 153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87 531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81 163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77 197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75 285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72 800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68 612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67 715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seuraajat ja tilaajat Facebookissa, Instagramissa, X:ssä, YouTubessa,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a:t>
            </a:r>
            <a:r>
              <a:rPr lang="fi-FI" sz="1000" dirty="0" err="1">
                <a:solidFill>
                  <a:schemeClr val="accent1"/>
                </a:solidFill>
                <a:latin typeface="Neue Haas Unica W1G" panose="020B0504030206020203" pitchFamily="34" charset="0"/>
              </a:rPr>
              <a:t>Threadissa</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LinkedInissa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Facebookissa</a:t>
            </a:r>
            <a:r>
              <a:rPr lang="fi-FI" sz="3000" dirty="0">
                <a:solidFill>
                  <a:schemeClr val="accent1"/>
                </a:solidFill>
              </a:rPr>
              <a:t> TOP 20 / helmikuu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944754582"/>
              </p:ext>
            </p:extLst>
          </p:nvPr>
        </p:nvGraphicFramePr>
        <p:xfrm>
          <a:off x="1158466" y="1410789"/>
          <a:ext cx="4785132" cy="45413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7462">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58 000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321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56 000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433059040"/>
              </p:ext>
            </p:extLst>
          </p:nvPr>
        </p:nvGraphicFramePr>
        <p:xfrm>
          <a:off x="6344421" y="1410790"/>
          <a:ext cx="4785132" cy="454133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2849">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helmikuu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422510196"/>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123 729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88 849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75 115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67 581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66 912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63 492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57 795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53 419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46 800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42 872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064790634"/>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42 806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42 716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42 692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41 676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36 639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35 434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32 610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32 432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30 555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29 905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helmikuu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619259482"/>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185 460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139 973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49 653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18 144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13 304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12 511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11 465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10 597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9 058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9 003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783348457"/>
              </p:ext>
            </p:extLst>
          </p:nvPr>
        </p:nvGraphicFramePr>
        <p:xfrm>
          <a:off x="6344421" y="1410790"/>
          <a:ext cx="4785132" cy="45722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8 075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7 318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6 156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5 720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5 469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5 290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4 615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4 479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Sairaanhoitaja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4 089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Kiinteistölehti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3 675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using a cell phone&#10;&#10;AI-generated content may be incorrect.">
            <a:extLst>
              <a:ext uri="{FF2B5EF4-FFF2-40B4-BE49-F238E27FC236}">
                <a16:creationId xmlns:a16="http://schemas.microsoft.com/office/drawing/2014/main" id="{DDAA86F2-0510-FA7B-78E8-BFA5F5A85E61}"/>
              </a:ext>
            </a:extLst>
          </p:cNvPr>
          <p:cNvPicPr>
            <a:picLocks noGrp="1" noChangeAspect="1"/>
          </p:cNvPicPr>
          <p:nvPr>
            <p:ph type="pic" idx="1"/>
          </p:nvPr>
        </p:nvPicPr>
        <p:blipFill>
          <a:blip r:embed="rId3"/>
          <a:srcRect l="11984" r="41766"/>
          <a:stretch/>
        </p:blipFill>
        <p:spPr>
          <a:xfrm>
            <a:off x="6553202" y="0"/>
            <a:ext cx="5638798" cy="6858000"/>
          </a:xfrm>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614501" y="480942"/>
            <a:ext cx="4799012" cy="1231900"/>
          </a:xfrm>
        </p:spPr>
        <p:txBody>
          <a:bodyPr>
            <a:noAutofit/>
          </a:bodyPr>
          <a:lstStyle/>
          <a:p>
            <a:r>
              <a:rPr lang="fi-FI" sz="3500" dirty="0"/>
              <a:t>SK:n </a:t>
            </a:r>
            <a:r>
              <a:rPr lang="fi-FI" sz="3500" dirty="0" err="1"/>
              <a:t>Tiktok</a:t>
            </a:r>
            <a:r>
              <a:rPr lang="fi-FI" sz="3500" dirty="0"/>
              <a:t> räjähti kasvuun helmikuussa</a:t>
            </a:r>
            <a:endParaRPr lang="en-FI" sz="35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612912" y="2304653"/>
            <a:ext cx="5350566" cy="3451603"/>
          </a:xfrm>
        </p:spPr>
        <p:txBody>
          <a:bodyPr anchor="ctr">
            <a:noAutofit/>
          </a:bodyPr>
          <a:lstStyle/>
          <a:p>
            <a:pPr fontAlgn="b"/>
            <a:r>
              <a:rPr lang="fi-FI" sz="1400" dirty="0" err="1"/>
              <a:t>Aikakausmedioilla</a:t>
            </a:r>
            <a:r>
              <a:rPr lang="fi-FI" sz="1400" dirty="0"/>
              <a:t> oli yhteensä 5 203 995 someseuraajaa.</a:t>
            </a:r>
          </a:p>
          <a:p>
            <a:pPr fontAlgn="b"/>
            <a:r>
              <a:rPr lang="fi-FI" sz="1400" dirty="0"/>
              <a:t>Uusia seuraajia saatiin helmikuussa 16 505. Kaikki kanavat X:ää lukuun ottamatta kasvoivat.</a:t>
            </a:r>
          </a:p>
          <a:p>
            <a:pPr fontAlgn="b"/>
            <a:r>
              <a:rPr lang="fi-FI" sz="1400" dirty="0"/>
              <a:t>Eniten yleisöään kasvattivat Kotiliesi (+3 093), Pelastustieto     (+2 177) ja Suomen Kuvalehti (+1 954).</a:t>
            </a:r>
          </a:p>
          <a:p>
            <a:pPr fontAlgn="b"/>
            <a:r>
              <a:rPr lang="fi-FI" sz="1400" dirty="0"/>
              <a:t>Suomen Kuvalehden kasvu tuli </a:t>
            </a:r>
            <a:r>
              <a:rPr lang="fi-FI" sz="1400" dirty="0" err="1"/>
              <a:t>Tiktokista</a:t>
            </a:r>
            <a:r>
              <a:rPr lang="fi-FI" sz="1400" dirty="0"/>
              <a:t>, jossa se sai yli kaksi tuhatta uutta seuraajaa.</a:t>
            </a:r>
          </a:p>
          <a:p>
            <a:pPr fontAlgn="b"/>
            <a:r>
              <a:rPr lang="fi-FI" sz="1400" dirty="0" err="1"/>
              <a:t>Tiktok</a:t>
            </a:r>
            <a:r>
              <a:rPr lang="fi-FI" sz="1400" dirty="0"/>
              <a:t>-seuraajien määrä ylitti tammikuussa 100 000 rajan. Helmikuussa seuraajia oli 119 330.</a:t>
            </a:r>
          </a:p>
          <a:p>
            <a:pPr fontAlgn="b"/>
            <a:r>
              <a:rPr lang="fi-FI" sz="1400" dirty="0" err="1"/>
              <a:t>Huom</a:t>
            </a:r>
            <a:r>
              <a:rPr lang="fi-FI" sz="1400" dirty="0"/>
              <a:t>! Seuratut kanavat muuttuivat tammikuussa, joten kokonaisseuraajamäärät ja Facebook-seuraajamäärät eivät ole vertailukelpoisia edellisvuoden lukuihin. Helmi- ja tammikuu ovat vertailukelpoisia.  </a:t>
            </a:r>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4"/>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9305"/>
          <a:stretch/>
        </p:blipFill>
        <p:spPr>
          <a:xfrm>
            <a:off x="5327652" y="0"/>
            <a:ext cx="2451100" cy="1441450"/>
          </a:xfrm>
          <a:prstGeom prst="rect">
            <a:avLst/>
          </a:prstGeom>
        </p:spPr>
      </p:pic>
    </p:spTree>
    <p:extLst>
      <p:ext uri="{BB962C8B-B14F-4D97-AF65-F5344CB8AC3E}">
        <p14:creationId xmlns:p14="http://schemas.microsoft.com/office/powerpoint/2010/main" val="15308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err="1">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helmikuu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551364177"/>
              </p:ext>
            </p:extLst>
          </p:nvPr>
        </p:nvGraphicFramePr>
        <p:xfrm>
          <a:off x="1208162" y="1410789"/>
          <a:ext cx="4785132" cy="456295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891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8915">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8 530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8915">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5 670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5 080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4 780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73806">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4 610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1286193586"/>
              </p:ext>
            </p:extLst>
          </p:nvPr>
        </p:nvGraphicFramePr>
        <p:xfrm>
          <a:off x="6298100" y="1410789"/>
          <a:ext cx="4785132" cy="461813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3279">
                <a:tc gridSpan="2">
                  <a:txBody>
                    <a:bodyPr/>
                    <a:lstStyle/>
                    <a:p>
                      <a:r>
                        <a:rPr lang="fi-FI" sz="1500" b="0" i="0" noProof="0" dirty="0">
                          <a:solidFill>
                            <a:schemeClr val="bg1"/>
                          </a:solidFill>
                          <a:latin typeface="Neue Haas Unica W1G Medium" panose="020B0504030206020203" pitchFamily="34" charset="0"/>
                        </a:rPr>
                        <a:t>    </a:t>
                      </a:r>
                      <a:r>
                        <a:rPr lang="fi-FI" sz="1500" b="0" i="0" noProof="0" dirty="0" err="1">
                          <a:solidFill>
                            <a:schemeClr val="bg1"/>
                          </a:solidFill>
                          <a:latin typeface="Neue Haas Unica W1G Medium" panose="020B0504030206020203" pitchFamily="34" charset="0"/>
                        </a:rPr>
                        <a:t>TikTok</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24 900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22 800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21 900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8 664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5 844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5 520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4 766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4 413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58457">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3 420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3 411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09DF6-AAB8-AE42-9A76-4E8A53F663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AF2274-F143-0A7E-60FA-464973AE1613}"/>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err="1">
                <a:solidFill>
                  <a:schemeClr val="accent1"/>
                </a:solidFill>
              </a:rPr>
              <a:t>LinkedInissa</a:t>
            </a:r>
            <a:r>
              <a:rPr lang="fi-FI" sz="3000" dirty="0">
                <a:solidFill>
                  <a:schemeClr val="accent1"/>
                </a:solidFill>
              </a:rPr>
              <a:t> ja </a:t>
            </a:r>
            <a:r>
              <a:rPr lang="fi-FI" sz="3000" u="sng" dirty="0" err="1">
                <a:solidFill>
                  <a:schemeClr val="accent1"/>
                </a:solidFill>
              </a:rPr>
              <a:t>Threadsissa</a:t>
            </a:r>
            <a:r>
              <a:rPr lang="fi-FI" sz="3000" dirty="0">
                <a:solidFill>
                  <a:schemeClr val="accent1"/>
                </a:solidFill>
              </a:rPr>
              <a:t>  TOP 10 / </a:t>
            </a:r>
            <a:br>
              <a:rPr lang="fi-FI" sz="3000" dirty="0">
                <a:solidFill>
                  <a:schemeClr val="accent1"/>
                </a:solidFill>
              </a:rPr>
            </a:br>
            <a:r>
              <a:rPr lang="fi-FI" sz="3000" dirty="0">
                <a:solidFill>
                  <a:schemeClr val="accent1"/>
                </a:solidFill>
              </a:rPr>
              <a:t>helmikuu 2025</a:t>
            </a:r>
          </a:p>
        </p:txBody>
      </p:sp>
      <p:graphicFrame>
        <p:nvGraphicFramePr>
          <p:cNvPr id="7" name="Table 7">
            <a:extLst>
              <a:ext uri="{FF2B5EF4-FFF2-40B4-BE49-F238E27FC236}">
                <a16:creationId xmlns:a16="http://schemas.microsoft.com/office/drawing/2014/main" id="{4DA18194-DA21-8B21-4F1A-3D05BC48D56A}"/>
              </a:ext>
            </a:extLst>
          </p:cNvPr>
          <p:cNvGraphicFramePr>
            <a:graphicFrameLocks noGrp="1"/>
          </p:cNvGraphicFramePr>
          <p:nvPr>
            <p:ph idx="10"/>
            <p:extLst>
              <p:ext uri="{D42A27DB-BD31-4B8C-83A1-F6EECF244321}">
                <p14:modId xmlns:p14="http://schemas.microsoft.com/office/powerpoint/2010/main" val="875264641"/>
              </p:ext>
            </p:extLst>
          </p:nvPr>
        </p:nvGraphicFramePr>
        <p:xfrm>
          <a:off x="6326262" y="1410788"/>
          <a:ext cx="4785132" cy="467811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903908">
                  <a:extLst>
                    <a:ext uri="{9D8B030D-6E8A-4147-A177-3AD203B41FA5}">
                      <a16:colId xmlns:a16="http://schemas.microsoft.com/office/drawing/2014/main" val="3107084423"/>
                    </a:ext>
                  </a:extLst>
                </a:gridCol>
                <a:gridCol w="101059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687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kern="1200" noProof="0" dirty="0" err="1">
                          <a:solidFill>
                            <a:schemeClr val="bg1"/>
                          </a:solidFill>
                          <a:latin typeface="Neue Haas Unica W1G Medium" panose="020B0504030206020203" pitchFamily="34" charset="0"/>
                          <a:ea typeface="+mn-ea"/>
                          <a:cs typeface="+mn-cs"/>
                        </a:rPr>
                        <a:t>Threads</a:t>
                      </a:r>
                      <a:endParaRPr lang="fi-FI" sz="1500" b="0" i="0" kern="1200" noProof="0" dirty="0">
                        <a:solidFill>
                          <a:schemeClr val="bg1"/>
                        </a:solidFill>
                        <a:latin typeface="Neue Haas Unica W1G Medium" panose="020B0504030206020203" pitchFamily="34" charset="0"/>
                        <a:ea typeface="+mn-ea"/>
                        <a:cs typeface="+mn-cs"/>
                      </a:endParaRP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687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14 871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687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10 588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84307">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7 496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687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6 790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75807">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6 739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687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5 678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687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5 257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687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4 138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687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3 587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83026">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Talo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3 376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D7FC17E1-526C-F476-F806-A5B31993A33C}"/>
              </a:ext>
            </a:extLst>
          </p:cNvPr>
          <p:cNvGraphicFramePr>
            <a:graphicFrameLocks/>
          </p:cNvGraphicFramePr>
          <p:nvPr>
            <p:extLst>
              <p:ext uri="{D42A27DB-BD31-4B8C-83A1-F6EECF244321}">
                <p14:modId xmlns:p14="http://schemas.microsoft.com/office/powerpoint/2010/main" val="3810750351"/>
              </p:ext>
            </p:extLst>
          </p:nvPr>
        </p:nvGraphicFramePr>
        <p:xfrm>
          <a:off x="1205400" y="1410790"/>
          <a:ext cx="4785132" cy="4678117"/>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049999">
                  <a:extLst>
                    <a:ext uri="{9D8B030D-6E8A-4147-A177-3AD203B41FA5}">
                      <a16:colId xmlns:a16="http://schemas.microsoft.com/office/drawing/2014/main" val="3107084423"/>
                    </a:ext>
                  </a:extLst>
                </a:gridCol>
                <a:gridCol w="86450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385384">
                <a:tc gridSpan="2">
                  <a:txBody>
                    <a:bodyPr/>
                    <a:lstStyle/>
                    <a:p>
                      <a:r>
                        <a:rPr lang="fi-FI" sz="1500" b="0" i="0" noProof="0" dirty="0">
                          <a:solidFill>
                            <a:schemeClr val="bg1"/>
                          </a:solidFill>
                          <a:latin typeface="Neue Haas Unica W1G Medium" panose="020B0504030206020203" pitchFamily="34" charset="0"/>
                        </a:rPr>
                        <a:t>    LinkedIn</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8538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33 929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8538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17 176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460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Tekniikka&amp;Talous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15 004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8538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7 318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85384">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4 218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8538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2 250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85384">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Print&amp;Media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1 671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460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1 426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7030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Kiertotalouden erikoislehti Uusiouutiset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1 205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8538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935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604371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02378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helmikuu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449988617"/>
              </p:ext>
            </p:extLst>
          </p:nvPr>
        </p:nvGraphicFramePr>
        <p:xfrm>
          <a:off x="1815289" y="1410789"/>
          <a:ext cx="4134751" cy="4583326"/>
        </p:xfrm>
        <a:graphic>
          <a:graphicData uri="http://schemas.openxmlformats.org/drawingml/2006/table">
            <a:tbl>
              <a:tblPr firstRow="1" bandRow="1">
                <a:tableStyleId>{72833802-FEF1-4C79-8D5D-14CF1EAF98D9}</a:tableStyleId>
              </a:tblPr>
              <a:tblGrid>
                <a:gridCol w="503368">
                  <a:extLst>
                    <a:ext uri="{9D8B030D-6E8A-4147-A177-3AD203B41FA5}">
                      <a16:colId xmlns:a16="http://schemas.microsoft.com/office/drawing/2014/main" val="3436780004"/>
                    </a:ext>
                  </a:extLst>
                </a:gridCol>
                <a:gridCol w="2947806">
                  <a:extLst>
                    <a:ext uri="{9D8B030D-6E8A-4147-A177-3AD203B41FA5}">
                      <a16:colId xmlns:a16="http://schemas.microsoft.com/office/drawing/2014/main" val="3107084423"/>
                    </a:ext>
                  </a:extLst>
                </a:gridCol>
                <a:gridCol w="683577">
                  <a:extLst>
                    <a:ext uri="{9D8B030D-6E8A-4147-A177-3AD203B41FA5}">
                      <a16:colId xmlns:a16="http://schemas.microsoft.com/office/drawing/2014/main" val="2894783011"/>
                    </a:ext>
                  </a:extLst>
                </a:gridCol>
              </a:tblGrid>
              <a:tr h="416666">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6666">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+ 3 093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6666">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+ 2 177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6666">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+ 1 954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6666">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+ 1 146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6666">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+ 1 142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6666">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+ 1 028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6666">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+ 973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6666">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+ 594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6666">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+ 586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6666">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Vauhdin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+ 500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135133370"/>
              </p:ext>
            </p:extLst>
          </p:nvPr>
        </p:nvGraphicFramePr>
        <p:xfrm>
          <a:off x="6343745" y="1410789"/>
          <a:ext cx="4134751" cy="4590076"/>
        </p:xfrm>
        <a:graphic>
          <a:graphicData uri="http://schemas.openxmlformats.org/drawingml/2006/table">
            <a:tbl>
              <a:tblPr firstRow="1" bandRow="1">
                <a:tableStyleId>{72833802-FEF1-4C79-8D5D-14CF1EAF98D9}</a:tableStyleId>
              </a:tblPr>
              <a:tblGrid>
                <a:gridCol w="532872">
                  <a:extLst>
                    <a:ext uri="{9D8B030D-6E8A-4147-A177-3AD203B41FA5}">
                      <a16:colId xmlns:a16="http://schemas.microsoft.com/office/drawing/2014/main" val="3436780004"/>
                    </a:ext>
                  </a:extLst>
                </a:gridCol>
                <a:gridCol w="2337775">
                  <a:extLst>
                    <a:ext uri="{9D8B030D-6E8A-4147-A177-3AD203B41FA5}">
                      <a16:colId xmlns:a16="http://schemas.microsoft.com/office/drawing/2014/main" val="3107084423"/>
                    </a:ext>
                  </a:extLst>
                </a:gridCol>
                <a:gridCol w="1264104">
                  <a:extLst>
                    <a:ext uri="{9D8B030D-6E8A-4147-A177-3AD203B41FA5}">
                      <a16:colId xmlns:a16="http://schemas.microsoft.com/office/drawing/2014/main" val="2894783011"/>
                    </a:ext>
                  </a:extLst>
                </a:gridCol>
              </a:tblGrid>
              <a:tr h="393692">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59975">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Eeva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+ 468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93692">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93692">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53766">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err="1">
                          <a:solidFill>
                            <a:srgbClr val="0E2649"/>
                          </a:solidFill>
                          <a:effectLst/>
                          <a:latin typeface="Neue Haas Unica W1G" panose="020B0504030206020203" pitchFamily="34" charset="0"/>
                        </a:rPr>
                        <a:t>Metsätrans</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+ 345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93692">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+ 238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93692">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+ 230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3692">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53766">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59975">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Valitut Palat - Reader's Digest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+ 192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93692">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+ 188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a:t>
            </a:r>
            <a:r>
              <a:rPr lang="fi-FI" sz="1000" dirty="0" err="1">
                <a:solidFill>
                  <a:schemeClr val="accent1"/>
                </a:solidFill>
                <a:latin typeface="Neue Haas Unica W1G" panose="020B0504030206020203" pitchFamily="34" charset="0"/>
              </a:rPr>
              <a:t>Threadissa</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LinkedInissa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63357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helmikuu 2025</a:t>
            </a:r>
          </a:p>
        </p:txBody>
      </p:sp>
      <p:sp>
        <p:nvSpPr>
          <p:cNvPr id="2" name="Content Placeholder 3">
            <a:extLst>
              <a:ext uri="{FF2B5EF4-FFF2-40B4-BE49-F238E27FC236}">
                <a16:creationId xmlns:a16="http://schemas.microsoft.com/office/drawing/2014/main" id="{B00DFDAA-9A6D-0204-259F-2EEACE6D8F85}"/>
              </a:ext>
            </a:extLst>
          </p:cNvPr>
          <p:cNvSpPr txBox="1">
            <a:spLocks/>
          </p:cNvSpPr>
          <p:nvPr/>
        </p:nvSpPr>
        <p:spPr>
          <a:xfrm>
            <a:off x="8915400" y="2677700"/>
            <a:ext cx="2920999" cy="3386097"/>
          </a:xfrm>
          <a:prstGeom prst="rect">
            <a:avLst/>
          </a:prstGeom>
          <a:ln>
            <a:solidFill>
              <a:schemeClr val="tx1"/>
            </a:solidFill>
            <a:prstDash val="sysDot"/>
          </a:ln>
        </p:spPr>
        <p:txBody>
          <a:bodyPr vert="horz" lIns="108000" tIns="108000" rIns="108000" bIns="10800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noProof="0" dirty="0" err="1">
                <a:latin typeface="Neue Haas Unica Pro" panose="020B0504030206020203" pitchFamily="34" charset="77"/>
              </a:rPr>
              <a:t>Huom</a:t>
            </a:r>
            <a:r>
              <a:rPr lang="fi-FI" sz="1400" b="1" noProof="0" dirty="0">
                <a:latin typeface="Neue Haas Unica Pro" panose="020B0504030206020203" pitchFamily="34" charset="77"/>
              </a:rPr>
              <a:t>! </a:t>
            </a:r>
          </a:p>
          <a:p>
            <a:pPr fontAlgn="b"/>
            <a:r>
              <a:rPr lang="fi-FI" sz="1200" noProof="0" dirty="0"/>
              <a:t>Facebook näyttää tykkääjien tarkan määrän vain, jos heitä on alle tuhat. </a:t>
            </a:r>
          </a:p>
          <a:p>
            <a:pPr fontAlgn="b"/>
            <a:r>
              <a:rPr lang="fi-FI" sz="1200" noProof="0" dirty="0"/>
              <a:t>Jos tykkääjiä on 1 000–10 000, määrä pyöristetään sadan tarkkuudella.</a:t>
            </a:r>
          </a:p>
          <a:p>
            <a:pPr fontAlgn="b"/>
            <a:r>
              <a:rPr lang="fi-FI" sz="1200" noProof="0" dirty="0"/>
              <a:t> Jos tykkääjiä on yli 10 000, määrä pyöristetään tuhannen tarkkuudella. </a:t>
            </a:r>
          </a:p>
          <a:p>
            <a:pPr marL="0" indent="0" fontAlgn="b">
              <a:buNone/>
            </a:pPr>
            <a:r>
              <a:rPr lang="fi-FI" sz="1200" noProof="0" dirty="0"/>
              <a:t>Tästä syystä someseurannassa muutokset ovat usein tasan sata tai tasan tuhat.</a:t>
            </a:r>
          </a:p>
          <a:p>
            <a:pPr marL="0" indent="0" fontAlgn="b">
              <a:buNone/>
            </a:pPr>
            <a:r>
              <a:rPr lang="fi-FI" sz="1200" b="1" noProof="0" dirty="0">
                <a:latin typeface="Neue Haas Unica Pro" panose="020B0504030206020203" pitchFamily="34" charset="77"/>
                <a:hlinkClick r:id="rId2"/>
              </a:rPr>
              <a:t>Lue lisää täältä</a:t>
            </a:r>
            <a:endParaRPr lang="fi-FI" sz="1200" b="1" noProof="0" dirty="0">
              <a:latin typeface="Neue Haas Unica Pro" panose="020B0504030206020203" pitchFamily="34" charset="77"/>
            </a:endParaRPr>
          </a:p>
        </p:txBody>
      </p:sp>
      <p:graphicFrame>
        <p:nvGraphicFramePr>
          <p:cNvPr id="3" name="Table 7">
            <a:extLst>
              <a:ext uri="{FF2B5EF4-FFF2-40B4-BE49-F238E27FC236}">
                <a16:creationId xmlns:a16="http://schemas.microsoft.com/office/drawing/2014/main" id="{FECF55C5-9FE7-F351-5441-EA453B32AE5A}"/>
              </a:ext>
            </a:extLst>
          </p:cNvPr>
          <p:cNvGraphicFramePr>
            <a:graphicFrameLocks/>
          </p:cNvGraphicFramePr>
          <p:nvPr>
            <p:extLst>
              <p:ext uri="{D42A27DB-BD31-4B8C-83A1-F6EECF244321}">
                <p14:modId xmlns:p14="http://schemas.microsoft.com/office/powerpoint/2010/main" val="1853689922"/>
              </p:ext>
            </p:extLst>
          </p:nvPr>
        </p:nvGraphicFramePr>
        <p:xfrm>
          <a:off x="3194541" y="1410790"/>
          <a:ext cx="4785132" cy="2893821"/>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373821">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tykkääjiä</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Kotiliesi, 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fi-FI" sz="1500" b="0" i="0" u="none" strike="noStrike" dirty="0">
                          <a:solidFill>
                            <a:srgbClr val="002649"/>
                          </a:solidFill>
                          <a:effectLst/>
                          <a:latin typeface="Neue Haas Unica W1G" panose="020B0504030206020203" pitchFamily="34" charset="0"/>
                        </a:rPr>
                        <a:t>2 000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243953706"/>
                  </a:ext>
                </a:extLst>
              </a:tr>
              <a:tr h="720000">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3.–5.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Kotona, Me Naiset, 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fi-FI" sz="1500" b="0" i="0" u="none" strike="noStrike" dirty="0">
                          <a:solidFill>
                            <a:srgbClr val="002649"/>
                          </a:solidFill>
                          <a:effectLst/>
                          <a:latin typeface="Neue Haas Unica W1G" panose="020B0504030206020203" pitchFamily="34" charset="0"/>
                        </a:rPr>
                        <a:t>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45450692"/>
                  </a:ext>
                </a:extLst>
              </a:tr>
              <a:tr h="360000">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Vauhdin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fi-FI" sz="1500" b="0" i="0" u="none" strike="noStrike" dirty="0">
                          <a:solidFill>
                            <a:srgbClr val="002649"/>
                          </a:solidFill>
                          <a:effectLst/>
                          <a:latin typeface="Neue Haas Unica W1G" panose="020B0504030206020203" pitchFamily="34" charset="0"/>
                        </a:rPr>
                        <a:t>500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66998078"/>
                  </a:ext>
                </a:extLst>
              </a:tr>
              <a:tr h="1080000">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7.–10.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Kotimaa, Maatilan Pellervo, Metsästys ja Kalastus, 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fi-FI" sz="1500" b="0" i="0" u="none" strike="noStrike" dirty="0">
                          <a:solidFill>
                            <a:srgbClr val="002649"/>
                          </a:solidFill>
                          <a:effectLst/>
                          <a:latin typeface="Neue Haas Unica W1G" panose="020B0504030206020203" pitchFamily="34" charset="0"/>
                        </a:rPr>
                        <a:t>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58769586"/>
                  </a:ext>
                </a:extLst>
              </a:tr>
            </a:tbl>
          </a:graphicData>
        </a:graphic>
      </p:graphicFrame>
    </p:spTree>
    <p:extLst>
      <p:ext uri="{BB962C8B-B14F-4D97-AF65-F5344CB8AC3E}">
        <p14:creationId xmlns:p14="http://schemas.microsoft.com/office/powerpoint/2010/main" val="1021747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helmikuu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544908389"/>
              </p:ext>
            </p:extLst>
          </p:nvPr>
        </p:nvGraphicFramePr>
        <p:xfrm>
          <a:off x="3703434" y="1410788"/>
          <a:ext cx="4785132" cy="458746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+ 687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+ 558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+ 449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Eeva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+ 336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+ 274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+ 256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+ 236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+ 206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Valitut Palat - Reader's Digest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+ 192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+ 189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238849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5 / helmikuu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806444859"/>
              </p:ext>
            </p:extLst>
          </p:nvPr>
        </p:nvGraphicFramePr>
        <p:xfrm>
          <a:off x="3703434" y="1410787"/>
          <a:ext cx="4785132" cy="257083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633965">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1.</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2.–3.</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Katso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87373">
                <a:tc>
                  <a:txBody>
                    <a:bodyPr/>
                    <a:lstStyle/>
                    <a:p>
                      <a:pPr algn="l" fontAlgn="b"/>
                      <a:endParaRPr lang="fi-FI" sz="1500" b="0" i="0" u="none" strike="noStrike" dirty="0">
                        <a:solidFill>
                          <a:srgbClr val="0E2649"/>
                        </a:solidFill>
                        <a:effectLst/>
                        <a:latin typeface="Neue Haas Unica W1G" panose="020B0504030206020203" pitchFamily="34" charset="0"/>
                      </a:endParaRP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Metsätrans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4.–5.</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Caravan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87373">
                <a:tc>
                  <a:txBody>
                    <a:bodyPr/>
                    <a:lstStyle/>
                    <a:p>
                      <a:pPr algn="l" fontAlgn="b"/>
                      <a:endParaRPr lang="fi-FI" sz="1500" b="0" i="0" u="none" strike="noStrike" dirty="0">
                        <a:solidFill>
                          <a:srgbClr val="0E2649"/>
                        </a:solidFill>
                        <a:effectLst/>
                        <a:latin typeface="Neue Haas Unica W1G" panose="020B0504030206020203" pitchFamily="34" charset="0"/>
                      </a:endParaRP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Vapaussoturi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bl>
          </a:graphicData>
        </a:graphic>
      </p:graphicFrame>
    </p:spTree>
    <p:extLst>
      <p:ext uri="{BB962C8B-B14F-4D97-AF65-F5344CB8AC3E}">
        <p14:creationId xmlns:p14="http://schemas.microsoft.com/office/powerpoint/2010/main" val="479573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400D5-C794-804F-693C-27658A7DFD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D1476F-E93C-A043-1D96-C340236F880A}"/>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Youtubessa</a:t>
            </a:r>
            <a:r>
              <a:rPr lang="fi-FI" sz="3000" dirty="0">
                <a:solidFill>
                  <a:schemeClr val="accent1"/>
                </a:solidFill>
              </a:rPr>
              <a:t> TOP 10 / helmikuu 2025</a:t>
            </a:r>
          </a:p>
        </p:txBody>
      </p:sp>
      <p:graphicFrame>
        <p:nvGraphicFramePr>
          <p:cNvPr id="7" name="Table 7">
            <a:extLst>
              <a:ext uri="{FF2B5EF4-FFF2-40B4-BE49-F238E27FC236}">
                <a16:creationId xmlns:a16="http://schemas.microsoft.com/office/drawing/2014/main" id="{50AE5A8D-3D64-92F0-A96F-D33B50BD28D6}"/>
              </a:ext>
            </a:extLst>
          </p:cNvPr>
          <p:cNvGraphicFramePr>
            <a:graphicFrameLocks noGrp="1"/>
          </p:cNvGraphicFramePr>
          <p:nvPr>
            <p:ph idx="10"/>
            <p:extLst>
              <p:ext uri="{D42A27DB-BD31-4B8C-83A1-F6EECF244321}">
                <p14:modId xmlns:p14="http://schemas.microsoft.com/office/powerpoint/2010/main" val="4208012725"/>
              </p:ext>
            </p:extLst>
          </p:nvPr>
        </p:nvGraphicFramePr>
        <p:xfrm>
          <a:off x="3703434" y="1410787"/>
          <a:ext cx="4785132" cy="4895068"/>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633965">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87373">
                <a:tc>
                  <a:txBody>
                    <a:bodyPr/>
                    <a:lstStyle/>
                    <a:p>
                      <a:pPr algn="l" fontAlgn="b"/>
                      <a:r>
                        <a:rPr lang="en-FI" sz="1500" u="none" strike="noStrike" kern="1200" dirty="0">
                          <a:solidFill>
                            <a:schemeClr val="accent1"/>
                          </a:solidFill>
                          <a:effectLst/>
                          <a:latin typeface="Neue Haas Unica W1G" panose="020B0504030206020203" pitchFamily="34" charset="0"/>
                          <a:ea typeface="+mn-ea"/>
                          <a:cs typeface="+mn-cs"/>
                        </a:rPr>
                        <a:t>1.</a:t>
                      </a:r>
                    </a:p>
                  </a:txBody>
                  <a:tcPr marL="81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err="1">
                          <a:solidFill>
                            <a:srgbClr val="0E2649"/>
                          </a:solidFill>
                          <a:effectLst/>
                          <a:latin typeface="Neue Haas Unica W1G" panose="020B0504030206020203" pitchFamily="34" charset="0"/>
                          <a:ea typeface="+mn-ea"/>
                          <a:cs typeface="+mn-cs"/>
                        </a:rPr>
                        <a:t>Tekniikan</a:t>
                      </a:r>
                      <a:r>
                        <a:rPr lang="en-GB" sz="1500" b="0" i="0" u="none" strike="noStrike" kern="1200" dirty="0">
                          <a:solidFill>
                            <a:srgbClr val="0E2649"/>
                          </a:solidFill>
                          <a:effectLst/>
                          <a:latin typeface="Neue Haas Unica W1G" panose="020B0504030206020203" pitchFamily="34" charset="0"/>
                          <a:ea typeface="+mn-ea"/>
                          <a:cs typeface="+mn-cs"/>
                        </a:rPr>
                        <a:t> </a:t>
                      </a:r>
                      <a:r>
                        <a:rPr lang="en-GB" sz="1500" b="0" i="0" u="none" strike="noStrike" kern="1200" dirty="0" err="1">
                          <a:solidFill>
                            <a:srgbClr val="0E2649"/>
                          </a:solidFill>
                          <a:effectLst/>
                          <a:latin typeface="Neue Haas Unica W1G" panose="020B0504030206020203" pitchFamily="34" charset="0"/>
                          <a:ea typeface="+mn-ea"/>
                          <a:cs typeface="+mn-cs"/>
                        </a:rPr>
                        <a:t>Maailma</a:t>
                      </a:r>
                      <a:endParaRPr lang="en-GB" sz="1500" b="0" i="0" u="none" strike="noStrike" kern="1200" dirty="0">
                        <a:solidFill>
                          <a:srgbClr val="0E2649"/>
                        </a:solidFill>
                        <a:effectLst/>
                        <a:latin typeface="Neue Haas Unica W1G" panose="020B0504030206020203" pitchFamily="34" charset="0"/>
                        <a:ea typeface="+mn-ea"/>
                        <a:cs typeface="+mn-cs"/>
                      </a:endParaRPr>
                    </a:p>
                  </a:txBody>
                  <a:tcPr marL="9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en-FI" sz="1500" b="0" i="0" u="none" strike="noStrike" kern="1200" dirty="0">
                          <a:solidFill>
                            <a:srgbClr val="0E2649"/>
                          </a:solidFill>
                          <a:effectLst/>
                          <a:latin typeface="Neue Haas Unica W1G" panose="020B0504030206020203" pitchFamily="34" charset="0"/>
                          <a:ea typeface="+mn-ea"/>
                          <a:cs typeface="+mn-cs"/>
                        </a:rPr>
                        <a:t>+ 110</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87373">
                <a:tc>
                  <a:txBody>
                    <a:bodyPr/>
                    <a:lstStyle/>
                    <a:p>
                      <a:pPr algn="l" fontAlgn="b"/>
                      <a:r>
                        <a:rPr lang="en-FI" sz="1500" u="none" strike="noStrike" kern="1200" dirty="0">
                          <a:solidFill>
                            <a:schemeClr val="accent1"/>
                          </a:solidFill>
                          <a:effectLst/>
                          <a:latin typeface="Neue Haas Unica W1G" panose="020B0504030206020203" pitchFamily="34" charset="0"/>
                          <a:ea typeface="+mn-ea"/>
                          <a:cs typeface="+mn-cs"/>
                        </a:rPr>
                        <a:t>2.–4.</a:t>
                      </a:r>
                    </a:p>
                  </a:txBody>
                  <a:tcPr marL="81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err="1">
                          <a:solidFill>
                            <a:srgbClr val="0E2649"/>
                          </a:solidFill>
                          <a:effectLst/>
                          <a:latin typeface="Neue Haas Unica W1G" panose="020B0504030206020203" pitchFamily="34" charset="0"/>
                          <a:ea typeface="+mn-ea"/>
                          <a:cs typeface="+mn-cs"/>
                        </a:rPr>
                        <a:t>Metsälehti</a:t>
                      </a:r>
                      <a:endParaRPr lang="en-GB" sz="1500" b="0" i="0" u="none" strike="noStrike" kern="1200" dirty="0">
                        <a:solidFill>
                          <a:srgbClr val="0E2649"/>
                        </a:solidFill>
                        <a:effectLst/>
                        <a:latin typeface="Neue Haas Unica W1G" panose="020B0504030206020203" pitchFamily="34" charset="0"/>
                        <a:ea typeface="+mn-ea"/>
                        <a:cs typeface="+mn-cs"/>
                      </a:endParaRPr>
                    </a:p>
                  </a:txBody>
                  <a:tcPr marL="9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en-FI" sz="1500" b="0" i="0" u="none" strike="noStrike" kern="1200" dirty="0">
                          <a:solidFill>
                            <a:srgbClr val="0E2649"/>
                          </a:solidFill>
                          <a:effectLst/>
                          <a:latin typeface="Neue Haas Unica W1G" panose="020B0504030206020203" pitchFamily="34" charset="0"/>
                          <a:ea typeface="+mn-ea"/>
                          <a:cs typeface="+mn-cs"/>
                        </a:rPr>
                        <a:t>+ 100</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87373">
                <a:tc>
                  <a:txBody>
                    <a:bodyPr/>
                    <a:lstStyle/>
                    <a:p>
                      <a:pPr algn="l" fontAlgn="b"/>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err="1">
                          <a:solidFill>
                            <a:srgbClr val="0E2649"/>
                          </a:solidFill>
                          <a:effectLst/>
                          <a:latin typeface="Neue Haas Unica W1G" panose="020B0504030206020203" pitchFamily="34" charset="0"/>
                          <a:ea typeface="+mn-ea"/>
                          <a:cs typeface="+mn-cs"/>
                        </a:rPr>
                        <a:t>Seiska</a:t>
                      </a:r>
                      <a:endParaRPr lang="en-GB" sz="1500" b="0" i="0" u="none" strike="noStrike" kern="1200" dirty="0">
                        <a:solidFill>
                          <a:srgbClr val="0E2649"/>
                        </a:solidFill>
                        <a:effectLst/>
                        <a:latin typeface="Neue Haas Unica W1G" panose="020B0504030206020203" pitchFamily="34" charset="0"/>
                        <a:ea typeface="+mn-ea"/>
                        <a:cs typeface="+mn-cs"/>
                      </a:endParaRPr>
                    </a:p>
                  </a:txBody>
                  <a:tcPr marL="9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en-FI" sz="1500" b="0" i="0" u="none" strike="noStrike" kern="1200" dirty="0">
                          <a:solidFill>
                            <a:srgbClr val="0E2649"/>
                          </a:solidFill>
                          <a:effectLst/>
                          <a:latin typeface="Neue Haas Unica W1G" panose="020B0504030206020203" pitchFamily="34" charset="0"/>
                          <a:ea typeface="+mn-ea"/>
                          <a:cs typeface="+mn-cs"/>
                        </a:rPr>
                        <a:t>+ 100</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87373">
                <a:tc>
                  <a:txBody>
                    <a:bodyPr/>
                    <a:lstStyle/>
                    <a:p>
                      <a:pPr algn="l" fontAlgn="b"/>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err="1">
                          <a:solidFill>
                            <a:srgbClr val="0E2649"/>
                          </a:solidFill>
                          <a:effectLst/>
                          <a:latin typeface="Neue Haas Unica W1G" panose="020B0504030206020203" pitchFamily="34" charset="0"/>
                          <a:ea typeface="+mn-ea"/>
                          <a:cs typeface="+mn-cs"/>
                        </a:rPr>
                        <a:t>Siivet</a:t>
                      </a:r>
                      <a:endParaRPr lang="en-GB" sz="1500" b="0" i="0" u="none" strike="noStrike" kern="1200" dirty="0">
                        <a:solidFill>
                          <a:srgbClr val="0E2649"/>
                        </a:solidFill>
                        <a:effectLst/>
                        <a:latin typeface="Neue Haas Unica W1G" panose="020B0504030206020203" pitchFamily="34" charset="0"/>
                        <a:ea typeface="+mn-ea"/>
                        <a:cs typeface="+mn-cs"/>
                      </a:endParaRPr>
                    </a:p>
                  </a:txBody>
                  <a:tcPr marL="9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en-FI" sz="1500" b="0" i="0" u="none" strike="noStrike" kern="1200" dirty="0">
                          <a:solidFill>
                            <a:srgbClr val="0E2649"/>
                          </a:solidFill>
                          <a:effectLst/>
                          <a:latin typeface="Neue Haas Unica W1G" panose="020B0504030206020203" pitchFamily="34" charset="0"/>
                          <a:ea typeface="+mn-ea"/>
                          <a:cs typeface="+mn-cs"/>
                        </a:rPr>
                        <a:t>+ 100</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87373">
                <a:tc>
                  <a:txBody>
                    <a:bodyPr/>
                    <a:lstStyle/>
                    <a:p>
                      <a:pPr algn="l" fontAlgn="b"/>
                      <a:r>
                        <a:rPr lang="en-FI" sz="1500" u="none" strike="noStrike" kern="1200" dirty="0">
                          <a:solidFill>
                            <a:schemeClr val="accent1"/>
                          </a:solidFill>
                          <a:effectLst/>
                          <a:latin typeface="Neue Haas Unica W1G" panose="020B0504030206020203" pitchFamily="34" charset="0"/>
                          <a:ea typeface="+mn-ea"/>
                          <a:cs typeface="+mn-cs"/>
                        </a:rPr>
                        <a:t>5.</a:t>
                      </a:r>
                    </a:p>
                  </a:txBody>
                  <a:tcPr marL="81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a:solidFill>
                            <a:srgbClr val="0E2649"/>
                          </a:solidFill>
                          <a:effectLst/>
                          <a:latin typeface="Neue Haas Unica W1G" panose="020B0504030206020203" pitchFamily="34" charset="0"/>
                          <a:ea typeface="+mn-ea"/>
                          <a:cs typeface="+mn-cs"/>
                        </a:rPr>
                        <a:t>TAITO</a:t>
                      </a:r>
                    </a:p>
                  </a:txBody>
                  <a:tcPr marL="9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en-FI" sz="1500" b="0" i="0" u="none" strike="noStrike" kern="1200" dirty="0">
                          <a:solidFill>
                            <a:srgbClr val="0E2649"/>
                          </a:solidFill>
                          <a:effectLst/>
                          <a:latin typeface="Neue Haas Unica W1G" panose="020B0504030206020203" pitchFamily="34" charset="0"/>
                          <a:ea typeface="+mn-ea"/>
                          <a:cs typeface="+mn-cs"/>
                        </a:rPr>
                        <a:t>+ 80</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87373">
                <a:tc>
                  <a:txBody>
                    <a:bodyPr/>
                    <a:lstStyle/>
                    <a:p>
                      <a:pPr algn="l" fontAlgn="b"/>
                      <a:r>
                        <a:rPr lang="en-FI" sz="1500" u="none" strike="noStrike" kern="1200" dirty="0">
                          <a:solidFill>
                            <a:schemeClr val="accent1"/>
                          </a:solidFill>
                          <a:effectLst/>
                          <a:latin typeface="Neue Haas Unica W1G" panose="020B0504030206020203" pitchFamily="34" charset="0"/>
                          <a:ea typeface="+mn-ea"/>
                          <a:cs typeface="+mn-cs"/>
                        </a:rPr>
                        <a:t>6.–7.</a:t>
                      </a:r>
                    </a:p>
                  </a:txBody>
                  <a:tcPr marL="81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a:solidFill>
                            <a:srgbClr val="0E2649"/>
                          </a:solidFill>
                          <a:effectLst/>
                          <a:latin typeface="Neue Haas Unica W1G" panose="020B0504030206020203" pitchFamily="34" charset="0"/>
                          <a:ea typeface="+mn-ea"/>
                          <a:cs typeface="+mn-cs"/>
                        </a:rPr>
                        <a:t>Eeva</a:t>
                      </a:r>
                    </a:p>
                  </a:txBody>
                  <a:tcPr marL="9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en-FI" sz="1500" b="0" i="0" u="none" strike="noStrike" kern="1200" dirty="0">
                          <a:solidFill>
                            <a:srgbClr val="0E2649"/>
                          </a:solidFill>
                          <a:effectLst/>
                          <a:latin typeface="Neue Haas Unica W1G" panose="020B0504030206020203" pitchFamily="34" charset="0"/>
                          <a:ea typeface="+mn-ea"/>
                          <a:cs typeface="+mn-cs"/>
                        </a:rPr>
                        <a:t>+ 40</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393585048"/>
                  </a:ext>
                </a:extLst>
              </a:tr>
              <a:tr h="387373">
                <a:tc>
                  <a:txBody>
                    <a:bodyPr/>
                    <a:lstStyle/>
                    <a:p>
                      <a:pPr algn="l" fontAlgn="b"/>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err="1">
                          <a:solidFill>
                            <a:srgbClr val="0E2649"/>
                          </a:solidFill>
                          <a:effectLst/>
                          <a:latin typeface="Neue Haas Unica W1G" panose="020B0504030206020203" pitchFamily="34" charset="0"/>
                          <a:ea typeface="+mn-ea"/>
                          <a:cs typeface="+mn-cs"/>
                        </a:rPr>
                        <a:t>Vapaa-ajan</a:t>
                      </a:r>
                      <a:r>
                        <a:rPr lang="en-GB" sz="1500" b="0" i="0" u="none" strike="noStrike" kern="1200" dirty="0">
                          <a:solidFill>
                            <a:srgbClr val="0E2649"/>
                          </a:solidFill>
                          <a:effectLst/>
                          <a:latin typeface="Neue Haas Unica W1G" panose="020B0504030206020203" pitchFamily="34" charset="0"/>
                          <a:ea typeface="+mn-ea"/>
                          <a:cs typeface="+mn-cs"/>
                        </a:rPr>
                        <a:t> </a:t>
                      </a:r>
                      <a:r>
                        <a:rPr lang="en-GB" sz="1500" b="0" i="0" u="none" strike="noStrike" kern="1200" dirty="0" err="1">
                          <a:solidFill>
                            <a:srgbClr val="0E2649"/>
                          </a:solidFill>
                          <a:effectLst/>
                          <a:latin typeface="Neue Haas Unica W1G" panose="020B0504030206020203" pitchFamily="34" charset="0"/>
                          <a:ea typeface="+mn-ea"/>
                          <a:cs typeface="+mn-cs"/>
                        </a:rPr>
                        <a:t>Kalastaja</a:t>
                      </a:r>
                      <a:endParaRPr lang="en-GB" sz="1500" b="0" i="0" u="none" strike="noStrike" kern="1200" dirty="0">
                        <a:solidFill>
                          <a:srgbClr val="0E2649"/>
                        </a:solidFill>
                        <a:effectLst/>
                        <a:latin typeface="Neue Haas Unica W1G" panose="020B0504030206020203" pitchFamily="34" charset="0"/>
                        <a:ea typeface="+mn-ea"/>
                        <a:cs typeface="+mn-cs"/>
                      </a:endParaRPr>
                    </a:p>
                  </a:txBody>
                  <a:tcPr marL="9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en-FI" sz="1500" b="0" i="0" u="none" strike="noStrike" kern="1200" dirty="0">
                          <a:solidFill>
                            <a:srgbClr val="0E2649"/>
                          </a:solidFill>
                          <a:effectLst/>
                          <a:latin typeface="Neue Haas Unica W1G" panose="020B0504030206020203" pitchFamily="34" charset="0"/>
                          <a:ea typeface="+mn-ea"/>
                          <a:cs typeface="+mn-cs"/>
                        </a:rPr>
                        <a:t>+ 40</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066552085"/>
                  </a:ext>
                </a:extLst>
              </a:tr>
              <a:tr h="387373">
                <a:tc>
                  <a:txBody>
                    <a:bodyPr/>
                    <a:lstStyle/>
                    <a:p>
                      <a:pPr algn="l" fontAlgn="b"/>
                      <a:r>
                        <a:rPr lang="en-FI" sz="1500" u="none" strike="noStrike" kern="1200" dirty="0">
                          <a:solidFill>
                            <a:schemeClr val="accent1"/>
                          </a:solidFill>
                          <a:effectLst/>
                          <a:latin typeface="Neue Haas Unica W1G" panose="020B0504030206020203" pitchFamily="34" charset="0"/>
                          <a:ea typeface="+mn-ea"/>
                          <a:cs typeface="+mn-cs"/>
                        </a:rPr>
                        <a:t>8.</a:t>
                      </a:r>
                    </a:p>
                  </a:txBody>
                  <a:tcPr marL="81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err="1">
                          <a:solidFill>
                            <a:srgbClr val="0E2649"/>
                          </a:solidFill>
                          <a:effectLst/>
                          <a:latin typeface="Neue Haas Unica W1G" panose="020B0504030206020203" pitchFamily="34" charset="0"/>
                          <a:ea typeface="+mn-ea"/>
                          <a:cs typeface="+mn-cs"/>
                        </a:rPr>
                        <a:t>Metsätrans</a:t>
                      </a:r>
                      <a:endParaRPr lang="en-GB" sz="1500" b="0" i="0" u="none" strike="noStrike" kern="1200" dirty="0">
                        <a:solidFill>
                          <a:srgbClr val="0E2649"/>
                        </a:solidFill>
                        <a:effectLst/>
                        <a:latin typeface="Neue Haas Unica W1G" panose="020B0504030206020203" pitchFamily="34" charset="0"/>
                        <a:ea typeface="+mn-ea"/>
                        <a:cs typeface="+mn-cs"/>
                      </a:endParaRPr>
                    </a:p>
                  </a:txBody>
                  <a:tcPr marL="9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en-FI" sz="1500" b="0" i="0" u="none" strike="noStrike" kern="1200" dirty="0">
                          <a:solidFill>
                            <a:srgbClr val="0E2649"/>
                          </a:solidFill>
                          <a:effectLst/>
                          <a:latin typeface="Neue Haas Unica W1G" panose="020B0504030206020203" pitchFamily="34" charset="0"/>
                          <a:ea typeface="+mn-ea"/>
                          <a:cs typeface="+mn-cs"/>
                        </a:rPr>
                        <a:t>+ 36</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88791604"/>
                  </a:ext>
                </a:extLst>
              </a:tr>
              <a:tr h="387373">
                <a:tc>
                  <a:txBody>
                    <a:bodyPr/>
                    <a:lstStyle/>
                    <a:p>
                      <a:pPr algn="l" fontAlgn="b"/>
                      <a:r>
                        <a:rPr lang="en-FI" sz="1500" u="none" strike="noStrike" kern="1200" dirty="0">
                          <a:solidFill>
                            <a:schemeClr val="accent1"/>
                          </a:solidFill>
                          <a:effectLst/>
                          <a:latin typeface="Neue Haas Unica W1G" panose="020B0504030206020203" pitchFamily="34" charset="0"/>
                          <a:ea typeface="+mn-ea"/>
                          <a:cs typeface="+mn-cs"/>
                        </a:rPr>
                        <a:t>9.–11.</a:t>
                      </a:r>
                    </a:p>
                  </a:txBody>
                  <a:tcPr marL="81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a:solidFill>
                            <a:srgbClr val="0E2649"/>
                          </a:solidFill>
                          <a:effectLst/>
                          <a:latin typeface="Neue Haas Unica W1G" panose="020B0504030206020203" pitchFamily="34" charset="0"/>
                          <a:ea typeface="+mn-ea"/>
                          <a:cs typeface="+mn-cs"/>
                        </a:rPr>
                        <a:t>Aarre</a:t>
                      </a:r>
                    </a:p>
                  </a:txBody>
                  <a:tcPr marL="9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en-FI" sz="1500" b="0" i="0" u="none" strike="noStrike" kern="1200" dirty="0">
                          <a:solidFill>
                            <a:srgbClr val="0E2649"/>
                          </a:solidFill>
                          <a:effectLst/>
                          <a:latin typeface="Neue Haas Unica W1G" panose="020B0504030206020203" pitchFamily="34" charset="0"/>
                          <a:ea typeface="+mn-ea"/>
                          <a:cs typeface="+mn-cs"/>
                        </a:rPr>
                        <a:t>+ 30</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568885789"/>
                  </a:ext>
                </a:extLst>
              </a:tr>
              <a:tr h="387373">
                <a:tc>
                  <a:txBody>
                    <a:bodyPr/>
                    <a:lstStyle/>
                    <a:p>
                      <a:pPr algn="l" fontAlgn="b"/>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err="1">
                          <a:solidFill>
                            <a:srgbClr val="0E2649"/>
                          </a:solidFill>
                          <a:effectLst/>
                          <a:latin typeface="Neue Haas Unica W1G" panose="020B0504030206020203" pitchFamily="34" charset="0"/>
                          <a:ea typeface="+mn-ea"/>
                          <a:cs typeface="+mn-cs"/>
                        </a:rPr>
                        <a:t>Kotona</a:t>
                      </a:r>
                      <a:endParaRPr lang="en-GB" sz="1500" b="0" i="0" u="none" strike="noStrike" kern="1200" dirty="0">
                        <a:solidFill>
                          <a:srgbClr val="0E2649"/>
                        </a:solidFill>
                        <a:effectLst/>
                        <a:latin typeface="Neue Haas Unica W1G" panose="020B0504030206020203" pitchFamily="34" charset="0"/>
                        <a:ea typeface="+mn-ea"/>
                        <a:cs typeface="+mn-cs"/>
                      </a:endParaRPr>
                    </a:p>
                  </a:txBody>
                  <a:tcPr marL="9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en-FI" sz="1500" b="0" i="0" u="none" strike="noStrike" kern="1200" dirty="0">
                          <a:solidFill>
                            <a:srgbClr val="0E2649"/>
                          </a:solidFill>
                          <a:effectLst/>
                          <a:latin typeface="Neue Haas Unica W1G" panose="020B0504030206020203" pitchFamily="34" charset="0"/>
                          <a:ea typeface="+mn-ea"/>
                          <a:cs typeface="+mn-cs"/>
                        </a:rPr>
                        <a:t>+ 30</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653177930"/>
                  </a:ext>
                </a:extLst>
              </a:tr>
              <a:tr h="387373">
                <a:tc>
                  <a:txBody>
                    <a:bodyPr/>
                    <a:lstStyle/>
                    <a:p>
                      <a:pPr algn="l" fontAlgn="b"/>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err="1">
                          <a:solidFill>
                            <a:srgbClr val="0E2649"/>
                          </a:solidFill>
                          <a:effectLst/>
                          <a:latin typeface="Neue Haas Unica W1G" panose="020B0504030206020203" pitchFamily="34" charset="0"/>
                          <a:ea typeface="+mn-ea"/>
                          <a:cs typeface="+mn-cs"/>
                        </a:rPr>
                        <a:t>Yhteishyvä</a:t>
                      </a:r>
                      <a:endParaRPr lang="en-GB" sz="1500" b="0" i="0" u="none" strike="noStrike" kern="1200" dirty="0">
                        <a:solidFill>
                          <a:srgbClr val="0E2649"/>
                        </a:solidFill>
                        <a:effectLst/>
                        <a:latin typeface="Neue Haas Unica W1G" panose="020B0504030206020203" pitchFamily="34" charset="0"/>
                        <a:ea typeface="+mn-ea"/>
                        <a:cs typeface="+mn-cs"/>
                      </a:endParaRPr>
                    </a:p>
                  </a:txBody>
                  <a:tcPr marL="9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en-FI" sz="1500" b="0" i="0" u="none" strike="noStrike" kern="1200" dirty="0">
                          <a:solidFill>
                            <a:srgbClr val="0E2649"/>
                          </a:solidFill>
                          <a:effectLst/>
                          <a:latin typeface="Neue Haas Unica W1G" panose="020B0504030206020203" pitchFamily="34" charset="0"/>
                          <a:ea typeface="+mn-ea"/>
                          <a:cs typeface="+mn-cs"/>
                        </a:rPr>
                        <a:t>+ 30</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170259782"/>
                  </a:ext>
                </a:extLst>
              </a:tr>
            </a:tbl>
          </a:graphicData>
        </a:graphic>
      </p:graphicFrame>
    </p:spTree>
    <p:extLst>
      <p:ext uri="{BB962C8B-B14F-4D97-AF65-F5344CB8AC3E}">
        <p14:creationId xmlns:p14="http://schemas.microsoft.com/office/powerpoint/2010/main" val="666210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536C-B677-5A41-A83A-8A09958132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538FB6-19C9-13C3-5BA2-D10B2AF3FA45}"/>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Tiktokissa</a:t>
            </a:r>
            <a:r>
              <a:rPr lang="fi-FI" sz="3000" dirty="0">
                <a:solidFill>
                  <a:schemeClr val="accent1"/>
                </a:solidFill>
              </a:rPr>
              <a:t> TOP 10 / helmikuu 2025</a:t>
            </a:r>
          </a:p>
        </p:txBody>
      </p:sp>
      <p:graphicFrame>
        <p:nvGraphicFramePr>
          <p:cNvPr id="5" name="Table 7">
            <a:extLst>
              <a:ext uri="{FF2B5EF4-FFF2-40B4-BE49-F238E27FC236}">
                <a16:creationId xmlns:a16="http://schemas.microsoft.com/office/drawing/2014/main" id="{CE84ADD7-4C48-9752-7B58-347F588CE8BA}"/>
              </a:ext>
            </a:extLst>
          </p:cNvPr>
          <p:cNvGraphicFramePr>
            <a:graphicFrameLocks noGrp="1"/>
          </p:cNvGraphicFramePr>
          <p:nvPr>
            <p:ph idx="10"/>
            <p:extLst>
              <p:ext uri="{D42A27DB-BD31-4B8C-83A1-F6EECF244321}">
                <p14:modId xmlns:p14="http://schemas.microsoft.com/office/powerpoint/2010/main" val="1226654423"/>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err="1">
                          <a:solidFill>
                            <a:srgbClr val="0E2649"/>
                          </a:solidFill>
                          <a:effectLst/>
                          <a:latin typeface="Neue Haas Unica W1G" panose="020B0504030206020203" pitchFamily="34" charset="0"/>
                          <a:ea typeface="+mn-ea"/>
                          <a:cs typeface="+mn-cs"/>
                        </a:rPr>
                        <a:t>Suomen</a:t>
                      </a:r>
                      <a:r>
                        <a:rPr lang="en-GB" sz="1500" b="0" i="0" u="none" strike="noStrike" kern="1200" dirty="0">
                          <a:solidFill>
                            <a:srgbClr val="0E2649"/>
                          </a:solidFill>
                          <a:effectLst/>
                          <a:latin typeface="Neue Haas Unica W1G" panose="020B0504030206020203" pitchFamily="34" charset="0"/>
                          <a:ea typeface="+mn-ea"/>
                          <a:cs typeface="+mn-cs"/>
                        </a:rPr>
                        <a:t> </a:t>
                      </a:r>
                      <a:r>
                        <a:rPr lang="en-GB" sz="1500" b="0" i="0" u="none" strike="noStrike" kern="1200" dirty="0" err="1">
                          <a:solidFill>
                            <a:srgbClr val="0E2649"/>
                          </a:solidFill>
                          <a:effectLst/>
                          <a:latin typeface="Neue Haas Unica W1G" panose="020B0504030206020203" pitchFamily="34" charset="0"/>
                          <a:ea typeface="+mn-ea"/>
                          <a:cs typeface="+mn-cs"/>
                        </a:rPr>
                        <a:t>Kuvalehti</a:t>
                      </a:r>
                      <a:endParaRPr lang="en-GB" sz="1500" b="0" i="0" u="none" strike="noStrike" kern="1200" dirty="0">
                        <a:solidFill>
                          <a:srgbClr val="0E2649"/>
                        </a:solidFill>
                        <a:effectLst/>
                        <a:latin typeface="Neue Haas Unica W1G"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en-FI" sz="1500" b="0" i="0" u="none" strike="noStrike" kern="1200" dirty="0">
                          <a:solidFill>
                            <a:srgbClr val="0E2649"/>
                          </a:solidFill>
                          <a:effectLst/>
                          <a:latin typeface="Neue Haas Unica W1G" panose="020B0504030206020203" pitchFamily="34" charset="0"/>
                          <a:ea typeface="+mn-ea"/>
                          <a:cs typeface="+mn-cs"/>
                        </a:rPr>
                        <a:t>2 027</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err="1">
                          <a:solidFill>
                            <a:srgbClr val="0E2649"/>
                          </a:solidFill>
                          <a:effectLst/>
                          <a:latin typeface="Neue Haas Unica W1G" panose="020B0504030206020203" pitchFamily="34" charset="0"/>
                          <a:ea typeface="+mn-ea"/>
                          <a:cs typeface="+mn-cs"/>
                        </a:rPr>
                        <a:t>Seiska</a:t>
                      </a:r>
                      <a:endParaRPr lang="en-GB" sz="1500" b="0" i="0" u="none" strike="noStrike" kern="1200" dirty="0">
                        <a:solidFill>
                          <a:srgbClr val="0E2649"/>
                        </a:solidFill>
                        <a:effectLst/>
                        <a:latin typeface="Neue Haas Unica W1G"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en-FI" sz="1500" b="0" i="0" u="none" strike="noStrike" kern="1200" dirty="0">
                          <a:solidFill>
                            <a:srgbClr val="0E2649"/>
                          </a:solidFill>
                          <a:effectLst/>
                          <a:latin typeface="Neue Haas Unica W1G" panose="020B0504030206020203" pitchFamily="34" charset="0"/>
                          <a:ea typeface="+mn-ea"/>
                          <a:cs typeface="+mn-cs"/>
                        </a:rPr>
                        <a:t>600</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err="1">
                          <a:solidFill>
                            <a:srgbClr val="0E2649"/>
                          </a:solidFill>
                          <a:effectLst/>
                          <a:latin typeface="Neue Haas Unica W1G" panose="020B0504030206020203" pitchFamily="34" charset="0"/>
                          <a:ea typeface="+mn-ea"/>
                          <a:cs typeface="+mn-cs"/>
                        </a:rPr>
                        <a:t>Tekniikan</a:t>
                      </a:r>
                      <a:r>
                        <a:rPr lang="en-GB" sz="1500" b="0" i="0" u="none" strike="noStrike" kern="1200" dirty="0">
                          <a:solidFill>
                            <a:srgbClr val="0E2649"/>
                          </a:solidFill>
                          <a:effectLst/>
                          <a:latin typeface="Neue Haas Unica W1G" panose="020B0504030206020203" pitchFamily="34" charset="0"/>
                          <a:ea typeface="+mn-ea"/>
                          <a:cs typeface="+mn-cs"/>
                        </a:rPr>
                        <a:t> </a:t>
                      </a:r>
                      <a:r>
                        <a:rPr lang="en-GB" sz="1500" b="0" i="0" u="none" strike="noStrike" kern="1200" dirty="0" err="1">
                          <a:solidFill>
                            <a:srgbClr val="0E2649"/>
                          </a:solidFill>
                          <a:effectLst/>
                          <a:latin typeface="Neue Haas Unica W1G" panose="020B0504030206020203" pitchFamily="34" charset="0"/>
                          <a:ea typeface="+mn-ea"/>
                          <a:cs typeface="+mn-cs"/>
                        </a:rPr>
                        <a:t>Maailma</a:t>
                      </a:r>
                      <a:endParaRPr lang="en-GB" sz="1500" b="0" i="0" u="none" strike="noStrike" kern="1200" dirty="0">
                        <a:solidFill>
                          <a:srgbClr val="0E2649"/>
                        </a:solidFill>
                        <a:effectLst/>
                        <a:latin typeface="Neue Haas Unica W1G"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en-FI" sz="1500" b="0" i="0" u="none" strike="noStrike" kern="1200" dirty="0">
                          <a:solidFill>
                            <a:srgbClr val="0E2649"/>
                          </a:solidFill>
                          <a:effectLst/>
                          <a:latin typeface="Neue Haas Unica W1G" panose="020B0504030206020203" pitchFamily="34" charset="0"/>
                          <a:ea typeface="+mn-ea"/>
                          <a:cs typeface="+mn-cs"/>
                        </a:rPr>
                        <a:t>529</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err="1">
                          <a:solidFill>
                            <a:srgbClr val="0E2649"/>
                          </a:solidFill>
                          <a:effectLst/>
                          <a:latin typeface="Neue Haas Unica W1G" panose="020B0504030206020203" pitchFamily="34" charset="0"/>
                          <a:ea typeface="+mn-ea"/>
                          <a:cs typeface="+mn-cs"/>
                        </a:rPr>
                        <a:t>Kotiliesi</a:t>
                      </a:r>
                      <a:endParaRPr lang="en-GB" sz="1500" b="0" i="0" u="none" strike="noStrike" kern="1200" dirty="0">
                        <a:solidFill>
                          <a:srgbClr val="0E2649"/>
                        </a:solidFill>
                        <a:effectLst/>
                        <a:latin typeface="Neue Haas Unica W1G"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en-FI" sz="1500" b="0" i="0" u="none" strike="noStrike" kern="1200" dirty="0">
                          <a:solidFill>
                            <a:srgbClr val="0E2649"/>
                          </a:solidFill>
                          <a:effectLst/>
                          <a:latin typeface="Neue Haas Unica W1G" panose="020B0504030206020203" pitchFamily="34" charset="0"/>
                          <a:ea typeface="+mn-ea"/>
                          <a:cs typeface="+mn-cs"/>
                        </a:rPr>
                        <a:t>400</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err="1">
                          <a:solidFill>
                            <a:srgbClr val="0E2649"/>
                          </a:solidFill>
                          <a:effectLst/>
                          <a:latin typeface="Neue Haas Unica W1G" panose="020B0504030206020203" pitchFamily="34" charset="0"/>
                          <a:ea typeface="+mn-ea"/>
                          <a:cs typeface="+mn-cs"/>
                        </a:rPr>
                        <a:t>Metsätrans</a:t>
                      </a:r>
                      <a:endParaRPr lang="en-GB" sz="1500" b="0" i="0" u="none" strike="noStrike" kern="1200" dirty="0">
                        <a:solidFill>
                          <a:srgbClr val="0E2649"/>
                        </a:solidFill>
                        <a:effectLst/>
                        <a:latin typeface="Neue Haas Unica W1G"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en-FI" sz="1500" b="0" i="0" u="none" strike="noStrike" kern="1200" dirty="0">
                          <a:solidFill>
                            <a:srgbClr val="0E2649"/>
                          </a:solidFill>
                          <a:effectLst/>
                          <a:latin typeface="Neue Haas Unica W1G" panose="020B0504030206020203" pitchFamily="34" charset="0"/>
                          <a:ea typeface="+mn-ea"/>
                          <a:cs typeface="+mn-cs"/>
                        </a:rPr>
                        <a:t>264</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err="1">
                          <a:solidFill>
                            <a:srgbClr val="0E2649"/>
                          </a:solidFill>
                          <a:effectLst/>
                          <a:latin typeface="Neue Haas Unica W1G" panose="020B0504030206020203" pitchFamily="34" charset="0"/>
                          <a:ea typeface="+mn-ea"/>
                          <a:cs typeface="+mn-cs"/>
                        </a:rPr>
                        <a:t>Yhteishyvä</a:t>
                      </a:r>
                      <a:endParaRPr lang="en-GB" sz="1500" b="0" i="0" u="none" strike="noStrike" kern="1200" dirty="0">
                        <a:solidFill>
                          <a:srgbClr val="0E2649"/>
                        </a:solidFill>
                        <a:effectLst/>
                        <a:latin typeface="Neue Haas Unica W1G"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en-FI" sz="1500" b="0" i="0" u="none" strike="noStrike" kern="1200" dirty="0">
                          <a:solidFill>
                            <a:srgbClr val="0E2649"/>
                          </a:solidFill>
                          <a:effectLst/>
                          <a:latin typeface="Neue Haas Unica W1G" panose="020B0504030206020203" pitchFamily="34" charset="0"/>
                          <a:ea typeface="+mn-ea"/>
                          <a:cs typeface="+mn-cs"/>
                        </a:rPr>
                        <a:t>163</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err="1">
                          <a:solidFill>
                            <a:srgbClr val="0E2649"/>
                          </a:solidFill>
                          <a:effectLst/>
                          <a:latin typeface="Neue Haas Unica W1G" panose="020B0504030206020203" pitchFamily="34" charset="0"/>
                          <a:ea typeface="+mn-ea"/>
                          <a:cs typeface="+mn-cs"/>
                        </a:rPr>
                        <a:t>GTi</a:t>
                      </a:r>
                      <a:r>
                        <a:rPr lang="en-GB" sz="1500" b="0" i="0" u="none" strike="noStrike" kern="1200" dirty="0">
                          <a:solidFill>
                            <a:srgbClr val="0E2649"/>
                          </a:solidFill>
                          <a:effectLst/>
                          <a:latin typeface="Neue Haas Unica W1G" panose="020B0504030206020203" pitchFamily="34" charset="0"/>
                          <a:ea typeface="+mn-ea"/>
                          <a:cs typeface="+mn-cs"/>
                        </a:rPr>
                        <a:t>-Magazine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en-FI" sz="1500" b="0" i="0" u="none" strike="noStrike" kern="1200" dirty="0">
                          <a:solidFill>
                            <a:srgbClr val="0E2649"/>
                          </a:solidFill>
                          <a:effectLst/>
                          <a:latin typeface="Neue Haas Unica W1G" panose="020B0504030206020203" pitchFamily="34" charset="0"/>
                          <a:ea typeface="+mn-ea"/>
                          <a:cs typeface="+mn-cs"/>
                        </a:rPr>
                        <a:t>144</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a:solidFill>
                            <a:srgbClr val="0E2649"/>
                          </a:solidFill>
                          <a:effectLst/>
                          <a:latin typeface="Neue Haas Unica W1G" panose="020B0504030206020203" pitchFamily="34" charset="0"/>
                          <a:ea typeface="+mn-ea"/>
                          <a:cs typeface="+mn-cs"/>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en-FI" sz="1500" b="0" i="0" u="none" strike="noStrike" kern="1200" dirty="0">
                          <a:solidFill>
                            <a:srgbClr val="0E2649"/>
                          </a:solidFill>
                          <a:effectLst/>
                          <a:latin typeface="Neue Haas Unica W1G" panose="020B0504030206020203" pitchFamily="34" charset="0"/>
                          <a:ea typeface="+mn-ea"/>
                          <a:cs typeface="+mn-cs"/>
                        </a:rPr>
                        <a:t>125</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err="1">
                          <a:solidFill>
                            <a:srgbClr val="0E2649"/>
                          </a:solidFill>
                          <a:effectLst/>
                          <a:latin typeface="Neue Haas Unica W1G" panose="020B0504030206020203" pitchFamily="34" charset="0"/>
                          <a:ea typeface="+mn-ea"/>
                          <a:cs typeface="+mn-cs"/>
                        </a:rPr>
                        <a:t>Pelastustieto</a:t>
                      </a:r>
                      <a:endParaRPr lang="en-GB" sz="1500" b="0" i="0" u="none" strike="noStrike" kern="1200" dirty="0">
                        <a:solidFill>
                          <a:srgbClr val="0E2649"/>
                        </a:solidFill>
                        <a:effectLst/>
                        <a:latin typeface="Neue Haas Unica W1G"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en-FI" sz="1500" b="0" i="0" u="none" strike="noStrike" kern="1200" dirty="0">
                          <a:solidFill>
                            <a:srgbClr val="0E2649"/>
                          </a:solidFill>
                          <a:effectLst/>
                          <a:latin typeface="Neue Haas Unica W1G" panose="020B0504030206020203" pitchFamily="34" charset="0"/>
                          <a:ea typeface="+mn-ea"/>
                          <a:cs typeface="+mn-cs"/>
                        </a:rPr>
                        <a:t>103</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a:solidFill>
                            <a:srgbClr val="0E2649"/>
                          </a:solidFill>
                          <a:effectLst/>
                          <a:latin typeface="Neue Haas Unica W1G" panose="020B0504030206020203" pitchFamily="34" charset="0"/>
                          <a:ea typeface="+mn-ea"/>
                          <a:cs typeface="+mn-cs"/>
                        </a:rPr>
                        <a:t>Eeva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en-FI" sz="1500" b="0" i="0" u="none" strike="noStrike" kern="1200" dirty="0">
                          <a:solidFill>
                            <a:srgbClr val="0E2649"/>
                          </a:solidFill>
                          <a:effectLst/>
                          <a:latin typeface="Neue Haas Unica W1G" panose="020B0504030206020203" pitchFamily="34" charset="0"/>
                          <a:ea typeface="+mn-ea"/>
                          <a:cs typeface="+mn-cs"/>
                        </a:rPr>
                        <a:t>93</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756400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9246E-22B9-C260-A98F-CE2AADD2E7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19B860-7AC6-6395-420F-61F10E573561}"/>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Threadsissa</a:t>
            </a:r>
            <a:r>
              <a:rPr lang="fi-FI" sz="3000" dirty="0">
                <a:solidFill>
                  <a:schemeClr val="accent1"/>
                </a:solidFill>
              </a:rPr>
              <a:t>  TOP 5 / helmikuu 2025</a:t>
            </a:r>
          </a:p>
        </p:txBody>
      </p:sp>
      <p:graphicFrame>
        <p:nvGraphicFramePr>
          <p:cNvPr id="2" name="Table 7">
            <a:extLst>
              <a:ext uri="{FF2B5EF4-FFF2-40B4-BE49-F238E27FC236}">
                <a16:creationId xmlns:a16="http://schemas.microsoft.com/office/drawing/2014/main" id="{F6F23E41-34DE-286E-A553-2AA3A92E08D1}"/>
              </a:ext>
            </a:extLst>
          </p:cNvPr>
          <p:cNvGraphicFramePr>
            <a:graphicFrameLocks/>
          </p:cNvGraphicFramePr>
          <p:nvPr>
            <p:extLst>
              <p:ext uri="{D42A27DB-BD31-4B8C-83A1-F6EECF244321}">
                <p14:modId xmlns:p14="http://schemas.microsoft.com/office/powerpoint/2010/main" val="1985952764"/>
              </p:ext>
            </p:extLst>
          </p:nvPr>
        </p:nvGraphicFramePr>
        <p:xfrm>
          <a:off x="3747090" y="1410788"/>
          <a:ext cx="4785132" cy="247244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err="1">
                          <a:solidFill>
                            <a:srgbClr val="0E2649"/>
                          </a:solidFill>
                          <a:effectLst/>
                          <a:latin typeface="Neue Haas Unica W1G" panose="020B0504030206020203" pitchFamily="34" charset="0"/>
                          <a:ea typeface="+mn-ea"/>
                          <a:cs typeface="+mn-cs"/>
                        </a:rPr>
                        <a:t>Seiska</a:t>
                      </a:r>
                      <a:endParaRPr lang="en-GB" sz="1500" b="0" i="0" u="none" strike="noStrike" kern="1200" dirty="0">
                        <a:solidFill>
                          <a:srgbClr val="0E2649"/>
                        </a:solidFill>
                        <a:effectLst/>
                        <a:latin typeface="Neue Haas Unica W1G"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en-FI" sz="1500" b="0" i="0" u="none" strike="noStrike" kern="1200" dirty="0">
                          <a:solidFill>
                            <a:srgbClr val="0E2649"/>
                          </a:solidFill>
                          <a:effectLst/>
                          <a:latin typeface="Neue Haas Unica W1G" panose="020B0504030206020203" pitchFamily="34" charset="0"/>
                          <a:ea typeface="+mn-ea"/>
                          <a:cs typeface="+mn-cs"/>
                        </a:rPr>
                        <a:t>127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err="1">
                          <a:solidFill>
                            <a:srgbClr val="0E2649"/>
                          </a:solidFill>
                          <a:effectLst/>
                          <a:latin typeface="Neue Haas Unica W1G" panose="020B0504030206020203" pitchFamily="34" charset="0"/>
                          <a:ea typeface="+mn-ea"/>
                          <a:cs typeface="+mn-cs"/>
                        </a:rPr>
                        <a:t>Suomen</a:t>
                      </a:r>
                      <a:r>
                        <a:rPr lang="en-GB" sz="1500" b="0" i="0" u="none" strike="noStrike" kern="1200" dirty="0">
                          <a:solidFill>
                            <a:srgbClr val="0E2649"/>
                          </a:solidFill>
                          <a:effectLst/>
                          <a:latin typeface="Neue Haas Unica W1G" panose="020B0504030206020203" pitchFamily="34" charset="0"/>
                          <a:ea typeface="+mn-ea"/>
                          <a:cs typeface="+mn-cs"/>
                        </a:rPr>
                        <a:t>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en-FI" sz="1500" b="0" i="0" u="none" strike="noStrike" kern="1200" dirty="0">
                          <a:solidFill>
                            <a:srgbClr val="0E2649"/>
                          </a:solidFill>
                          <a:effectLst/>
                          <a:latin typeface="Neue Haas Unica W1G" panose="020B0504030206020203" pitchFamily="34" charset="0"/>
                          <a:ea typeface="+mn-ea"/>
                          <a:cs typeface="+mn-cs"/>
                        </a:rPr>
                        <a:t>101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err="1">
                          <a:solidFill>
                            <a:srgbClr val="0E2649"/>
                          </a:solidFill>
                          <a:effectLst/>
                          <a:latin typeface="Neue Haas Unica W1G" panose="020B0504030206020203" pitchFamily="34" charset="0"/>
                          <a:ea typeface="+mn-ea"/>
                          <a:cs typeface="+mn-cs"/>
                        </a:rPr>
                        <a:t>Meidän</a:t>
                      </a:r>
                      <a:r>
                        <a:rPr lang="en-GB" sz="1500" b="0" i="0" u="none" strike="noStrike" kern="1200" dirty="0">
                          <a:solidFill>
                            <a:srgbClr val="0E2649"/>
                          </a:solidFill>
                          <a:effectLst/>
                          <a:latin typeface="Neue Haas Unica W1G" panose="020B0504030206020203" pitchFamily="34" charset="0"/>
                          <a:ea typeface="+mn-ea"/>
                          <a:cs typeface="+mn-cs"/>
                        </a:rPr>
                        <a:t> </a:t>
                      </a:r>
                      <a:r>
                        <a:rPr lang="en-GB" sz="1500" b="0" i="0" u="none" strike="noStrike" kern="1200" dirty="0" err="1">
                          <a:solidFill>
                            <a:srgbClr val="0E2649"/>
                          </a:solidFill>
                          <a:effectLst/>
                          <a:latin typeface="Neue Haas Unica W1G" panose="020B0504030206020203" pitchFamily="34" charset="0"/>
                          <a:ea typeface="+mn-ea"/>
                          <a:cs typeface="+mn-cs"/>
                        </a:rPr>
                        <a:t>Mökki</a:t>
                      </a:r>
                      <a:endParaRPr lang="en-GB" sz="1500" b="0" i="0" u="none" strike="noStrike" kern="1200" dirty="0">
                        <a:solidFill>
                          <a:srgbClr val="0E2649"/>
                        </a:solidFill>
                        <a:effectLst/>
                        <a:latin typeface="Neue Haas Unica W1G"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en-FI" sz="1500" b="0" i="0" u="none" strike="noStrike" kern="1200" dirty="0">
                          <a:solidFill>
                            <a:srgbClr val="0E2649"/>
                          </a:solidFill>
                          <a:effectLst/>
                          <a:latin typeface="Neue Haas Unica W1G" panose="020B0504030206020203" pitchFamily="34" charset="0"/>
                          <a:ea typeface="+mn-ea"/>
                          <a:cs typeface="+mn-cs"/>
                        </a:rPr>
                        <a:t>19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err="1">
                          <a:solidFill>
                            <a:srgbClr val="0E2649"/>
                          </a:solidFill>
                          <a:effectLst/>
                          <a:latin typeface="Neue Haas Unica W1G" panose="020B0504030206020203" pitchFamily="34" charset="0"/>
                          <a:ea typeface="+mn-ea"/>
                          <a:cs typeface="+mn-cs"/>
                        </a:rPr>
                        <a:t>Suomen</a:t>
                      </a:r>
                      <a:r>
                        <a:rPr lang="en-GB" sz="1500" b="0" i="0" u="none" strike="noStrike" kern="1200" dirty="0">
                          <a:solidFill>
                            <a:srgbClr val="0E2649"/>
                          </a:solidFill>
                          <a:effectLst/>
                          <a:latin typeface="Neue Haas Unica W1G" panose="020B0504030206020203" pitchFamily="34" charset="0"/>
                          <a:ea typeface="+mn-ea"/>
                          <a:cs typeface="+mn-cs"/>
                        </a:rPr>
                        <a:t> </a:t>
                      </a:r>
                      <a:r>
                        <a:rPr lang="en-GB" sz="1500" b="0" i="0" u="none" strike="noStrike" kern="1200" dirty="0" err="1">
                          <a:solidFill>
                            <a:srgbClr val="0E2649"/>
                          </a:solidFill>
                          <a:effectLst/>
                          <a:latin typeface="Neue Haas Unica W1G" panose="020B0504030206020203" pitchFamily="34" charset="0"/>
                          <a:ea typeface="+mn-ea"/>
                          <a:cs typeface="+mn-cs"/>
                        </a:rPr>
                        <a:t>Kuvalehti</a:t>
                      </a:r>
                      <a:endParaRPr lang="en-GB" sz="1500" b="0" i="0" u="none" strike="noStrike" kern="1200" dirty="0">
                        <a:solidFill>
                          <a:srgbClr val="0E2649"/>
                        </a:solidFill>
                        <a:effectLst/>
                        <a:latin typeface="Neue Haas Unica W1G"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en-FI" sz="1500" b="0" i="0" u="none" strike="noStrike" kern="1200" dirty="0">
                          <a:solidFill>
                            <a:srgbClr val="0E2649"/>
                          </a:solidFill>
                          <a:effectLst/>
                          <a:latin typeface="Neue Haas Unica W1G" panose="020B0504030206020203" pitchFamily="34" charset="0"/>
                          <a:ea typeface="+mn-ea"/>
                          <a:cs typeface="+mn-cs"/>
                        </a:rPr>
                        <a:t>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err="1">
                          <a:solidFill>
                            <a:srgbClr val="0E2649"/>
                          </a:solidFill>
                          <a:effectLst/>
                          <a:latin typeface="Neue Haas Unica W1G" panose="020B0504030206020203" pitchFamily="34" charset="0"/>
                          <a:ea typeface="+mn-ea"/>
                          <a:cs typeface="+mn-cs"/>
                        </a:rPr>
                        <a:t>Tekniikan</a:t>
                      </a:r>
                      <a:r>
                        <a:rPr lang="en-GB" sz="1500" b="0" i="0" u="none" strike="noStrike" kern="1200" dirty="0">
                          <a:solidFill>
                            <a:srgbClr val="0E2649"/>
                          </a:solidFill>
                          <a:effectLst/>
                          <a:latin typeface="Neue Haas Unica W1G" panose="020B0504030206020203" pitchFamily="34" charset="0"/>
                          <a:ea typeface="+mn-ea"/>
                          <a:cs typeface="+mn-cs"/>
                        </a:rPr>
                        <a:t> </a:t>
                      </a:r>
                      <a:r>
                        <a:rPr lang="en-GB" sz="1500" b="0" i="0" u="none" strike="noStrike" kern="1200" dirty="0" err="1">
                          <a:solidFill>
                            <a:srgbClr val="0E2649"/>
                          </a:solidFill>
                          <a:effectLst/>
                          <a:latin typeface="Neue Haas Unica W1G" panose="020B0504030206020203" pitchFamily="34" charset="0"/>
                          <a:ea typeface="+mn-ea"/>
                          <a:cs typeface="+mn-cs"/>
                        </a:rPr>
                        <a:t>Maailma</a:t>
                      </a:r>
                      <a:endParaRPr lang="en-GB" sz="1500" b="0" i="0" u="none" strike="noStrike" kern="1200" dirty="0">
                        <a:solidFill>
                          <a:srgbClr val="0E2649"/>
                        </a:solidFill>
                        <a:effectLst/>
                        <a:latin typeface="Neue Haas Unica W1G"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en-FI" sz="1500" b="0" i="0" u="none" strike="noStrike" kern="1200" dirty="0">
                          <a:solidFill>
                            <a:srgbClr val="0E2649"/>
                          </a:solidFill>
                          <a:effectLst/>
                          <a:latin typeface="Neue Haas Unica W1G" panose="020B0504030206020203" pitchFamily="34" charset="0"/>
                          <a:ea typeface="+mn-ea"/>
                          <a:cs typeface="+mn-cs"/>
                        </a:rPr>
                        <a:t>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bl>
          </a:graphicData>
        </a:graphic>
      </p:graphicFrame>
    </p:spTree>
    <p:extLst>
      <p:ext uri="{BB962C8B-B14F-4D97-AF65-F5344CB8AC3E}">
        <p14:creationId xmlns:p14="http://schemas.microsoft.com/office/powerpoint/2010/main" val="325266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someyleisö / helmikuu 2025</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165588" y="368322"/>
            <a:ext cx="3623640" cy="5068664"/>
          </a:xfrm>
        </p:spPr>
        <p:txBody>
          <a:bodyPr anchor="ctr">
            <a:noAutofit/>
          </a:bodyPr>
          <a:lstStyle/>
          <a:p>
            <a:r>
              <a:rPr lang="fi-FI" sz="2000" b="1" dirty="0">
                <a:solidFill>
                  <a:schemeClr val="bg2"/>
                </a:solidFill>
                <a:latin typeface="Neue Haas Unica W1G" panose="020B0504030206020203" pitchFamily="34" charset="0"/>
              </a:rPr>
              <a:t>Muutokset osuuksissa edellisvuoden vastaavaan ajankohtaan verrattuna (prosenttiyksikköä)</a:t>
            </a:r>
          </a:p>
          <a:p>
            <a:pPr>
              <a:lnSpc>
                <a:spcPct val="100000"/>
              </a:lnSpc>
            </a:pPr>
            <a:r>
              <a:rPr lang="fi-FI" sz="500" dirty="0">
                <a:solidFill>
                  <a:schemeClr val="bg2"/>
                </a:solidFill>
              </a:rPr>
              <a:t> </a:t>
            </a:r>
            <a:br>
              <a:rPr lang="fi-FI" sz="2000" dirty="0">
                <a:solidFill>
                  <a:schemeClr val="bg2"/>
                </a:solidFill>
              </a:rPr>
            </a:br>
            <a:r>
              <a:rPr lang="fi-FI" sz="1800" dirty="0">
                <a:solidFill>
                  <a:schemeClr val="bg2"/>
                </a:solidFill>
                <a:latin typeface="Neue Haas Unica W1G" panose="020B0504030206020203" pitchFamily="34" charset="0"/>
              </a:rPr>
              <a:t>Facebook* 	+ 2,0</a:t>
            </a:r>
          </a:p>
          <a:p>
            <a:pPr>
              <a:lnSpc>
                <a:spcPct val="100000"/>
              </a:lnSpc>
            </a:pPr>
            <a:r>
              <a:rPr lang="fi-FI" sz="1800" dirty="0">
                <a:solidFill>
                  <a:schemeClr val="bg2"/>
                </a:solidFill>
                <a:latin typeface="Neue Haas Unica W1G" panose="020B0504030206020203" pitchFamily="34" charset="0"/>
              </a:rPr>
              <a:t>Instagram	– 1,5</a:t>
            </a:r>
          </a:p>
          <a:p>
            <a:pPr>
              <a:lnSpc>
                <a:spcPct val="100000"/>
              </a:lnSpc>
            </a:pPr>
            <a:r>
              <a:rPr lang="fi-FI" sz="1800" dirty="0">
                <a:solidFill>
                  <a:schemeClr val="bg2"/>
                </a:solidFill>
                <a:latin typeface="Neue Haas Unica W1G" panose="020B0504030206020203" pitchFamily="34" charset="0"/>
              </a:rPr>
              <a:t>X 		– 2,1</a:t>
            </a:r>
          </a:p>
          <a:p>
            <a:pPr>
              <a:lnSpc>
                <a:spcPct val="100000"/>
              </a:lnSpc>
            </a:pPr>
            <a:r>
              <a:rPr lang="fi-FI" sz="1800" dirty="0">
                <a:solidFill>
                  <a:schemeClr val="bg2"/>
                </a:solidFill>
                <a:latin typeface="Neue Haas Unica W1G" panose="020B0504030206020203" pitchFamily="34" charset="0"/>
              </a:rPr>
              <a:t>YouTube 	– 0,7</a:t>
            </a:r>
          </a:p>
          <a:p>
            <a:pPr>
              <a:lnSpc>
                <a:spcPct val="100000"/>
              </a:lnSpc>
            </a:pPr>
            <a:r>
              <a:rPr lang="fi-FI" sz="1800" dirty="0" err="1">
                <a:solidFill>
                  <a:schemeClr val="bg2"/>
                </a:solidFill>
                <a:latin typeface="Neue Haas Unica W1G" panose="020B0504030206020203" pitchFamily="34" charset="0"/>
              </a:rPr>
              <a:t>TikTok</a:t>
            </a:r>
            <a:r>
              <a:rPr lang="fi-FI" sz="1800" dirty="0">
                <a:solidFill>
                  <a:schemeClr val="bg2"/>
                </a:solidFill>
                <a:latin typeface="Neue Haas Unica W1G" panose="020B0504030206020203" pitchFamily="34" charset="0"/>
              </a:rPr>
              <a:t> 		+ 0,9</a:t>
            </a:r>
          </a:p>
          <a:p>
            <a:pPr>
              <a:lnSpc>
                <a:spcPct val="100000"/>
              </a:lnSpc>
            </a:pPr>
            <a:r>
              <a:rPr lang="fi-FI" sz="1800" dirty="0" err="1">
                <a:solidFill>
                  <a:schemeClr val="bg2"/>
                </a:solidFill>
                <a:latin typeface="Neue Haas Unica W1G" panose="020B0504030206020203" pitchFamily="34" charset="0"/>
              </a:rPr>
              <a:t>Threads</a:t>
            </a:r>
            <a:r>
              <a:rPr lang="fi-FI" sz="1800" dirty="0">
                <a:solidFill>
                  <a:schemeClr val="bg2"/>
                </a:solidFill>
                <a:latin typeface="Neue Haas Unica W1G" panose="020B0504030206020203" pitchFamily="34" charset="0"/>
              </a:rPr>
              <a:t> 		UUSI</a:t>
            </a:r>
          </a:p>
          <a:p>
            <a:pPr>
              <a:lnSpc>
                <a:spcPct val="100000"/>
              </a:lnSpc>
            </a:pPr>
            <a:r>
              <a:rPr lang="fi-FI" sz="1800" dirty="0">
                <a:solidFill>
                  <a:schemeClr val="bg2"/>
                </a:solidFill>
                <a:latin typeface="Neue Haas Unica W1G" panose="020B0504030206020203" pitchFamily="34" charset="0"/>
              </a:rPr>
              <a:t>LinkedIn 		UUSI</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025186744"/>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a:t>
            </a:r>
            <a:r>
              <a:rPr lang="fi-FI" sz="1200" dirty="0" err="1">
                <a:solidFill>
                  <a:schemeClr val="accent1"/>
                </a:solidFill>
              </a:rPr>
              <a:t>TikTokissa</a:t>
            </a:r>
            <a:r>
              <a:rPr lang="fi-FI" sz="1200" dirty="0">
                <a:solidFill>
                  <a:schemeClr val="accent1"/>
                </a:solidFill>
              </a:rPr>
              <a:t>, </a:t>
            </a:r>
            <a:r>
              <a:rPr lang="fi-FI" sz="1200" dirty="0" err="1">
                <a:solidFill>
                  <a:schemeClr val="accent1"/>
                </a:solidFill>
              </a:rPr>
              <a:t>Threadissa</a:t>
            </a:r>
            <a:r>
              <a:rPr lang="fi-FI" sz="1200" dirty="0">
                <a:solidFill>
                  <a:schemeClr val="accent1"/>
                </a:solidFill>
              </a:rPr>
              <a:t> ja </a:t>
            </a:r>
            <a:r>
              <a:rPr lang="fi-FI" sz="1200" dirty="0" err="1">
                <a:solidFill>
                  <a:schemeClr val="accent1"/>
                </a:solidFill>
              </a:rPr>
              <a:t>LinkedInissa</a:t>
            </a:r>
            <a:r>
              <a:rPr lang="fi-FI" sz="1200" dirty="0">
                <a:solidFill>
                  <a:schemeClr val="accent1"/>
                </a:solidFill>
              </a:rPr>
              <a:t>. Päällekkäisyyksiä ei ole huomioitu.</a:t>
            </a:r>
          </a:p>
        </p:txBody>
      </p:sp>
      <p:sp>
        <p:nvSpPr>
          <p:cNvPr id="6" name="Tekstiruutu 5">
            <a:extLst>
              <a:ext uri="{FF2B5EF4-FFF2-40B4-BE49-F238E27FC236}">
                <a16:creationId xmlns:a16="http://schemas.microsoft.com/office/drawing/2014/main" id="{7493BB50-8668-11B2-4B40-6A10C8BDA7BD}"/>
              </a:ext>
            </a:extLst>
          </p:cNvPr>
          <p:cNvSpPr txBox="1"/>
          <p:nvPr/>
        </p:nvSpPr>
        <p:spPr>
          <a:xfrm>
            <a:off x="8165588" y="5347047"/>
            <a:ext cx="3623641" cy="646331"/>
          </a:xfrm>
          <a:prstGeom prst="rect">
            <a:avLst/>
          </a:prstGeom>
          <a:noFill/>
        </p:spPr>
        <p:txBody>
          <a:bodyPr wrap="square" rtlCol="0">
            <a:spAutoFit/>
          </a:bodyPr>
          <a:lstStyle/>
          <a:p>
            <a:pPr algn="l"/>
            <a:r>
              <a:rPr lang="fi-FI" sz="1200" dirty="0">
                <a:solidFill>
                  <a:schemeClr val="bg1"/>
                </a:solidFill>
                <a:latin typeface="Neue Haas Unica W1G" panose="020B0504030206020203" pitchFamily="34" charset="0"/>
              </a:rPr>
              <a:t>*) Facebook-yleisön osuuden kasvua selittää tilastointitavan muutos. 1/2025 alkaen tilastoidaan </a:t>
            </a:r>
            <a:br>
              <a:rPr lang="fi-FI" sz="1200" dirty="0">
                <a:solidFill>
                  <a:schemeClr val="bg1"/>
                </a:solidFill>
                <a:latin typeface="Neue Haas Unica W1G" panose="020B0504030206020203" pitchFamily="34" charset="0"/>
              </a:rPr>
            </a:br>
            <a:r>
              <a:rPr lang="fi-FI" sz="1200" dirty="0">
                <a:solidFill>
                  <a:schemeClr val="bg1"/>
                </a:solidFill>
                <a:latin typeface="Neue Haas Unica W1G" panose="020B0504030206020203" pitchFamily="34" charset="0"/>
              </a:rPr>
              <a:t>FB-seuraajia, tätä aiemmin FB-tykkääjiä.</a:t>
            </a:r>
          </a:p>
        </p:txBody>
      </p:sp>
    </p:spTree>
    <p:extLst>
      <p:ext uri="{BB962C8B-B14F-4D97-AF65-F5344CB8AC3E}">
        <p14:creationId xmlns:p14="http://schemas.microsoft.com/office/powerpoint/2010/main" val="72517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5D29F-73E7-6F7C-EA83-2AB722CF75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FAF6B8-5EEC-AEBF-D824-94262250E15E}"/>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Linkedinissa</a:t>
            </a:r>
            <a:r>
              <a:rPr lang="fi-FI" sz="3000" dirty="0">
                <a:solidFill>
                  <a:schemeClr val="accent1"/>
                </a:solidFill>
              </a:rPr>
              <a:t> TOP 5 / helmikuu 2025</a:t>
            </a:r>
          </a:p>
        </p:txBody>
      </p:sp>
      <p:graphicFrame>
        <p:nvGraphicFramePr>
          <p:cNvPr id="5" name="Table 7">
            <a:extLst>
              <a:ext uri="{FF2B5EF4-FFF2-40B4-BE49-F238E27FC236}">
                <a16:creationId xmlns:a16="http://schemas.microsoft.com/office/drawing/2014/main" id="{DAB4F007-3B34-771F-6DC5-007E7543B43A}"/>
              </a:ext>
            </a:extLst>
          </p:cNvPr>
          <p:cNvGraphicFramePr>
            <a:graphicFrameLocks noGrp="1"/>
          </p:cNvGraphicFramePr>
          <p:nvPr>
            <p:ph idx="10"/>
            <p:extLst>
              <p:ext uri="{D42A27DB-BD31-4B8C-83A1-F6EECF244321}">
                <p14:modId xmlns:p14="http://schemas.microsoft.com/office/powerpoint/2010/main" val="3109231904"/>
              </p:ext>
            </p:extLst>
          </p:nvPr>
        </p:nvGraphicFramePr>
        <p:xfrm>
          <a:off x="3747090" y="1410788"/>
          <a:ext cx="4785132" cy="252709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3100595">
                  <a:extLst>
                    <a:ext uri="{9D8B030D-6E8A-4147-A177-3AD203B41FA5}">
                      <a16:colId xmlns:a16="http://schemas.microsoft.com/office/drawing/2014/main" val="3107084423"/>
                    </a:ext>
                  </a:extLst>
                </a:gridCol>
                <a:gridCol w="685913">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err="1">
                          <a:solidFill>
                            <a:srgbClr val="0E2649"/>
                          </a:solidFill>
                          <a:effectLst/>
                          <a:latin typeface="Neue Haas Unica W1G" panose="020B0504030206020203" pitchFamily="34" charset="0"/>
                          <a:ea typeface="+mn-ea"/>
                          <a:cs typeface="+mn-cs"/>
                        </a:rPr>
                        <a:t>Talouselämä</a:t>
                      </a:r>
                      <a:endParaRPr lang="en-GB" sz="1500" b="0" i="0" u="none" strike="noStrike" kern="1200" dirty="0">
                        <a:solidFill>
                          <a:srgbClr val="0E2649"/>
                        </a:solidFill>
                        <a:effectLst/>
                        <a:latin typeface="Neue Haas Unica W1G"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en-FI" sz="1500" b="0" i="0" u="none" strike="noStrike" kern="1200" dirty="0">
                          <a:solidFill>
                            <a:srgbClr val="0E2649"/>
                          </a:solidFill>
                          <a:effectLst/>
                          <a:latin typeface="Neue Haas Unica W1G" panose="020B0504030206020203" pitchFamily="34" charset="0"/>
                          <a:ea typeface="+mn-ea"/>
                          <a:cs typeface="+mn-cs"/>
                        </a:rPr>
                        <a:t>161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dirty="0">
                          <a:solidFill>
                            <a:srgbClr val="0E2649"/>
                          </a:solidFill>
                          <a:effectLst/>
                          <a:latin typeface="Neue Haas Unica W1G" panose="020B0504030206020203" pitchFamily="34" charset="0"/>
                          <a:ea typeface="+mn-ea"/>
                          <a:cs typeface="+mn-cs"/>
                        </a:rPr>
                        <a:t>Tekniikka&amp;Talous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en-FI" sz="1500" b="0" i="0" u="none" strike="noStrike" kern="1200" dirty="0">
                          <a:solidFill>
                            <a:srgbClr val="0E2649"/>
                          </a:solidFill>
                          <a:effectLst/>
                          <a:latin typeface="Neue Haas Unica W1G" panose="020B0504030206020203" pitchFamily="34" charset="0"/>
                          <a:ea typeface="+mn-ea"/>
                          <a:cs typeface="+mn-cs"/>
                        </a:rPr>
                        <a:t>103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a:solidFill>
                            <a:srgbClr val="0E2649"/>
                          </a:solidFill>
                          <a:effectLst/>
                          <a:latin typeface="Neue Haas Unica W1G" panose="020B0504030206020203" pitchFamily="34" charset="0"/>
                          <a:ea typeface="+mn-ea"/>
                          <a:cs typeface="+mn-cs"/>
                        </a:rPr>
                        <a:t>Kiertotalouden erikoislehti Uusiouutiset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en-FI" sz="1500" b="0" i="0" u="none" strike="noStrike" kern="1200" dirty="0">
                          <a:solidFill>
                            <a:srgbClr val="0E2649"/>
                          </a:solidFill>
                          <a:effectLst/>
                          <a:latin typeface="Neue Haas Unica W1G" panose="020B0504030206020203" pitchFamily="34" charset="0"/>
                          <a:ea typeface="+mn-ea"/>
                          <a:cs typeface="+mn-cs"/>
                        </a:rPr>
                        <a:t>67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a:solidFill>
                            <a:srgbClr val="0E2649"/>
                          </a:solidFill>
                          <a:effectLst/>
                          <a:latin typeface="Neue Haas Unica W1G" panose="020B0504030206020203" pitchFamily="34" charset="0"/>
                          <a:ea typeface="+mn-ea"/>
                          <a:cs typeface="+mn-cs"/>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en-FI" sz="1500" b="0" i="0" u="none" strike="noStrike" kern="1200" dirty="0">
                          <a:solidFill>
                            <a:srgbClr val="0E2649"/>
                          </a:solidFill>
                          <a:effectLst/>
                          <a:latin typeface="Neue Haas Unica W1G" panose="020B0504030206020203" pitchFamily="34" charset="0"/>
                          <a:ea typeface="+mn-ea"/>
                          <a:cs typeface="+mn-cs"/>
                        </a:rPr>
                        <a:t>43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en-GB" sz="1500" b="0" i="0" u="none" strike="noStrike" kern="1200">
                          <a:solidFill>
                            <a:srgbClr val="0E2649"/>
                          </a:solidFill>
                          <a:effectLst/>
                          <a:latin typeface="Neue Haas Unica W1G" panose="020B0504030206020203" pitchFamily="34" charset="0"/>
                          <a:ea typeface="+mn-ea"/>
                          <a:cs typeface="+mn-cs"/>
                        </a:rPr>
                        <a:t>Liha ja 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a:t>
                      </a:r>
                      <a:r>
                        <a:rPr lang="en-FI" sz="1500" b="0" i="0" u="none" strike="noStrike" kern="1200" dirty="0">
                          <a:solidFill>
                            <a:srgbClr val="0E2649"/>
                          </a:solidFill>
                          <a:effectLst/>
                          <a:latin typeface="Neue Haas Unica W1G" panose="020B0504030206020203" pitchFamily="34" charset="0"/>
                          <a:ea typeface="+mn-ea"/>
                          <a:cs typeface="+mn-cs"/>
                        </a:rPr>
                        <a:t>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bl>
          </a:graphicData>
        </a:graphic>
      </p:graphicFrame>
    </p:spTree>
    <p:extLst>
      <p:ext uri="{BB962C8B-B14F-4D97-AF65-F5344CB8AC3E}">
        <p14:creationId xmlns:p14="http://schemas.microsoft.com/office/powerpoint/2010/main" val="122242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2682747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189 </a:t>
            </a:r>
            <a:r>
              <a:rPr lang="en-FI" sz="3400" dirty="0">
                <a:solidFill>
                  <a:schemeClr val="tx2"/>
                </a:solidFill>
                <a:latin typeface="Canela Medium" pitchFamily="2" charset="77"/>
              </a:rPr>
              <a:t>kpl) /</a:t>
            </a:r>
            <a:r>
              <a:rPr lang="fi-FI" sz="3400" dirty="0"/>
              <a:t> helmikuu 2025</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Aarre     Aku Ankka     Anna     Antiikki &amp; Design     Apteekkarilehti     Apu     Arkkitehti     Arkkitehtiuutiset     Arvopaperi     Ase &amp; Erä     Askel     Auto Bild Suomi     Automaatioväylä     Avotakka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Caravan</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Costa Alegre     Costa del Sol Magazine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Deko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Demokraatti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DigiKuva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Eeva     Elintarvike ja Terveys     Elämä     Erä     ET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Evento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Gloria     Glorian Koti     Glorian ruoka &amp; viini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Goal</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GTi-Magazine     Hevoshullu     Hevosmaailma     Hifimaailma     Hiihto     Hymy     Hyvä Elämä     Hyvä terveys     Ihana     Image     Insinööri     Juoksija     Kaikkien aikojen Joulu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Kaksplus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Katso     Kauneimmat Käsityöt     Kauneus &amp; Terveys     Kehittyvä kauppa     Kello &amp; Kulta     Kemia-lehti     Kemiamedia.fi     Kiertotalouden erikoislehti Uusiouutiset     Kiinteistö &amp; energia     Kippari     Kissafani     Kodin Kuvalehti     Kodin Pellervo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Kommuntorget</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Finlands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kommuntidning</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Konekuriiri     Konepörssi     Koneviesti     Koti ja keittiö     Koti ja maaseutu     Kotiliesi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Kotiliesi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Käsityö     Kotimaa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KotiMikro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Kotipuutarha     Kotitalo     Kotivinkki     Kotona     Koululainen     K-Ruoka     Kuluttaja     Kuntalehti     Kuntatekniikka     Kunto Plus     Käytännön Maamies     Lapsen Maailma     Lastenkirkko     Lastenmaa     Leivotaan     Liha ja ruoka     Luontaisterveys     Maailman Kuvalehti     Maalla     Maatilan Pellervo     Maku     Matka     Me Naiset     Meidän Mökki     Meidän Talo     Metsälehti     Metsästys ja Kalastus     Metsästäjä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Metsätrans</a:t>
            </a:r>
            <a:r>
              <a:rPr lang="fi-FI" sz="1600" dirty="0">
                <a:latin typeface="Neue Haas Unica W1G" panose="020B0504030206020203" pitchFamily="34" charset="0"/>
                <a:ea typeface="Aptos" panose="020B0004020202020204" pitchFamily="34" charset="0"/>
                <a:cs typeface="Times New Roman" panose="02020603050405020304" pitchFamily="18" charset="0"/>
              </a:rPr>
              <a:t>     </a:t>
            </a:r>
            <a:r>
              <a:rPr lang="fi-FI" sz="1600" dirty="0">
                <a:effectLst/>
                <a:latin typeface="Neue Haas Unica W1G" panose="020B0504030206020203" pitchFamily="34" charset="0"/>
                <a:ea typeface="Calibri" panose="020F0502020204030204" pitchFamily="34" charset="0"/>
                <a:cs typeface="Times New Roman" panose="02020603050405020304" pitchFamily="18" charset="0"/>
              </a:rPr>
              <a:t>…</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002511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t>189 </a:t>
            </a:r>
            <a:r>
              <a:rPr lang="en-FI" sz="3400" dirty="0">
                <a:solidFill>
                  <a:schemeClr val="tx2"/>
                </a:solidFill>
                <a:latin typeface="Canela Medium" pitchFamily="2" charset="77"/>
              </a:rPr>
              <a:t>kpl) /</a:t>
            </a:r>
            <a:r>
              <a:rPr lang="fi-FI" sz="3400" dirty="0"/>
              <a:t> helmikuu 2025</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Mikrobitti     Mondo     Moottori     Motiivi     Nuotta     Oma PIHA     Opettaja     Osuustoiminta     Palokuntalainen     Parnasso     Pelastustieto     Pelit     Pieni on Suurin     Pinni     Pirkka     Poromies     Potilaan Lääkärilehti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Print&amp;Media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Promaint</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PUUTARHA&amp;kauppa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Rakennuslehti     Reserviläinen     Riffi     RONDO Classic     Sairaanhoitaja     Sana     Sanansaattaja     Sauna-lehti     Seiska     Selkosanomat     Seura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Shaker</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Siirtolapuutarha     Siivet     Soppa365     Suomen Hammaslääkärilehti     Suomen Kiinteistölehti     Suomen Kuvalehti     Suomen Luonto     Suomen Lääkärilehti     Suomen Sotilas     Super     Suuri Käsityö     Sähkömaailma     Taide     TAITO     Talentia     Talomestari     Talotekniikka     Talouselämä     Taloustaito     TAUKO Magazine     Tee Itse     Tehy-lehti     Tekniikan Maailma     Tekniikka &amp; Talous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Telma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Terassi-lehti     Tiede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Tiede</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Luonto     Tieteen Kuvalehti     Tieteen Kuvalehti Historia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Tivi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TM Rakennusmaailma     Tosi Elämää     Trendi     Tukilinja     Tunne &amp; Mieli     Turun Aika     Tuulilasi     Työ Terveys Turvallisuus     Ulkopolitiikka     Ultra     Unelmien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Talo&amp;Koti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V8-Magazine     Valitut Palat - Reader's Digest     Vapaa-ajan Kalastaja     Vapaussoturi     Vauhdin Maailma     Venemestari     Vepsäläinen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Sisustamo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Verotus     Viherpiha     Viinilehti     Viisas Raha     Vinkki     VIVA     Voi hyvin     X     Yhteishyvä     Yliopisto     Ylioppilaslehti     Ympäristö ja Terveys</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820971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8908-3476-12D2-9884-C2014DB1044D}"/>
              </a:ext>
            </a:extLst>
          </p:cNvPr>
          <p:cNvSpPr>
            <a:spLocks noGrp="1"/>
          </p:cNvSpPr>
          <p:nvPr>
            <p:ph type="title"/>
          </p:nvPr>
        </p:nvSpPr>
        <p:spPr>
          <a:xfrm>
            <a:off x="838200" y="2008797"/>
            <a:ext cx="10515600" cy="1292086"/>
          </a:xfrm>
        </p:spPr>
        <p:txBody>
          <a:bodyPr>
            <a:normAutofit fontScale="90000"/>
          </a:bodyPr>
          <a:lstStyle/>
          <a:p>
            <a:r>
              <a:rPr lang="en-FI" sz="8200" dirty="0"/>
              <a:t>Ajankohtaista </a:t>
            </a:r>
            <a:br>
              <a:rPr lang="en-FI" sz="8200" dirty="0"/>
            </a:br>
            <a:r>
              <a:rPr lang="en-FI" sz="8200" dirty="0"/>
              <a:t>aikakausmedioista</a:t>
            </a:r>
          </a:p>
        </p:txBody>
      </p:sp>
      <p:sp>
        <p:nvSpPr>
          <p:cNvPr id="3" name="Content Placeholder 2">
            <a:extLst>
              <a:ext uri="{FF2B5EF4-FFF2-40B4-BE49-F238E27FC236}">
                <a16:creationId xmlns:a16="http://schemas.microsoft.com/office/drawing/2014/main" id="{D545F4BD-B3B9-E5D1-4F91-658DE06DB05E}"/>
              </a:ext>
            </a:extLst>
          </p:cNvPr>
          <p:cNvSpPr>
            <a:spLocks noGrp="1"/>
          </p:cNvSpPr>
          <p:nvPr>
            <p:ph idx="11"/>
          </p:nvPr>
        </p:nvSpPr>
        <p:spPr>
          <a:xfrm>
            <a:off x="1683599" y="3787309"/>
            <a:ext cx="8824801" cy="1292086"/>
          </a:xfrm>
        </p:spPr>
        <p:txBody>
          <a:bodyPr>
            <a:normAutofit/>
          </a:bodyPr>
          <a:lstStyle/>
          <a:p>
            <a:r>
              <a:rPr lang="en-FI" sz="2800" dirty="0">
                <a:latin typeface="Neue Haas Unica W1G Medium" panose="020B0504030206020203" pitchFamily="34" charset="0"/>
              </a:rPr>
              <a:t>💛 </a:t>
            </a:r>
          </a:p>
          <a:p>
            <a:r>
              <a:rPr lang="en-FI" sz="2800" dirty="0">
                <a:latin typeface="Neue Haas Unica W1G Medium" panose="020B0504030206020203" pitchFamily="34" charset="0"/>
              </a:rPr>
              <a:t>Luitko jo nämä? </a:t>
            </a:r>
          </a:p>
        </p:txBody>
      </p:sp>
    </p:spTree>
    <p:extLst>
      <p:ext uri="{BB962C8B-B14F-4D97-AF65-F5344CB8AC3E}">
        <p14:creationId xmlns:p14="http://schemas.microsoft.com/office/powerpoint/2010/main" val="3915566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24D2EA-C93A-6F5B-F575-E0F9B71B37E0}"/>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6875" r="268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833151"/>
            <a:ext cx="5112325" cy="2101785"/>
          </a:xfrm>
        </p:spPr>
        <p:txBody>
          <a:bodyPr>
            <a:noAutofit/>
          </a:bodyPr>
          <a:lstStyle/>
          <a:p>
            <a:r>
              <a:rPr lang="fi-FI" sz="3000" noProof="0" dirty="0"/>
              <a:t>Nämä olivat somen suurimmat </a:t>
            </a:r>
            <a:r>
              <a:rPr lang="fi-FI" sz="3000" noProof="0" dirty="0" err="1"/>
              <a:t>aikakausmediat</a:t>
            </a:r>
            <a:r>
              <a:rPr lang="fi-FI" sz="3000" noProof="0" dirty="0"/>
              <a:t> vuonna 2024 – </a:t>
            </a:r>
            <a:r>
              <a:rPr lang="fi-FI" sz="3000" noProof="0" dirty="0" err="1"/>
              <a:t>kotoilu</a:t>
            </a:r>
            <a:r>
              <a:rPr lang="fi-FI" sz="3000" noProof="0" dirty="0"/>
              <a:t>- ja ruokamediat kasvoivat eniten</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3973956"/>
            <a:ext cx="4797425" cy="1716374"/>
          </a:xfrm>
        </p:spPr>
        <p:txBody>
          <a:bodyPr anchor="ctr">
            <a:noAutofit/>
          </a:bodyPr>
          <a:lstStyle/>
          <a:p>
            <a:pPr marL="0" indent="0">
              <a:buNone/>
            </a:pPr>
            <a:r>
              <a:rPr lang="en-GB" sz="1400" dirty="0" err="1"/>
              <a:t>Aikakausmedioilla</a:t>
            </a:r>
            <a:r>
              <a:rPr lang="en-GB" sz="1400" dirty="0"/>
              <a:t> </a:t>
            </a:r>
            <a:r>
              <a:rPr lang="en-GB" sz="1400" dirty="0" err="1"/>
              <a:t>oli</a:t>
            </a:r>
            <a:r>
              <a:rPr lang="en-GB" sz="1400" dirty="0"/>
              <a:t> </a:t>
            </a:r>
            <a:r>
              <a:rPr lang="en-GB" sz="1400" dirty="0" err="1"/>
              <a:t>vuoden</a:t>
            </a:r>
            <a:r>
              <a:rPr lang="en-GB" sz="1400" dirty="0"/>
              <a:t> 2024 </a:t>
            </a:r>
            <a:r>
              <a:rPr lang="en-GB" sz="1400" dirty="0" err="1"/>
              <a:t>lopussa</a:t>
            </a:r>
            <a:r>
              <a:rPr lang="en-GB" sz="1400" dirty="0"/>
              <a:t> 4,96 </a:t>
            </a:r>
            <a:r>
              <a:rPr lang="en-GB" sz="1400" dirty="0" err="1"/>
              <a:t>miljoonaa</a:t>
            </a:r>
            <a:r>
              <a:rPr lang="en-GB" sz="1400" dirty="0"/>
              <a:t> </a:t>
            </a:r>
            <a:r>
              <a:rPr lang="en-GB" sz="1400" dirty="0" err="1"/>
              <a:t>seuraajaa</a:t>
            </a:r>
            <a:r>
              <a:rPr lang="en-GB" sz="1400" dirty="0"/>
              <a:t> </a:t>
            </a:r>
            <a:r>
              <a:rPr lang="en-GB" sz="1400" dirty="0" err="1"/>
              <a:t>somessa</a:t>
            </a:r>
            <a:r>
              <a:rPr lang="en-GB" sz="1400" dirty="0"/>
              <a:t>. </a:t>
            </a:r>
            <a:r>
              <a:rPr lang="en-GB" sz="1400" dirty="0" err="1"/>
              <a:t>Katso</a:t>
            </a:r>
            <a:r>
              <a:rPr lang="en-GB" sz="1400" dirty="0"/>
              <a:t> </a:t>
            </a:r>
            <a:r>
              <a:rPr lang="en-GB" sz="1400" dirty="0" err="1"/>
              <a:t>jutusta</a:t>
            </a:r>
            <a:r>
              <a:rPr lang="en-GB" sz="1400" dirty="0"/>
              <a:t>, </a:t>
            </a:r>
            <a:r>
              <a:rPr lang="en-GB" sz="1400" dirty="0" err="1"/>
              <a:t>mitkä</a:t>
            </a:r>
            <a:r>
              <a:rPr lang="en-GB" sz="1400" dirty="0"/>
              <a:t> </a:t>
            </a:r>
            <a:r>
              <a:rPr lang="en-GB" sz="1400" dirty="0" err="1"/>
              <a:t>olivat</a:t>
            </a:r>
            <a:r>
              <a:rPr lang="en-GB" sz="1400" dirty="0"/>
              <a:t> </a:t>
            </a:r>
            <a:r>
              <a:rPr lang="en-GB" sz="1400" dirty="0" err="1"/>
              <a:t>somen</a:t>
            </a:r>
            <a:r>
              <a:rPr lang="en-GB" sz="1400" dirty="0"/>
              <a:t> </a:t>
            </a:r>
            <a:r>
              <a:rPr lang="en-GB" sz="1400" dirty="0" err="1"/>
              <a:t>suurimmat</a:t>
            </a:r>
            <a:r>
              <a:rPr lang="en-GB" sz="1400" dirty="0"/>
              <a:t> </a:t>
            </a:r>
            <a:r>
              <a:rPr lang="en-GB" sz="1400" dirty="0" err="1"/>
              <a:t>ja</a:t>
            </a:r>
            <a:r>
              <a:rPr lang="en-GB" sz="1400" dirty="0"/>
              <a:t> </a:t>
            </a:r>
            <a:r>
              <a:rPr lang="en-GB" sz="1400" dirty="0" err="1"/>
              <a:t>eniten</a:t>
            </a:r>
            <a:r>
              <a:rPr lang="en-GB" sz="1400" dirty="0"/>
              <a:t> </a:t>
            </a:r>
            <a:r>
              <a:rPr lang="en-GB" sz="1400" dirty="0" err="1"/>
              <a:t>yleisöään</a:t>
            </a:r>
            <a:r>
              <a:rPr lang="en-GB" sz="1400" dirty="0"/>
              <a:t> </a:t>
            </a:r>
            <a:r>
              <a:rPr lang="en-GB" sz="1400" dirty="0" err="1"/>
              <a:t>vuoden</a:t>
            </a:r>
            <a:r>
              <a:rPr lang="en-GB" sz="1400" dirty="0"/>
              <a:t> 2024 </a:t>
            </a:r>
            <a:r>
              <a:rPr lang="en-GB" sz="1400" dirty="0" err="1"/>
              <a:t>aikana</a:t>
            </a:r>
            <a:r>
              <a:rPr lang="en-GB" sz="1400" dirty="0"/>
              <a:t> </a:t>
            </a:r>
            <a:r>
              <a:rPr lang="en-GB" sz="1400" dirty="0" err="1"/>
              <a:t>kasvattaneet</a:t>
            </a:r>
            <a:r>
              <a:rPr lang="en-GB" sz="1400" dirty="0"/>
              <a:t> </a:t>
            </a:r>
            <a:r>
              <a:rPr lang="en-GB" sz="1400" dirty="0" err="1"/>
              <a:t>mediat</a:t>
            </a:r>
            <a:r>
              <a:rPr lang="en-GB" sz="1400" dirty="0"/>
              <a:t>!</a:t>
            </a:r>
            <a:endParaRPr lang="fi-FI" sz="1400" noProof="0" dirty="0"/>
          </a:p>
          <a:p>
            <a:pPr marL="0" indent="0" algn="just">
              <a:buNone/>
            </a:pPr>
            <a:r>
              <a:rPr lang="fi-FI" sz="1600" b="1" noProof="0" dirty="0">
                <a:solidFill>
                  <a:schemeClr val="tx2"/>
                </a:solidFill>
                <a:latin typeface="Neue Haas Unica W1G" panose="020B0504030206020203" pitchFamily="34" charset="0"/>
                <a:cs typeface="Calibri" panose="020F0502020204030204" pitchFamily="34" charset="0"/>
                <a:hlinkClick r:id="rId4"/>
              </a:rPr>
              <a:t>Lue </a:t>
            </a:r>
            <a:r>
              <a:rPr lang="fi-FI" sz="1600" b="1" dirty="0">
                <a:solidFill>
                  <a:schemeClr val="tx2"/>
                </a:solidFill>
                <a:latin typeface="Neue Haas Unica W1G" panose="020B0504030206020203" pitchFamily="34" charset="0"/>
                <a:cs typeface="Calibri" panose="020F0502020204030204" pitchFamily="34" charset="0"/>
                <a:hlinkClick r:id="rId4"/>
              </a:rPr>
              <a:t>juttu</a:t>
            </a:r>
            <a:endParaRPr lang="fi-FI" sz="1600" b="1" noProof="0" dirty="0">
              <a:solidFill>
                <a:schemeClr val="tx2"/>
              </a:solidFill>
              <a:latin typeface="Neue Haas Unica W1G" panose="020B0504030206020203" pitchFamily="34" charset="0"/>
              <a:cs typeface="Calibri" panose="020F0502020204030204" pitchFamily="34" charset="0"/>
            </a:endParaRPr>
          </a:p>
        </p:txBody>
      </p:sp>
      <p:sp>
        <p:nvSpPr>
          <p:cNvPr id="3" name="TextBox 2">
            <a:extLst>
              <a:ext uri="{FF2B5EF4-FFF2-40B4-BE49-F238E27FC236}">
                <a16:creationId xmlns:a16="http://schemas.microsoft.com/office/drawing/2014/main" id="{91DD2E0E-DC5A-3B99-7BA1-1C6EB20AD6EB}"/>
              </a:ext>
            </a:extLst>
          </p:cNvPr>
          <p:cNvSpPr txBox="1"/>
          <p:nvPr/>
        </p:nvSpPr>
        <p:spPr>
          <a:xfrm rot="16200000">
            <a:off x="-740842" y="5820831"/>
            <a:ext cx="18281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6">
                    <a:lumMod val="75000"/>
                  </a:schemeClr>
                </a:solidFill>
                <a:latin typeface="Neue Haas Unica W1G Light" panose="020B0404030206020203" pitchFamily="34" charset="0"/>
              </a:rPr>
              <a:t>Kuva: Elina </a:t>
            </a:r>
            <a:r>
              <a:rPr lang="en-US" sz="1000" b="0" i="0" dirty="0" err="1">
                <a:solidFill>
                  <a:schemeClr val="accent6">
                    <a:lumMod val="75000"/>
                  </a:schemeClr>
                </a:solidFill>
                <a:latin typeface="Neue Haas Unica W1G Light" panose="020B0404030206020203" pitchFamily="34" charset="0"/>
              </a:rPr>
              <a:t>Fordell</a:t>
            </a:r>
            <a:endParaRPr lang="fi-FI" sz="1000" b="0" i="0" dirty="0">
              <a:solidFill>
                <a:schemeClr val="accent6">
                  <a:lumMod val="75000"/>
                </a:schemeClr>
              </a:solidFill>
              <a:latin typeface="Neue Haas Unica W1G Light" panose="020B0404030206020203" pitchFamily="34" charset="0"/>
            </a:endParaRPr>
          </a:p>
        </p:txBody>
      </p:sp>
    </p:spTree>
    <p:extLst>
      <p:ext uri="{BB962C8B-B14F-4D97-AF65-F5344CB8AC3E}">
        <p14:creationId xmlns:p14="http://schemas.microsoft.com/office/powerpoint/2010/main" val="3694643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741219" y="3863291"/>
            <a:ext cx="4473876" cy="2115226"/>
          </a:xfrm>
        </p:spPr>
        <p:txBody>
          <a:bodyPr anchor="ctr">
            <a:noAutofit/>
          </a:bodyPr>
          <a:lstStyle/>
          <a:p>
            <a:pPr marL="0" indent="0">
              <a:buNone/>
            </a:pPr>
            <a:r>
              <a:rPr lang="fi-FI" noProof="0" dirty="0"/>
              <a:t>Mainoseurot valuvat sosiaalisen median jäteille ja arvaamattomat </a:t>
            </a:r>
            <a:r>
              <a:rPr lang="fi-FI" noProof="0" dirty="0" err="1"/>
              <a:t>alogritmit</a:t>
            </a:r>
            <a:r>
              <a:rPr lang="fi-FI" noProof="0" dirty="0"/>
              <a:t> vaikuttavat verkkosivuliikenteeseen. Miten paljon some oikeastaan vaikuttaa journalismiin ja kannattaako somejättejä vastaan taistella? Journalismin tutkija Pauliina Penttilä ja visuaalisen journalismin dosentti Jenni Mäenpää vastaavat.</a:t>
            </a:r>
          </a:p>
          <a:p>
            <a:pPr marL="0" indent="0">
              <a:buNone/>
            </a:pPr>
            <a:r>
              <a:rPr lang="fi-FI" sz="1600" b="1" noProof="0" dirty="0">
                <a:solidFill>
                  <a:schemeClr val="tx2"/>
                </a:solidFill>
                <a:latin typeface="Neue Haas Unica W1G" panose="020B0504030206020203" pitchFamily="34" charset="0"/>
                <a:cs typeface="Calibri" panose="020F0502020204030204" pitchFamily="34" charset="0"/>
                <a:hlinkClick r:id="rId2"/>
              </a:rPr>
              <a:t>Lue juttu</a:t>
            </a:r>
            <a:endParaRPr lang="fi-FI" sz="1600" noProof="0" dirty="0">
              <a:solidFill>
                <a:schemeClr val="tx2"/>
              </a:solidFill>
              <a:latin typeface="Neue Haas Unica W1G" panose="020B0504030206020203" pitchFamily="34" charset="0"/>
            </a:endParaRPr>
          </a:p>
        </p:txBody>
      </p:sp>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742804" y="1793883"/>
            <a:ext cx="4895995" cy="1635117"/>
          </a:xfrm>
        </p:spPr>
        <p:txBody>
          <a:bodyPr>
            <a:noAutofit/>
          </a:bodyPr>
          <a:lstStyle/>
          <a:p>
            <a:r>
              <a:rPr lang="fi-FI" b="1" noProof="0" dirty="0"/>
              <a:t>Näin somejätit ja algoritmit vaikuttavat journalismiin – alustan ehdoilla toimiminen muuttaa kerrontaa ja median roolia</a:t>
            </a:r>
            <a:endParaRPr lang="fi-FI" noProof="0" dirty="0"/>
          </a:p>
        </p:txBody>
      </p:sp>
      <p:pic>
        <p:nvPicPr>
          <p:cNvPr id="1026" name="Picture 2">
            <a:extLst>
              <a:ext uri="{FF2B5EF4-FFF2-40B4-BE49-F238E27FC236}">
                <a16:creationId xmlns:a16="http://schemas.microsoft.com/office/drawing/2014/main" id="{BEAAB90D-24EA-C5E4-E987-FF2400F03781}"/>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34125" r="1962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935078D-6BC8-E776-2741-9C4A52ADFD77}"/>
              </a:ext>
            </a:extLst>
          </p:cNvPr>
          <p:cNvSpPr txBox="1"/>
          <p:nvPr/>
        </p:nvSpPr>
        <p:spPr>
          <a:xfrm rot="5400000">
            <a:off x="11383430" y="6072293"/>
            <a:ext cx="132519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6">
                    <a:lumMod val="75000"/>
                  </a:schemeClr>
                </a:solidFill>
                <a:latin typeface="Neue Haas Unica W1G Light" panose="020B0404030206020203" pitchFamily="34" charset="0"/>
              </a:rPr>
              <a:t>Kuva: </a:t>
            </a:r>
            <a:r>
              <a:rPr lang="en-US" sz="1000" dirty="0">
                <a:solidFill>
                  <a:schemeClr val="accent6">
                    <a:lumMod val="75000"/>
                  </a:schemeClr>
                </a:solidFill>
                <a:latin typeface="Neue Haas Unica W1G Light" panose="020B0404030206020203" pitchFamily="34" charset="0"/>
              </a:rPr>
              <a:t>Shutterstock</a:t>
            </a:r>
            <a:endParaRPr lang="fi-FI" sz="1000" b="0" i="0" dirty="0">
              <a:solidFill>
                <a:schemeClr val="accent6">
                  <a:lumMod val="75000"/>
                </a:schemeClr>
              </a:solidFill>
              <a:latin typeface="Neue Haas Unica W1G Light" panose="020B0404030206020203" pitchFamily="34" charset="0"/>
            </a:endParaRPr>
          </a:p>
        </p:txBody>
      </p:sp>
    </p:spTree>
    <p:extLst>
      <p:ext uri="{BB962C8B-B14F-4D97-AF65-F5344CB8AC3E}">
        <p14:creationId xmlns:p14="http://schemas.microsoft.com/office/powerpoint/2010/main" val="3266068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FBB40CB-C46B-79AB-70E7-A9B8E3288A71}"/>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6875" r="268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320011"/>
            <a:ext cx="5112325" cy="1992086"/>
          </a:xfrm>
        </p:spPr>
        <p:txBody>
          <a:bodyPr>
            <a:noAutofit/>
          </a:bodyPr>
          <a:lstStyle/>
          <a:p>
            <a:r>
              <a:rPr lang="fi-FI" sz="3000" noProof="0" dirty="0">
                <a:solidFill>
                  <a:schemeClr val="accent1"/>
                </a:solidFill>
              </a:rPr>
              <a:t>Anni Lintula kertoo aikakausmedioiden monikanavaisuudesta ja konseptoinnista 29.4. – ilmoittaudu koulutukseen nyt!</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3581401"/>
            <a:ext cx="4797425" cy="2164319"/>
          </a:xfrm>
        </p:spPr>
        <p:txBody>
          <a:bodyPr anchor="ctr">
            <a:noAutofit/>
          </a:bodyPr>
          <a:lstStyle/>
          <a:p>
            <a:pPr marL="0" indent="0">
              <a:buNone/>
            </a:pPr>
            <a:r>
              <a:rPr lang="fi-FI" sz="1600" dirty="0"/>
              <a:t>Huhtikuussa perehdytään konseptointiin ja monikanavaisuuden kehittämiseen </a:t>
            </a:r>
            <a:r>
              <a:rPr lang="fi-FI" sz="1600" dirty="0" err="1"/>
              <a:t>aikakausmedioissa</a:t>
            </a:r>
            <a:r>
              <a:rPr lang="fi-FI" sz="1600" dirty="0"/>
              <a:t> </a:t>
            </a:r>
            <a:r>
              <a:rPr lang="fi-FI" sz="1600" b="1" dirty="0"/>
              <a:t>Anni Lintulan </a:t>
            </a:r>
            <a:r>
              <a:rPr lang="fi-FI" sz="1600" dirty="0"/>
              <a:t>johdolla. Koulutukseen kuuluu luennon lisäksi työpajaosuus lähitilaisuuteen osallistuville! </a:t>
            </a:r>
            <a:br>
              <a:rPr lang="fi-FI" sz="1600" dirty="0"/>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4"/>
              </a:rPr>
              <a:t>Lue lisää ja ilmoittaudu</a:t>
            </a:r>
            <a:endParaRPr lang="fi-FI" sz="1600" dirty="0">
              <a:solidFill>
                <a:schemeClr val="tx2"/>
              </a:solidFill>
              <a:latin typeface="Neue Haas Unica W1G" panose="020B0504030206020203" pitchFamily="34" charset="0"/>
            </a:endParaRPr>
          </a:p>
        </p:txBody>
      </p:sp>
      <p:sp>
        <p:nvSpPr>
          <p:cNvPr id="3" name="TextBox 2">
            <a:extLst>
              <a:ext uri="{FF2B5EF4-FFF2-40B4-BE49-F238E27FC236}">
                <a16:creationId xmlns:a16="http://schemas.microsoft.com/office/drawing/2014/main" id="{BC04D50D-E940-78FD-45DC-4893A2AFFE5D}"/>
              </a:ext>
            </a:extLst>
          </p:cNvPr>
          <p:cNvSpPr txBox="1"/>
          <p:nvPr/>
        </p:nvSpPr>
        <p:spPr>
          <a:xfrm rot="16200000">
            <a:off x="-740842" y="5820831"/>
            <a:ext cx="18281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bg1"/>
                </a:solidFill>
                <a:latin typeface="Neue Haas Unica W1G Light" panose="020B0404030206020203" pitchFamily="34" charset="0"/>
              </a:rPr>
              <a:t>Kuva: Outi Laine</a:t>
            </a:r>
            <a:endParaRPr lang="fi-FI" sz="1000" b="0" i="0" dirty="0">
              <a:solidFill>
                <a:schemeClr val="bg1"/>
              </a:solidFill>
              <a:latin typeface="Neue Haas Unica W1G Light" panose="020B0404030206020203" pitchFamily="34" charset="0"/>
            </a:endParaRPr>
          </a:p>
        </p:txBody>
      </p:sp>
    </p:spTree>
    <p:extLst>
      <p:ext uri="{BB962C8B-B14F-4D97-AF65-F5344CB8AC3E}">
        <p14:creationId xmlns:p14="http://schemas.microsoft.com/office/powerpoint/2010/main" val="2901849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erson sitting on a ramp with a magazine&#10;&#10;Description automatically generated">
            <a:extLst>
              <a:ext uri="{FF2B5EF4-FFF2-40B4-BE49-F238E27FC236}">
                <a16:creationId xmlns:a16="http://schemas.microsoft.com/office/drawing/2014/main" id="{FCAA0E59-8D50-18B5-DB0B-48A8BE51AD2D}"/>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6553202" y="0"/>
            <a:ext cx="5638798" cy="6858000"/>
          </a:xfrm>
        </p:spPr>
      </p:pic>
      <p:sp>
        <p:nvSpPr>
          <p:cNvPr id="2" name="Content Placeholder 4">
            <a:extLst>
              <a:ext uri="{FF2B5EF4-FFF2-40B4-BE49-F238E27FC236}">
                <a16:creationId xmlns:a16="http://schemas.microsoft.com/office/drawing/2014/main" id="{3CA18D5A-8C53-63CA-6D91-6FEC6A4401F4}"/>
              </a:ext>
            </a:extLst>
          </p:cNvPr>
          <p:cNvSpPr txBox="1">
            <a:spLocks/>
          </p:cNvSpPr>
          <p:nvPr/>
        </p:nvSpPr>
        <p:spPr>
          <a:xfrm>
            <a:off x="750355" y="3080870"/>
            <a:ext cx="4473876" cy="14532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Jos haluat lukea lisää alan kuulumisista, </a:t>
            </a:r>
            <a:br>
              <a:rPr lang="fi-FI" sz="1600" dirty="0"/>
            </a:br>
            <a:r>
              <a:rPr lang="fi-FI" sz="1600" dirty="0"/>
              <a:t>tilaa </a:t>
            </a:r>
            <a:r>
              <a:rPr lang="fi-FI" sz="1600" dirty="0" err="1"/>
              <a:t>aikakausmedioiden</a:t>
            </a:r>
            <a:r>
              <a:rPr lang="fi-FI" sz="1600" dirty="0"/>
              <a:t> ajankohtaiset jutut sähköpostiisi </a:t>
            </a:r>
            <a:r>
              <a:rPr lang="fi-FI" sz="1600" b="1" dirty="0">
                <a:solidFill>
                  <a:schemeClr val="tx2"/>
                </a:solidFill>
                <a:latin typeface="Neue Haas Unica W1G" panose="020B0504030206020203" pitchFamily="34" charset="0"/>
                <a:cs typeface="Calibri" panose="020F0502020204030204" pitchFamily="34" charset="0"/>
                <a:hlinkClick r:id="rId3"/>
              </a:rPr>
              <a:t>täältä</a:t>
            </a:r>
            <a:r>
              <a:rPr lang="fi-FI" sz="1600" dirty="0"/>
              <a:t>!</a:t>
            </a:r>
          </a:p>
        </p:txBody>
      </p:sp>
      <p:sp>
        <p:nvSpPr>
          <p:cNvPr id="3" name="Title 3">
            <a:extLst>
              <a:ext uri="{FF2B5EF4-FFF2-40B4-BE49-F238E27FC236}">
                <a16:creationId xmlns:a16="http://schemas.microsoft.com/office/drawing/2014/main" id="{F9A41F90-2BBA-DC77-87FF-5FA9A4A56BE8}"/>
              </a:ext>
            </a:extLst>
          </p:cNvPr>
          <p:cNvSpPr txBox="1">
            <a:spLocks/>
          </p:cNvSpPr>
          <p:nvPr/>
        </p:nvSpPr>
        <p:spPr>
          <a:xfrm>
            <a:off x="751940" y="1218587"/>
            <a:ext cx="5540301" cy="1862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rgbClr val="002649"/>
                </a:solidFill>
                <a:latin typeface="Canela Medium" pitchFamily="2" charset="77"/>
                <a:ea typeface="+mj-ea"/>
                <a:cs typeface="+mj-cs"/>
              </a:defRPr>
            </a:lvl1pPr>
          </a:lstStyle>
          <a:p>
            <a:r>
              <a:rPr lang="fi-FI" sz="3800" dirty="0"/>
              <a:t>Lue lisää uutiskirjeestä!</a:t>
            </a:r>
            <a:endParaRPr lang="fi-FI" sz="3800" dirty="0">
              <a:solidFill>
                <a:schemeClr val="accent1"/>
              </a:solidFill>
            </a:endParaRPr>
          </a:p>
        </p:txBody>
      </p:sp>
      <p:sp>
        <p:nvSpPr>
          <p:cNvPr id="9" name="Content Placeholder 4">
            <a:extLst>
              <a:ext uri="{FF2B5EF4-FFF2-40B4-BE49-F238E27FC236}">
                <a16:creationId xmlns:a16="http://schemas.microsoft.com/office/drawing/2014/main" id="{A024485C-6B29-86F8-E961-1800A570FB66}"/>
              </a:ext>
            </a:extLst>
          </p:cNvPr>
          <p:cNvSpPr txBox="1">
            <a:spLocks/>
          </p:cNvSpPr>
          <p:nvPr/>
        </p:nvSpPr>
        <p:spPr>
          <a:xfrm rot="16200000">
            <a:off x="4223912"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Anniina Nissinen</a:t>
            </a:r>
          </a:p>
        </p:txBody>
      </p:sp>
      <p:pic>
        <p:nvPicPr>
          <p:cNvPr id="6" name="Picture 5">
            <a:extLst>
              <a:ext uri="{FF2B5EF4-FFF2-40B4-BE49-F238E27FC236}">
                <a16:creationId xmlns:a16="http://schemas.microsoft.com/office/drawing/2014/main" id="{0B0302EC-75F8-528F-9B3F-F3FE9CD1FA0B}"/>
              </a:ext>
            </a:extLst>
          </p:cNvPr>
          <p:cNvPicPr>
            <a:picLocks noChangeAspect="1"/>
          </p:cNvPicPr>
          <p:nvPr/>
        </p:nvPicPr>
        <p:blipFill>
          <a:blip r:embed="rId4"/>
          <a:stretch>
            <a:fillRect/>
          </a:stretch>
        </p:blipFill>
        <p:spPr>
          <a:xfrm>
            <a:off x="750355" y="6389170"/>
            <a:ext cx="1845645" cy="139055"/>
          </a:xfrm>
          <a:prstGeom prst="rect">
            <a:avLst/>
          </a:prstGeom>
        </p:spPr>
      </p:pic>
    </p:spTree>
    <p:extLst>
      <p:ext uri="{BB962C8B-B14F-4D97-AF65-F5344CB8AC3E}">
        <p14:creationId xmlns:p14="http://schemas.microsoft.com/office/powerpoint/2010/main" val="3753194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5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helmikuu 2025</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532558"/>
            <a:ext cx="3425934" cy="5160832"/>
          </a:xfrm>
        </p:spPr>
        <p:txBody>
          <a:bodyPr anchor="ctr">
            <a:normAutofit/>
          </a:bodyPr>
          <a:lstStyle/>
          <a:p>
            <a:r>
              <a:rPr lang="fi-FI" sz="2000" b="1" dirty="0">
                <a:solidFill>
                  <a:schemeClr val="bg2"/>
                </a:solidFill>
                <a:latin typeface="Neue Haas Unica W1G" panose="020B0504030206020203" pitchFamily="34" charset="0"/>
              </a:rPr>
              <a:t>Muutokset yleisön määrässä helmikuussa</a:t>
            </a:r>
          </a:p>
          <a:p>
            <a:br>
              <a:rPr lang="fi-FI" sz="1000" dirty="0">
                <a:solidFill>
                  <a:schemeClr val="bg2"/>
                </a:solidFill>
              </a:rPr>
            </a:br>
            <a:r>
              <a:rPr lang="fi-FI" dirty="0">
                <a:solidFill>
                  <a:schemeClr val="bg2"/>
                </a:solidFill>
                <a:latin typeface="Neue Haas Unica W1G" panose="020B0504030206020203" pitchFamily="34" charset="0"/>
              </a:rPr>
              <a:t>Kaikki kanavat	+ 16 505</a:t>
            </a:r>
          </a:p>
          <a:p>
            <a:r>
              <a:rPr lang="fi-FI" dirty="0">
                <a:solidFill>
                  <a:schemeClr val="bg2"/>
                </a:solidFill>
                <a:latin typeface="Neue Haas Unica W1G" panose="020B0504030206020203" pitchFamily="34" charset="0"/>
              </a:rPr>
              <a:t>Facebook  	+ 5 853</a:t>
            </a:r>
          </a:p>
          <a:p>
            <a:r>
              <a:rPr lang="fi-FI" dirty="0">
                <a:solidFill>
                  <a:schemeClr val="bg2"/>
                </a:solidFill>
                <a:latin typeface="Neue Haas Unica W1G" panose="020B0504030206020203" pitchFamily="34" charset="0"/>
              </a:rPr>
              <a:t>Instagram  	+ 6 279</a:t>
            </a:r>
          </a:p>
          <a:p>
            <a:r>
              <a:rPr lang="fi-FI" dirty="0">
                <a:solidFill>
                  <a:schemeClr val="bg2"/>
                </a:solidFill>
                <a:latin typeface="Neue Haas Unica W1G" panose="020B0504030206020203" pitchFamily="34" charset="0"/>
              </a:rPr>
              <a:t>X  		– 1 952</a:t>
            </a:r>
          </a:p>
          <a:p>
            <a:r>
              <a:rPr lang="fi-FI" dirty="0">
                <a:solidFill>
                  <a:schemeClr val="bg2"/>
                </a:solidFill>
                <a:latin typeface="Neue Haas Unica W1G" panose="020B0504030206020203" pitchFamily="34" charset="0"/>
              </a:rPr>
              <a:t>YouTube		+ 874</a:t>
            </a:r>
          </a:p>
          <a:p>
            <a:r>
              <a:rPr lang="fi-FI" dirty="0">
                <a:solidFill>
                  <a:schemeClr val="bg2"/>
                </a:solidFill>
                <a:latin typeface="Neue Haas Unica W1G" panose="020B0504030206020203" pitchFamily="34" charset="0"/>
              </a:rPr>
              <a:t>TikTok  		+ 4 595</a:t>
            </a:r>
          </a:p>
          <a:p>
            <a:r>
              <a:rPr lang="fi-FI" dirty="0">
                <a:solidFill>
                  <a:schemeClr val="bg2"/>
                </a:solidFill>
                <a:latin typeface="Neue Haas Unica W1G" panose="020B0504030206020203" pitchFamily="34" charset="0"/>
              </a:rPr>
              <a:t>LinkedIn  		+ 668</a:t>
            </a:r>
          </a:p>
          <a:p>
            <a:r>
              <a:rPr lang="fi-FI" dirty="0" err="1">
                <a:solidFill>
                  <a:schemeClr val="bg2"/>
                </a:solidFill>
                <a:latin typeface="Neue Haas Unica W1G" panose="020B0504030206020203" pitchFamily="34" charset="0"/>
              </a:rPr>
              <a:t>Threads</a:t>
            </a:r>
            <a:r>
              <a:rPr lang="fi-FI" dirty="0">
                <a:solidFill>
                  <a:schemeClr val="bg2"/>
                </a:solidFill>
                <a:latin typeface="Neue Haas Unica W1G" panose="020B0504030206020203" pitchFamily="34" charset="0"/>
              </a:rPr>
              <a:t>  		+ 188</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095577898"/>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TikTokissa, </a:t>
            </a:r>
            <a:r>
              <a:rPr lang="fi-FI" sz="1200" dirty="0" err="1">
                <a:solidFill>
                  <a:schemeClr val="accent1"/>
                </a:solidFill>
              </a:rPr>
              <a:t>LinkedInissa</a:t>
            </a:r>
            <a:r>
              <a:rPr lang="fi-FI" sz="1200" dirty="0">
                <a:solidFill>
                  <a:schemeClr val="accent1"/>
                </a:solidFill>
              </a:rPr>
              <a:t> ja </a:t>
            </a:r>
            <a:r>
              <a:rPr lang="fi-FI" sz="1200" dirty="0" err="1">
                <a:solidFill>
                  <a:schemeClr val="accent1"/>
                </a:solidFill>
              </a:rPr>
              <a:t>Threadissa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351680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a:bodyPr>
          <a:lstStyle/>
          <a:p>
            <a:r>
              <a:rPr lang="fi-FI" dirty="0" err="1"/>
              <a:t>Aikakausmedioiden</a:t>
            </a:r>
            <a:r>
              <a:rPr lang="fi-FI" dirty="0"/>
              <a:t> sometilien määrä / helmikuu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dirty="0">
                <a:solidFill>
                  <a:schemeClr val="bg2"/>
                </a:solidFill>
                <a:latin typeface="Neue Haas Unica W1G Medium" panose="020B0504030206020203" pitchFamily="34" charset="0"/>
              </a:rPr>
              <a:t>Seurannassa oli mukana 189 aikakausmediaa, joilla oli käytössään yhteensä 472 sometiliä.</a:t>
            </a:r>
            <a:br>
              <a:rPr lang="fi-FI" sz="2000" dirty="0">
                <a:solidFill>
                  <a:schemeClr val="bg2"/>
                </a:solidFill>
                <a:latin typeface="Neue Haas Unica W1G Medium" panose="020B0504030206020203" pitchFamily="34" charset="0"/>
              </a:rPr>
            </a:br>
            <a:endParaRPr lang="fi-FI" sz="1000" dirty="0">
              <a:solidFill>
                <a:schemeClr val="bg2"/>
              </a:solidFill>
              <a:latin typeface="Neue Haas Unica W1G Medium" panose="020B0504030206020203" pitchFamily="34" charset="0"/>
            </a:endParaRPr>
          </a:p>
          <a:p>
            <a:pPr algn="ctr"/>
            <a:r>
              <a:rPr lang="fi-FI" sz="2000" dirty="0">
                <a:solidFill>
                  <a:schemeClr val="bg2"/>
                </a:solidFill>
                <a:latin typeface="Neue Haas Unica W1G Medium"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2,5</a:t>
            </a:r>
            <a:r>
              <a:rPr lang="fi-FI" sz="2000" b="1" dirty="0">
                <a:solidFill>
                  <a:schemeClr val="bg2"/>
                </a:solidFill>
                <a:latin typeface="Neue Haas Unica W1G" panose="020B0504030206020203" pitchFamily="34" charset="0"/>
              </a:rPr>
              <a:t> </a:t>
            </a:r>
            <a:br>
              <a:rPr lang="fi-FI" sz="2000" dirty="0">
                <a:solidFill>
                  <a:schemeClr val="bg2"/>
                </a:solidFill>
                <a:latin typeface="Neue Haas Unica W1G Medium" panose="020B0504030206020203" pitchFamily="34" charset="0"/>
              </a:rPr>
            </a:br>
            <a:r>
              <a:rPr lang="fi-FI" sz="2000" dirty="0">
                <a:solidFill>
                  <a:schemeClr val="bg2"/>
                </a:solidFill>
                <a:latin typeface="Neue Haas Unica W1G Medium" panose="020B0504030206020203" pitchFamily="34" charset="0"/>
              </a:rPr>
              <a:t>sometiliä.</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880048909"/>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87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helmikuu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27 534</a:t>
            </a: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962415551"/>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45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498639188"/>
              </p:ext>
            </p:extLst>
          </p:nvPr>
        </p:nvGraphicFramePr>
        <p:xfrm>
          <a:off x="712694" y="1924556"/>
          <a:ext cx="10515600" cy="421881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3BB59EEA-1884-69AC-0F74-32C44455CAE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kaikissa somekanavissa </a:t>
            </a:r>
            <a:br>
              <a:rPr lang="fi-FI" sz="3200" dirty="0"/>
            </a:br>
            <a:r>
              <a:rPr lang="fi-FI" sz="2600" b="1" dirty="0">
                <a:solidFill>
                  <a:schemeClr val="accent2"/>
                </a:solidFill>
                <a:latin typeface="Neue Haas Unica W1G" panose="020B0504030206020203" pitchFamily="34" charset="0"/>
              </a:rPr>
              <a:t>2/2024 – 2/2025</a:t>
            </a:r>
          </a:p>
        </p:txBody>
      </p:sp>
      <p:sp>
        <p:nvSpPr>
          <p:cNvPr id="6" name="TextBox 5">
            <a:extLst>
              <a:ext uri="{FF2B5EF4-FFF2-40B4-BE49-F238E27FC236}">
                <a16:creationId xmlns:a16="http://schemas.microsoft.com/office/drawing/2014/main" id="{ACE1A8BF-E1A6-BB33-FCE3-1CA73A83E78F}"/>
              </a:ext>
            </a:extLst>
          </p:cNvPr>
          <p:cNvSpPr txBox="1"/>
          <p:nvPr/>
        </p:nvSpPr>
        <p:spPr>
          <a:xfrm>
            <a:off x="1169894" y="1524446"/>
            <a:ext cx="10058400"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seuraajat ja kanavan tilaajat Facebookissa, Instagramissa, X:ssä, YouTubessa, TikTokissa, </a:t>
            </a:r>
            <a:r>
              <a:rPr lang="fi-FI" sz="1200" i="1" dirty="0" err="1">
                <a:solidFill>
                  <a:schemeClr val="accent1"/>
                </a:solidFill>
                <a:latin typeface="Neue Haas Unica W1G" panose="020B0504030206020203" pitchFamily="34" charset="0"/>
              </a:rPr>
              <a:t>LinkedInissa</a:t>
            </a:r>
            <a:r>
              <a:rPr lang="fi-FI" sz="1200" i="1" dirty="0">
                <a:solidFill>
                  <a:schemeClr val="accent1"/>
                </a:solidFill>
                <a:latin typeface="Neue Haas Unica W1G" panose="020B0504030206020203" pitchFamily="34" charset="0"/>
              </a:rPr>
              <a:t> ja </a:t>
            </a:r>
            <a:r>
              <a:rPr lang="fi-FI" sz="1200" i="1" dirty="0" err="1">
                <a:solidFill>
                  <a:schemeClr val="accent1"/>
                </a:solidFill>
                <a:latin typeface="Neue Haas Unica W1G" panose="020B0504030206020203" pitchFamily="34" charset="0"/>
              </a:rPr>
              <a:t>Threadsissa</a:t>
            </a:r>
            <a:r>
              <a:rPr lang="fi-FI" sz="1200" i="1" dirty="0">
                <a:solidFill>
                  <a:schemeClr val="accent1"/>
                </a:solidFill>
                <a:latin typeface="Neue Haas Unica W1G" panose="020B0504030206020203" pitchFamily="34" charset="0"/>
              </a:rPr>
              <a:t>. Päällekkäisyyksiä ei ole huomioitu.</a:t>
            </a:r>
          </a:p>
        </p:txBody>
      </p:sp>
      <p:sp>
        <p:nvSpPr>
          <p:cNvPr id="3" name="TextBox 2">
            <a:extLst>
              <a:ext uri="{FF2B5EF4-FFF2-40B4-BE49-F238E27FC236}">
                <a16:creationId xmlns:a16="http://schemas.microsoft.com/office/drawing/2014/main" id="{66578E38-F813-286C-8A59-5AC10361BBE8}"/>
              </a:ext>
            </a:extLst>
          </p:cNvPr>
          <p:cNvSpPr txBox="1"/>
          <p:nvPr/>
        </p:nvSpPr>
        <p:spPr>
          <a:xfrm>
            <a:off x="3671794" y="6076888"/>
            <a:ext cx="6488206" cy="646331"/>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 Seuranta muuttui 1/2025, jolloin mukaan tuli LinkedIn ja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 Pinterest poistui seurannasta ja Facebookista aletiin tilastoida seuraajamäärää tykkääjien sijaan. Kokonaisseuraajamäärä ei ole vertailukelpoinen tätä edeltävään aikaan.</a:t>
            </a:r>
          </a:p>
        </p:txBody>
      </p:sp>
    </p:spTree>
    <p:extLst>
      <p:ext uri="{BB962C8B-B14F-4D97-AF65-F5344CB8AC3E}">
        <p14:creationId xmlns:p14="http://schemas.microsoft.com/office/powerpoint/2010/main" val="425734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090600423"/>
              </p:ext>
            </p:extLst>
          </p:nvPr>
        </p:nvGraphicFramePr>
        <p:xfrm>
          <a:off x="712694" y="1801445"/>
          <a:ext cx="10515600" cy="414215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3">
            <a:extLst>
              <a:ext uri="{FF2B5EF4-FFF2-40B4-BE49-F238E27FC236}">
                <a16:creationId xmlns:a16="http://schemas.microsoft.com/office/drawing/2014/main" id="{25569B91-5351-0566-579D-73C5A6CACCC8}"/>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Facebookissa </a:t>
            </a:r>
            <a:br>
              <a:rPr lang="fi-FI" sz="3200" dirty="0"/>
            </a:br>
            <a:r>
              <a:rPr lang="fi-FI" sz="2600" b="1" dirty="0">
                <a:solidFill>
                  <a:schemeClr val="accent2"/>
                </a:solidFill>
                <a:latin typeface="Neue Haas Unica W1G" panose="020B0504030206020203" pitchFamily="34" charset="0"/>
              </a:rPr>
              <a:t>2/2024 – 2/2025</a:t>
            </a:r>
          </a:p>
        </p:txBody>
      </p:sp>
      <p:sp>
        <p:nvSpPr>
          <p:cNvPr id="9" name="TextBox 8">
            <a:extLst>
              <a:ext uri="{FF2B5EF4-FFF2-40B4-BE49-F238E27FC236}">
                <a16:creationId xmlns:a16="http://schemas.microsoft.com/office/drawing/2014/main" id="{965FCC0C-19E5-9B2B-8D64-6A98AC00799F}"/>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Facebook-sivujen seuraajat. Päällekkäisyyksiä ei ole huomioitu.</a:t>
            </a:r>
          </a:p>
        </p:txBody>
      </p:sp>
      <p:sp>
        <p:nvSpPr>
          <p:cNvPr id="2" name="TextBox 1">
            <a:extLst>
              <a:ext uri="{FF2B5EF4-FFF2-40B4-BE49-F238E27FC236}">
                <a16:creationId xmlns:a16="http://schemas.microsoft.com/office/drawing/2014/main" id="{09C7C72D-BB59-E07B-9A71-67313481A09F}"/>
              </a:ext>
            </a:extLst>
          </p:cNvPr>
          <p:cNvSpPr txBox="1"/>
          <p:nvPr/>
        </p:nvSpPr>
        <p:spPr>
          <a:xfrm>
            <a:off x="3671794" y="6076888"/>
            <a:ext cx="6488206" cy="646331"/>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 Seuranta muuttui 1/2025, jolloin mukaan tuli LinkedIn ja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 Pinterest poistui seurannasta ja Facebookista aletiin tilastoida seuraajamäärää tykkääjien sijaan. Kokonaisseuraajamäärä ei ole vertailukelpoinen edeltäviin kuukausiin.</a:t>
            </a:r>
          </a:p>
        </p:txBody>
      </p:sp>
    </p:spTree>
    <p:extLst>
      <p:ext uri="{BB962C8B-B14F-4D97-AF65-F5344CB8AC3E}">
        <p14:creationId xmlns:p14="http://schemas.microsoft.com/office/powerpoint/2010/main" val="311332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580774882"/>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3">
            <a:extLst>
              <a:ext uri="{FF2B5EF4-FFF2-40B4-BE49-F238E27FC236}">
                <a16:creationId xmlns:a16="http://schemas.microsoft.com/office/drawing/2014/main" id="{06B8B113-1EB0-DBE6-A6F4-C9BDF0433081}"/>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Instagramissa </a:t>
            </a:r>
            <a:br>
              <a:rPr lang="fi-FI" sz="3200" dirty="0"/>
            </a:br>
            <a:r>
              <a:rPr lang="fi-FI" sz="2600" b="1" dirty="0">
                <a:solidFill>
                  <a:schemeClr val="accent2"/>
                </a:solidFill>
                <a:latin typeface="Neue Haas Unica W1G" panose="020B0504030206020203" pitchFamily="34" charset="0"/>
              </a:rPr>
              <a:t>2/2024 – 2/2025</a:t>
            </a:r>
          </a:p>
        </p:txBody>
      </p:sp>
      <p:sp>
        <p:nvSpPr>
          <p:cNvPr id="6" name="TextBox 5">
            <a:extLst>
              <a:ext uri="{FF2B5EF4-FFF2-40B4-BE49-F238E27FC236}">
                <a16:creationId xmlns:a16="http://schemas.microsoft.com/office/drawing/2014/main" id="{9D2CE731-BA61-EEEB-24B2-F693812C54FE}"/>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Instagram-seuraajat. Päällekkäisyyksiä ei ole huomioitu.</a:t>
            </a:r>
          </a:p>
        </p:txBody>
      </p:sp>
    </p:spTree>
    <p:extLst>
      <p:ext uri="{BB962C8B-B14F-4D97-AF65-F5344CB8AC3E}">
        <p14:creationId xmlns:p14="http://schemas.microsoft.com/office/powerpoint/2010/main" val="2015413263"/>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9c253d60e62475b883249c8aa6bfcf48">
  <xsd:schema xmlns:xsd="http://www.w3.org/2001/XMLSchema" xmlns:xs="http://www.w3.org/2001/XMLSchema" xmlns:p="http://schemas.microsoft.com/office/2006/metadata/properties" xmlns:ns2="b8458977-e6f2-40e9-9621-96f4298c6bbe" targetNamespace="http://schemas.microsoft.com/office/2006/metadata/properties" ma:root="true" ma:fieldsID="81049b0714fee14a638bbb389c11995a"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17AF0E-1D5E-441E-9D4F-1D838987E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BD3844-D0FB-414D-A452-15FC55E58783}">
  <ds:schemaRefs>
    <ds:schemaRef ds:uri="http://schemas.microsoft.com/sharepoint/v3/contenttype/forms"/>
  </ds:schemaRefs>
</ds:datastoreItem>
</file>

<file path=customXml/itemProps3.xml><?xml version="1.0" encoding="utf-8"?>
<ds:datastoreItem xmlns:ds="http://schemas.openxmlformats.org/officeDocument/2006/customXml" ds:itemID="{95B21824-3573-4170-BB97-352BE88B69B2}">
  <ds:schemaRefs>
    <ds:schemaRef ds:uri="http://www.w3.org/XML/1998/namespace"/>
    <ds:schemaRef ds:uri="http://schemas.microsoft.com/office/2006/documentManagement/types"/>
    <ds:schemaRef ds:uri="http://schemas.openxmlformats.org/package/2006/metadata/core-properties"/>
    <ds:schemaRef ds:uri="http://purl.org/dc/elements/1.1/"/>
    <ds:schemaRef ds:uri="b8458977-e6f2-40e9-9621-96f4298c6bbe"/>
    <ds:schemaRef ds:uri="http://purl.org/dc/dcmityp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16239</TotalTime>
  <Words>2780</Words>
  <Application>Microsoft Macintosh PowerPoint</Application>
  <PresentationFormat>Widescreen</PresentationFormat>
  <Paragraphs>834</Paragraphs>
  <Slides>39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Neue Haas Unica Pro</vt:lpstr>
      <vt:lpstr>Clattering</vt:lpstr>
      <vt:lpstr>Neue Haas Unica W1G</vt:lpstr>
      <vt:lpstr>Arial</vt:lpstr>
      <vt:lpstr>Canela Medium</vt:lpstr>
      <vt:lpstr>Neue Haas Unica W1G Medium</vt:lpstr>
      <vt:lpstr>Neue Haas Unica W1G Light</vt:lpstr>
      <vt:lpstr>Office Theme</vt:lpstr>
      <vt:lpstr>PowerPoint Presentation</vt:lpstr>
      <vt:lpstr>SK:n Tiktok räjähti kasvuun helmikuussa</vt:lpstr>
      <vt:lpstr>Aikakausmedioiden someyleisö / helmikuu 2025</vt:lpstr>
      <vt:lpstr>Aikakausmedioiden seuraajamäärä / helmikuu 2025</vt:lpstr>
      <vt:lpstr>Aikakausmedioiden sometilien määrä / helmikuu 2025</vt:lpstr>
      <vt:lpstr>Yleisön keskimääräinen koko /  helmikuu 2025</vt:lpstr>
      <vt:lpstr>Yleisömäärä kaikissa somekanavissa  2/2024 – 2/2025</vt:lpstr>
      <vt:lpstr>Yleisömäärä Facebookissa  2/2024 – 2/2025</vt:lpstr>
      <vt:lpstr>Yleisömäärä Instagramissa  2/2024 – 2/2025</vt:lpstr>
      <vt:lpstr>Yleisömäärä X:ssä  2/2024 – 2/2025</vt:lpstr>
      <vt:lpstr>Yleisömäärä YouTubessa  2/2024 – 2/2025</vt:lpstr>
      <vt:lpstr>Yleisömäärä TikTokissa  2/2024 – 2/2025</vt:lpstr>
      <vt:lpstr>Yleisömäärä LinkedInissa  2/2024 – 2/2025</vt:lpstr>
      <vt:lpstr>Yleisömäärä Threadsissa  2/2024 – 2/2025</vt:lpstr>
      <vt:lpstr>Somen suurimmat</vt:lpstr>
      <vt:lpstr>Eniten seuraajia kaikissa kanavissa TOP 20 / helmikuu 2025</vt:lpstr>
      <vt:lpstr>Eniten seuraajia Facebookissa TOP 20 / helmikuu 2025</vt:lpstr>
      <vt:lpstr>Eniten seuraajia Instagramissa TOP 20 / helmikuu 2025</vt:lpstr>
      <vt:lpstr>Eniten seuraajia X:ssä TOP 20 / helmikuu 2025</vt:lpstr>
      <vt:lpstr>Eniten seuraajia YouTubessa ja TikTokissa TOP 10 /  helmikuu 2025</vt:lpstr>
      <vt:lpstr>Eniten seuraajia LinkedInissa ja Threadsissa  TOP 10 /  helmikuu 2025</vt:lpstr>
      <vt:lpstr>Eniten yleisöään  kasvattaneet</vt:lpstr>
      <vt:lpstr>Eniten uusia seuraajia kaikissa kanavissa TOP 20 / helmikuu 2025</vt:lpstr>
      <vt:lpstr>Eniten uusia seuraajia Facebookissa TOP 10 / helmikuu 2025</vt:lpstr>
      <vt:lpstr>Eniten uusia seuraajia Instagramissa TOP 10 / helmikuu 2025</vt:lpstr>
      <vt:lpstr>Eniten uusia seuraajia X:ssä TOP 5 / helmikuu 2025</vt:lpstr>
      <vt:lpstr>Eniten uusia seuraajia Youtubessa TOP 10 / helmikuu 2025</vt:lpstr>
      <vt:lpstr>Eniten uusia seuraajia Tiktokissa TOP 10 / helmikuu 2025</vt:lpstr>
      <vt:lpstr>Eniten uusia seuraajia Threadsissa  TOP 5 / helmikuu 2025</vt:lpstr>
      <vt:lpstr>Eniten uusia seuraajia Linkedinissa TOP 5 / helmikuu 2025</vt:lpstr>
      <vt:lpstr>Seuratut mediat</vt:lpstr>
      <vt:lpstr>Seurannassa olleet mediat (189 kpl) / helmikuu 2025</vt:lpstr>
      <vt:lpstr>Seurannassa olleet mediat (189 kpl) / helmikuu 2025</vt:lpstr>
      <vt:lpstr>Ajankohtaista  aikakausmedioista</vt:lpstr>
      <vt:lpstr>Nämä olivat somen suurimmat aikakausmediat vuonna 2024 – kotoilu- ja ruokamediat kasvoivat eniten</vt:lpstr>
      <vt:lpstr>Näin somejätit ja algoritmit vaikuttavat journalismiin – alustan ehdoilla toimiminen muuttaa kerrontaa ja median roolia</vt:lpstr>
      <vt:lpstr>Anni Lintula kertoo aikakausmedioiden monikanavaisuudesta ja konseptoinnista 29.4. – ilmoittaudu koulutukseen nyt!</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Aikakausmedia</dc:creator>
  <cp:keywords/>
  <dc:description/>
  <cp:lastModifiedBy>Outi Itävuo</cp:lastModifiedBy>
  <cp:revision>695</cp:revision>
  <dcterms:created xsi:type="dcterms:W3CDTF">2021-01-05T09:04:45Z</dcterms:created>
  <dcterms:modified xsi:type="dcterms:W3CDTF">2025-03-21T06:01:25Z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