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4"/>
  </p:sldMasterIdLst>
  <p:notesMasterIdLst>
    <p:notesMasterId r:id="rId37"/>
  </p:notesMasterIdLst>
  <p:handoutMasterIdLst>
    <p:handoutMasterId r:id="rId38"/>
  </p:handoutMasterIdLst>
  <p:sldIdLst>
    <p:sldId id="256" r:id="rId5"/>
    <p:sldId id="1235" r:id="rId6"/>
    <p:sldId id="285" r:id="rId7"/>
    <p:sldId id="1197" r:id="rId8"/>
    <p:sldId id="1198" r:id="rId9"/>
    <p:sldId id="1199" r:id="rId10"/>
    <p:sldId id="1191" r:id="rId11"/>
    <p:sldId id="1192" r:id="rId12"/>
    <p:sldId id="1193" r:id="rId13"/>
    <p:sldId id="1194" r:id="rId14"/>
    <p:sldId id="1195" r:id="rId15"/>
    <p:sldId id="1196" r:id="rId16"/>
    <p:sldId id="1231" r:id="rId17"/>
    <p:sldId id="1208" r:id="rId18"/>
    <p:sldId id="1203" r:id="rId19"/>
    <p:sldId id="1204" r:id="rId20"/>
    <p:sldId id="1205" r:id="rId21"/>
    <p:sldId id="1206" r:id="rId22"/>
    <p:sldId id="1207" r:id="rId23"/>
    <p:sldId id="1236" r:id="rId24"/>
    <p:sldId id="1214" r:id="rId25"/>
    <p:sldId id="1211" r:id="rId26"/>
    <p:sldId id="1210" r:id="rId27"/>
    <p:sldId id="1212" r:id="rId28"/>
    <p:sldId id="1213" r:id="rId29"/>
    <p:sldId id="1215" r:id="rId30"/>
    <p:sldId id="1217" r:id="rId31"/>
    <p:sldId id="1202" r:id="rId32"/>
    <p:sldId id="1229" r:id="rId33"/>
    <p:sldId id="1228" r:id="rId34"/>
    <p:sldId id="1234" r:id="rId35"/>
    <p:sldId id="275" r:id="rId36"/>
  </p:sldIdLst>
  <p:sldSz cx="12192000" cy="6858000"/>
  <p:notesSz cx="6858000" cy="9144000"/>
  <p:embeddedFontLst>
    <p:embeddedFont>
      <p:font typeface="Calibri" panose="020F0502020204030204" pitchFamily="34" charset="0"/>
      <p:regular r:id="rId39"/>
      <p:bold r:id="rId40"/>
      <p:italic r:id="rId41"/>
      <p:boldItalic r:id="rId42"/>
    </p:embeddedFont>
    <p:embeddedFont>
      <p:font typeface="Canela Medium" pitchFamily="2" charset="77"/>
      <p:regular r:id="rId43"/>
    </p:embeddedFont>
    <p:embeddedFont>
      <p:font typeface="Clattering" pitchFamily="2" charset="0"/>
      <p:regular r:id="rId44"/>
    </p:embeddedFont>
    <p:embeddedFont>
      <p:font typeface="Neue Haas Unica Pro Light" panose="020B0404030206020203" pitchFamily="34" charset="77"/>
      <p:regular r:id="rId45"/>
      <p:italic r:id="rId46"/>
    </p:embeddedFont>
    <p:embeddedFont>
      <p:font typeface="Neue Haas Unica W1G" panose="020B0504030206020203" pitchFamily="34" charset="0"/>
      <p:regular r:id="rId47"/>
      <p:bold r:id="rId48"/>
      <p:italic r:id="rId49"/>
      <p:boldItalic r:id="rId50"/>
    </p:embeddedFont>
    <p:embeddedFont>
      <p:font typeface="Neue Haas Unica W1G Light" panose="020B0404030206020203" pitchFamily="34" charset="0"/>
      <p:regular r:id="rId51"/>
      <p:italic r:id="rId52"/>
    </p:embeddedFont>
    <p:embeddedFont>
      <p:font typeface="Neue Haas Unica W1G Medium" panose="020B0504030206020203" pitchFamily="34" charset="0"/>
      <p:regular r:id="rId53"/>
      <p:italic r:id="rId54"/>
    </p:embeddedFont>
  </p:embeddedFontLst>
  <p:defaultText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649"/>
    <a:srgbClr val="FFF6FA"/>
    <a:srgbClr val="FF6464"/>
    <a:srgbClr val="9CFFF8"/>
    <a:srgbClr val="F4CF67"/>
    <a:srgbClr val="F5F4F7"/>
    <a:srgbClr val="8DEB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89532C-CCFC-8549-BAEB-DA00C07B5996}" v="63" dt="2022-10-05T08:14:44.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75" autoAdjust="0"/>
    <p:restoredTop sz="96277"/>
  </p:normalViewPr>
  <p:slideViewPr>
    <p:cSldViewPr snapToGrid="0" snapToObjects="1">
      <p:cViewPr>
        <p:scale>
          <a:sx n="141" d="100"/>
          <a:sy n="141" d="100"/>
        </p:scale>
        <p:origin x="448" y="688"/>
      </p:cViewPr>
      <p:guideLst/>
    </p:cSldViewPr>
  </p:slideViewPr>
  <p:notesTextViewPr>
    <p:cViewPr>
      <p:scale>
        <a:sx n="1" d="1"/>
        <a:sy n="1" d="1"/>
      </p:scale>
      <p:origin x="0" y="0"/>
    </p:cViewPr>
  </p:notesText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font" Target="fonts/font13.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 Id="rId46" Type="http://schemas.openxmlformats.org/officeDocument/2006/relationships/font" Target="fonts/font8.fntdata"/><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11.fntdata"/><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6.fntdata"/><Relationship Id="rId52" Type="http://schemas.openxmlformats.org/officeDocument/2006/relationships/font" Target="fonts/font14.fntdata"/></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328756001292201"/>
          <c:y val="0.20910698454671905"/>
          <c:w val="0.50136964670260364"/>
          <c:h val="0.77371865972276088"/>
        </c:manualLayout>
      </c:layout>
      <c:doughnutChart>
        <c:varyColors val="1"/>
        <c:ser>
          <c:idx val="0"/>
          <c:order val="0"/>
          <c:tx>
            <c:strRef>
              <c:f>Sheet1!$B$2</c:f>
              <c:strCache>
                <c:ptCount val="1"/>
                <c:pt idx="0">
                  <c:v>2 247 789</c:v>
                </c:pt>
              </c:strCache>
            </c:strRef>
          </c:tx>
          <c:dPt>
            <c:idx val="0"/>
            <c:bubble3D val="0"/>
            <c:spPr>
              <a:solidFill>
                <a:schemeClr val="accent2"/>
              </a:solidFill>
              <a:ln w="19050">
                <a:solidFill>
                  <a:schemeClr val="lt1"/>
                </a:solidFill>
              </a:ln>
              <a:effectLst/>
            </c:spPr>
            <c:extLst>
              <c:ext xmlns:c16="http://schemas.microsoft.com/office/drawing/2014/chart" uri="{C3380CC4-5D6E-409C-BE32-E72D297353CC}">
                <c16:uniqueId val="{00000001-140B-734D-93E7-21C5B1CA5F1D}"/>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140B-734D-93E7-21C5B1CA5F1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40B-734D-93E7-21C5B1CA5F1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40B-734D-93E7-21C5B1CA5F1D}"/>
              </c:ext>
            </c:extLst>
          </c:dPt>
          <c:dPt>
            <c:idx val="4"/>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9-F2A1-F046-A0A2-3730BFE713C2}"/>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B715-4D6D-A322-ED98AB6F2DBC}"/>
              </c:ext>
            </c:extLst>
          </c:dPt>
          <c:dLbls>
            <c:dLbl>
              <c:idx val="0"/>
              <c:layout>
                <c:manualLayout>
                  <c:x val="0.1654471632976528"/>
                  <c:y val="-1.2858382743611728E-3"/>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140B-734D-93E7-21C5B1CA5F1D}"/>
                </c:ext>
              </c:extLst>
            </c:dLbl>
            <c:dLbl>
              <c:idx val="1"/>
              <c:layout>
                <c:manualLayout>
                  <c:x val="-0.17046071370061208"/>
                  <c:y val="9.2045063635998015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40B-734D-93E7-21C5B1CA5F1D}"/>
                </c:ext>
              </c:extLst>
            </c:dLbl>
            <c:dLbl>
              <c:idx val="2"/>
              <c:layout>
                <c:manualLayout>
                  <c:x val="-0.18717254837714267"/>
                  <c:y val="-5.8282061581337419E-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40B-734D-93E7-21C5B1CA5F1D}"/>
                </c:ext>
              </c:extLst>
            </c:dLbl>
            <c:dLbl>
              <c:idx val="3"/>
              <c:layout>
                <c:manualLayout>
                  <c:x val="-0.15374887902408149"/>
                  <c:y val="-0.11048293413631292"/>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40B-734D-93E7-21C5B1CA5F1D}"/>
                </c:ext>
              </c:extLst>
            </c:dLbl>
            <c:dLbl>
              <c:idx val="4"/>
              <c:layout>
                <c:manualLayout>
                  <c:x val="-2.2560976813316366E-2"/>
                  <c:y val="-0.1901627199150146"/>
                </c:manualLayout>
              </c:layout>
              <c:showLegendKey val="1"/>
              <c:showVal val="0"/>
              <c:showCatName val="1"/>
              <c:showSerName val="0"/>
              <c:showPercent val="1"/>
              <c:showBubbleSize val="0"/>
              <c:extLst>
                <c:ext xmlns:c15="http://schemas.microsoft.com/office/drawing/2012/chart" uri="{CE6537A1-D6FC-4f65-9D91-7224C49458BB}">
                  <c15:layout>
                    <c:manualLayout>
                      <c:w val="0.14083984206658284"/>
                      <c:h val="0.15526673532244012"/>
                    </c:manualLayout>
                  </c15:layout>
                </c:ext>
                <c:ext xmlns:c16="http://schemas.microsoft.com/office/drawing/2014/chart" uri="{C3380CC4-5D6E-409C-BE32-E72D297353CC}">
                  <c16:uniqueId val="{00000009-F2A1-F046-A0A2-3730BFE713C2}"/>
                </c:ext>
              </c:extLst>
            </c:dLbl>
            <c:dLbl>
              <c:idx val="5"/>
              <c:layout>
                <c:manualLayout>
                  <c:x val="0.13035231047693865"/>
                  <c:y val="-0.10919325008024701"/>
                </c:manualLayout>
              </c:layout>
              <c:showLegendKey val="1"/>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B715-4D6D-A322-ED98AB6F2DBC}"/>
                </c:ext>
              </c:extLst>
            </c:dLbl>
            <c:numFmt formatCode="0.0\ %" sourceLinked="0"/>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showLegendKey val="1"/>
            <c:showVal val="0"/>
            <c:showCatName val="1"/>
            <c:showSerName val="0"/>
            <c:showPercent val="1"/>
            <c:showBubbleSize val="0"/>
            <c:showLeaderLines val="1"/>
            <c:leaderLines>
              <c:spPr>
                <a:ln w="9525" cap="flat" cmpd="sng" algn="ctr">
                  <a:solidFill>
                    <a:schemeClr val="accent1"/>
                  </a:solidFill>
                  <a:prstDash val="dash"/>
                  <a:round/>
                </a:ln>
                <a:effectLst/>
              </c:spPr>
            </c:leaderLines>
            <c:extLst>
              <c:ext xmlns:c15="http://schemas.microsoft.com/office/drawing/2012/chart" uri="{CE6537A1-D6FC-4f65-9D91-7224C49458BB}"/>
            </c:extLst>
          </c:dLbls>
          <c:cat>
            <c:strRef>
              <c:f>Sheet1!$A$2:$A$7</c:f>
              <c:strCache>
                <c:ptCount val="6"/>
                <c:pt idx="0">
                  <c:v>Facebook</c:v>
                </c:pt>
                <c:pt idx="1">
                  <c:v>Instagram</c:v>
                </c:pt>
                <c:pt idx="2">
                  <c:v>Twitter</c:v>
                </c:pt>
                <c:pt idx="3">
                  <c:v>YouTube</c:v>
                </c:pt>
                <c:pt idx="4">
                  <c:v>Pinterest</c:v>
                </c:pt>
                <c:pt idx="5">
                  <c:v>TikTok</c:v>
                </c:pt>
              </c:strCache>
            </c:strRef>
          </c:cat>
          <c:val>
            <c:numRef>
              <c:f>Sheet1!$B$2:$B$7</c:f>
              <c:numCache>
                <c:formatCode>#,##0</c:formatCode>
                <c:ptCount val="6"/>
                <c:pt idx="0">
                  <c:v>2247789</c:v>
                </c:pt>
                <c:pt idx="1">
                  <c:v>1599122</c:v>
                </c:pt>
                <c:pt idx="2">
                  <c:v>688223</c:v>
                </c:pt>
                <c:pt idx="3">
                  <c:v>187017</c:v>
                </c:pt>
                <c:pt idx="4">
                  <c:v>91407</c:v>
                </c:pt>
                <c:pt idx="5">
                  <c:v>55399</c:v>
                </c:pt>
              </c:numCache>
            </c:numRef>
          </c:val>
          <c:extLst>
            <c:ext xmlns:c16="http://schemas.microsoft.com/office/drawing/2014/chart" uri="{C3380CC4-5D6E-409C-BE32-E72D297353CC}">
              <c16:uniqueId val="{00000008-140B-734D-93E7-21C5B1CA5F1D}"/>
            </c:ext>
          </c:extLst>
        </c:ser>
        <c:dLbls>
          <c:showLegendKey val="0"/>
          <c:showVal val="1"/>
          <c:showCatName val="0"/>
          <c:showSerName val="0"/>
          <c:showPercent val="0"/>
          <c:showBubbleSize val="0"/>
          <c:showLeaderLines val="1"/>
        </c:dLbls>
        <c:firstSliceAng val="0"/>
        <c:holeSize val="7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userShapes r:id="rId4"/>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Pinterest</c:v>
                </c:pt>
              </c:strCache>
            </c:strRef>
          </c:tx>
          <c:spPr>
            <a:solidFill>
              <a:schemeClr val="accent2">
                <a:lumMod val="40000"/>
                <a:lumOff val="60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85923</c:v>
                </c:pt>
                <c:pt idx="1">
                  <c:v>86302</c:v>
                </c:pt>
                <c:pt idx="2">
                  <c:v>86818</c:v>
                </c:pt>
                <c:pt idx="3">
                  <c:v>87307</c:v>
                </c:pt>
                <c:pt idx="4">
                  <c:v>87972</c:v>
                </c:pt>
                <c:pt idx="5">
                  <c:v>88663</c:v>
                </c:pt>
                <c:pt idx="6">
                  <c:v>89317</c:v>
                </c:pt>
                <c:pt idx="7">
                  <c:v>89887</c:v>
                </c:pt>
                <c:pt idx="8">
                  <c:v>90251</c:v>
                </c:pt>
                <c:pt idx="9">
                  <c:v>90687</c:v>
                </c:pt>
                <c:pt idx="10">
                  <c:v>90747</c:v>
                </c:pt>
                <c:pt idx="11">
                  <c:v>91092</c:v>
                </c:pt>
                <c:pt idx="12">
                  <c:v>91407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9.3856651070790068E-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Tiktok</c:v>
                </c:pt>
              </c:strCache>
            </c:strRef>
          </c:tx>
          <c:spPr>
            <a:solidFill>
              <a:schemeClr val="tx1"/>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18423</c:v>
                </c:pt>
                <c:pt idx="1">
                  <c:v>20288</c:v>
                </c:pt>
                <c:pt idx="2">
                  <c:v>21316</c:v>
                </c:pt>
                <c:pt idx="3">
                  <c:v>22445</c:v>
                </c:pt>
                <c:pt idx="4">
                  <c:v>23817</c:v>
                </c:pt>
                <c:pt idx="5">
                  <c:v>25415</c:v>
                </c:pt>
                <c:pt idx="6">
                  <c:v>40231</c:v>
                </c:pt>
                <c:pt idx="7">
                  <c:v>46512</c:v>
                </c:pt>
                <c:pt idx="8">
                  <c:v>47815</c:v>
                </c:pt>
                <c:pt idx="9">
                  <c:v>50076</c:v>
                </c:pt>
                <c:pt idx="10">
                  <c:v>50004</c:v>
                </c:pt>
                <c:pt idx="11">
                  <c:v>50841</c:v>
                </c:pt>
                <c:pt idx="12">
                  <c:v>55399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9.3856651070790068E-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839135351811452"/>
          <c:y val="8.6377024944008007E-2"/>
          <c:w val="0.51822895016949655"/>
          <c:h val="0.83774559909858248"/>
        </c:manualLayout>
      </c:layout>
      <c:barChart>
        <c:barDir val="bar"/>
        <c:grouping val="clustered"/>
        <c:varyColors val="0"/>
        <c:ser>
          <c:idx val="0"/>
          <c:order val="0"/>
          <c:tx>
            <c:strRef>
              <c:f>Sheet1!$B$3</c:f>
              <c:strCache>
                <c:ptCount val="1"/>
                <c:pt idx="0">
                  <c:v>2 247 789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5316-DD46-BB39-6FB38B06E09D}"/>
              </c:ext>
            </c:extLst>
          </c:dPt>
          <c:dLbls>
            <c:dLbl>
              <c:idx val="5"/>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41009065841339"/>
                      <c:h val="7.0338651926692433E-2"/>
                    </c:manualLayout>
                  </c15:layout>
                </c:ext>
                <c:ext xmlns:c16="http://schemas.microsoft.com/office/drawing/2014/chart" uri="{C3380CC4-5D6E-409C-BE32-E72D297353CC}">
                  <c16:uniqueId val="{0000000B-5316-DD46-BB39-6FB38B06E09D}"/>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Kaikki kanavat yhteensä</c:v>
                </c:pt>
                <c:pt idx="1">
                  <c:v>Facebook</c:v>
                </c:pt>
                <c:pt idx="2">
                  <c:v>Instagram</c:v>
                </c:pt>
                <c:pt idx="3">
                  <c:v>Twitter</c:v>
                </c:pt>
                <c:pt idx="4">
                  <c:v>YouTube</c:v>
                </c:pt>
                <c:pt idx="5">
                  <c:v>Pinterest</c:v>
                </c:pt>
                <c:pt idx="6">
                  <c:v>TikTok</c:v>
                </c:pt>
              </c:strCache>
            </c:strRef>
          </c:cat>
          <c:val>
            <c:numRef>
              <c:f>Sheet1!$B$2:$B$8</c:f>
              <c:numCache>
                <c:formatCode>#,##0</c:formatCode>
                <c:ptCount val="7"/>
                <c:pt idx="0">
                  <c:v>4868957</c:v>
                </c:pt>
                <c:pt idx="1">
                  <c:v>2247789</c:v>
                </c:pt>
                <c:pt idx="2">
                  <c:v>1599122</c:v>
                </c:pt>
                <c:pt idx="3">
                  <c:v>688223</c:v>
                </c:pt>
                <c:pt idx="4">
                  <c:v>187017</c:v>
                </c:pt>
                <c:pt idx="5">
                  <c:v>91407</c:v>
                </c:pt>
                <c:pt idx="6">
                  <c:v>55399</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2100000" spcFirstLastPara="1" vertOverflow="ellipsis"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60651919459482"/>
          <c:y val="8.6377024944008007E-2"/>
          <c:w val="0.4930137293643384"/>
          <c:h val="0.83774559909858248"/>
        </c:manualLayout>
      </c:layout>
      <c:barChart>
        <c:barDir val="bar"/>
        <c:grouping val="clustered"/>
        <c:varyColors val="0"/>
        <c:ser>
          <c:idx val="0"/>
          <c:order val="0"/>
          <c:tx>
            <c:strRef>
              <c:f>Sheet1!$B$3</c:f>
              <c:strCache>
                <c:ptCount val="1"/>
                <c:pt idx="0">
                  <c:v>181</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rgbClr val="002649"/>
                    </a:solidFill>
                    <a:latin typeface="Neue Haas Unica W1G Medium" panose="020B06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Kaikki kanavat yhteensä</c:v>
                </c:pt>
                <c:pt idx="1">
                  <c:v>Facebook</c:v>
                </c:pt>
                <c:pt idx="2">
                  <c:v>Instagram</c:v>
                </c:pt>
                <c:pt idx="3">
                  <c:v>Twitter</c:v>
                </c:pt>
                <c:pt idx="4">
                  <c:v>YouTube</c:v>
                </c:pt>
                <c:pt idx="5">
                  <c:v>Pinterest</c:v>
                </c:pt>
                <c:pt idx="6">
                  <c:v>TikTok</c:v>
                </c:pt>
              </c:strCache>
            </c:strRef>
          </c:cat>
          <c:val>
            <c:numRef>
              <c:f>Sheet1!$B$2:$B$8</c:f>
              <c:numCache>
                <c:formatCode>#\ ##0;\-#\ ##0;;@</c:formatCode>
                <c:ptCount val="7"/>
                <c:pt idx="0">
                  <c:v>565</c:v>
                </c:pt>
                <c:pt idx="1">
                  <c:v>181</c:v>
                </c:pt>
                <c:pt idx="2">
                  <c:v>140</c:v>
                </c:pt>
                <c:pt idx="3">
                  <c:v>104</c:v>
                </c:pt>
                <c:pt idx="4">
                  <c:v>94</c:v>
                </c:pt>
                <c:pt idx="5">
                  <c:v>30</c:v>
                </c:pt>
                <c:pt idx="6">
                  <c:v>16</c:v>
                </c:pt>
              </c:numCache>
            </c:numRef>
          </c:val>
          <c:extLst>
            <c:ext xmlns:c16="http://schemas.microsoft.com/office/drawing/2014/chart" uri="{C3380CC4-5D6E-409C-BE32-E72D297353CC}">
              <c16:uniqueId val="{00000008-140B-734D-93E7-21C5B1CA5F1D}"/>
            </c:ext>
          </c:extLst>
        </c:ser>
        <c:dLbls>
          <c:dLblPos val="outEnd"/>
          <c:showLegendKey val="0"/>
          <c:showVal val="1"/>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 ##0;\-#\ ##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4700308774173766"/>
          <c:y val="8.6377024944008007E-2"/>
          <c:w val="0.46961716081719557"/>
          <c:h val="0.83774559909858248"/>
        </c:manualLayout>
      </c:layout>
      <c:barChart>
        <c:barDir val="bar"/>
        <c:grouping val="clustered"/>
        <c:varyColors val="0"/>
        <c:ser>
          <c:idx val="0"/>
          <c:order val="0"/>
          <c:tx>
            <c:strRef>
              <c:f>Sheet1!$B$3</c:f>
              <c:strCache>
                <c:ptCount val="1"/>
                <c:pt idx="0">
                  <c:v>12 419</c:v>
                </c:pt>
              </c:strCache>
            </c:strRef>
          </c:tx>
          <c:spPr>
            <a:solidFill>
              <a:schemeClr val="accent2"/>
            </a:solidFill>
            <a:ln w="19050">
              <a:noFill/>
            </a:ln>
            <a:effectLst/>
          </c:spPr>
          <c:invertIfNegative val="0"/>
          <c:dPt>
            <c:idx val="0"/>
            <c:invertIfNegative val="0"/>
            <c:bubble3D val="0"/>
            <c:spPr>
              <a:solidFill>
                <a:schemeClr val="accent1"/>
              </a:solidFill>
              <a:ln w="19050">
                <a:noFill/>
              </a:ln>
              <a:effectLst/>
            </c:spPr>
            <c:extLst>
              <c:ext xmlns:c16="http://schemas.microsoft.com/office/drawing/2014/chart" uri="{C3380CC4-5D6E-409C-BE32-E72D297353CC}">
                <c16:uniqueId val="{00000001-140B-734D-93E7-21C5B1CA5F1D}"/>
              </c:ext>
            </c:extLst>
          </c:dPt>
          <c:dPt>
            <c:idx val="1"/>
            <c:invertIfNegative val="0"/>
            <c:bubble3D val="0"/>
            <c:extLst>
              <c:ext xmlns:c16="http://schemas.microsoft.com/office/drawing/2014/chart" uri="{C3380CC4-5D6E-409C-BE32-E72D297353CC}">
                <c16:uniqueId val="{00000003-140B-734D-93E7-21C5B1CA5F1D}"/>
              </c:ext>
            </c:extLst>
          </c:dPt>
          <c:dPt>
            <c:idx val="2"/>
            <c:invertIfNegative val="0"/>
            <c:bubble3D val="0"/>
            <c:extLst>
              <c:ext xmlns:c16="http://schemas.microsoft.com/office/drawing/2014/chart" uri="{C3380CC4-5D6E-409C-BE32-E72D297353CC}">
                <c16:uniqueId val="{00000005-140B-734D-93E7-21C5B1CA5F1D}"/>
              </c:ext>
            </c:extLst>
          </c:dPt>
          <c:dPt>
            <c:idx val="3"/>
            <c:invertIfNegative val="0"/>
            <c:bubble3D val="0"/>
            <c:extLst>
              <c:ext xmlns:c16="http://schemas.microsoft.com/office/drawing/2014/chart" uri="{C3380CC4-5D6E-409C-BE32-E72D297353CC}">
                <c16:uniqueId val="{00000007-140B-734D-93E7-21C5B1CA5F1D}"/>
              </c:ext>
            </c:extLst>
          </c:dPt>
          <c:dPt>
            <c:idx val="4"/>
            <c:invertIfNegative val="0"/>
            <c:bubble3D val="0"/>
            <c:extLst>
              <c:ext xmlns:c16="http://schemas.microsoft.com/office/drawing/2014/chart" uri="{C3380CC4-5D6E-409C-BE32-E72D297353CC}">
                <c16:uniqueId val="{00000009-F2A1-F046-A0A2-3730BFE713C2}"/>
              </c:ext>
            </c:extLst>
          </c:dPt>
          <c:dPt>
            <c:idx val="5"/>
            <c:invertIfNegative val="0"/>
            <c:bubble3D val="0"/>
            <c:extLst>
              <c:ext xmlns:c16="http://schemas.microsoft.com/office/drawing/2014/chart" uri="{C3380CC4-5D6E-409C-BE32-E72D297353CC}">
                <c16:uniqueId val="{0000000B-3F7F-464C-956E-4D032235FF4E}"/>
              </c:ext>
            </c:extLst>
          </c:dPt>
          <c:dLbls>
            <c:dLbl>
              <c:idx val="4"/>
              <c:spPr>
                <a:noFill/>
                <a:ln>
                  <a:noFill/>
                </a:ln>
                <a:effectLst/>
              </c:spPr>
              <c:txPr>
                <a:bodyPr rot="0" spcFirstLastPara="1" vertOverflow="ellipsis" vert="horz" wrap="square" lIns="38100" tIns="19050" rIns="38100" bIns="19050" anchor="ctr" anchorCtr="0">
                  <a:no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extLst>
                <c:ext xmlns:c15="http://schemas.microsoft.com/office/drawing/2012/chart" uri="{CE6537A1-D6FC-4f65-9D91-7224C49458BB}">
                  <c15:layout>
                    <c:manualLayout>
                      <c:w val="0.11231132249611027"/>
                      <c:h val="6.7137205277930767E-2"/>
                    </c:manualLayout>
                  </c15:layout>
                </c:ext>
                <c:ext xmlns:c16="http://schemas.microsoft.com/office/drawing/2014/chart" uri="{C3380CC4-5D6E-409C-BE32-E72D297353CC}">
                  <c16:uniqueId val="{00000009-F2A1-F046-A0A2-3730BFE713C2}"/>
                </c:ext>
              </c:extLst>
            </c:dLbl>
            <c:spPr>
              <a:noFill/>
              <a:ln>
                <a:noFill/>
              </a:ln>
              <a:effectLst/>
            </c:spPr>
            <c:txPr>
              <a:bodyPr rot="0" spcFirstLastPara="1" vertOverflow="ellipsis" vert="horz" wrap="square" lIns="38100" tIns="19050" rIns="38100" bIns="19050" anchor="ctr" anchorCtr="0">
                <a:spAutoFit/>
              </a:bodyPr>
              <a:lstStyle/>
              <a:p>
                <a:pPr algn="ctr">
                  <a:defRPr sz="1600" b="0" i="0" u="none" strike="noStrike" kern="1200" baseline="0">
                    <a:solidFill>
                      <a:schemeClr val="tx2"/>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7"/>
                <c:pt idx="0">
                  <c:v>Kokonais-
seuraajamäärä</c:v>
                </c:pt>
                <c:pt idx="1">
                  <c:v>Facebook</c:v>
                </c:pt>
                <c:pt idx="2">
                  <c:v>Instagram</c:v>
                </c:pt>
                <c:pt idx="3">
                  <c:v>Twitter</c:v>
                </c:pt>
                <c:pt idx="4">
                  <c:v>Pinterest</c:v>
                </c:pt>
                <c:pt idx="5">
                  <c:v>YouTube</c:v>
                </c:pt>
                <c:pt idx="6">
                  <c:v>TikTok</c:v>
                </c:pt>
              </c:strCache>
            </c:strRef>
          </c:cat>
          <c:val>
            <c:numRef>
              <c:f>Sheet1!$B$2:$B$8</c:f>
              <c:numCache>
                <c:formatCode>#,##0</c:formatCode>
                <c:ptCount val="7"/>
                <c:pt idx="0">
                  <c:v>23635.713592233009</c:v>
                </c:pt>
                <c:pt idx="1">
                  <c:v>12418.723756906078</c:v>
                </c:pt>
                <c:pt idx="2">
                  <c:v>11422.3</c:v>
                </c:pt>
                <c:pt idx="3">
                  <c:v>6617.5288461538457</c:v>
                </c:pt>
                <c:pt idx="4">
                  <c:v>3046.9</c:v>
                </c:pt>
                <c:pt idx="5">
                  <c:v>1989.5425531914893</c:v>
                </c:pt>
                <c:pt idx="6">
                  <c:v>3462.4375</c:v>
                </c:pt>
              </c:numCache>
            </c:numRef>
          </c:val>
          <c:extLst>
            <c:ext xmlns:c16="http://schemas.microsoft.com/office/drawing/2014/chart" uri="{C3380CC4-5D6E-409C-BE32-E72D297353CC}">
              <c16:uniqueId val="{00000008-140B-734D-93E7-21C5B1CA5F1D}"/>
            </c:ext>
          </c:extLst>
        </c:ser>
        <c:dLbls>
          <c:showLegendKey val="0"/>
          <c:showVal val="0"/>
          <c:showCatName val="0"/>
          <c:showSerName val="0"/>
          <c:showPercent val="0"/>
          <c:showBubbleSize val="0"/>
        </c:dLbls>
        <c:gapWidth val="100"/>
        <c:axId val="1015409743"/>
        <c:axId val="995595535"/>
      </c:barChart>
      <c:valAx>
        <c:axId val="995595535"/>
        <c:scaling>
          <c:orientation val="minMax"/>
        </c:scaling>
        <c:delete val="0"/>
        <c:axPos val="b"/>
        <c:majorGridlines>
          <c:spPr>
            <a:ln w="12700" cap="flat" cmpd="sng" algn="ctr">
              <a:solidFill>
                <a:schemeClr val="tx1">
                  <a:lumMod val="15000"/>
                  <a:lumOff val="85000"/>
                </a:schemeClr>
              </a:solidFill>
              <a:prstDash val="dash"/>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FI"/>
          </a:p>
        </c:txPr>
        <c:crossAx val="1015409743"/>
        <c:crosses val="autoZero"/>
        <c:crossBetween val="between"/>
      </c:valAx>
      <c:catAx>
        <c:axId val="1015409743"/>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accent1"/>
                </a:solidFill>
                <a:latin typeface="Neue Haas Unica W1G" panose="020B0504030206020203" pitchFamily="34" charset="0"/>
                <a:ea typeface="+mn-ea"/>
                <a:cs typeface="+mn-cs"/>
              </a:defRPr>
            </a:pPr>
            <a:endParaRPr lang="en-FI"/>
          </a:p>
        </c:txPr>
        <c:crossAx val="995595535"/>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FI"/>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1228256484216675"/>
          <c:w val="0.71851782114192253"/>
          <c:h val="0.64847453382736886"/>
        </c:manualLayout>
      </c:layout>
      <c:barChart>
        <c:barDir val="col"/>
        <c:grouping val="clustered"/>
        <c:varyColors val="0"/>
        <c:ser>
          <c:idx val="0"/>
          <c:order val="0"/>
          <c:tx>
            <c:strRef>
              <c:f>Sheet1!$B$1</c:f>
              <c:strCache>
                <c:ptCount val="1"/>
                <c:pt idx="0">
                  <c:v>Yhteensä</c:v>
                </c:pt>
              </c:strCache>
            </c:strRef>
          </c:tx>
          <c:spPr>
            <a:solidFill>
              <a:schemeClr val="accent2"/>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accent1"/>
                    </a:solidFill>
                    <a:latin typeface="Neue Haas Unica W1G Medium" panose="020B0504030206020203" pitchFamily="34" charset="0"/>
                    <a:ea typeface="+mn-ea"/>
                    <a:cs typeface="+mn-cs"/>
                  </a:defRPr>
                </a:pPr>
                <a:endParaRPr lang="en-FI"/>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4724300</c:v>
                </c:pt>
                <c:pt idx="1">
                  <c:v>4735560</c:v>
                </c:pt>
                <c:pt idx="2">
                  <c:v>4772090</c:v>
                </c:pt>
                <c:pt idx="3">
                  <c:v>4791948</c:v>
                </c:pt>
                <c:pt idx="4">
                  <c:v>4801847</c:v>
                </c:pt>
                <c:pt idx="5">
                  <c:v>4817423</c:v>
                </c:pt>
                <c:pt idx="6">
                  <c:v>4843847</c:v>
                </c:pt>
                <c:pt idx="7">
                  <c:v>4855741</c:v>
                </c:pt>
                <c:pt idx="8">
                  <c:v>4873779</c:v>
                </c:pt>
                <c:pt idx="9">
                  <c:v>4890300</c:v>
                </c:pt>
                <c:pt idx="10">
                  <c:v>4859872</c:v>
                </c:pt>
                <c:pt idx="11">
                  <c:v>4858729</c:v>
                </c:pt>
                <c:pt idx="12">
                  <c:v>4868957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4538808399370315"/>
          <c:w val="0.71851785572258009"/>
          <c:h val="0.6300928519971184"/>
        </c:manualLayout>
      </c:layout>
      <c:barChart>
        <c:barDir val="col"/>
        <c:grouping val="clustered"/>
        <c:varyColors val="0"/>
        <c:ser>
          <c:idx val="0"/>
          <c:order val="0"/>
          <c:tx>
            <c:strRef>
              <c:f>Sheet1!$B$1</c:f>
              <c:strCache>
                <c:ptCount val="1"/>
                <c:pt idx="0">
                  <c:v>Facebook</c:v>
                </c:pt>
              </c:strCache>
            </c:strRef>
          </c:tx>
          <c:spPr>
            <a:solidFill>
              <a:schemeClr val="accent1"/>
            </a:solidFill>
            <a:ln>
              <a:noFill/>
            </a:ln>
            <a:effectLst/>
          </c:spPr>
          <c:invertIfNegative val="0"/>
          <c:dLbls>
            <c:dLbl>
              <c:idx val="12"/>
              <c:layout>
                <c:manualLayout>
                  <c:x val="0"/>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E1F-451F-AF2D-205ED158F0B8}"/>
                </c:ext>
              </c:extLst>
            </c:dLbl>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2245242</c:v>
                </c:pt>
                <c:pt idx="1">
                  <c:v>2249569</c:v>
                </c:pt>
                <c:pt idx="2">
                  <c:v>2258273</c:v>
                </c:pt>
                <c:pt idx="3">
                  <c:v>2265637</c:v>
                </c:pt>
                <c:pt idx="4">
                  <c:v>2268765</c:v>
                </c:pt>
                <c:pt idx="5">
                  <c:v>2275055</c:v>
                </c:pt>
                <c:pt idx="6">
                  <c:v>2278877</c:v>
                </c:pt>
                <c:pt idx="7">
                  <c:v>2271145</c:v>
                </c:pt>
                <c:pt idx="8">
                  <c:v>2275835</c:v>
                </c:pt>
                <c:pt idx="9">
                  <c:v>2278788</c:v>
                </c:pt>
                <c:pt idx="10">
                  <c:v>2258081</c:v>
                </c:pt>
                <c:pt idx="11">
                  <c:v>2248462</c:v>
                </c:pt>
                <c:pt idx="12">
                  <c:v>2247789</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minorGridlines>
          <c:spPr>
            <a:ln w="9525" cap="flat" cmpd="sng" algn="ctr">
              <a:noFill/>
              <a:round/>
            </a:ln>
            <a:effectLst/>
          </c:spPr>
        </c:min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9.9019647000646652E-2"/>
          <c:h val="7.7462520383988182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8365095667"/>
          <c:y val="0.13289571923446131"/>
          <c:w val="0.71851785572258009"/>
          <c:h val="0.63080611577683077"/>
        </c:manualLayout>
      </c:layout>
      <c:barChart>
        <c:barDir val="col"/>
        <c:grouping val="clustered"/>
        <c:varyColors val="0"/>
        <c:ser>
          <c:idx val="0"/>
          <c:order val="0"/>
          <c:tx>
            <c:strRef>
              <c:f>Sheet1!$B$1</c:f>
              <c:strCache>
                <c:ptCount val="1"/>
                <c:pt idx="0">
                  <c:v>Instagram</c:v>
                </c:pt>
              </c:strCache>
            </c:strRef>
          </c:tx>
          <c:spPr>
            <a:solidFill>
              <a:schemeClr val="accent3"/>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1529886</c:v>
                </c:pt>
                <c:pt idx="1">
                  <c:v>1532642</c:v>
                </c:pt>
                <c:pt idx="2">
                  <c:v>1537142</c:v>
                </c:pt>
                <c:pt idx="3">
                  <c:v>1544813</c:v>
                </c:pt>
                <c:pt idx="4">
                  <c:v>1547859</c:v>
                </c:pt>
                <c:pt idx="5">
                  <c:v>1559510</c:v>
                </c:pt>
                <c:pt idx="6">
                  <c:v>1565502</c:v>
                </c:pt>
                <c:pt idx="7">
                  <c:v>1580146</c:v>
                </c:pt>
                <c:pt idx="8">
                  <c:v>1589740</c:v>
                </c:pt>
                <c:pt idx="9">
                  <c:v>1598686</c:v>
                </c:pt>
                <c:pt idx="10">
                  <c:v>1589754</c:v>
                </c:pt>
                <c:pt idx="11">
                  <c:v>1595541</c:v>
                </c:pt>
                <c:pt idx="12">
                  <c:v>1599122</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0.10611528672552295"/>
          <c:h val="7.103585158528837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Twitter</c:v>
                </c:pt>
              </c:strCache>
            </c:strRef>
          </c:tx>
          <c:spPr>
            <a:solidFill>
              <a:schemeClr val="accent4"/>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688822</c:v>
                </c:pt>
                <c:pt idx="1">
                  <c:v>690161</c:v>
                </c:pt>
                <c:pt idx="2">
                  <c:v>693032</c:v>
                </c:pt>
                <c:pt idx="3">
                  <c:v>695567</c:v>
                </c:pt>
                <c:pt idx="4">
                  <c:v>696558</c:v>
                </c:pt>
                <c:pt idx="5">
                  <c:v>691019</c:v>
                </c:pt>
                <c:pt idx="6">
                  <c:v>691384</c:v>
                </c:pt>
                <c:pt idx="7">
                  <c:v>687133</c:v>
                </c:pt>
                <c:pt idx="8">
                  <c:v>688115</c:v>
                </c:pt>
                <c:pt idx="9">
                  <c:v>688666</c:v>
                </c:pt>
                <c:pt idx="10">
                  <c:v>687232</c:v>
                </c:pt>
                <c:pt idx="11">
                  <c:v>687604</c:v>
                </c:pt>
                <c:pt idx="12">
                  <c:v>688223</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7.9913271710601391E-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724817068321005"/>
          <c:y val="0.12995098289270493"/>
          <c:w val="0.71851785572258009"/>
          <c:h val="0.63669558846034346"/>
        </c:manualLayout>
      </c:layout>
      <c:barChart>
        <c:barDir val="col"/>
        <c:grouping val="clustered"/>
        <c:varyColors val="0"/>
        <c:ser>
          <c:idx val="0"/>
          <c:order val="0"/>
          <c:tx>
            <c:strRef>
              <c:f>Sheet1!$B$1</c:f>
              <c:strCache>
                <c:ptCount val="1"/>
                <c:pt idx="0">
                  <c:v>YouTube</c:v>
                </c:pt>
              </c:strCache>
            </c:strRef>
          </c:tx>
          <c:spPr>
            <a:solidFill>
              <a:schemeClr val="bg1">
                <a:lumMod val="85000"/>
              </a:schemeClr>
            </a:solidFill>
            <a:ln>
              <a:noFill/>
            </a:ln>
            <a:effectLst/>
          </c:spPr>
          <c:invertIfNegative val="0"/>
          <c:dLbls>
            <c:spPr>
              <a:noFill/>
              <a:ln>
                <a:noFill/>
              </a:ln>
              <a:effectLst/>
            </c:spPr>
            <c:txPr>
              <a:bodyPr rot="-5400000" spcFirstLastPara="1" vertOverflow="ellipsis" wrap="square" lIns="38100" tIns="19050" rIns="38100" bIns="19050" anchor="ctr" anchorCtr="1">
                <a:spAutoFit/>
              </a:bodyPr>
              <a:lstStyle/>
              <a:p>
                <a:pPr>
                  <a:defRPr sz="1200" b="0" i="0" u="none" strike="noStrike" kern="1200" baseline="0">
                    <a:solidFill>
                      <a:schemeClr val="tx2"/>
                    </a:solidFill>
                    <a:latin typeface="Neue Haas Unica W1G Medium" panose="020B0504030206020203" pitchFamily="34" charset="0"/>
                    <a:ea typeface="+mn-ea"/>
                    <a:cs typeface="+mn-cs"/>
                  </a:defRPr>
                </a:pPr>
                <a:endParaRPr lang="en-FI"/>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Sheet1!$A$2:$A$14</c:f>
              <c:numCache>
                <c:formatCode>mm:yyyy</c:formatCode>
                <c:ptCount val="13"/>
                <c:pt idx="0">
                  <c:v>44713</c:v>
                </c:pt>
                <c:pt idx="1">
                  <c:v>44743</c:v>
                </c:pt>
                <c:pt idx="2">
                  <c:v>44774</c:v>
                </c:pt>
                <c:pt idx="3">
                  <c:v>44805</c:v>
                </c:pt>
                <c:pt idx="4">
                  <c:v>44835</c:v>
                </c:pt>
                <c:pt idx="5">
                  <c:v>44866</c:v>
                </c:pt>
                <c:pt idx="6">
                  <c:v>44896</c:v>
                </c:pt>
                <c:pt idx="7">
                  <c:v>44927</c:v>
                </c:pt>
                <c:pt idx="8">
                  <c:v>44958</c:v>
                </c:pt>
                <c:pt idx="9">
                  <c:v>44986</c:v>
                </c:pt>
                <c:pt idx="10">
                  <c:v>45017</c:v>
                </c:pt>
                <c:pt idx="11">
                  <c:v>45047</c:v>
                </c:pt>
                <c:pt idx="12">
                  <c:v>45078</c:v>
                </c:pt>
              </c:numCache>
            </c:numRef>
          </c:cat>
          <c:val>
            <c:numRef>
              <c:f>Sheet1!$B$2:$B$14</c:f>
              <c:numCache>
                <c:formatCode>#,##0</c:formatCode>
                <c:ptCount val="13"/>
                <c:pt idx="0">
                  <c:v>156004</c:v>
                </c:pt>
                <c:pt idx="1">
                  <c:v>156598</c:v>
                </c:pt>
                <c:pt idx="2">
                  <c:v>175509</c:v>
                </c:pt>
                <c:pt idx="3">
                  <c:v>176179</c:v>
                </c:pt>
                <c:pt idx="4">
                  <c:v>176876</c:v>
                </c:pt>
                <c:pt idx="5">
                  <c:v>177761</c:v>
                </c:pt>
                <c:pt idx="6">
                  <c:v>178536</c:v>
                </c:pt>
                <c:pt idx="7">
                  <c:v>180918</c:v>
                </c:pt>
                <c:pt idx="8">
                  <c:v>182023</c:v>
                </c:pt>
                <c:pt idx="9">
                  <c:v>183397</c:v>
                </c:pt>
                <c:pt idx="10">
                  <c:v>184054</c:v>
                </c:pt>
                <c:pt idx="11">
                  <c:v>185189</c:v>
                </c:pt>
                <c:pt idx="12">
                  <c:v>187017</c:v>
                </c:pt>
              </c:numCache>
            </c:numRef>
          </c:val>
          <c:extLst>
            <c:ext xmlns:c16="http://schemas.microsoft.com/office/drawing/2014/chart" uri="{C3380CC4-5D6E-409C-BE32-E72D297353CC}">
              <c16:uniqueId val="{00000000-0475-5449-96BE-C70CF79F4F3C}"/>
            </c:ext>
          </c:extLst>
        </c:ser>
        <c:dLbls>
          <c:showLegendKey val="0"/>
          <c:showVal val="0"/>
          <c:showCatName val="0"/>
          <c:showSerName val="0"/>
          <c:showPercent val="0"/>
          <c:showBubbleSize val="0"/>
        </c:dLbls>
        <c:gapWidth val="150"/>
        <c:axId val="1890891712"/>
        <c:axId val="1869618640"/>
      </c:barChart>
      <c:dateAx>
        <c:axId val="1890891712"/>
        <c:scaling>
          <c:orientation val="minMax"/>
        </c:scaling>
        <c:delete val="0"/>
        <c:axPos val="b"/>
        <c:numFmt formatCode="mm\/yyyy" sourceLinked="0"/>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69618640"/>
        <c:crosses val="autoZero"/>
        <c:auto val="1"/>
        <c:lblOffset val="100"/>
        <c:baseTimeUnit val="months"/>
      </c:dateAx>
      <c:valAx>
        <c:axId val="1869618640"/>
        <c:scaling>
          <c:orientation val="minMax"/>
        </c:scaling>
        <c:delete val="0"/>
        <c:axPos val="l"/>
        <c:majorGridlines>
          <c:spPr>
            <a:ln w="12700" cap="rnd" cmpd="sng" algn="ctr">
              <a:solidFill>
                <a:schemeClr val="bg1">
                  <a:lumMod val="85000"/>
                </a:schemeClr>
              </a:solidFill>
              <a:prstDash val="dash"/>
              <a:round/>
            </a:ln>
            <a:effectLst/>
          </c:spPr>
        </c:majorGridlines>
        <c:numFmt formatCode="#,##0" sourceLinked="1"/>
        <c:majorTickMark val="none"/>
        <c:minorTickMark val="none"/>
        <c:tickLblPos val="high"/>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Neue Haas Unica W1G Medium" panose="020B0504030206020203" pitchFamily="34" charset="0"/>
                <a:ea typeface="+mn-ea"/>
                <a:cs typeface="+mn-cs"/>
              </a:defRPr>
            </a:pPr>
            <a:endParaRPr lang="en-FI"/>
          </a:p>
        </c:txPr>
        <c:crossAx val="1890891712"/>
        <c:crosses val="autoZero"/>
        <c:crossBetween val="between"/>
      </c:valAx>
      <c:spPr>
        <a:noFill/>
        <a:ln>
          <a:noFill/>
        </a:ln>
        <a:effectLst/>
      </c:spPr>
    </c:plotArea>
    <c:legend>
      <c:legendPos val="l"/>
      <c:layout>
        <c:manualLayout>
          <c:xMode val="edge"/>
          <c:yMode val="edge"/>
          <c:x val="7.4942693918400392E-3"/>
          <c:y val="0.13387852501723826"/>
          <c:w val="0.10435153486249002"/>
          <c:h val="7.4720713785539725E-2"/>
        </c:manualLayout>
      </c:layout>
      <c:overlay val="0"/>
      <c:spPr>
        <a:noFill/>
        <a:ln>
          <a:noFill/>
        </a:ln>
        <a:effectLst/>
      </c:spPr>
      <c:txPr>
        <a:bodyPr rot="0" spcFirstLastPara="1" vertOverflow="ellipsis" vert="horz" wrap="square" anchor="ctr" anchorCtr="1"/>
        <a:lstStyle/>
        <a:p>
          <a:pPr>
            <a:defRPr sz="1300" b="0" i="0" u="none" strike="noStrike" kern="1200" baseline="0">
              <a:solidFill>
                <a:schemeClr val="tx2"/>
              </a:solidFill>
              <a:latin typeface="Neue Haas Unica W1G Medium" panose="020B0504030206020203" pitchFamily="34" charset="0"/>
              <a:ea typeface="+mn-ea"/>
              <a:cs typeface="+mn-cs"/>
            </a:defRPr>
          </a:pPr>
          <a:endParaRPr lang="en-FI"/>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b="0" i="0">
          <a:solidFill>
            <a:schemeClr val="tx2"/>
          </a:solidFill>
          <a:latin typeface="Neue Haas Unica W1G Medium" panose="020B0504030206020203" pitchFamily="34" charset="0"/>
        </a:defRPr>
      </a:pPr>
      <a:endParaRPr lang="en-FI"/>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0.40476</cdr:x>
      <cdr:y>0.43032</cdr:y>
    </cdr:from>
    <cdr:to>
      <cdr:x>0.71265</cdr:x>
      <cdr:y>0.70381</cdr:y>
    </cdr:to>
    <cdr:grpSp>
      <cdr:nvGrpSpPr>
        <cdr:cNvPr id="4" name="Group 3">
          <a:extLst xmlns:a="http://schemas.openxmlformats.org/drawingml/2006/main">
            <a:ext uri="{FF2B5EF4-FFF2-40B4-BE49-F238E27FC236}">
              <a16:creationId xmlns:a16="http://schemas.microsoft.com/office/drawing/2014/main" id="{1171EC12-FF78-8541-BDBC-CC6A4414F601}"/>
            </a:ext>
          </a:extLst>
        </cdr:cNvPr>
        <cdr:cNvGrpSpPr/>
      </cdr:nvGrpSpPr>
      <cdr:grpSpPr>
        <a:xfrm xmlns:a="http://schemas.openxmlformats.org/drawingml/2006/main">
          <a:off x="3075935" y="1801781"/>
          <a:ext cx="2339781" cy="1145122"/>
          <a:chOff x="2230277" y="1874237"/>
          <a:chExt cx="3103863" cy="1346756"/>
        </a:xfrm>
      </cdr:grpSpPr>
      <cdr:sp macro="" textlink="">
        <cdr:nvSpPr>
          <cdr:cNvPr id="2" name="Content Placeholder 2">
            <a:extLst xmlns:a="http://schemas.openxmlformats.org/drawingml/2006/main">
              <a:ext uri="{FF2B5EF4-FFF2-40B4-BE49-F238E27FC236}">
                <a16:creationId xmlns:a16="http://schemas.microsoft.com/office/drawing/2014/main" id="{8D45EB1E-4412-4440-90E1-1E52AE74CE72}"/>
              </a:ext>
            </a:extLst>
          </cdr:cNvPr>
          <cdr:cNvSpPr txBox="1">
            <a:spLocks xmlns:a="http://schemas.openxmlformats.org/drawingml/2006/main"/>
          </cdr:cNvSpPr>
        </cdr:nvSpPr>
        <cdr:spPr>
          <a:xfrm xmlns:a="http://schemas.openxmlformats.org/drawingml/2006/main">
            <a:off x="2287076" y="1874237"/>
            <a:ext cx="2995078" cy="619132"/>
          </a:xfrm>
          <a:prstGeom xmlns:a="http://schemas.openxmlformats.org/drawingml/2006/main" prst="rect">
            <a:avLst/>
          </a:prstGeom>
        </cdr:spPr>
        <cdr:txBody>
          <a:bodyPr xmlns:a="http://schemas.openxmlformats.org/drawingml/2006/main" vert="horz" lIns="91440" tIns="45720" rIns="91440" bIns="45720" rtlCol="0" anchor="ctr">
            <a:norm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1200" dirty="0">
                <a:solidFill>
                  <a:srgbClr val="002649"/>
                </a:solidFill>
                <a:latin typeface="Neue Haas Unica W1G Medium" panose="020B0504030206020203" pitchFamily="34" charset="0"/>
              </a:rPr>
              <a:t>Seuraajia kaikissa </a:t>
            </a:r>
            <a:br>
              <a:rPr lang="fi-FI" sz="1200" dirty="0">
                <a:solidFill>
                  <a:srgbClr val="002649"/>
                </a:solidFill>
                <a:latin typeface="Neue Haas Unica W1G Medium" panose="020B0504030206020203" pitchFamily="34" charset="0"/>
              </a:rPr>
            </a:br>
            <a:r>
              <a:rPr lang="fi-FI" sz="1200" dirty="0">
                <a:solidFill>
                  <a:srgbClr val="002649"/>
                </a:solidFill>
                <a:latin typeface="Neue Haas Unica W1G Medium" panose="020B0504030206020203" pitchFamily="34" charset="0"/>
              </a:rPr>
              <a:t>kanavissa</a:t>
            </a:r>
            <a:endParaRPr lang="en-FI" sz="1200" dirty="0">
              <a:solidFill>
                <a:srgbClr val="002649"/>
              </a:solidFill>
              <a:latin typeface="Neue Haas Unica W1G Medium" panose="020B0504030206020203" pitchFamily="34" charset="0"/>
            </a:endParaRPr>
          </a:p>
        </cdr:txBody>
      </cdr:sp>
      <cdr:sp macro="" textlink="">
        <cdr:nvSpPr>
          <cdr:cNvPr id="3" name="Content Placeholder 2">
            <a:extLst xmlns:a="http://schemas.openxmlformats.org/drawingml/2006/main">
              <a:ext uri="{FF2B5EF4-FFF2-40B4-BE49-F238E27FC236}">
                <a16:creationId xmlns:a16="http://schemas.microsoft.com/office/drawing/2014/main" id="{C74C9BEF-4942-7448-9A77-9361FD05EFC1}"/>
              </a:ext>
            </a:extLst>
          </cdr:cNvPr>
          <cdr:cNvSpPr txBox="1">
            <a:spLocks xmlns:a="http://schemas.openxmlformats.org/drawingml/2006/main"/>
          </cdr:cNvSpPr>
        </cdr:nvSpPr>
        <cdr:spPr>
          <a:xfrm xmlns:a="http://schemas.openxmlformats.org/drawingml/2006/main">
            <a:off x="2230277" y="2438065"/>
            <a:ext cx="3103863" cy="782928"/>
          </a:xfrm>
          <a:prstGeom xmlns:a="http://schemas.openxmlformats.org/drawingml/2006/main" prst="rect">
            <a:avLst/>
          </a:prstGeom>
        </cdr:spPr>
        <cdr:txBody>
          <a:bodyPr xmlns:a="http://schemas.openxmlformats.org/drawingml/2006/main" vert="horz" lIns="91440" tIns="45720" rIns="91440" bIns="45720" rtlCol="0">
            <a:noAutofit/>
          </a:bodyPr>
          <a:lstStyle xmlns:a="http://schemas.openxmlformats.org/drawingml/2006/main">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pPr algn="ctr"/>
            <a:r>
              <a:rPr lang="fi-FI" sz="3500" dirty="0">
                <a:solidFill>
                  <a:schemeClr val="tx2"/>
                </a:solidFill>
                <a:latin typeface="Canela Medium" pitchFamily="2" charset="77"/>
              </a:rPr>
              <a:t>4 868 957</a:t>
            </a:r>
            <a:endParaRPr lang="en-FI" sz="3500" dirty="0">
              <a:solidFill>
                <a:schemeClr val="tx2"/>
              </a:solidFill>
              <a:latin typeface="Canela Medium" pitchFamily="2" charset="77"/>
            </a:endParaRPr>
          </a:p>
        </cdr:txBody>
      </cdr:sp>
    </cdr:grp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116731-4676-4049-B778-C85831E1F5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FI" dirty="0">
              <a:latin typeface="Neue Haas Unica W1G" panose="020B0504030206020203" pitchFamily="34" charset="0"/>
            </a:endParaRPr>
          </a:p>
        </p:txBody>
      </p:sp>
      <p:sp>
        <p:nvSpPr>
          <p:cNvPr id="3" name="Date Placeholder 2">
            <a:extLst>
              <a:ext uri="{FF2B5EF4-FFF2-40B4-BE49-F238E27FC236}">
                <a16:creationId xmlns:a16="http://schemas.microsoft.com/office/drawing/2014/main" id="{4C5C887A-2D2F-E940-8170-CB98732492A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303909-B5E8-FB4E-AFE4-A87166A88C34}" type="datetimeFigureOut">
              <a:rPr lang="en-FI" smtClean="0">
                <a:latin typeface="Neue Haas Unica W1G" panose="020B0504030206020203" pitchFamily="34" charset="0"/>
              </a:rPr>
              <a:t>31.7.2023</a:t>
            </a:fld>
            <a:endParaRPr lang="en-FI" dirty="0">
              <a:latin typeface="Neue Haas Unica W1G" panose="020B0504030206020203" pitchFamily="34" charset="0"/>
            </a:endParaRPr>
          </a:p>
        </p:txBody>
      </p:sp>
      <p:sp>
        <p:nvSpPr>
          <p:cNvPr id="4" name="Footer Placeholder 3">
            <a:extLst>
              <a:ext uri="{FF2B5EF4-FFF2-40B4-BE49-F238E27FC236}">
                <a16:creationId xmlns:a16="http://schemas.microsoft.com/office/drawing/2014/main" id="{66B4AAC1-5A48-8D47-9036-9B35BA37D18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FI" dirty="0">
              <a:latin typeface="Neue Haas Unica W1G" panose="020B0504030206020203" pitchFamily="34" charset="0"/>
            </a:endParaRPr>
          </a:p>
        </p:txBody>
      </p:sp>
      <p:sp>
        <p:nvSpPr>
          <p:cNvPr id="5" name="Slide Number Placeholder 4">
            <a:extLst>
              <a:ext uri="{FF2B5EF4-FFF2-40B4-BE49-F238E27FC236}">
                <a16:creationId xmlns:a16="http://schemas.microsoft.com/office/drawing/2014/main" id="{63DB4C95-5904-FB43-9FE2-1A5C1BAD6A5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F5268-A0E2-674D-AEA0-0DAD3129F1B4}" type="slidenum">
              <a:rPr lang="en-FI" smtClean="0">
                <a:latin typeface="Neue Haas Unica W1G" panose="020B0504030206020203" pitchFamily="34" charset="0"/>
              </a:rPr>
              <a:t>‹#›</a:t>
            </a:fld>
            <a:endParaRPr lang="en-FI" dirty="0">
              <a:latin typeface="Neue Haas Unica W1G" panose="020B0504030206020203" pitchFamily="34" charset="0"/>
            </a:endParaRPr>
          </a:p>
        </p:txBody>
      </p:sp>
    </p:spTree>
    <p:extLst>
      <p:ext uri="{BB962C8B-B14F-4D97-AF65-F5344CB8AC3E}">
        <p14:creationId xmlns:p14="http://schemas.microsoft.com/office/powerpoint/2010/main" val="26613590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Neue Haas Unica W1G" panose="020B0504030206020203" pitchFamily="34" charset="0"/>
              </a:defRPr>
            </a:lvl1pPr>
          </a:lstStyle>
          <a:p>
            <a:endParaRPr lang="en-FI"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Neue Haas Unica W1G" panose="020B0504030206020203" pitchFamily="34" charset="0"/>
              </a:defRPr>
            </a:lvl1pPr>
          </a:lstStyle>
          <a:p>
            <a:fld id="{C4E458E5-F7A7-9540-B300-0997209ECD22}" type="datetimeFigureOut">
              <a:rPr lang="en-FI" smtClean="0"/>
              <a:pPr/>
              <a:t>31.7.2023</a:t>
            </a:fld>
            <a:endParaRPr lang="en-FI"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FI"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Neue Haas Unica W1G" panose="020B0504030206020203" pitchFamily="34" charset="0"/>
              </a:defRPr>
            </a:lvl1pPr>
          </a:lstStyle>
          <a:p>
            <a:endParaRPr lang="en-FI"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Neue Haas Unica W1G" panose="020B0504030206020203" pitchFamily="34" charset="0"/>
              </a:defRPr>
            </a:lvl1pPr>
          </a:lstStyle>
          <a:p>
            <a:fld id="{ECE063A0-E1D9-054C-B6B8-9DCE4E3BD599}" type="slidenum">
              <a:rPr lang="en-FI" smtClean="0"/>
              <a:pPr/>
              <a:t>‹#›</a:t>
            </a:fld>
            <a:endParaRPr lang="en-FI" dirty="0"/>
          </a:p>
        </p:txBody>
      </p:sp>
    </p:spTree>
    <p:extLst>
      <p:ext uri="{BB962C8B-B14F-4D97-AF65-F5344CB8AC3E}">
        <p14:creationId xmlns:p14="http://schemas.microsoft.com/office/powerpoint/2010/main" val="2287118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Neue Haas Unica W1G" panose="020B0504030206020203"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7</a:t>
            </a:fld>
            <a:endParaRPr lang="en-FI" dirty="0"/>
          </a:p>
        </p:txBody>
      </p:sp>
    </p:spTree>
    <p:extLst>
      <p:ext uri="{BB962C8B-B14F-4D97-AF65-F5344CB8AC3E}">
        <p14:creationId xmlns:p14="http://schemas.microsoft.com/office/powerpoint/2010/main" val="38249103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8</a:t>
            </a:fld>
            <a:endParaRPr lang="en-FI" dirty="0"/>
          </a:p>
        </p:txBody>
      </p:sp>
    </p:spTree>
    <p:extLst>
      <p:ext uri="{BB962C8B-B14F-4D97-AF65-F5344CB8AC3E}">
        <p14:creationId xmlns:p14="http://schemas.microsoft.com/office/powerpoint/2010/main" val="33550118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9</a:t>
            </a:fld>
            <a:endParaRPr lang="en-FI" dirty="0"/>
          </a:p>
        </p:txBody>
      </p:sp>
    </p:spTree>
    <p:extLst>
      <p:ext uri="{BB962C8B-B14F-4D97-AF65-F5344CB8AC3E}">
        <p14:creationId xmlns:p14="http://schemas.microsoft.com/office/powerpoint/2010/main" val="1349661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10</a:t>
            </a:fld>
            <a:endParaRPr lang="en-FI" dirty="0"/>
          </a:p>
        </p:txBody>
      </p:sp>
    </p:spTree>
    <p:extLst>
      <p:ext uri="{BB962C8B-B14F-4D97-AF65-F5344CB8AC3E}">
        <p14:creationId xmlns:p14="http://schemas.microsoft.com/office/powerpoint/2010/main" val="13388528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11</a:t>
            </a:fld>
            <a:endParaRPr lang="en-FI" dirty="0"/>
          </a:p>
        </p:txBody>
      </p:sp>
    </p:spTree>
    <p:extLst>
      <p:ext uri="{BB962C8B-B14F-4D97-AF65-F5344CB8AC3E}">
        <p14:creationId xmlns:p14="http://schemas.microsoft.com/office/powerpoint/2010/main" val="3909010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12</a:t>
            </a:fld>
            <a:endParaRPr lang="en-FI" dirty="0"/>
          </a:p>
        </p:txBody>
      </p:sp>
    </p:spTree>
    <p:extLst>
      <p:ext uri="{BB962C8B-B14F-4D97-AF65-F5344CB8AC3E}">
        <p14:creationId xmlns:p14="http://schemas.microsoft.com/office/powerpoint/2010/main" val="1483384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ECE063A0-E1D9-054C-B6B8-9DCE4E3BD599}" type="slidenum">
              <a:rPr lang="en-FI" smtClean="0"/>
              <a:pPr/>
              <a:t>13</a:t>
            </a:fld>
            <a:endParaRPr lang="en-FI" dirty="0"/>
          </a:p>
        </p:txBody>
      </p:sp>
    </p:spTree>
    <p:extLst>
      <p:ext uri="{BB962C8B-B14F-4D97-AF65-F5344CB8AC3E}">
        <p14:creationId xmlns:p14="http://schemas.microsoft.com/office/powerpoint/2010/main" val="11048845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7.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15.emf"/><Relationship Id="rId3" Type="http://schemas.openxmlformats.org/officeDocument/2006/relationships/image" Target="../media/image11.emf"/><Relationship Id="rId7" Type="http://schemas.openxmlformats.org/officeDocument/2006/relationships/image" Target="../media/image14.emf"/><Relationship Id="rId2" Type="http://schemas.openxmlformats.org/officeDocument/2006/relationships/image" Target="../media/image10.emf"/><Relationship Id="rId1" Type="http://schemas.openxmlformats.org/officeDocument/2006/relationships/slideMaster" Target="../slideMasters/slideMaster1.xml"/><Relationship Id="rId6" Type="http://schemas.openxmlformats.org/officeDocument/2006/relationships/image" Target="../media/image13.emf"/><Relationship Id="rId5" Type="http://schemas.openxmlformats.org/officeDocument/2006/relationships/image" Target="../media/image12.emf"/><Relationship Id="rId10" Type="http://schemas.openxmlformats.org/officeDocument/2006/relationships/image" Target="../media/image17.emf"/><Relationship Id="rId4" Type="http://schemas.openxmlformats.org/officeDocument/2006/relationships/image" Target="../media/image2.emf"/><Relationship Id="rId9" Type="http://schemas.openxmlformats.org/officeDocument/2006/relationships/image" Target="../media/image16.emf"/></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ansi">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C8F95F4-81E9-EF49-A226-BCE101457B9A}"/>
              </a:ext>
            </a:extLst>
          </p:cNvPr>
          <p:cNvPicPr>
            <a:picLocks noChangeAspect="1"/>
          </p:cNvPicPr>
          <p:nvPr userDrawn="1"/>
        </p:nvPicPr>
        <p:blipFill>
          <a:blip r:embed="rId2"/>
          <a:stretch>
            <a:fillRect/>
          </a:stretch>
        </p:blipFill>
        <p:spPr>
          <a:xfrm>
            <a:off x="-1809750" y="-7822685"/>
            <a:ext cx="14535150" cy="15516128"/>
          </a:xfrm>
          <a:prstGeom prst="rect">
            <a:avLst/>
          </a:prstGeom>
        </p:spPr>
      </p:pic>
      <p:sp>
        <p:nvSpPr>
          <p:cNvPr id="2" name="Title 1">
            <a:extLst>
              <a:ext uri="{FF2B5EF4-FFF2-40B4-BE49-F238E27FC236}">
                <a16:creationId xmlns:a16="http://schemas.microsoft.com/office/drawing/2014/main" id="{B9889790-F15E-1B44-B63B-B457C40FEFC4}"/>
              </a:ext>
            </a:extLst>
          </p:cNvPr>
          <p:cNvSpPr>
            <a:spLocks noGrp="1"/>
          </p:cNvSpPr>
          <p:nvPr>
            <p:ph type="ctrTitle"/>
          </p:nvPr>
        </p:nvSpPr>
        <p:spPr>
          <a:xfrm>
            <a:off x="1524000" y="1585982"/>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
        <p:nvSpPr>
          <p:cNvPr id="3" name="Subtitle 2">
            <a:extLst>
              <a:ext uri="{FF2B5EF4-FFF2-40B4-BE49-F238E27FC236}">
                <a16:creationId xmlns:a16="http://schemas.microsoft.com/office/drawing/2014/main" id="{A4568D8E-AFC5-9E4A-A6FF-D33AA04BCD02}"/>
              </a:ext>
            </a:extLst>
          </p:cNvPr>
          <p:cNvSpPr>
            <a:spLocks noGrp="1"/>
          </p:cNvSpPr>
          <p:nvPr>
            <p:ph type="subTitle" idx="1"/>
          </p:nvPr>
        </p:nvSpPr>
        <p:spPr>
          <a:xfrm>
            <a:off x="1524000" y="3973582"/>
            <a:ext cx="9144000" cy="1655762"/>
          </a:xfrm>
        </p:spPr>
        <p:txBody>
          <a:bodyPr/>
          <a:lstStyle>
            <a:lvl1pPr marL="0" indent="0" algn="ctr">
              <a:buNone/>
              <a:defRPr sz="2400" b="0" i="0">
                <a:solidFill>
                  <a:schemeClr val="bg1"/>
                </a:solidFill>
                <a:latin typeface="Neue Haas Unica W1G Light" panose="020B0404030206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FI" dirty="0"/>
          </a:p>
        </p:txBody>
      </p:sp>
      <p:pic>
        <p:nvPicPr>
          <p:cNvPr id="11" name="Picture 10">
            <a:extLst>
              <a:ext uri="{FF2B5EF4-FFF2-40B4-BE49-F238E27FC236}">
                <a16:creationId xmlns:a16="http://schemas.microsoft.com/office/drawing/2014/main" id="{6B6E811F-B1B3-2C47-99A0-362276A99283}"/>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250307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elkkä teksti 3">
    <p:bg>
      <p:bgPr>
        <a:solidFill>
          <a:srgbClr val="FF6464"/>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F5F4F7"/>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F5F4F7"/>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sp>
        <p:nvSpPr>
          <p:cNvPr id="5" name="Rectangle 4">
            <a:extLst>
              <a:ext uri="{FF2B5EF4-FFF2-40B4-BE49-F238E27FC236}">
                <a16:creationId xmlns:a16="http://schemas.microsoft.com/office/drawing/2014/main" id="{2E61091E-6CBC-F94E-82C1-D26EBC3D43DB}"/>
              </a:ext>
            </a:extLst>
          </p:cNvPr>
          <p:cNvSpPr/>
          <p:nvPr userDrawn="1"/>
        </p:nvSpPr>
        <p:spPr>
          <a:xfrm>
            <a:off x="9548949" y="6100354"/>
            <a:ext cx="2455817" cy="518567"/>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pic>
        <p:nvPicPr>
          <p:cNvPr id="9" name="Picture 8">
            <a:extLst>
              <a:ext uri="{FF2B5EF4-FFF2-40B4-BE49-F238E27FC236}">
                <a16:creationId xmlns:a16="http://schemas.microsoft.com/office/drawing/2014/main" id="{84B2280F-ED4C-5840-AA11-78443EF12854}"/>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862510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äliotsikko 1">
    <p:bg>
      <p:bgPr>
        <a:solidFill>
          <a:srgbClr val="FF6464"/>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048A087-0E54-5548-BBE0-62F93A137851}"/>
              </a:ext>
            </a:extLst>
          </p:cNvPr>
          <p:cNvPicPr>
            <a:picLocks noChangeAspect="1"/>
          </p:cNvPicPr>
          <p:nvPr userDrawn="1"/>
        </p:nvPicPr>
        <p:blipFill>
          <a:blip r:embed="rId2"/>
          <a:stretch>
            <a:fillRect/>
          </a:stretch>
        </p:blipFill>
        <p:spPr>
          <a:xfrm>
            <a:off x="-1840609" y="-7820500"/>
            <a:ext cx="14545053" cy="15526700"/>
          </a:xfrm>
          <a:prstGeom prst="rect">
            <a:avLst/>
          </a:prstGeom>
        </p:spPr>
      </p:pic>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615678"/>
            <a:ext cx="10515600" cy="3626644"/>
          </a:xfrm>
        </p:spPr>
        <p:txBody>
          <a:bodyPr/>
          <a:lstStyle>
            <a:lvl1pPr algn="ctr">
              <a:defRPr sz="8500">
                <a:solidFill>
                  <a:schemeClr val="bg1"/>
                </a:solidFill>
                <a:latin typeface="Clattering" pitchFamily="2" charset="0"/>
              </a:defRPr>
            </a:lvl1pPr>
          </a:lstStyle>
          <a:p>
            <a:r>
              <a:rPr lang="en-GB"/>
              <a:t>Click to edit Master title style</a:t>
            </a:r>
            <a:endParaRPr lang="en-FI" dirty="0"/>
          </a:p>
        </p:txBody>
      </p:sp>
      <p:pic>
        <p:nvPicPr>
          <p:cNvPr id="7" name="Picture 6">
            <a:extLst>
              <a:ext uri="{FF2B5EF4-FFF2-40B4-BE49-F238E27FC236}">
                <a16:creationId xmlns:a16="http://schemas.microsoft.com/office/drawing/2014/main" id="{34D82487-CC65-DF4E-B7FB-142940BCCA35}"/>
              </a:ext>
            </a:extLst>
          </p:cNvPr>
          <p:cNvPicPr>
            <a:picLocks noChangeAspect="1"/>
          </p:cNvPicPr>
          <p:nvPr userDrawn="1"/>
        </p:nvPicPr>
        <p:blipFill>
          <a:blip r:embed="rId3"/>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251968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äliotsikko 2">
    <p:bg>
      <p:bgPr>
        <a:solidFill>
          <a:srgbClr val="9CFFF8"/>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2140262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äliotsikko 3">
    <p:bg>
      <p:bgPr>
        <a:solidFill>
          <a:srgbClr val="F4CF67"/>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tx2"/>
                </a:solidFill>
                <a:latin typeface="Clattering" pitchFamily="2" charset="0"/>
              </a:defRPr>
            </a:lvl1pPr>
          </a:lstStyle>
          <a:p>
            <a:r>
              <a:rPr lang="en-GB" dirty="0"/>
              <a:t>Click to edit Master title style</a:t>
            </a:r>
            <a:endParaRPr lang="en-FI" dirty="0"/>
          </a:p>
        </p:txBody>
      </p:sp>
    </p:spTree>
    <p:extLst>
      <p:ext uri="{BB962C8B-B14F-4D97-AF65-F5344CB8AC3E}">
        <p14:creationId xmlns:p14="http://schemas.microsoft.com/office/powerpoint/2010/main" val="30514216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Väliotsikko 3">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612270C-14A7-8A46-B036-90247A4D906A}"/>
              </a:ext>
            </a:extLst>
          </p:cNvPr>
          <p:cNvSpPr>
            <a:spLocks noGrp="1"/>
          </p:cNvSpPr>
          <p:nvPr>
            <p:ph type="title"/>
          </p:nvPr>
        </p:nvSpPr>
        <p:spPr>
          <a:xfrm>
            <a:off x="838200" y="1615678"/>
            <a:ext cx="10515600" cy="3626644"/>
          </a:xfrm>
        </p:spPr>
        <p:txBody>
          <a:bodyPr/>
          <a:lstStyle>
            <a:lvl1pPr algn="ctr">
              <a:defRPr sz="8500">
                <a:solidFill>
                  <a:schemeClr val="bg2"/>
                </a:solidFill>
                <a:latin typeface="Clattering" pitchFamily="2" charset="0"/>
              </a:defRPr>
            </a:lvl1pPr>
          </a:lstStyle>
          <a:p>
            <a:r>
              <a:rPr lang="en-GB" dirty="0"/>
              <a:t>Click to edit Master title style</a:t>
            </a:r>
            <a:endParaRPr lang="en-FI" dirty="0"/>
          </a:p>
        </p:txBody>
      </p:sp>
      <p:pic>
        <p:nvPicPr>
          <p:cNvPr id="4" name="Picture 3">
            <a:extLst>
              <a:ext uri="{FF2B5EF4-FFF2-40B4-BE49-F238E27FC236}">
                <a16:creationId xmlns:a16="http://schemas.microsoft.com/office/drawing/2014/main" id="{5244B72A-E6F1-9B4E-BC82-AAA5F85E85AC}"/>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30227772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erustyyli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002649"/>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12" name="Picture 11">
            <a:extLst>
              <a:ext uri="{FF2B5EF4-FFF2-40B4-BE49-F238E27FC236}">
                <a16:creationId xmlns:a16="http://schemas.microsoft.com/office/drawing/2014/main" id="{38866407-1BFA-8440-B74D-9BE0E51DB20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pic>
        <p:nvPicPr>
          <p:cNvPr id="7" name="Picture 6">
            <a:extLst>
              <a:ext uri="{FF2B5EF4-FFF2-40B4-BE49-F238E27FC236}">
                <a16:creationId xmlns:a16="http://schemas.microsoft.com/office/drawing/2014/main" id="{4A2510D3-A6F3-1B4D-AB47-636E1C231969}"/>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B7DCA8D7-E504-224C-9862-1C0B6BE2C743}"/>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2213848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10" name="Picture 9">
            <a:extLst>
              <a:ext uri="{FF2B5EF4-FFF2-40B4-BE49-F238E27FC236}">
                <a16:creationId xmlns:a16="http://schemas.microsoft.com/office/drawing/2014/main" id="{3832F4FF-B802-0E4B-AF28-35AEA1D7BCA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6618" r="14046"/>
          <a:stretch/>
        </p:blipFill>
        <p:spPr>
          <a:xfrm>
            <a:off x="10188143" y="0"/>
            <a:ext cx="2003858" cy="1333262"/>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516495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483975"/>
            <a:ext cx="10602912" cy="647700"/>
          </a:xfrm>
        </p:spPr>
        <p:txBody>
          <a:bodyPr anchor="b"/>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1541417"/>
            <a:ext cx="4953001"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1541417"/>
            <a:ext cx="5041900" cy="4161993"/>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cxnSp>
        <p:nvCxnSpPr>
          <p:cNvPr id="11" name="Straight Connector 10">
            <a:extLst>
              <a:ext uri="{FF2B5EF4-FFF2-40B4-BE49-F238E27FC236}">
                <a16:creationId xmlns:a16="http://schemas.microsoft.com/office/drawing/2014/main" id="{402F71F9-2281-0941-97F6-7ADD359F86BE}"/>
              </a:ext>
            </a:extLst>
          </p:cNvPr>
          <p:cNvCxnSpPr/>
          <p:nvPr userDrawn="1"/>
        </p:nvCxnSpPr>
        <p:spPr>
          <a:xfrm>
            <a:off x="1169071" y="113167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083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Kaksi palsta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1169070" y="329774"/>
            <a:ext cx="9941170" cy="1363601"/>
          </a:xfrm>
        </p:spPr>
        <p:txBody>
          <a:bodyPr anchor="ctr"/>
          <a:lstStyle>
            <a:lvl1pPr algn="ctr">
              <a:defRPr sz="44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1170099" y="2023584"/>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470944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7" name="TextBox 6">
            <a:extLst>
              <a:ext uri="{FF2B5EF4-FFF2-40B4-BE49-F238E27FC236}">
                <a16:creationId xmlns:a16="http://schemas.microsoft.com/office/drawing/2014/main" id="{83E7ADFB-1396-A449-9D14-3D52B019E1B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cxnSp>
        <p:nvCxnSpPr>
          <p:cNvPr id="9" name="Straight Connector 8">
            <a:extLst>
              <a:ext uri="{FF2B5EF4-FFF2-40B4-BE49-F238E27FC236}">
                <a16:creationId xmlns:a16="http://schemas.microsoft.com/office/drawing/2014/main" id="{091446A3-4CE9-254E-A0F9-3CA2E79570EF}"/>
              </a:ext>
            </a:extLst>
          </p:cNvPr>
          <p:cNvCxnSpPr/>
          <p:nvPr userDrawn="1"/>
        </p:nvCxnSpPr>
        <p:spPr>
          <a:xfrm>
            <a:off x="1169071" y="1693378"/>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2362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erustyyli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658812"/>
            <a:ext cx="10515600" cy="1325563"/>
          </a:xfrm>
        </p:spPr>
        <p:txBody>
          <a:bodyPr/>
          <a:lstStyle>
            <a:lvl1pPr algn="l">
              <a:defRPr>
                <a:solidFill>
                  <a:srgbClr val="FF6464"/>
                </a:solidFill>
                <a:latin typeface="Canela Medium" pitchFamily="2" charset="77"/>
              </a:defRPr>
            </a:lvl1pPr>
          </a:lstStyle>
          <a:p>
            <a:r>
              <a:rPr lang="en-GB"/>
              <a:t>Click to edit Master title style</a:t>
            </a:r>
            <a:endParaRPr lang="en-FI" dirty="0"/>
          </a:p>
        </p:txBody>
      </p:sp>
      <p:sp>
        <p:nvSpPr>
          <p:cNvPr id="6" name="Content Placeholder 2">
            <a:extLst>
              <a:ext uri="{FF2B5EF4-FFF2-40B4-BE49-F238E27FC236}">
                <a16:creationId xmlns:a16="http://schemas.microsoft.com/office/drawing/2014/main" id="{27057707-49E9-B54D-925F-EC5501F7E15A}"/>
              </a:ext>
            </a:extLst>
          </p:cNvPr>
          <p:cNvSpPr>
            <a:spLocks noGrp="1"/>
          </p:cNvSpPr>
          <p:nvPr>
            <p:ph idx="1"/>
          </p:nvPr>
        </p:nvSpPr>
        <p:spPr>
          <a:xfrm>
            <a:off x="838200" y="1984375"/>
            <a:ext cx="10515600" cy="40354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8" name="Picture 7">
            <a:extLst>
              <a:ext uri="{FF2B5EF4-FFF2-40B4-BE49-F238E27FC236}">
                <a16:creationId xmlns:a16="http://schemas.microsoft.com/office/drawing/2014/main" id="{232B6D43-EAE1-2C47-9566-14FA2501905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pic>
        <p:nvPicPr>
          <p:cNvPr id="7" name="Picture 6">
            <a:extLst>
              <a:ext uri="{FF2B5EF4-FFF2-40B4-BE49-F238E27FC236}">
                <a16:creationId xmlns:a16="http://schemas.microsoft.com/office/drawing/2014/main" id="{31C4E808-C354-BD46-A11A-BB2ED2856B25}"/>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A6D0FA19-4146-7144-9656-A86E46BB5A75}"/>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450871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sältö">
    <p:bg>
      <p:bgPr>
        <a:solidFill>
          <a:srgbClr val="FF646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187C4-888C-D443-97ED-678CA019878E}"/>
              </a:ext>
            </a:extLst>
          </p:cNvPr>
          <p:cNvSpPr>
            <a:spLocks noGrp="1"/>
          </p:cNvSpPr>
          <p:nvPr>
            <p:ph type="title" hasCustomPrompt="1"/>
          </p:nvPr>
        </p:nvSpPr>
        <p:spPr>
          <a:xfrm>
            <a:off x="838200" y="983456"/>
            <a:ext cx="10515600" cy="1325563"/>
          </a:xfrm>
        </p:spPr>
        <p:txBody>
          <a:bodyPr/>
          <a:lstStyle>
            <a:lvl1pPr algn="ctr">
              <a:defRPr sz="8500">
                <a:solidFill>
                  <a:schemeClr val="bg1"/>
                </a:solidFill>
                <a:latin typeface="Clattering" pitchFamily="2" charset="0"/>
              </a:defRPr>
            </a:lvl1pPr>
          </a:lstStyle>
          <a:p>
            <a:r>
              <a:rPr lang="en-GB" dirty="0" err="1"/>
              <a:t>Sisältö</a:t>
            </a:r>
            <a:endParaRPr lang="en-FI" dirty="0"/>
          </a:p>
        </p:txBody>
      </p:sp>
      <p:sp>
        <p:nvSpPr>
          <p:cNvPr id="8" name="Text Placeholder 2">
            <a:extLst>
              <a:ext uri="{FF2B5EF4-FFF2-40B4-BE49-F238E27FC236}">
                <a16:creationId xmlns:a16="http://schemas.microsoft.com/office/drawing/2014/main" id="{8A1F004C-804C-1149-B4B9-EFF10150BBB5}"/>
              </a:ext>
            </a:extLst>
          </p:cNvPr>
          <p:cNvSpPr>
            <a:spLocks noGrp="1"/>
          </p:cNvSpPr>
          <p:nvPr>
            <p:ph type="body" idx="1" hasCustomPrompt="1"/>
          </p:nvPr>
        </p:nvSpPr>
        <p:spPr>
          <a:xfrm>
            <a:off x="831850" y="26031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01</a:t>
            </a:r>
          </a:p>
        </p:txBody>
      </p:sp>
      <p:sp>
        <p:nvSpPr>
          <p:cNvPr id="10" name="Text Placeholder 2">
            <a:extLst>
              <a:ext uri="{FF2B5EF4-FFF2-40B4-BE49-F238E27FC236}">
                <a16:creationId xmlns:a16="http://schemas.microsoft.com/office/drawing/2014/main" id="{229B38F8-395F-DC43-9EEA-948E5A663C2C}"/>
              </a:ext>
            </a:extLst>
          </p:cNvPr>
          <p:cNvSpPr>
            <a:spLocks noGrp="1"/>
          </p:cNvSpPr>
          <p:nvPr>
            <p:ph type="body" idx="13" hasCustomPrompt="1"/>
          </p:nvPr>
        </p:nvSpPr>
        <p:spPr>
          <a:xfrm>
            <a:off x="831850" y="338554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02</a:t>
            </a:r>
          </a:p>
        </p:txBody>
      </p:sp>
      <p:sp>
        <p:nvSpPr>
          <p:cNvPr id="11" name="Text Placeholder 2">
            <a:extLst>
              <a:ext uri="{FF2B5EF4-FFF2-40B4-BE49-F238E27FC236}">
                <a16:creationId xmlns:a16="http://schemas.microsoft.com/office/drawing/2014/main" id="{B8243C13-36F3-554B-B39E-5B18DAA5684A}"/>
              </a:ext>
            </a:extLst>
          </p:cNvPr>
          <p:cNvSpPr>
            <a:spLocks noGrp="1"/>
          </p:cNvSpPr>
          <p:nvPr>
            <p:ph type="body" idx="14" hasCustomPrompt="1"/>
          </p:nvPr>
        </p:nvSpPr>
        <p:spPr>
          <a:xfrm>
            <a:off x="831850" y="415280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03</a:t>
            </a:r>
          </a:p>
        </p:txBody>
      </p:sp>
      <p:sp>
        <p:nvSpPr>
          <p:cNvPr id="12" name="Text Placeholder 2">
            <a:extLst>
              <a:ext uri="{FF2B5EF4-FFF2-40B4-BE49-F238E27FC236}">
                <a16:creationId xmlns:a16="http://schemas.microsoft.com/office/drawing/2014/main" id="{5C5BC51B-1ECA-5E44-BCAA-88BEFC96EDCA}"/>
              </a:ext>
            </a:extLst>
          </p:cNvPr>
          <p:cNvSpPr>
            <a:spLocks noGrp="1"/>
          </p:cNvSpPr>
          <p:nvPr>
            <p:ph type="body" idx="15" hasCustomPrompt="1"/>
          </p:nvPr>
        </p:nvSpPr>
        <p:spPr>
          <a:xfrm>
            <a:off x="831850" y="4929733"/>
            <a:ext cx="996950" cy="596503"/>
          </a:xfrm>
        </p:spPr>
        <p:txBody>
          <a:bodyPr/>
          <a:lstStyle>
            <a:lvl1pPr marL="0" indent="0">
              <a:buNone/>
              <a:defRPr sz="4000">
                <a:solidFill>
                  <a:schemeClr val="bg1"/>
                </a:solidFill>
                <a:latin typeface="Canela Medium"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04</a:t>
            </a:r>
          </a:p>
        </p:txBody>
      </p:sp>
      <p:sp>
        <p:nvSpPr>
          <p:cNvPr id="13" name="Text Placeholder 2">
            <a:extLst>
              <a:ext uri="{FF2B5EF4-FFF2-40B4-BE49-F238E27FC236}">
                <a16:creationId xmlns:a16="http://schemas.microsoft.com/office/drawing/2014/main" id="{2119E771-A6DD-F245-A557-A5F963888D08}"/>
              </a:ext>
            </a:extLst>
          </p:cNvPr>
          <p:cNvSpPr>
            <a:spLocks noGrp="1"/>
          </p:cNvSpPr>
          <p:nvPr>
            <p:ph type="body" idx="16" hasCustomPrompt="1"/>
          </p:nvPr>
        </p:nvSpPr>
        <p:spPr>
          <a:xfrm>
            <a:off x="2089150" y="2689771"/>
            <a:ext cx="3460750" cy="536030"/>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Ensimmäinen</a:t>
            </a:r>
            <a:endParaRPr lang="en-GB" dirty="0"/>
          </a:p>
        </p:txBody>
      </p:sp>
      <p:sp>
        <p:nvSpPr>
          <p:cNvPr id="14" name="Text Placeholder 2">
            <a:extLst>
              <a:ext uri="{FF2B5EF4-FFF2-40B4-BE49-F238E27FC236}">
                <a16:creationId xmlns:a16="http://schemas.microsoft.com/office/drawing/2014/main" id="{1D3CD72D-80AF-1245-9965-4E40DEDCD20D}"/>
              </a:ext>
            </a:extLst>
          </p:cNvPr>
          <p:cNvSpPr>
            <a:spLocks noGrp="1"/>
          </p:cNvSpPr>
          <p:nvPr>
            <p:ph type="body" idx="17" hasCustomPrompt="1"/>
          </p:nvPr>
        </p:nvSpPr>
        <p:spPr>
          <a:xfrm>
            <a:off x="2089150" y="3491606"/>
            <a:ext cx="3460750" cy="424457"/>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Toinen</a:t>
            </a:r>
            <a:endParaRPr lang="en-GB" dirty="0"/>
          </a:p>
        </p:txBody>
      </p:sp>
      <p:sp>
        <p:nvSpPr>
          <p:cNvPr id="15" name="Text Placeholder 2">
            <a:extLst>
              <a:ext uri="{FF2B5EF4-FFF2-40B4-BE49-F238E27FC236}">
                <a16:creationId xmlns:a16="http://schemas.microsoft.com/office/drawing/2014/main" id="{CE227821-A9A2-F144-9C0A-25E20AEC0FDF}"/>
              </a:ext>
            </a:extLst>
          </p:cNvPr>
          <p:cNvSpPr>
            <a:spLocks noGrp="1"/>
          </p:cNvSpPr>
          <p:nvPr>
            <p:ph type="body" idx="18" hasCustomPrompt="1"/>
          </p:nvPr>
        </p:nvSpPr>
        <p:spPr>
          <a:xfrm>
            <a:off x="2089150" y="4238328"/>
            <a:ext cx="3460750" cy="424458"/>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Kolmas</a:t>
            </a:r>
            <a:endParaRPr lang="en-GB" dirty="0"/>
          </a:p>
        </p:txBody>
      </p:sp>
      <p:sp>
        <p:nvSpPr>
          <p:cNvPr id="16" name="Text Placeholder 2">
            <a:extLst>
              <a:ext uri="{FF2B5EF4-FFF2-40B4-BE49-F238E27FC236}">
                <a16:creationId xmlns:a16="http://schemas.microsoft.com/office/drawing/2014/main" id="{A9ACDB04-5B3C-EB47-836C-C3EA4AB145E7}"/>
              </a:ext>
            </a:extLst>
          </p:cNvPr>
          <p:cNvSpPr>
            <a:spLocks noGrp="1"/>
          </p:cNvSpPr>
          <p:nvPr>
            <p:ph type="body" idx="19" hasCustomPrompt="1"/>
          </p:nvPr>
        </p:nvSpPr>
        <p:spPr>
          <a:xfrm>
            <a:off x="2089150" y="5015405"/>
            <a:ext cx="3460750" cy="497135"/>
          </a:xfrm>
        </p:spPr>
        <p:txBody>
          <a:bodyPr/>
          <a:lstStyle>
            <a:lvl1pPr marL="0" indent="0">
              <a:buNone/>
              <a:defRPr sz="3000" b="0" i="0">
                <a:solidFill>
                  <a:schemeClr val="bg1"/>
                </a:solidFill>
                <a:latin typeface="Neue Haas Unica W1G Light" panose="020B0404030206020203"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err="1"/>
              <a:t>Neljäs</a:t>
            </a:r>
            <a:endParaRPr lang="en-GB" dirty="0"/>
          </a:p>
        </p:txBody>
      </p:sp>
      <p:pic>
        <p:nvPicPr>
          <p:cNvPr id="17" name="Picture 16">
            <a:extLst>
              <a:ext uri="{FF2B5EF4-FFF2-40B4-BE49-F238E27FC236}">
                <a16:creationId xmlns:a16="http://schemas.microsoft.com/office/drawing/2014/main" id="{D269E9D1-F6E6-0549-AAE5-FB75F727DB89}"/>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542074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aksi palsta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10602912" cy="647700"/>
          </a:xfrm>
        </p:spPr>
        <p:txBody>
          <a:bodyPr anchor="b"/>
          <a:lstStyle>
            <a:lvl1pPr algn="ctr">
              <a:defRPr sz="44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023585"/>
            <a:ext cx="4953001"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Content Placeholder 2">
            <a:extLst>
              <a:ext uri="{FF2B5EF4-FFF2-40B4-BE49-F238E27FC236}">
                <a16:creationId xmlns:a16="http://schemas.microsoft.com/office/drawing/2014/main" id="{D1425E5C-7BEA-364B-9017-B65429A54C26}"/>
              </a:ext>
            </a:extLst>
          </p:cNvPr>
          <p:cNvSpPr>
            <a:spLocks noGrp="1"/>
          </p:cNvSpPr>
          <p:nvPr>
            <p:ph idx="11"/>
          </p:nvPr>
        </p:nvSpPr>
        <p:spPr>
          <a:xfrm>
            <a:off x="6400800" y="2023585"/>
            <a:ext cx="504190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0036248A-D07A-A94C-B343-5A80BE9C4BEB}"/>
              </a:ext>
            </a:extLst>
          </p:cNvPr>
          <p:cNvPicPr>
            <a:picLocks noChangeAspect="1"/>
          </p:cNvPicPr>
          <p:nvPr userDrawn="1"/>
        </p:nvPicPr>
        <p:blipFill>
          <a:blip r:embed="rId2"/>
          <a:stretch>
            <a:fillRect/>
          </a:stretch>
        </p:blipFill>
        <p:spPr>
          <a:xfrm>
            <a:off x="10064074" y="6389170"/>
            <a:ext cx="1845645" cy="139055"/>
          </a:xfrm>
          <a:prstGeom prst="rect">
            <a:avLst/>
          </a:prstGeom>
        </p:spPr>
      </p:pic>
      <p:pic>
        <p:nvPicPr>
          <p:cNvPr id="9" name="Picture 8">
            <a:extLst>
              <a:ext uri="{FF2B5EF4-FFF2-40B4-BE49-F238E27FC236}">
                <a16:creationId xmlns:a16="http://schemas.microsoft.com/office/drawing/2014/main" id="{12BD7305-CCC3-5341-84F6-412B2D26010C}"/>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27103" r="13753"/>
          <a:stretch/>
        </p:blipFill>
        <p:spPr>
          <a:xfrm>
            <a:off x="10200843" y="0"/>
            <a:ext cx="1991157" cy="1358662"/>
          </a:xfrm>
          <a:prstGeom prst="rect">
            <a:avLst/>
          </a:prstGeom>
        </p:spPr>
      </p:pic>
      <p:sp>
        <p:nvSpPr>
          <p:cNvPr id="7" name="TextBox 6">
            <a:extLst>
              <a:ext uri="{FF2B5EF4-FFF2-40B4-BE49-F238E27FC236}">
                <a16:creationId xmlns:a16="http://schemas.microsoft.com/office/drawing/2014/main" id="{57063728-23EA-EE4E-9EC1-5FEC05A2CD2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591021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ksti + kuva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sp>
        <p:nvSpPr>
          <p:cNvPr id="5" name="TextBox 4">
            <a:extLst>
              <a:ext uri="{FF2B5EF4-FFF2-40B4-BE49-F238E27FC236}">
                <a16:creationId xmlns:a16="http://schemas.microsoft.com/office/drawing/2014/main" id="{073C6D96-CE5D-624C-B880-8F643F99FF64}"/>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5674124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i + kuva 2">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0"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3204"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1616"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7" name="Picture 6">
            <a:extLst>
              <a:ext uri="{FF2B5EF4-FFF2-40B4-BE49-F238E27FC236}">
                <a16:creationId xmlns:a16="http://schemas.microsoft.com/office/drawing/2014/main" id="{27357D93-882A-7348-B149-EEDC6EB250B4}"/>
              </a:ext>
            </a:extLst>
          </p:cNvPr>
          <p:cNvPicPr>
            <a:picLocks noChangeAspect="1"/>
          </p:cNvPicPr>
          <p:nvPr userDrawn="1"/>
        </p:nvPicPr>
        <p:blipFill>
          <a:blip r:embed="rId2"/>
          <a:stretch>
            <a:fillRect/>
          </a:stretch>
        </p:blipFill>
        <p:spPr>
          <a:xfrm>
            <a:off x="10044529" y="6390396"/>
            <a:ext cx="1829365" cy="137829"/>
          </a:xfrm>
          <a:prstGeom prst="rect">
            <a:avLst/>
          </a:prstGeom>
        </p:spPr>
      </p:pic>
      <p:pic>
        <p:nvPicPr>
          <p:cNvPr id="9" name="Picture 8">
            <a:extLst>
              <a:ext uri="{FF2B5EF4-FFF2-40B4-BE49-F238E27FC236}">
                <a16:creationId xmlns:a16="http://schemas.microsoft.com/office/drawing/2014/main" id="{DE1D72B2-0E38-4441-ACDA-CA2FF42A7133}"/>
              </a:ext>
            </a:extLst>
          </p:cNvPr>
          <p:cNvPicPr>
            <a:picLocks noChangeAspect="1"/>
          </p:cNvPicPr>
          <p:nvPr userDrawn="1"/>
        </p:nvPicPr>
        <p:blipFill>
          <a:blip r:embed="rId3"/>
          <a:stretch>
            <a:fillRect/>
          </a:stretch>
        </p:blipFill>
        <p:spPr>
          <a:xfrm>
            <a:off x="10064074" y="6389170"/>
            <a:ext cx="1845645" cy="139055"/>
          </a:xfrm>
          <a:prstGeom prst="rect">
            <a:avLst/>
          </a:prstGeom>
        </p:spPr>
      </p:pic>
      <p:sp>
        <p:nvSpPr>
          <p:cNvPr id="10" name="TextBox 9">
            <a:extLst>
              <a:ext uri="{FF2B5EF4-FFF2-40B4-BE49-F238E27FC236}">
                <a16:creationId xmlns:a16="http://schemas.microsoft.com/office/drawing/2014/main" id="{06648336-2B7F-D741-BF86-08D5440632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6145166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i + kuva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6553202"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20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32FE7726-DDF9-0649-8A2F-4E1E7CA0DB66}"/>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140318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ksti + kuva 4">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F09B815-D875-F147-9E50-1B58609FA44B}"/>
              </a:ext>
            </a:extLst>
          </p:cNvPr>
          <p:cNvSpPr>
            <a:spLocks noGrp="1"/>
          </p:cNvSpPr>
          <p:nvPr>
            <p:ph type="pic" idx="1"/>
          </p:nvPr>
        </p:nvSpPr>
        <p:spPr>
          <a:xfrm>
            <a:off x="-1586" y="0"/>
            <a:ext cx="563879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FI"/>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6378"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4790"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396FB5C0-793C-3C4B-85D6-BF6EC2E25C4C}"/>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7" name="TextBox 6">
            <a:extLst>
              <a:ext uri="{FF2B5EF4-FFF2-40B4-BE49-F238E27FC236}">
                <a16:creationId xmlns:a16="http://schemas.microsoft.com/office/drawing/2014/main" id="{B301C14F-77E6-C94A-84C9-E22CDC352CD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0368003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yhjä">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958CEF7-0887-7B42-B47B-250C6841DE84}"/>
              </a:ext>
            </a:extLst>
          </p:cNvPr>
          <p:cNvPicPr>
            <a:picLocks noChangeAspect="1"/>
          </p:cNvPicPr>
          <p:nvPr userDrawn="1"/>
        </p:nvPicPr>
        <p:blipFill>
          <a:blip r:embed="rId2"/>
          <a:stretch>
            <a:fillRect/>
          </a:stretch>
        </p:blipFill>
        <p:spPr>
          <a:xfrm>
            <a:off x="896914" y="656952"/>
            <a:ext cx="5199086" cy="5357765"/>
          </a:xfrm>
          <a:prstGeom prst="rect">
            <a:avLst/>
          </a:prstGeom>
        </p:spPr>
      </p:pic>
      <p:pic>
        <p:nvPicPr>
          <p:cNvPr id="6" name="Picture 5">
            <a:extLst>
              <a:ext uri="{FF2B5EF4-FFF2-40B4-BE49-F238E27FC236}">
                <a16:creationId xmlns:a16="http://schemas.microsoft.com/office/drawing/2014/main" id="{FAD07328-92F1-AE44-84A6-753113B2E401}"/>
              </a:ext>
            </a:extLst>
          </p:cNvPr>
          <p:cNvPicPr>
            <a:picLocks noChangeAspect="1"/>
          </p:cNvPicPr>
          <p:nvPr userDrawn="1"/>
        </p:nvPicPr>
        <p:blipFill>
          <a:blip r:embed="rId3"/>
          <a:stretch>
            <a:fillRect/>
          </a:stretch>
        </p:blipFill>
        <p:spPr>
          <a:xfrm>
            <a:off x="10044529" y="6390396"/>
            <a:ext cx="1829365" cy="137829"/>
          </a:xfrm>
          <a:prstGeom prst="rect">
            <a:avLst/>
          </a:prstGeom>
        </p:spPr>
      </p:pic>
      <p:pic>
        <p:nvPicPr>
          <p:cNvPr id="8" name="Picture 7">
            <a:extLst>
              <a:ext uri="{FF2B5EF4-FFF2-40B4-BE49-F238E27FC236}">
                <a16:creationId xmlns:a16="http://schemas.microsoft.com/office/drawing/2014/main" id="{77B95C89-311C-774B-9D64-C85090C431DA}"/>
              </a:ext>
            </a:extLst>
          </p:cNvPr>
          <p:cNvPicPr>
            <a:picLocks noChangeAspect="1"/>
          </p:cNvPicPr>
          <p:nvPr userDrawn="1"/>
        </p:nvPicPr>
        <p:blipFill>
          <a:blip r:embed="rId4"/>
          <a:stretch>
            <a:fillRect/>
          </a:stretch>
        </p:blipFill>
        <p:spPr>
          <a:xfrm>
            <a:off x="10064074" y="6389170"/>
            <a:ext cx="1845645" cy="139055"/>
          </a:xfrm>
          <a:prstGeom prst="rect">
            <a:avLst/>
          </a:prstGeom>
        </p:spPr>
      </p:pic>
      <p:sp>
        <p:nvSpPr>
          <p:cNvPr id="5" name="TextBox 4">
            <a:extLst>
              <a:ext uri="{FF2B5EF4-FFF2-40B4-BE49-F238E27FC236}">
                <a16:creationId xmlns:a16="http://schemas.microsoft.com/office/drawing/2014/main" id="{20CC819D-B3DF-364E-9730-6109B014DA6B}"/>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797346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ksti + väri 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1" y="0"/>
            <a:ext cx="5637210"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9" name="TextBox 8">
            <a:extLst>
              <a:ext uri="{FF2B5EF4-FFF2-40B4-BE49-F238E27FC236}">
                <a16:creationId xmlns:a16="http://schemas.microsoft.com/office/drawing/2014/main" id="{779BA364-C822-684E-8D17-FBD0E77C52C0}"/>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94065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ksti + väri 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06B5B71-A40D-5549-A13A-7CB75BB93BDA}"/>
              </a:ext>
            </a:extLst>
          </p:cNvPr>
          <p:cNvSpPr/>
          <p:nvPr userDrawn="1"/>
        </p:nvSpPr>
        <p:spPr>
          <a:xfrm>
            <a:off x="6553202" y="0"/>
            <a:ext cx="5637210" cy="6858000"/>
          </a:xfrm>
          <a:prstGeom prst="rect">
            <a:avLst/>
          </a:prstGeom>
          <a:solidFill>
            <a:srgbClr val="002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4799012" cy="1231900"/>
          </a:xfrm>
        </p:spPr>
        <p:txBody>
          <a:bodyPr anchor="b"/>
          <a:lstStyle>
            <a:lvl1pPr>
              <a:defRPr sz="4000">
                <a:solidFill>
                  <a:srgbClr val="002649"/>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9"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7DF89741-CE4D-E04E-BAEF-A2641E653D6E}"/>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529268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ksti + kuvio 1">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E7F2DD6-10C4-034F-AA82-6EEC56B5A1A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2248" t="47124" r="30113" b="2933"/>
          <a:stretch/>
        </p:blipFill>
        <p:spPr>
          <a:xfrm>
            <a:off x="-533400" y="-1"/>
            <a:ext cx="6170611" cy="6858001"/>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6554790" y="825500"/>
            <a:ext cx="4799012" cy="1231900"/>
          </a:xfrm>
        </p:spPr>
        <p:txBody>
          <a:bodyPr anchor="b"/>
          <a:lstStyle>
            <a:lvl1pPr>
              <a:defRPr sz="4000">
                <a:solidFill>
                  <a:srgbClr val="FF6464"/>
                </a:solidFill>
                <a:latin typeface="Canela Medium" pitchFamily="2" charset="77"/>
              </a:defRPr>
            </a:lvl1pPr>
          </a:lstStyle>
          <a:p>
            <a:r>
              <a:rPr lang="en-GB"/>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6553202" y="2352675"/>
            <a:ext cx="4799012"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EB220E73-8C75-5048-98BF-260DE1F5A70E}"/>
              </a:ext>
            </a:extLst>
          </p:cNvPr>
          <p:cNvPicPr>
            <a:picLocks noChangeAspect="1"/>
          </p:cNvPicPr>
          <p:nvPr userDrawn="1"/>
        </p:nvPicPr>
        <p:blipFill>
          <a:blip r:embed="rId3"/>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4982236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ksti + kuvio 2">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FAACA4-7C56-F040-B12A-A84B400211E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37094" t="29308" r="34648" b="36845"/>
          <a:stretch/>
        </p:blipFill>
        <p:spPr>
          <a:xfrm>
            <a:off x="7392989" y="0"/>
            <a:ext cx="4799011" cy="6858000"/>
          </a:xfrm>
          <a:prstGeom prst="rect">
            <a:avLst/>
          </a:prstGeom>
        </p:spPr>
      </p:pic>
      <p:sp>
        <p:nvSpPr>
          <p:cNvPr id="2" name="Title 1">
            <a:extLst>
              <a:ext uri="{FF2B5EF4-FFF2-40B4-BE49-F238E27FC236}">
                <a16:creationId xmlns:a16="http://schemas.microsoft.com/office/drawing/2014/main" id="{0664AFCA-D63F-F44A-93EC-B862C59A65C5}"/>
              </a:ext>
            </a:extLst>
          </p:cNvPr>
          <p:cNvSpPr>
            <a:spLocks noGrp="1"/>
          </p:cNvSpPr>
          <p:nvPr>
            <p:ph type="title"/>
          </p:nvPr>
        </p:nvSpPr>
        <p:spPr>
          <a:xfrm>
            <a:off x="839787" y="825500"/>
            <a:ext cx="5502956" cy="1231900"/>
          </a:xfrm>
        </p:spPr>
        <p:txBody>
          <a:bodyPr anchor="b"/>
          <a:lstStyle>
            <a:lvl1pPr>
              <a:defRPr sz="4000">
                <a:solidFill>
                  <a:srgbClr val="002649"/>
                </a:solidFill>
                <a:latin typeface="Canela Medium" pitchFamily="2" charset="77"/>
              </a:defRPr>
            </a:lvl1pPr>
          </a:lstStyle>
          <a:p>
            <a:r>
              <a:rPr lang="en-GB" dirty="0"/>
              <a:t>Click to edit Master title style</a:t>
            </a:r>
            <a:endParaRPr lang="en-FI" dirty="0"/>
          </a:p>
        </p:txBody>
      </p:sp>
      <p:sp>
        <p:nvSpPr>
          <p:cNvPr id="8" name="Content Placeholder 2">
            <a:extLst>
              <a:ext uri="{FF2B5EF4-FFF2-40B4-BE49-F238E27FC236}">
                <a16:creationId xmlns:a16="http://schemas.microsoft.com/office/drawing/2014/main" id="{52B315A2-FFA6-D948-84EC-A290CC1C18B6}"/>
              </a:ext>
            </a:extLst>
          </p:cNvPr>
          <p:cNvSpPr>
            <a:spLocks noGrp="1"/>
          </p:cNvSpPr>
          <p:nvPr>
            <p:ph idx="10"/>
          </p:nvPr>
        </p:nvSpPr>
        <p:spPr>
          <a:xfrm>
            <a:off x="838198" y="2352675"/>
            <a:ext cx="5504620" cy="3679825"/>
          </a:xfrm>
        </p:spPr>
        <p:txBody>
          <a:bodyPr/>
          <a:lstStyle>
            <a:lvl1pPr>
              <a:lnSpc>
                <a:spcPct val="120000"/>
              </a:lnSpc>
              <a:defRPr sz="2000" b="0" i="0">
                <a:solidFill>
                  <a:srgbClr val="002649"/>
                </a:solidFill>
                <a:latin typeface="Neue Haas Unica W1G Light" panose="020B0404030206020203" pitchFamily="34" charset="0"/>
              </a:defRPr>
            </a:lvl1pPr>
            <a:lvl2pPr>
              <a:lnSpc>
                <a:spcPct val="120000"/>
              </a:lnSpc>
              <a:defRPr sz="1800" b="0" i="0">
                <a:solidFill>
                  <a:srgbClr val="002649"/>
                </a:solidFill>
                <a:latin typeface="Neue Haas Unica W1G Light" panose="020B0404030206020203" pitchFamily="34" charset="0"/>
              </a:defRPr>
            </a:lvl2pPr>
            <a:lvl3pPr>
              <a:lnSpc>
                <a:spcPct val="120000"/>
              </a:lnSpc>
              <a:defRPr sz="1600" b="0" i="0">
                <a:solidFill>
                  <a:srgbClr val="002649"/>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p:txBody>
      </p:sp>
      <p:pic>
        <p:nvPicPr>
          <p:cNvPr id="6" name="Picture 5">
            <a:extLst>
              <a:ext uri="{FF2B5EF4-FFF2-40B4-BE49-F238E27FC236}">
                <a16:creationId xmlns:a16="http://schemas.microsoft.com/office/drawing/2014/main" id="{A30CA20D-D198-8249-B898-259BBC114CEB}"/>
              </a:ext>
            </a:extLst>
          </p:cNvPr>
          <p:cNvPicPr>
            <a:picLocks noChangeAspect="1"/>
          </p:cNvPicPr>
          <p:nvPr userDrawn="1"/>
        </p:nvPicPr>
        <p:blipFill>
          <a:blip r:embed="rId3"/>
          <a:stretch>
            <a:fillRect/>
          </a:stretch>
        </p:blipFill>
        <p:spPr>
          <a:xfrm>
            <a:off x="10044529" y="6390396"/>
            <a:ext cx="1829365" cy="137829"/>
          </a:xfrm>
          <a:prstGeom prst="rect">
            <a:avLst/>
          </a:prstGeom>
        </p:spPr>
      </p:pic>
      <p:sp>
        <p:nvSpPr>
          <p:cNvPr id="9" name="TextBox 8">
            <a:extLst>
              <a:ext uri="{FF2B5EF4-FFF2-40B4-BE49-F238E27FC236}">
                <a16:creationId xmlns:a16="http://schemas.microsoft.com/office/drawing/2014/main" id="{97077C2A-5274-BA48-8A26-EB54AEA1FC6C}"/>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1345815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 taulukko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838200" y="229200"/>
            <a:ext cx="10515600" cy="1325563"/>
          </a:xfrm>
        </p:spPr>
        <p:txBody>
          <a:bodyPr/>
          <a:lstStyle>
            <a:lvl1pPr algn="ctr">
              <a:defRPr sz="40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p:nvPr userDrawn="1"/>
        </p:nvCxnSpPr>
        <p:spPr>
          <a:xfrm>
            <a:off x="1169071" y="1366807"/>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F3AA168A-67B8-4940-97AA-9A3F07F34574}"/>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4" name="Content Placeholder 3">
            <a:extLst>
              <a:ext uri="{FF2B5EF4-FFF2-40B4-BE49-F238E27FC236}">
                <a16:creationId xmlns:a16="http://schemas.microsoft.com/office/drawing/2014/main" id="{C65FA5E9-7226-A446-9E4B-8B10788C8AD3}"/>
              </a:ext>
            </a:extLst>
          </p:cNvPr>
          <p:cNvSpPr>
            <a:spLocks noGrp="1"/>
          </p:cNvSpPr>
          <p:nvPr>
            <p:ph sz="quarter" idx="11"/>
          </p:nvPr>
        </p:nvSpPr>
        <p:spPr>
          <a:xfrm>
            <a:off x="2407442" y="2146246"/>
            <a:ext cx="7464425" cy="3344947"/>
          </a:xfrm>
        </p:spPr>
        <p:txBody>
          <a:bodyPr/>
          <a:lstStyle>
            <a:lvl1pPr>
              <a:buNone/>
              <a:defRPr>
                <a:solidFill>
                  <a:schemeClr val="tx2"/>
                </a:solidFill>
              </a:defRPr>
            </a:lvl1pPr>
          </a:lstStyle>
          <a:p>
            <a:pPr lvl="0"/>
            <a:r>
              <a:rPr lang="en-GB" dirty="0"/>
              <a:t>Click to edit Master text styles</a:t>
            </a:r>
          </a:p>
        </p:txBody>
      </p:sp>
      <p:sp>
        <p:nvSpPr>
          <p:cNvPr id="6" name="TextBox 5">
            <a:extLst>
              <a:ext uri="{FF2B5EF4-FFF2-40B4-BE49-F238E27FC236}">
                <a16:creationId xmlns:a16="http://schemas.microsoft.com/office/drawing/2014/main" id="{AF63C6B3-42CB-FA45-B8B1-2A08F2A4B8E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874940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uva + nostoteksti">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EF58508-655F-4D48-B6E9-C52726C90048}"/>
              </a:ext>
            </a:extLst>
          </p:cNvPr>
          <p:cNvSpPr>
            <a:spLocks noGrp="1"/>
          </p:cNvSpPr>
          <p:nvPr>
            <p:ph type="pic" sz="quarter" idx="13"/>
          </p:nvPr>
        </p:nvSpPr>
        <p:spPr>
          <a:xfrm>
            <a:off x="0" y="0"/>
            <a:ext cx="12192000" cy="6858000"/>
          </a:xfrm>
        </p:spPr>
        <p:txBody>
          <a:bodyPr/>
          <a:lstStyle/>
          <a:p>
            <a:r>
              <a:rPr lang="en-GB"/>
              <a:t>Click icon to add picture</a:t>
            </a:r>
            <a:endParaRPr lang="en-FI"/>
          </a:p>
        </p:txBody>
      </p:sp>
      <p:pic>
        <p:nvPicPr>
          <p:cNvPr id="8" name="Picture 7">
            <a:extLst>
              <a:ext uri="{FF2B5EF4-FFF2-40B4-BE49-F238E27FC236}">
                <a16:creationId xmlns:a16="http://schemas.microsoft.com/office/drawing/2014/main" id="{7B777BDE-513D-9D45-865F-385EFC00C1C1}"/>
              </a:ext>
            </a:extLst>
          </p:cNvPr>
          <p:cNvPicPr>
            <a:picLocks noChangeAspect="1"/>
          </p:cNvPicPr>
          <p:nvPr userDrawn="1"/>
        </p:nvPicPr>
        <p:blipFill>
          <a:blip r:embed="rId2"/>
          <a:stretch>
            <a:fillRect/>
          </a:stretch>
        </p:blipFill>
        <p:spPr>
          <a:xfrm>
            <a:off x="9670209" y="6361182"/>
            <a:ext cx="2217130" cy="167044"/>
          </a:xfrm>
          <a:prstGeom prst="rect">
            <a:avLst/>
          </a:prstGeom>
        </p:spPr>
      </p:pic>
      <p:sp>
        <p:nvSpPr>
          <p:cNvPr id="10" name="Title 1">
            <a:extLst>
              <a:ext uri="{FF2B5EF4-FFF2-40B4-BE49-F238E27FC236}">
                <a16:creationId xmlns:a16="http://schemas.microsoft.com/office/drawing/2014/main" id="{22CD0953-7CA8-4F47-8139-D5CAF8F8C64B}"/>
              </a:ext>
            </a:extLst>
          </p:cNvPr>
          <p:cNvSpPr>
            <a:spLocks noGrp="1"/>
          </p:cNvSpPr>
          <p:nvPr>
            <p:ph type="ctrTitle"/>
          </p:nvPr>
        </p:nvSpPr>
        <p:spPr>
          <a:xfrm>
            <a:off x="1524000" y="2235200"/>
            <a:ext cx="9144000" cy="2387600"/>
          </a:xfrm>
        </p:spPr>
        <p:txBody>
          <a:bodyPr anchor="b"/>
          <a:lstStyle>
            <a:lvl1pPr algn="ctr">
              <a:defRPr sz="8500">
                <a:solidFill>
                  <a:schemeClr val="bg1"/>
                </a:solidFill>
                <a:latin typeface="Clattering" pitchFamily="2" charset="0"/>
              </a:defRPr>
            </a:lvl1pPr>
          </a:lstStyle>
          <a:p>
            <a:r>
              <a:rPr lang="en-GB"/>
              <a:t>Click to edit Master title style</a:t>
            </a:r>
            <a:endParaRPr lang="en-FI" dirty="0"/>
          </a:p>
        </p:txBody>
      </p:sp>
    </p:spTree>
    <p:extLst>
      <p:ext uri="{BB962C8B-B14F-4D97-AF65-F5344CB8AC3E}">
        <p14:creationId xmlns:p14="http://schemas.microsoft.com/office/powerpoint/2010/main" val="11939596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oppu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4707AA-FEB5-B543-868E-5C071A4BB75E}"/>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1883" t="58907" r="40621" b="4554"/>
          <a:stretch/>
        </p:blipFill>
        <p:spPr>
          <a:xfrm>
            <a:off x="0" y="1"/>
            <a:ext cx="12192000" cy="6858000"/>
          </a:xfrm>
          <a:prstGeom prst="rect">
            <a:avLst/>
          </a:prstGeom>
        </p:spPr>
      </p:pic>
      <p:pic>
        <p:nvPicPr>
          <p:cNvPr id="17" name="Picture 16">
            <a:extLst>
              <a:ext uri="{FF2B5EF4-FFF2-40B4-BE49-F238E27FC236}">
                <a16:creationId xmlns:a16="http://schemas.microsoft.com/office/drawing/2014/main" id="{0B9E11F6-8AE3-2141-95F1-45E4ECCC3524}"/>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t="38624"/>
          <a:stretch/>
        </p:blipFill>
        <p:spPr>
          <a:xfrm>
            <a:off x="3632200" y="-3255264"/>
            <a:ext cx="2463800" cy="1228656"/>
          </a:xfrm>
          <a:prstGeom prst="rect">
            <a:avLst/>
          </a:prstGeom>
        </p:spPr>
      </p:pic>
      <p:pic>
        <p:nvPicPr>
          <p:cNvPr id="8" name="Picture 7">
            <a:extLst>
              <a:ext uri="{FF2B5EF4-FFF2-40B4-BE49-F238E27FC236}">
                <a16:creationId xmlns:a16="http://schemas.microsoft.com/office/drawing/2014/main" id="{06AD04DD-053B-EF42-951B-A77D7F276FF8}"/>
              </a:ext>
            </a:extLst>
          </p:cNvPr>
          <p:cNvPicPr>
            <a:picLocks noChangeAspect="1"/>
          </p:cNvPicPr>
          <p:nvPr userDrawn="1"/>
        </p:nvPicPr>
        <p:blipFill>
          <a:blip r:embed="rId4"/>
          <a:stretch>
            <a:fillRect/>
          </a:stretch>
        </p:blipFill>
        <p:spPr>
          <a:xfrm>
            <a:off x="3299508" y="3063993"/>
            <a:ext cx="5592983" cy="421389"/>
          </a:xfrm>
          <a:prstGeom prst="rect">
            <a:avLst/>
          </a:prstGeom>
        </p:spPr>
      </p:pic>
      <p:sp>
        <p:nvSpPr>
          <p:cNvPr id="5" name="TextBox 4">
            <a:extLst>
              <a:ext uri="{FF2B5EF4-FFF2-40B4-BE49-F238E27FC236}">
                <a16:creationId xmlns:a16="http://schemas.microsoft.com/office/drawing/2014/main" id="{E769008E-7E94-884C-9CD1-46E94B5FFC1B}"/>
              </a:ext>
            </a:extLst>
          </p:cNvPr>
          <p:cNvSpPr txBox="1"/>
          <p:nvPr userDrawn="1"/>
        </p:nvSpPr>
        <p:spPr>
          <a:xfrm>
            <a:off x="3839978" y="3696739"/>
            <a:ext cx="4512039" cy="369332"/>
          </a:xfrm>
          <a:prstGeom prst="rect">
            <a:avLst/>
          </a:prstGeom>
          <a:noFill/>
        </p:spPr>
        <p:txBody>
          <a:bodyPr wrap="square" rtlCol="0">
            <a:spAutoFit/>
          </a:bodyPr>
          <a:lstStyle/>
          <a:p>
            <a:pPr algn="ctr"/>
            <a:r>
              <a:rPr lang="en-GB" b="0" i="0" dirty="0">
                <a:solidFill>
                  <a:schemeClr val="bg1"/>
                </a:solidFill>
                <a:latin typeface="Neue Haas Unica W1G" panose="020B0504030206020203" pitchFamily="34" charset="0"/>
              </a:rPr>
              <a:t>A</a:t>
            </a:r>
            <a:r>
              <a:rPr lang="en-FI" b="0" i="0" dirty="0">
                <a:solidFill>
                  <a:schemeClr val="bg1"/>
                </a:solidFill>
                <a:latin typeface="Neue Haas Unica W1G" panose="020B0504030206020203" pitchFamily="34" charset="0"/>
              </a:rPr>
              <a:t>ikakausmedia.fi  │  Mediakortit.fi</a:t>
            </a:r>
          </a:p>
        </p:txBody>
      </p:sp>
      <p:grpSp>
        <p:nvGrpSpPr>
          <p:cNvPr id="21" name="Group 20">
            <a:extLst>
              <a:ext uri="{FF2B5EF4-FFF2-40B4-BE49-F238E27FC236}">
                <a16:creationId xmlns:a16="http://schemas.microsoft.com/office/drawing/2014/main" id="{6A96CF79-66B7-7F4E-AD65-FF1DAA40E9B3}"/>
              </a:ext>
            </a:extLst>
          </p:cNvPr>
          <p:cNvGrpSpPr/>
          <p:nvPr userDrawn="1"/>
        </p:nvGrpSpPr>
        <p:grpSpPr>
          <a:xfrm>
            <a:off x="5061577" y="4706264"/>
            <a:ext cx="2068842" cy="236236"/>
            <a:chOff x="4864100" y="4828992"/>
            <a:chExt cx="2068842" cy="236236"/>
          </a:xfrm>
        </p:grpSpPr>
        <p:pic>
          <p:nvPicPr>
            <p:cNvPr id="9" name="Picture 8">
              <a:extLst>
                <a:ext uri="{FF2B5EF4-FFF2-40B4-BE49-F238E27FC236}">
                  <a16:creationId xmlns:a16="http://schemas.microsoft.com/office/drawing/2014/main" id="{FCA2D01A-48EC-8544-9EA9-F53CBB0235D5}"/>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651548" y="4837288"/>
              <a:ext cx="264087" cy="219643"/>
            </a:xfrm>
            <a:prstGeom prst="rect">
              <a:avLst/>
            </a:prstGeom>
          </p:spPr>
        </p:pic>
        <p:pic>
          <p:nvPicPr>
            <p:cNvPr id="10" name="Picture 9">
              <a:extLst>
                <a:ext uri="{FF2B5EF4-FFF2-40B4-BE49-F238E27FC236}">
                  <a16:creationId xmlns:a16="http://schemas.microsoft.com/office/drawing/2014/main" id="{83180180-65CA-C447-8C72-468BD897547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5281981" y="4828992"/>
              <a:ext cx="236236" cy="236236"/>
            </a:xfrm>
            <a:prstGeom prst="rect">
              <a:avLst/>
            </a:prstGeom>
          </p:spPr>
        </p:pic>
        <p:pic>
          <p:nvPicPr>
            <p:cNvPr id="12" name="Picture 11">
              <a:extLst>
                <a:ext uri="{FF2B5EF4-FFF2-40B4-BE49-F238E27FC236}">
                  <a16:creationId xmlns:a16="http://schemas.microsoft.com/office/drawing/2014/main" id="{E32B75A8-6F21-094A-8E16-782F041E0D8B}"/>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048966" y="4846320"/>
              <a:ext cx="218908" cy="218908"/>
            </a:xfrm>
            <a:prstGeom prst="rect">
              <a:avLst/>
            </a:prstGeom>
          </p:spPr>
        </p:pic>
        <p:pic>
          <p:nvPicPr>
            <p:cNvPr id="13" name="Picture 12">
              <a:extLst>
                <a:ext uri="{FF2B5EF4-FFF2-40B4-BE49-F238E27FC236}">
                  <a16:creationId xmlns:a16="http://schemas.microsoft.com/office/drawing/2014/main" id="{AACF252A-53B3-4E41-ADE1-608604DED920}"/>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401205" y="4859893"/>
              <a:ext cx="205335" cy="205335"/>
            </a:xfrm>
            <a:prstGeom prst="rect">
              <a:avLst/>
            </a:prstGeom>
          </p:spPr>
        </p:pic>
        <p:pic>
          <p:nvPicPr>
            <p:cNvPr id="15" name="Picture 14">
              <a:extLst>
                <a:ext uri="{FF2B5EF4-FFF2-40B4-BE49-F238E27FC236}">
                  <a16:creationId xmlns:a16="http://schemas.microsoft.com/office/drawing/2014/main" id="{94B2E6FB-847A-C846-A69F-4C41DF40A214}"/>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4864100" y="4855247"/>
              <a:ext cx="296937" cy="209981"/>
            </a:xfrm>
            <a:prstGeom prst="rect">
              <a:avLst/>
            </a:prstGeom>
          </p:spPr>
        </p:pic>
        <p:pic>
          <p:nvPicPr>
            <p:cNvPr id="18" name="Picture 17">
              <a:extLst>
                <a:ext uri="{FF2B5EF4-FFF2-40B4-BE49-F238E27FC236}">
                  <a16:creationId xmlns:a16="http://schemas.microsoft.com/office/drawing/2014/main" id="{182C750E-8E6B-7E44-9F33-2740B3FE5F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6739871" y="4859238"/>
              <a:ext cx="193071" cy="193071"/>
            </a:xfrm>
            <a:prstGeom prst="rect">
              <a:avLst/>
            </a:prstGeom>
          </p:spPr>
        </p:pic>
      </p:grpSp>
      <p:sp>
        <p:nvSpPr>
          <p:cNvPr id="20" name="TextBox 19">
            <a:extLst>
              <a:ext uri="{FF2B5EF4-FFF2-40B4-BE49-F238E27FC236}">
                <a16:creationId xmlns:a16="http://schemas.microsoft.com/office/drawing/2014/main" id="{2179479C-0F44-7A45-AA75-6A858C230627}"/>
              </a:ext>
            </a:extLst>
          </p:cNvPr>
          <p:cNvSpPr txBox="1"/>
          <p:nvPr userDrawn="1"/>
        </p:nvSpPr>
        <p:spPr>
          <a:xfrm>
            <a:off x="3839977" y="5124716"/>
            <a:ext cx="4512039" cy="292388"/>
          </a:xfrm>
          <a:prstGeom prst="rect">
            <a:avLst/>
          </a:prstGeom>
          <a:noFill/>
        </p:spPr>
        <p:txBody>
          <a:bodyPr wrap="square" rtlCol="0">
            <a:spAutoFit/>
          </a:bodyPr>
          <a:lstStyle/>
          <a:p>
            <a:pPr algn="ctr"/>
            <a:r>
              <a:rPr lang="fi-FI" sz="1300" b="0" i="0" dirty="0">
                <a:solidFill>
                  <a:schemeClr val="bg1"/>
                </a:solidFill>
                <a:latin typeface="Neue Haas Unica W1G" panose="020B0504030206020203" pitchFamily="34" charset="0"/>
              </a:rPr>
              <a:t>@</a:t>
            </a:r>
            <a:r>
              <a:rPr lang="fi-FI" sz="1300" b="0" i="0" dirty="0" err="1">
                <a:solidFill>
                  <a:schemeClr val="bg1"/>
                </a:solidFill>
                <a:latin typeface="Neue Haas Unica W1G" panose="020B0504030206020203" pitchFamily="34" charset="0"/>
              </a:rPr>
              <a:t>aikakausmedia</a:t>
            </a:r>
            <a:endParaRPr lang="en-FI" sz="1300" b="0" i="0" dirty="0">
              <a:solidFill>
                <a:schemeClr val="bg1"/>
              </a:solidFill>
              <a:latin typeface="Neue Haas Unica W1G" panose="020B0504030206020203" pitchFamily="34" charset="0"/>
            </a:endParaRPr>
          </a:p>
        </p:txBody>
      </p:sp>
    </p:spTree>
    <p:extLst>
      <p:ext uri="{BB962C8B-B14F-4D97-AF65-F5344CB8AC3E}">
        <p14:creationId xmlns:p14="http://schemas.microsoft.com/office/powerpoint/2010/main" val="3132858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 taulukko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8000"/>
          </a:xfrm>
          <a:prstGeom prst="rect">
            <a:avLst/>
          </a:prstGeom>
          <a:solidFill>
            <a:srgbClr val="FF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C987A81C-4E41-D445-9482-92D9AE4BA87E}"/>
              </a:ext>
            </a:extLst>
          </p:cNvPr>
          <p:cNvPicPr>
            <a:picLocks noChangeAspect="1"/>
          </p:cNvPicPr>
          <p:nvPr userDrawn="1"/>
        </p:nvPicPr>
        <p:blipFill>
          <a:blip r:embed="rId2"/>
          <a:stretch>
            <a:fillRect/>
          </a:stretch>
        </p:blipFill>
        <p:spPr>
          <a:xfrm>
            <a:off x="10044529" y="6390396"/>
            <a:ext cx="1829365" cy="137829"/>
          </a:xfrm>
          <a:prstGeom prst="rect">
            <a:avLst/>
          </a:prstGeom>
        </p:spPr>
      </p:pic>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12" name="Text Placeholder 3">
            <a:extLst>
              <a:ext uri="{FF2B5EF4-FFF2-40B4-BE49-F238E27FC236}">
                <a16:creationId xmlns:a16="http://schemas.microsoft.com/office/drawing/2014/main" id="{52BCB598-89A0-8944-BE77-244DF996CEA7}"/>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3" name="TextBox 2">
            <a:extLst>
              <a:ext uri="{FF2B5EF4-FFF2-40B4-BE49-F238E27FC236}">
                <a16:creationId xmlns:a16="http://schemas.microsoft.com/office/drawing/2014/main" id="{08115F5A-F4AE-6143-9E8A-83B703A43D77}"/>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12359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 taulukko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A06007-980B-2142-9A76-6C10782CC692}"/>
              </a:ext>
            </a:extLst>
          </p:cNvPr>
          <p:cNvSpPr/>
          <p:nvPr userDrawn="1"/>
        </p:nvSpPr>
        <p:spPr>
          <a:xfrm>
            <a:off x="7599405" y="0"/>
            <a:ext cx="4592594" cy="6857982"/>
          </a:xfrm>
          <a:prstGeom prst="rect">
            <a:avLst/>
          </a:prstGeom>
          <a:solidFill>
            <a:srgbClr val="9CFF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FI" b="0" i="0" dirty="0">
              <a:latin typeface="Neue Haas Unica W1G" panose="020B0504030206020203" pitchFamily="34" charset="0"/>
            </a:endParaRPr>
          </a:p>
        </p:txBody>
      </p:sp>
      <p:sp>
        <p:nvSpPr>
          <p:cNvPr id="2" name="Title 1">
            <a:extLst>
              <a:ext uri="{FF2B5EF4-FFF2-40B4-BE49-F238E27FC236}">
                <a16:creationId xmlns:a16="http://schemas.microsoft.com/office/drawing/2014/main" id="{6B40C94C-A49F-5948-89AC-7EBDD1E88CFB}"/>
              </a:ext>
            </a:extLst>
          </p:cNvPr>
          <p:cNvSpPr>
            <a:spLocks noGrp="1"/>
          </p:cNvSpPr>
          <p:nvPr>
            <p:ph type="title"/>
          </p:nvPr>
        </p:nvSpPr>
        <p:spPr>
          <a:xfrm>
            <a:off x="0" y="229200"/>
            <a:ext cx="7599405" cy="1325563"/>
          </a:xfrm>
        </p:spPr>
        <p:txBody>
          <a:bodyPr/>
          <a:lstStyle>
            <a:lvl1pPr algn="ctr">
              <a:defRPr sz="3500">
                <a:solidFill>
                  <a:schemeClr val="tx2"/>
                </a:solidFill>
                <a:latin typeface="Canela Medium" pitchFamily="2" charset="77"/>
              </a:defRPr>
            </a:lvl1pPr>
          </a:lstStyle>
          <a:p>
            <a:r>
              <a:rPr lang="en-GB" dirty="0"/>
              <a:t>Click to edit Master title style</a:t>
            </a:r>
            <a:endParaRPr lang="en-FI" dirty="0"/>
          </a:p>
        </p:txBody>
      </p:sp>
      <p:cxnSp>
        <p:nvCxnSpPr>
          <p:cNvPr id="7" name="Straight Connector 6">
            <a:extLst>
              <a:ext uri="{FF2B5EF4-FFF2-40B4-BE49-F238E27FC236}">
                <a16:creationId xmlns:a16="http://schemas.microsoft.com/office/drawing/2014/main" id="{5F126362-C5A2-764A-B413-41408644FDDF}"/>
              </a:ext>
            </a:extLst>
          </p:cNvPr>
          <p:cNvCxnSpPr>
            <a:cxnSpLocks/>
          </p:cNvCxnSpPr>
          <p:nvPr userDrawn="1"/>
        </p:nvCxnSpPr>
        <p:spPr>
          <a:xfrm>
            <a:off x="602312" y="1366807"/>
            <a:ext cx="6342186"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3">
            <a:extLst>
              <a:ext uri="{FF2B5EF4-FFF2-40B4-BE49-F238E27FC236}">
                <a16:creationId xmlns:a16="http://schemas.microsoft.com/office/drawing/2014/main" id="{D82E640B-127A-8143-BC78-FEA7DC0E1F49}"/>
              </a:ext>
            </a:extLst>
          </p:cNvPr>
          <p:cNvSpPr>
            <a:spLocks noGrp="1"/>
          </p:cNvSpPr>
          <p:nvPr>
            <p:ph sz="quarter" idx="11"/>
          </p:nvPr>
        </p:nvSpPr>
        <p:spPr>
          <a:xfrm>
            <a:off x="789623" y="2146246"/>
            <a:ext cx="6020160" cy="3344947"/>
          </a:xfrm>
        </p:spPr>
        <p:txBody>
          <a:bodyPr/>
          <a:lstStyle>
            <a:lvl1pPr>
              <a:buNone/>
              <a:defRPr>
                <a:solidFill>
                  <a:schemeClr val="tx2"/>
                </a:solidFill>
              </a:defRPr>
            </a:lvl1pPr>
          </a:lstStyle>
          <a:p>
            <a:pPr lvl="0"/>
            <a:r>
              <a:rPr lang="en-GB" dirty="0"/>
              <a:t>Click to edit Master text styles</a:t>
            </a:r>
          </a:p>
        </p:txBody>
      </p:sp>
      <p:sp>
        <p:nvSpPr>
          <p:cNvPr id="9" name="Text Placeholder 3">
            <a:extLst>
              <a:ext uri="{FF2B5EF4-FFF2-40B4-BE49-F238E27FC236}">
                <a16:creationId xmlns:a16="http://schemas.microsoft.com/office/drawing/2014/main" id="{4FB3F6A1-9752-F848-A102-0EAD89C36F5D}"/>
              </a:ext>
            </a:extLst>
          </p:cNvPr>
          <p:cNvSpPr>
            <a:spLocks noGrp="1"/>
          </p:cNvSpPr>
          <p:nvPr>
            <p:ph type="body" sz="half" idx="2"/>
          </p:nvPr>
        </p:nvSpPr>
        <p:spPr>
          <a:xfrm>
            <a:off x="8065850" y="1912925"/>
            <a:ext cx="3659703" cy="3811588"/>
          </a:xfrm>
        </p:spPr>
        <p:txBody>
          <a:bodyPr/>
          <a:lstStyle>
            <a:lvl1pPr marL="0" indent="0">
              <a:lnSpc>
                <a:spcPct val="120000"/>
              </a:lnSpc>
              <a:buNone/>
              <a:defRPr sz="1600">
                <a:solidFill>
                  <a:schemeClr val="tx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pic>
        <p:nvPicPr>
          <p:cNvPr id="13" name="Picture 12">
            <a:extLst>
              <a:ext uri="{FF2B5EF4-FFF2-40B4-BE49-F238E27FC236}">
                <a16:creationId xmlns:a16="http://schemas.microsoft.com/office/drawing/2014/main" id="{818DF08B-3530-C541-8E8B-47BED9E4E10B}"/>
              </a:ext>
            </a:extLst>
          </p:cNvPr>
          <p:cNvPicPr>
            <a:picLocks noChangeAspect="1"/>
          </p:cNvPicPr>
          <p:nvPr userDrawn="1"/>
        </p:nvPicPr>
        <p:blipFill>
          <a:blip r:embed="rId2"/>
          <a:stretch>
            <a:fillRect/>
          </a:stretch>
        </p:blipFill>
        <p:spPr>
          <a:xfrm>
            <a:off x="10064074" y="6389170"/>
            <a:ext cx="1845645" cy="139055"/>
          </a:xfrm>
          <a:prstGeom prst="rect">
            <a:avLst/>
          </a:prstGeom>
        </p:spPr>
      </p:pic>
      <p:sp>
        <p:nvSpPr>
          <p:cNvPr id="8" name="TextBox 7">
            <a:extLst>
              <a:ext uri="{FF2B5EF4-FFF2-40B4-BE49-F238E27FC236}">
                <a16:creationId xmlns:a16="http://schemas.microsoft.com/office/drawing/2014/main" id="{64739B8C-C17C-734E-992F-95AC9D7B1E98}"/>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39743000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elkkä teksti 1">
    <p:bg>
      <p:bgPr>
        <a:solidFill>
          <a:srgbClr val="002649"/>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9CFFF8"/>
                </a:solidFill>
                <a:latin typeface="Clattering" pitchFamily="2" charset="0"/>
              </a:defRPr>
            </a:lvl1pPr>
          </a:lstStyle>
          <a:p>
            <a:r>
              <a:rPr lang="en-GB"/>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chemeClr val="bg1"/>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7" name="Picture 6">
            <a:extLst>
              <a:ext uri="{FF2B5EF4-FFF2-40B4-BE49-F238E27FC236}">
                <a16:creationId xmlns:a16="http://schemas.microsoft.com/office/drawing/2014/main" id="{1B36D8F9-B370-1A4C-BDFF-A2B6637354E2}"/>
              </a:ext>
            </a:extLst>
          </p:cNvPr>
          <p:cNvPicPr>
            <a:picLocks noChangeAspect="1"/>
          </p:cNvPicPr>
          <p:nvPr userDrawn="1"/>
        </p:nvPicPr>
        <p:blipFill>
          <a:blip r:embed="rId2"/>
          <a:stretch>
            <a:fillRect/>
          </a:stretch>
        </p:blipFill>
        <p:spPr>
          <a:xfrm>
            <a:off x="10044529" y="6390396"/>
            <a:ext cx="1829365" cy="137829"/>
          </a:xfrm>
          <a:prstGeom prst="rect">
            <a:avLst/>
          </a:prstGeom>
        </p:spPr>
      </p:pic>
    </p:spTree>
    <p:extLst>
      <p:ext uri="{BB962C8B-B14F-4D97-AF65-F5344CB8AC3E}">
        <p14:creationId xmlns:p14="http://schemas.microsoft.com/office/powerpoint/2010/main" val="1062184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104355"/>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908767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elkkä teksti 1">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1169070" y="449685"/>
            <a:ext cx="9941169" cy="972971"/>
          </a:xfrm>
        </p:spPr>
        <p:txBody>
          <a:bodyPr/>
          <a:lstStyle>
            <a:lvl1pPr algn="ctr">
              <a:defRPr sz="4000">
                <a:solidFill>
                  <a:schemeClr val="tx2"/>
                </a:solidFill>
                <a:latin typeface="Canela Medium" pitchFamily="2" charset="77"/>
                <a:cs typeface="Calibri" panose="020F0502020204030204" pitchFamily="34" charset="0"/>
              </a:defRPr>
            </a:lvl1pPr>
          </a:lstStyle>
          <a:p>
            <a:r>
              <a:rPr lang="en-GB" dirty="0"/>
              <a:t>Click to edit Master title style</a:t>
            </a:r>
            <a:endParaRPr lang="en-FI" dirty="0"/>
          </a:p>
        </p:txBody>
      </p:sp>
      <p:sp>
        <p:nvSpPr>
          <p:cNvPr id="5" name="Content Placeholder 2">
            <a:extLst>
              <a:ext uri="{FF2B5EF4-FFF2-40B4-BE49-F238E27FC236}">
                <a16:creationId xmlns:a16="http://schemas.microsoft.com/office/drawing/2014/main" id="{D4064BFC-CF3F-C74E-8F1F-09A14FDA4069}"/>
              </a:ext>
            </a:extLst>
          </p:cNvPr>
          <p:cNvSpPr>
            <a:spLocks noGrp="1"/>
          </p:cNvSpPr>
          <p:nvPr>
            <p:ph idx="11"/>
          </p:nvPr>
        </p:nvSpPr>
        <p:spPr>
          <a:xfrm>
            <a:off x="1169070" y="1780370"/>
            <a:ext cx="9941169" cy="3835238"/>
          </a:xfrm>
        </p:spPr>
        <p:txBody>
          <a:bodyPr/>
          <a:lstStyle>
            <a:lvl1pPr algn="ctr">
              <a:lnSpc>
                <a:spcPct val="120000"/>
              </a:lnSpc>
              <a:buFontTx/>
              <a:buNone/>
              <a:defRPr sz="2200" b="0" i="0">
                <a:solidFill>
                  <a:schemeClr val="tx2"/>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dirty="0"/>
              <a:t>Click to edit Master text styles</a:t>
            </a:r>
          </a:p>
        </p:txBody>
      </p:sp>
      <p:pic>
        <p:nvPicPr>
          <p:cNvPr id="8" name="Picture 7">
            <a:extLst>
              <a:ext uri="{FF2B5EF4-FFF2-40B4-BE49-F238E27FC236}">
                <a16:creationId xmlns:a16="http://schemas.microsoft.com/office/drawing/2014/main" id="{C718F572-44AB-F742-BF25-B7C87DBC3C31}"/>
              </a:ext>
            </a:extLst>
          </p:cNvPr>
          <p:cNvPicPr>
            <a:picLocks noChangeAspect="1"/>
          </p:cNvPicPr>
          <p:nvPr userDrawn="1"/>
        </p:nvPicPr>
        <p:blipFill>
          <a:blip r:embed="rId2"/>
          <a:stretch>
            <a:fillRect/>
          </a:stretch>
        </p:blipFill>
        <p:spPr>
          <a:xfrm>
            <a:off x="10064074" y="6389170"/>
            <a:ext cx="1845645" cy="139055"/>
          </a:xfrm>
          <a:prstGeom prst="rect">
            <a:avLst/>
          </a:prstGeom>
        </p:spPr>
      </p:pic>
      <p:cxnSp>
        <p:nvCxnSpPr>
          <p:cNvPr id="9" name="Straight Connector 8">
            <a:extLst>
              <a:ext uri="{FF2B5EF4-FFF2-40B4-BE49-F238E27FC236}">
                <a16:creationId xmlns:a16="http://schemas.microsoft.com/office/drawing/2014/main" id="{6706163D-74AF-9E4B-9C00-17C5345E5474}"/>
              </a:ext>
            </a:extLst>
          </p:cNvPr>
          <p:cNvCxnSpPr/>
          <p:nvPr userDrawn="1"/>
        </p:nvCxnSpPr>
        <p:spPr>
          <a:xfrm>
            <a:off x="1169071" y="1422656"/>
            <a:ext cx="9941169"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D975F1AF-DCD8-B641-9909-F89425B39CAF}"/>
              </a:ext>
            </a:extLst>
          </p:cNvPr>
          <p:cNvSpPr txBox="1"/>
          <p:nvPr userDrawn="1"/>
        </p:nvSpPr>
        <p:spPr>
          <a:xfrm>
            <a:off x="602312" y="6328170"/>
            <a:ext cx="602016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dirty="0" err="1">
                <a:solidFill>
                  <a:schemeClr val="accent1"/>
                </a:solidFill>
                <a:latin typeface="Neue Haas Unica W1G Light" panose="020B0404030206020203" pitchFamily="34" charset="0"/>
              </a:rPr>
              <a:t>Lähde</a:t>
            </a:r>
            <a:r>
              <a:rPr lang="en-US" sz="1000" b="0" i="0" dirty="0">
                <a:solidFill>
                  <a:schemeClr val="accent1"/>
                </a:solidFill>
                <a:latin typeface="Neue Haas Unica W1G Light" panose="020B0404030206020203" pitchFamily="34" charset="0"/>
              </a:rPr>
              <a:t>: Aikakausmediat </a:t>
            </a:r>
            <a:r>
              <a:rPr lang="en-US" sz="1000" b="0" i="0" dirty="0" err="1">
                <a:solidFill>
                  <a:schemeClr val="accent1"/>
                </a:solidFill>
                <a:latin typeface="Neue Haas Unica W1G Light" panose="020B0404030206020203" pitchFamily="34" charset="0"/>
              </a:rPr>
              <a:t>somessa</a:t>
            </a:r>
            <a:r>
              <a:rPr lang="en-US" sz="1000" b="0" i="0" dirty="0">
                <a:solidFill>
                  <a:schemeClr val="accent1"/>
                </a:solidFill>
                <a:latin typeface="Neue Haas Unica W1G Light" panose="020B0404030206020203" pitchFamily="34" charset="0"/>
              </a:rPr>
              <a:t> 6/2023</a:t>
            </a:r>
          </a:p>
          <a:p>
            <a:pPr algn="l"/>
            <a:endParaRPr lang="fi-FI" sz="1000" b="0" i="0" dirty="0">
              <a:solidFill>
                <a:schemeClr val="accent1"/>
              </a:solidFill>
              <a:latin typeface="Neue Haas Unica W1G Light" panose="020B0404030206020203" pitchFamily="34" charset="0"/>
            </a:endParaRPr>
          </a:p>
        </p:txBody>
      </p:sp>
    </p:spTree>
    <p:extLst>
      <p:ext uri="{BB962C8B-B14F-4D97-AF65-F5344CB8AC3E}">
        <p14:creationId xmlns:p14="http://schemas.microsoft.com/office/powerpoint/2010/main" val="4213267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elkkä teksti 2">
    <p:bg>
      <p:bgPr>
        <a:solidFill>
          <a:srgbClr val="F4CF67"/>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F6F28AA3-49D3-B841-9A4C-2BA029B0C97B}"/>
              </a:ext>
            </a:extLst>
          </p:cNvPr>
          <p:cNvSpPr>
            <a:spLocks noGrp="1"/>
          </p:cNvSpPr>
          <p:nvPr>
            <p:ph type="title"/>
          </p:nvPr>
        </p:nvSpPr>
        <p:spPr>
          <a:xfrm>
            <a:off x="838200" y="1242393"/>
            <a:ext cx="10515600" cy="1292086"/>
          </a:xfrm>
        </p:spPr>
        <p:txBody>
          <a:bodyPr/>
          <a:lstStyle>
            <a:lvl1pPr algn="ctr">
              <a:defRPr sz="6000">
                <a:solidFill>
                  <a:srgbClr val="002649"/>
                </a:solidFill>
                <a:latin typeface="Clattering" pitchFamily="2" charset="0"/>
              </a:defRPr>
            </a:lvl1pPr>
          </a:lstStyle>
          <a:p>
            <a:r>
              <a:rPr lang="en-GB"/>
              <a:t>Click to edit Master title style</a:t>
            </a:r>
            <a:endParaRPr lang="en-FI" dirty="0"/>
          </a:p>
        </p:txBody>
      </p:sp>
      <p:sp>
        <p:nvSpPr>
          <p:cNvPr id="7" name="Content Placeholder 2">
            <a:extLst>
              <a:ext uri="{FF2B5EF4-FFF2-40B4-BE49-F238E27FC236}">
                <a16:creationId xmlns:a16="http://schemas.microsoft.com/office/drawing/2014/main" id="{D9837841-3BE3-2244-94B9-11F5CE756426}"/>
              </a:ext>
            </a:extLst>
          </p:cNvPr>
          <p:cNvSpPr>
            <a:spLocks noGrp="1"/>
          </p:cNvSpPr>
          <p:nvPr>
            <p:ph idx="11"/>
          </p:nvPr>
        </p:nvSpPr>
        <p:spPr>
          <a:xfrm>
            <a:off x="1689706" y="2483610"/>
            <a:ext cx="8824801" cy="3131997"/>
          </a:xfrm>
        </p:spPr>
        <p:txBody>
          <a:bodyPr/>
          <a:lstStyle>
            <a:lvl1pPr algn="ctr">
              <a:lnSpc>
                <a:spcPct val="120000"/>
              </a:lnSpc>
              <a:buFontTx/>
              <a:buNone/>
              <a:defRPr sz="2200" b="0" i="0">
                <a:solidFill>
                  <a:srgbClr val="002649"/>
                </a:solidFill>
                <a:latin typeface="Neue Haas Unica W1G Light" panose="020B0404030206020203" pitchFamily="34" charset="0"/>
              </a:defRPr>
            </a:lvl1pPr>
            <a:lvl2pPr algn="ctr">
              <a:lnSpc>
                <a:spcPct val="120000"/>
              </a:lnSpc>
              <a:buFontTx/>
              <a:buNone/>
              <a:defRPr sz="3000" b="0" i="0">
                <a:solidFill>
                  <a:schemeClr val="bg1"/>
                </a:solidFill>
                <a:latin typeface="Neue Haas Unica W1G Light" panose="020B0404030206020203" pitchFamily="34" charset="0"/>
              </a:defRPr>
            </a:lvl2pPr>
            <a:lvl3pPr algn="ctr">
              <a:lnSpc>
                <a:spcPct val="120000"/>
              </a:lnSpc>
              <a:buFontTx/>
              <a:buNone/>
              <a:defRPr sz="3000" b="0" i="0">
                <a:solidFill>
                  <a:schemeClr val="bg1"/>
                </a:solidFill>
                <a:latin typeface="Neue Haas Unica W1G Light" panose="020B0404030206020203" pitchFamily="34" charset="0"/>
              </a:defRPr>
            </a:lvl3pPr>
            <a:lvl4pPr>
              <a:defRPr sz="2000" b="0" i="0">
                <a:solidFill>
                  <a:srgbClr val="002649"/>
                </a:solidFill>
                <a:latin typeface="Neue Haas Unica W1G Light" panose="020B0404030206020203" pitchFamily="34" charset="0"/>
              </a:defRPr>
            </a:lvl4pPr>
            <a:lvl5pPr>
              <a:defRPr sz="2000" b="0" i="0">
                <a:solidFill>
                  <a:srgbClr val="002649"/>
                </a:solidFill>
                <a:latin typeface="Neue Haas Unica W1G Light" panose="020B0404030206020203" pitchFamily="34" charset="0"/>
              </a:defRPr>
            </a:lvl5pPr>
            <a:lvl6pPr>
              <a:defRPr sz="2000"/>
            </a:lvl6pPr>
            <a:lvl7pPr>
              <a:defRPr sz="2000"/>
            </a:lvl7pPr>
            <a:lvl8pPr>
              <a:defRPr sz="2000"/>
            </a:lvl8pPr>
            <a:lvl9pPr>
              <a:defRPr sz="2000"/>
            </a:lvl9pPr>
          </a:lstStyle>
          <a:p>
            <a:pPr lvl="0"/>
            <a:r>
              <a:rPr lang="en-GB"/>
              <a:t>Click to edit Master text styles</a:t>
            </a:r>
          </a:p>
        </p:txBody>
      </p:sp>
      <p:pic>
        <p:nvPicPr>
          <p:cNvPr id="11" name="Picture 10">
            <a:extLst>
              <a:ext uri="{FF2B5EF4-FFF2-40B4-BE49-F238E27FC236}">
                <a16:creationId xmlns:a16="http://schemas.microsoft.com/office/drawing/2014/main" id="{18B19DD2-B99B-4E4F-9C1F-20F528AEADD5}"/>
              </a:ext>
            </a:extLst>
          </p:cNvPr>
          <p:cNvPicPr>
            <a:picLocks noChangeAspect="1"/>
          </p:cNvPicPr>
          <p:nvPr userDrawn="1"/>
        </p:nvPicPr>
        <p:blipFill>
          <a:blip r:embed="rId2"/>
          <a:stretch>
            <a:fillRect/>
          </a:stretch>
        </p:blipFill>
        <p:spPr>
          <a:xfrm>
            <a:off x="10064074" y="6389170"/>
            <a:ext cx="1845645" cy="139055"/>
          </a:xfrm>
          <a:prstGeom prst="rect">
            <a:avLst/>
          </a:prstGeom>
        </p:spPr>
      </p:pic>
    </p:spTree>
    <p:extLst>
      <p:ext uri="{BB962C8B-B14F-4D97-AF65-F5344CB8AC3E}">
        <p14:creationId xmlns:p14="http://schemas.microsoft.com/office/powerpoint/2010/main" val="12982076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649EBF-CEF6-E44B-B0A4-3E1C327906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FI" dirty="0"/>
          </a:p>
        </p:txBody>
      </p:sp>
      <p:sp>
        <p:nvSpPr>
          <p:cNvPr id="3" name="Text Placeholder 2">
            <a:extLst>
              <a:ext uri="{FF2B5EF4-FFF2-40B4-BE49-F238E27FC236}">
                <a16:creationId xmlns:a16="http://schemas.microsoft.com/office/drawing/2014/main" id="{D4CA5092-7646-5547-A70B-476FB07267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FI" dirty="0"/>
          </a:p>
        </p:txBody>
      </p:sp>
    </p:spTree>
    <p:extLst>
      <p:ext uri="{BB962C8B-B14F-4D97-AF65-F5344CB8AC3E}">
        <p14:creationId xmlns:p14="http://schemas.microsoft.com/office/powerpoint/2010/main" val="220365285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4" r:id="rId3"/>
    <p:sldLayoutId id="2147483677" r:id="rId4"/>
    <p:sldLayoutId id="2147483679" r:id="rId5"/>
    <p:sldLayoutId id="2147483663" r:id="rId6"/>
    <p:sldLayoutId id="2147483686" r:id="rId7"/>
    <p:sldLayoutId id="2147483687" r:id="rId8"/>
    <p:sldLayoutId id="2147483667" r:id="rId9"/>
    <p:sldLayoutId id="2147483676" r:id="rId10"/>
    <p:sldLayoutId id="2147483664" r:id="rId11"/>
    <p:sldLayoutId id="2147483680" r:id="rId12"/>
    <p:sldLayoutId id="2147483678" r:id="rId13"/>
    <p:sldLayoutId id="2147483684" r:id="rId14"/>
    <p:sldLayoutId id="2147483661" r:id="rId15"/>
    <p:sldLayoutId id="2147483681" r:id="rId16"/>
    <p:sldLayoutId id="2147483683" r:id="rId17"/>
    <p:sldLayoutId id="2147483682" r:id="rId18"/>
    <p:sldLayoutId id="2147483662" r:id="rId19"/>
    <p:sldLayoutId id="2147483665" r:id="rId20"/>
    <p:sldLayoutId id="2147483657" r:id="rId21"/>
    <p:sldLayoutId id="2147483674" r:id="rId22"/>
    <p:sldLayoutId id="2147483666" r:id="rId23"/>
    <p:sldLayoutId id="2147483675" r:id="rId24"/>
    <p:sldLayoutId id="2147483670" r:id="rId25"/>
    <p:sldLayoutId id="2147483668" r:id="rId26"/>
    <p:sldLayoutId id="2147483669" r:id="rId27"/>
    <p:sldLayoutId id="2147483672" r:id="rId28"/>
    <p:sldLayoutId id="2147483673" r:id="rId29"/>
    <p:sldLayoutId id="2147483655" r:id="rId30"/>
    <p:sldLayoutId id="2147483671" r:id="rId31"/>
  </p:sldLayoutIdLst>
  <p:hf sldNum="0" hdr="0" ftr="0"/>
  <p:txStyles>
    <p:titleStyle>
      <a:lvl1pPr algn="l" defTabSz="914400" rtl="0" eaLnBrk="1" latinLnBrk="0" hangingPunct="1">
        <a:lnSpc>
          <a:spcPct val="90000"/>
        </a:lnSpc>
        <a:spcBef>
          <a:spcPct val="0"/>
        </a:spcBef>
        <a:buNone/>
        <a:defRPr sz="4400" b="0" i="0" kern="1200">
          <a:solidFill>
            <a:schemeClr val="tx2"/>
          </a:solidFill>
          <a:latin typeface="Canela Medium"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Neue Haas Unica W1G Light" panose="020B0404030206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Neue Haas Unica W1G Light" panose="020B0404030206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emf"/><Relationship Id="rId1" Type="http://schemas.openxmlformats.org/officeDocument/2006/relationships/slideLayout" Target="../slideLayouts/slideLayout21.xml"/><Relationship Id="rId4" Type="http://schemas.openxmlformats.org/officeDocument/2006/relationships/image" Target="../media/image19.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ikakausmedia.fi/ajankohtaista/artikkelit/2023/nakokulma-onko-tekijanoikeus-tekoalynkestava/" TargetMode="External"/><Relationship Id="rId1" Type="http://schemas.openxmlformats.org/officeDocument/2006/relationships/slideLayout" Target="../slideLayouts/slideLayout23.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hyperlink" Target="https://www.aikakausmedia.fi/ajankohtaista/artikkelit/2023/vuoden-2022-ammatti-ja-jarjestomediaksi-valittu-tehy-lehti-kerromme-asioista-joilla-on-merkitysta/" TargetMode="External"/><Relationship Id="rId2" Type="http://schemas.openxmlformats.org/officeDocument/2006/relationships/image" Target="../media/image21.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hyperlink" Target="https://www.aikakausmedia.fi/ajankohtaista/artikkelit/2023/stylisti-jenni-juurinen-ihailee-hyvasta-ideasta-syntyneita-uniikkeja-ja-mietittyja-kuvia-ilman-niita-lehdet-ovat-toistensa-kopioita/" TargetMode="External"/><Relationship Id="rId1" Type="http://schemas.openxmlformats.org/officeDocument/2006/relationships/slideLayout" Target="../slideLayouts/slideLayout23.xml"/><Relationship Id="rId4"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DF375-90D5-7E45-B00C-9DB66F62E6BA}"/>
              </a:ext>
            </a:extLst>
          </p:cNvPr>
          <p:cNvSpPr>
            <a:spLocks noGrp="1"/>
          </p:cNvSpPr>
          <p:nvPr>
            <p:ph type="ctrTitle"/>
          </p:nvPr>
        </p:nvSpPr>
        <p:spPr/>
        <p:txBody>
          <a:bodyPr/>
          <a:lstStyle/>
          <a:p>
            <a:r>
              <a:rPr lang="en-FI" dirty="0"/>
              <a:t>Aikakausmediat somessa</a:t>
            </a:r>
          </a:p>
        </p:txBody>
      </p:sp>
      <p:sp>
        <p:nvSpPr>
          <p:cNvPr id="3" name="Subtitle 2">
            <a:extLst>
              <a:ext uri="{FF2B5EF4-FFF2-40B4-BE49-F238E27FC236}">
                <a16:creationId xmlns:a16="http://schemas.microsoft.com/office/drawing/2014/main" id="{D5729775-DF8A-CA45-9105-05DC8CCDE98B}"/>
              </a:ext>
            </a:extLst>
          </p:cNvPr>
          <p:cNvSpPr>
            <a:spLocks noGrp="1"/>
          </p:cNvSpPr>
          <p:nvPr>
            <p:ph type="subTitle" idx="1"/>
          </p:nvPr>
        </p:nvSpPr>
        <p:spPr/>
        <p:txBody>
          <a:bodyPr/>
          <a:lstStyle/>
          <a:p>
            <a:r>
              <a:rPr lang="fi-FI" dirty="0"/>
              <a:t>Kesäkuu 2023</a:t>
            </a:r>
            <a:endParaRPr lang="en-FI" dirty="0"/>
          </a:p>
        </p:txBody>
      </p:sp>
    </p:spTree>
    <p:extLst>
      <p:ext uri="{BB962C8B-B14F-4D97-AF65-F5344CB8AC3E}">
        <p14:creationId xmlns:p14="http://schemas.microsoft.com/office/powerpoint/2010/main" val="30078828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Twitterissä</a:t>
            </a:r>
            <a:br>
              <a:rPr lang="fi-FI" sz="3200" dirty="0"/>
            </a:br>
            <a:r>
              <a:rPr lang="fi-FI" sz="3200" dirty="0"/>
              <a:t>6/2022 – 6/2023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727943762"/>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97A47C5A-0179-344D-A00F-48F51B0A4F2A}"/>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Twitter-tilien seuraajat.</a:t>
            </a:r>
          </a:p>
        </p:txBody>
      </p:sp>
    </p:spTree>
    <p:extLst>
      <p:ext uri="{BB962C8B-B14F-4D97-AF65-F5344CB8AC3E}">
        <p14:creationId xmlns:p14="http://schemas.microsoft.com/office/powerpoint/2010/main" val="480567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YouTubessa</a:t>
            </a:r>
            <a:br>
              <a:rPr lang="fi-FI" sz="3200" dirty="0"/>
            </a:br>
            <a:r>
              <a:rPr lang="fi-FI" sz="3200" dirty="0"/>
              <a:t>6/2022 – 6/2023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45154833"/>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8315D70D-8B87-264D-9B56-C173941B4010}"/>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YouTube-kanavien tilaajat.</a:t>
            </a:r>
          </a:p>
        </p:txBody>
      </p:sp>
    </p:spTree>
    <p:extLst>
      <p:ext uri="{BB962C8B-B14F-4D97-AF65-F5344CB8AC3E}">
        <p14:creationId xmlns:p14="http://schemas.microsoft.com/office/powerpoint/2010/main" val="798600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Pinterestissä</a:t>
            </a:r>
            <a:br>
              <a:rPr lang="fi-FI" sz="3200" dirty="0"/>
            </a:br>
            <a:r>
              <a:rPr lang="fi-FI" sz="3200" dirty="0"/>
              <a:t>6/2022 – 6/2023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72825196"/>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Pinterest-tilien seuraajat.</a:t>
            </a:r>
          </a:p>
        </p:txBody>
      </p:sp>
    </p:spTree>
    <p:extLst>
      <p:ext uri="{BB962C8B-B14F-4D97-AF65-F5344CB8AC3E}">
        <p14:creationId xmlns:p14="http://schemas.microsoft.com/office/powerpoint/2010/main" val="39992556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a:t>
            </a:r>
            <a:r>
              <a:rPr lang="fi-FI" sz="3200" dirty="0" err="1"/>
              <a:t>Tiktokissa</a:t>
            </a:r>
            <a:br>
              <a:rPr lang="fi-FI" sz="3200" dirty="0"/>
            </a:br>
            <a:r>
              <a:rPr lang="fi-FI" sz="3200" dirty="0"/>
              <a:t>6/2022 – 6/2023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290446292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D39D6362-F76F-EF4F-9945-0C6F3F8A7DCC}"/>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a:t>
            </a:r>
            <a:r>
              <a:rPr lang="fi-FI" sz="1200" dirty="0" err="1">
                <a:solidFill>
                  <a:schemeClr val="accent1"/>
                </a:solidFill>
                <a:latin typeface="Neue Haas Unica W1G" panose="020B0504030206020203" pitchFamily="34" charset="0"/>
              </a:rPr>
              <a:t>Tiktok</a:t>
            </a:r>
            <a:r>
              <a:rPr lang="fi-FI" sz="1200" dirty="0">
                <a:solidFill>
                  <a:schemeClr val="accent1"/>
                </a:solidFill>
                <a:latin typeface="Neue Haas Unica W1G" panose="020B0504030206020203" pitchFamily="34" charset="0"/>
              </a:rPr>
              <a:t>-tilien seuraajat.</a:t>
            </a:r>
          </a:p>
        </p:txBody>
      </p:sp>
    </p:spTree>
    <p:extLst>
      <p:ext uri="{BB962C8B-B14F-4D97-AF65-F5344CB8AC3E}">
        <p14:creationId xmlns:p14="http://schemas.microsoft.com/office/powerpoint/2010/main" val="84864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Somen suurimmat</a:t>
            </a:r>
          </a:p>
        </p:txBody>
      </p:sp>
    </p:spTree>
    <p:extLst>
      <p:ext uri="{BB962C8B-B14F-4D97-AF65-F5344CB8AC3E}">
        <p14:creationId xmlns:p14="http://schemas.microsoft.com/office/powerpoint/2010/main" val="3405437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tx2"/>
                </a:solidFill>
              </a:rPr>
              <a:t>Eniten seuraajia </a:t>
            </a:r>
            <a:r>
              <a:rPr lang="fi-FI" sz="3000" u="sng" dirty="0">
                <a:solidFill>
                  <a:schemeClr val="tx2"/>
                </a:solidFill>
              </a:rPr>
              <a:t>kaikissa kanavissa</a:t>
            </a:r>
            <a:r>
              <a:rPr lang="fi-FI" sz="3000" dirty="0">
                <a:solidFill>
                  <a:schemeClr val="tx2"/>
                </a:solidFill>
              </a:rPr>
              <a:t> TOP 20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95294229"/>
              </p:ext>
            </p:extLst>
          </p:nvPr>
        </p:nvGraphicFramePr>
        <p:xfrm>
          <a:off x="1158466" y="1410789"/>
          <a:ext cx="4785132" cy="4564521"/>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1.</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244 220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2.</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240 262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3.</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211 921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47671">
                <a:tc>
                  <a:txBody>
                    <a:bodyPr/>
                    <a:lstStyle/>
                    <a:p>
                      <a:pPr algn="ctr" fontAlgn="b"/>
                      <a:r>
                        <a:rPr lang="fi-FI" sz="1500" u="none" strike="noStrike" noProof="0" dirty="0">
                          <a:solidFill>
                            <a:schemeClr val="tx2"/>
                          </a:solidFill>
                          <a:effectLst/>
                          <a:latin typeface="Neue Haas Unica W1G" panose="020B0504030206020203" pitchFamily="34" charset="0"/>
                        </a:rPr>
                        <a:t>4.</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193 303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5.</a:t>
                      </a:r>
                      <a:endParaRPr lang="fi-FI" sz="1500" b="1"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185 592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6.</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181 332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7.</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175 528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8.</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127 103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noProof="0" dirty="0">
                          <a:solidFill>
                            <a:schemeClr val="tx2"/>
                          </a:solidFill>
                          <a:effectLst/>
                          <a:latin typeface="Neue Haas Unica W1G" panose="020B0504030206020203" pitchFamily="34" charset="0"/>
                        </a:rPr>
                        <a:t>9.</a:t>
                      </a:r>
                      <a:endParaRPr lang="fi-FI" sz="1500" b="0" i="0" u="none" strike="noStrike" noProof="0" dirty="0">
                        <a:solidFill>
                          <a:schemeClr val="tx2"/>
                        </a:solidFill>
                        <a:effectLst/>
                        <a:latin typeface="Neue Haas Unica W1G" panose="020B0504030206020203" pitchFamily="34" charset="0"/>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125 923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125 105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2600041700"/>
              </p:ext>
            </p:extLst>
          </p:nvPr>
        </p:nvGraphicFramePr>
        <p:xfrm>
          <a:off x="6344421" y="1410790"/>
          <a:ext cx="4785132" cy="452853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1685">
                <a:tc gridSpan="2">
                  <a:txBody>
                    <a:bodyPr/>
                    <a:lstStyle/>
                    <a:p>
                      <a:pPr lvl="0" algn="ct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r>
                        <a:rPr lang="fi-FI" sz="1500" b="0" i="0" noProof="0" dirty="0">
                          <a:solidFill>
                            <a:schemeClr val="tx2"/>
                          </a:solidFill>
                          <a:latin typeface="Neue Haas Unica W1G Medium" panose="020B0504030206020203" pitchFamily="34" charset="0"/>
                        </a:rPr>
                        <a:t>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tx2"/>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105 247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96 421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84 612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78 004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75 264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73 924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71 970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68 186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67 889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168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62 979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tx2"/>
                </a:solidFill>
                <a:latin typeface="Neue Haas Unica W1G" panose="020B0504030206020203" pitchFamily="34" charset="0"/>
              </a:rPr>
              <a:t>Kaikkien seurattujen medioiden tykkääjät, seuraajat ja tilaajat Facebookissa, Instagramissa, Twitterissä, YouTubessa, </a:t>
            </a:r>
            <a:r>
              <a:rPr lang="fi-FI" sz="1000" dirty="0" err="1">
                <a:solidFill>
                  <a:schemeClr val="tx2"/>
                </a:solidFill>
                <a:latin typeface="Neue Haas Unica W1G" panose="020B0504030206020203" pitchFamily="34" charset="0"/>
              </a:rPr>
              <a:t>Pinterestissä</a:t>
            </a:r>
            <a:r>
              <a:rPr lang="fi-FI" sz="1000" dirty="0">
                <a:solidFill>
                  <a:schemeClr val="tx2"/>
                </a:solidFill>
                <a:latin typeface="Neue Haas Unica W1G" panose="020B0504030206020203" pitchFamily="34" charset="0"/>
              </a:rPr>
              <a:t> ja </a:t>
            </a:r>
            <a:r>
              <a:rPr lang="fi-FI" sz="1000" dirty="0" err="1">
                <a:solidFill>
                  <a:schemeClr val="tx2"/>
                </a:solidFill>
                <a:latin typeface="Neue Haas Unica W1G" panose="020B0504030206020203" pitchFamily="34" charset="0"/>
              </a:rPr>
              <a:t>TikTokissa</a:t>
            </a:r>
            <a:r>
              <a:rPr lang="fi-FI" sz="1000" dirty="0">
                <a:solidFill>
                  <a:schemeClr val="tx2"/>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1746007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Facebookissa</a:t>
            </a:r>
            <a:r>
              <a:rPr lang="fi-FI" sz="3000" dirty="0">
                <a:solidFill>
                  <a:schemeClr val="accent1"/>
                </a:solidFill>
              </a:rPr>
              <a:t> TOP 20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1848622751"/>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67 729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55 000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52 163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4189263313"/>
              </p:ext>
            </p:extLst>
          </p:nvPr>
        </p:nvGraphicFramePr>
        <p:xfrm>
          <a:off x="6344421" y="1410790"/>
          <a:ext cx="4785132" cy="451607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04935">
                <a:tc gridSpan="3">
                  <a:txBody>
                    <a:bodyPr/>
                    <a:lstStyle/>
                    <a:p>
                      <a:pPr algn="r">
                        <a:lnSpc>
                          <a:spcPct val="100000"/>
                        </a:lnSpc>
                      </a:pPr>
                      <a:r>
                        <a:rPr lang="fi-FI" sz="1500" b="0" i="0" noProof="0" dirty="0">
                          <a:solidFill>
                            <a:schemeClr val="bg1"/>
                          </a:solidFill>
                          <a:latin typeface="Neue Haas Unica W1G Medium" panose="020B0504030206020203" pitchFamily="34" charset="0"/>
                        </a:rPr>
                        <a:t>sivutykkäyksiä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43 000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42 929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41 000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HS Meidän perhe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36 790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36 000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04935">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35 008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579804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Instagramissa</a:t>
            </a:r>
            <a:r>
              <a:rPr lang="fi-FI" sz="3000" dirty="0">
                <a:solidFill>
                  <a:schemeClr val="accent1"/>
                </a:solidFill>
              </a:rPr>
              <a:t> TOP 20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783023037"/>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119 847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83 540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70 053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68 117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60 924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59 291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57 479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Avotakka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52 886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 ja keittiö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45 680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Unelmien Talo&amp;Koti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42 412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1126538615"/>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ruoka&amp;viini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40 865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40 115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39 429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Kodin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35 924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Glorian Koti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34 262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31 428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31 357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30 848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29 297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dirty="0">
                          <a:solidFill>
                            <a:srgbClr val="002649"/>
                          </a:solidFill>
                          <a:effectLst/>
                          <a:latin typeface="Neue Haas Unica W1G Medium" panose="020B0504030206020203" pitchFamily="34" charset="0"/>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Talo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28 658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607046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Twitterissä</a:t>
            </a:r>
            <a:r>
              <a:rPr lang="fi-FI" sz="3000" dirty="0">
                <a:solidFill>
                  <a:schemeClr val="accent1"/>
                </a:solidFill>
              </a:rPr>
              <a:t> TOP 20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84266764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188 204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142 115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50 245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19 047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Tiede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18 578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Image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18 067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15 082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13 136</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11 433</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Tivi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11 428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3500681947"/>
              </p:ext>
            </p:extLst>
          </p:nvPr>
        </p:nvGraphicFramePr>
        <p:xfrm>
          <a:off x="6344421" y="1410790"/>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lvl="0" algn="ct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9 674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9 567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9 565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Tekniikka &amp; Talous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8 727</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7 829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Tehy-lehti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7 185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Kuntalehti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6 791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4572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Ylioppilaslehti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6 561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Taloustaito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5 861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Sotilas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5 580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234099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YouTubessa</a:t>
            </a:r>
            <a:r>
              <a:rPr lang="fi-FI" sz="3000" dirty="0">
                <a:solidFill>
                  <a:schemeClr val="accent1"/>
                </a:solidFill>
              </a:rPr>
              <a:t> ja </a:t>
            </a:r>
            <a:r>
              <a:rPr lang="fi-FI" sz="3000" u="sng" dirty="0">
                <a:solidFill>
                  <a:schemeClr val="accent1"/>
                </a:solidFill>
              </a:rPr>
              <a:t>Pinterestissä</a:t>
            </a:r>
            <a:r>
              <a:rPr lang="fi-FI" sz="3000" dirty="0">
                <a:solidFill>
                  <a:schemeClr val="accent1"/>
                </a:solidFill>
              </a:rPr>
              <a:t> TOP 10 / </a:t>
            </a:r>
            <a:br>
              <a:rPr lang="fi-FI" sz="3000" dirty="0">
                <a:solidFill>
                  <a:schemeClr val="accent1"/>
                </a:solidFill>
              </a:rPr>
            </a:br>
            <a:r>
              <a:rPr lang="fi-FI" sz="3000" dirty="0">
                <a:solidFill>
                  <a:schemeClr val="accent1"/>
                </a:solidFill>
              </a:rPr>
              <a:t>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4044690377"/>
              </p:ext>
            </p:extLst>
          </p:nvPr>
        </p:nvGraphicFramePr>
        <p:xfrm>
          <a:off x="1208162"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YouTube</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Aku Ankka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34 600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Tuulilasi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19 100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18 400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Konepörssi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12 300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6 980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5 850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5 170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4 970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2" name="Table 7">
            <a:extLst>
              <a:ext uri="{FF2B5EF4-FFF2-40B4-BE49-F238E27FC236}">
                <a16:creationId xmlns:a16="http://schemas.microsoft.com/office/drawing/2014/main" id="{59CA4CB6-7BF2-5E49-4114-867E774842AD}"/>
              </a:ext>
            </a:extLst>
          </p:cNvPr>
          <p:cNvGraphicFramePr>
            <a:graphicFrameLocks/>
          </p:cNvGraphicFramePr>
          <p:nvPr>
            <p:extLst>
              <p:ext uri="{D42A27DB-BD31-4B8C-83A1-F6EECF244321}">
                <p14:modId xmlns:p14="http://schemas.microsoft.com/office/powerpoint/2010/main" val="1013579898"/>
              </p:ext>
            </p:extLst>
          </p:nvPr>
        </p:nvGraphicFramePr>
        <p:xfrm>
          <a:off x="6298100"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r>
                        <a:rPr lang="fi-FI" sz="1500" b="0" i="0" noProof="0" dirty="0">
                          <a:solidFill>
                            <a:schemeClr val="bg1"/>
                          </a:solidFill>
                          <a:latin typeface="Neue Haas Unica W1G Medium" panose="020B0504030206020203" pitchFamily="34" charset="0"/>
                        </a:rPr>
                        <a:t>    Pinterest</a:t>
                      </a:r>
                      <a:endParaRPr lang="fi-FI" dirty="0"/>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dirty="0">
                          <a:solidFill>
                            <a:schemeClr val="bg1"/>
                          </a:solidFill>
                          <a:latin typeface="Neue Haas Unica W1G Medium" panose="020B0504030206020203" pitchFamily="34" charset="0"/>
                        </a:rPr>
                        <a:t>seuraajia </a:t>
                      </a: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32 780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Deko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15 277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Kotivinkki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8 391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Maku</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8 255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7 008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5 309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2 311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Unelmien </a:t>
                      </a:r>
                      <a:r>
                        <a:rPr lang="fi-FI" sz="1500" b="0" i="0" u="none" strike="noStrike" dirty="0" err="1">
                          <a:solidFill>
                            <a:srgbClr val="002649"/>
                          </a:solidFill>
                          <a:effectLst/>
                          <a:latin typeface="Neue Haas Unica W1G" panose="020B0504030206020203" pitchFamily="34" charset="0"/>
                        </a:rPr>
                        <a:t>Talo&amp;Koti</a:t>
                      </a:r>
                      <a:endParaRPr lang="fi-FI" sz="1500" b="0" i="0" u="none" strike="noStrike" dirty="0">
                        <a:solidFill>
                          <a:srgbClr val="002649"/>
                        </a:solidFill>
                        <a:effectLst/>
                        <a:latin typeface="Neue Haas Unica W1G" panose="020B05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1 774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Suuri Käsityö</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1 770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dirty="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1 673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2862869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17C68-23B2-3347-A8BE-864A153CFC40}"/>
              </a:ext>
            </a:extLst>
          </p:cNvPr>
          <p:cNvSpPr>
            <a:spLocks noGrp="1"/>
          </p:cNvSpPr>
          <p:nvPr>
            <p:ph type="title"/>
          </p:nvPr>
        </p:nvSpPr>
        <p:spPr>
          <a:xfrm>
            <a:off x="838200" y="720725"/>
            <a:ext cx="4799012" cy="615950"/>
          </a:xfrm>
        </p:spPr>
        <p:txBody>
          <a:bodyPr>
            <a:noAutofit/>
          </a:bodyPr>
          <a:lstStyle/>
          <a:p>
            <a:r>
              <a:rPr lang="fi-FI" sz="3400" dirty="0"/>
              <a:t>Kesäkuun oleelliset</a:t>
            </a:r>
            <a:endParaRPr lang="en-FI" sz="3400" dirty="0"/>
          </a:p>
        </p:txBody>
      </p:sp>
      <p:pic>
        <p:nvPicPr>
          <p:cNvPr id="8" name="Picture 7">
            <a:extLst>
              <a:ext uri="{FF2B5EF4-FFF2-40B4-BE49-F238E27FC236}">
                <a16:creationId xmlns:a16="http://schemas.microsoft.com/office/drawing/2014/main" id="{8EC656D5-E350-F444-90BD-994BB6CD658A}"/>
              </a:ext>
            </a:extLst>
          </p:cNvPr>
          <p:cNvPicPr>
            <a:picLocks noChangeAspect="1"/>
          </p:cNvPicPr>
          <p:nvPr/>
        </p:nvPicPr>
        <p:blipFill>
          <a:blip r:embed="rId2"/>
          <a:stretch>
            <a:fillRect/>
          </a:stretch>
        </p:blipFill>
        <p:spPr>
          <a:xfrm>
            <a:off x="10044529" y="6390396"/>
            <a:ext cx="1829365" cy="137829"/>
          </a:xfrm>
          <a:prstGeom prst="rect">
            <a:avLst/>
          </a:prstGeom>
        </p:spPr>
      </p:pic>
      <p:pic>
        <p:nvPicPr>
          <p:cNvPr id="10" name="Picture Placeholder 9" descr="A person looking at her phone&#10;&#10;Description automatically generated with medium confidence">
            <a:extLst>
              <a:ext uri="{FF2B5EF4-FFF2-40B4-BE49-F238E27FC236}">
                <a16:creationId xmlns:a16="http://schemas.microsoft.com/office/drawing/2014/main" id="{E41DE972-C831-94A9-F08B-F2AAA6A441A9}"/>
              </a:ext>
            </a:extLst>
          </p:cNvPr>
          <p:cNvPicPr>
            <a:picLocks noGrp="1" noChangeAspect="1"/>
          </p:cNvPicPr>
          <p:nvPr>
            <p:ph type="pic" idx="1"/>
          </p:nvPr>
        </p:nvPicPr>
        <p:blipFill rotWithShape="1">
          <a:blip r:embed="rId3"/>
          <a:srcRect t="3514"/>
          <a:stretch/>
        </p:blipFill>
        <p:spPr>
          <a:xfrm>
            <a:off x="6553202" y="0"/>
            <a:ext cx="5638798" cy="6858000"/>
          </a:xfrm>
        </p:spPr>
      </p:pic>
      <p:pic>
        <p:nvPicPr>
          <p:cNvPr id="7" name="Picture 6">
            <a:extLst>
              <a:ext uri="{FF2B5EF4-FFF2-40B4-BE49-F238E27FC236}">
                <a16:creationId xmlns:a16="http://schemas.microsoft.com/office/drawing/2014/main" id="{C92C65EF-CCA6-A54B-80B2-F3E37DEE93A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9305"/>
          <a:stretch/>
        </p:blipFill>
        <p:spPr>
          <a:xfrm>
            <a:off x="5884985" y="0"/>
            <a:ext cx="2451100" cy="1441450"/>
          </a:xfrm>
          <a:prstGeom prst="rect">
            <a:avLst/>
          </a:prstGeom>
        </p:spPr>
      </p:pic>
      <p:sp>
        <p:nvSpPr>
          <p:cNvPr id="5" name="Content Placeholder 3">
            <a:extLst>
              <a:ext uri="{FF2B5EF4-FFF2-40B4-BE49-F238E27FC236}">
                <a16:creationId xmlns:a16="http://schemas.microsoft.com/office/drawing/2014/main" id="{389698F5-380D-5EB9-2A71-FAF5B246EF2C}"/>
              </a:ext>
            </a:extLst>
          </p:cNvPr>
          <p:cNvSpPr>
            <a:spLocks noGrp="1"/>
          </p:cNvSpPr>
          <p:nvPr>
            <p:ph idx="10"/>
          </p:nvPr>
        </p:nvSpPr>
        <p:spPr>
          <a:xfrm>
            <a:off x="838200" y="1868121"/>
            <a:ext cx="5257800" cy="3883025"/>
          </a:xfrm>
        </p:spPr>
        <p:txBody>
          <a:bodyPr anchor="ctr">
            <a:noAutofit/>
          </a:bodyPr>
          <a:lstStyle/>
          <a:p>
            <a:pPr fontAlgn="b"/>
            <a:r>
              <a:rPr lang="fi-FI" sz="1400" dirty="0" err="1"/>
              <a:t>Aikakausmedioilla</a:t>
            </a:r>
            <a:r>
              <a:rPr lang="fi-FI" sz="1400" dirty="0"/>
              <a:t> oli yhteensä 4 868 957 seuraajaa.</a:t>
            </a:r>
          </a:p>
          <a:p>
            <a:pPr fontAlgn="b"/>
            <a:r>
              <a:rPr lang="fi-FI" sz="1400" dirty="0"/>
              <a:t>Uusia seuraajia saatiin kuukauden aikana 10 228.</a:t>
            </a:r>
          </a:p>
          <a:p>
            <a:pPr>
              <a:buFont typeface="Arial" panose="020B0604020202020204" pitchFamily="34" charset="0"/>
              <a:buChar char="•"/>
            </a:pPr>
            <a:r>
              <a:rPr lang="fi-FI" sz="1400" dirty="0"/>
              <a:t>Facebookin seuraajamäärät ovat laskeneet kolme kuukautta peräkkäin, mikä johtuu portaittain tapahtuneista muutoksista Metan tavassa näyttää Facebookin julkisia tykkääjämääriä. Aiemmin tykkääjämäärät näkyivät täsmällisinä lukuina, nykyään tykkääjämäärästä riippuen sadan tai tuhannen seuraajan tarkkuudella. Meta pyöristää luvut alaspäin. Muutos ei näy vielä kaikissa seurannassa olevissa lehdissä.</a:t>
            </a:r>
          </a:p>
          <a:p>
            <a:r>
              <a:rPr lang="fi-FI" sz="1400" dirty="0"/>
              <a:t>Raporttiin on lisätty </a:t>
            </a:r>
            <a:r>
              <a:rPr lang="fi-FI" sz="1400" dirty="0" err="1"/>
              <a:t>TikTokin</a:t>
            </a:r>
            <a:r>
              <a:rPr lang="fi-FI" sz="1400" dirty="0"/>
              <a:t> suurimmat </a:t>
            </a:r>
            <a:r>
              <a:rPr lang="fi-FI" sz="1400" dirty="0" err="1"/>
              <a:t>aikakausmediat</a:t>
            </a:r>
            <a:r>
              <a:rPr lang="fi-FI" sz="1400" dirty="0"/>
              <a:t>.</a:t>
            </a:r>
          </a:p>
          <a:p>
            <a:pPr>
              <a:buFont typeface="Arial" panose="020B0604020202020204" pitchFamily="34" charset="0"/>
              <a:buChar char="•"/>
            </a:pPr>
            <a:r>
              <a:rPr lang="fi-FI" sz="1400" dirty="0"/>
              <a:t>Eniten yleisöään kasvattivat Koululainen (+2 819), </a:t>
            </a:r>
            <a:br>
              <a:rPr lang="fi-FI" sz="1400" dirty="0"/>
            </a:br>
            <a:r>
              <a:rPr lang="fi-FI" sz="1400" dirty="0"/>
              <a:t>Pirkka (+2 079) ja Viherpiha (+1 098).</a:t>
            </a:r>
          </a:p>
          <a:p>
            <a:pPr>
              <a:buFont typeface="Arial" panose="020B0604020202020204" pitchFamily="34" charset="0"/>
              <a:buChar char="•"/>
            </a:pPr>
            <a:r>
              <a:rPr lang="fi-FI" sz="1400" dirty="0"/>
              <a:t>Koululainen nousi YouTubessa yhdeksänneksi ja TikTokissa kahdeksanneksi seuratuimmaksi </a:t>
            </a:r>
            <a:r>
              <a:rPr lang="fi-FI" sz="1400" dirty="0" err="1"/>
              <a:t>aikakausmediaksi</a:t>
            </a:r>
            <a:r>
              <a:rPr lang="fi-FI" sz="1400" dirty="0"/>
              <a:t>.</a:t>
            </a:r>
          </a:p>
        </p:txBody>
      </p:sp>
    </p:spTree>
    <p:extLst>
      <p:ext uri="{BB962C8B-B14F-4D97-AF65-F5344CB8AC3E}">
        <p14:creationId xmlns:p14="http://schemas.microsoft.com/office/powerpoint/2010/main" val="31674568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seuraajia </a:t>
            </a:r>
            <a:r>
              <a:rPr lang="fi-FI" sz="3000" u="sng" dirty="0">
                <a:solidFill>
                  <a:schemeClr val="accent1"/>
                </a:solidFill>
              </a:rPr>
              <a:t>TikTokissa</a:t>
            </a:r>
            <a:r>
              <a:rPr lang="fi-FI" sz="3000" dirty="0">
                <a:solidFill>
                  <a:schemeClr val="accent1"/>
                </a:solidFill>
              </a:rPr>
              <a:t> TOP 10 / </a:t>
            </a:r>
            <a:br>
              <a:rPr lang="fi-FI" sz="3000" dirty="0">
                <a:solidFill>
                  <a:schemeClr val="accent1"/>
                </a:solidFill>
              </a:rPr>
            </a:br>
            <a:r>
              <a:rPr lang="fi-FI" sz="3000" dirty="0">
                <a:solidFill>
                  <a:schemeClr val="accent1"/>
                </a:solidFill>
              </a:rPr>
              <a:t>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2948330983"/>
              </p:ext>
            </p:extLst>
          </p:nvPr>
        </p:nvGraphicFramePr>
        <p:xfrm>
          <a:off x="3703434" y="1410789"/>
          <a:ext cx="4785132" cy="4572245"/>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445967">
                  <a:extLst>
                    <a:ext uri="{9D8B030D-6E8A-4147-A177-3AD203B41FA5}">
                      <a16:colId xmlns:a16="http://schemas.microsoft.com/office/drawing/2014/main" val="3107084423"/>
                    </a:ext>
                  </a:extLst>
                </a:gridCol>
                <a:gridCol w="1468538">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sz="1500" b="0" i="0" kern="1200" noProof="0">
                          <a:solidFill>
                            <a:schemeClr val="bg1"/>
                          </a:solidFill>
                          <a:latin typeface="Neue Haas Unica W1G Medium" panose="020B0504030206020203" pitchFamily="34" charset="0"/>
                          <a:ea typeface="+mn-ea"/>
                          <a:cs typeface="+mn-cs"/>
                        </a:rPr>
                        <a:t>    TikTok</a:t>
                      </a:r>
                    </a:p>
                  </a:txBody>
                  <a:tcPr marL="0" marR="0" marT="0" marB="0" anchor="ctr">
                    <a:lnL w="9525" cap="flat" cmpd="sng" algn="ctr">
                      <a:noFill/>
                      <a:prstDash val="dot"/>
                      <a:round/>
                      <a:headEnd type="none" w="med" len="med"/>
                      <a:tailEnd type="none" w="med" len="med"/>
                    </a:lnL>
                    <a:lnR>
                      <a:noFill/>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a:txBody>
                    <a:bodyPr/>
                    <a:lstStyle/>
                    <a:p>
                      <a:pPr algn="r">
                        <a:lnSpc>
                          <a:spcPct val="100000"/>
                        </a:lnSpc>
                      </a:pPr>
                      <a:r>
                        <a:rPr lang="fi-FI" sz="1500" b="0" i="0" noProof="0">
                          <a:solidFill>
                            <a:schemeClr val="bg1"/>
                          </a:solidFill>
                          <a:latin typeface="Neue Haas Unica W1G Medium" panose="020B0504030206020203" pitchFamily="34" charset="0"/>
                        </a:rPr>
                        <a:t>kanavan tilaajia</a:t>
                      </a: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16 500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14 400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6 029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GTi-Magazine</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4 160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Mikrobitti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4 080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Meillä kotona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3 222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algn="ctr" defTabSz="914400" rtl="0" eaLnBrk="1" fontAlgn="b" latinLnBrk="0" hangingPunct="1"/>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Tekniikan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3 038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noProof="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2 164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noProof="0">
                          <a:solidFill>
                            <a:srgbClr val="002649"/>
                          </a:solidFill>
                          <a:effectLst/>
                          <a:latin typeface="Neue Haas Unica W1G Medium" panose="020B0504030206020203" pitchFamily="34" charset="0"/>
                          <a:ea typeface="+mn-ea"/>
                          <a:cs typeface="+mn-cs"/>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Soppa365</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1 013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noProof="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tx2"/>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Anna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kern="1200" noProof="0">
                          <a:solidFill>
                            <a:srgbClr val="002649"/>
                          </a:solidFill>
                          <a:effectLst/>
                          <a:latin typeface="Neue Haas Unica W1G" panose="020B0504030206020203" pitchFamily="34" charset="0"/>
                          <a:ea typeface="+mn-ea"/>
                          <a:cs typeface="+mn-cs"/>
                        </a:rPr>
                        <a:t>493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noProof="0" dirty="0">
                          <a:solidFill>
                            <a:srgbClr val="002649"/>
                          </a:solidFill>
                          <a:effectLst/>
                          <a:latin typeface="Neue Haas Unica W1G Medium" panose="020B0504030206020203" pitchFamily="34" charset="0"/>
                          <a:ea typeface="+mn-ea"/>
                          <a:cs typeface="+mn-cs"/>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40317841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Eniten yleisöään </a:t>
            </a:r>
            <a:br>
              <a:rPr lang="fi-FI" dirty="0"/>
            </a:br>
            <a:r>
              <a:rPr lang="fi-FI" dirty="0"/>
              <a:t>kasvattaneet</a:t>
            </a:r>
          </a:p>
        </p:txBody>
      </p:sp>
    </p:spTree>
    <p:extLst>
      <p:ext uri="{BB962C8B-B14F-4D97-AF65-F5344CB8AC3E}">
        <p14:creationId xmlns:p14="http://schemas.microsoft.com/office/powerpoint/2010/main" val="23666488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kaikissa kanavissa </a:t>
            </a:r>
            <a:r>
              <a:rPr lang="fi-FI" sz="3000" dirty="0">
                <a:solidFill>
                  <a:schemeClr val="accent1"/>
                </a:solidFill>
              </a:rPr>
              <a:t>TOP 20 /</a:t>
            </a:r>
            <a:br>
              <a:rPr lang="fi-FI" sz="3000" dirty="0">
                <a:solidFill>
                  <a:schemeClr val="accent1"/>
                </a:solidFill>
              </a:rPr>
            </a:br>
            <a:r>
              <a:rPr lang="fi-FI" sz="3000" dirty="0">
                <a:solidFill>
                  <a:schemeClr val="accent1"/>
                </a:solidFill>
              </a:rPr>
              <a:t>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634665468"/>
              </p:ext>
            </p:extLst>
          </p:nvPr>
        </p:nvGraphicFramePr>
        <p:xfrm>
          <a:off x="1158466" y="1410789"/>
          <a:ext cx="4785132" cy="4516072"/>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321179">
                  <a:extLst>
                    <a:ext uri="{9D8B030D-6E8A-4147-A177-3AD203B41FA5}">
                      <a16:colId xmlns:a16="http://schemas.microsoft.com/office/drawing/2014/main" val="3107084423"/>
                    </a:ext>
                  </a:extLst>
                </a:gridCol>
                <a:gridCol w="593326">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410552">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    </a:t>
                      </a: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1055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2 819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Pirkka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2 079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1 098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199</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Kotiliesi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888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dirty="0">
                          <a:solidFill>
                            <a:srgbClr val="002649"/>
                          </a:solidFill>
                          <a:effectLst/>
                          <a:latin typeface="Neue Haas Unica W1G Medium" panose="020B0604030206020203" pitchFamily="34" charset="0"/>
                        </a:rPr>
                        <a:t>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10552">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498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dirty="0">
                          <a:solidFill>
                            <a:srgbClr val="002649"/>
                          </a:solidFill>
                          <a:effectLst/>
                          <a:latin typeface="Neue Haas Unica W1G Medium" panose="020B0604030206020203" pitchFamily="34" charset="0"/>
                        </a:rPr>
                        <a:t>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i-FI" sz="1500" b="0" i="0" u="none" strike="noStrike" kern="1200" dirty="0">
                          <a:solidFill>
                            <a:schemeClr val="tx2"/>
                          </a:solidFill>
                          <a:effectLst/>
                          <a:latin typeface="Neue Haas Unica W1G Medium" panose="020B0504030206020203" pitchFamily="34" charset="0"/>
                          <a:ea typeface="+mn-ea"/>
                          <a:cs typeface="+mn-cs"/>
                        </a:rPr>
                        <a:t>( - )</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Siivet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10552">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203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4</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graphicFrame>
        <p:nvGraphicFramePr>
          <p:cNvPr id="30" name="Table 7">
            <a:extLst>
              <a:ext uri="{FF2B5EF4-FFF2-40B4-BE49-F238E27FC236}">
                <a16:creationId xmlns:a16="http://schemas.microsoft.com/office/drawing/2014/main" id="{1D867BAA-8147-6C48-910E-613CF8C49CD4}"/>
              </a:ext>
            </a:extLst>
          </p:cNvPr>
          <p:cNvGraphicFramePr>
            <a:graphicFrameLocks/>
          </p:cNvGraphicFramePr>
          <p:nvPr>
            <p:extLst>
              <p:ext uri="{D42A27DB-BD31-4B8C-83A1-F6EECF244321}">
                <p14:modId xmlns:p14="http://schemas.microsoft.com/office/powerpoint/2010/main" val="872888773"/>
              </p:ext>
            </p:extLst>
          </p:nvPr>
        </p:nvGraphicFramePr>
        <p:xfrm>
          <a:off x="6344421" y="1410790"/>
          <a:ext cx="4785132" cy="4589627"/>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1817298">
                  <a:extLst>
                    <a:ext uri="{9D8B030D-6E8A-4147-A177-3AD203B41FA5}">
                      <a16:colId xmlns:a16="http://schemas.microsoft.com/office/drawing/2014/main" val="3107084423"/>
                    </a:ext>
                  </a:extLst>
                </a:gridCol>
                <a:gridCol w="1097207">
                  <a:extLst>
                    <a:ext uri="{9D8B030D-6E8A-4147-A177-3AD203B41FA5}">
                      <a16:colId xmlns:a16="http://schemas.microsoft.com/office/drawing/2014/main" val="2894783011"/>
                    </a:ext>
                  </a:extLst>
                </a:gridCol>
                <a:gridCol w="1196283">
                  <a:extLst>
                    <a:ext uri="{9D8B030D-6E8A-4147-A177-3AD203B41FA5}">
                      <a16:colId xmlns:a16="http://schemas.microsoft.com/office/drawing/2014/main" val="3113567705"/>
                    </a:ext>
                  </a:extLst>
                </a:gridCol>
              </a:tblGrid>
              <a:tr h="399469">
                <a:tc gridSpan="3">
                  <a:txBody>
                    <a:bodyPr/>
                    <a:lstStyle/>
                    <a:p>
                      <a:pPr algn="r"/>
                      <a:r>
                        <a:rPr lang="fi-FI" sz="1500" b="0" i="0" noProof="0" dirty="0">
                          <a:solidFill>
                            <a:schemeClr val="bg1"/>
                          </a:solidFill>
                          <a:latin typeface="Neue Haas Unica W1G Medium" panose="020B0504030206020203" pitchFamily="34" charset="0"/>
                        </a:rPr>
                        <a:t>   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i="0" noProof="0" dirty="0">
                        <a:solidFill>
                          <a:schemeClr val="bg1"/>
                        </a:solidFill>
                        <a:latin typeface="Neue Haas Unica W1G Medium"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3994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Metsästys ja Kalastus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3994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179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26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3994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158</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dirty="0">
                          <a:solidFill>
                            <a:srgbClr val="002649"/>
                          </a:solidFill>
                          <a:effectLst/>
                          <a:latin typeface="Neue Haas Unica W1G Medium" panose="020B0604030206020203" pitchFamily="34" charset="0"/>
                        </a:rPr>
                        <a:t>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6042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186</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3994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149</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dirty="0">
                          <a:solidFill>
                            <a:srgbClr val="002649"/>
                          </a:solidFill>
                          <a:effectLst/>
                          <a:latin typeface="Neue Haas Unica W1G Medium" panose="020B0604030206020203" pitchFamily="34" charset="0"/>
                        </a:rPr>
                        <a:t>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3994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Moottori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140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30</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399469">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78</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60425">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130</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33</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3994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19.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124</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kern="1200" dirty="0">
                          <a:solidFill>
                            <a:srgbClr val="002649"/>
                          </a:solidFill>
                          <a:effectLst/>
                          <a:latin typeface="Neue Haas Unica W1G Medium" panose="020B0604030206020203" pitchFamily="34" charset="0"/>
                          <a:ea typeface="+mn-ea"/>
                          <a:cs typeface="+mn-cs"/>
                        </a:rPr>
                        <a:t>35</a:t>
                      </a:r>
                      <a:endParaRPr lang="fi-FI" sz="1500" b="0" i="0" u="none" strike="noStrike" dirty="0">
                        <a:solidFill>
                          <a:srgbClr val="002649"/>
                        </a:solidFill>
                        <a:effectLst/>
                        <a:latin typeface="Neue Haas Unica W1G Medium" panose="020B0604030206020203" pitchFamily="34" charset="0"/>
                      </a:endParaRP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399469">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20.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Kotipuutarha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122</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r>
                        <a:rPr lang="fi-FI" sz="1500" b="0" i="0" u="none" strike="noStrike" kern="1200" dirty="0">
                          <a:solidFill>
                            <a:srgbClr val="002649"/>
                          </a:solidFill>
                          <a:effectLst/>
                          <a:latin typeface="Neue Haas Unica W1G Medium" panose="020B0504030206020203" pitchFamily="34" charset="0"/>
                          <a:ea typeface="+mn-ea"/>
                          <a:cs typeface="+mn-cs"/>
                        </a:rPr>
                        <a:t>↓</a:t>
                      </a:r>
                      <a:r>
                        <a:rPr lang="fi-FI" sz="1500" b="0" i="0" u="none" strike="noStrike" dirty="0">
                          <a:solidFill>
                            <a:srgbClr val="002649"/>
                          </a:solidFill>
                          <a:effectLst/>
                          <a:latin typeface="Neue Haas Unica W1G Medium" panose="020B0604030206020203" pitchFamily="34" charset="0"/>
                        </a:rPr>
                        <a:t>11</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
        <p:nvSpPr>
          <p:cNvPr id="33" name="TextBox 32">
            <a:extLst>
              <a:ext uri="{FF2B5EF4-FFF2-40B4-BE49-F238E27FC236}">
                <a16:creationId xmlns:a16="http://schemas.microsoft.com/office/drawing/2014/main" id="{F5B24F3D-B5B1-A749-8400-B6B0C1FB02AB}"/>
              </a:ext>
            </a:extLst>
          </p:cNvPr>
          <p:cNvSpPr txBox="1"/>
          <p:nvPr/>
        </p:nvSpPr>
        <p:spPr>
          <a:xfrm>
            <a:off x="3147444" y="6266001"/>
            <a:ext cx="5897112" cy="400110"/>
          </a:xfrm>
          <a:prstGeom prst="rect">
            <a:avLst/>
          </a:prstGeom>
          <a:noFill/>
        </p:spPr>
        <p:txBody>
          <a:bodyPr wrap="square" rtlCol="0">
            <a:spAutoFit/>
          </a:bodyPr>
          <a:lstStyle/>
          <a:p>
            <a:pPr algn="ctr"/>
            <a:r>
              <a:rPr lang="fi-FI" sz="1000" dirty="0">
                <a:solidFill>
                  <a:schemeClr val="accent1"/>
                </a:solidFill>
                <a:latin typeface="Neue Haas Unica W1G" panose="020B0504030206020203" pitchFamily="34" charset="0"/>
              </a:rPr>
              <a:t>Kaikkien seurattujen medioiden tykkääjät, seuraajat ja tilaajat Facebookissa, Instagramissa, Twitterissä, YouTubessa, </a:t>
            </a:r>
            <a:r>
              <a:rPr lang="fi-FI" sz="1000" dirty="0" err="1">
                <a:solidFill>
                  <a:schemeClr val="accent1"/>
                </a:solidFill>
                <a:latin typeface="Neue Haas Unica W1G" panose="020B0504030206020203" pitchFamily="34" charset="0"/>
              </a:rPr>
              <a:t>Pinterestissä</a:t>
            </a:r>
            <a:r>
              <a:rPr lang="fi-FI" sz="1000" dirty="0">
                <a:solidFill>
                  <a:schemeClr val="accent1"/>
                </a:solidFill>
                <a:latin typeface="Neue Haas Unica W1G" panose="020B0504030206020203" pitchFamily="34" charset="0"/>
              </a:rPr>
              <a:t> ja </a:t>
            </a:r>
            <a:r>
              <a:rPr lang="fi-FI" sz="1000" dirty="0" err="1">
                <a:solidFill>
                  <a:schemeClr val="accent1"/>
                </a:solidFill>
                <a:latin typeface="Neue Haas Unica W1G" panose="020B0504030206020203" pitchFamily="34" charset="0"/>
              </a:rPr>
              <a:t>TikTokissa</a:t>
            </a:r>
            <a:r>
              <a:rPr lang="fi-FI" sz="10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22111418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Facebookissa</a:t>
            </a:r>
            <a:r>
              <a:rPr lang="fi-FI" sz="3000" dirty="0">
                <a:solidFill>
                  <a:schemeClr val="accent1"/>
                </a:solidFill>
              </a:rPr>
              <a:t> TOP 10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218140928"/>
              </p:ext>
            </p:extLst>
          </p:nvPr>
        </p:nvGraphicFramePr>
        <p:xfrm>
          <a:off x="3703434" y="1410788"/>
          <a:ext cx="4785132" cy="4859756"/>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3163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1 000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Kotimaa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Metsästys ja Kalastus</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Tieteen Kuvalehti Historia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7628467"/>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124</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27304479"/>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Tieteen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116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90434754"/>
                  </a:ext>
                </a:extLst>
              </a:tr>
              <a:tr h="431633">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rowSpan="4">
                  <a:txBody>
                    <a:bodyPr/>
                    <a:lstStyle/>
                    <a:p>
                      <a:pPr algn="l" fontAlgn="b"/>
                      <a:r>
                        <a:rPr lang="fi-FI" sz="1500" b="0" i="0" u="none" strike="noStrike" dirty="0">
                          <a:solidFill>
                            <a:srgbClr val="002649"/>
                          </a:solidFill>
                          <a:effectLst/>
                          <a:latin typeface="Neue Haas Unica W1G" panose="020B0504030206020203" pitchFamily="34" charset="0"/>
                        </a:rPr>
                        <a:t>Demokraatti, Ihana, Kauneimmat Käsityöt, Kotilääkäri, Kuntalehti, Meidän Talo, Moottori, Seura, Suomen Lääkärilehti, TM Rakennusmaailma, Vene, 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741546019"/>
                  </a:ext>
                </a:extLst>
              </a:tr>
              <a:tr h="431633">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vMerge="1">
                  <a:txBody>
                    <a:bodyPr/>
                    <a:lstStyle/>
                    <a:p>
                      <a:pPr algn="l" fontAlgn="b"/>
                      <a:r>
                        <a:rPr lang="fi-FI" sz="1500" b="0" i="0" u="none" strike="noStrike" dirty="0">
                          <a:solidFill>
                            <a:srgbClr val="002649"/>
                          </a:solidFill>
                          <a:effectLst/>
                          <a:latin typeface="Neue Haas Unica W1G" panose="020B0504030206020203" pitchFamily="34" charset="0"/>
                        </a:rPr>
                        <a:t>Ultra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562324104"/>
                  </a:ext>
                </a:extLst>
              </a:tr>
              <a:tr h="431633">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vMerge="1">
                  <a:txBody>
                    <a:bodyPr/>
                    <a:lstStyle/>
                    <a:p>
                      <a:pPr algn="l" fontAlgn="b"/>
                      <a:r>
                        <a:rPr lang="fi-FI" sz="1500" b="0" i="0" u="none" strike="noStrike" dirty="0">
                          <a:solidFill>
                            <a:srgbClr val="002649"/>
                          </a:solidFill>
                          <a:effectLst/>
                          <a:latin typeface="Neue Haas Unica W1G" panose="020B0504030206020203" pitchFamily="34" charset="0"/>
                        </a:rPr>
                        <a:t>Vauhdin Maailma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endParaRPr lang="fi-FI" sz="1500" b="0" i="0" u="none" strike="noStrike" dirty="0">
                        <a:solidFill>
                          <a:srgbClr val="002649"/>
                        </a:solidFill>
                        <a:effectLst/>
                        <a:latin typeface="Neue Haas Unica W1G" panose="020B0504030206020203" pitchFamily="34" charset="0"/>
                      </a:endParaRP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70160509"/>
                  </a:ext>
                </a:extLst>
              </a:tr>
              <a:tr h="431633">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vMerge="1">
                  <a:txBody>
                    <a:bodyPr/>
                    <a:lstStyle/>
                    <a:p>
                      <a:pPr algn="l" fontAlgn="b"/>
                      <a:r>
                        <a:rPr lang="fi-FI" sz="1500" b="0" i="0" u="none" strike="noStrike" dirty="0">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100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16122065"/>
                  </a:ext>
                </a:extLst>
              </a:tr>
            </a:tbl>
          </a:graphicData>
        </a:graphic>
      </p:graphicFrame>
    </p:spTree>
    <p:extLst>
      <p:ext uri="{BB962C8B-B14F-4D97-AF65-F5344CB8AC3E}">
        <p14:creationId xmlns:p14="http://schemas.microsoft.com/office/powerpoint/2010/main" val="812184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Instagramissa</a:t>
            </a:r>
            <a:r>
              <a:rPr lang="fi-FI" sz="3000" dirty="0">
                <a:solidFill>
                  <a:schemeClr val="accent1"/>
                </a:solidFill>
              </a:rPr>
              <a:t> TOP 10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532036964"/>
              </p:ext>
            </p:extLst>
          </p:nvPr>
        </p:nvGraphicFramePr>
        <p:xfrm>
          <a:off x="3703434" y="1410788"/>
          <a:ext cx="4785132" cy="4741814"/>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31074">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Luonto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810</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Seiska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426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K-Ruoka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31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dirty="0">
                          <a:solidFill>
                            <a:srgbClr val="002649"/>
                          </a:solidFill>
                          <a:effectLst/>
                          <a:latin typeface="Neue Haas Unica W1G" panose="020B0504030206020203" pitchFamily="34" charset="0"/>
                        </a:rPr>
                        <a:t>Koululainen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282</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Eeva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155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Vapaa-ajan Kalastaja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133</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31074">
                <a:tc>
                  <a:txBody>
                    <a:bodyPr/>
                    <a:lstStyle/>
                    <a:p>
                      <a:pPr algn="ctr" fontAlgn="b"/>
                      <a:r>
                        <a:rPr lang="fi-FI" sz="1500" u="none" strike="noStrike" kern="1200" noProof="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Meidän Mökki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Yhteishyvä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85632224"/>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Viherpiha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91</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653992292"/>
                  </a:ext>
                </a:extLst>
              </a:tr>
              <a:tr h="431074">
                <a:tc>
                  <a:txBody>
                    <a:bodyPr/>
                    <a:lstStyle/>
                    <a:p>
                      <a:pPr algn="ctr" fontAlgn="b"/>
                      <a:r>
                        <a:rPr lang="fi-FI" sz="1500" u="none" strike="noStrike" kern="1200" noProof="0" dirty="0">
                          <a:solidFill>
                            <a:schemeClr val="accent1"/>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 Naiset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89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tx2"/>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3175" cap="flat" cmpd="sng" algn="ctr">
                      <a:solidFill>
                        <a:schemeClr val="accent2">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127811441"/>
                  </a:ext>
                </a:extLst>
              </a:tr>
            </a:tbl>
          </a:graphicData>
        </a:graphic>
      </p:graphicFrame>
    </p:spTree>
    <p:extLst>
      <p:ext uri="{BB962C8B-B14F-4D97-AF65-F5344CB8AC3E}">
        <p14:creationId xmlns:p14="http://schemas.microsoft.com/office/powerpoint/2010/main" val="9284630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580D914-1410-E34D-A2B5-24E5469ED6EB}"/>
              </a:ext>
            </a:extLst>
          </p:cNvPr>
          <p:cNvSpPr>
            <a:spLocks noGrp="1"/>
          </p:cNvSpPr>
          <p:nvPr>
            <p:ph type="title"/>
          </p:nvPr>
        </p:nvSpPr>
        <p:spPr>
          <a:xfrm>
            <a:off x="838200" y="191889"/>
            <a:ext cx="10602912" cy="931517"/>
          </a:xfrm>
        </p:spPr>
        <p:txBody>
          <a:bodyPr anchor="ctr">
            <a:noAutofit/>
          </a:bodyPr>
          <a:lstStyle/>
          <a:p>
            <a:r>
              <a:rPr lang="fi-FI" sz="3000" dirty="0">
                <a:solidFill>
                  <a:schemeClr val="accent1"/>
                </a:solidFill>
              </a:rPr>
              <a:t>Eniten uusia seuraajia </a:t>
            </a:r>
            <a:r>
              <a:rPr lang="fi-FI" sz="3000" u="sng" dirty="0">
                <a:solidFill>
                  <a:schemeClr val="accent1"/>
                </a:solidFill>
              </a:rPr>
              <a:t>Twitterissä</a:t>
            </a:r>
            <a:r>
              <a:rPr lang="fi-FI" sz="3000" dirty="0">
                <a:solidFill>
                  <a:schemeClr val="accent1"/>
                </a:solidFill>
              </a:rPr>
              <a:t> TOP 10 / kesäkuu 2023</a:t>
            </a:r>
          </a:p>
        </p:txBody>
      </p:sp>
      <p:graphicFrame>
        <p:nvGraphicFramePr>
          <p:cNvPr id="7" name="Table 7">
            <a:extLst>
              <a:ext uri="{FF2B5EF4-FFF2-40B4-BE49-F238E27FC236}">
                <a16:creationId xmlns:a16="http://schemas.microsoft.com/office/drawing/2014/main" id="{81418DE7-D61F-7041-819A-B3EDBDD89FED}"/>
              </a:ext>
            </a:extLst>
          </p:cNvPr>
          <p:cNvGraphicFramePr>
            <a:graphicFrameLocks noGrp="1"/>
          </p:cNvGraphicFramePr>
          <p:nvPr>
            <p:ph idx="10"/>
            <p:extLst>
              <p:ext uri="{D42A27DB-BD31-4B8C-83A1-F6EECF244321}">
                <p14:modId xmlns:p14="http://schemas.microsoft.com/office/powerpoint/2010/main" val="3707301677"/>
              </p:ext>
            </p:extLst>
          </p:nvPr>
        </p:nvGraphicFramePr>
        <p:xfrm>
          <a:off x="3703434" y="1410788"/>
          <a:ext cx="4785132" cy="4732563"/>
        </p:xfrm>
        <a:graphic>
          <a:graphicData uri="http://schemas.openxmlformats.org/drawingml/2006/table">
            <a:tbl>
              <a:tblPr firstRow="1" bandRow="1">
                <a:tableStyleId>{72833802-FEF1-4C79-8D5D-14CF1EAF98D9}</a:tableStyleId>
              </a:tblPr>
              <a:tblGrid>
                <a:gridCol w="674344">
                  <a:extLst>
                    <a:ext uri="{9D8B030D-6E8A-4147-A177-3AD203B41FA5}">
                      <a16:colId xmlns:a16="http://schemas.microsoft.com/office/drawing/2014/main" val="3436780004"/>
                    </a:ext>
                  </a:extLst>
                </a:gridCol>
                <a:gridCol w="2245091">
                  <a:extLst>
                    <a:ext uri="{9D8B030D-6E8A-4147-A177-3AD203B41FA5}">
                      <a16:colId xmlns:a16="http://schemas.microsoft.com/office/drawing/2014/main" val="3107084423"/>
                    </a:ext>
                  </a:extLst>
                </a:gridCol>
                <a:gridCol w="1541417">
                  <a:extLst>
                    <a:ext uri="{9D8B030D-6E8A-4147-A177-3AD203B41FA5}">
                      <a16:colId xmlns:a16="http://schemas.microsoft.com/office/drawing/2014/main" val="2894783011"/>
                    </a:ext>
                  </a:extLst>
                </a:gridCol>
                <a:gridCol w="324280">
                  <a:extLst>
                    <a:ext uri="{9D8B030D-6E8A-4147-A177-3AD203B41FA5}">
                      <a16:colId xmlns:a16="http://schemas.microsoft.com/office/drawing/2014/main" val="3113567705"/>
                    </a:ext>
                  </a:extLst>
                </a:gridCol>
              </a:tblGrid>
              <a:tr h="430233">
                <a:tc gridSpan="3">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fi-FI" sz="1500" b="0" i="0" kern="1200" noProof="0" dirty="0">
                          <a:solidFill>
                            <a:schemeClr val="bg1"/>
                          </a:solidFill>
                          <a:latin typeface="Neue Haas Unica W1G Medium" panose="020B0504030206020203" pitchFamily="34" charset="0"/>
                          <a:ea typeface="+mn-ea"/>
                          <a:cs typeface="+mn-cs"/>
                        </a:rPr>
                        <a:t>uusia seuraajia</a:t>
                      </a: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hMerge="1">
                  <a:txBody>
                    <a:bodyPr/>
                    <a:lstStyle/>
                    <a:p>
                      <a:pPr>
                        <a:lnSpc>
                          <a:spcPct val="100000"/>
                        </a:lnSpc>
                      </a:pPr>
                      <a:endParaRPr lang="fi-FI" sz="1300" noProof="0" dirty="0">
                        <a:solidFill>
                          <a:sysClr val="windowText" lastClr="000000"/>
                        </a:solidFill>
                      </a:endParaRPr>
                    </a:p>
                  </a:txBody>
                  <a:tcPr marL="0" marR="0" marT="0" marB="0" anchor="ctr"/>
                </a:tc>
                <a:tc hMerge="1">
                  <a:txBody>
                    <a:bodyPr/>
                    <a:lstStyle/>
                    <a:p>
                      <a:pPr algn="r">
                        <a:lnSpc>
                          <a:spcPct val="100000"/>
                        </a:lnSpc>
                      </a:pPr>
                      <a:r>
                        <a:rPr lang="fi-FI" sz="1500" b="0" i="0" noProof="0" dirty="0">
                          <a:solidFill>
                            <a:schemeClr val="bg1"/>
                          </a:solidFill>
                          <a:latin typeface="Neue Haas Unica W1G Medium" panose="020B0504030206020203" pitchFamily="34" charset="0"/>
                        </a:rPr>
                        <a:t>kanavan tilaajia</a:t>
                      </a:r>
                      <a:endParaRPr lang="fi-FI" sz="1500" b="0" noProof="0" dirty="0">
                        <a:solidFill>
                          <a:schemeClr val="bg1"/>
                        </a:solidFill>
                        <a:latin typeface="Neue Haas Unica W1G" panose="020B0504030206020203" pitchFamily="34" charset="0"/>
                      </a:endParaRPr>
                    </a:p>
                  </a:txBody>
                  <a:tcPr marL="0" marR="0" marT="0"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lnSpc>
                          <a:spcPct val="100000"/>
                        </a:lnSpc>
                      </a:pPr>
                      <a:endParaRPr lang="fi-FI" sz="1500" b="0" noProof="0" dirty="0">
                        <a:solidFill>
                          <a:schemeClr val="bg1"/>
                        </a:solidFill>
                        <a:latin typeface="Neue Haas Unica W1G" panose="020B0504030206020203" pitchFamily="34" charset="0"/>
                      </a:endParaRPr>
                    </a:p>
                  </a:txBody>
                  <a:tcPr marL="0" marR="0" marT="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35202110"/>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1.</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Kuvalehti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6350" cap="flat" cmpd="sng" algn="ctr">
                      <a:noFill/>
                      <a:prstDash val="solid"/>
                      <a:miter lim="800000"/>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207</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635044205"/>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2.</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Talouselämä</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108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142137905"/>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3.</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Demokraatti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65</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926108310"/>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4.</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Mediuutiset</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56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630288932"/>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5.</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Suomen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4023938739"/>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6.</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Ulkopolitiikka</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48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436576395"/>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7.</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Arvopaperi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2131458507"/>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8.</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Reserviläinen</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36</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39479928"/>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9.</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Potilaan Lääkärilehti</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a:solidFill>
                            <a:srgbClr val="002649"/>
                          </a:solidFill>
                          <a:effectLst/>
                          <a:latin typeface="Neue Haas Unica W1G" panose="020B0504030206020203" pitchFamily="34" charset="0"/>
                        </a:rPr>
                        <a:t>19</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9525" cap="flat" cmpd="sng" algn="ctr">
                      <a:noFill/>
                      <a:prstDash val="dot"/>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89978998"/>
                  </a:ext>
                </a:extLst>
              </a:tr>
              <a:tr h="430233">
                <a:tc>
                  <a:txBody>
                    <a:bodyPr/>
                    <a:lstStyle/>
                    <a:p>
                      <a:pPr algn="ctr" fontAlgn="b"/>
                      <a:r>
                        <a:rPr lang="fi-FI" sz="1500" u="none" strike="noStrike" kern="1200" noProof="0" dirty="0">
                          <a:solidFill>
                            <a:srgbClr val="002649"/>
                          </a:solidFill>
                          <a:effectLst/>
                          <a:latin typeface="Neue Haas Unica W1G" panose="020B0504030206020203" pitchFamily="34" charset="0"/>
                          <a:ea typeface="+mn-ea"/>
                          <a:cs typeface="+mn-cs"/>
                        </a:rPr>
                        <a:t>10.</a:t>
                      </a: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l" fontAlgn="b"/>
                      <a:r>
                        <a:rPr lang="fi-FI" sz="1500" b="0" i="0" u="none" strike="noStrike">
                          <a:solidFill>
                            <a:srgbClr val="002649"/>
                          </a:solidFill>
                          <a:effectLst/>
                          <a:latin typeface="Neue Haas Unica W1G" panose="020B0504030206020203" pitchFamily="34" charset="0"/>
                        </a:rPr>
                        <a:t>Yliopisto</a:t>
                      </a:r>
                    </a:p>
                  </a:txBody>
                  <a:tcPr marL="9525" marR="9525" marT="9525"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r" fontAlgn="b"/>
                      <a:r>
                        <a:rPr lang="fi-FI" sz="1500" b="0" i="0" u="none" strike="noStrike" dirty="0">
                          <a:solidFill>
                            <a:srgbClr val="002649"/>
                          </a:solidFill>
                          <a:effectLst/>
                          <a:latin typeface="Neue Haas Unica W1G" panose="020B0504030206020203" pitchFamily="34" charset="0"/>
                        </a:rPr>
                        <a:t>18</a:t>
                      </a:r>
                    </a:p>
                  </a:txBody>
                  <a:tcPr marL="9525" marR="9525" marT="9525" marB="0" anchor="ctr">
                    <a:lnL>
                      <a:noFill/>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tc>
                  <a:txBody>
                    <a:bodyPr/>
                    <a:lstStyle/>
                    <a:p>
                      <a:pPr algn="ctr" fontAlgn="b"/>
                      <a:endParaRPr lang="fi-FI" sz="1500" u="none" strike="noStrike" kern="1200" noProof="0" dirty="0">
                        <a:solidFill>
                          <a:schemeClr val="accent1"/>
                        </a:solidFill>
                        <a:effectLst/>
                        <a:latin typeface="Neue Haas Unica W1G" panose="020B0504030206020203" pitchFamily="34" charset="0"/>
                        <a:ea typeface="+mn-ea"/>
                        <a:cs typeface="+mn-cs"/>
                      </a:endParaRPr>
                    </a:p>
                  </a:txBody>
                  <a:tcPr marL="12700" marR="12700" marT="12700" marB="0" anchor="ctr">
                    <a:lnL w="9525" cap="flat" cmpd="sng" algn="ctr">
                      <a:noFill/>
                      <a:prstDash val="dot"/>
                      <a:round/>
                      <a:headEnd type="none" w="med" len="med"/>
                      <a:tailEnd type="none" w="med" len="med"/>
                    </a:lnL>
                    <a:lnR w="9525" cap="flat" cmpd="sng" algn="ctr">
                      <a:noFill/>
                      <a:prstDash val="dot"/>
                      <a:round/>
                      <a:headEnd type="none" w="med" len="med"/>
                      <a:tailEnd type="none" w="med" len="med"/>
                    </a:lnR>
                    <a:lnT w="9525" cap="flat" cmpd="sng" algn="ctr">
                      <a:noFill/>
                      <a:prstDash val="dot"/>
                      <a:round/>
                      <a:headEnd type="none" w="med" len="med"/>
                      <a:tailEnd type="none" w="med" len="med"/>
                    </a:lnT>
                    <a:lnB w="6350" cap="flat" cmpd="sng" algn="ctr">
                      <a:solidFill>
                        <a:schemeClr val="accent2">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alpha val="15000"/>
                      </a:schemeClr>
                    </a:solidFill>
                  </a:tcPr>
                </a:tc>
                <a:extLst>
                  <a:ext uri="{0D108BD9-81ED-4DB2-BD59-A6C34878D82A}">
                    <a16:rowId xmlns:a16="http://schemas.microsoft.com/office/drawing/2014/main" val="1487090641"/>
                  </a:ext>
                </a:extLst>
              </a:tr>
            </a:tbl>
          </a:graphicData>
        </a:graphic>
      </p:graphicFrame>
    </p:spTree>
    <p:extLst>
      <p:ext uri="{BB962C8B-B14F-4D97-AF65-F5344CB8AC3E}">
        <p14:creationId xmlns:p14="http://schemas.microsoft.com/office/powerpoint/2010/main" val="559669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54211F1-BC6F-244E-990C-EA5DDCFFA30A}"/>
              </a:ext>
            </a:extLst>
          </p:cNvPr>
          <p:cNvSpPr>
            <a:spLocks noGrp="1"/>
          </p:cNvSpPr>
          <p:nvPr>
            <p:ph type="title"/>
          </p:nvPr>
        </p:nvSpPr>
        <p:spPr/>
        <p:txBody>
          <a:bodyPr/>
          <a:lstStyle/>
          <a:p>
            <a:r>
              <a:rPr lang="fi-FI" dirty="0"/>
              <a:t>Seuratut mediat</a:t>
            </a:r>
          </a:p>
        </p:txBody>
      </p:sp>
    </p:spTree>
    <p:extLst>
      <p:ext uri="{BB962C8B-B14F-4D97-AF65-F5344CB8AC3E}">
        <p14:creationId xmlns:p14="http://schemas.microsoft.com/office/powerpoint/2010/main" val="1635307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(2</a:t>
            </a:r>
            <a:r>
              <a:rPr lang="fi-FI" sz="3400" dirty="0">
                <a:solidFill>
                  <a:schemeClr val="tx2"/>
                </a:solidFill>
                <a:latin typeface="Canela Medium" pitchFamily="2" charset="77"/>
              </a:rPr>
              <a:t>06</a:t>
            </a:r>
            <a:r>
              <a:rPr lang="en-FI" sz="3400" dirty="0">
                <a:solidFill>
                  <a:schemeClr val="tx2"/>
                </a:solidFill>
                <a:latin typeface="Canela Medium" pitchFamily="2" charset="77"/>
              </a:rPr>
              <a:t> kpl) /</a:t>
            </a:r>
            <a:r>
              <a:rPr lang="fi-FI" sz="3400" dirty="0"/>
              <a:t> kesäkuu 2023</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effectLst/>
                <a:latin typeface="Calibri" panose="020F0502020204030204" pitchFamily="34" charset="0"/>
                <a:ea typeface="Calibri" panose="020F0502020204030204" pitchFamily="34" charset="0"/>
                <a:cs typeface="Times New Roman" panose="02020603050405020304" pitchFamily="18" charset="0"/>
              </a:rPr>
              <a:t>Aarre     Aku Ankka     Alibi     Allergia, Iho &amp; Astma     Anna     Antiikki &amp; Design     Apteekkarilehti     Apu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Apu</a:t>
            </a:r>
            <a:r>
              <a:rPr lang="fi-FI" sz="1600" dirty="0">
                <a:effectLst/>
                <a:latin typeface="Calibri" panose="020F0502020204030204" pitchFamily="34" charset="0"/>
                <a:ea typeface="Calibri" panose="020F0502020204030204" pitchFamily="34" charset="0"/>
                <a:cs typeface="Times New Roman" panose="02020603050405020304" pitchFamily="18" charset="0"/>
              </a:rPr>
              <a:t> Juniori     Arkkitehti     Arkkitehtiuutiset     Aromi     Arvopaperi     Ase &amp; Erä     ASE-lehti     Askel     Auto Bild Suomi     Automaatioväylä     Avotakka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Caravan</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Deko</a:t>
            </a:r>
            <a:r>
              <a:rPr lang="fi-FI" sz="1600" dirty="0">
                <a:effectLst/>
                <a:latin typeface="Calibri" panose="020F0502020204030204" pitchFamily="34" charset="0"/>
                <a:ea typeface="Calibri" panose="020F0502020204030204" pitchFamily="34" charset="0"/>
                <a:cs typeface="Times New Roman" panose="02020603050405020304" pitchFamily="18" charset="0"/>
              </a:rPr>
              <a:t>     Demokraatti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DigiKuva</a:t>
            </a:r>
            <a:r>
              <a:rPr lang="fi-FI" sz="1600" dirty="0">
                <a:effectLst/>
                <a:latin typeface="Calibri" panose="020F0502020204030204" pitchFamily="34" charset="0"/>
                <a:ea typeface="Calibri" panose="020F0502020204030204" pitchFamily="34" charset="0"/>
                <a:cs typeface="Times New Roman" panose="02020603050405020304" pitchFamily="18" charset="0"/>
              </a:rPr>
              <a:t>     Eeva     Elintarvike ja Terveys     Elämä     Erä     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Evento</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Fashion</a:t>
            </a:r>
            <a:r>
              <a:rPr lang="fi-FI" sz="1600" dirty="0">
                <a:effectLst/>
                <a:latin typeface="Calibri" panose="020F0502020204030204" pitchFamily="34" charset="0"/>
                <a:ea typeface="Calibri" panose="020F0502020204030204" pitchFamily="34" charset="0"/>
                <a:cs typeface="Times New Roman" panose="02020603050405020304" pitchFamily="18" charset="0"/>
              </a:rPr>
              <a:t> Finland     Gloria     Glorian Koti     Glorian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ruoka&amp;viini</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Goal</a:t>
            </a:r>
            <a:r>
              <a:rPr lang="fi-FI" sz="1600" dirty="0">
                <a:effectLst/>
                <a:latin typeface="Calibri" panose="020F0502020204030204" pitchFamily="34" charset="0"/>
                <a:ea typeface="Calibri" panose="020F0502020204030204" pitchFamily="34" charset="0"/>
                <a:cs typeface="Times New Roman" panose="02020603050405020304" pitchFamily="18" charset="0"/>
              </a:rPr>
              <a:t>     GTi-Magazine     Hevoshullu     Hevosmaailma     Hifimaailma     Hiihto     HR Viesti     HS Meidän perhe     Hymy     Hyvä terveys     Ihana     Image     Improbatur     Insinööri     Juoksija     Kaikkien aikojen Joulu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Kaksplus</a:t>
            </a:r>
            <a:r>
              <a:rPr lang="fi-FI" sz="1600" dirty="0">
                <a:effectLst/>
                <a:latin typeface="Calibri" panose="020F0502020204030204" pitchFamily="34" charset="0"/>
                <a:ea typeface="Calibri" panose="020F0502020204030204" pitchFamily="34" charset="0"/>
                <a:cs typeface="Times New Roman" panose="02020603050405020304" pitchFamily="18" charset="0"/>
              </a:rPr>
              <a:t>     Kamera-lehti     Katso     Kauneimmat Käsityöt     Kauneus &amp; Terveys     Kauppalehti Fakta     Kehittyvä kauppa     Kello &amp; Kulta     Kiinteistö &amp; energia     Kippari     Kissafani     Kodin Kuvalehti     Kodin Pellervo     Koiramme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Kommuntorget</a:t>
            </a:r>
            <a:r>
              <a:rPr lang="fi-FI" sz="1600" dirty="0">
                <a:effectLst/>
                <a:latin typeface="Calibri" panose="020F0502020204030204" pitchFamily="34" charset="0"/>
                <a:ea typeface="Calibri" panose="020F0502020204030204" pitchFamily="34" charset="0"/>
                <a:cs typeface="Times New Roman" panose="02020603050405020304" pitchFamily="18" charset="0"/>
              </a:rPr>
              <a:t> –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Finlands</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kommuntidning</a:t>
            </a:r>
            <a:r>
              <a:rPr lang="fi-FI" sz="1600" dirty="0">
                <a:effectLst/>
                <a:latin typeface="Calibri" panose="020F0502020204030204" pitchFamily="34" charset="0"/>
                <a:ea typeface="Calibri" panose="020F0502020204030204" pitchFamily="34" charset="0"/>
                <a:cs typeface="Times New Roman" panose="02020603050405020304" pitchFamily="18" charset="0"/>
              </a:rPr>
              <a:t>     Konekuriiri     Konepörssi     Koneviesti     Koti ja keittiö     Koti ja maaseutu     Kotiliesi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Kotiliesi</a:t>
            </a:r>
            <a:r>
              <a:rPr lang="fi-FI" sz="1600" dirty="0">
                <a:effectLst/>
                <a:latin typeface="Calibri" panose="020F0502020204030204" pitchFamily="34" charset="0"/>
                <a:ea typeface="Calibri" panose="020F0502020204030204" pitchFamily="34" charset="0"/>
                <a:cs typeface="Times New Roman" panose="02020603050405020304" pitchFamily="18" charset="0"/>
              </a:rPr>
              <a:t> Käsityö     Kotilääkäri     Kotimaa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KotiMikro</a:t>
            </a:r>
            <a:r>
              <a:rPr lang="fi-FI" sz="1600" dirty="0">
                <a:effectLst/>
                <a:latin typeface="Calibri" panose="020F0502020204030204" pitchFamily="34" charset="0"/>
                <a:ea typeface="Calibri" panose="020F0502020204030204" pitchFamily="34" charset="0"/>
                <a:cs typeface="Times New Roman" panose="02020603050405020304" pitchFamily="18" charset="0"/>
              </a:rPr>
              <a:t>     Kotipuutarha     Kotitalo     Kotivinkki     Koululainen     K-Ruoka     Kuluttaja     Kuntalehti     Kuntatekniikka     Kunto Plus     Käytännön Maamies     Lapsen Maailma     Lastenkirkko     Lastenmaa     Leivotaan     Linja     Luontaisterveys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Lätta</a:t>
            </a:r>
            <a:r>
              <a:rPr lang="fi-FI" sz="1600" dirty="0">
                <a:effectLst/>
                <a:latin typeface="Calibri" panose="020F0502020204030204" pitchFamily="34" charset="0"/>
                <a:ea typeface="Calibri" panose="020F0502020204030204" pitchFamily="34" charset="0"/>
                <a:cs typeface="Times New Roman" panose="02020603050405020304" pitchFamily="18" charset="0"/>
              </a:rPr>
              <a: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bladet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Maailman Kuvalehti     Maalla     Maku     Matka     Me Naiset     </a:t>
            </a:r>
            <a:r>
              <a:rPr lang="fi-FI" sz="1600" dirty="0" err="1">
                <a:effectLst/>
                <a:latin typeface="Calibri" panose="020F0502020204030204" pitchFamily="34" charset="0"/>
                <a:ea typeface="Calibri" panose="020F0502020204030204" pitchFamily="34" charset="0"/>
                <a:cs typeface="Times New Roman" panose="02020603050405020304" pitchFamily="18" charset="0"/>
              </a:rPr>
              <a:t>Mediuutiset</a:t>
            </a:r>
            <a:r>
              <a:rPr lang="fi-FI" sz="1600" dirty="0">
                <a:effectLst/>
                <a:latin typeface="Calibri" panose="020F0502020204030204" pitchFamily="34" charset="0"/>
                <a:ea typeface="Calibri" panose="020F0502020204030204" pitchFamily="34" charset="0"/>
                <a:cs typeface="Times New Roman" panose="02020603050405020304" pitchFamily="18" charset="0"/>
              </a:rPr>
              <a:t>     Meidän Mökki     Meidän Talo     Meillä kotona     </a:t>
            </a:r>
            <a:r>
              <a:rPr lang="fi-FI" sz="1600" dirty="0">
                <a:effectLst/>
                <a:latin typeface="+mn-lt"/>
                <a:ea typeface="Calibri" panose="020F0502020204030204" pitchFamily="34" charset="0"/>
                <a:cs typeface="Times New Roman" panose="02020603050405020304" pitchFamily="18" charset="0"/>
              </a:rPr>
              <a:t>Metsälehti     Metsästys ja Kalastus     </a:t>
            </a:r>
            <a:r>
              <a:rPr lang="fi-FI" sz="1600" dirty="0">
                <a:latin typeface="Calibri" panose="020F0502020204030204" pitchFamily="34" charset="0"/>
                <a:ea typeface="Calibri" panose="020F0502020204030204" pitchFamily="34" charset="0"/>
                <a:cs typeface="Times New Roman" panose="02020603050405020304" pitchFamily="18" charset="0"/>
              </a:rPr>
              <a:t>…</a:t>
            </a:r>
            <a:endParaRPr lang="fi-FI" sz="1600" dirty="0"/>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3538752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1F7DE-50D2-C94A-AF14-6ACEB45F687E}"/>
              </a:ext>
            </a:extLst>
          </p:cNvPr>
          <p:cNvSpPr>
            <a:spLocks noGrp="1"/>
          </p:cNvSpPr>
          <p:nvPr>
            <p:ph type="title"/>
          </p:nvPr>
        </p:nvSpPr>
        <p:spPr>
          <a:xfrm>
            <a:off x="1169070" y="235133"/>
            <a:ext cx="9941169" cy="875210"/>
          </a:xfrm>
        </p:spPr>
        <p:txBody>
          <a:bodyPr anchor="ctr">
            <a:normAutofit/>
          </a:bodyPr>
          <a:lstStyle/>
          <a:p>
            <a:r>
              <a:rPr lang="en-FI" sz="3400" dirty="0">
                <a:solidFill>
                  <a:schemeClr val="tx2"/>
                </a:solidFill>
                <a:latin typeface="Canela Medium" pitchFamily="2" charset="77"/>
              </a:rPr>
              <a:t>Seurannassa olleet mediat (2</a:t>
            </a:r>
            <a:r>
              <a:rPr lang="fi-FI" sz="3400" dirty="0"/>
              <a:t>06</a:t>
            </a:r>
            <a:r>
              <a:rPr lang="en-FI" sz="3400" dirty="0">
                <a:solidFill>
                  <a:schemeClr val="tx2"/>
                </a:solidFill>
                <a:latin typeface="Canela Medium" pitchFamily="2" charset="77"/>
              </a:rPr>
              <a:t> kpl) /</a:t>
            </a:r>
            <a:r>
              <a:rPr lang="fi-FI" sz="3400" dirty="0"/>
              <a:t> kesäkuu 2023</a:t>
            </a:r>
            <a:endParaRPr lang="en-FI" sz="3400" dirty="0">
              <a:solidFill>
                <a:schemeClr val="tx2"/>
              </a:solidFill>
              <a:latin typeface="Canela Medium" pitchFamily="2" charset="77"/>
            </a:endParaRPr>
          </a:p>
        </p:txBody>
      </p:sp>
      <p:sp>
        <p:nvSpPr>
          <p:cNvPr id="7" name="Content Placeholder 6">
            <a:extLst>
              <a:ext uri="{FF2B5EF4-FFF2-40B4-BE49-F238E27FC236}">
                <a16:creationId xmlns:a16="http://schemas.microsoft.com/office/drawing/2014/main" id="{4D408246-F249-E64C-B4BD-AD0D1C184A7A}"/>
              </a:ext>
            </a:extLst>
          </p:cNvPr>
          <p:cNvSpPr>
            <a:spLocks noGrp="1"/>
          </p:cNvSpPr>
          <p:nvPr>
            <p:ph idx="11"/>
          </p:nvPr>
        </p:nvSpPr>
        <p:spPr>
          <a:xfrm>
            <a:off x="759678" y="1110343"/>
            <a:ext cx="10614580" cy="5264331"/>
          </a:xfrm>
        </p:spPr>
        <p:txBody>
          <a:bodyPr anchor="ctr">
            <a:noAutofit/>
          </a:bodyPr>
          <a:lstStyle/>
          <a:p>
            <a:pPr marL="0" indent="0">
              <a:lnSpc>
                <a:spcPct val="150000"/>
              </a:lnSpc>
            </a:pPr>
            <a:r>
              <a:rPr lang="fi-FI" sz="1600" dirty="0">
                <a:latin typeface="+mn-lt"/>
              </a:rPr>
              <a:t>…     </a:t>
            </a:r>
            <a:r>
              <a:rPr lang="fi-FI" sz="1600" dirty="0">
                <a:effectLst/>
                <a:latin typeface="+mn-lt"/>
                <a:ea typeface="Calibri" panose="020F0502020204030204" pitchFamily="34" charset="0"/>
                <a:cs typeface="Times New Roman" panose="02020603050405020304" pitchFamily="18" charset="0"/>
              </a:rPr>
              <a:t>Metsästäjä     Mikrobitti     Mondo     Moottori     Motiivi     Museo     Nuotta     Nyyrikki     Oma PIHA     Opettaja     Osuustoiminta     Palokuntalainen     Parnasso     Pelastustieto     Pelit     Perusta     Pieni on Suurin     Pinni     Pirkka     Polemiikki     Poromies     Potilaan Lääkärilehti     </a:t>
            </a:r>
            <a:r>
              <a:rPr lang="fi-FI" sz="1600" dirty="0" err="1">
                <a:effectLst/>
                <a:latin typeface="+mn-lt"/>
                <a:ea typeface="Calibri" panose="020F0502020204030204" pitchFamily="34" charset="0"/>
                <a:cs typeface="Times New Roman" panose="02020603050405020304" pitchFamily="18" charset="0"/>
              </a:rPr>
              <a:t>Print&amp;Media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prointerior</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Promaint</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PUUTARHA&amp;kauppa</a:t>
            </a:r>
            <a:r>
              <a:rPr lang="fi-FI" sz="1600" dirty="0">
                <a:effectLst/>
                <a:latin typeface="+mn-lt"/>
                <a:ea typeface="Calibri" panose="020F0502020204030204" pitchFamily="34" charset="0"/>
                <a:cs typeface="Times New Roman" panose="02020603050405020304" pitchFamily="18" charset="0"/>
              </a:rPr>
              <a:t>     </a:t>
            </a:r>
            <a:r>
              <a:rPr lang="fi-FI" sz="1600" dirty="0" err="1">
                <a:effectLst/>
                <a:latin typeface="+mn-lt"/>
                <a:ea typeface="Calibri" panose="020F0502020204030204" pitchFamily="34" charset="0"/>
                <a:cs typeface="Times New Roman" panose="02020603050405020304" pitchFamily="18" charset="0"/>
              </a:rPr>
              <a:t>Pyöräily+Triathlon</a:t>
            </a:r>
            <a:r>
              <a:rPr lang="fi-FI" sz="1600" dirty="0">
                <a:effectLst/>
                <a:latin typeface="+mn-lt"/>
                <a:ea typeface="Calibri" panose="020F0502020204030204" pitchFamily="34" charset="0"/>
                <a:cs typeface="Times New Roman" panose="02020603050405020304" pitchFamily="18" charset="0"/>
              </a:rPr>
              <a:t>     Rakennuslehti     Rakennustaito     Reserviläinen     Riffi     RONDO Classic     Sairaanhoitaja     Sana     Sanansaattaja     Seiska     Selkosanomat     Seura     </a:t>
            </a:r>
            <a:r>
              <a:rPr lang="fi-FI" sz="1600" dirty="0" err="1">
                <a:effectLst/>
                <a:latin typeface="+mn-lt"/>
                <a:ea typeface="Calibri" panose="020F0502020204030204" pitchFamily="34" charset="0"/>
                <a:cs typeface="Times New Roman" panose="02020603050405020304" pitchFamily="18" charset="0"/>
              </a:rPr>
              <a:t>Shaker</a:t>
            </a:r>
            <a:r>
              <a:rPr lang="fi-FI" sz="1600" dirty="0">
                <a:effectLst/>
                <a:latin typeface="+mn-lt"/>
                <a:ea typeface="Calibri" panose="020F0502020204030204" pitchFamily="34" charset="0"/>
                <a:cs typeface="Times New Roman" panose="02020603050405020304" pitchFamily="18" charset="0"/>
              </a:rPr>
              <a:t>     Sielunpeili     Siivet     Soppa365     Sosiaalivakuutus     Sport     Suomen Autolehti     Suomen Hammaslääkärilehti     Suomen Kiinteistölehti     Suomen Kuvalehti     Suomen Luonto     Suomen Lääkärilehti     Suomen Sotilas     </a:t>
            </a:r>
            <a:r>
              <a:rPr lang="fi-FI" sz="1600" dirty="0" err="1">
                <a:effectLst/>
                <a:latin typeface="+mn-lt"/>
                <a:ea typeface="Calibri" panose="020F0502020204030204" pitchFamily="34" charset="0"/>
                <a:cs typeface="Times New Roman" panose="02020603050405020304" pitchFamily="18" charset="0"/>
              </a:rPr>
              <a:t>SuomiViihde</a:t>
            </a:r>
            <a:r>
              <a:rPr lang="fi-FI" sz="1600" dirty="0">
                <a:effectLst/>
                <a:latin typeface="+mn-lt"/>
                <a:ea typeface="Calibri" panose="020F0502020204030204" pitchFamily="34" charset="0"/>
                <a:cs typeface="Times New Roman" panose="02020603050405020304" pitchFamily="18" charset="0"/>
              </a:rPr>
              <a:t>     Super     Suuri Käsityö     Sähkömaailma     Taide     TAITO     Talentia     Talomestari     Talotekniikka     Talouselämä     Taloustaito     </a:t>
            </a:r>
            <a:r>
              <a:rPr lang="fi-FI" sz="1600" dirty="0" err="1">
                <a:effectLst/>
                <a:latin typeface="+mn-lt"/>
                <a:ea typeface="Calibri" panose="020F0502020204030204" pitchFamily="34" charset="0"/>
                <a:cs typeface="Times New Roman" panose="02020603050405020304" pitchFamily="18" charset="0"/>
              </a:rPr>
              <a:t>Teatteri&amp;Tanssi+Sirkus</a:t>
            </a:r>
            <a:r>
              <a:rPr lang="fi-FI" sz="1600" dirty="0">
                <a:effectLst/>
                <a:latin typeface="+mn-lt"/>
                <a:ea typeface="Calibri" panose="020F0502020204030204" pitchFamily="34" charset="0"/>
                <a:cs typeface="Times New Roman" panose="02020603050405020304" pitchFamily="18" charset="0"/>
              </a:rPr>
              <a:t>     Tee Itse     Tehy-lehti     Tekniikan Maailma     Tekniikka &amp; Talous     Terassi-lehti     Tiede     </a:t>
            </a:r>
            <a:r>
              <a:rPr lang="fi-FI" sz="1600" dirty="0" err="1">
                <a:effectLst/>
                <a:latin typeface="+mn-lt"/>
                <a:ea typeface="Calibri" panose="020F0502020204030204" pitchFamily="34" charset="0"/>
                <a:cs typeface="Times New Roman" panose="02020603050405020304" pitchFamily="18" charset="0"/>
              </a:rPr>
              <a:t>Tiede</a:t>
            </a:r>
            <a:r>
              <a:rPr lang="fi-FI" sz="1600" dirty="0">
                <a:effectLst/>
                <a:latin typeface="+mn-lt"/>
                <a:ea typeface="Calibri" panose="020F0502020204030204" pitchFamily="34" charset="0"/>
                <a:cs typeface="Times New Roman" panose="02020603050405020304" pitchFamily="18" charset="0"/>
              </a:rPr>
              <a:t> Luonto     Tieteen Kuvalehti     Tieteen Kuvalehti Historia     Tilisanomat     </a:t>
            </a:r>
            <a:r>
              <a:rPr lang="fi-FI" sz="1600" dirty="0" err="1">
                <a:effectLst/>
                <a:latin typeface="+mn-lt"/>
                <a:ea typeface="Calibri" panose="020F0502020204030204" pitchFamily="34" charset="0"/>
                <a:cs typeface="Times New Roman" panose="02020603050405020304" pitchFamily="18" charset="0"/>
              </a:rPr>
              <a:t>Tivi</a:t>
            </a:r>
            <a:r>
              <a:rPr lang="fi-FI" sz="1600" dirty="0">
                <a:effectLst/>
                <a:latin typeface="+mn-lt"/>
                <a:ea typeface="Calibri" panose="020F0502020204030204" pitchFamily="34" charset="0"/>
                <a:cs typeface="Times New Roman" panose="02020603050405020304" pitchFamily="18" charset="0"/>
              </a:rPr>
              <a:t>     TM Rakennusmaailma     Tosi Elämää     Trendi     TTT-lehti     Tunne &amp; Mieli     Tuulilasi     TV-maailma     Ulkopolitiikka     Ultra     Unelmien </a:t>
            </a:r>
            <a:r>
              <a:rPr lang="fi-FI" sz="1600" dirty="0" err="1">
                <a:effectLst/>
                <a:latin typeface="+mn-lt"/>
                <a:ea typeface="Calibri" panose="020F0502020204030204" pitchFamily="34" charset="0"/>
                <a:cs typeface="Times New Roman" panose="02020603050405020304" pitchFamily="18" charset="0"/>
              </a:rPr>
              <a:t>Talo&amp;Koti</a:t>
            </a:r>
            <a:r>
              <a:rPr lang="fi-FI" sz="1600" dirty="0">
                <a:effectLst/>
                <a:latin typeface="+mn-lt"/>
                <a:ea typeface="Calibri" panose="020F0502020204030204" pitchFamily="34" charset="0"/>
                <a:cs typeface="Times New Roman" panose="02020603050405020304" pitchFamily="18" charset="0"/>
              </a:rPr>
              <a:t>     Uusiouutiset     V8-Magazine     Valitut Palat - Reader's Digest     Vapaa-ajan Kalastaja     Vapaussoturi     Vauhdin Maailma     Vene     Verotus     Viherpiha     Viini     Viisas Raha     Vinkki     Vitriini     VIVA     Voi hyvin     X     Yhteishyvä     Yliopisto     Ylioppilaslehti     Ympäristö ja Terveys     Yrittäjä Plus</a:t>
            </a:r>
            <a:endParaRPr lang="fi-FI" sz="1600" dirty="0">
              <a:latin typeface="+mn-lt"/>
            </a:endParaRPr>
          </a:p>
        </p:txBody>
      </p:sp>
      <p:sp>
        <p:nvSpPr>
          <p:cNvPr id="6" name="Content Placeholder 2">
            <a:extLst>
              <a:ext uri="{FF2B5EF4-FFF2-40B4-BE49-F238E27FC236}">
                <a16:creationId xmlns:a16="http://schemas.microsoft.com/office/drawing/2014/main" id="{7E26FECC-CBC7-7445-B83C-DA2B2DE6FDF7}"/>
              </a:ext>
            </a:extLst>
          </p:cNvPr>
          <p:cNvSpPr txBox="1">
            <a:spLocks/>
          </p:cNvSpPr>
          <p:nvPr/>
        </p:nvSpPr>
        <p:spPr>
          <a:xfrm>
            <a:off x="1219197" y="3054099"/>
            <a:ext cx="4847771" cy="2867729"/>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b="0" i="0" kern="1200">
                <a:solidFill>
                  <a:srgbClr val="002649"/>
                </a:solidFill>
                <a:latin typeface="Neue Haas Unica W1G Light" panose="020B0404030206020203" pitchFamily="34" charset="0"/>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b="0" i="0" kern="1200">
                <a:solidFill>
                  <a:srgbClr val="002649"/>
                </a:solidFill>
                <a:latin typeface="Neue Haas Unica W1G Light" panose="020B0404030206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b="0" i="0" kern="1200">
                <a:solidFill>
                  <a:srgbClr val="002649"/>
                </a:solidFill>
                <a:latin typeface="Neue Haas Unica W1G Light" panose="020B0404030206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endParaRPr lang="fi-FI" i="1" dirty="0">
              <a:solidFill>
                <a:schemeClr val="accent1"/>
              </a:solidFill>
              <a:latin typeface="Neue Haas Unica W1G" panose="020B0504030206020203" pitchFamily="34" charset="0"/>
            </a:endParaRPr>
          </a:p>
        </p:txBody>
      </p:sp>
    </p:spTree>
    <p:extLst>
      <p:ext uri="{BB962C8B-B14F-4D97-AF65-F5344CB8AC3E}">
        <p14:creationId xmlns:p14="http://schemas.microsoft.com/office/powerpoint/2010/main" val="913925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2763829"/>
            <a:ext cx="4473876" cy="2258291"/>
          </a:xfrm>
        </p:spPr>
        <p:txBody>
          <a:bodyPr anchor="ctr">
            <a:noAutofit/>
          </a:bodyPr>
          <a:lstStyle/>
          <a:p>
            <a:pPr marL="0" indent="0">
              <a:buNone/>
            </a:pPr>
            <a:r>
              <a:rPr lang="fi-FI" sz="1600" dirty="0"/>
              <a:t>Tekoäly on noussut aiheeksi, jota on mahdotonta sivuuttaa media-alan keskusteluissa. Mielenkiintoisimmat ongelmat liittyvät ennen kaikkea tekijänoikeuteen, kirjoittaa Aikakausmedian johtaja Mikko Hoikka.</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2"/>
              </a:rPr>
              <a:t>Lue lisää</a:t>
            </a:r>
            <a:endParaRPr lang="fi-FI" sz="1600" dirty="0">
              <a:solidFill>
                <a:schemeClr val="tx2"/>
              </a:solidFill>
              <a:latin typeface="Neue Haas Unica W1G" panose="020B0504030206020203"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706518"/>
            <a:ext cx="5540301" cy="1862283"/>
          </a:xfrm>
        </p:spPr>
        <p:txBody>
          <a:bodyPr>
            <a:noAutofit/>
          </a:bodyPr>
          <a:lstStyle/>
          <a:p>
            <a:r>
              <a:rPr lang="fi-FI" sz="3000" dirty="0">
                <a:solidFill>
                  <a:schemeClr val="accent1"/>
                </a:solidFill>
              </a:rPr>
              <a:t>Näkökulma: Onko tekijänoikeus tekoälynkestävä?</a:t>
            </a:r>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3"/>
          <a:stretch>
            <a:fillRect/>
          </a:stretch>
        </p:blipFill>
        <p:spPr>
          <a:xfrm>
            <a:off x="10064074" y="6389170"/>
            <a:ext cx="1845645" cy="139055"/>
          </a:xfrm>
          <a:prstGeom prst="rect">
            <a:avLst/>
          </a:prstGeom>
        </p:spPr>
      </p:pic>
      <p:pic>
        <p:nvPicPr>
          <p:cNvPr id="7" name="Picture Placeholder 6" descr="A close up of a net&#10;&#10;Description automatically generated">
            <a:extLst>
              <a:ext uri="{FF2B5EF4-FFF2-40B4-BE49-F238E27FC236}">
                <a16:creationId xmlns:a16="http://schemas.microsoft.com/office/drawing/2014/main" id="{3C8E4DB9-66B7-F5D2-8FFA-897C20E74F3B}"/>
              </a:ext>
            </a:extLst>
          </p:cNvPr>
          <p:cNvPicPr>
            <a:picLocks noGrp="1" noChangeAspect="1"/>
          </p:cNvPicPr>
          <p:nvPr>
            <p:ph type="pic" idx="1"/>
          </p:nvPr>
        </p:nvPicPr>
        <p:blipFill>
          <a:blip r:embed="rId4"/>
          <a:srcRect t="1351" b="1351"/>
          <a:stretch>
            <a:fillRect/>
          </a:stretch>
        </p:blipFill>
        <p:spPr/>
      </p:pic>
      <p:sp>
        <p:nvSpPr>
          <p:cNvPr id="9" name="TextBox 8">
            <a:extLst>
              <a:ext uri="{FF2B5EF4-FFF2-40B4-BE49-F238E27FC236}">
                <a16:creationId xmlns:a16="http://schemas.microsoft.com/office/drawing/2014/main" id="{44DDDF3B-B78B-067C-7FCE-8277400FE137}"/>
              </a:ext>
            </a:extLst>
          </p:cNvPr>
          <p:cNvSpPr txBox="1"/>
          <p:nvPr/>
        </p:nvSpPr>
        <p:spPr>
          <a:xfrm>
            <a:off x="6615411" y="6581001"/>
            <a:ext cx="1797627" cy="230832"/>
          </a:xfrm>
          <a:prstGeom prst="rect">
            <a:avLst/>
          </a:prstGeom>
          <a:noFill/>
        </p:spPr>
        <p:txBody>
          <a:bodyPr wrap="square" rtlCol="0">
            <a:spAutoFit/>
          </a:bodyPr>
          <a:lstStyle/>
          <a:p>
            <a:pPr algn="l"/>
            <a:r>
              <a:rPr lang="en-FI" sz="900" dirty="0">
                <a:solidFill>
                  <a:srgbClr val="FFF6FA"/>
                </a:solidFill>
                <a:latin typeface="Neue Haas Unica Pro Light" panose="020B0404030206020203" pitchFamily="34" charset="77"/>
              </a:rPr>
              <a:t>Kuva: </a:t>
            </a:r>
            <a:r>
              <a:rPr lang="en-GB" sz="900" dirty="0" err="1">
                <a:solidFill>
                  <a:srgbClr val="FFF6FA"/>
                </a:solidFill>
                <a:latin typeface="Neue Haas Unica Pro Light" panose="020B0404030206020203" pitchFamily="34" charset="77"/>
              </a:rPr>
              <a:t>Unsplash</a:t>
            </a:r>
            <a:endParaRPr lang="en-FI" sz="900" dirty="0">
              <a:solidFill>
                <a:srgbClr val="FFF6FA"/>
              </a:solidFill>
              <a:latin typeface="Neue Haas Unica Pro Light" panose="020B0404030206020203" pitchFamily="34" charset="77"/>
            </a:endParaRPr>
          </a:p>
        </p:txBody>
      </p:sp>
    </p:spTree>
    <p:extLst>
      <p:ext uri="{BB962C8B-B14F-4D97-AF65-F5344CB8AC3E}">
        <p14:creationId xmlns:p14="http://schemas.microsoft.com/office/powerpoint/2010/main" val="254633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lstStyle/>
          <a:p>
            <a:r>
              <a:rPr lang="fi-FI" dirty="0"/>
              <a:t>Aikakausmedioiden someyleisö / kesäkuu 2023</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800401"/>
            <a:ext cx="3425934" cy="5068664"/>
          </a:xfrm>
        </p:spPr>
        <p:txBody>
          <a:bodyPr anchor="ctr">
            <a:noAutofit/>
          </a:bodyPr>
          <a:lstStyle/>
          <a:p>
            <a:pPr algn="ctr"/>
            <a:r>
              <a:rPr lang="fi-FI" sz="2000" b="1" dirty="0">
                <a:solidFill>
                  <a:schemeClr val="bg2"/>
                </a:solidFill>
                <a:latin typeface="Neue Haas Unica W1G" panose="020B0504030206020203" pitchFamily="34" charset="0"/>
              </a:rPr>
              <a:t>Muutokset osuuksissa kokonaisyleisössä edellisvuoden vastaavaan ajankohtaan verrattuna (prosenttiyksikköä)</a:t>
            </a:r>
          </a:p>
          <a:p>
            <a:pPr algn="ctr"/>
            <a:br>
              <a:rPr lang="fi-FI" sz="2000" dirty="0">
                <a:solidFill>
                  <a:schemeClr val="bg2"/>
                </a:solidFill>
              </a:rPr>
            </a:b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–1,4</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+0,5</a:t>
            </a:r>
          </a:p>
          <a:p>
            <a:pPr algn="ctr"/>
            <a:r>
              <a:rPr lang="fi-FI" sz="2000" i="1" dirty="0">
                <a:solidFill>
                  <a:schemeClr val="bg2"/>
                </a:solidFill>
                <a:latin typeface="Neue Haas Unica W1G" panose="020B0504030206020203" pitchFamily="34" charset="0"/>
              </a:rPr>
              <a:t>Twitter</a:t>
            </a:r>
            <a:r>
              <a:rPr lang="fi-FI" sz="2000" dirty="0">
                <a:solidFill>
                  <a:schemeClr val="bg2"/>
                </a:solidFill>
                <a:latin typeface="Neue Haas Unica W1G" panose="020B0504030206020203" pitchFamily="34" charset="0"/>
              </a:rPr>
              <a:t> –0,4</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0,5</a:t>
            </a:r>
          </a:p>
          <a:p>
            <a:pPr algn="ctr"/>
            <a:r>
              <a:rPr lang="fi-FI" sz="2000" i="1" dirty="0">
                <a:solidFill>
                  <a:schemeClr val="bg2"/>
                </a:solidFill>
                <a:latin typeface="Neue Haas Unica W1G" panose="020B0504030206020203" pitchFamily="34" charset="0"/>
              </a:rPr>
              <a:t>Pinterest</a:t>
            </a:r>
            <a:r>
              <a:rPr lang="fi-FI" sz="2000" dirty="0">
                <a:solidFill>
                  <a:schemeClr val="bg2"/>
                </a:solidFill>
                <a:latin typeface="Neue Haas Unica W1G" panose="020B0504030206020203" pitchFamily="34" charset="0"/>
              </a:rPr>
              <a:t> +0,1</a:t>
            </a:r>
          </a:p>
          <a:p>
            <a:pPr algn="ctr"/>
            <a:r>
              <a:rPr lang="fi-FI" sz="2000" i="1" dirty="0" err="1">
                <a:solidFill>
                  <a:schemeClr val="bg2"/>
                </a:solidFill>
                <a:latin typeface="Neue Haas Unica W1G" panose="020B0504030206020203" pitchFamily="34" charset="0"/>
              </a:rPr>
              <a:t>TikTok</a:t>
            </a:r>
            <a:r>
              <a:rPr lang="fi-FI" sz="2000" dirty="0">
                <a:solidFill>
                  <a:schemeClr val="bg2"/>
                </a:solidFill>
                <a:latin typeface="Neue Haas Unica W1G" panose="020B0504030206020203" pitchFamily="34" charset="0"/>
              </a:rPr>
              <a:t> +0,7</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683349648"/>
              </p:ext>
            </p:extLst>
          </p:nvPr>
        </p:nvGraphicFramePr>
        <p:xfrm>
          <a:off x="0" y="2067954"/>
          <a:ext cx="7599405" cy="4187072"/>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Twitterissä,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3436461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Placeholder 6" descr="A group of women on a stage&#10;&#10;Description automatically generated">
            <a:extLst>
              <a:ext uri="{FF2B5EF4-FFF2-40B4-BE49-F238E27FC236}">
                <a16:creationId xmlns:a16="http://schemas.microsoft.com/office/drawing/2014/main" id="{BF82AB71-B292-0F92-2AE3-2F95D436DACB}"/>
              </a:ext>
            </a:extLst>
          </p:cNvPr>
          <p:cNvPicPr>
            <a:picLocks noGrp="1" noChangeAspect="1"/>
          </p:cNvPicPr>
          <p:nvPr>
            <p:ph type="pic" idx="1"/>
          </p:nvPr>
        </p:nvPicPr>
        <p:blipFill>
          <a:blip r:embed="rId2"/>
          <a:srcRect t="1351" b="1351"/>
          <a:stretch>
            <a:fillRect/>
          </a:stretch>
        </p:blipFill>
        <p:spPr/>
      </p:pic>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6553202" y="1057898"/>
            <a:ext cx="5112325" cy="2101785"/>
          </a:xfrm>
        </p:spPr>
        <p:txBody>
          <a:bodyPr>
            <a:noAutofit/>
          </a:bodyPr>
          <a:lstStyle/>
          <a:p>
            <a:r>
              <a:rPr lang="fi-FI" sz="3000" dirty="0"/>
              <a:t>Vuoden 2022 ammatti- ja järjestömediaksi valittu </a:t>
            </a:r>
            <a:br>
              <a:rPr lang="fi-FI" sz="3000" dirty="0"/>
            </a:br>
            <a:r>
              <a:rPr lang="fi-FI" sz="3000" dirty="0"/>
              <a:t>Tehy-lehti: "Kerromme asioista, joilla on merkitystä"</a:t>
            </a:r>
          </a:p>
        </p:txBody>
      </p:sp>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6553202" y="3377892"/>
            <a:ext cx="4797425" cy="2806285"/>
          </a:xfrm>
        </p:spPr>
        <p:txBody>
          <a:bodyPr anchor="ctr">
            <a:noAutofit/>
          </a:bodyPr>
          <a:lstStyle/>
          <a:p>
            <a:pPr marL="0" indent="0">
              <a:buNone/>
            </a:pPr>
            <a:r>
              <a:rPr lang="fi-FI" sz="1600" dirty="0"/>
              <a:t>Vuoden ammatti- ja järjestömedia on Tehy-lehti, joka on saanut lukuisia siteerauksia valtakunnan medioissa ja jolla on poikkeuksellisen vahva vuorovaikutteisuus jäsenistön kanssa. Mistä keskusteluyhteys jäsenten kanssa syntyy lehden päätoimittaja, Maria Tuominen? </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3"/>
              </a:rPr>
              <a:t>Lue juttu</a:t>
            </a:r>
            <a:endParaRPr lang="fi-FI" sz="1600" b="1" dirty="0">
              <a:solidFill>
                <a:schemeClr val="tx2"/>
              </a:solidFill>
              <a:latin typeface="Neue Haas Unica W1G" panose="020B0504030206020203" pitchFamily="34" charset="0"/>
              <a:cs typeface="Calibri" panose="020F0502020204030204" pitchFamily="34" charset="0"/>
            </a:endParaRPr>
          </a:p>
          <a:p>
            <a:pPr marL="0" indent="0">
              <a:buNone/>
            </a:pPr>
            <a:endParaRPr lang="fi-FI" sz="1600" dirty="0">
              <a:solidFill>
                <a:schemeClr val="tx2"/>
              </a:solidFill>
              <a:latin typeface="Neue Haas Unica W1G" panose="020B0504030206020203" pitchFamily="34" charset="0"/>
            </a:endParaRPr>
          </a:p>
        </p:txBody>
      </p:sp>
      <p:sp>
        <p:nvSpPr>
          <p:cNvPr id="9" name="TextBox 8">
            <a:extLst>
              <a:ext uri="{FF2B5EF4-FFF2-40B4-BE49-F238E27FC236}">
                <a16:creationId xmlns:a16="http://schemas.microsoft.com/office/drawing/2014/main" id="{090AD4DB-B136-0800-4520-EA433789402E}"/>
              </a:ext>
            </a:extLst>
          </p:cNvPr>
          <p:cNvSpPr txBox="1"/>
          <p:nvPr/>
        </p:nvSpPr>
        <p:spPr>
          <a:xfrm>
            <a:off x="4572000" y="6581001"/>
            <a:ext cx="1797627" cy="230832"/>
          </a:xfrm>
          <a:prstGeom prst="rect">
            <a:avLst/>
          </a:prstGeom>
          <a:noFill/>
        </p:spPr>
        <p:txBody>
          <a:bodyPr wrap="square" rtlCol="0">
            <a:spAutoFit/>
          </a:bodyPr>
          <a:lstStyle/>
          <a:p>
            <a:pPr algn="l"/>
            <a:r>
              <a:rPr lang="en-FI" sz="900" dirty="0">
                <a:solidFill>
                  <a:srgbClr val="FFF6FA"/>
                </a:solidFill>
                <a:latin typeface="Neue Haas Unica Pro Light" panose="020B0404030206020203" pitchFamily="34" charset="77"/>
              </a:rPr>
              <a:t>Kuva: </a:t>
            </a:r>
            <a:r>
              <a:rPr lang="en-GB" sz="900" dirty="0">
                <a:solidFill>
                  <a:srgbClr val="FFF6FA"/>
                </a:solidFill>
                <a:latin typeface="Neue Haas Unica Pro Light" panose="020B0404030206020203" pitchFamily="34" charset="77"/>
              </a:rPr>
              <a:t>Petri </a:t>
            </a:r>
            <a:r>
              <a:rPr lang="en-GB" sz="900" dirty="0" err="1">
                <a:solidFill>
                  <a:srgbClr val="FFF6FA"/>
                </a:solidFill>
                <a:latin typeface="Neue Haas Unica Pro Light" panose="020B0404030206020203" pitchFamily="34" charset="77"/>
              </a:rPr>
              <a:t>Anttila</a:t>
            </a:r>
            <a:endParaRPr lang="en-FI" sz="900" dirty="0">
              <a:solidFill>
                <a:srgbClr val="FFF6FA"/>
              </a:solidFill>
              <a:latin typeface="Neue Haas Unica Pro Light" panose="020B0404030206020203" pitchFamily="34" charset="77"/>
            </a:endParaRPr>
          </a:p>
        </p:txBody>
      </p:sp>
    </p:spTree>
    <p:extLst>
      <p:ext uri="{BB962C8B-B14F-4D97-AF65-F5344CB8AC3E}">
        <p14:creationId xmlns:p14="http://schemas.microsoft.com/office/powerpoint/2010/main" val="12440535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B1FD3C0-7BE1-C341-9ED5-0FDAA7547416}"/>
              </a:ext>
            </a:extLst>
          </p:cNvPr>
          <p:cNvSpPr>
            <a:spLocks noGrp="1"/>
          </p:cNvSpPr>
          <p:nvPr>
            <p:ph idx="10"/>
          </p:nvPr>
        </p:nvSpPr>
        <p:spPr>
          <a:xfrm>
            <a:off x="741219" y="3624028"/>
            <a:ext cx="4473876" cy="2258291"/>
          </a:xfrm>
        </p:spPr>
        <p:txBody>
          <a:bodyPr anchor="ctr">
            <a:noAutofit/>
          </a:bodyPr>
          <a:lstStyle/>
          <a:p>
            <a:pPr marL="0" indent="0">
              <a:buNone/>
            </a:pPr>
            <a:r>
              <a:rPr lang="fi-FI" sz="1600" dirty="0"/>
              <a:t>Freelance-stylisti ja sisustustoimittaja Jenni Juurinen rakentaa minimalistisia, yllättäviä ja humoristisia kuvia, inspiroituu elokuvista ja muodista, mutta harmittelee sitä, että aikakauslehdissä käytetään jatkuvasti vähemmän stylistejä. </a:t>
            </a:r>
          </a:p>
          <a:p>
            <a:pPr marL="0" indent="0">
              <a:buNone/>
            </a:pPr>
            <a:r>
              <a:rPr lang="fi-FI" sz="1600" b="1" dirty="0">
                <a:solidFill>
                  <a:schemeClr val="tx2"/>
                </a:solidFill>
                <a:latin typeface="Neue Haas Unica W1G" panose="020B0504030206020203" pitchFamily="34" charset="0"/>
                <a:cs typeface="Calibri" panose="020F0502020204030204" pitchFamily="34" charset="0"/>
                <a:hlinkClick r:id="rId2"/>
              </a:rPr>
              <a:t>Lue juttu</a:t>
            </a:r>
            <a:endParaRPr lang="fi-FI" sz="1600" b="1" dirty="0">
              <a:solidFill>
                <a:schemeClr val="tx2"/>
              </a:solidFill>
              <a:latin typeface="Neue Haas Unica W1G" panose="020B0504030206020203" pitchFamily="34" charset="0"/>
              <a:cs typeface="Calibri" panose="020F0502020204030204" pitchFamily="34" charset="0"/>
            </a:endParaRPr>
          </a:p>
        </p:txBody>
      </p:sp>
      <p:sp>
        <p:nvSpPr>
          <p:cNvPr id="4" name="Title 3">
            <a:extLst>
              <a:ext uri="{FF2B5EF4-FFF2-40B4-BE49-F238E27FC236}">
                <a16:creationId xmlns:a16="http://schemas.microsoft.com/office/drawing/2014/main" id="{B7AD3B7E-093E-334C-8CA9-F9E7FF26DA01}"/>
              </a:ext>
            </a:extLst>
          </p:cNvPr>
          <p:cNvSpPr>
            <a:spLocks noGrp="1"/>
          </p:cNvSpPr>
          <p:nvPr>
            <p:ph type="title"/>
          </p:nvPr>
        </p:nvSpPr>
        <p:spPr>
          <a:xfrm>
            <a:off x="742804" y="1566717"/>
            <a:ext cx="4572773" cy="1862283"/>
          </a:xfrm>
        </p:spPr>
        <p:txBody>
          <a:bodyPr>
            <a:noAutofit/>
          </a:bodyPr>
          <a:lstStyle/>
          <a:p>
            <a:r>
              <a:rPr lang="fi-FI" sz="3000" dirty="0">
                <a:solidFill>
                  <a:schemeClr val="tx2"/>
                </a:solidFill>
              </a:rPr>
              <a:t>Stylisti Jenni Juurinen ihailee hyvästä ideasta syntyneitä uniikkeja ja mietittyjä kuvia: "Ilman niitä lehdet ovat toistensa kopioita"</a:t>
            </a:r>
          </a:p>
        </p:txBody>
      </p:sp>
      <p:pic>
        <p:nvPicPr>
          <p:cNvPr id="14" name="Picture 13">
            <a:extLst>
              <a:ext uri="{FF2B5EF4-FFF2-40B4-BE49-F238E27FC236}">
                <a16:creationId xmlns:a16="http://schemas.microsoft.com/office/drawing/2014/main" id="{381052F1-6733-5249-B51C-B71FB01F7BD3}"/>
              </a:ext>
            </a:extLst>
          </p:cNvPr>
          <p:cNvPicPr>
            <a:picLocks noChangeAspect="1"/>
          </p:cNvPicPr>
          <p:nvPr/>
        </p:nvPicPr>
        <p:blipFill>
          <a:blip r:embed="rId3"/>
          <a:stretch>
            <a:fillRect/>
          </a:stretch>
        </p:blipFill>
        <p:spPr>
          <a:xfrm>
            <a:off x="10064074" y="6389170"/>
            <a:ext cx="1845645" cy="139055"/>
          </a:xfrm>
          <a:prstGeom prst="rect">
            <a:avLst/>
          </a:prstGeom>
        </p:spPr>
      </p:pic>
      <p:pic>
        <p:nvPicPr>
          <p:cNvPr id="8" name="Picture Placeholder 7" descr="A person sitting at a table&#10;&#10;Description automatically generated">
            <a:extLst>
              <a:ext uri="{FF2B5EF4-FFF2-40B4-BE49-F238E27FC236}">
                <a16:creationId xmlns:a16="http://schemas.microsoft.com/office/drawing/2014/main" id="{00149663-CFE4-2686-0B70-9AA0455AA457}"/>
              </a:ext>
            </a:extLst>
          </p:cNvPr>
          <p:cNvPicPr>
            <a:picLocks noGrp="1" noChangeAspect="1"/>
          </p:cNvPicPr>
          <p:nvPr>
            <p:ph type="pic" idx="1"/>
          </p:nvPr>
        </p:nvPicPr>
        <p:blipFill>
          <a:blip r:embed="rId4"/>
          <a:srcRect t="1351" b="1351"/>
          <a:stretch>
            <a:fillRect/>
          </a:stretch>
        </p:blipFill>
        <p:spPr/>
      </p:pic>
    </p:spTree>
    <p:extLst>
      <p:ext uri="{BB962C8B-B14F-4D97-AF65-F5344CB8AC3E}">
        <p14:creationId xmlns:p14="http://schemas.microsoft.com/office/powerpoint/2010/main" val="4475514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5188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sz="3200" dirty="0"/>
              <a:t>Aikakausmedioiden seuraajamäärä / kesäkuu 2023</a:t>
            </a:r>
            <a:endParaRPr lang="en-FI" sz="3200"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lnSpcReduction="10000"/>
          </a:bodyPr>
          <a:lstStyle/>
          <a:p>
            <a:pPr algn="ctr"/>
            <a:r>
              <a:rPr lang="fi-FI" sz="2000" b="1" dirty="0">
                <a:solidFill>
                  <a:schemeClr val="bg2"/>
                </a:solidFill>
                <a:latin typeface="Neue Haas Unica W1G" panose="020B0504030206020203" pitchFamily="34" charset="0"/>
              </a:rPr>
              <a:t>Muutokset yleisön määrässä kesäkuussa</a:t>
            </a:r>
          </a:p>
          <a:p>
            <a:pPr algn="ctr"/>
            <a:br>
              <a:rPr lang="fi-FI" sz="1000" dirty="0">
                <a:solidFill>
                  <a:schemeClr val="bg2"/>
                </a:solidFill>
              </a:rPr>
            </a:br>
            <a:r>
              <a:rPr lang="fi-FI" sz="2000" i="1" dirty="0">
                <a:solidFill>
                  <a:schemeClr val="bg2"/>
                </a:solidFill>
                <a:latin typeface="Neue Haas Unica W1G" panose="020B0504030206020203" pitchFamily="34" charset="0"/>
              </a:rPr>
              <a:t>Kaikki kanavat yhteensä</a:t>
            </a:r>
            <a:br>
              <a:rPr lang="fi-FI" sz="2000" i="1" dirty="0">
                <a:solidFill>
                  <a:schemeClr val="bg2"/>
                </a:solidFill>
                <a:latin typeface="Neue Haas Unica W1G" panose="020B0504030206020203" pitchFamily="34" charset="0"/>
              </a:rPr>
            </a:br>
            <a:r>
              <a:rPr lang="fi-FI" sz="2000" dirty="0">
                <a:solidFill>
                  <a:schemeClr val="bg2"/>
                </a:solidFill>
                <a:latin typeface="Neue Haas Unica W1G" panose="020B0504030206020203" pitchFamily="34" charset="0"/>
              </a:rPr>
              <a:t>+10 228</a:t>
            </a:r>
          </a:p>
          <a:p>
            <a:pPr algn="ctr"/>
            <a:r>
              <a:rPr lang="fi-FI" sz="2000" i="1" dirty="0">
                <a:solidFill>
                  <a:schemeClr val="bg2"/>
                </a:solidFill>
                <a:latin typeface="Neue Haas Unica W1G" panose="020B0504030206020203" pitchFamily="34" charset="0"/>
              </a:rPr>
              <a:t>Facebook</a:t>
            </a:r>
            <a:r>
              <a:rPr lang="fi-FI" sz="2000" dirty="0">
                <a:solidFill>
                  <a:schemeClr val="bg2"/>
                </a:solidFill>
                <a:latin typeface="Neue Haas Unica W1G" panose="020B0504030206020203" pitchFamily="34" charset="0"/>
              </a:rPr>
              <a:t> -673</a:t>
            </a:r>
          </a:p>
          <a:p>
            <a:pPr algn="ctr"/>
            <a:r>
              <a:rPr lang="fi-FI" sz="2000" i="1" dirty="0">
                <a:solidFill>
                  <a:schemeClr val="bg2"/>
                </a:solidFill>
                <a:latin typeface="Neue Haas Unica W1G" panose="020B0504030206020203" pitchFamily="34" charset="0"/>
              </a:rPr>
              <a:t>Instagram</a:t>
            </a:r>
            <a:r>
              <a:rPr lang="fi-FI" sz="2000" dirty="0">
                <a:solidFill>
                  <a:schemeClr val="bg2"/>
                </a:solidFill>
                <a:latin typeface="Neue Haas Unica W1G" panose="020B0504030206020203" pitchFamily="34" charset="0"/>
              </a:rPr>
              <a:t> +3 581</a:t>
            </a:r>
          </a:p>
          <a:p>
            <a:pPr algn="ctr"/>
            <a:r>
              <a:rPr lang="fi-FI" sz="2000" i="1" dirty="0">
                <a:solidFill>
                  <a:schemeClr val="bg2"/>
                </a:solidFill>
                <a:latin typeface="Neue Haas Unica W1G" panose="020B0504030206020203" pitchFamily="34" charset="0"/>
              </a:rPr>
              <a:t>Twitter</a:t>
            </a:r>
            <a:r>
              <a:rPr lang="fi-FI" sz="2000" dirty="0">
                <a:solidFill>
                  <a:schemeClr val="bg2"/>
                </a:solidFill>
                <a:latin typeface="Neue Haas Unica W1G" panose="020B0504030206020203" pitchFamily="34" charset="0"/>
              </a:rPr>
              <a:t> +619</a:t>
            </a:r>
          </a:p>
          <a:p>
            <a:pPr algn="ctr"/>
            <a:r>
              <a:rPr lang="fi-FI" sz="2000" i="1" dirty="0">
                <a:solidFill>
                  <a:schemeClr val="bg2"/>
                </a:solidFill>
                <a:latin typeface="Neue Haas Unica W1G" panose="020B0504030206020203" pitchFamily="34" charset="0"/>
              </a:rPr>
              <a:t>YouTube +</a:t>
            </a:r>
            <a:r>
              <a:rPr lang="fi-FI" sz="2000" dirty="0">
                <a:solidFill>
                  <a:schemeClr val="bg2"/>
                </a:solidFill>
                <a:latin typeface="Neue Haas Unica W1G" panose="020B0504030206020203" pitchFamily="34" charset="0"/>
              </a:rPr>
              <a:t>1 828</a:t>
            </a:r>
          </a:p>
          <a:p>
            <a:pPr algn="ctr"/>
            <a:r>
              <a:rPr lang="fi-FI" sz="2000" i="1" dirty="0">
                <a:solidFill>
                  <a:schemeClr val="bg2"/>
                </a:solidFill>
                <a:latin typeface="Neue Haas Unica W1G" panose="020B0504030206020203" pitchFamily="34" charset="0"/>
              </a:rPr>
              <a:t>Pinterest </a:t>
            </a:r>
            <a:r>
              <a:rPr lang="fi-FI" sz="2000" dirty="0">
                <a:solidFill>
                  <a:schemeClr val="bg2"/>
                </a:solidFill>
                <a:latin typeface="Neue Haas Unica W1G" panose="020B0504030206020203" pitchFamily="34" charset="0"/>
              </a:rPr>
              <a:t>+315</a:t>
            </a:r>
          </a:p>
          <a:p>
            <a:pPr algn="ctr"/>
            <a:r>
              <a:rPr lang="fi-FI" sz="2000" i="1" dirty="0" err="1">
                <a:solidFill>
                  <a:schemeClr val="bg2"/>
                </a:solidFill>
                <a:latin typeface="Neue Haas Unica W1G" panose="020B0504030206020203" pitchFamily="34" charset="0"/>
              </a:rPr>
              <a:t>TikTok</a:t>
            </a:r>
            <a:r>
              <a:rPr lang="fi-FI" sz="2000" i="1" dirty="0">
                <a:solidFill>
                  <a:schemeClr val="bg2"/>
                </a:solidFill>
                <a:latin typeface="Neue Haas Unica W1G" panose="020B0504030206020203" pitchFamily="34" charset="0"/>
              </a:rPr>
              <a:t> </a:t>
            </a:r>
            <a:r>
              <a:rPr lang="fi-FI" sz="2000" dirty="0">
                <a:solidFill>
                  <a:schemeClr val="bg2"/>
                </a:solidFill>
                <a:latin typeface="Neue Haas Unica W1G" panose="020B0504030206020203" pitchFamily="34" charset="0"/>
              </a:rPr>
              <a:t>+4 558</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2112407495"/>
              </p:ext>
            </p:extLst>
          </p:nvPr>
        </p:nvGraphicFramePr>
        <p:xfrm>
          <a:off x="502507" y="2067953"/>
          <a:ext cx="7096898" cy="4214314"/>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 Placeholder 4">
            <a:extLst>
              <a:ext uri="{FF2B5EF4-FFF2-40B4-BE49-F238E27FC236}">
                <a16:creationId xmlns:a16="http://schemas.microsoft.com/office/drawing/2014/main" id="{5ABA7BFB-2EA2-514C-B721-5A905213B22E}"/>
              </a:ext>
            </a:extLst>
          </p:cNvPr>
          <p:cNvSpPr txBox="1">
            <a:spLocks/>
          </p:cNvSpPr>
          <p:nvPr/>
        </p:nvSpPr>
        <p:spPr>
          <a:xfrm>
            <a:off x="590843" y="1413805"/>
            <a:ext cx="6316394" cy="611944"/>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b="0" i="0" kern="1200">
                <a:solidFill>
                  <a:schemeClr val="bg1"/>
                </a:solidFill>
                <a:latin typeface="Neue Haas Unica W1G Light" panose="020B0404030206020203"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400" b="0" i="0" kern="1200">
                <a:solidFill>
                  <a:schemeClr val="tx2"/>
                </a:solidFill>
                <a:latin typeface="Neue Haas Unica W1G Light" panose="020B0404030206020203" pitchFamily="34"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200" b="0" i="0" kern="1200">
                <a:solidFill>
                  <a:schemeClr val="tx2"/>
                </a:solidFill>
                <a:latin typeface="Neue Haas Unica W1G Light" panose="020B0404030206020203" pitchFamily="34"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000" b="0" i="0" kern="1200">
                <a:solidFill>
                  <a:schemeClr val="tx2"/>
                </a:solidFill>
                <a:latin typeface="Neue Haas Unica W1G Light" panose="020B0404030206020203" pitchFamily="34" charset="0"/>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ctr"/>
            <a:r>
              <a:rPr lang="fi-FI" sz="1200" dirty="0">
                <a:solidFill>
                  <a:schemeClr val="accent1"/>
                </a:solidFill>
              </a:rPr>
              <a:t>Kaikkien seurattujen medioiden tykkääjät, seuraajat ja tilaajat Facebookissa, Instagramissa, Twitterissä, YouTubessa, </a:t>
            </a:r>
            <a:r>
              <a:rPr lang="fi-FI" sz="1200" dirty="0" err="1">
                <a:solidFill>
                  <a:schemeClr val="accent1"/>
                </a:solidFill>
              </a:rPr>
              <a:t>Pinterestissä</a:t>
            </a:r>
            <a:r>
              <a:rPr lang="fi-FI" sz="1200" dirty="0">
                <a:solidFill>
                  <a:schemeClr val="accent1"/>
                </a:solidFill>
              </a:rPr>
              <a:t> ja </a:t>
            </a:r>
            <a:r>
              <a:rPr lang="fi-FI" sz="1200" dirty="0" err="1">
                <a:solidFill>
                  <a:schemeClr val="accent1"/>
                </a:solidFill>
              </a:rPr>
              <a:t>TikTokissa</a:t>
            </a:r>
            <a:r>
              <a:rPr lang="fi-FI" sz="1200" dirty="0">
                <a:solidFill>
                  <a:schemeClr val="accent1"/>
                </a:solidFill>
              </a:rPr>
              <a:t>. Päällekkäisyyksiä ei ole huomioitu.</a:t>
            </a:r>
          </a:p>
        </p:txBody>
      </p:sp>
    </p:spTree>
    <p:extLst>
      <p:ext uri="{BB962C8B-B14F-4D97-AF65-F5344CB8AC3E}">
        <p14:creationId xmlns:p14="http://schemas.microsoft.com/office/powerpoint/2010/main" val="174325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603503" y="229201"/>
            <a:ext cx="6355081" cy="1142400"/>
          </a:xfrm>
        </p:spPr>
        <p:txBody>
          <a:bodyPr>
            <a:normAutofit fontScale="90000"/>
          </a:bodyPr>
          <a:lstStyle/>
          <a:p>
            <a:r>
              <a:rPr lang="fi-FI" dirty="0"/>
              <a:t>Aikakausmedioiden somekanavien määrä / kesäkuu 2023</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Seurannassa oli mukana 206 aikakausmediaa, joilla oli käytössään yhteensä 565 somekanavaa.</a:t>
            </a:r>
            <a:br>
              <a:rPr lang="fi-FI" sz="2000" b="1" dirty="0">
                <a:solidFill>
                  <a:schemeClr val="bg2"/>
                </a:solidFill>
                <a:latin typeface="Neue Haas Unica W1G" panose="020B0504030206020203" pitchFamily="34" charset="0"/>
              </a:rPr>
            </a:br>
            <a:endParaRPr lang="fi-FI" sz="2000" b="1" dirty="0">
              <a:solidFill>
                <a:schemeClr val="bg2"/>
              </a:solidFill>
              <a:latin typeface="Neue Haas Unica W1G" panose="020B0504030206020203" pitchFamily="34" charset="0"/>
            </a:endParaRPr>
          </a:p>
          <a:p>
            <a:pPr algn="ctr"/>
            <a:r>
              <a:rPr lang="fi-FI" sz="2000" b="1" dirty="0">
                <a:solidFill>
                  <a:schemeClr val="bg2"/>
                </a:solidFill>
                <a:latin typeface="Neue Haas Unica W1G" panose="020B0504030206020203" pitchFamily="34" charset="0"/>
              </a:rPr>
              <a:t>Yhdellä aikakausmedialla on keskimäärin käytössään </a:t>
            </a:r>
          </a:p>
          <a:p>
            <a:pPr algn="ctr"/>
            <a:r>
              <a:rPr lang="fi-FI" sz="4000" b="1" dirty="0">
                <a:solidFill>
                  <a:schemeClr val="bg2"/>
                </a:solidFill>
                <a:latin typeface="Neue Haas Unica W1G" panose="020B0504030206020203" pitchFamily="34" charset="0"/>
              </a:rPr>
              <a:t>2,7</a:t>
            </a:r>
            <a:r>
              <a:rPr lang="fi-FI" sz="2000" b="1" dirty="0">
                <a:solidFill>
                  <a:schemeClr val="bg2"/>
                </a:solidFill>
                <a:latin typeface="Neue Haas Unica W1G" panose="020B0504030206020203" pitchFamily="34" charset="0"/>
              </a:rPr>
              <a:t> </a:t>
            </a:r>
            <a:br>
              <a:rPr lang="fi-FI" sz="2000" b="1" dirty="0">
                <a:solidFill>
                  <a:schemeClr val="bg2"/>
                </a:solidFill>
                <a:latin typeface="Neue Haas Unica W1G" panose="020B0504030206020203" pitchFamily="34" charset="0"/>
              </a:rPr>
            </a:br>
            <a:r>
              <a:rPr lang="fi-FI" sz="2000" b="1" dirty="0">
                <a:solidFill>
                  <a:schemeClr val="bg2"/>
                </a:solidFill>
                <a:latin typeface="Neue Haas Unica W1G" panose="020B0504030206020203" pitchFamily="34" charset="0"/>
              </a:rPr>
              <a:t>somekanavaa.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1867555892"/>
              </p:ext>
            </p:extLst>
          </p:nvPr>
        </p:nvGraphicFramePr>
        <p:xfrm>
          <a:off x="-1"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71880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0C8A5-1C16-874B-9C0B-7337948A6381}"/>
              </a:ext>
            </a:extLst>
          </p:cNvPr>
          <p:cNvSpPr>
            <a:spLocks noGrp="1"/>
          </p:cNvSpPr>
          <p:nvPr>
            <p:ph type="title"/>
          </p:nvPr>
        </p:nvSpPr>
        <p:spPr>
          <a:xfrm>
            <a:off x="0" y="229201"/>
            <a:ext cx="7599405" cy="1142400"/>
          </a:xfrm>
        </p:spPr>
        <p:txBody>
          <a:bodyPr>
            <a:normAutofit/>
          </a:bodyPr>
          <a:lstStyle/>
          <a:p>
            <a:r>
              <a:rPr lang="fi-FI" dirty="0"/>
              <a:t>Yleisön keskimääräinen koko / </a:t>
            </a:r>
            <a:br>
              <a:rPr lang="fi-FI" dirty="0"/>
            </a:br>
            <a:r>
              <a:rPr lang="fi-FI" dirty="0"/>
              <a:t>kesäkuu 2023</a:t>
            </a:r>
            <a:endParaRPr lang="en-FI" dirty="0"/>
          </a:p>
        </p:txBody>
      </p:sp>
      <p:sp>
        <p:nvSpPr>
          <p:cNvPr id="5" name="Text Placeholder 4">
            <a:extLst>
              <a:ext uri="{FF2B5EF4-FFF2-40B4-BE49-F238E27FC236}">
                <a16:creationId xmlns:a16="http://schemas.microsoft.com/office/drawing/2014/main" id="{2E52D8CE-9D34-0543-A044-407DF67D69B8}"/>
              </a:ext>
            </a:extLst>
          </p:cNvPr>
          <p:cNvSpPr>
            <a:spLocks noGrp="1"/>
          </p:cNvSpPr>
          <p:nvPr>
            <p:ph type="body" sz="half" idx="2"/>
          </p:nvPr>
        </p:nvSpPr>
        <p:spPr>
          <a:xfrm>
            <a:off x="8263559" y="1371601"/>
            <a:ext cx="3425934" cy="4663438"/>
          </a:xfrm>
        </p:spPr>
        <p:txBody>
          <a:bodyPr anchor="ctr">
            <a:normAutofit/>
          </a:bodyPr>
          <a:lstStyle/>
          <a:p>
            <a:pPr algn="ctr"/>
            <a:r>
              <a:rPr lang="fi-FI" sz="2000" b="1" dirty="0">
                <a:solidFill>
                  <a:schemeClr val="bg2"/>
                </a:solidFill>
                <a:latin typeface="Neue Haas Unica W1G" panose="020B0504030206020203" pitchFamily="34" charset="0"/>
              </a:rPr>
              <a:t>Yhdellä aikakausmedialla on eri somekanavissa yhteensä keskimäärin</a:t>
            </a:r>
            <a:br>
              <a:rPr lang="fi-FI" sz="2000" b="1" dirty="0">
                <a:solidFill>
                  <a:schemeClr val="bg2"/>
                </a:solidFill>
                <a:latin typeface="Neue Haas Unica W1G" panose="020B0504030206020203" pitchFamily="34" charset="0"/>
              </a:rPr>
            </a:br>
            <a:r>
              <a:rPr lang="fi-FI" sz="4000" b="1" dirty="0">
                <a:solidFill>
                  <a:schemeClr val="bg2"/>
                </a:solidFill>
                <a:latin typeface="Neue Haas Unica W1G" panose="020B0504030206020203" pitchFamily="34" charset="0"/>
              </a:rPr>
              <a:t>23 636</a:t>
            </a:r>
          </a:p>
          <a:p>
            <a:pPr algn="ctr"/>
            <a:r>
              <a:rPr lang="fi-FI" sz="2000" b="1" dirty="0">
                <a:solidFill>
                  <a:schemeClr val="bg2"/>
                </a:solidFill>
                <a:latin typeface="Neue Haas Unica W1G" panose="020B0504030206020203" pitchFamily="34" charset="0"/>
              </a:rPr>
              <a:t>seuraajaa.</a:t>
            </a:r>
          </a:p>
        </p:txBody>
      </p:sp>
      <p:graphicFrame>
        <p:nvGraphicFramePr>
          <p:cNvPr id="7" name="Chart 6">
            <a:extLst>
              <a:ext uri="{FF2B5EF4-FFF2-40B4-BE49-F238E27FC236}">
                <a16:creationId xmlns:a16="http://schemas.microsoft.com/office/drawing/2014/main" id="{CA6624BC-0418-A54D-B0D4-A829800277BF}"/>
              </a:ext>
            </a:extLst>
          </p:cNvPr>
          <p:cNvGraphicFramePr/>
          <p:nvPr>
            <p:extLst>
              <p:ext uri="{D42A27DB-BD31-4B8C-83A1-F6EECF244321}">
                <p14:modId xmlns:p14="http://schemas.microsoft.com/office/powerpoint/2010/main" val="372049130"/>
              </p:ext>
            </p:extLst>
          </p:nvPr>
        </p:nvGraphicFramePr>
        <p:xfrm>
          <a:off x="0" y="1719777"/>
          <a:ext cx="7599405" cy="39670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629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1133856" y="229201"/>
            <a:ext cx="9957816" cy="1115506"/>
          </a:xfrm>
        </p:spPr>
        <p:txBody>
          <a:bodyPr>
            <a:normAutofit/>
          </a:bodyPr>
          <a:lstStyle/>
          <a:p>
            <a:r>
              <a:rPr lang="fi-FI" sz="3200" dirty="0"/>
              <a:t>Yleisömäärän kehitys kaikissa seuratuissa kanavissa 6/2022 – 6/2023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641662031"/>
              </p:ext>
            </p:extLst>
          </p:nvPr>
        </p:nvGraphicFramePr>
        <p:xfrm>
          <a:off x="712694" y="1924556"/>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a:extLst>
              <a:ext uri="{FF2B5EF4-FFF2-40B4-BE49-F238E27FC236}">
                <a16:creationId xmlns:a16="http://schemas.microsoft.com/office/drawing/2014/main" id="{193E1093-2567-014F-B4D0-9A5995FB34C9}"/>
              </a:ext>
            </a:extLst>
          </p:cNvPr>
          <p:cNvSpPr txBox="1"/>
          <p:nvPr/>
        </p:nvSpPr>
        <p:spPr>
          <a:xfrm>
            <a:off x="1169894" y="1524446"/>
            <a:ext cx="10058400" cy="461665"/>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tykkääjät, seuraajat ja tilaajat Facebookissa, Instagramissa, Twitterissä, YouTubessa, </a:t>
            </a:r>
            <a:r>
              <a:rPr lang="fi-FI" sz="1200" dirty="0" err="1">
                <a:solidFill>
                  <a:schemeClr val="accent1"/>
                </a:solidFill>
                <a:latin typeface="Neue Haas Unica W1G" panose="020B0504030206020203" pitchFamily="34" charset="0"/>
              </a:rPr>
              <a:t>Pinterestissä</a:t>
            </a:r>
            <a:r>
              <a:rPr lang="fi-FI" sz="1200" dirty="0">
                <a:solidFill>
                  <a:schemeClr val="accent1"/>
                </a:solidFill>
                <a:latin typeface="Neue Haas Unica W1G" panose="020B0504030206020203" pitchFamily="34" charset="0"/>
              </a:rPr>
              <a:t> ja </a:t>
            </a:r>
            <a:r>
              <a:rPr lang="fi-FI" sz="1200" dirty="0" err="1">
                <a:solidFill>
                  <a:schemeClr val="accent1"/>
                </a:solidFill>
                <a:latin typeface="Neue Haas Unica W1G" panose="020B0504030206020203" pitchFamily="34" charset="0"/>
              </a:rPr>
              <a:t>TikTokissa</a:t>
            </a:r>
            <a:r>
              <a:rPr lang="fi-FI" sz="1200" dirty="0">
                <a:solidFill>
                  <a:schemeClr val="accent1"/>
                </a:solidFill>
                <a:latin typeface="Neue Haas Unica W1G" panose="020B0504030206020203" pitchFamily="34" charset="0"/>
              </a:rPr>
              <a:t>. Päällekkäisyyksiä ei ole huomioitu.</a:t>
            </a:r>
          </a:p>
        </p:txBody>
      </p:sp>
    </p:spTree>
    <p:extLst>
      <p:ext uri="{BB962C8B-B14F-4D97-AF65-F5344CB8AC3E}">
        <p14:creationId xmlns:p14="http://schemas.microsoft.com/office/powerpoint/2010/main" val="8481304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Facebookissa</a:t>
            </a:r>
            <a:br>
              <a:rPr lang="fi-FI" sz="3200" dirty="0"/>
            </a:br>
            <a:r>
              <a:rPr lang="fi-FI" sz="3200" dirty="0"/>
              <a:t>6/2022 – 6/2023</a:t>
            </a:r>
          </a:p>
        </p:txBody>
      </p:sp>
      <p:sp>
        <p:nvSpPr>
          <p:cNvPr id="3" name="TextBox 2">
            <a:extLst>
              <a:ext uri="{FF2B5EF4-FFF2-40B4-BE49-F238E27FC236}">
                <a16:creationId xmlns:a16="http://schemas.microsoft.com/office/drawing/2014/main" id="{00850169-5D2D-7F48-820B-3EDB48E744F2}"/>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Facebook-sivujen tykkääjät.</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152898491"/>
              </p:ext>
            </p:extLst>
          </p:nvPr>
        </p:nvGraphicFramePr>
        <p:xfrm>
          <a:off x="712694" y="1801445"/>
          <a:ext cx="10515600" cy="43475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872696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98307963-3506-264D-953E-CD1B0289DD7F}"/>
              </a:ext>
            </a:extLst>
          </p:cNvPr>
          <p:cNvSpPr>
            <a:spLocks noGrp="1"/>
          </p:cNvSpPr>
          <p:nvPr>
            <p:ph type="title"/>
          </p:nvPr>
        </p:nvSpPr>
        <p:spPr>
          <a:xfrm>
            <a:off x="838200" y="229201"/>
            <a:ext cx="10515600" cy="1115506"/>
          </a:xfrm>
        </p:spPr>
        <p:txBody>
          <a:bodyPr>
            <a:normAutofit/>
          </a:bodyPr>
          <a:lstStyle/>
          <a:p>
            <a:r>
              <a:rPr lang="fi-FI" sz="3200" dirty="0"/>
              <a:t>Yleisömäärän kehitys Instagramissa</a:t>
            </a:r>
            <a:br>
              <a:rPr lang="fi-FI" sz="3200" dirty="0"/>
            </a:br>
            <a:r>
              <a:rPr lang="fi-FI" sz="3200" dirty="0"/>
              <a:t>6/2022 – 6/2023</a:t>
            </a:r>
          </a:p>
        </p:txBody>
      </p:sp>
      <p:graphicFrame>
        <p:nvGraphicFramePr>
          <p:cNvPr id="8" name="Chart 7">
            <a:extLst>
              <a:ext uri="{FF2B5EF4-FFF2-40B4-BE49-F238E27FC236}">
                <a16:creationId xmlns:a16="http://schemas.microsoft.com/office/drawing/2014/main" id="{262C4979-C8EC-4CE5-A731-010E69EB7C11}"/>
              </a:ext>
            </a:extLst>
          </p:cNvPr>
          <p:cNvGraphicFramePr/>
          <p:nvPr>
            <p:extLst>
              <p:ext uri="{D42A27DB-BD31-4B8C-83A1-F6EECF244321}">
                <p14:modId xmlns:p14="http://schemas.microsoft.com/office/powerpoint/2010/main" val="3111391870"/>
              </p:ext>
            </p:extLst>
          </p:nvPr>
        </p:nvGraphicFramePr>
        <p:xfrm>
          <a:off x="712694" y="1875985"/>
          <a:ext cx="10515600" cy="431278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DC2DB9D6-6CD7-1A4A-B036-911179A4AD7F}"/>
              </a:ext>
            </a:extLst>
          </p:cNvPr>
          <p:cNvSpPr txBox="1"/>
          <p:nvPr/>
        </p:nvSpPr>
        <p:spPr>
          <a:xfrm>
            <a:off x="1169894" y="1524446"/>
            <a:ext cx="10058400" cy="276999"/>
          </a:xfrm>
          <a:prstGeom prst="rect">
            <a:avLst/>
          </a:prstGeom>
          <a:noFill/>
        </p:spPr>
        <p:txBody>
          <a:bodyPr wrap="square" rtlCol="0">
            <a:spAutoFit/>
          </a:bodyPr>
          <a:lstStyle/>
          <a:p>
            <a:pPr algn="ctr"/>
            <a:r>
              <a:rPr lang="fi-FI" sz="1200" dirty="0">
                <a:solidFill>
                  <a:schemeClr val="accent1"/>
                </a:solidFill>
                <a:latin typeface="Neue Haas Unica W1G" panose="020B0504030206020203" pitchFamily="34" charset="0"/>
              </a:rPr>
              <a:t>Kaikkien seurattujen medioiden Instagram-tilien seuraajat.</a:t>
            </a:r>
          </a:p>
        </p:txBody>
      </p:sp>
    </p:spTree>
    <p:extLst>
      <p:ext uri="{BB962C8B-B14F-4D97-AF65-F5344CB8AC3E}">
        <p14:creationId xmlns:p14="http://schemas.microsoft.com/office/powerpoint/2010/main" val="1019087664"/>
      </p:ext>
    </p:extLst>
  </p:cSld>
  <p:clrMapOvr>
    <a:masterClrMapping/>
  </p:clrMapOvr>
</p:sld>
</file>

<file path=ppt/theme/theme1.xml><?xml version="1.0" encoding="utf-8"?>
<a:theme xmlns:a="http://schemas.openxmlformats.org/drawingml/2006/main" name="Office Theme">
  <a:themeElements>
    <a:clrScheme name="Aikakausmedia värit">
      <a:dk1>
        <a:srgbClr val="000000"/>
      </a:dk1>
      <a:lt1>
        <a:srgbClr val="FFFFFF"/>
      </a:lt1>
      <a:dk2>
        <a:srgbClr val="002649"/>
      </a:dk2>
      <a:lt2>
        <a:srgbClr val="FEFCFF"/>
      </a:lt2>
      <a:accent1>
        <a:srgbClr val="002649"/>
      </a:accent1>
      <a:accent2>
        <a:srgbClr val="FF6464"/>
      </a:accent2>
      <a:accent3>
        <a:srgbClr val="F3CF67"/>
      </a:accent3>
      <a:accent4>
        <a:srgbClr val="43FFED"/>
      </a:accent4>
      <a:accent5>
        <a:srgbClr val="00599E"/>
      </a:accent5>
      <a:accent6>
        <a:srgbClr val="B2B2B2"/>
      </a:accent6>
      <a:hlink>
        <a:srgbClr val="FF6464"/>
      </a:hlink>
      <a:folHlink>
        <a:srgbClr val="FF6464"/>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2000" dirty="0" smtClean="0">
            <a:latin typeface="Neue Haas Unica W1G" panose="020B0504030206020203" pitchFamily="34" charset="0"/>
          </a:defRPr>
        </a:defPPr>
      </a:lstStyle>
    </a:txDef>
  </a:objectDefaults>
  <a:extraClrSchemeLst/>
  <a:extLst>
    <a:ext uri="{05A4C25C-085E-4340-85A3-A5531E510DB2}">
      <thm15:themeFamily xmlns:thm15="http://schemas.microsoft.com/office/thememl/2012/main" name="Aikakausmedia-presepohja" id="{27F49DBD-B064-444B-96FB-3C48DEE958D5}" vid="{92DBE8E4-D1B9-4240-B326-D810776610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Asiakirja" ma:contentTypeID="0x0101003F551B6AE0A94F47AE516944E2F00FE5" ma:contentTypeVersion="6" ma:contentTypeDescription="Luo uusi asiakirja." ma:contentTypeScope="" ma:versionID="58d92077bb786e85d9685819b8fde436">
  <xsd:schema xmlns:xsd="http://www.w3.org/2001/XMLSchema" xmlns:xs="http://www.w3.org/2001/XMLSchema" xmlns:p="http://schemas.microsoft.com/office/2006/metadata/properties" xmlns:ns2="b8458977-e6f2-40e9-9621-96f4298c6bbe" targetNamespace="http://schemas.microsoft.com/office/2006/metadata/properties" ma:root="true" ma:fieldsID="ad6839f9971e1d0cae6cdac384c98978" ns2:_="">
    <xsd:import namespace="b8458977-e6f2-40e9-9621-96f4298c6bb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8458977-e6f2-40e9-9621-96f4298c6bb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6BD3844-D0FB-414D-A452-15FC55E58783}">
  <ds:schemaRefs>
    <ds:schemaRef ds:uri="http://schemas.microsoft.com/sharepoint/v3/contenttype/forms"/>
  </ds:schemaRefs>
</ds:datastoreItem>
</file>

<file path=customXml/itemProps2.xml><?xml version="1.0" encoding="utf-8"?>
<ds:datastoreItem xmlns:ds="http://schemas.openxmlformats.org/officeDocument/2006/customXml" ds:itemID="{0E83D5C7-E101-49C3-9DAE-DF471BE7BE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8458977-e6f2-40e9-9621-96f4298c6b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B21824-3573-4170-BB97-352BE88B69B2}">
  <ds:schemaRefs>
    <ds:schemaRef ds:uri="http://purl.org/dc/terms/"/>
    <ds:schemaRef ds:uri="http://schemas.microsoft.com/office/2006/metadata/properties"/>
    <ds:schemaRef ds:uri="http://purl.org/dc/dcmitype/"/>
    <ds:schemaRef ds:uri="http://www.w3.org/XML/1998/namespace"/>
    <ds:schemaRef ds:uri="http://purl.org/dc/elements/1.1/"/>
    <ds:schemaRef ds:uri="http://schemas.microsoft.com/office/2006/documentManagement/types"/>
    <ds:schemaRef ds:uri="b8458977-e6f2-40e9-9621-96f4298c6bbe"/>
    <ds:schemaRef ds:uri="http://schemas.microsoft.com/office/infopath/2007/PartnerControls"/>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5961</TotalTime>
  <Words>2300</Words>
  <Application>Microsoft Macintosh PowerPoint</Application>
  <PresentationFormat>Widescreen</PresentationFormat>
  <Paragraphs>717</Paragraphs>
  <Slides>32</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Neue Haas Unica W1G Light</vt:lpstr>
      <vt:lpstr>Neue Haas Unica W1G</vt:lpstr>
      <vt:lpstr>Clattering</vt:lpstr>
      <vt:lpstr>Neue Haas Unica Pro Light</vt:lpstr>
      <vt:lpstr>Arial</vt:lpstr>
      <vt:lpstr>Neue Haas Unica W1G Medium</vt:lpstr>
      <vt:lpstr>Canela Medium</vt:lpstr>
      <vt:lpstr>Calibri</vt:lpstr>
      <vt:lpstr>Office Theme</vt:lpstr>
      <vt:lpstr>Aikakausmediat somessa</vt:lpstr>
      <vt:lpstr>Kesäkuun oleelliset</vt:lpstr>
      <vt:lpstr>Aikakausmedioiden someyleisö / kesäkuu 2023</vt:lpstr>
      <vt:lpstr>Aikakausmedioiden seuraajamäärä / kesäkuu 2023</vt:lpstr>
      <vt:lpstr>Aikakausmedioiden somekanavien määrä / kesäkuu 2023</vt:lpstr>
      <vt:lpstr>Yleisön keskimääräinen koko /  kesäkuu 2023</vt:lpstr>
      <vt:lpstr>Yleisömäärän kehitys kaikissa seuratuissa kanavissa 6/2022 – 6/2023</vt:lpstr>
      <vt:lpstr>Yleisömäärän kehitys Facebookissa 6/2022 – 6/2023</vt:lpstr>
      <vt:lpstr>Yleisömäärän kehitys Instagramissa 6/2022 – 6/2023</vt:lpstr>
      <vt:lpstr>Yleisömäärän kehitys Twitterissä 6/2022 – 6/2023</vt:lpstr>
      <vt:lpstr>Yleisömäärän kehitys YouTubessa 6/2022 – 6/2023</vt:lpstr>
      <vt:lpstr>Yleisömäärän kehitys Pinterestissä 6/2022 – 6/2023</vt:lpstr>
      <vt:lpstr>Yleisömäärän kehitys Tiktokissa 6/2022 – 6/2023</vt:lpstr>
      <vt:lpstr>Somen suurimmat</vt:lpstr>
      <vt:lpstr>Eniten seuraajia kaikissa kanavissa TOP 20 / kesäkuu 2023</vt:lpstr>
      <vt:lpstr>Eniten seuraajia Facebookissa TOP 20 / kesäkuu 2023</vt:lpstr>
      <vt:lpstr>Eniten seuraajia Instagramissa TOP 20 / kesäkuu 2023</vt:lpstr>
      <vt:lpstr>Eniten seuraajia Twitterissä TOP 20 / kesäkuu 2023</vt:lpstr>
      <vt:lpstr>Eniten seuraajia YouTubessa ja Pinterestissä TOP 10 /  kesäkuu 2023</vt:lpstr>
      <vt:lpstr>Eniten seuraajia TikTokissa TOP 10 /  kesäkuu 2023</vt:lpstr>
      <vt:lpstr>Eniten yleisöään  kasvattaneet</vt:lpstr>
      <vt:lpstr>Eniten uusia seuraajia kaikissa kanavissa TOP 20 / kesäkuu 2023</vt:lpstr>
      <vt:lpstr>Eniten uusia seuraajia Facebookissa TOP 10 / kesäkuu 2023</vt:lpstr>
      <vt:lpstr>Eniten uusia seuraajia Instagramissa TOP 10 / kesäkuu 2023</vt:lpstr>
      <vt:lpstr>Eniten uusia seuraajia Twitterissä TOP 10 / kesäkuu 2023</vt:lpstr>
      <vt:lpstr>Seuratut mediat</vt:lpstr>
      <vt:lpstr>Seurannassa olleet mediat (206 kpl) / kesäkuu 2023</vt:lpstr>
      <vt:lpstr>Seurannassa olleet mediat (206 kpl) / kesäkuu 2023</vt:lpstr>
      <vt:lpstr>Näkökulma: Onko tekijänoikeus tekoälynkestävä?</vt:lpstr>
      <vt:lpstr>Vuoden 2022 ammatti- ja järjestömediaksi valittu  Tehy-lehti: "Kerromme asioista, joilla on merkitystä"</vt:lpstr>
      <vt:lpstr>Stylisti Jenni Juurinen ihailee hyvästä ideasta syntyneitä uniikkeja ja mietittyjä kuvia: "Ilman niitä lehdet ovat toistensa kopioita"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Otsikko tulee tähän</dc:title>
  <dc:creator>Katja Pietilä-Seppä</dc:creator>
  <cp:lastModifiedBy>Outi Itävuo</cp:lastModifiedBy>
  <cp:revision>388</cp:revision>
  <dcterms:created xsi:type="dcterms:W3CDTF">2021-01-05T09:04:45Z</dcterms:created>
  <dcterms:modified xsi:type="dcterms:W3CDTF">2023-07-31T13:18:14Z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0x0101003F551B6AE0A94F47AE516944E2F00FE5</vt:lpwstr>
  </property>
</Properties>
</file>