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68" r:id="rId6"/>
    <p:sldId id="285" r:id="rId7"/>
    <p:sldId id="1197" r:id="rId8"/>
    <p:sldId id="1198" r:id="rId9"/>
    <p:sldId id="1199" r:id="rId10"/>
    <p:sldId id="1191" r:id="rId11"/>
    <p:sldId id="1192" r:id="rId12"/>
    <p:sldId id="1193" r:id="rId13"/>
    <p:sldId id="1194" r:id="rId14"/>
    <p:sldId id="1195" r:id="rId15"/>
    <p:sldId id="1196" r:id="rId16"/>
    <p:sldId id="1208" r:id="rId17"/>
    <p:sldId id="1203" r:id="rId18"/>
    <p:sldId id="1204" r:id="rId19"/>
    <p:sldId id="1205" r:id="rId20"/>
    <p:sldId id="1206" r:id="rId21"/>
    <p:sldId id="1207" r:id="rId22"/>
    <p:sldId id="1214" r:id="rId23"/>
    <p:sldId id="1211" r:id="rId24"/>
    <p:sldId id="1210" r:id="rId25"/>
    <p:sldId id="1212" r:id="rId26"/>
    <p:sldId id="1213" r:id="rId27"/>
    <p:sldId id="1215" r:id="rId28"/>
    <p:sldId id="1217" r:id="rId29"/>
    <p:sldId id="1202" r:id="rId30"/>
    <p:sldId id="1222" r:id="rId31"/>
    <p:sldId id="1224" r:id="rId32"/>
    <p:sldId id="1229" r:id="rId33"/>
    <p:sldId id="1228" r:id="rId34"/>
    <p:sldId id="1227" r:id="rId35"/>
    <p:sldId id="275" r:id="rId36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nela Medium" pitchFamily="2" charset="77"/>
      <p:regular r:id="rId43"/>
    </p:embeddedFont>
    <p:embeddedFont>
      <p:font typeface="Clattering" pitchFamily="2" charset="0"/>
      <p:regular r:id="rId44"/>
    </p:embeddedFont>
    <p:embeddedFont>
      <p:font typeface="Neue Haas Unica W1G" panose="020B0504030206020203" pitchFamily="34" charset="0"/>
      <p:regular r:id="rId45"/>
      <p:bold r:id="rId46"/>
      <p:italic r:id="rId47"/>
      <p:boldItalic r:id="rId48"/>
    </p:embeddedFont>
    <p:embeddedFont>
      <p:font typeface="Neue Haas Unica W1G Light" panose="020B0404030206020203" pitchFamily="34" charset="0"/>
      <p:regular r:id="rId49"/>
      <p:italic r:id="rId50"/>
    </p:embeddedFont>
    <p:embeddedFont>
      <p:font typeface="Neue Haas Unica W1G Medium" panose="020B0504030206020203" pitchFamily="34" charset="0"/>
      <p:regular r:id="rId51"/>
      <p:italic r:id="rId52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F6FA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85" autoAdjust="0"/>
    <p:restoredTop sz="96327"/>
  </p:normalViewPr>
  <p:slideViewPr>
    <p:cSldViewPr snapToGrid="0" snapToObjects="1">
      <p:cViewPr varScale="1">
        <p:scale>
          <a:sx n="93" d="100"/>
          <a:sy n="93" d="100"/>
        </p:scale>
        <p:origin x="21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40975444788112"/>
          <c:y val="0.19090810953334456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2 227 786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5903343748622427E-2"/>
                  <c:y val="-0.17196384490164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2227786</c:v>
                </c:pt>
                <c:pt idx="1">
                  <c:v>1507824</c:v>
                </c:pt>
                <c:pt idx="2">
                  <c:v>681737</c:v>
                </c:pt>
                <c:pt idx="3">
                  <c:v>152922</c:v>
                </c:pt>
                <c:pt idx="4">
                  <c:v>84210</c:v>
                </c:pt>
                <c:pt idx="5">
                  <c:v>12250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44256</c:v>
                </c:pt>
                <c:pt idx="1">
                  <c:v>44287</c:v>
                </c:pt>
                <c:pt idx="2">
                  <c:v>44317</c:v>
                </c:pt>
                <c:pt idx="3">
                  <c:v>44348</c:v>
                </c:pt>
                <c:pt idx="4">
                  <c:v>44378</c:v>
                </c:pt>
                <c:pt idx="5">
                  <c:v>44409</c:v>
                </c:pt>
                <c:pt idx="6">
                  <c:v>44440</c:v>
                </c:pt>
                <c:pt idx="7">
                  <c:v>44470</c:v>
                </c:pt>
                <c:pt idx="8">
                  <c:v>44501</c:v>
                </c:pt>
                <c:pt idx="9">
                  <c:v>44531</c:v>
                </c:pt>
                <c:pt idx="10">
                  <c:v>44562</c:v>
                </c:pt>
                <c:pt idx="11">
                  <c:v>44593</c:v>
                </c:pt>
                <c:pt idx="12">
                  <c:v>44621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75592</c:v>
                </c:pt>
                <c:pt idx="1">
                  <c:v>76524</c:v>
                </c:pt>
                <c:pt idx="2">
                  <c:v>77282</c:v>
                </c:pt>
                <c:pt idx="3">
                  <c:v>78008</c:v>
                </c:pt>
                <c:pt idx="4">
                  <c:v>78632</c:v>
                </c:pt>
                <c:pt idx="5">
                  <c:v>79180</c:v>
                </c:pt>
                <c:pt idx="6">
                  <c:v>79880</c:v>
                </c:pt>
                <c:pt idx="7">
                  <c:v>80620</c:v>
                </c:pt>
                <c:pt idx="8">
                  <c:v>81754</c:v>
                </c:pt>
                <c:pt idx="9">
                  <c:v>82617</c:v>
                </c:pt>
                <c:pt idx="10">
                  <c:v>83291</c:v>
                </c:pt>
                <c:pt idx="11">
                  <c:v>83746</c:v>
                </c:pt>
                <c:pt idx="12">
                  <c:v>84210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9135351811452"/>
          <c:y val="8.6377024944008007E-2"/>
          <c:w val="0.51822895016949655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2 227 786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4666729</c:v>
                </c:pt>
                <c:pt idx="1">
                  <c:v>2227786</c:v>
                </c:pt>
                <c:pt idx="2">
                  <c:v>1507824</c:v>
                </c:pt>
                <c:pt idx="3">
                  <c:v>681737</c:v>
                </c:pt>
                <c:pt idx="4">
                  <c:v>152922</c:v>
                </c:pt>
                <c:pt idx="5">
                  <c:v>84210</c:v>
                </c:pt>
                <c:pt idx="6">
                  <c:v>12250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0651919459482"/>
          <c:y val="8.6377024944008007E-2"/>
          <c:w val="0.493013729364338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188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32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4.430978154117475E-2"/>
                      <c:h val="6.073451917465846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#\ ##0;\-#\ ##0;;@</c:formatCode>
                <c:ptCount val="7"/>
                <c:pt idx="0">
                  <c:v>559</c:v>
                </c:pt>
                <c:pt idx="1">
                  <c:v>188</c:v>
                </c:pt>
                <c:pt idx="2">
                  <c:v>136</c:v>
                </c:pt>
                <c:pt idx="3">
                  <c:v>110</c:v>
                </c:pt>
                <c:pt idx="4">
                  <c:v>85</c:v>
                </c:pt>
                <c:pt idx="5">
                  <c:v>32</c:v>
                </c:pt>
                <c:pt idx="6" formatCode="#,##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\ ##0;\-#\ ##0;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00308774173766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11 850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Kokonais-
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Pinterest</c:v>
                </c:pt>
                <c:pt idx="5">
                  <c:v>YouTube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21705.716279069766</c:v>
                </c:pt>
                <c:pt idx="1">
                  <c:v>11849.925531914894</c:v>
                </c:pt>
                <c:pt idx="2">
                  <c:v>11086.941176470587</c:v>
                </c:pt>
                <c:pt idx="3">
                  <c:v>6197.6090909090908</c:v>
                </c:pt>
                <c:pt idx="4">
                  <c:v>2631.5625</c:v>
                </c:pt>
                <c:pt idx="5">
                  <c:v>1799.0823529411764</c:v>
                </c:pt>
                <c:pt idx="6">
                  <c:v>1531.25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8.8724674108115881E-2"/>
          <c:w val="0.71851782114192253"/>
          <c:h val="0.67203242456141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44256</c:v>
                </c:pt>
                <c:pt idx="1">
                  <c:v>44287</c:v>
                </c:pt>
                <c:pt idx="2">
                  <c:v>44317</c:v>
                </c:pt>
                <c:pt idx="3">
                  <c:v>44348</c:v>
                </c:pt>
                <c:pt idx="4">
                  <c:v>44378</c:v>
                </c:pt>
                <c:pt idx="5">
                  <c:v>44409</c:v>
                </c:pt>
                <c:pt idx="6">
                  <c:v>44440</c:v>
                </c:pt>
                <c:pt idx="7">
                  <c:v>44470</c:v>
                </c:pt>
                <c:pt idx="8">
                  <c:v>44501</c:v>
                </c:pt>
                <c:pt idx="9">
                  <c:v>44531</c:v>
                </c:pt>
                <c:pt idx="10">
                  <c:v>44562</c:v>
                </c:pt>
                <c:pt idx="11">
                  <c:v>44593</c:v>
                </c:pt>
                <c:pt idx="12">
                  <c:v>44621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4405271</c:v>
                </c:pt>
                <c:pt idx="1">
                  <c:v>4435099</c:v>
                </c:pt>
                <c:pt idx="2">
                  <c:v>4346607</c:v>
                </c:pt>
                <c:pt idx="3">
                  <c:v>4357286</c:v>
                </c:pt>
                <c:pt idx="4">
                  <c:v>4376878</c:v>
                </c:pt>
                <c:pt idx="5">
                  <c:v>4392223</c:v>
                </c:pt>
                <c:pt idx="6">
                  <c:v>4411380</c:v>
                </c:pt>
                <c:pt idx="7">
                  <c:v>4436519</c:v>
                </c:pt>
                <c:pt idx="8">
                  <c:v>4469030</c:v>
                </c:pt>
                <c:pt idx="9">
                  <c:v>4497902</c:v>
                </c:pt>
                <c:pt idx="10">
                  <c:v>4618230</c:v>
                </c:pt>
                <c:pt idx="11">
                  <c:v>4635035</c:v>
                </c:pt>
                <c:pt idx="12">
                  <c:v>4666729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ax val="48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543362242763133"/>
          <c:h val="0.2053914180644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1325516907172087"/>
          <c:w val="0.71851785572258009"/>
          <c:h val="0.6622257776683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44256</c:v>
                </c:pt>
                <c:pt idx="1">
                  <c:v>44287</c:v>
                </c:pt>
                <c:pt idx="2">
                  <c:v>44317</c:v>
                </c:pt>
                <c:pt idx="3">
                  <c:v>44348</c:v>
                </c:pt>
                <c:pt idx="4">
                  <c:v>44378</c:v>
                </c:pt>
                <c:pt idx="5">
                  <c:v>44409</c:v>
                </c:pt>
                <c:pt idx="6">
                  <c:v>44440</c:v>
                </c:pt>
                <c:pt idx="7">
                  <c:v>44470</c:v>
                </c:pt>
                <c:pt idx="8">
                  <c:v>44501</c:v>
                </c:pt>
                <c:pt idx="9">
                  <c:v>44531</c:v>
                </c:pt>
                <c:pt idx="10">
                  <c:v>44562</c:v>
                </c:pt>
                <c:pt idx="11">
                  <c:v>44593</c:v>
                </c:pt>
                <c:pt idx="12">
                  <c:v>44621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2207376</c:v>
                </c:pt>
                <c:pt idx="1">
                  <c:v>2215491</c:v>
                </c:pt>
                <c:pt idx="2">
                  <c:v>2164455</c:v>
                </c:pt>
                <c:pt idx="3">
                  <c:v>2161613</c:v>
                </c:pt>
                <c:pt idx="4">
                  <c:v>2172052</c:v>
                </c:pt>
                <c:pt idx="5">
                  <c:v>2180120</c:v>
                </c:pt>
                <c:pt idx="6">
                  <c:v>2186971</c:v>
                </c:pt>
                <c:pt idx="7">
                  <c:v>2197430</c:v>
                </c:pt>
                <c:pt idx="8">
                  <c:v>2203880</c:v>
                </c:pt>
                <c:pt idx="9">
                  <c:v>2209489</c:v>
                </c:pt>
                <c:pt idx="10">
                  <c:v>2216578</c:v>
                </c:pt>
                <c:pt idx="11">
                  <c:v>2216945</c:v>
                </c:pt>
                <c:pt idx="12">
                  <c:v>2227786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9019647000646652E-2"/>
          <c:h val="7.7462520383988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3289571923446131"/>
          <c:w val="0.71851785572258009"/>
          <c:h val="0.6308061157768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44256</c:v>
                </c:pt>
                <c:pt idx="1">
                  <c:v>44287</c:v>
                </c:pt>
                <c:pt idx="2">
                  <c:v>44317</c:v>
                </c:pt>
                <c:pt idx="3">
                  <c:v>44348</c:v>
                </c:pt>
                <c:pt idx="4">
                  <c:v>44378</c:v>
                </c:pt>
                <c:pt idx="5">
                  <c:v>44409</c:v>
                </c:pt>
                <c:pt idx="6">
                  <c:v>44440</c:v>
                </c:pt>
                <c:pt idx="7">
                  <c:v>44470</c:v>
                </c:pt>
                <c:pt idx="8">
                  <c:v>44501</c:v>
                </c:pt>
                <c:pt idx="9">
                  <c:v>44531</c:v>
                </c:pt>
                <c:pt idx="10">
                  <c:v>44562</c:v>
                </c:pt>
                <c:pt idx="11">
                  <c:v>44593</c:v>
                </c:pt>
                <c:pt idx="12">
                  <c:v>44621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1324285</c:v>
                </c:pt>
                <c:pt idx="1">
                  <c:v>1341298</c:v>
                </c:pt>
                <c:pt idx="2">
                  <c:v>1325760</c:v>
                </c:pt>
                <c:pt idx="3">
                  <c:v>1336368</c:v>
                </c:pt>
                <c:pt idx="4">
                  <c:v>1342820</c:v>
                </c:pt>
                <c:pt idx="5">
                  <c:v>1349709</c:v>
                </c:pt>
                <c:pt idx="6">
                  <c:v>1358389</c:v>
                </c:pt>
                <c:pt idx="7">
                  <c:v>1370500</c:v>
                </c:pt>
                <c:pt idx="8">
                  <c:v>1385603</c:v>
                </c:pt>
                <c:pt idx="9">
                  <c:v>1401602</c:v>
                </c:pt>
                <c:pt idx="10">
                  <c:v>1489532</c:v>
                </c:pt>
                <c:pt idx="11">
                  <c:v>1496759</c:v>
                </c:pt>
                <c:pt idx="12">
                  <c:v>1507824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ax val="1550000"/>
          <c:min val="12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611528672552295"/>
          <c:h val="7.103585158528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44256</c:v>
                </c:pt>
                <c:pt idx="1">
                  <c:v>44287</c:v>
                </c:pt>
                <c:pt idx="2">
                  <c:v>44317</c:v>
                </c:pt>
                <c:pt idx="3">
                  <c:v>44348</c:v>
                </c:pt>
                <c:pt idx="4">
                  <c:v>44378</c:v>
                </c:pt>
                <c:pt idx="5">
                  <c:v>44409</c:v>
                </c:pt>
                <c:pt idx="6">
                  <c:v>44440</c:v>
                </c:pt>
                <c:pt idx="7">
                  <c:v>44470</c:v>
                </c:pt>
                <c:pt idx="8">
                  <c:v>44501</c:v>
                </c:pt>
                <c:pt idx="9">
                  <c:v>44531</c:v>
                </c:pt>
                <c:pt idx="10">
                  <c:v>44562</c:v>
                </c:pt>
                <c:pt idx="11">
                  <c:v>44593</c:v>
                </c:pt>
                <c:pt idx="12">
                  <c:v>44621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659976</c:v>
                </c:pt>
                <c:pt idx="1">
                  <c:v>662019</c:v>
                </c:pt>
                <c:pt idx="2">
                  <c:v>657638</c:v>
                </c:pt>
                <c:pt idx="3">
                  <c:v>653641</c:v>
                </c:pt>
                <c:pt idx="4">
                  <c:v>654693</c:v>
                </c:pt>
                <c:pt idx="5">
                  <c:v>653198</c:v>
                </c:pt>
                <c:pt idx="6">
                  <c:v>655051</c:v>
                </c:pt>
                <c:pt idx="7">
                  <c:v>655511</c:v>
                </c:pt>
                <c:pt idx="8">
                  <c:v>657362</c:v>
                </c:pt>
                <c:pt idx="9">
                  <c:v>661174</c:v>
                </c:pt>
                <c:pt idx="10">
                  <c:v>668652</c:v>
                </c:pt>
                <c:pt idx="11">
                  <c:v>674628</c:v>
                </c:pt>
                <c:pt idx="12">
                  <c:v>681737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7.9913271710601391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44256</c:v>
                </c:pt>
                <c:pt idx="1">
                  <c:v>44287</c:v>
                </c:pt>
                <c:pt idx="2">
                  <c:v>44317</c:v>
                </c:pt>
                <c:pt idx="3">
                  <c:v>44348</c:v>
                </c:pt>
                <c:pt idx="4">
                  <c:v>44378</c:v>
                </c:pt>
                <c:pt idx="5">
                  <c:v>44409</c:v>
                </c:pt>
                <c:pt idx="6">
                  <c:v>44440</c:v>
                </c:pt>
                <c:pt idx="7">
                  <c:v>44470</c:v>
                </c:pt>
                <c:pt idx="8">
                  <c:v>44501</c:v>
                </c:pt>
                <c:pt idx="9">
                  <c:v>44531</c:v>
                </c:pt>
                <c:pt idx="10">
                  <c:v>44562</c:v>
                </c:pt>
                <c:pt idx="11">
                  <c:v>44593</c:v>
                </c:pt>
                <c:pt idx="12">
                  <c:v>44621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138042</c:v>
                </c:pt>
                <c:pt idx="1">
                  <c:v>139767</c:v>
                </c:pt>
                <c:pt idx="2">
                  <c:v>121472</c:v>
                </c:pt>
                <c:pt idx="3">
                  <c:v>122714</c:v>
                </c:pt>
                <c:pt idx="4">
                  <c:v>123724</c:v>
                </c:pt>
                <c:pt idx="5">
                  <c:v>125056</c:v>
                </c:pt>
                <c:pt idx="6">
                  <c:v>126116</c:v>
                </c:pt>
                <c:pt idx="7">
                  <c:v>127194</c:v>
                </c:pt>
                <c:pt idx="8">
                  <c:v>133025</c:v>
                </c:pt>
                <c:pt idx="9">
                  <c:v>134009</c:v>
                </c:pt>
                <c:pt idx="10">
                  <c:v>149941</c:v>
                </c:pt>
                <c:pt idx="11">
                  <c:v>151253</c:v>
                </c:pt>
                <c:pt idx="12">
                  <c:v>152922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43515348624900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0.36543</cdr:x>
      <cdr:y>0.41592</cdr:y>
    </cdr:from>
    <cdr:to>
      <cdr:x>0.66253</cdr:x>
      <cdr:y>0.68941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2777051" y="1741487"/>
          <a:ext cx="2257783" cy="1145122"/>
          <a:chOff x="2287076" y="1874237"/>
          <a:chExt cx="2995078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2438066"/>
            <a:ext cx="2995078" cy="78292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4 666 729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4.4.2022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4.4.2022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91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501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49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8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9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338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2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aikakausmedia.fi/ajankohtaista/artikkelit/2022/loyda-jotain-uutta-aikakauslehtiviikolla-4-10-4-2022-luetaan-digilehtia-maksutta/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aikakausmedia.fi/ajankohtaista/artikkelit/2022/ehdimme-kysya-ne-jatkokysymykset-aikakausmediat-taustoittavat-ukrainan-sotaa-syvallisesti/" TargetMode="Externa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editkilpailu.fi/voittajat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Maaliskuu 2022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Twitterissä</a:t>
            </a:r>
            <a:br>
              <a:rPr lang="fi-FI" sz="3200" dirty="0"/>
            </a:br>
            <a:r>
              <a:rPr lang="fi-FI" sz="3200" dirty="0"/>
              <a:t>3/2021 – 3/2022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6794651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47C5A-0179-344D-A00F-48F51B0A4F2A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Twitter-tilien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4805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YouTubessa</a:t>
            </a:r>
            <a:br>
              <a:rPr lang="fi-FI" sz="3200" dirty="0"/>
            </a:br>
            <a:r>
              <a:rPr lang="fi-FI" sz="3200" dirty="0"/>
              <a:t>3/2021 – 3/2022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9309884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5D70D-8B87-264D-9B56-C173941B4010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YouTube-kanavien tilaajat.</a:t>
            </a:r>
          </a:p>
        </p:txBody>
      </p:sp>
    </p:spTree>
    <p:extLst>
      <p:ext uri="{BB962C8B-B14F-4D97-AF65-F5344CB8AC3E}">
        <p14:creationId xmlns:p14="http://schemas.microsoft.com/office/powerpoint/2010/main" val="7986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Pinterestissä</a:t>
            </a:r>
            <a:br>
              <a:rPr lang="fi-FI" sz="3200" dirty="0"/>
            </a:br>
            <a:r>
              <a:rPr lang="fi-FI" sz="3200" dirty="0"/>
              <a:t>3/2021 – 3/2022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639794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Pinterest-tilien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3999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Somen suurimmat</a:t>
            </a:r>
          </a:p>
        </p:txBody>
      </p:sp>
    </p:spTree>
    <p:extLst>
      <p:ext uri="{BB962C8B-B14F-4D97-AF65-F5344CB8AC3E}">
        <p14:creationId xmlns:p14="http://schemas.microsoft.com/office/powerpoint/2010/main" val="340543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Eniten seuraajia </a:t>
            </a:r>
            <a:r>
              <a:rPr lang="fi-FI" sz="3000" u="sng" dirty="0">
                <a:solidFill>
                  <a:schemeClr val="tx2"/>
                </a:solidFill>
              </a:rPr>
              <a:t>kaikissa kanavissa</a:t>
            </a:r>
            <a:r>
              <a:rPr lang="fi-FI" sz="3000" dirty="0">
                <a:solidFill>
                  <a:schemeClr val="tx2"/>
                </a:solidFill>
              </a:rPr>
              <a:t> TOP 20 / maaliskuu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236493701"/>
              </p:ext>
            </p:extLst>
          </p:nvPr>
        </p:nvGraphicFramePr>
        <p:xfrm>
          <a:off x="1158466" y="1410789"/>
          <a:ext cx="4785132" cy="4454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234 643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227 201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209 193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186 156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174 141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164 891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160 212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121 383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118 391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104 443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465990"/>
              </p:ext>
            </p:extLst>
          </p:nvPr>
        </p:nvGraphicFramePr>
        <p:xfrm>
          <a:off x="6344421" y="1410790"/>
          <a:ext cx="4785132" cy="4454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r>
                        <a:rPr lang="fi-FI" sz="1500" b="0" i="0" noProof="0" dirty="0">
                          <a:solidFill>
                            <a:schemeClr val="tx2"/>
                          </a:solidFill>
                          <a:latin typeface="Neue Haas Unica W1G Medium" panose="020B0504030206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104 327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95 176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83 834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75 935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71 052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70 933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69 777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68 222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67 963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60 799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600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20 / maaliskuu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74898300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143 237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104 615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99 141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88 741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82 241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67 002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55 646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54 892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51 558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42 040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920468"/>
              </p:ext>
            </p:extLst>
          </p:nvPr>
        </p:nvGraphicFramePr>
        <p:xfrm>
          <a:off x="6344421" y="1410790"/>
          <a:ext cx="4785132" cy="45141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40 582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40 502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40 268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38 000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37 493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37 144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37 118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36 241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33 508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30 986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04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20 / maaliskuu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335293304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104 205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77 523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65 939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65 299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58 477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56 971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56 129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52 859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45 199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42 063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301360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38 677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38 568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37 447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35 721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34 311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29 118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28 507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28 066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28 043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26 660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0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20 / maaliskuu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151337406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Talouselämä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185 224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Suomen Kuvalehti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138 086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Seiska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48 902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Mikrobitti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19 569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Tiede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18 925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Image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18 920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Suomen Luonto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14 794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Suomen Lääkärilehti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12 113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Tivi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11 745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Arvopaperi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10 962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170755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9 664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9 067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9 005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8 719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7 652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6 706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6 630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6 235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5 662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5 399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9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ja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maaliskuu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472775176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YouTube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5 590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5 240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4 460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4 380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3 490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393819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 Pinterest</a:t>
                      </a:r>
                      <a:endParaRPr lang="fi-FI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26 981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15 092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8 187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8 119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6 346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5 321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2 309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1 766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1 741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1 682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69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Eniten yleisöään </a:t>
            </a:r>
            <a:br>
              <a:rPr lang="fi-FI" dirty="0"/>
            </a:br>
            <a:r>
              <a:rPr lang="fi-FI" dirty="0"/>
              <a:t>kasvattaneet</a:t>
            </a:r>
          </a:p>
        </p:txBody>
      </p:sp>
    </p:spTree>
    <p:extLst>
      <p:ext uri="{BB962C8B-B14F-4D97-AF65-F5344CB8AC3E}">
        <p14:creationId xmlns:p14="http://schemas.microsoft.com/office/powerpoint/2010/main" val="236664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6F0B15A-CE6C-F749-BBD3-0E2DE8265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7424" y="0"/>
            <a:ext cx="55400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44C56-791C-5E4E-8AC3-545D5E423C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658983"/>
            <a:ext cx="5540022" cy="4373517"/>
          </a:xfrm>
        </p:spPr>
        <p:txBody>
          <a:bodyPr anchor="ctr">
            <a:normAutofit/>
          </a:bodyPr>
          <a:lstStyle/>
          <a:p>
            <a:pPr fontAlgn="b"/>
            <a:r>
              <a:rPr lang="fi-FI" sz="1600" dirty="0" err="1"/>
              <a:t>Aikakausmedioilla</a:t>
            </a:r>
            <a:r>
              <a:rPr lang="fi-FI" sz="1600" dirty="0"/>
              <a:t> oli 4 666 729 seuraajaa kaikissa </a:t>
            </a:r>
            <a:r>
              <a:rPr lang="fi-FI" sz="1600" dirty="0" err="1"/>
              <a:t>somekanavissa</a:t>
            </a:r>
            <a:r>
              <a:rPr lang="fi-FI" sz="1600" dirty="0"/>
              <a:t> yhteensä.</a:t>
            </a:r>
          </a:p>
          <a:p>
            <a:pPr fontAlgn="b"/>
            <a:r>
              <a:rPr lang="fi-FI" sz="1600" dirty="0"/>
              <a:t>Uusia seuraajia 31 694 kappaletta.</a:t>
            </a:r>
          </a:p>
          <a:p>
            <a:pPr fontAlgn="b"/>
            <a:r>
              <a:rPr lang="fi-FI" sz="1600" dirty="0"/>
              <a:t>Instagramissa ylittyi 1,5 miljoonana seuraajan raja.</a:t>
            </a:r>
          </a:p>
          <a:p>
            <a:pPr fontAlgn="b"/>
            <a:r>
              <a:rPr lang="en-GB" sz="1600" dirty="0" err="1"/>
              <a:t>Ukrainan</a:t>
            </a:r>
            <a:r>
              <a:rPr lang="en-GB" sz="1600" dirty="0"/>
              <a:t> </a:t>
            </a:r>
            <a:r>
              <a:rPr lang="en-GB" sz="1600" dirty="0" err="1"/>
              <a:t>sota</a:t>
            </a:r>
            <a:r>
              <a:rPr lang="en-GB" sz="1600" dirty="0"/>
              <a:t> </a:t>
            </a:r>
            <a:r>
              <a:rPr lang="en-GB" sz="1600" dirty="0" err="1"/>
              <a:t>näkyi</a:t>
            </a:r>
            <a:r>
              <a:rPr lang="en-GB" sz="1600" dirty="0"/>
              <a:t> jo </a:t>
            </a:r>
            <a:r>
              <a:rPr lang="en-GB" sz="1600" dirty="0" err="1"/>
              <a:t>helmikuun</a:t>
            </a:r>
            <a:r>
              <a:rPr lang="en-GB" sz="1600" dirty="0"/>
              <a:t> </a:t>
            </a:r>
            <a:r>
              <a:rPr lang="en-GB" sz="1600" dirty="0" err="1"/>
              <a:t>puolella</a:t>
            </a:r>
            <a:r>
              <a:rPr lang="en-GB" sz="1600" dirty="0"/>
              <a:t> </a:t>
            </a:r>
            <a:r>
              <a:rPr lang="en-GB" sz="1600" dirty="0" err="1"/>
              <a:t>maanpuolustukseen</a:t>
            </a:r>
            <a:r>
              <a:rPr lang="en-GB" sz="1600" dirty="0"/>
              <a:t> </a:t>
            </a:r>
            <a:r>
              <a:rPr lang="en-GB" sz="1600" dirty="0" err="1"/>
              <a:t>liittyvien</a:t>
            </a:r>
            <a:r>
              <a:rPr lang="en-GB" sz="1600" dirty="0"/>
              <a:t> </a:t>
            </a:r>
            <a:r>
              <a:rPr lang="en-GB" sz="1600" dirty="0" err="1"/>
              <a:t>medioiden</a:t>
            </a:r>
            <a:r>
              <a:rPr lang="en-GB" sz="1600" dirty="0"/>
              <a:t> </a:t>
            </a:r>
            <a:r>
              <a:rPr lang="en-GB" sz="1600" dirty="0" err="1"/>
              <a:t>seuraajamäärien</a:t>
            </a:r>
            <a:r>
              <a:rPr lang="en-GB" sz="1600" dirty="0"/>
              <a:t> </a:t>
            </a:r>
            <a:r>
              <a:rPr lang="en-GB" sz="1600" dirty="0" err="1"/>
              <a:t>kasvuna</a:t>
            </a:r>
            <a:r>
              <a:rPr lang="en-GB" sz="1600" dirty="0"/>
              <a:t>, </a:t>
            </a:r>
            <a:r>
              <a:rPr lang="en-GB" sz="1600" dirty="0" err="1"/>
              <a:t>ja</a:t>
            </a:r>
            <a:r>
              <a:rPr lang="en-GB" sz="1600" dirty="0"/>
              <a:t> </a:t>
            </a:r>
            <a:r>
              <a:rPr lang="en-GB" sz="1600" dirty="0" err="1"/>
              <a:t>maaliskuussa</a:t>
            </a:r>
            <a:r>
              <a:rPr lang="en-GB" sz="1600" dirty="0"/>
              <a:t> </a:t>
            </a:r>
            <a:r>
              <a:rPr lang="en-GB" sz="1600" dirty="0" err="1"/>
              <a:t>ilmiö</a:t>
            </a:r>
            <a:r>
              <a:rPr lang="en-GB" sz="1600" dirty="0"/>
              <a:t> </a:t>
            </a:r>
            <a:r>
              <a:rPr lang="en-GB" sz="1600" dirty="0" err="1"/>
              <a:t>voimistui</a:t>
            </a:r>
            <a:r>
              <a:rPr lang="en-GB" sz="1600" dirty="0"/>
              <a:t>.</a:t>
            </a:r>
          </a:p>
          <a:p>
            <a:pPr fontAlgn="b"/>
            <a:r>
              <a:rPr lang="fi-FI" sz="1600" dirty="0"/>
              <a:t>Eniten yleisöään kasvattivat helmikuussa Suomen Sotilas (+4 374), Suomen Kuvalehti (+2 507) sekä Suomen Luonto (+1 901).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3033"/>
            <a:ext cx="4799012" cy="615950"/>
          </a:xfrm>
        </p:spPr>
        <p:txBody>
          <a:bodyPr>
            <a:noAutofit/>
          </a:bodyPr>
          <a:lstStyle/>
          <a:p>
            <a:r>
              <a:rPr lang="fi-FI" sz="3400" dirty="0"/>
              <a:t>Maaliskuun oleelliset</a:t>
            </a:r>
            <a:endParaRPr lang="en-FI" sz="3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56D5-E350-F444-90BD-994BB6CD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65EF-CCA6-A54B-80B2-F3E37DEE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05"/>
          <a:stretch/>
        </p:blipFill>
        <p:spPr>
          <a:xfrm>
            <a:off x="5884985" y="0"/>
            <a:ext cx="24511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3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 </a:t>
            </a:r>
            <a:r>
              <a:rPr lang="fi-FI" sz="3000" dirty="0">
                <a:solidFill>
                  <a:schemeClr val="accent1"/>
                </a:solidFill>
              </a:rPr>
              <a:t>TOP 20 /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maaliskuu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287096303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21179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593326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4 374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2 507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1 901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1 537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1 386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1 348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1 196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5043"/>
              </p:ext>
            </p:extLst>
          </p:nvPr>
        </p:nvGraphicFramePr>
        <p:xfrm>
          <a:off x="6344421" y="1410790"/>
          <a:ext cx="4785132" cy="458581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399469">
                <a:tc gridSpan="3">
                  <a:txBody>
                    <a:bodyPr/>
                    <a:lstStyle/>
                    <a:p>
                      <a:pPr algn="r"/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608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576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517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515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Kauneimmat Käsityöt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479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448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396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392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V8-Magazine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380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↑+92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Ulkopolitiikka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369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10 / maaliskuu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689530032"/>
              </p:ext>
            </p:extLst>
          </p:nvPr>
        </p:nvGraphicFramePr>
        <p:xfrm>
          <a:off x="3703434" y="1410788"/>
          <a:ext cx="4785132" cy="517288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2 945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V8-Magazine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Pellervo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Kauneimmat Käsityöt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019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84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10 / maaliskuu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962312899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895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63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10 / maaliskuu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628637457"/>
              </p:ext>
            </p:extLst>
          </p:nvPr>
        </p:nvGraphicFramePr>
        <p:xfrm>
          <a:off x="3703434" y="1410788"/>
          <a:ext cx="4785132" cy="473256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0233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1 411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1 107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467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Ulkopolitiikka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753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Seuratut mediat</a:t>
            </a:r>
          </a:p>
        </p:txBody>
      </p:sp>
    </p:spTree>
    <p:extLst>
      <p:ext uri="{BB962C8B-B14F-4D97-AF65-F5344CB8AC3E}">
        <p14:creationId xmlns:p14="http://schemas.microsoft.com/office/powerpoint/2010/main" val="163530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 fontScale="90000"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15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maaliskuu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 Advokaatti      Aku Ankka      Alibi      Allergia, Iho &amp; Astma      Anna      Antiikki &amp; Design      Antiikki ja taide      Apteekkarilehti      Apu      Apu Juniori      Arkkitehti      Arkkitehtiuutiset      Aromi      Arvopaperi      Ase ja Erä      Askel      Auto Bild Suomi      Automaatioväylä      Avotakka      Caravan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Elämä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Fashion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Finland      FIT      Gloria      Glorian Koti      Glorian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ruoka&amp;viini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Hevosmaailma      Hifimaailma      Hiihto      HR Viesti      HS Meidän perhe      Hymy      Hyvä Terveys      Ihana      Image      Improbatur      Insinööri      Juoksija      Jääkiekkolehti      Kaikkien aikojen Joulu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Kamera-lehti      Katso      Kauneimmat Käsityöt      Kauneus &amp; Terveys      Kauppalehti Fakta      Kello &amp; Kulta      Kemia-Kemi      Kehittyvä kauppa      Kiinteistö &amp; energia      Kiinteistöposti      Kippari      Kissafani      KITA Kiinteistö &amp; Talotekniikka      Kodin Kuvalehti      Kodin Pellervo      Koiramme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 ja maaseutu      Kotiliesi      Kotiliesi Käsityö      Kotilääkäri      Kotimaa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K-Ruoka      Kuluttaja      Kuntalehti      Kuntatekniikka      Kunto &amp; Terveys      Kunto Plus      Lapsen Maailma      Lastenkirkko      Lastenmaa      Leivotaan      Linja      Luontaisterveys      Maailman Kuvalehti      Maalla      Maku      Matka      Me Naiset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Talo      Meillä kotona      Metsälehti      Metsästys ja Kalastus      Metsästäjä      Mikrobitti      Minä Olen      Mondo      Moottori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…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 fontScale="90000"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15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maaliskuu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Motiivi      Museo      Nuotta      Nyyrikki      Oma PIHA      Opettaja      Osuustoiminta      Palokuntalainen      Parnasso      Pelastustieto      Pelit      Perusta      Pieni on Suurin      Pinni      Pirkka      Polemiikki      Poromies      Positio      Potilaan Lääkärilehti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Seiska      Selkosanomat      Seura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Sielunpeili      Siivet      Soppa365      Sosiaalivakuutus      Sport      Suomen Autolehti      Suomen Hammaslääkärilehti      Suomen Kiinteistölehti      Suomen Kuvalehti      Suomen Luonto      Suomen Lääkärilehti      Suomen Sotilas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Sähkömaailma      Taide      TAITO      Talentia      Talomestari      Talotekniikka      Talouselämä      Taloustaito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Tee Itse      Tehy-lehti      Tekniikan Maailma      Tekniikka &amp; Talous      Tiede      Tiede Luonto      Tieteen Kuvalehti      Tieteen Kuvalehti Historia      Tilisanomat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TTT-lehti      Tunne &amp; Mieli      Tuulilasi      TV-maailma      Ulkopolitiikka      Ultra 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Uusiouutiset      V8-Magazine      Valitut Palat - Reader's Digest      Vapaa-ajan Kalastaja      Vapaussoturi      Vauhdin Maailma      Vene      Verotus      Viherpiha      Viini      Viisas Raha      Vinkki      Vitriini      VIVA      Voi hyvin      X      Yhteishyvä      Yliopisto      Ylioppilaslehti      Ympäristö ja Terveys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74321"/>
            <a:ext cx="9941169" cy="1148336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Seurantaan lisätyt ja siitä poistuneet kanavat / </a:t>
            </a:r>
            <a:br>
              <a:rPr lang="en-FI" sz="3400" dirty="0">
                <a:solidFill>
                  <a:schemeClr val="tx2"/>
                </a:solidFill>
                <a:latin typeface="Canela Medium" pitchFamily="2" charset="77"/>
              </a:rPr>
            </a:br>
            <a:r>
              <a:rPr lang="fi-FI" sz="3400" dirty="0"/>
              <a:t>maaliskuu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1" y="1780370"/>
            <a:ext cx="4926930" cy="3835238"/>
          </a:xfrm>
        </p:spPr>
        <p:txBody>
          <a:bodyPr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sng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Poistetut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|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vaikutus </a:t>
            </a:r>
            <a:r>
              <a:rPr lang="fi-FI" sz="1600" i="1" dirty="0">
                <a:solidFill>
                  <a:srgbClr val="002649"/>
                </a:solidFill>
                <a:latin typeface="Neue Haas Unica W1G" panose="020B0504030206020203" pitchFamily="34" charset="0"/>
              </a:rPr>
              <a:t>-</a:t>
            </a: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10 seuraajaa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002649"/>
                </a:solidFill>
              </a:rPr>
              <a:t>Kotitalo: </a:t>
            </a:r>
            <a:r>
              <a:rPr lang="fi-FI" sz="1600" dirty="0" err="1">
                <a:solidFill>
                  <a:srgbClr val="002649"/>
                </a:solidFill>
              </a:rPr>
              <a:t>Youtube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 Light" panose="020B0404030206020203" pitchFamily="34" charset="0"/>
              <a:ea typeface="+mn-ea"/>
              <a:cs typeface="+mn-cs"/>
            </a:endParaRPr>
          </a:p>
          <a:p>
            <a:pPr marL="0" indent="0">
              <a:lnSpc>
                <a:spcPct val="150000"/>
              </a:lnSpc>
            </a:pPr>
            <a:endParaRPr lang="fi-FI" sz="1600" i="1" dirty="0">
              <a:latin typeface="Neue Haas Unica W1G" panose="020B0504030206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93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2908"/>
            <a:ext cx="10515600" cy="3626644"/>
          </a:xfrm>
        </p:spPr>
        <p:txBody>
          <a:bodyPr/>
          <a:lstStyle/>
          <a:p>
            <a:r>
              <a:rPr lang="fi-FI" dirty="0"/>
              <a:t>Ajankohtaista </a:t>
            </a:r>
            <a:br>
              <a:rPr lang="fi-FI" dirty="0"/>
            </a:br>
            <a:r>
              <a:rPr lang="fi-FI" dirty="0" err="1"/>
              <a:t>aikakausmedioista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1730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1218" y="3041073"/>
            <a:ext cx="4577339" cy="225829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Yli 100 aikakauslehteä avaa Aikakauslehtiviikon ja Lukuviikon kunniaksi digilehtensä luettavaksi kaikille. Teemaviikolla myös kirjastot ympäri Suomen tarjoavat aikakauslehtiteemaista tekemistä ala- ja yläkoululaisille.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805" y="1178790"/>
            <a:ext cx="5131522" cy="1862283"/>
          </a:xfrm>
        </p:spPr>
        <p:txBody>
          <a:bodyPr>
            <a:noAutofit/>
          </a:bodyPr>
          <a:lstStyle/>
          <a:p>
            <a:r>
              <a:rPr lang="fi-FI" sz="3200" b="1" dirty="0">
                <a:solidFill>
                  <a:schemeClr val="accent1"/>
                </a:solidFill>
              </a:rPr>
              <a:t>Löydä jotain uutta – Aikakauslehtiviikolla </a:t>
            </a:r>
            <a:br>
              <a:rPr lang="fi-FI" sz="3200" b="1" dirty="0">
                <a:solidFill>
                  <a:schemeClr val="accent1"/>
                </a:solidFill>
              </a:rPr>
            </a:br>
            <a:r>
              <a:rPr lang="fi-FI" sz="3200" b="1" dirty="0">
                <a:solidFill>
                  <a:schemeClr val="accent1"/>
                </a:solidFill>
              </a:rPr>
              <a:t>4.–10.4.2022 luetaan digilehtiä maksutta!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052F1-6733-5249-B51C-B71FB01F7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9A5BB88-1A43-2C45-8E5F-A12A92CA63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8889" r="88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633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someyleisö / maaliskuu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–2,4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+2,2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–0,4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0,1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+0,1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 uusi kanava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1397674"/>
              </p:ext>
            </p:extLst>
          </p:nvPr>
        </p:nvGraphicFramePr>
        <p:xfrm>
          <a:off x="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18" y="1140177"/>
            <a:ext cx="4599709" cy="2101785"/>
          </a:xfrm>
        </p:spPr>
        <p:txBody>
          <a:bodyPr>
            <a:noAutofit/>
          </a:bodyPr>
          <a:lstStyle/>
          <a:p>
            <a:r>
              <a:rPr lang="fi-FI" sz="3200" b="1" dirty="0"/>
              <a:t>”Ehdimme kysyä ne jatkokysymykset” – </a:t>
            </a:r>
            <a:r>
              <a:rPr lang="fi-FI" sz="3200" b="1" dirty="0" err="1"/>
              <a:t>aikakausmediat</a:t>
            </a:r>
            <a:r>
              <a:rPr lang="fi-FI" sz="3200" b="1" dirty="0"/>
              <a:t> taustoittavat Ukrainan sotaa syvällisesti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085832" y="3241962"/>
            <a:ext cx="4264795" cy="28062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Kun päivittäisjournalismi seuraa kriisiä minuuttiaikataululla, </a:t>
            </a:r>
            <a:r>
              <a:rPr lang="fi-FI" sz="1600" dirty="0" err="1"/>
              <a:t>aikakausmediat</a:t>
            </a:r>
            <a:r>
              <a:rPr lang="fi-FI" sz="1600" dirty="0"/>
              <a:t> perehtyvät sen syihin ja esittelevät laajempia näkökulmia. Ne myös muistuttavat, että on maailmassa muutakin kuin sota.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juttu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33B88C7-57B8-654D-B35C-7CBA41CEEF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222" r="8889"/>
          <a:stretch/>
        </p:blipFill>
        <p:spPr>
          <a:xfrm>
            <a:off x="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1244053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4127" y="2687782"/>
            <a:ext cx="4577339" cy="225829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Tutustu voittajiin 14 toimituksellisessa ja 3 markkinoinnillisessa sarjoissa.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14" y="1102590"/>
            <a:ext cx="5131522" cy="1862283"/>
          </a:xfrm>
        </p:spPr>
        <p:txBody>
          <a:bodyPr>
            <a:noAutofit/>
          </a:bodyPr>
          <a:lstStyle/>
          <a:p>
            <a:r>
              <a:rPr lang="fi-FI" sz="3200" b="1" dirty="0" err="1">
                <a:solidFill>
                  <a:schemeClr val="accent1"/>
                </a:solidFill>
              </a:rPr>
              <a:t>Editkilpailun</a:t>
            </a:r>
            <a:r>
              <a:rPr lang="fi-FI" sz="3200" b="1" dirty="0">
                <a:solidFill>
                  <a:schemeClr val="accent1"/>
                </a:solidFill>
              </a:rPr>
              <a:t> voittajat on julkistettu!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052F1-6733-5249-B51C-B71FB01F7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7" name="Picture Placeholder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F1AF7E2-BB98-A54B-B81E-0C6C0FAEA5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8889" r="88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9434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Aikakausmedioiden seuraajamäärä / maaliskuu 2022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maaliskuussa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31 694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+10 841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+11 065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+7 109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1 669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+464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+546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7886273"/>
              </p:ext>
            </p:extLst>
          </p:nvPr>
        </p:nvGraphicFramePr>
        <p:xfrm>
          <a:off x="502507" y="2067953"/>
          <a:ext cx="7096898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 fontScale="90000"/>
          </a:bodyPr>
          <a:lstStyle/>
          <a:p>
            <a:r>
              <a:rPr lang="fi-FI" dirty="0"/>
              <a:t>Aikakausmedioiden somekanavien määrä / maaliskuu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mukana 215 aikakausmediaa, joilla oli käytössään yhteensä 559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2,6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3694408"/>
              </p:ext>
            </p:extLst>
          </p:nvPr>
        </p:nvGraphicFramePr>
        <p:xfrm>
          <a:off x="-1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/ </a:t>
            </a:r>
            <a:br>
              <a:rPr lang="fi-FI" dirty="0"/>
            </a:br>
            <a:r>
              <a:rPr lang="fi-FI" dirty="0"/>
              <a:t>maaliskuu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21 706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9052934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229201"/>
            <a:ext cx="9957816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kaikissa seuratuissa kanavissa 3/2021 – 3/2022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169671"/>
              </p:ext>
            </p:extLst>
          </p:nvPr>
        </p:nvGraphicFramePr>
        <p:xfrm>
          <a:off x="712694" y="1924556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3E1093-2567-014F-B4D0-9A5995FB34C9}"/>
              </a:ext>
            </a:extLst>
          </p:cNvPr>
          <p:cNvSpPr txBox="1"/>
          <p:nvPr/>
        </p:nvSpPr>
        <p:spPr>
          <a:xfrm>
            <a:off x="1169894" y="1524446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8481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Facebookissa</a:t>
            </a:r>
            <a:br>
              <a:rPr lang="fi-FI" sz="3200" dirty="0"/>
            </a:br>
            <a:r>
              <a:rPr lang="fi-FI" sz="3200" dirty="0"/>
              <a:t>3/2021 – 3/2022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Facebook-sivujen tykkääjät.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092826"/>
              </p:ext>
            </p:extLst>
          </p:nvPr>
        </p:nvGraphicFramePr>
        <p:xfrm>
          <a:off x="712694" y="1988881"/>
          <a:ext cx="10515600" cy="416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26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Instagramissa</a:t>
            </a:r>
            <a:br>
              <a:rPr lang="fi-FI" sz="3200" dirty="0"/>
            </a:br>
            <a:r>
              <a:rPr lang="fi-FI" sz="3200" dirty="0"/>
              <a:t>3/2021 – 3/2022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3806333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DB9D6-6CD7-1A4A-B036-911179A4AD7F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Instagram-tilien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10190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6" ma:contentTypeDescription="Luo uusi asiakirja." ma:contentTypeScope="" ma:versionID="58d92077bb786e85d9685819b8fde436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ad6839f9971e1d0cae6cdac384c98978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B21824-3573-4170-BB97-352BE88B69B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E83D5C7-E101-49C3-9DAE-DF471BE7B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4273</TotalTime>
  <Words>2169</Words>
  <Application>Microsoft Macintosh PowerPoint</Application>
  <PresentationFormat>Widescreen</PresentationFormat>
  <Paragraphs>684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Neue Haas Unica W1G Light</vt:lpstr>
      <vt:lpstr>Calibri</vt:lpstr>
      <vt:lpstr>Arial</vt:lpstr>
      <vt:lpstr>Clattering</vt:lpstr>
      <vt:lpstr>Neue Haas Unica W1G</vt:lpstr>
      <vt:lpstr>Canela Medium</vt:lpstr>
      <vt:lpstr>Neue Haas Unica W1G Medium</vt:lpstr>
      <vt:lpstr>Office Theme</vt:lpstr>
      <vt:lpstr>Aikakausmediat somessa</vt:lpstr>
      <vt:lpstr>Maaliskuun oleelliset</vt:lpstr>
      <vt:lpstr>Aikakausmedioiden someyleisö / maaliskuu 2022</vt:lpstr>
      <vt:lpstr>Aikakausmedioiden seuraajamäärä / maaliskuu 2022</vt:lpstr>
      <vt:lpstr>Aikakausmedioiden somekanavien määrä / maaliskuu 2022</vt:lpstr>
      <vt:lpstr>Yleisön keskimääräinen koko /  maaliskuu 2022</vt:lpstr>
      <vt:lpstr>Yleisömäärän kehitys kaikissa seuratuissa kanavissa 3/2021 – 3/2022</vt:lpstr>
      <vt:lpstr>Yleisömäärän kehitys Facebookissa 3/2021 – 3/2022</vt:lpstr>
      <vt:lpstr>Yleisömäärän kehitys Instagramissa 3/2021 – 3/2022</vt:lpstr>
      <vt:lpstr>Yleisömäärän kehitys Twitterissä 3/2021 – 3/2022</vt:lpstr>
      <vt:lpstr>Yleisömäärän kehitys YouTubessa 3/2021 – 3/2022</vt:lpstr>
      <vt:lpstr>Yleisömäärän kehitys Pinterestissä 3/2021 – 3/2022</vt:lpstr>
      <vt:lpstr>Somen suurimmat</vt:lpstr>
      <vt:lpstr>Eniten seuraajia kaikissa kanavissa TOP 20 / maaliskuu 2022</vt:lpstr>
      <vt:lpstr>Eniten seuraajia Facebookissa TOP 20 / maaliskuu 2022</vt:lpstr>
      <vt:lpstr>Eniten seuraajia Instagramissa TOP 20 / maaliskuu 2022</vt:lpstr>
      <vt:lpstr>Eniten seuraajia Twitterissä TOP 20 / maaliskuu 2022</vt:lpstr>
      <vt:lpstr>Eniten seuraajia YouTubessa ja Pinterestissä TOP 10 /  maaliskuu 2022</vt:lpstr>
      <vt:lpstr>Eniten yleisöään  kasvattaneet</vt:lpstr>
      <vt:lpstr>Eniten uusia seuraajia kaikissa kanavissa TOP 20 / maaliskuu 2022</vt:lpstr>
      <vt:lpstr>Eniten uusia seuraajia Facebookissa TOP 10 / maaliskuu 2022</vt:lpstr>
      <vt:lpstr>Eniten uusia seuraajia Instagramissa TOP 10 / maaliskuu 2022</vt:lpstr>
      <vt:lpstr>Eniten uusia seuraajia Twitterissä TOP 10 / maaliskuu 2022</vt:lpstr>
      <vt:lpstr>Seuratut mediat</vt:lpstr>
      <vt:lpstr>Seurannassa olleet mediat (215 kpl) / maaliskuu 2022</vt:lpstr>
      <vt:lpstr>Seurannassa olleet mediat (215 kpl) / maaliskuu 2022</vt:lpstr>
      <vt:lpstr>Seurantaan lisätyt ja siitä poistuneet kanavat /  maaliskuu 2022</vt:lpstr>
      <vt:lpstr>Ajankohtaista  aikakausmedioista</vt:lpstr>
      <vt:lpstr>Löydä jotain uutta – Aikakauslehtiviikolla  4.–10.4.2022 luetaan digilehtiä maksutta!</vt:lpstr>
      <vt:lpstr>”Ehdimme kysyä ne jatkokysymykset” – aikakausmediat taustoittavat Ukrainan sotaa syvällisesti</vt:lpstr>
      <vt:lpstr>Editkilpailun voittajat on julkistettu!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216</cp:revision>
  <dcterms:created xsi:type="dcterms:W3CDTF">2021-01-05T09:04:45Z</dcterms:created>
  <dcterms:modified xsi:type="dcterms:W3CDTF">2022-04-04T11:38:50Z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