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14" r:id="rId24"/>
    <p:sldId id="1211" r:id="rId25"/>
    <p:sldId id="1210" r:id="rId26"/>
    <p:sldId id="1212" r:id="rId27"/>
    <p:sldId id="1213" r:id="rId28"/>
    <p:sldId id="1215" r:id="rId29"/>
    <p:sldId id="1217" r:id="rId30"/>
    <p:sldId id="1202" r:id="rId31"/>
    <p:sldId id="1222" r:id="rId32"/>
    <p:sldId id="1224" r:id="rId33"/>
    <p:sldId id="1229" r:id="rId34"/>
    <p:sldId id="1228" r:id="rId35"/>
    <p:sldId id="1230" r:id="rId36"/>
    <p:sldId id="275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nela Medium" pitchFamily="2" charset="77"/>
      <p:regular r:id="rId44"/>
    </p:embeddedFont>
    <p:embeddedFont>
      <p:font typeface="Clattering" pitchFamily="2" charset="0"/>
      <p:regular r:id="rId45"/>
    </p:embeddedFont>
    <p:embeddedFont>
      <p:font typeface="Neue Haas Unica W1G" panose="020B0504030206020203" pitchFamily="34" charset="0"/>
      <p:regular r:id="rId46"/>
      <p:bold r:id="rId47"/>
      <p:italic r:id="rId48"/>
      <p:boldItalic r:id="rId49"/>
    </p:embeddedFont>
    <p:embeddedFont>
      <p:font typeface="Neue Haas Unica W1G Light" panose="020B0404030206020203" pitchFamily="34" charset="0"/>
      <p:regular r:id="rId50"/>
      <p:italic r:id="rId51"/>
    </p:embeddedFont>
    <p:embeddedFont>
      <p:font typeface="Neue Haas Unica W1G Medium" panose="020B0504030206020203" pitchFamily="34" charset="0"/>
      <p:regular r:id="rId52"/>
      <p:italic r:id="rId5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9532C-CCFC-8549-BAEB-DA00C07B5996}" v="63" dt="2022-10-05T08:14:44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4" autoAdjust="0"/>
    <p:restoredTop sz="96337"/>
  </p:normalViewPr>
  <p:slideViewPr>
    <p:cSldViewPr snapToGrid="0" snapToObjects="1">
      <p:cViewPr varScale="1">
        <p:scale>
          <a:sx n="139" d="100"/>
          <a:sy n="139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2 265 637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2265637</c:v>
                </c:pt>
                <c:pt idx="1">
                  <c:v>1544813</c:v>
                </c:pt>
                <c:pt idx="2">
                  <c:v>695567</c:v>
                </c:pt>
                <c:pt idx="3">
                  <c:v>176179</c:v>
                </c:pt>
                <c:pt idx="4">
                  <c:v>87307</c:v>
                </c:pt>
                <c:pt idx="5">
                  <c:v>22445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79880</c:v>
                </c:pt>
                <c:pt idx="1">
                  <c:v>80620</c:v>
                </c:pt>
                <c:pt idx="2">
                  <c:v>81754</c:v>
                </c:pt>
                <c:pt idx="3">
                  <c:v>82617</c:v>
                </c:pt>
                <c:pt idx="4">
                  <c:v>83291</c:v>
                </c:pt>
                <c:pt idx="5">
                  <c:v>83746</c:v>
                </c:pt>
                <c:pt idx="6">
                  <c:v>84210</c:v>
                </c:pt>
                <c:pt idx="7">
                  <c:v>84759</c:v>
                </c:pt>
                <c:pt idx="8">
                  <c:v>85394</c:v>
                </c:pt>
                <c:pt idx="9">
                  <c:v>85923</c:v>
                </c:pt>
                <c:pt idx="10">
                  <c:v>86302</c:v>
                </c:pt>
                <c:pt idx="11">
                  <c:v>86818</c:v>
                </c:pt>
                <c:pt idx="12">
                  <c:v>87307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4973</c:v>
                </c:pt>
                <c:pt idx="1">
                  <c:v>5264</c:v>
                </c:pt>
                <c:pt idx="2">
                  <c:v>7406</c:v>
                </c:pt>
                <c:pt idx="3">
                  <c:v>9011</c:v>
                </c:pt>
                <c:pt idx="4">
                  <c:v>10236</c:v>
                </c:pt>
                <c:pt idx="5">
                  <c:v>11704</c:v>
                </c:pt>
                <c:pt idx="6">
                  <c:v>12250</c:v>
                </c:pt>
                <c:pt idx="7">
                  <c:v>12823</c:v>
                </c:pt>
                <c:pt idx="8">
                  <c:v>13205</c:v>
                </c:pt>
                <c:pt idx="9">
                  <c:v>18423</c:v>
                </c:pt>
                <c:pt idx="10">
                  <c:v>20288</c:v>
                </c:pt>
                <c:pt idx="11">
                  <c:v>21316</c:v>
                </c:pt>
                <c:pt idx="12">
                  <c:v>22445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2 265 637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4791948</c:v>
                </c:pt>
                <c:pt idx="1">
                  <c:v>2265637</c:v>
                </c:pt>
                <c:pt idx="2">
                  <c:v>1544813</c:v>
                </c:pt>
                <c:pt idx="3">
                  <c:v>695567</c:v>
                </c:pt>
                <c:pt idx="4">
                  <c:v>176179</c:v>
                </c:pt>
                <c:pt idx="5">
                  <c:v>87307</c:v>
                </c:pt>
                <c:pt idx="6">
                  <c:v>22445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565</c:v>
                </c:pt>
                <c:pt idx="1">
                  <c:v>187</c:v>
                </c:pt>
                <c:pt idx="2">
                  <c:v>136</c:v>
                </c:pt>
                <c:pt idx="3">
                  <c:v>109</c:v>
                </c:pt>
                <c:pt idx="4">
                  <c:v>88</c:v>
                </c:pt>
                <c:pt idx="5">
                  <c:v>32</c:v>
                </c:pt>
                <c:pt idx="6" formatCode="#,##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12 116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22392.280373831774</c:v>
                </c:pt>
                <c:pt idx="1">
                  <c:v>12115.705882352941</c:v>
                </c:pt>
                <c:pt idx="2">
                  <c:v>11358.919117647059</c:v>
                </c:pt>
                <c:pt idx="3">
                  <c:v>6381.3486238532114</c:v>
                </c:pt>
                <c:pt idx="4">
                  <c:v>2728.34375</c:v>
                </c:pt>
                <c:pt idx="5">
                  <c:v>2002.034090909091</c:v>
                </c:pt>
                <c:pt idx="6">
                  <c:v>1726.5384615384614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4411380</c:v>
                </c:pt>
                <c:pt idx="1">
                  <c:v>4436519</c:v>
                </c:pt>
                <c:pt idx="2">
                  <c:v>4469030</c:v>
                </c:pt>
                <c:pt idx="3">
                  <c:v>4497902</c:v>
                </c:pt>
                <c:pt idx="4">
                  <c:v>4618230</c:v>
                </c:pt>
                <c:pt idx="5">
                  <c:v>4635035</c:v>
                </c:pt>
                <c:pt idx="6">
                  <c:v>4666729</c:v>
                </c:pt>
                <c:pt idx="7">
                  <c:v>4687098</c:v>
                </c:pt>
                <c:pt idx="8">
                  <c:v>4703740</c:v>
                </c:pt>
                <c:pt idx="9">
                  <c:v>4724300</c:v>
                </c:pt>
                <c:pt idx="10">
                  <c:v>4735560</c:v>
                </c:pt>
                <c:pt idx="11">
                  <c:v>4772090</c:v>
                </c:pt>
                <c:pt idx="12">
                  <c:v>4791948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2186971</c:v>
                </c:pt>
                <c:pt idx="1">
                  <c:v>2197430</c:v>
                </c:pt>
                <c:pt idx="2">
                  <c:v>2203880</c:v>
                </c:pt>
                <c:pt idx="3">
                  <c:v>2209489</c:v>
                </c:pt>
                <c:pt idx="4">
                  <c:v>2216578</c:v>
                </c:pt>
                <c:pt idx="5">
                  <c:v>2216945</c:v>
                </c:pt>
                <c:pt idx="6">
                  <c:v>2227786</c:v>
                </c:pt>
                <c:pt idx="7">
                  <c:v>2232703</c:v>
                </c:pt>
                <c:pt idx="8">
                  <c:v>2239493</c:v>
                </c:pt>
                <c:pt idx="9">
                  <c:v>2245242</c:v>
                </c:pt>
                <c:pt idx="10">
                  <c:v>2249569</c:v>
                </c:pt>
                <c:pt idx="11">
                  <c:v>2258273</c:v>
                </c:pt>
                <c:pt idx="12">
                  <c:v>2265637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1358389</c:v>
                </c:pt>
                <c:pt idx="1">
                  <c:v>1370500</c:v>
                </c:pt>
                <c:pt idx="2">
                  <c:v>1385603</c:v>
                </c:pt>
                <c:pt idx="3">
                  <c:v>1401602</c:v>
                </c:pt>
                <c:pt idx="4">
                  <c:v>1489532</c:v>
                </c:pt>
                <c:pt idx="5">
                  <c:v>1496759</c:v>
                </c:pt>
                <c:pt idx="6">
                  <c:v>1507824</c:v>
                </c:pt>
                <c:pt idx="7">
                  <c:v>1517164</c:v>
                </c:pt>
                <c:pt idx="8">
                  <c:v>1522984</c:v>
                </c:pt>
                <c:pt idx="9">
                  <c:v>1529886</c:v>
                </c:pt>
                <c:pt idx="10">
                  <c:v>1532642</c:v>
                </c:pt>
                <c:pt idx="11">
                  <c:v>1537142</c:v>
                </c:pt>
                <c:pt idx="12">
                  <c:v>1544813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655051</c:v>
                </c:pt>
                <c:pt idx="1">
                  <c:v>655511</c:v>
                </c:pt>
                <c:pt idx="2">
                  <c:v>657362</c:v>
                </c:pt>
                <c:pt idx="3">
                  <c:v>661174</c:v>
                </c:pt>
                <c:pt idx="4">
                  <c:v>668652</c:v>
                </c:pt>
                <c:pt idx="5">
                  <c:v>674628</c:v>
                </c:pt>
                <c:pt idx="6">
                  <c:v>681737</c:v>
                </c:pt>
                <c:pt idx="7">
                  <c:v>685521</c:v>
                </c:pt>
                <c:pt idx="8">
                  <c:v>687403</c:v>
                </c:pt>
                <c:pt idx="9">
                  <c:v>688822</c:v>
                </c:pt>
                <c:pt idx="10">
                  <c:v>690161</c:v>
                </c:pt>
                <c:pt idx="11">
                  <c:v>693032</c:v>
                </c:pt>
                <c:pt idx="12">
                  <c:v>695567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  <c:pt idx="3">
                  <c:v>44531</c:v>
                </c:pt>
                <c:pt idx="4">
                  <c:v>44562</c:v>
                </c:pt>
                <c:pt idx="5">
                  <c:v>44593</c:v>
                </c:pt>
                <c:pt idx="6">
                  <c:v>44621</c:v>
                </c:pt>
                <c:pt idx="7">
                  <c:v>44652</c:v>
                </c:pt>
                <c:pt idx="8">
                  <c:v>44682</c:v>
                </c:pt>
                <c:pt idx="9">
                  <c:v>44713</c:v>
                </c:pt>
                <c:pt idx="10">
                  <c:v>44743</c:v>
                </c:pt>
                <c:pt idx="11">
                  <c:v>44774</c:v>
                </c:pt>
                <c:pt idx="12">
                  <c:v>44805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126116</c:v>
                </c:pt>
                <c:pt idx="1">
                  <c:v>127194</c:v>
                </c:pt>
                <c:pt idx="2">
                  <c:v>133025</c:v>
                </c:pt>
                <c:pt idx="3">
                  <c:v>134009</c:v>
                </c:pt>
                <c:pt idx="4">
                  <c:v>149941</c:v>
                </c:pt>
                <c:pt idx="5">
                  <c:v>151253</c:v>
                </c:pt>
                <c:pt idx="6">
                  <c:v>152922</c:v>
                </c:pt>
                <c:pt idx="7">
                  <c:v>154128</c:v>
                </c:pt>
                <c:pt idx="8">
                  <c:v>155261</c:v>
                </c:pt>
                <c:pt idx="9">
                  <c:v>156004</c:v>
                </c:pt>
                <c:pt idx="10">
                  <c:v>156598</c:v>
                </c:pt>
                <c:pt idx="11">
                  <c:v>175509</c:v>
                </c:pt>
                <c:pt idx="12">
                  <c:v>176179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4 791 948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5.10.2022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5.10.2022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rtikkelit/2022/aikakausmediat-tavoittavat-3-9-miljoonaa-suomalaista-tassa-ovat-luetuimmat-ja-eniten-yleisoaan-kasvattaneet-lehdet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artikkelit/2022/suomen-kuvalehden-tuottaja-mikko-numminen-rajatulle-yleisolle-kirjoitetut-jutut-ovat-kuin-rakkauskirjeita/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tunne-tekijat/ida-levanen-ekonomeilla-on-vaikutusvaltaa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g"/><Relationship Id="rId4" Type="http://schemas.openxmlformats.org/officeDocument/2006/relationships/hyperlink" Target="https://www.aikakausmedia.fi/ajankohtaista/artikkelit/2022/onnea-puikkojen-kilinan-kautta-fazerin-ja-novitan-sukkalehti-on-saavuttanut-supersuosion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Syyskuu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9/2021 – 9/2022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98841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9/2021 – 9/2022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45927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9/2021 – 9/2022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11296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9/2021 – 9/2022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87416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syyskuu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12518063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239 078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231 404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213 321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192 075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181 316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178 227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171 323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123 955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122 432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113 770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572970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104 545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95 493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83 839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76 922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72 942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71 597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71 025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68 513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68 131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61 215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syyskuu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7730282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142 640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100 321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90 169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83 081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67 316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51 917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062526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41 457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41 405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40 610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40 455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36 329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35 522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32 518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syyskuu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5095106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107 298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82 282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67 953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66 635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59 025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57 417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56 251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52 739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45 330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322030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39 925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38 484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38 387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34 287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30 796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29 592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29 094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28 717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28 034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syyskuu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6355524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188 159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141 633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49 902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19 469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19 084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15 154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12 724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11 697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11 290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153954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9 803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9 408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9 297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7 824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6 810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syyskuu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7216238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5 470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4 640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159168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29 242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2091" b="12474"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257800" cy="4373517"/>
          </a:xfrm>
        </p:spPr>
        <p:txBody>
          <a:bodyPr anchor="ctr">
            <a:no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yhteensä 4 791 948 seuraajaa.</a:t>
            </a:r>
          </a:p>
          <a:p>
            <a:pPr fontAlgn="b"/>
            <a:r>
              <a:rPr lang="fi-FI" sz="1600" dirty="0"/>
              <a:t>Uusia seuraajia saatiin kuukauden aikana 19 858 kpl.</a:t>
            </a:r>
          </a:p>
          <a:p>
            <a:pPr fontAlgn="b"/>
            <a:r>
              <a:rPr lang="fi-FI" sz="1600" dirty="0"/>
              <a:t>Hoitajien työtaistelu näkyi piikkinä Tehy-lehden seuraajamäärissä: pelkästään Facebookissa lehti sai </a:t>
            </a:r>
            <a:br>
              <a:rPr lang="fi-FI" sz="1600" dirty="0"/>
            </a:br>
            <a:r>
              <a:rPr lang="fi-FI" sz="1600" dirty="0"/>
              <a:t>1 000 uutta seuraajaa.</a:t>
            </a:r>
          </a:p>
          <a:p>
            <a:pPr fontAlgn="b"/>
            <a:r>
              <a:rPr lang="fi-FI" sz="1600" dirty="0"/>
              <a:t>Meillä kotona lisättiin </a:t>
            </a:r>
            <a:r>
              <a:rPr lang="fi-FI" sz="1600" dirty="0" err="1"/>
              <a:t>Tiktok</a:t>
            </a:r>
            <a:r>
              <a:rPr lang="fi-FI" sz="1600" dirty="0"/>
              <a:t>-seurantaan.</a:t>
            </a:r>
          </a:p>
          <a:p>
            <a:pPr fontAlgn="b"/>
            <a:r>
              <a:rPr lang="fi-FI" sz="1600" dirty="0"/>
              <a:t>Instagramissa kolmen kärki vaihtui, kun Yhteishyvä kiilasi Soppa365:n ohi. </a:t>
            </a:r>
          </a:p>
          <a:p>
            <a:pPr fontAlgn="b"/>
            <a:r>
              <a:rPr lang="fi-FI" sz="1600" dirty="0"/>
              <a:t>Eniten yleisöään kasvattivat Kotiliesi (+1 986), Yhteishyvä (+1 979) ja Suomen Kuvalehti (+1 225).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500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Syyskuun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syyskuu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5876064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1 986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1 979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1 225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055752"/>
              </p:ext>
            </p:extLst>
          </p:nvPr>
        </p:nvGraphicFramePr>
        <p:xfrm>
          <a:off x="6344421" y="1410790"/>
          <a:ext cx="4785132" cy="45738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Pinni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syyskuu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33652138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syyskuu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6617692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syyskuu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67876833"/>
              </p:ext>
            </p:extLst>
          </p:nvPr>
        </p:nvGraphicFramePr>
        <p:xfrm>
          <a:off x="3703434" y="1410788"/>
          <a:ext cx="4785132" cy="51627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3553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syyskuu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syyskuu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syyskuu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Lisätyt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+604 seuraajaa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Meillä kotona: </a:t>
            </a:r>
            <a:r>
              <a:rPr lang="fi-FI" sz="1600" dirty="0" err="1">
                <a:solidFill>
                  <a:srgbClr val="002649"/>
                </a:solidFill>
              </a:rPr>
              <a:t>TikTok</a:t>
            </a:r>
            <a:endParaRPr lang="fi-FI" sz="1600" dirty="0">
              <a:solidFill>
                <a:srgbClr val="00264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/>
              <a:t>aikakausmedioista</a:t>
            </a:r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syyskuu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127294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8" y="3429000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Yhdeksän kymmenestä suomalaisesta lukee </a:t>
            </a:r>
            <a:r>
              <a:rPr lang="fi-FI" sz="1600" dirty="0" err="1"/>
              <a:t>aikakausmedioita</a:t>
            </a:r>
            <a:r>
              <a:rPr lang="fi-FI" sz="1600" dirty="0"/>
              <a:t> joko painettuna lehtenä tai digikanavissa. Se tarkoittaa 3,9 miljoonaa yli 15-vuotiaista lukijaa, mikä on 100 000 enemmän kuin edellisessä mittauksessa. Luvut käyvät ilmi Kansallisen Mediatutkimuksen uusimmasta mittauksesta (KMT 2022).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5" y="1178790"/>
            <a:ext cx="5131522" cy="1862283"/>
          </a:xfrm>
        </p:spPr>
        <p:txBody>
          <a:bodyPr>
            <a:noAutofit/>
          </a:bodyPr>
          <a:lstStyle/>
          <a:p>
            <a:r>
              <a:rPr lang="fi-FI" sz="3000" b="1" dirty="0" err="1">
                <a:solidFill>
                  <a:schemeClr val="accent1"/>
                </a:solidFill>
              </a:rPr>
              <a:t>Aikakausmediat</a:t>
            </a:r>
            <a:r>
              <a:rPr lang="fi-FI" sz="3000" b="1" dirty="0">
                <a:solidFill>
                  <a:schemeClr val="accent1"/>
                </a:solidFill>
              </a:rPr>
              <a:t> tavoittavat 3,9 miljoonaa suomalaista – tässä ovat luetuimmat ja eniten yleisöään kasvattaneet lehdet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Picture Placeholder 7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EC5C9B1E-2DF8-A8F2-A2EB-E18A92797F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-1011" r="12122"/>
          <a:stretch/>
        </p:blipFill>
        <p:spPr>
          <a:xfrm>
            <a:off x="6096001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775115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b="1" dirty="0"/>
              <a:t>Suomen Kuvalehden tuottaja Mikko Numminen – rajatulle yleisölle kirjoitetut jutut ovat kuin rakkauskirjeitä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429000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Mestarieditoija Mikko Numminen fiilistelee digitaalisen </a:t>
            </a:r>
            <a:r>
              <a:rPr lang="fi-FI" sz="1600" dirty="0" err="1"/>
              <a:t>aikakauskerronnan</a:t>
            </a:r>
            <a:r>
              <a:rPr lang="fi-FI" sz="1600" dirty="0"/>
              <a:t> mahdollisuuksia ja saksalaisia </a:t>
            </a:r>
            <a:r>
              <a:rPr lang="fi-FI" sz="1600" dirty="0" err="1"/>
              <a:t>rieslingejä</a:t>
            </a:r>
            <a:r>
              <a:rPr lang="fi-FI" sz="1600" dirty="0"/>
              <a:t>, mutta katuu tekemättä jääneitä juttuideoita. Aiemmin muun muassa Viinilehden ja Imagen päätoimittajana työskennellyt Numminen ihailee </a:t>
            </a:r>
            <a:r>
              <a:rPr lang="fi-FI" sz="1600" dirty="0" err="1"/>
              <a:t>The</a:t>
            </a:r>
            <a:r>
              <a:rPr lang="fi-FI" sz="1600" dirty="0"/>
              <a:t> Economistin Instagram-</a:t>
            </a:r>
            <a:r>
              <a:rPr lang="fi-FI" sz="1600" dirty="0" err="1"/>
              <a:t>feediä</a:t>
            </a:r>
            <a:r>
              <a:rPr lang="fi-FI" sz="1600" dirty="0"/>
              <a:t> ja harrastaa vapaa-ajallaan politiikkaa penkkiurheiluna.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A person standing in front of a window&#10;&#10;Description automatically generated with low confidence">
            <a:extLst>
              <a:ext uri="{FF2B5EF4-FFF2-40B4-BE49-F238E27FC236}">
                <a16:creationId xmlns:a16="http://schemas.microsoft.com/office/drawing/2014/main" id="{BB13896F-05E0-6396-DD70-5AF392BF04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13889"/>
          <a:stretch/>
        </p:blipFill>
        <p:spPr>
          <a:xfrm>
            <a:off x="0" y="0"/>
            <a:ext cx="5905500" cy="6858000"/>
          </a:xfrm>
        </p:spPr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43991F0-5B62-458E-DBAA-81D65B0D120C}"/>
              </a:ext>
            </a:extLst>
          </p:cNvPr>
          <p:cNvSpPr txBox="1">
            <a:spLocks/>
          </p:cNvSpPr>
          <p:nvPr/>
        </p:nvSpPr>
        <p:spPr>
          <a:xfrm>
            <a:off x="692726" y="3528522"/>
            <a:ext cx="4577339" cy="2258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dirty="0"/>
              <a:t>Herkullinen sukkalehti sai neulojien keskuudessa aikaan suursuosion, sitä varattiin ennakkoon ja jonotettiin ympäri Suomen. 200-sivuisesta ja 700 grammaa painavasta erikoisjulkaisusta on tullut hetkessä keräilykappale ja fanituote neulojien keskuudessa. Teemalehden suosio on ollut hurja ja siitä on mahdollisesti tulossa kaikkien aikojen myydyin irtonumero Suomessa. 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  <a:hlinkClick r:id="rId3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4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4423B06-9FEE-7283-E3FE-C91BC7211AF7}"/>
              </a:ext>
            </a:extLst>
          </p:cNvPr>
          <p:cNvSpPr txBox="1">
            <a:spLocks/>
          </p:cNvSpPr>
          <p:nvPr/>
        </p:nvSpPr>
        <p:spPr>
          <a:xfrm>
            <a:off x="692726" y="1071187"/>
            <a:ext cx="4575752" cy="186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6464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r>
              <a:rPr lang="fi-FI" sz="3000" b="1" dirty="0">
                <a:solidFill>
                  <a:schemeClr val="accent1"/>
                </a:solidFill>
              </a:rPr>
              <a:t>Onko tässä kaikkien aikojen myydyin irtonumero? Fazerin ja </a:t>
            </a:r>
            <a:r>
              <a:rPr lang="fi-FI" sz="3000" b="1" dirty="0" err="1">
                <a:solidFill>
                  <a:schemeClr val="accent1"/>
                </a:solidFill>
              </a:rPr>
              <a:t>Novitan</a:t>
            </a:r>
            <a:r>
              <a:rPr lang="fi-FI" sz="3000" b="1" dirty="0">
                <a:solidFill>
                  <a:schemeClr val="accent1"/>
                </a:solidFill>
              </a:rPr>
              <a:t> teemalehti on saavuttanut supersuosion</a:t>
            </a:r>
          </a:p>
        </p:txBody>
      </p:sp>
      <p:pic>
        <p:nvPicPr>
          <p:cNvPr id="7" name="Picture Placeholder 6" descr="A picture containing text, sushi&#10;&#10;Description automatically generated">
            <a:extLst>
              <a:ext uri="{FF2B5EF4-FFF2-40B4-BE49-F238E27FC236}">
                <a16:creationId xmlns:a16="http://schemas.microsoft.com/office/drawing/2014/main" id="{AB0A4600-5C53-9D4A-652E-A75C955F6C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9074"/>
          <a:stretch/>
        </p:blipFill>
        <p:spPr>
          <a:xfrm>
            <a:off x="5956300" y="0"/>
            <a:ext cx="6235700" cy="6858000"/>
          </a:xfrm>
        </p:spPr>
      </p:pic>
    </p:spTree>
    <p:extLst>
      <p:ext uri="{BB962C8B-B14F-4D97-AF65-F5344CB8AC3E}">
        <p14:creationId xmlns:p14="http://schemas.microsoft.com/office/powerpoint/2010/main" val="407992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syyskuu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syyskuussa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19 858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+7 364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+7 671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+2 535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670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+489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+1 129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738190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syyskuu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214 aikakausmediaa, joilla oli käytössään yhteensä 565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046570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syyskuu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22 392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488022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9/2021 – 9/2022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786444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9/2021 – 9/2022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614086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9/2021 – 9/2022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22461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21824-3573-4170-BB97-352BE88B69B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b8458977-e6f2-40e9-9621-96f4298c6bb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4862</TotalTime>
  <Words>2252</Words>
  <Application>Microsoft Macintosh PowerPoint</Application>
  <PresentationFormat>Widescreen</PresentationFormat>
  <Paragraphs>686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Neue Haas Unica W1G Light</vt:lpstr>
      <vt:lpstr>Neue Haas Unica W1G Medium</vt:lpstr>
      <vt:lpstr>Canela Medium</vt:lpstr>
      <vt:lpstr>Calibri</vt:lpstr>
      <vt:lpstr>Arial</vt:lpstr>
      <vt:lpstr>Clattering</vt:lpstr>
      <vt:lpstr>Neue Haas Unica W1G</vt:lpstr>
      <vt:lpstr>Office Theme</vt:lpstr>
      <vt:lpstr>Aikakausmediat somessa</vt:lpstr>
      <vt:lpstr>Syyskuun oleelliset</vt:lpstr>
      <vt:lpstr>Aikakausmedioiden someyleisö / syyskuu 2022</vt:lpstr>
      <vt:lpstr>Aikakausmedioiden seuraajamäärä / syyskuu 2022</vt:lpstr>
      <vt:lpstr>Aikakausmedioiden somekanavien määrä / syyskuu 2022</vt:lpstr>
      <vt:lpstr>Yleisön keskimääräinen koko /  syyskuu 2022</vt:lpstr>
      <vt:lpstr>Yleisömäärän kehitys kaikissa seuratuissa kanavissa 9/2021 – 9/2022</vt:lpstr>
      <vt:lpstr>Yleisömäärän kehitys Facebookissa 9/2021 – 9/2022</vt:lpstr>
      <vt:lpstr>Yleisömäärän kehitys Instagramissa 9/2021 – 9/2022</vt:lpstr>
      <vt:lpstr>Yleisömäärän kehitys Twitterissä 9/2021 – 9/2022</vt:lpstr>
      <vt:lpstr>Yleisömäärän kehitys YouTubessa 9/2021 – 9/2022</vt:lpstr>
      <vt:lpstr>Yleisömäärän kehitys Pinterestissä 9/2021 – 9/2022</vt:lpstr>
      <vt:lpstr>Yleisömäärän kehitys Tiktokissa 9/2021 – 9/2022</vt:lpstr>
      <vt:lpstr>Somen suurimmat</vt:lpstr>
      <vt:lpstr>Eniten seuraajia kaikissa kanavissa TOP 20 / syyskuu 2022</vt:lpstr>
      <vt:lpstr>Eniten seuraajia Facebookissa TOP 20 / syyskuu 2022</vt:lpstr>
      <vt:lpstr>Eniten seuraajia Instagramissa TOP 20 / syyskuu 2022</vt:lpstr>
      <vt:lpstr>Eniten seuraajia Twitterissä TOP 20 / syyskuu 2022</vt:lpstr>
      <vt:lpstr>Eniten seuraajia YouTubessa ja Pinterestissä TOP 10 /  syyskuu 2022</vt:lpstr>
      <vt:lpstr>Eniten yleisöään  kasvattaneet</vt:lpstr>
      <vt:lpstr>Eniten uusia seuraajia kaikissa kanavissa TOP 20 / syyskuu 2022</vt:lpstr>
      <vt:lpstr>Eniten uusia seuraajia Facebookissa TOP 10 / syyskuu 2022</vt:lpstr>
      <vt:lpstr>Eniten uusia seuraajia Instagramissa TOP 10 / syyskuu 2022</vt:lpstr>
      <vt:lpstr>Eniten uusia seuraajia Twitterissä TOP 10 / syyskuu 2022</vt:lpstr>
      <vt:lpstr>Seuratut mediat</vt:lpstr>
      <vt:lpstr>Seurannassa olleet mediat (214 kpl) / syyskuu 2022</vt:lpstr>
      <vt:lpstr>Seurannassa olleet mediat (214 kpl) / syyskuu 2022</vt:lpstr>
      <vt:lpstr>Seurantaan lisätyt ja siitä poistuneet kanavat /  syyskuu 2022</vt:lpstr>
      <vt:lpstr>Ajankohtaista  aikakausmedioista</vt:lpstr>
      <vt:lpstr>Aikakausmediat tavoittavat 3,9 miljoonaa suomalaista – tässä ovat luetuimmat ja eniten yleisöään kasvattaneet lehdet</vt:lpstr>
      <vt:lpstr>Suomen Kuvalehden tuottaja Mikko Numminen – rajatulle yleisölle kirjoitetut jutut ovat kuin rakkauskirjeitä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282</cp:revision>
  <dcterms:created xsi:type="dcterms:W3CDTF">2021-01-05T09:04:45Z</dcterms:created>
  <dcterms:modified xsi:type="dcterms:W3CDTF">2022-10-05T08:26:09Z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