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56" r:id="rId5"/>
    <p:sldId id="1235" r:id="rId6"/>
    <p:sldId id="285" r:id="rId7"/>
    <p:sldId id="1197" r:id="rId8"/>
    <p:sldId id="1198" r:id="rId9"/>
    <p:sldId id="1199" r:id="rId10"/>
    <p:sldId id="1191" r:id="rId11"/>
    <p:sldId id="1192" r:id="rId12"/>
    <p:sldId id="1193" r:id="rId13"/>
    <p:sldId id="1194" r:id="rId14"/>
    <p:sldId id="1195" r:id="rId15"/>
    <p:sldId id="1196" r:id="rId16"/>
    <p:sldId id="1231" r:id="rId17"/>
    <p:sldId id="1208" r:id="rId18"/>
    <p:sldId id="1203" r:id="rId19"/>
    <p:sldId id="1204" r:id="rId20"/>
    <p:sldId id="1205" r:id="rId21"/>
    <p:sldId id="1206" r:id="rId22"/>
    <p:sldId id="1207" r:id="rId23"/>
    <p:sldId id="1236" r:id="rId24"/>
    <p:sldId id="1214" r:id="rId25"/>
    <p:sldId id="1211" r:id="rId26"/>
    <p:sldId id="1210" r:id="rId27"/>
    <p:sldId id="1212" r:id="rId28"/>
    <p:sldId id="1213" r:id="rId29"/>
    <p:sldId id="1215" r:id="rId30"/>
    <p:sldId id="1217" r:id="rId31"/>
    <p:sldId id="1202" r:id="rId32"/>
    <p:sldId id="1239" r:id="rId33"/>
    <p:sldId id="275" r:id="rId34"/>
  </p:sldIdLst>
  <p:sldSz cx="12192000" cy="6858000"/>
  <p:notesSz cx="6858000" cy="9144000"/>
  <p:embeddedFontLst>
    <p:embeddedFont>
      <p:font typeface="Canela Medium" pitchFamily="2" charset="77"/>
      <p:regular r:id="rId37"/>
    </p:embeddedFont>
    <p:embeddedFont>
      <p:font typeface="Clattering" pitchFamily="2" charset="0"/>
      <p:regular r:id="rId38"/>
    </p:embeddedFont>
    <p:embeddedFont>
      <p:font typeface="Neue Haas Unica Pro" panose="020B0504030206020203" pitchFamily="34" charset="77"/>
      <p:regular r:id="rId39"/>
      <p:bold r:id="rId40"/>
      <p:italic r:id="rId41"/>
      <p:boldItalic r:id="rId42"/>
    </p:embeddedFont>
    <p:embeddedFont>
      <p:font typeface="Neue Haas Unica W1G" panose="020B0404030206020203" pitchFamily="34" charset="0"/>
      <p:regular r:id="rId43"/>
      <p:bold r:id="rId44"/>
      <p:italic r:id="rId45"/>
      <p:boldItalic r:id="rId46"/>
    </p:embeddedFont>
    <p:embeddedFont>
      <p:font typeface="Neue Haas Unica W1G Light" panose="020B0404030206020203" pitchFamily="34" charset="0"/>
      <p:regular r:id="rId47"/>
      <p:italic r:id="rId48"/>
    </p:embeddedFont>
    <p:embeddedFont>
      <p:font typeface="Neue Haas Unica W1G Medium" panose="020B0404030206020203" pitchFamily="34" charset="0"/>
      <p:regular r:id="rId49"/>
      <p:italic r:id="rId50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49"/>
    <a:srgbClr val="FFF6FA"/>
    <a:srgbClr val="FF6464"/>
    <a:srgbClr val="9CFFF8"/>
    <a:srgbClr val="F4CF67"/>
    <a:srgbClr val="F5F4F7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EAF4F0-A9A7-B54E-A265-2F1B36F5F97D}" v="26" dt="2023-12-10T20:56:24.1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96259"/>
  </p:normalViewPr>
  <p:slideViewPr>
    <p:cSldViewPr snapToGrid="0" snapToObjects="1">
      <p:cViewPr varScale="1">
        <p:scale>
          <a:sx n="123" d="100"/>
          <a:sy n="123" d="100"/>
        </p:scale>
        <p:origin x="6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3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8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6.xml"/><Relationship Id="rId41" Type="http://schemas.openxmlformats.org/officeDocument/2006/relationships/font" Target="fonts/font5.fntdata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49" Type="http://schemas.openxmlformats.org/officeDocument/2006/relationships/font" Target="fonts/font13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328756001292201"/>
          <c:y val="0.20910698454671905"/>
          <c:w val="0.50136964670260364"/>
          <c:h val="0.7737186597227608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2 280 304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715-4D6D-A322-ED98AB6F2DBC}"/>
              </c:ext>
            </c:extLst>
          </c:dPt>
          <c:dLbls>
            <c:dLbl>
              <c:idx val="0"/>
              <c:layout>
                <c:manualLayout>
                  <c:x val="0.1654471632976528"/>
                  <c:y val="-1.2858382743611728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0B-734D-93E7-21C5B1CA5F1D}"/>
                </c:ext>
              </c:extLst>
            </c:dLbl>
            <c:dLbl>
              <c:idx val="1"/>
              <c:layout>
                <c:manualLayout>
                  <c:x val="-0.17046071370061208"/>
                  <c:y val="9.2045063635998015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0B-734D-93E7-21C5B1CA5F1D}"/>
                </c:ext>
              </c:extLst>
            </c:dLbl>
            <c:dLbl>
              <c:idx val="2"/>
              <c:layout>
                <c:manualLayout>
                  <c:x val="-0.18717254837714267"/>
                  <c:y val="-5.8282061581337419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0B-734D-93E7-21C5B1CA5F1D}"/>
                </c:ext>
              </c:extLst>
            </c:dLbl>
            <c:dLbl>
              <c:idx val="3"/>
              <c:layout>
                <c:manualLayout>
                  <c:x val="-0.15374887902408149"/>
                  <c:y val="-0.1104829341363129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0B-734D-93E7-21C5B1CA5F1D}"/>
                </c:ext>
              </c:extLst>
            </c:dLbl>
            <c:dLbl>
              <c:idx val="4"/>
              <c:layout>
                <c:manualLayout>
                  <c:x val="-2.2560976813316366E-2"/>
                  <c:y val="-0.1901627199150146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83984206658284"/>
                      <c:h val="0.155266735322440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dLbl>
              <c:idx val="5"/>
              <c:layout>
                <c:manualLayout>
                  <c:x val="0.13035231047693865"/>
                  <c:y val="-0.1091932500802470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715-4D6D-A322-ED98AB6F2DBC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accent1"/>
                  </a:solidFill>
                  <a:prstDash val="dash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Facebook</c:v>
                </c:pt>
                <c:pt idx="1">
                  <c:v>Instagram</c:v>
                </c:pt>
                <c:pt idx="2">
                  <c:v>X</c:v>
                </c:pt>
                <c:pt idx="3">
                  <c:v>YouTube</c:v>
                </c:pt>
                <c:pt idx="4">
                  <c:v>Pinterest</c:v>
                </c:pt>
                <c:pt idx="5">
                  <c:v>TikTok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2280304</c:v>
                </c:pt>
                <c:pt idx="1">
                  <c:v>1671450</c:v>
                </c:pt>
                <c:pt idx="2">
                  <c:v>643474</c:v>
                </c:pt>
                <c:pt idx="3">
                  <c:v>175034</c:v>
                </c:pt>
                <c:pt idx="4">
                  <c:v>97999</c:v>
                </c:pt>
                <c:pt idx="5">
                  <c:v>67930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Pinterest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44958</c:v>
                </c:pt>
                <c:pt idx="1">
                  <c:v>44986</c:v>
                </c:pt>
                <c:pt idx="2">
                  <c:v>45017</c:v>
                </c:pt>
                <c:pt idx="3">
                  <c:v>45047</c:v>
                </c:pt>
                <c:pt idx="4">
                  <c:v>45078</c:v>
                </c:pt>
                <c:pt idx="5">
                  <c:v>45108</c:v>
                </c:pt>
                <c:pt idx="6">
                  <c:v>45139</c:v>
                </c:pt>
                <c:pt idx="7">
                  <c:v>45170</c:v>
                </c:pt>
                <c:pt idx="8">
                  <c:v>45200</c:v>
                </c:pt>
                <c:pt idx="9">
                  <c:v>45231</c:v>
                </c:pt>
                <c:pt idx="10">
                  <c:v>45261</c:v>
                </c:pt>
                <c:pt idx="11">
                  <c:v>45292</c:v>
                </c:pt>
                <c:pt idx="12">
                  <c:v>45323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90251</c:v>
                </c:pt>
                <c:pt idx="1">
                  <c:v>90687</c:v>
                </c:pt>
                <c:pt idx="2">
                  <c:v>90747</c:v>
                </c:pt>
                <c:pt idx="3">
                  <c:v>91092</c:v>
                </c:pt>
                <c:pt idx="4">
                  <c:v>91407</c:v>
                </c:pt>
                <c:pt idx="5">
                  <c:v>91778</c:v>
                </c:pt>
                <c:pt idx="6">
                  <c:v>92145</c:v>
                </c:pt>
                <c:pt idx="7">
                  <c:v>92497</c:v>
                </c:pt>
                <c:pt idx="8">
                  <c:v>92841</c:v>
                </c:pt>
                <c:pt idx="9">
                  <c:v>93992</c:v>
                </c:pt>
                <c:pt idx="10">
                  <c:v>95546</c:v>
                </c:pt>
                <c:pt idx="11">
                  <c:v>96878</c:v>
                </c:pt>
                <c:pt idx="12">
                  <c:v>97999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Tiktok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44958</c:v>
                </c:pt>
                <c:pt idx="1">
                  <c:v>44986</c:v>
                </c:pt>
                <c:pt idx="2">
                  <c:v>45017</c:v>
                </c:pt>
                <c:pt idx="3">
                  <c:v>45047</c:v>
                </c:pt>
                <c:pt idx="4">
                  <c:v>45078</c:v>
                </c:pt>
                <c:pt idx="5">
                  <c:v>45108</c:v>
                </c:pt>
                <c:pt idx="6">
                  <c:v>45139</c:v>
                </c:pt>
                <c:pt idx="7">
                  <c:v>45170</c:v>
                </c:pt>
                <c:pt idx="8">
                  <c:v>45200</c:v>
                </c:pt>
                <c:pt idx="9">
                  <c:v>45231</c:v>
                </c:pt>
                <c:pt idx="10">
                  <c:v>45261</c:v>
                </c:pt>
                <c:pt idx="11">
                  <c:v>45292</c:v>
                </c:pt>
                <c:pt idx="12">
                  <c:v>45323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47815</c:v>
                </c:pt>
                <c:pt idx="1">
                  <c:v>50076</c:v>
                </c:pt>
                <c:pt idx="2">
                  <c:v>50004</c:v>
                </c:pt>
                <c:pt idx="3">
                  <c:v>50841</c:v>
                </c:pt>
                <c:pt idx="4">
                  <c:v>55399</c:v>
                </c:pt>
                <c:pt idx="5">
                  <c:v>56072</c:v>
                </c:pt>
                <c:pt idx="6">
                  <c:v>57697</c:v>
                </c:pt>
                <c:pt idx="7">
                  <c:v>58814</c:v>
                </c:pt>
                <c:pt idx="8">
                  <c:v>60382</c:v>
                </c:pt>
                <c:pt idx="9">
                  <c:v>61642</c:v>
                </c:pt>
                <c:pt idx="10">
                  <c:v>63231</c:v>
                </c:pt>
                <c:pt idx="11">
                  <c:v>66137</c:v>
                </c:pt>
                <c:pt idx="12">
                  <c:v>67930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39135351811452"/>
          <c:y val="8.6377024944008007E-2"/>
          <c:w val="0.51822895016949655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2 280 304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316-DD46-BB39-6FB38B06E09D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41009065841339"/>
                      <c:h val="7.03386519266924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316-DD46-BB39-6FB38B06E0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X (entinen Twitter)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4936191</c:v>
                </c:pt>
                <c:pt idx="1">
                  <c:v>2280304</c:v>
                </c:pt>
                <c:pt idx="2">
                  <c:v>1671450</c:v>
                </c:pt>
                <c:pt idx="3">
                  <c:v>643474</c:v>
                </c:pt>
                <c:pt idx="4">
                  <c:v>175034</c:v>
                </c:pt>
                <c:pt idx="5">
                  <c:v>97999</c:v>
                </c:pt>
                <c:pt idx="6">
                  <c:v>67930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60651919459482"/>
          <c:y val="8.6377024944008007E-2"/>
          <c:w val="0.4930137293643384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177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649"/>
                    </a:solidFill>
                    <a:latin typeface="Neue Haas Unica W1G Medium" panose="020B06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X (entinen Twitter)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#\ ##0;\-#\ ##0;;@</c:formatCode>
                <c:ptCount val="7"/>
                <c:pt idx="0">
                  <c:v>506</c:v>
                </c:pt>
                <c:pt idx="1">
                  <c:v>177</c:v>
                </c:pt>
                <c:pt idx="2">
                  <c:v>141</c:v>
                </c:pt>
                <c:pt idx="3">
                  <c:v>71</c:v>
                </c:pt>
                <c:pt idx="4">
                  <c:v>65</c:v>
                </c:pt>
                <c:pt idx="5">
                  <c:v>32</c:v>
                </c:pt>
                <c:pt idx="6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\ ##0;\-#\ ##0;;@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00308774173766"/>
          <c:y val="8.6377024944008007E-2"/>
          <c:w val="0.46961716081719557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12 883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FFD9-4EC3-B77B-D6D15BE8A408}"/>
              </c:ext>
            </c:extLst>
          </c:dPt>
          <c:dLbls>
            <c:dLbl>
              <c:idx val="5"/>
              <c:layout>
                <c:manualLayout>
                  <c:x val="-3.3423669353061804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8.3901173841899462E-2"/>
                      <c:h val="6.71372052779307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F7F-464C-956E-4D032235FF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Kokonaisseuraajamäärä</c:v>
                </c:pt>
                <c:pt idx="1">
                  <c:v>Facebook</c:v>
                </c:pt>
                <c:pt idx="2">
                  <c:v>Instagram</c:v>
                </c:pt>
                <c:pt idx="3">
                  <c:v>X (entinen Twitter)</c:v>
                </c:pt>
                <c:pt idx="4">
                  <c:v>TikTok</c:v>
                </c:pt>
                <c:pt idx="5">
                  <c:v>Pinterest</c:v>
                </c:pt>
                <c:pt idx="6">
                  <c:v>YouTube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24680.955000000002</c:v>
                </c:pt>
                <c:pt idx="1">
                  <c:v>12883.073446327684</c:v>
                </c:pt>
                <c:pt idx="2">
                  <c:v>11854.255319148937</c:v>
                </c:pt>
                <c:pt idx="3">
                  <c:v>8937.1388888888887</c:v>
                </c:pt>
                <c:pt idx="4">
                  <c:v>3575.2631578947367</c:v>
                </c:pt>
                <c:pt idx="5">
                  <c:v>3062.46875</c:v>
                </c:pt>
                <c:pt idx="6">
                  <c:v>2692.8307692307694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8365095667"/>
          <c:y val="0.11228256484216675"/>
          <c:w val="0.71851782114192253"/>
          <c:h val="0.64847453382736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44958</c:v>
                </c:pt>
                <c:pt idx="1">
                  <c:v>44986</c:v>
                </c:pt>
                <c:pt idx="2">
                  <c:v>45017</c:v>
                </c:pt>
                <c:pt idx="3">
                  <c:v>45047</c:v>
                </c:pt>
                <c:pt idx="4">
                  <c:v>45078</c:v>
                </c:pt>
                <c:pt idx="5">
                  <c:v>45108</c:v>
                </c:pt>
                <c:pt idx="6">
                  <c:v>45139</c:v>
                </c:pt>
                <c:pt idx="7">
                  <c:v>45170</c:v>
                </c:pt>
                <c:pt idx="8">
                  <c:v>45200</c:v>
                </c:pt>
                <c:pt idx="9">
                  <c:v>45231</c:v>
                </c:pt>
                <c:pt idx="10">
                  <c:v>45261</c:v>
                </c:pt>
                <c:pt idx="11">
                  <c:v>45292</c:v>
                </c:pt>
                <c:pt idx="12">
                  <c:v>45323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4873779</c:v>
                </c:pt>
                <c:pt idx="1">
                  <c:v>4890300</c:v>
                </c:pt>
                <c:pt idx="2">
                  <c:v>4859872</c:v>
                </c:pt>
                <c:pt idx="3">
                  <c:v>4858729</c:v>
                </c:pt>
                <c:pt idx="4">
                  <c:v>4868957</c:v>
                </c:pt>
                <c:pt idx="5">
                  <c:v>4870468</c:v>
                </c:pt>
                <c:pt idx="6">
                  <c:v>4934330</c:v>
                </c:pt>
                <c:pt idx="7">
                  <c:v>4951012</c:v>
                </c:pt>
                <c:pt idx="8">
                  <c:v>4962188</c:v>
                </c:pt>
                <c:pt idx="9">
                  <c:v>4975330</c:v>
                </c:pt>
                <c:pt idx="10">
                  <c:v>4986221</c:v>
                </c:pt>
                <c:pt idx="11">
                  <c:v>4916460</c:v>
                </c:pt>
                <c:pt idx="12">
                  <c:v>4936191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4538808399370315"/>
          <c:w val="0.71851785572258009"/>
          <c:h val="0.63009285199711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1F-451F-AF2D-205ED158F0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44958</c:v>
                </c:pt>
                <c:pt idx="1">
                  <c:v>44986</c:v>
                </c:pt>
                <c:pt idx="2">
                  <c:v>45017</c:v>
                </c:pt>
                <c:pt idx="3">
                  <c:v>45047</c:v>
                </c:pt>
                <c:pt idx="4">
                  <c:v>45078</c:v>
                </c:pt>
                <c:pt idx="5">
                  <c:v>45108</c:v>
                </c:pt>
                <c:pt idx="6">
                  <c:v>45139</c:v>
                </c:pt>
                <c:pt idx="7">
                  <c:v>45170</c:v>
                </c:pt>
                <c:pt idx="8">
                  <c:v>45200</c:v>
                </c:pt>
                <c:pt idx="9">
                  <c:v>45231</c:v>
                </c:pt>
                <c:pt idx="10">
                  <c:v>45261</c:v>
                </c:pt>
                <c:pt idx="11">
                  <c:v>45292</c:v>
                </c:pt>
                <c:pt idx="12">
                  <c:v>45323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2275835</c:v>
                </c:pt>
                <c:pt idx="1">
                  <c:v>2278788</c:v>
                </c:pt>
                <c:pt idx="2">
                  <c:v>2258081</c:v>
                </c:pt>
                <c:pt idx="3">
                  <c:v>2248462</c:v>
                </c:pt>
                <c:pt idx="4">
                  <c:v>2247789</c:v>
                </c:pt>
                <c:pt idx="5">
                  <c:v>2243989</c:v>
                </c:pt>
                <c:pt idx="6">
                  <c:v>2265071</c:v>
                </c:pt>
                <c:pt idx="7">
                  <c:v>2272491</c:v>
                </c:pt>
                <c:pt idx="8">
                  <c:v>2276880</c:v>
                </c:pt>
                <c:pt idx="9">
                  <c:v>2279429</c:v>
                </c:pt>
                <c:pt idx="10">
                  <c:v>2281592</c:v>
                </c:pt>
                <c:pt idx="11">
                  <c:v>2272438</c:v>
                </c:pt>
                <c:pt idx="12">
                  <c:v>2280304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8365095667"/>
          <c:y val="0.13289571923446131"/>
          <c:w val="0.71851785572258009"/>
          <c:h val="0.630806115776830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Instagram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44958</c:v>
                </c:pt>
                <c:pt idx="1">
                  <c:v>44986</c:v>
                </c:pt>
                <c:pt idx="2">
                  <c:v>45017</c:v>
                </c:pt>
                <c:pt idx="3">
                  <c:v>45047</c:v>
                </c:pt>
                <c:pt idx="4">
                  <c:v>45078</c:v>
                </c:pt>
                <c:pt idx="5">
                  <c:v>45108</c:v>
                </c:pt>
                <c:pt idx="6">
                  <c:v>45139</c:v>
                </c:pt>
                <c:pt idx="7">
                  <c:v>45170</c:v>
                </c:pt>
                <c:pt idx="8">
                  <c:v>45200</c:v>
                </c:pt>
                <c:pt idx="9">
                  <c:v>45231</c:v>
                </c:pt>
                <c:pt idx="10">
                  <c:v>45261</c:v>
                </c:pt>
                <c:pt idx="11">
                  <c:v>45292</c:v>
                </c:pt>
                <c:pt idx="12">
                  <c:v>45323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1589740</c:v>
                </c:pt>
                <c:pt idx="1">
                  <c:v>1598686</c:v>
                </c:pt>
                <c:pt idx="2">
                  <c:v>1589754</c:v>
                </c:pt>
                <c:pt idx="3">
                  <c:v>1595541</c:v>
                </c:pt>
                <c:pt idx="4">
                  <c:v>1599122</c:v>
                </c:pt>
                <c:pt idx="5">
                  <c:v>1602973</c:v>
                </c:pt>
                <c:pt idx="6">
                  <c:v>1639584</c:v>
                </c:pt>
                <c:pt idx="7">
                  <c:v>1646528</c:v>
                </c:pt>
                <c:pt idx="8">
                  <c:v>1652285</c:v>
                </c:pt>
                <c:pt idx="9">
                  <c:v>1659714</c:v>
                </c:pt>
                <c:pt idx="10">
                  <c:v>1664781</c:v>
                </c:pt>
                <c:pt idx="11">
                  <c:v>1664345</c:v>
                </c:pt>
                <c:pt idx="12">
                  <c:v>1671450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44958</c:v>
                </c:pt>
                <c:pt idx="1">
                  <c:v>44986</c:v>
                </c:pt>
                <c:pt idx="2">
                  <c:v>45017</c:v>
                </c:pt>
                <c:pt idx="3">
                  <c:v>45047</c:v>
                </c:pt>
                <c:pt idx="4">
                  <c:v>45078</c:v>
                </c:pt>
                <c:pt idx="5">
                  <c:v>45108</c:v>
                </c:pt>
                <c:pt idx="6">
                  <c:v>45139</c:v>
                </c:pt>
                <c:pt idx="7">
                  <c:v>45170</c:v>
                </c:pt>
                <c:pt idx="8">
                  <c:v>45200</c:v>
                </c:pt>
                <c:pt idx="9">
                  <c:v>45231</c:v>
                </c:pt>
                <c:pt idx="10">
                  <c:v>45261</c:v>
                </c:pt>
                <c:pt idx="11">
                  <c:v>45292</c:v>
                </c:pt>
                <c:pt idx="12">
                  <c:v>45323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688115</c:v>
                </c:pt>
                <c:pt idx="1">
                  <c:v>688666</c:v>
                </c:pt>
                <c:pt idx="2">
                  <c:v>687232</c:v>
                </c:pt>
                <c:pt idx="3">
                  <c:v>687604</c:v>
                </c:pt>
                <c:pt idx="4">
                  <c:v>688223</c:v>
                </c:pt>
                <c:pt idx="5">
                  <c:v>687681</c:v>
                </c:pt>
                <c:pt idx="6">
                  <c:v>687079</c:v>
                </c:pt>
                <c:pt idx="7">
                  <c:v>686739</c:v>
                </c:pt>
                <c:pt idx="8">
                  <c:v>684603</c:v>
                </c:pt>
                <c:pt idx="9">
                  <c:v>684499</c:v>
                </c:pt>
                <c:pt idx="10">
                  <c:v>684334</c:v>
                </c:pt>
                <c:pt idx="11">
                  <c:v>642332</c:v>
                </c:pt>
                <c:pt idx="12">
                  <c:v>643474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YouTube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44958</c:v>
                </c:pt>
                <c:pt idx="1">
                  <c:v>44986</c:v>
                </c:pt>
                <c:pt idx="2">
                  <c:v>45017</c:v>
                </c:pt>
                <c:pt idx="3">
                  <c:v>45047</c:v>
                </c:pt>
                <c:pt idx="4">
                  <c:v>45078</c:v>
                </c:pt>
                <c:pt idx="5">
                  <c:v>45108</c:v>
                </c:pt>
                <c:pt idx="6">
                  <c:v>45139</c:v>
                </c:pt>
                <c:pt idx="7">
                  <c:v>45170</c:v>
                </c:pt>
                <c:pt idx="8">
                  <c:v>45200</c:v>
                </c:pt>
                <c:pt idx="9">
                  <c:v>45231</c:v>
                </c:pt>
                <c:pt idx="10">
                  <c:v>45261</c:v>
                </c:pt>
                <c:pt idx="11">
                  <c:v>45292</c:v>
                </c:pt>
                <c:pt idx="12">
                  <c:v>45323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182023</c:v>
                </c:pt>
                <c:pt idx="1">
                  <c:v>183397</c:v>
                </c:pt>
                <c:pt idx="2">
                  <c:v>184054</c:v>
                </c:pt>
                <c:pt idx="3">
                  <c:v>185189</c:v>
                </c:pt>
                <c:pt idx="4">
                  <c:v>187017</c:v>
                </c:pt>
                <c:pt idx="5">
                  <c:v>187975</c:v>
                </c:pt>
                <c:pt idx="6">
                  <c:v>192754</c:v>
                </c:pt>
                <c:pt idx="7">
                  <c:v>193943</c:v>
                </c:pt>
                <c:pt idx="8">
                  <c:v>195197</c:v>
                </c:pt>
                <c:pt idx="9">
                  <c:v>196054</c:v>
                </c:pt>
                <c:pt idx="10">
                  <c:v>196737</c:v>
                </c:pt>
                <c:pt idx="11">
                  <c:v>174330</c:v>
                </c:pt>
                <c:pt idx="12">
                  <c:v>175034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0.40476</cdr:x>
      <cdr:y>0.43032</cdr:y>
    </cdr:from>
    <cdr:to>
      <cdr:x>0.71265</cdr:x>
      <cdr:y>0.70381</cdr:y>
    </cdr:to>
    <cdr:grpSp>
      <cdr:nvGrpSpPr>
        <cdr:cNvPr id="4" name="Group 3">
          <a:extLst xmlns:a="http://schemas.openxmlformats.org/drawingml/2006/main">
            <a:ext uri="{FF2B5EF4-FFF2-40B4-BE49-F238E27FC236}">
              <a16:creationId xmlns:a16="http://schemas.microsoft.com/office/drawing/2014/main" id="{1171EC12-FF78-8541-BDBC-CC6A4414F601}"/>
            </a:ext>
          </a:extLst>
        </cdr:cNvPr>
        <cdr:cNvGrpSpPr/>
      </cdr:nvGrpSpPr>
      <cdr:grpSpPr>
        <a:xfrm xmlns:a="http://schemas.openxmlformats.org/drawingml/2006/main">
          <a:off x="3075935" y="1801781"/>
          <a:ext cx="2339781" cy="1145122"/>
          <a:chOff x="2230277" y="1874237"/>
          <a:chExt cx="3103863" cy="1346756"/>
        </a:xfrm>
      </cdr:grpSpPr>
      <cdr:sp macro="" textlink="">
        <cdr:nvSpPr>
          <cdr:cNvPr id="2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8D45EB1E-4412-4440-90E1-1E52AE74CE72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1874237"/>
            <a:ext cx="2995078" cy="6191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 anchor="ctr">
            <a:norm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Seuraajia kaikissa </a:t>
            </a:r>
            <a:b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</a:br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kanavissa</a:t>
            </a:r>
            <a:endParaRPr lang="en-FI" sz="1200" dirty="0">
              <a:solidFill>
                <a:srgbClr val="002649"/>
              </a:solidFill>
              <a:latin typeface="Neue Haas Unica W1G Medium" panose="020B0504030206020203" pitchFamily="34" charset="0"/>
            </a:endParaRPr>
          </a:p>
        </cdr:txBody>
      </cdr:sp>
      <cdr:sp macro="" textlink="">
        <cdr:nvSpPr>
          <cdr:cNvPr id="3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C74C9BEF-4942-7448-9A77-9361FD05EFC1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30277" y="2438065"/>
            <a:ext cx="3103863" cy="78292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>
            <a:no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3500" dirty="0">
                <a:solidFill>
                  <a:schemeClr val="tx2"/>
                </a:solidFill>
                <a:latin typeface="Canela Medium" pitchFamily="2" charset="77"/>
              </a:rPr>
              <a:t>4 936 191</a:t>
            </a:r>
            <a:endParaRPr lang="en-FI" sz="3500" dirty="0">
              <a:solidFill>
                <a:schemeClr val="tx2"/>
              </a:solidFill>
              <a:latin typeface="Canela Medium" pitchFamily="2" charset="77"/>
            </a:endParaRP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4.5.2024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4.5.2024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24910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8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55011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9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49661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10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38852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09010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483384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13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04884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1.emf"/><Relationship Id="rId7" Type="http://schemas.openxmlformats.org/officeDocument/2006/relationships/image" Target="../media/image1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2.emf"/><Relationship Id="rId9" Type="http://schemas.openxmlformats.org/officeDocument/2006/relationships/image" Target="../media/image16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0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4B72A-E6F1-9B4E-BC82-AAA5F85E8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77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DCA8D7-E504-224C-9862-1C0B6BE2C743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2/2024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2/2024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83975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541417"/>
            <a:ext cx="4953001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1541417"/>
            <a:ext cx="5041900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2/2024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2F71F9-2281-0941-97F6-7ADD359F86BE}"/>
              </a:ext>
            </a:extLst>
          </p:cNvPr>
          <p:cNvCxnSpPr/>
          <p:nvPr userDrawn="1"/>
        </p:nvCxnSpPr>
        <p:spPr>
          <a:xfrm>
            <a:off x="1169071" y="113167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083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329774"/>
            <a:ext cx="9941170" cy="1363601"/>
          </a:xfrm>
        </p:spPr>
        <p:txBody>
          <a:bodyPr anchor="ctr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70099" y="2023584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470944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2/2024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1446A3-4CE9-254E-A0F9-3CA2E79570EF}"/>
              </a:ext>
            </a:extLst>
          </p:cNvPr>
          <p:cNvCxnSpPr/>
          <p:nvPr userDrawn="1"/>
        </p:nvCxnSpPr>
        <p:spPr>
          <a:xfrm>
            <a:off x="1169071" y="1693378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236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D0FA19-4146-7144-9656-A86E46BB5A75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2/2024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063728-23EA-EE4E-9EC1-5FEC05A2CD2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2/2024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C6D96-CE5D-624C-B880-8F643F99FF64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2/2024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648336-2B7F-D741-BF86-08D5440632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2/2024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FE7726-DDF9-0649-8A2F-4E1E7CA0DB6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2/2024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01C14F-77E6-C94A-84C9-E22CDC352C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2/2024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CC819D-B3DF-364E-9730-6109B014DA6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2/2024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9BA364-C822-684E-8D17-FBD0E77C52C0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2/2024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F89741-CE4D-E04E-BAEF-A2641E653D6E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2/2024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94" t="29308" r="34648" b="36845"/>
          <a:stretch/>
        </p:blipFill>
        <p:spPr>
          <a:xfrm>
            <a:off x="7392989" y="0"/>
            <a:ext cx="47990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5502956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8" y="2352675"/>
            <a:ext cx="550462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077C2A-5274-BA48-8A26-EB54AEA1FC6C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2/2024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0"/>
            <a:ext cx="10515600" cy="1325563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 userDrawn="1"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7442" y="2146246"/>
            <a:ext cx="7464425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3C6B3-42CB-FA45-B8B1-2A08F2A4B8E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2/2024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115F5A-F4AE-6143-9E8A-83B703A43D7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2/2024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739B8C-C17C-734E-992F-95AC9D7B1E9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2/2024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10435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2/2024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6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422656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2/2024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26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0365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4" r:id="rId3"/>
    <p:sldLayoutId id="2147483677" r:id="rId4"/>
    <p:sldLayoutId id="2147483679" r:id="rId5"/>
    <p:sldLayoutId id="2147483663" r:id="rId6"/>
    <p:sldLayoutId id="2147483686" r:id="rId7"/>
    <p:sldLayoutId id="2147483687" r:id="rId8"/>
    <p:sldLayoutId id="2147483667" r:id="rId9"/>
    <p:sldLayoutId id="2147483676" r:id="rId10"/>
    <p:sldLayoutId id="2147483664" r:id="rId11"/>
    <p:sldLayoutId id="2147483680" r:id="rId12"/>
    <p:sldLayoutId id="2147483678" r:id="rId13"/>
    <p:sldLayoutId id="2147483684" r:id="rId14"/>
    <p:sldLayoutId id="2147483661" r:id="rId15"/>
    <p:sldLayoutId id="2147483681" r:id="rId16"/>
    <p:sldLayoutId id="2147483683" r:id="rId17"/>
    <p:sldLayoutId id="2147483682" r:id="rId18"/>
    <p:sldLayoutId id="2147483662" r:id="rId19"/>
    <p:sldLayoutId id="2147483665" r:id="rId20"/>
    <p:sldLayoutId id="2147483657" r:id="rId21"/>
    <p:sldLayoutId id="2147483674" r:id="rId22"/>
    <p:sldLayoutId id="2147483666" r:id="rId23"/>
    <p:sldLayoutId id="2147483675" r:id="rId24"/>
    <p:sldLayoutId id="2147483670" r:id="rId25"/>
    <p:sldLayoutId id="2147483668" r:id="rId26"/>
    <p:sldLayoutId id="2147483669" r:id="rId27"/>
    <p:sldLayoutId id="2147483672" r:id="rId28"/>
    <p:sldLayoutId id="2147483673" r:id="rId29"/>
    <p:sldLayoutId id="2147483655" r:id="rId30"/>
    <p:sldLayoutId id="2147483671" r:id="rId3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ikakausmedia.fi/ajankohtaista/ajankohtaista-aikakausmedioista/2023/facebook-muutti-kaytantoaan-tykkaajamaaran-ilmoittamisessa-nain-se-nakyy-someseurannassa/" TargetMode="Externa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kakausmedia.fi/uutiskirje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Aikakausmediat somessa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Helmikuu 2024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X:ssä</a:t>
            </a:r>
            <a:br>
              <a:rPr lang="fi-FI" sz="3200" dirty="0"/>
            </a:br>
            <a:r>
              <a:rPr lang="fi-FI" sz="3200" dirty="0"/>
              <a:t>2/2023 – 2/2024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6563128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7A47C5A-0179-344D-A00F-48F51B0A4F2A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X-tilien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480567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YouTubessa</a:t>
            </a:r>
            <a:br>
              <a:rPr lang="fi-FI" sz="3200" dirty="0"/>
            </a:br>
            <a:r>
              <a:rPr lang="fi-FI" sz="3200" dirty="0"/>
              <a:t>2/2023 – 2/2024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198627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315D70D-8B87-264D-9B56-C173941B4010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YouTube-kanavien tilaajat.</a:t>
            </a:r>
          </a:p>
        </p:txBody>
      </p:sp>
    </p:spTree>
    <p:extLst>
      <p:ext uri="{BB962C8B-B14F-4D97-AF65-F5344CB8AC3E}">
        <p14:creationId xmlns:p14="http://schemas.microsoft.com/office/powerpoint/2010/main" val="798600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</a:t>
            </a:r>
            <a:r>
              <a:rPr lang="fi-FI" sz="3200" dirty="0" err="1"/>
              <a:t>Pinterestissä</a:t>
            </a:r>
            <a:br>
              <a:rPr lang="fi-FI" sz="3200" dirty="0"/>
            </a:br>
            <a:r>
              <a:rPr lang="fi-FI" sz="3200" dirty="0"/>
              <a:t>2/2023 – 2/2024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1056067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39D6362-F76F-EF4F-9945-0C6F3F8A7DCC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Pinterest-tilien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399925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</a:t>
            </a:r>
            <a:r>
              <a:rPr lang="fi-FI" sz="3200" dirty="0" err="1"/>
              <a:t>Tiktokissa</a:t>
            </a:r>
            <a:br>
              <a:rPr lang="fi-FI" sz="3200" dirty="0"/>
            </a:br>
            <a:r>
              <a:rPr lang="fi-FI" sz="3200" dirty="0"/>
              <a:t>2/2023 – 2/2024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8683115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39D6362-F76F-EF4F-9945-0C6F3F8A7DCC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848644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Somen suurimmat</a:t>
            </a:r>
          </a:p>
        </p:txBody>
      </p:sp>
    </p:spTree>
    <p:extLst>
      <p:ext uri="{BB962C8B-B14F-4D97-AF65-F5344CB8AC3E}">
        <p14:creationId xmlns:p14="http://schemas.microsoft.com/office/powerpoint/2010/main" val="340543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tx2"/>
                </a:solidFill>
              </a:rPr>
              <a:t>Eniten seuraajia </a:t>
            </a:r>
            <a:r>
              <a:rPr lang="fi-FI" sz="3000" u="sng" dirty="0">
                <a:solidFill>
                  <a:schemeClr val="tx2"/>
                </a:solidFill>
              </a:rPr>
              <a:t>kaikissa kanavissa</a:t>
            </a:r>
            <a:r>
              <a:rPr lang="fi-FI" sz="3000" dirty="0">
                <a:solidFill>
                  <a:schemeClr val="tx2"/>
                </a:solidFill>
              </a:rPr>
              <a:t> TOP 20 / helmikuu 2024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810790686"/>
              </p:ext>
            </p:extLst>
          </p:nvPr>
        </p:nvGraphicFramePr>
        <p:xfrm>
          <a:off x="1158466" y="1410789"/>
          <a:ext cx="4785132" cy="456452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168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246 772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242 104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211 231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4767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195 450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187 739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183 798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183 020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137 704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126 745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121 180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4928732"/>
              </p:ext>
            </p:extLst>
          </p:nvPr>
        </p:nvGraphicFramePr>
        <p:xfrm>
          <a:off x="6344421" y="1410790"/>
          <a:ext cx="4785132" cy="452853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168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r>
                        <a:rPr lang="fi-FI" sz="1500" b="0" i="0" noProof="0" dirty="0">
                          <a:solidFill>
                            <a:schemeClr val="tx2"/>
                          </a:solidFill>
                          <a:latin typeface="Neue Haas Unica W1G Medium" panose="020B0504030206020203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103 628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93 828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85 122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76 345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75 714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72 324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68 935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68 314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64 424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62 264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X:ssä, YouTubessa,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6007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tykkääjiä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20 / helmikuu 2024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819200856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141 000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105 000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102 000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90 000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85 000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67 000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56 000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55 000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52 000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48 000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90454"/>
              </p:ext>
            </p:extLst>
          </p:nvPr>
        </p:nvGraphicFramePr>
        <p:xfrm>
          <a:off x="6344421" y="1410790"/>
          <a:ext cx="4785132" cy="451607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44 000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43 000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37 000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37 000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37 000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2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HS Meidän perhe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804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20 / helmikuu 2024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167874324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122 497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85 014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71 184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68 095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62 645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61 190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57 566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52 935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46 036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42 533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912861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ruoka&amp;viini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41 546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40 573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39 599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36 156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34 573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33 770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Mökki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31 700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31 153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29 927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Talo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29 281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704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X:ssä</a:t>
            </a:r>
            <a:r>
              <a:rPr lang="fi-FI" sz="3000" dirty="0">
                <a:solidFill>
                  <a:schemeClr val="accent1"/>
                </a:solidFill>
              </a:rPr>
              <a:t> TOP 20 / helmikuu 2024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200697704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188 134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142 697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50 225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Mikrobitti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18 772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Image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17 426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14 802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13 127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11 605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Tivi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11 223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Demokraatti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9 624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6668592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9 546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9 545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Tekniikka &amp; Talous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8 574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7 769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7 103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Kuntalehti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6 695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Ylioppilaslehti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6 341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Taloustaito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5 911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5 535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Rakennuslehti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4 908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099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YouTubessa</a:t>
            </a:r>
            <a:r>
              <a:rPr lang="fi-FI" sz="3000" dirty="0">
                <a:solidFill>
                  <a:schemeClr val="accent1"/>
                </a:solidFill>
              </a:rPr>
              <a:t> ja </a:t>
            </a:r>
            <a:r>
              <a:rPr lang="fi-FI" sz="3000" u="sng" dirty="0">
                <a:solidFill>
                  <a:schemeClr val="accent1"/>
                </a:solidFill>
              </a:rPr>
              <a:t>Pinterestissä</a:t>
            </a:r>
            <a:r>
              <a:rPr lang="fi-FI" sz="3000" dirty="0">
                <a:solidFill>
                  <a:schemeClr val="accent1"/>
                </a:solidFill>
              </a:rPr>
              <a:t> TOP 10 / 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helmikuu 2024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132215738"/>
              </p:ext>
            </p:extLst>
          </p:nvPr>
        </p:nvGraphicFramePr>
        <p:xfrm>
          <a:off x="1208162" y="1410789"/>
          <a:ext cx="4785132" cy="457763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445967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468538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YouTube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34 400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Tuulilasi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20 500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19 700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Siivet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19 500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13 700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Konepörssi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12 600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5 310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Koululainen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5 200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4 380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7211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4 280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59CA4CB6-7BF2-5E49-4114-867E774842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0782132"/>
              </p:ext>
            </p:extLst>
          </p:nvPr>
        </p:nvGraphicFramePr>
        <p:xfrm>
          <a:off x="6298100" y="1410789"/>
          <a:ext cx="4785132" cy="457224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445967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468538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 Pinterest</a:t>
                      </a:r>
                      <a:endParaRPr lang="fi-FI" dirty="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35 718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15 288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8 523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8 262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Kotipuutarha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7 157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5 304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4 955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2 309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869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erson sitting on a window sill looking at his phone&#10;&#10;Description automatically generated">
            <a:extLst>
              <a:ext uri="{FF2B5EF4-FFF2-40B4-BE49-F238E27FC236}">
                <a16:creationId xmlns:a16="http://schemas.microsoft.com/office/drawing/2014/main" id="{7B350D16-01F9-8ED8-27BA-C6BDD567812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51" b="1351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62194"/>
            <a:ext cx="4799012" cy="1231900"/>
          </a:xfrm>
        </p:spPr>
        <p:txBody>
          <a:bodyPr>
            <a:noAutofit/>
          </a:bodyPr>
          <a:lstStyle/>
          <a:p>
            <a:r>
              <a:rPr lang="fi-FI" sz="3400" dirty="0"/>
              <a:t>Helmikuun oleelliset</a:t>
            </a:r>
            <a:endParaRPr lang="en-FI" sz="340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89698F5-380D-5EB9-2A71-FAF5B246EF2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1861038"/>
            <a:ext cx="5046785" cy="4067553"/>
          </a:xfrm>
        </p:spPr>
        <p:txBody>
          <a:bodyPr anchor="ctr">
            <a:noAutofit/>
          </a:bodyPr>
          <a:lstStyle/>
          <a:p>
            <a:pPr fontAlgn="b"/>
            <a:r>
              <a:rPr lang="fi-FI" sz="1400" dirty="0" err="1"/>
              <a:t>Aikakausmedioilla</a:t>
            </a:r>
            <a:r>
              <a:rPr lang="fi-FI" sz="1400" dirty="0"/>
              <a:t> oli yhteensä 4 936 191 seuraajaa.</a:t>
            </a:r>
          </a:p>
          <a:p>
            <a:pPr fontAlgn="b"/>
            <a:r>
              <a:rPr lang="fi-FI" sz="1400" dirty="0"/>
              <a:t>Uusia seuraajia saatiin helmikuussa 19 731.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400" dirty="0"/>
              <a:t>Eniten yleisöään kasvattivat Kotiliesi (+2 478), Meillä kotona (+1 225) ja Viherpiha (+1 220).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400" dirty="0"/>
              <a:t>X:ssä seuraajamäärä nousi ensimmäistä kertaa moneen kuukauteen. Tähän vaikutti tammikuussa tehty epäaktiivisten tilien poistuminen seurannasta: nyt seurannassa on mukana vain X:ää aktiivisesti käyttäviä tilejä. Uusia seuraajia oli 1 142.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400" dirty="0"/>
              <a:t>Seuratuimmat eri kanavissa: Facebookissa Aku Ankka, Instagramissa Suomen Luonto, X:ssä Talouselämä, </a:t>
            </a:r>
            <a:r>
              <a:rPr lang="fi-FI" sz="1400" dirty="0" err="1"/>
              <a:t>Youtubessa</a:t>
            </a:r>
            <a:r>
              <a:rPr lang="fi-FI" sz="1400" dirty="0"/>
              <a:t> Aku Ankka, </a:t>
            </a:r>
            <a:r>
              <a:rPr lang="fi-FI" sz="1400" dirty="0" err="1"/>
              <a:t>Pinterestissä</a:t>
            </a:r>
            <a:r>
              <a:rPr lang="fi-FI" sz="1400" dirty="0"/>
              <a:t> Kotiliesi ja </a:t>
            </a:r>
            <a:r>
              <a:rPr lang="fi-FI" sz="1400" dirty="0" err="1"/>
              <a:t>Tiktokissa</a:t>
            </a:r>
            <a:r>
              <a:rPr lang="fi-FI" sz="1400" dirty="0"/>
              <a:t> Pirkka.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C656D5-E350-F444-90BD-994BB6CD6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2C65EF-CCA6-A54B-80B2-F3E37DEE93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305"/>
          <a:stretch/>
        </p:blipFill>
        <p:spPr>
          <a:xfrm>
            <a:off x="5884985" y="0"/>
            <a:ext cx="2451100" cy="14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56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TikTokissa</a:t>
            </a:r>
            <a:r>
              <a:rPr lang="fi-FI" sz="3000" dirty="0">
                <a:solidFill>
                  <a:schemeClr val="accent1"/>
                </a:solidFill>
              </a:rPr>
              <a:t> TOP 10 / 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helmikuu 2024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912391781"/>
              </p:ext>
            </p:extLst>
          </p:nvPr>
        </p:nvGraphicFramePr>
        <p:xfrm>
          <a:off x="3703434" y="1410789"/>
          <a:ext cx="4785132" cy="457224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445967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468538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TikTok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Pirkka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19 100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18 200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5 947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Mikrobitti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5 536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4 266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GTi-Magazine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4 132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3 671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Koululainen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2 739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Pelastustieto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2 058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1 032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784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Eniten yleisöään </a:t>
            </a:r>
            <a:br>
              <a:rPr lang="fi-FI" dirty="0"/>
            </a:br>
            <a:r>
              <a:rPr lang="fi-FI" dirty="0"/>
              <a:t>kasvattaneet</a:t>
            </a:r>
          </a:p>
        </p:txBody>
      </p:sp>
    </p:spTree>
    <p:extLst>
      <p:ext uri="{BB962C8B-B14F-4D97-AF65-F5344CB8AC3E}">
        <p14:creationId xmlns:p14="http://schemas.microsoft.com/office/powerpoint/2010/main" val="2366648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kaikissa kanavissa </a:t>
            </a:r>
            <a:r>
              <a:rPr lang="fi-FI" sz="3000" dirty="0">
                <a:solidFill>
                  <a:schemeClr val="accent1"/>
                </a:solidFill>
              </a:rPr>
              <a:t>TOP 20 /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helmikuu 2024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564109117"/>
              </p:ext>
            </p:extLst>
          </p:nvPr>
        </p:nvGraphicFramePr>
        <p:xfrm>
          <a:off x="1158466" y="1410789"/>
          <a:ext cx="4785132" cy="458332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321179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593326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6666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2 478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1 225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1 220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25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1 117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8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Apu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1 045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45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169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Kauneus &amp; Terveys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1 008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183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Mikrobitti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Kauneimmat Käsityöt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24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Metsätrans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25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7464867"/>
              </p:ext>
            </p:extLst>
          </p:nvPr>
        </p:nvGraphicFramePr>
        <p:xfrm>
          <a:off x="6344421" y="1410790"/>
          <a:ext cx="4785132" cy="458332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393692">
                <a:tc gridSpan="3">
                  <a:txBody>
                    <a:bodyPr/>
                    <a:lstStyle/>
                    <a:p>
                      <a:pPr algn="r"/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5997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476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134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39369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446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4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39369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TAUKO Magazine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7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537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185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39369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Pelastustieto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252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138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39369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224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13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39369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Maailman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221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30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537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Seura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5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5997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RONDO Classic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167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39369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Pirkka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161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X:ssä, YouTubessa,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2211141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10 / helmikuu 2024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00DFDAA-9A6D-0204-259F-2EEACE6D8F85}"/>
              </a:ext>
            </a:extLst>
          </p:cNvPr>
          <p:cNvSpPr txBox="1">
            <a:spLocks/>
          </p:cNvSpPr>
          <p:nvPr/>
        </p:nvSpPr>
        <p:spPr>
          <a:xfrm>
            <a:off x="8997460" y="2499023"/>
            <a:ext cx="2667001" cy="2365305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">
              <a:buNone/>
            </a:pPr>
            <a:r>
              <a:rPr lang="fi-FI" sz="1400" b="1" dirty="0" err="1">
                <a:latin typeface="Neue Haas Unica Pro" panose="020B0504030206020203" pitchFamily="34" charset="77"/>
              </a:rPr>
              <a:t>Huom</a:t>
            </a:r>
            <a:r>
              <a:rPr lang="fi-FI" sz="1400" b="1" dirty="0">
                <a:latin typeface="Neue Haas Unica Pro" panose="020B0504030206020203" pitchFamily="34" charset="77"/>
              </a:rPr>
              <a:t>! </a:t>
            </a:r>
          </a:p>
          <a:p>
            <a:pPr marL="0" indent="0" fontAlgn="b">
              <a:buNone/>
            </a:pPr>
            <a:r>
              <a:rPr lang="fi-FI" sz="1400" dirty="0"/>
              <a:t>Meta muutti Facebook-sivujen tykkääjämäärän pyöristyskäytäntöä vuonna 2023, mikä vaikuttaa myös someseurannan tuloksiin.</a:t>
            </a:r>
          </a:p>
          <a:p>
            <a:pPr marL="0" indent="0" fontAlgn="b">
              <a:buNone/>
            </a:pPr>
            <a:r>
              <a:rPr lang="fi-FI" sz="1400" b="1" dirty="0">
                <a:latin typeface="Neue Haas Unica Pro" panose="020B0504030206020203" pitchFamily="34" charset="77"/>
                <a:hlinkClick r:id="rId2"/>
              </a:rPr>
              <a:t>Lue lisää täältä</a:t>
            </a:r>
            <a:endParaRPr lang="fi-FI" sz="1400" b="1" dirty="0">
              <a:latin typeface="Neue Haas Unica Pro" panose="020B0504030206020203" pitchFamily="34" charset="77"/>
            </a:endParaRP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FECF55C5-9FE7-F351-5441-EA453B32AE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7828386"/>
              </p:ext>
            </p:extLst>
          </p:nvPr>
        </p:nvGraphicFramePr>
        <p:xfrm>
          <a:off x="3194541" y="1410787"/>
          <a:ext cx="4785132" cy="459556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390930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tykkääjiä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109686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1.–6.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Apu, Kauneus &amp; Terveys, Kotiliesi, Talouselämä, Tieteen Kuvalehti, Viherpiha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36562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Kauneimmat Käsityöt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36562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8.-9.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RONDO Classic, Seura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164529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10.-18.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Demokraatti, Gloria, Ihana, Koneviesti, Kotimaa, Metsästys ja Kalastus, Selkosanomat, Suomen Lääkärilehti, TM Rakennusmaailma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953706"/>
                  </a:ext>
                </a:extLst>
              </a:tr>
              <a:tr h="36562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Costa del Sol Magazine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510353"/>
                  </a:ext>
                </a:extLst>
              </a:tr>
              <a:tr h="36562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Perusta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939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184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10 / helmikuu 2024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047158009"/>
              </p:ext>
            </p:extLst>
          </p:nvPr>
        </p:nvGraphicFramePr>
        <p:xfrm>
          <a:off x="3703434" y="1410788"/>
          <a:ext cx="4785132" cy="45328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2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2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2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Metsätrans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2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2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2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TAUKO Magazine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2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2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2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2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Maailman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2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463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X:ssä</a:t>
            </a:r>
            <a:r>
              <a:rPr lang="fi-FI" sz="3000" dirty="0">
                <a:solidFill>
                  <a:schemeClr val="accent1"/>
                </a:solidFill>
              </a:rPr>
              <a:t> TOP 10 / helmikuu 2024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648023091"/>
              </p:ext>
            </p:extLst>
          </p:nvPr>
        </p:nvGraphicFramePr>
        <p:xfrm>
          <a:off x="3703434" y="1410788"/>
          <a:ext cx="4785132" cy="452384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1259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125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125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125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Reserviläinen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125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125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Ulkopolitiikka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125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Kotimaa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125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125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Taloustaito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9928"/>
                  </a:ext>
                </a:extLst>
              </a:tr>
              <a:tr h="41125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Apu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78998"/>
                  </a:ext>
                </a:extLst>
              </a:tr>
              <a:tr h="41125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Viisas Raha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090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669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Seuratut mediat</a:t>
            </a:r>
          </a:p>
        </p:txBody>
      </p:sp>
    </p:spTree>
    <p:extLst>
      <p:ext uri="{BB962C8B-B14F-4D97-AF65-F5344CB8AC3E}">
        <p14:creationId xmlns:p14="http://schemas.microsoft.com/office/powerpoint/2010/main" val="163530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 fontScale="90000"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</a:t>
            </a:r>
            <a:r>
              <a:rPr lang="fi-FI" sz="3400" dirty="0"/>
              <a:t>200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 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kpl) /</a:t>
            </a:r>
            <a:r>
              <a:rPr lang="fi-FI" sz="3400" dirty="0"/>
              <a:t> helmikuu 2024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Aarre     Aivoterveys     Aku Ankka     Anna     Antiikki &amp; Design     Apteekkarilehti     Apu     Arkkitehti     Arkkitehtiuutiset     Arvopaperi     Ase &amp; Erä     Askel     Auto Bild Suomi     Automaatioväylä     Avotakka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Caravan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Costa del Sol Magazine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Demokraatti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Eeva     Elintarvike ja Terveys     Elämä     Erä     ET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Fashion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Finland     Gloria     Glorian Koti     Glorian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ruoka&amp;viini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GTi-Magazine     Hevoshullu     Hevosmaailma     Hifimaailma     Hiihto     HR Viesti     HS Meidän perhe     Hymy     Hyvä Elämä     Hyvä terveys     Ihana     Image     Improbatur     Insinööri     Juoksija     Kaikkien aikojen Joulu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Kamera-lehti     Katso     Kauneimmat Käsityöt     Kauneus &amp; Terveys     Kehittyvä kauppa     Kello &amp; Kulta     Kiinteistö &amp; energia     Kippari     Kissafani     Kodin Kuvalehti     Kodin Pellervo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Konekuriiri     Konepörssi     Koneviesti     Koti ja keittiö     Koti ja maaseutu     Kotiliesi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Kotiliesi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Käsityö     Kotilääkäri     Kotimaa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Kotipuutarha     Kotitalo     Kotivinkki     Koululainen     K-Ruoka     Kuluttaja     Kuntalehti     Kuntatekniikka     Kunto Plus     Käytännön Maamies     Lapsen Maailma     Lastenkirkko     Lastenmaa     Leivotaan     Luontaisterveys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Lätta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bladet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Maailman Kuvalehti     Maalla     Maatilan Pellervo     Maku     Matka     Me Naiset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Meidän Mökki     Meidän Talo     Meillä kotona     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Metsälehti     Metsästys ja Kalastus</a:t>
            </a:r>
            <a:r>
              <a:rPr lang="fi-FI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Metsästäjä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Metsätrans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Mikrobitti     Mondo     Moottori     Motiivi     Museo     … </a:t>
            </a:r>
            <a:endParaRPr lang="fi-FI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52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 fontScale="90000"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200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/>
              <a:t> helmikuu 2024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latin typeface="+mn-lt"/>
              </a:rPr>
              <a:t>…     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Nuotta     Oma PIHA     Opettaja     Osuustoiminta     Palokuntalainen     Parnasso     Pelastustieto     Pelit     Perusta     Pieni on Suurin     Pinni     Pirkka     Poromies     Potilaan Lääkärilehti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Promaint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Rakennuslehti     Reserviläinen     Riffi     RONDO Classic     Sairaanhoitaja     Sana     Sanansaattaja     Sauna-lehti     Seiska     Selkosanomat     Seura     Siivet     Soppa365     Sosiaalivakuutus     Sport     Suomen Autolehti     Suomen Hammaslääkärilehti     Suomen Kiinteistölehti     Suomen Kuvalehti     Suomen Luonto     Suomen Lääkärilehti     Suomen Sotilas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Super     Suuri Käsityö     Sähkömaailma     Taide     TAITO     Talentia     Talomestari     Talotekniikka     Talouselämä     Taloustaito     TAUKO Magazine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Teatteri&amp;Tanssi+Sirkus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Tee Itse     Tehy-lehti     Tekniikan Maailma     Tekniikka &amp; Talous     Tiede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Tiede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Luonto     Tieteen Kuvalehti     Tieteen Kuvalehti Historia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TM Rakennusmaailma     Tosi Elämää     Trendi     TTT-lehti     Tukilinja     Tunne &amp; Mieli     Tuulilasi     Ulkopolitiikka     Ultra     Unelmien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Talo&amp;Koti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Uusiouutiset     V8-Magazine     Valitut Palat - Reader's Digest     Vapaa-ajan Kalastaja     Vapaussoturi     Vauhdin Maailma     Vene     Venemestari     Vepsäläinen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Sisustamo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Verotus     Viherpiha     Viini     Viisas Raha     Vinkki     Vitriini     VIVA     Voi hyvin     X     Yhteishyvä     Yliopisto     Ylioppilaslehti     Ympäristö ja Terveys     Yrittäjä Plus</a:t>
            </a:r>
            <a:endParaRPr lang="fi-FI" sz="1600" dirty="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925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sitting on a ramp with a magazine&#10;&#10;Description automatically generated">
            <a:extLst>
              <a:ext uri="{FF2B5EF4-FFF2-40B4-BE49-F238E27FC236}">
                <a16:creationId xmlns:a16="http://schemas.microsoft.com/office/drawing/2014/main" id="{FCAA0E59-8D50-18B5-DB0B-48A8BE51AD2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495" b="6495"/>
          <a:stretch>
            <a:fillRect/>
          </a:stretch>
        </p:blipFill>
        <p:spPr>
          <a:xfrm>
            <a:off x="6553202" y="0"/>
            <a:ext cx="5638798" cy="6858000"/>
          </a:xfrm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3CA18D5A-8C53-63CA-6D91-6FEC6A4401F4}"/>
              </a:ext>
            </a:extLst>
          </p:cNvPr>
          <p:cNvSpPr txBox="1">
            <a:spLocks/>
          </p:cNvSpPr>
          <p:nvPr/>
        </p:nvSpPr>
        <p:spPr>
          <a:xfrm>
            <a:off x="741219" y="3274621"/>
            <a:ext cx="4473876" cy="14532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600" dirty="0"/>
              <a:t>Jos haluat lukea lisää alan kuulumisista, </a:t>
            </a:r>
            <a:br>
              <a:rPr lang="fi-FI" sz="1600" dirty="0"/>
            </a:br>
            <a:r>
              <a:rPr lang="fi-FI" sz="1600" dirty="0"/>
              <a:t>tilaa </a:t>
            </a:r>
            <a:r>
              <a:rPr lang="fi-FI" sz="1600" dirty="0" err="1"/>
              <a:t>aikakausmedioiden</a:t>
            </a:r>
            <a:r>
              <a:rPr lang="fi-FI" sz="1600" dirty="0"/>
              <a:t> ajankohtaiset jutut sähköpostiisi </a:t>
            </a: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3"/>
              </a:rPr>
              <a:t>täältä</a:t>
            </a:r>
            <a:r>
              <a:rPr lang="fi-FI" sz="1600" dirty="0"/>
              <a:t>!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F9A41F90-2BBA-DC77-87FF-5FA9A4A56BE8}"/>
              </a:ext>
            </a:extLst>
          </p:cNvPr>
          <p:cNvSpPr txBox="1">
            <a:spLocks/>
          </p:cNvSpPr>
          <p:nvPr/>
        </p:nvSpPr>
        <p:spPr>
          <a:xfrm>
            <a:off x="742804" y="1412338"/>
            <a:ext cx="5540301" cy="1862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002649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r>
              <a:rPr lang="fi-FI" sz="3000" dirty="0"/>
              <a:t>Saatko jo</a:t>
            </a:r>
            <a:br>
              <a:rPr lang="fi-FI" sz="3000" dirty="0"/>
            </a:br>
            <a:r>
              <a:rPr lang="fi-FI" sz="3000" dirty="0"/>
              <a:t>uutiskirjeemme?</a:t>
            </a:r>
            <a:endParaRPr lang="fi-FI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52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/>
          <a:lstStyle/>
          <a:p>
            <a:r>
              <a:rPr lang="fi-FI" dirty="0"/>
              <a:t>Aikakausmedioiden someyleisö / helmikuu 2024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800401"/>
            <a:ext cx="3425934" cy="5068664"/>
          </a:xfrm>
        </p:spPr>
        <p:txBody>
          <a:bodyPr anchor="ctr">
            <a:no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osuuksissa kokonaisyleisössä edellisvuoden vastaavaan ajankohtaan verrattuna (prosenttiyksikköä)</a:t>
            </a:r>
          </a:p>
          <a:p>
            <a:pPr algn="ctr"/>
            <a:br>
              <a:rPr lang="fi-FI" sz="2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–0,5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+1,2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X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–1,1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–0,2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+0,1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+0,4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29111"/>
              </p:ext>
            </p:extLst>
          </p:nvPr>
        </p:nvGraphicFramePr>
        <p:xfrm>
          <a:off x="-342900" y="2067954"/>
          <a:ext cx="7599405" cy="418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X:ssä,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3436461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18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sz="3200" dirty="0"/>
              <a:t>Aikakausmedioiden seuraajamäärä / helmikuu 2024</a:t>
            </a:r>
            <a:endParaRPr lang="en-FI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 lnSpcReduction="10000"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yleisön määrässä helmikuussa</a:t>
            </a:r>
          </a:p>
          <a:p>
            <a:pPr algn="ctr"/>
            <a:br>
              <a:rPr lang="fi-FI" sz="1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Kaikki kanavat yhteensä</a:t>
            </a:r>
            <a:b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19 731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+7 866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+7 105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X (ent. Twitter)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+1 142</a:t>
            </a:r>
          </a:p>
          <a:p>
            <a:pPr algn="ctr"/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+704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+1 121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+1 793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1296137"/>
              </p:ext>
            </p:extLst>
          </p:nvPr>
        </p:nvGraphicFramePr>
        <p:xfrm>
          <a:off x="502507" y="2067953"/>
          <a:ext cx="7096898" cy="4214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X:ssä,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325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3" y="229201"/>
            <a:ext cx="6355081" cy="1142400"/>
          </a:xfrm>
        </p:spPr>
        <p:txBody>
          <a:bodyPr>
            <a:normAutofit fontScale="90000"/>
          </a:bodyPr>
          <a:lstStyle/>
          <a:p>
            <a:r>
              <a:rPr lang="fi-FI" dirty="0"/>
              <a:t>Aikakausmedioiden somekanavien määrä / helmikuu 2024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Seurannassa oli mukana 200 aikakausmediaa, joilla oli käytössään yhteensä 506 somekanavaa.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endParaRPr lang="fi-FI" sz="2000" b="1" dirty="0">
              <a:solidFill>
                <a:schemeClr val="bg2"/>
              </a:solidFill>
              <a:latin typeface="Neue Haas Unica W1G" panose="020B0504030206020203" pitchFamily="34" charset="0"/>
            </a:endParaRP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keskimäärin käytössään </a:t>
            </a:r>
          </a:p>
          <a:p>
            <a:pPr algn="ctr"/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2,5</a:t>
            </a: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somekanavaa.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2958653"/>
              </p:ext>
            </p:extLst>
          </p:nvPr>
        </p:nvGraphicFramePr>
        <p:xfrm>
          <a:off x="-1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188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dirty="0"/>
              <a:t>Yleisön keskimääräinen koko / </a:t>
            </a:r>
            <a:br>
              <a:rPr lang="fi-FI" dirty="0"/>
            </a:br>
            <a:r>
              <a:rPr lang="fi-FI" dirty="0"/>
              <a:t>helmikuu 2024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eri somekanavissa yhteensä keskimäärin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24 706</a:t>
            </a: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seuraajaa.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4303568"/>
              </p:ext>
            </p:extLst>
          </p:nvPr>
        </p:nvGraphicFramePr>
        <p:xfrm>
          <a:off x="0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62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856" y="229201"/>
            <a:ext cx="9957816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kaikissa seuratuissa kanavissa 2/2023 – 2/2024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7891450"/>
              </p:ext>
            </p:extLst>
          </p:nvPr>
        </p:nvGraphicFramePr>
        <p:xfrm>
          <a:off x="712694" y="1924556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93E1093-2567-014F-B4D0-9A5995FB34C9}"/>
              </a:ext>
            </a:extLst>
          </p:cNvPr>
          <p:cNvSpPr txBox="1"/>
          <p:nvPr/>
        </p:nvSpPr>
        <p:spPr>
          <a:xfrm>
            <a:off x="1169894" y="1524446"/>
            <a:ext cx="1005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X:ssä, YouTubessa,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84813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Facebookissa</a:t>
            </a:r>
            <a:br>
              <a:rPr lang="fi-FI" sz="3200" dirty="0"/>
            </a:br>
            <a:r>
              <a:rPr lang="fi-FI" sz="3200" dirty="0"/>
              <a:t>2/2023 – 2/2024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Facebook-sivujen tykkääjät.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9729162"/>
              </p:ext>
            </p:extLst>
          </p:nvPr>
        </p:nvGraphicFramePr>
        <p:xfrm>
          <a:off x="712694" y="1801445"/>
          <a:ext cx="10515600" cy="4347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7269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Instagramissa</a:t>
            </a:r>
            <a:br>
              <a:rPr lang="fi-FI" sz="3200" dirty="0"/>
            </a:br>
            <a:r>
              <a:rPr lang="fi-FI" sz="3200" dirty="0"/>
              <a:t>2/2023 – 2/2024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1145348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2DB9D6-6CD7-1A4A-B036-911179A4AD7F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Instagram-tilien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1019087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-presepohja" id="{27F49DBD-B064-444B-96FB-3C48DEE958D5}" vid="{92DBE8E4-D1B9-4240-B326-D810776610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F551B6AE0A94F47AE516944E2F00FE5" ma:contentTypeVersion="8" ma:contentTypeDescription="Luo uusi asiakirja." ma:contentTypeScope="" ma:versionID="9c253d60e62475b883249c8aa6bfcf48">
  <xsd:schema xmlns:xsd="http://www.w3.org/2001/XMLSchema" xmlns:xs="http://www.w3.org/2001/XMLSchema" xmlns:p="http://schemas.microsoft.com/office/2006/metadata/properties" xmlns:ns2="b8458977-e6f2-40e9-9621-96f4298c6bbe" targetNamespace="http://schemas.microsoft.com/office/2006/metadata/properties" ma:root="true" ma:fieldsID="81049b0714fee14a638bbb389c11995a" ns2:_="">
    <xsd:import namespace="b8458977-e6f2-40e9-9621-96f4298c6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58977-e6f2-40e9-9621-96f4298c6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B21824-3573-4170-BB97-352BE88B69B2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b8458977-e6f2-40e9-9621-96f4298c6bbe"/>
    <ds:schemaRef ds:uri="http://schemas.microsoft.com/office/2006/metadata/properties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6BD3844-D0FB-414D-A452-15FC55E587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D8B325-EAD1-44C0-8379-E45AB454CB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458977-e6f2-40e9-9621-96f4298c6b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10363</TotalTime>
  <Words>2221</Words>
  <Application>Microsoft Macintosh PowerPoint</Application>
  <PresentationFormat>Widescreen</PresentationFormat>
  <Paragraphs>707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Clattering</vt:lpstr>
      <vt:lpstr>Neue Haas Unica Pro</vt:lpstr>
      <vt:lpstr>Neue Haas Unica W1G</vt:lpstr>
      <vt:lpstr>Canela Medium</vt:lpstr>
      <vt:lpstr>Calibri</vt:lpstr>
      <vt:lpstr>Neue Haas Unica W1G Medium</vt:lpstr>
      <vt:lpstr>Neue Haas Unica W1G Light</vt:lpstr>
      <vt:lpstr>Office Theme</vt:lpstr>
      <vt:lpstr>Aikakausmediat somessa</vt:lpstr>
      <vt:lpstr>Helmikuun oleelliset</vt:lpstr>
      <vt:lpstr>Aikakausmedioiden someyleisö / helmikuu 2024</vt:lpstr>
      <vt:lpstr>Aikakausmedioiden seuraajamäärä / helmikuu 2024</vt:lpstr>
      <vt:lpstr>Aikakausmedioiden somekanavien määrä / helmikuu 2024</vt:lpstr>
      <vt:lpstr>Yleisön keskimääräinen koko /  helmikuu 2024</vt:lpstr>
      <vt:lpstr>Yleisömäärän kehitys kaikissa seuratuissa kanavissa 2/2023 – 2/2024</vt:lpstr>
      <vt:lpstr>Yleisömäärän kehitys Facebookissa 2/2023 – 2/2024</vt:lpstr>
      <vt:lpstr>Yleisömäärän kehitys Instagramissa 2/2023 – 2/2024</vt:lpstr>
      <vt:lpstr>Yleisömäärän kehitys X:ssä 2/2023 – 2/2024</vt:lpstr>
      <vt:lpstr>Yleisömäärän kehitys YouTubessa 2/2023 – 2/2024</vt:lpstr>
      <vt:lpstr>Yleisömäärän kehitys Pinterestissä 2/2023 – 2/2024</vt:lpstr>
      <vt:lpstr>Yleisömäärän kehitys Tiktokissa 2/2023 – 2/2024</vt:lpstr>
      <vt:lpstr>Somen suurimmat</vt:lpstr>
      <vt:lpstr>Eniten seuraajia kaikissa kanavissa TOP 20 / helmikuu 2024</vt:lpstr>
      <vt:lpstr>Eniten tykkääjiä Facebookissa TOP 20 / helmikuu 2024</vt:lpstr>
      <vt:lpstr>Eniten seuraajia Instagramissa TOP 20 / helmikuu 2024</vt:lpstr>
      <vt:lpstr>Eniten seuraajia X:ssä TOP 20 / helmikuu 2024</vt:lpstr>
      <vt:lpstr>Eniten seuraajia YouTubessa ja Pinterestissä TOP 10 /  helmikuu 2024</vt:lpstr>
      <vt:lpstr>Eniten seuraajia TikTokissa TOP 10 /  helmikuu 2024</vt:lpstr>
      <vt:lpstr>Eniten yleisöään  kasvattaneet</vt:lpstr>
      <vt:lpstr>Eniten uusia seuraajia kaikissa kanavissa TOP 20 / helmikuu 2024</vt:lpstr>
      <vt:lpstr>Eniten uusia seuraajia Facebookissa TOP 10 / helmikuu 2024</vt:lpstr>
      <vt:lpstr>Eniten uusia seuraajia Instagramissa TOP 10 / helmikuu 2024</vt:lpstr>
      <vt:lpstr>Eniten uusia seuraajia X:ssä TOP 10 / helmikuu 2024</vt:lpstr>
      <vt:lpstr>Seuratut mediat</vt:lpstr>
      <vt:lpstr>Seurannassa olleet mediat (200 kpl) / helmikuu 2024</vt:lpstr>
      <vt:lpstr>Seurannassa olleet mediat (200 kpl) / helmikuu 2024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tulee tähän</dc:title>
  <dc:creator>Katja Pietilä-Seppä</dc:creator>
  <cp:lastModifiedBy>Outi Itävuo</cp:lastModifiedBy>
  <cp:revision>503</cp:revision>
  <dcterms:created xsi:type="dcterms:W3CDTF">2021-01-05T09:04:45Z</dcterms:created>
  <dcterms:modified xsi:type="dcterms:W3CDTF">2024-05-04T12:09:13Z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0x0101003F551B6AE0A94F47AE516944E2F00FE5</vt:lpwstr>
  </property>
</Properties>
</file>