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1229" r:id="rId6"/>
    <p:sldId id="285" r:id="rId7"/>
    <p:sldId id="299" r:id="rId8"/>
    <p:sldId id="1227" r:id="rId9"/>
    <p:sldId id="1228" r:id="rId10"/>
    <p:sldId id="1230" r:id="rId11"/>
    <p:sldId id="1232" r:id="rId12"/>
    <p:sldId id="1211" r:id="rId13"/>
    <p:sldId id="1233" r:id="rId14"/>
    <p:sldId id="1234" r:id="rId15"/>
    <p:sldId id="1235" r:id="rId16"/>
    <p:sldId id="1236" r:id="rId17"/>
    <p:sldId id="1231" r:id="rId18"/>
    <p:sldId id="1237" r:id="rId19"/>
    <p:sldId id="1238" r:id="rId20"/>
    <p:sldId id="1240" r:id="rId21"/>
    <p:sldId id="1239" r:id="rId22"/>
    <p:sldId id="1241" r:id="rId23"/>
    <p:sldId id="1242" r:id="rId24"/>
    <p:sldId id="1243" r:id="rId25"/>
    <p:sldId id="1244" r:id="rId26"/>
    <p:sldId id="1245" r:id="rId27"/>
    <p:sldId id="1246" r:id="rId28"/>
    <p:sldId id="1247" r:id="rId29"/>
    <p:sldId id="1248" r:id="rId30"/>
    <p:sldId id="1249" r:id="rId31"/>
    <p:sldId id="1250" r:id="rId32"/>
    <p:sldId id="1251" r:id="rId33"/>
    <p:sldId id="1198" r:id="rId34"/>
    <p:sldId id="1199" r:id="rId35"/>
    <p:sldId id="1217" r:id="rId36"/>
    <p:sldId id="1202" r:id="rId37"/>
    <p:sldId id="1252" r:id="rId38"/>
    <p:sldId id="275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nela Medium" pitchFamily="2" charset="77"/>
      <p:regular r:id="rId46"/>
    </p:embeddedFont>
    <p:embeddedFont>
      <p:font typeface="Clattering" pitchFamily="2" charset="0"/>
      <p:regular r:id="rId47"/>
    </p:embeddedFont>
    <p:embeddedFont>
      <p:font typeface="Neue Haas Unica W1G" panose="020B0504030206020203" pitchFamily="34" charset="0"/>
      <p:regular r:id="rId48"/>
      <p:bold r:id="rId49"/>
      <p:italic r:id="rId50"/>
      <p:boldItalic r:id="rId51"/>
    </p:embeddedFont>
    <p:embeddedFont>
      <p:font typeface="Neue Haas Unica W1G Light" panose="020B0404030206020203" pitchFamily="34" charset="0"/>
      <p:regular r:id="rId52"/>
      <p:italic r:id="rId53"/>
    </p:embeddedFont>
    <p:embeddedFont>
      <p:font typeface="Neue Haas Unica W1G Medium" panose="020B0504030206020203" pitchFamily="34" charset="0"/>
      <p:regular r:id="rId54"/>
      <p:italic r:id="rId55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FB"/>
    <a:srgbClr val="002649"/>
    <a:srgbClr val="FFE0E0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2 209 489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2209489</c:v>
                </c:pt>
                <c:pt idx="1">
                  <c:v>1401602</c:v>
                </c:pt>
                <c:pt idx="2">
                  <c:v>661174</c:v>
                </c:pt>
                <c:pt idx="3">
                  <c:v>134009</c:v>
                </c:pt>
                <c:pt idx="4">
                  <c:v>82617</c:v>
                </c:pt>
                <c:pt idx="5">
                  <c:v>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0.55000000000000004</c:v>
                </c:pt>
                <c:pt idx="1">
                  <c:v>0.51</c:v>
                </c:pt>
                <c:pt idx="2">
                  <c:v>0.46</c:v>
                </c:pt>
                <c:pt idx="3">
                  <c:v>0.45</c:v>
                </c:pt>
                <c:pt idx="4">
                  <c:v>0.4</c:v>
                </c:pt>
                <c:pt idx="5">
                  <c:v>0.4</c:v>
                </c:pt>
                <c:pt idx="6">
                  <c:v>0.36</c:v>
                </c:pt>
                <c:pt idx="7">
                  <c:v>0.36</c:v>
                </c:pt>
                <c:pt idx="8">
                  <c:v>0.34</c:v>
                </c:pt>
                <c:pt idx="9">
                  <c:v>0.33</c:v>
                </c:pt>
                <c:pt idx="1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8-4D44-887F-5A85998BA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0.39</c:v>
                </c:pt>
                <c:pt idx="2">
                  <c:v>0.42</c:v>
                </c:pt>
                <c:pt idx="3">
                  <c:v>0.45</c:v>
                </c:pt>
                <c:pt idx="4">
                  <c:v>0.54</c:v>
                </c:pt>
                <c:pt idx="5">
                  <c:v>7.0000000000000007E-2</c:v>
                </c:pt>
                <c:pt idx="6">
                  <c:v>0.56999999999999995</c:v>
                </c:pt>
                <c:pt idx="7">
                  <c:v>0.59</c:v>
                </c:pt>
                <c:pt idx="8">
                  <c:v>0.02</c:v>
                </c:pt>
                <c:pt idx="9">
                  <c:v>0.18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8-4D44-887F-5A85998BA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0.06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0.03</c:v>
                </c:pt>
                <c:pt idx="5">
                  <c:v>0.52</c:v>
                </c:pt>
                <c:pt idx="6">
                  <c:v>0</c:v>
                </c:pt>
                <c:pt idx="7">
                  <c:v>0</c:v>
                </c:pt>
                <c:pt idx="8">
                  <c:v>0.64</c:v>
                </c:pt>
                <c:pt idx="9">
                  <c:v>0.48</c:v>
                </c:pt>
                <c:pt idx="1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8-4D44-887F-5A85998BA9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0.23</c:v>
                </c:pt>
                <c:pt idx="1">
                  <c:v>0.01</c:v>
                </c:pt>
                <c:pt idx="2">
                  <c:v>0.04</c:v>
                </c:pt>
                <c:pt idx="3">
                  <c:v>0.01</c:v>
                </c:pt>
                <c:pt idx="4">
                  <c:v>0</c:v>
                </c:pt>
                <c:pt idx="5">
                  <c:v>0.01</c:v>
                </c:pt>
                <c:pt idx="6">
                  <c:v>0.04</c:v>
                </c:pt>
                <c:pt idx="7">
                  <c:v>0.01</c:v>
                </c:pt>
                <c:pt idx="8">
                  <c:v>0</c:v>
                </c:pt>
                <c:pt idx="9">
                  <c:v>0.01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8-4D44-887F-5A85998BA9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</c:v>
                </c:pt>
                <c:pt idx="1">
                  <c:v>7.0000000000000007E-2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</c:v>
                </c:pt>
                <c:pt idx="6">
                  <c:v>0.02</c:v>
                </c:pt>
                <c:pt idx="7">
                  <c:v>0.04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8-4D44-887F-5A85998BA97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Autot, moottoriajoneuvot ja kuljetus</c:v>
                </c:pt>
                <c:pt idx="1">
                  <c:v>Naistenmediat</c:v>
                </c:pt>
                <c:pt idx="2">
                  <c:v>Luonto, maa- ja metsätalous</c:v>
                </c:pt>
                <c:pt idx="3">
                  <c:v>Matkailu ja muut maat</c:v>
                </c:pt>
                <c:pt idx="4">
                  <c:v>Ruoka ja juoma</c:v>
                </c:pt>
                <c:pt idx="5">
                  <c:v>Yleismediat</c:v>
                </c:pt>
                <c:pt idx="6">
                  <c:v>Askartelu ja käsityöt</c:v>
                </c:pt>
                <c:pt idx="7">
                  <c:v>Asuminen, puutarha, remontointi</c:v>
                </c:pt>
                <c:pt idx="8">
                  <c:v>Tekniikka ja tietotekniikka</c:v>
                </c:pt>
                <c:pt idx="9">
                  <c:v>Rakentaminen ja kiinteistönhuolto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0.02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78-4D44-887F-5A85998BA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6955379890974578"/>
          <c:h val="6.6021422372248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543</c:v>
                </c:pt>
                <c:pt idx="1">
                  <c:v>189</c:v>
                </c:pt>
                <c:pt idx="2">
                  <c:v>132</c:v>
                </c:pt>
                <c:pt idx="3">
                  <c:v>107</c:v>
                </c:pt>
                <c:pt idx="4" formatCode="#,##0">
                  <c:v>76</c:v>
                </c:pt>
                <c:pt idx="5" formatCode="#,##0">
                  <c:v>31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11 690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21418.580952380951</c:v>
                </c:pt>
                <c:pt idx="1">
                  <c:v>11690.417989417989</c:v>
                </c:pt>
                <c:pt idx="2">
                  <c:v>10618.19696969697</c:v>
                </c:pt>
                <c:pt idx="3">
                  <c:v>6179.1962616822429</c:v>
                </c:pt>
                <c:pt idx="4">
                  <c:v>2665.0645161290322</c:v>
                </c:pt>
                <c:pt idx="5">
                  <c:v>1763.2763157894738</c:v>
                </c:pt>
                <c:pt idx="6">
                  <c:v>1126.375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2363703020033"/>
          <c:y val="4.2399457259158752E-2"/>
          <c:w val="0.83517286393320878"/>
          <c:h val="0.717159837177747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0100602549139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B-3A4D-A4EF-D200A4260FAC}"/>
                </c:ext>
              </c:extLst>
            </c:dLbl>
            <c:dLbl>
              <c:idx val="1"/>
              <c:layout>
                <c:manualLayout>
                  <c:x val="0"/>
                  <c:y val="-0.10880734218789818"/>
                </c:manualLayout>
              </c:layout>
              <c:spPr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B-3A4D-A4EF-D200A4260FAC}"/>
                </c:ext>
              </c:extLst>
            </c:dLbl>
            <c:dLbl>
              <c:idx val="2"/>
              <c:layout>
                <c:manualLayout>
                  <c:x val="0"/>
                  <c:y val="-0.11582717071614967"/>
                </c:manualLayout>
              </c:layout>
              <c:spPr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B-3A4D-A4EF-D200A4260FAC}"/>
                </c:ext>
              </c:extLst>
            </c:dLbl>
            <c:dLbl>
              <c:idx val="3"/>
              <c:layout>
                <c:manualLayout>
                  <c:x val="-8.0006310201118132E-17"/>
                  <c:y val="-0.12986682777265265"/>
                </c:manualLayout>
              </c:layout>
              <c:spPr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B-3A4D-A4EF-D200A4260FAC}"/>
                </c:ext>
              </c:extLst>
            </c:dLbl>
            <c:dLbl>
              <c:idx val="4"/>
              <c:layout>
                <c:manualLayout>
                  <c:x val="0"/>
                  <c:y val="-0.141302578018995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B-3A4D-A4EF-D200A4260FAC}"/>
                </c:ext>
              </c:extLst>
            </c:dLbl>
            <c:spPr>
              <a:solidFill>
                <a:schemeClr val="accent4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Joulu -20</c:v>
                </c:pt>
                <c:pt idx="1">
                  <c:v>Maalis -21</c:v>
                </c:pt>
                <c:pt idx="2">
                  <c:v>Kesä -21</c:v>
                </c:pt>
                <c:pt idx="3">
                  <c:v>Syys -21</c:v>
                </c:pt>
                <c:pt idx="4">
                  <c:v>Joulu -21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2242873</c:v>
                </c:pt>
                <c:pt idx="1">
                  <c:v>2207376</c:v>
                </c:pt>
                <c:pt idx="2">
                  <c:v>2161613</c:v>
                </c:pt>
                <c:pt idx="3">
                  <c:v>2186971</c:v>
                </c:pt>
                <c:pt idx="4">
                  <c:v>2209489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6-084C-AA10-523A6175DD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001577550279533E-17"/>
                  <c:y val="-0.17363462953269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B-3A4D-A4EF-D200A4260FAC}"/>
                </c:ext>
              </c:extLst>
            </c:dLbl>
            <c:dLbl>
              <c:idx val="1"/>
              <c:layout>
                <c:manualLayout>
                  <c:x val="0"/>
                  <c:y val="-0.16145605614978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BB-3A4D-A4EF-D200A4260FAC}"/>
                </c:ext>
              </c:extLst>
            </c:dLbl>
            <c:dLbl>
              <c:idx val="2"/>
              <c:layout>
                <c:manualLayout>
                  <c:x val="-8.0006310201118132E-17"/>
                  <c:y val="-0.15794614188565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B-3A4D-A4EF-D200A4260FAC}"/>
                </c:ext>
              </c:extLst>
            </c:dLbl>
            <c:dLbl>
              <c:idx val="3"/>
              <c:layout>
                <c:manualLayout>
                  <c:x val="8.0006310201118132E-17"/>
                  <c:y val="-0.16145605614978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BB-3A4D-A4EF-D200A4260FAC}"/>
                </c:ext>
              </c:extLst>
            </c:dLbl>
            <c:dLbl>
              <c:idx val="4"/>
              <c:layout>
                <c:manualLayout>
                  <c:x val="0"/>
                  <c:y val="-0.17576662143826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B-3A4D-A4EF-D200A4260FAC}"/>
                </c:ext>
              </c:extLst>
            </c:dLbl>
            <c:spPr>
              <a:solidFill>
                <a:schemeClr val="accent3">
                  <a:lumMod val="20000"/>
                  <a:lumOff val="80000"/>
                  <a:alpha val="80392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Joulu -20</c:v>
                </c:pt>
                <c:pt idx="1">
                  <c:v>Maalis -21</c:v>
                </c:pt>
                <c:pt idx="2">
                  <c:v>Kesä -21</c:v>
                </c:pt>
                <c:pt idx="3">
                  <c:v>Syys -21</c:v>
                </c:pt>
                <c:pt idx="4">
                  <c:v>Joulu -21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1300240</c:v>
                </c:pt>
                <c:pt idx="1">
                  <c:v>1324285</c:v>
                </c:pt>
                <c:pt idx="2">
                  <c:v>1336368</c:v>
                </c:pt>
                <c:pt idx="3">
                  <c:v>1358389</c:v>
                </c:pt>
                <c:pt idx="4">
                  <c:v>1401602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6-084C-AA10-523A6175DD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530532849541653E-17"/>
                  <c:y val="-5.1696065128900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BB-3A4D-A4EF-D200A4260FAC}"/>
                </c:ext>
              </c:extLst>
            </c:dLbl>
            <c:dLbl>
              <c:idx val="1"/>
              <c:layout>
                <c:manualLayout>
                  <c:x val="0"/>
                  <c:y val="-5.966854249013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BB-3A4D-A4EF-D200A4260FAC}"/>
                </c:ext>
              </c:extLst>
            </c:dLbl>
            <c:dLbl>
              <c:idx val="2"/>
              <c:layout>
                <c:manualLayout>
                  <c:x val="0"/>
                  <c:y val="-8.4237942339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BB-3A4D-A4EF-D200A4260FAC}"/>
                </c:ext>
              </c:extLst>
            </c:dLbl>
            <c:dLbl>
              <c:idx val="3"/>
              <c:layout>
                <c:manualLayout>
                  <c:x val="0"/>
                  <c:y val="-8.774785660314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BB-3A4D-A4EF-D200A4260FAC}"/>
                </c:ext>
              </c:extLst>
            </c:dLbl>
            <c:dLbl>
              <c:idx val="4"/>
              <c:layout>
                <c:manualLayout>
                  <c:x val="0"/>
                  <c:y val="-9.6120538193438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B-3A4D-A4EF-D200A4260FAC}"/>
                </c:ext>
              </c:extLst>
            </c:dLbl>
            <c:spPr>
              <a:solidFill>
                <a:schemeClr val="accent2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Joulu -20</c:v>
                </c:pt>
                <c:pt idx="1">
                  <c:v>Maalis -21</c:v>
                </c:pt>
                <c:pt idx="2">
                  <c:v>Kesä -21</c:v>
                </c:pt>
                <c:pt idx="3">
                  <c:v>Syys -21</c:v>
                </c:pt>
                <c:pt idx="4">
                  <c:v>Joulu -21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729880</c:v>
                </c:pt>
                <c:pt idx="1">
                  <c:v>659976</c:v>
                </c:pt>
                <c:pt idx="2">
                  <c:v>653641</c:v>
                </c:pt>
                <c:pt idx="3">
                  <c:v>655051</c:v>
                </c:pt>
                <c:pt idx="4">
                  <c:v>661174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76-084C-AA10-523A6175D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3500704"/>
        <c:axId val="12201908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250356424167773E-2"/>
                  <c:y val="-3.4462515011808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76-084C-AA10-523A6175DD08}"/>
                </c:ext>
              </c:extLst>
            </c:dLbl>
            <c:dLbl>
              <c:idx val="1"/>
              <c:layout>
                <c:manualLayout>
                  <c:x val="-6.54604645425061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76-084C-AA10-523A6175DD08}"/>
                </c:ext>
              </c:extLst>
            </c:dLbl>
            <c:dLbl>
              <c:idx val="2"/>
              <c:layout>
                <c:manualLayout>
                  <c:x val="-6.76424800272562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76-084C-AA10-523A6175DD08}"/>
                </c:ext>
              </c:extLst>
            </c:dLbl>
            <c:dLbl>
              <c:idx val="3"/>
              <c:layout>
                <c:manualLayout>
                  <c:x val="-7.2006510996756784E-2"/>
                  <c:y val="0"/>
                </c:manualLayout>
              </c:layout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  <a:prstDash val="sys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76-084C-AA10-523A6175DD08}"/>
                </c:ext>
              </c:extLst>
            </c:dLbl>
            <c:dLbl>
              <c:idx val="4"/>
              <c:layout>
                <c:manualLayout>
                  <c:x val="-3.4623259563456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76-084C-AA10-523A6175DD08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  <a:prstDash val="sysDot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Joulu -20</c:v>
                </c:pt>
                <c:pt idx="1">
                  <c:v>Maalis -21</c:v>
                </c:pt>
                <c:pt idx="2">
                  <c:v>Kesä -21</c:v>
                </c:pt>
                <c:pt idx="3">
                  <c:v>Syys -21</c:v>
                </c:pt>
                <c:pt idx="4">
                  <c:v>Joulu -21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4482528</c:v>
                </c:pt>
                <c:pt idx="1">
                  <c:v>4405271</c:v>
                </c:pt>
                <c:pt idx="2">
                  <c:v>4357286</c:v>
                </c:pt>
                <c:pt idx="3">
                  <c:v>4411380</c:v>
                </c:pt>
                <c:pt idx="4">
                  <c:v>4497902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6-084C-AA10-523A6175D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500704"/>
        <c:axId val="1220190864"/>
      </c:lineChart>
      <c:catAx>
        <c:axId val="13135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220190864"/>
        <c:crosses val="autoZero"/>
        <c:auto val="1"/>
        <c:lblAlgn val="ctr"/>
        <c:lblOffset val="100"/>
        <c:tickLblSkip val="1"/>
        <c:noMultiLvlLbl val="0"/>
      </c:catAx>
      <c:valAx>
        <c:axId val="1220190864"/>
        <c:scaling>
          <c:orientation val="minMax"/>
          <c:max val="45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80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31350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31176687886126"/>
          <c:y val="0.9174173368908366"/>
          <c:w val="0.88756692731156617"/>
          <c:h val="7.180897664718617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90917928356101E-2"/>
          <c:y val="4.0745561289009011E-2"/>
          <c:w val="0.92270908207164393"/>
          <c:h val="0.9185088774219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Kokonaisseuraajamäärän muutos</c:v>
                </c:pt>
              </c:strCache>
            </c:strRef>
          </c:tx>
          <c:spPr>
            <a:solidFill>
              <a:srgbClr val="FF6464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4E-2C46-ADAA-071CB52FF47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4E-2C46-ADAA-071CB52FF472}"/>
              </c:ext>
            </c:extLst>
          </c:dPt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E-2C46-ADAA-071CB52FF472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E-2C46-ADAA-071CB52FF472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E-2C46-ADAA-071CB52FF472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B4E-2C46-ADAA-071CB52FF4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-97473</c:v>
                </c:pt>
                <c:pt idx="1">
                  <c:v>-21056</c:v>
                </c:pt>
                <c:pt idx="2">
                  <c:v>41272</c:v>
                </c:pt>
                <c:pt idx="3">
                  <c:v>29828</c:v>
                </c:pt>
                <c:pt idx="4">
                  <c:v>-88492</c:v>
                </c:pt>
                <c:pt idx="5">
                  <c:v>10679</c:v>
                </c:pt>
                <c:pt idx="6">
                  <c:v>19592</c:v>
                </c:pt>
                <c:pt idx="7">
                  <c:v>15345</c:v>
                </c:pt>
                <c:pt idx="8">
                  <c:v>19157</c:v>
                </c:pt>
                <c:pt idx="9">
                  <c:v>25139</c:v>
                </c:pt>
                <c:pt idx="10">
                  <c:v>32511</c:v>
                </c:pt>
                <c:pt idx="11">
                  <c:v>28872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4E-2C46-ADAA-071CB52FF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solidFill>
            <a:schemeClr val="accent1"/>
          </a:solidFill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2583267</c:v>
                </c:pt>
                <c:pt idx="1">
                  <c:v>3149774</c:v>
                </c:pt>
                <c:pt idx="2">
                  <c:v>3589283</c:v>
                </c:pt>
                <c:pt idx="3">
                  <c:v>3992044</c:v>
                </c:pt>
                <c:pt idx="4">
                  <c:v>4482528</c:v>
                </c:pt>
                <c:pt idx="5">
                  <c:v>4497902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Yleisömediat</c:v>
                </c:pt>
                <c:pt idx="1">
                  <c:v>Ammatti- ja järjestömediat</c:v>
                </c:pt>
                <c:pt idx="2">
                  <c:v>Asiakasmediat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3587991</c:v>
                </c:pt>
                <c:pt idx="1">
                  <c:v>696968</c:v>
                </c:pt>
                <c:pt idx="2">
                  <c:v>204588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50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D-A04A-BC9A-61D37233BE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35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D-A04A-BC9A-61D37233BE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81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D-A04A-BC9A-61D37233BE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D-A04A-BC9A-61D37233BE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33019057720380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4D-A04A-BC9A-61D37233BE07}"/>
                </c:ext>
              </c:extLst>
            </c:dLbl>
            <c:dLbl>
              <c:idx val="1"/>
              <c:layout>
                <c:manualLayout>
                  <c:x val="3.9311276099530127E-4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4D-A04A-BC9A-61D37233BE07}"/>
                </c:ext>
              </c:extLst>
            </c:dLbl>
            <c:dLbl>
              <c:idx val="2"/>
              <c:layout>
                <c:manualLayout>
                  <c:x val="2.17767167801610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4D-A04A-BC9A-61D37233BE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4976429329028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6-BE44-B72A-A944697A4CF9}"/>
                </c:ext>
              </c:extLst>
            </c:dLbl>
            <c:dLbl>
              <c:idx val="1"/>
              <c:layout>
                <c:manualLayout>
                  <c:x val="1.0220127051469203E-2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E6-BE44-B72A-A944697A4CF9}"/>
                </c:ext>
              </c:extLst>
            </c:dLbl>
            <c:dLbl>
              <c:idx val="2"/>
              <c:layout>
                <c:manualLayout>
                  <c:x val="5.11006352573460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6-BE44-B72A-A944697A4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Asiakasmediat</c:v>
                </c:pt>
                <c:pt idx="1">
                  <c:v>Yleisömediat</c:v>
                </c:pt>
                <c:pt idx="2">
                  <c:v>Ammatti- ja järjestömediat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4D-A04A-BC9A-61D37233BE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78964387798146"/>
          <c:y val="2.2174168490506574E-2"/>
          <c:w val="0.6721331940069819"/>
          <c:h val="8.584912614466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Asuminen, puutarha, sisustaminen ja remontointi</c:v>
                </c:pt>
                <c:pt idx="1">
                  <c:v>Naistenmediat</c:v>
                </c:pt>
                <c:pt idx="2">
                  <c:v>Ruoka ja juoma</c:v>
                </c:pt>
                <c:pt idx="3">
                  <c:v>Yleismediat</c:v>
                </c:pt>
                <c:pt idx="4">
                  <c:v>Talous, markkinointi ja media</c:v>
                </c:pt>
                <c:pt idx="5">
                  <c:v>Luonto, maa- ja metsätalous</c:v>
                </c:pt>
                <c:pt idx="6">
                  <c:v>Autot, moottoriajoneuvot ja kuljetus</c:v>
                </c:pt>
                <c:pt idx="7">
                  <c:v>Lapset ja nuoret</c:v>
                </c:pt>
                <c:pt idx="8">
                  <c:v>Hyvinvointi, terveys, liikunta</c:v>
                </c:pt>
                <c:pt idx="9">
                  <c:v>Tiede ja opiskelu</c:v>
                </c:pt>
                <c:pt idx="10">
                  <c:v>TV ja viihde</c:v>
                </c:pt>
              </c:strCache>
            </c:strRef>
          </c:cat>
          <c:val>
            <c:numRef>
              <c:f>Sheet1!$B$2:$B$12</c:f>
              <c:numCache>
                <c:formatCode>#\ ##0;\-#\ ##0;;@</c:formatCode>
                <c:ptCount val="11"/>
                <c:pt idx="0">
                  <c:v>679970</c:v>
                </c:pt>
                <c:pt idx="1">
                  <c:v>560265</c:v>
                </c:pt>
                <c:pt idx="2">
                  <c:v>335519</c:v>
                </c:pt>
                <c:pt idx="3">
                  <c:v>302877</c:v>
                </c:pt>
                <c:pt idx="4">
                  <c:v>298071</c:v>
                </c:pt>
                <c:pt idx="5">
                  <c:v>264805</c:v>
                </c:pt>
                <c:pt idx="6">
                  <c:v>229976</c:v>
                </c:pt>
                <c:pt idx="7">
                  <c:v>222725</c:v>
                </c:pt>
                <c:pt idx="8">
                  <c:v>208405</c:v>
                </c:pt>
                <c:pt idx="9">
                  <c:v>172963</c:v>
                </c:pt>
                <c:pt idx="10">
                  <c:v>169812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</c:scaling>
        <c:delete val="1"/>
        <c:axPos val="t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\ ##0;\-#\ ##0;;@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Potilaat ja terveydenhuolto</c:v>
                </c:pt>
                <c:pt idx="1">
                  <c:v>Askartelu ja käsityöt</c:v>
                </c:pt>
                <c:pt idx="2">
                  <c:v>Perhe ja kasvatus</c:v>
                </c:pt>
                <c:pt idx="3">
                  <c:v>Urheilu, veikkaus ja pelaaminen</c:v>
                </c:pt>
                <c:pt idx="4">
                  <c:v>Politiikka ja yhteiskunta</c:v>
                </c:pt>
                <c:pt idx="5">
                  <c:v>Tekniikka ja tietotekniikka</c:v>
                </c:pt>
                <c:pt idx="6">
                  <c:v>Matkailu ja muut maat</c:v>
                </c:pt>
                <c:pt idx="7">
                  <c:v>Rakentaminen ja kiinteistönhuolto</c:v>
                </c:pt>
                <c:pt idx="8">
                  <c:v>Taide, kulttuuri ja musiikki</c:v>
                </c:pt>
                <c:pt idx="9">
                  <c:v>Uskonto ja elämänkatsomus</c:v>
                </c:pt>
                <c:pt idx="10">
                  <c:v>Muut</c:v>
                </c:pt>
              </c:strCache>
            </c:strRef>
          </c:cat>
          <c:val>
            <c:numRef>
              <c:f>Sheet1!$B$2:$B$12</c:f>
              <c:numCache>
                <c:formatCode>#\ ##0;\-#\ ##0;;@</c:formatCode>
                <c:ptCount val="11"/>
                <c:pt idx="0">
                  <c:v>143239</c:v>
                </c:pt>
                <c:pt idx="1">
                  <c:v>131286</c:v>
                </c:pt>
                <c:pt idx="2">
                  <c:v>103607</c:v>
                </c:pt>
                <c:pt idx="3">
                  <c:v>81444</c:v>
                </c:pt>
                <c:pt idx="4">
                  <c:v>67242</c:v>
                </c:pt>
                <c:pt idx="5">
                  <c:v>52969</c:v>
                </c:pt>
                <c:pt idx="6">
                  <c:v>52204</c:v>
                </c:pt>
                <c:pt idx="7">
                  <c:v>33973</c:v>
                </c:pt>
                <c:pt idx="8">
                  <c:v>32002</c:v>
                </c:pt>
                <c:pt idx="9">
                  <c:v>31950</c:v>
                </c:pt>
                <c:pt idx="10">
                  <c:v>322598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</c:scaling>
        <c:delete val="1"/>
        <c:axPos val="t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\ ##0;\-#\ ##0;;@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0.76</c:v>
                </c:pt>
                <c:pt idx="1">
                  <c:v>0.7</c:v>
                </c:pt>
                <c:pt idx="2">
                  <c:v>0.68</c:v>
                </c:pt>
                <c:pt idx="3">
                  <c:v>0.67</c:v>
                </c:pt>
                <c:pt idx="4">
                  <c:v>0.66</c:v>
                </c:pt>
                <c:pt idx="5">
                  <c:v>0.63</c:v>
                </c:pt>
                <c:pt idx="6">
                  <c:v>0.63</c:v>
                </c:pt>
                <c:pt idx="7">
                  <c:v>0.62</c:v>
                </c:pt>
                <c:pt idx="8">
                  <c:v>0.62</c:v>
                </c:pt>
                <c:pt idx="9">
                  <c:v>0.57999999999999996</c:v>
                </c:pt>
                <c:pt idx="1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5-494D-9B21-11B1A3288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0.13</c:v>
                </c:pt>
                <c:pt idx="1">
                  <c:v>0.13</c:v>
                </c:pt>
                <c:pt idx="2">
                  <c:v>0.26</c:v>
                </c:pt>
                <c:pt idx="3">
                  <c:v>0.23</c:v>
                </c:pt>
                <c:pt idx="4">
                  <c:v>0.13</c:v>
                </c:pt>
                <c:pt idx="5">
                  <c:v>0.24</c:v>
                </c:pt>
                <c:pt idx="6">
                  <c:v>0.28999999999999998</c:v>
                </c:pt>
                <c:pt idx="7">
                  <c:v>0.1</c:v>
                </c:pt>
                <c:pt idx="8">
                  <c:v>0.34</c:v>
                </c:pt>
                <c:pt idx="9">
                  <c:v>0.13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5-494D-9B21-11B1A3288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0.1</c:v>
                </c:pt>
                <c:pt idx="1">
                  <c:v>0.18</c:v>
                </c:pt>
                <c:pt idx="2">
                  <c:v>0.05</c:v>
                </c:pt>
                <c:pt idx="3">
                  <c:v>0.06</c:v>
                </c:pt>
                <c:pt idx="4">
                  <c:v>0.02</c:v>
                </c:pt>
                <c:pt idx="5">
                  <c:v>0.12</c:v>
                </c:pt>
                <c:pt idx="6">
                  <c:v>0.04</c:v>
                </c:pt>
                <c:pt idx="7">
                  <c:v>0.28000000000000003</c:v>
                </c:pt>
                <c:pt idx="8">
                  <c:v>0.02</c:v>
                </c:pt>
                <c:pt idx="9">
                  <c:v>0.28999999999999998</c:v>
                </c:pt>
                <c:pt idx="1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5-494D-9B21-11B1A3288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0.04</c:v>
                </c:pt>
                <c:pt idx="4">
                  <c:v>0.19</c:v>
                </c:pt>
                <c:pt idx="5">
                  <c:v>0</c:v>
                </c:pt>
                <c:pt idx="6">
                  <c:v>0.02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5-494D-9B21-11B1A3288B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0.02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5-494D-9B21-11B1A3288B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Urheilu, veikkaus ja pelaaminen</c:v>
                </c:pt>
                <c:pt idx="1">
                  <c:v>Tiede ja opiskelu</c:v>
                </c:pt>
                <c:pt idx="2">
                  <c:v>Perhe ja kasvatus</c:v>
                </c:pt>
                <c:pt idx="3">
                  <c:v>Uskonto ja elämänkatsomus</c:v>
                </c:pt>
                <c:pt idx="4">
                  <c:v>Lapset ja nuoret</c:v>
                </c:pt>
                <c:pt idx="5">
                  <c:v>Taide, kulttuuri ja musiikki</c:v>
                </c:pt>
                <c:pt idx="6">
                  <c:v>Muut</c:v>
                </c:pt>
                <c:pt idx="7">
                  <c:v>Potilaat ja terveydenhuolto</c:v>
                </c:pt>
                <c:pt idx="8">
                  <c:v>Hyvinvointi, terveys, liikunta</c:v>
                </c:pt>
                <c:pt idx="9">
                  <c:v>TV ja viihde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9-9348-BDAF-74A4660F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6955379890974578"/>
          <c:h val="6.6021422372248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4 497 902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0.73078</cdr:x>
      <cdr:y>0.56184</cdr:y>
    </cdr:from>
    <cdr:to>
      <cdr:x>0.96008</cdr:x>
      <cdr:y>0.7782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EDCDA83-A3B0-6B4A-95CE-D87CF39C4769}"/>
            </a:ext>
          </a:extLst>
        </cdr:cNvPr>
        <cdr:cNvSpPr txBox="1"/>
      </cdr:nvSpPr>
      <cdr:spPr>
        <a:xfrm xmlns:a="http://schemas.openxmlformats.org/drawingml/2006/main">
          <a:off x="7264830" y="2157908"/>
          <a:ext cx="2279502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2400" spc="300" dirty="0">
              <a:solidFill>
                <a:schemeClr val="bg2"/>
              </a:solidFill>
              <a:latin typeface="Neue Haas Unica W1G Medium" panose="020B0504030206020203" pitchFamily="34" charset="0"/>
            </a:rPr>
            <a:t>+</a:t>
          </a:r>
          <a:r>
            <a:rPr lang="fi-FI" sz="2400" dirty="0">
              <a:solidFill>
                <a:schemeClr val="bg2"/>
              </a:solidFill>
              <a:latin typeface="Neue Haas Unica W1G Medium" panose="020B0504030206020203" pitchFamily="34" charset="0"/>
            </a:rPr>
            <a:t>1 281</a:t>
          </a:r>
          <a:b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</a:br>
          <a: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  <a:t>= keskimääräinen muutos kuukaudessa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9.2.2022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9.2.2022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34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5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12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7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00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0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</a:t>
            </a:r>
            <a:b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</a:b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kakausmedia.fi/some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Vuosiraportti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Suurin osa </a:t>
            </a:r>
            <a:r>
              <a:rPr lang="fi-FI" sz="1800" dirty="0" err="1"/>
              <a:t>someseuraajista</a:t>
            </a:r>
            <a:r>
              <a:rPr lang="fi-FI" sz="1800" dirty="0"/>
              <a:t>* seuraa </a:t>
            </a: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yleisömedioita (80 %)</a:t>
            </a:r>
            <a:r>
              <a:rPr lang="fi-FI" sz="1800" dirty="0"/>
              <a:t>. Seurannassa oli mukana 130 yleisömediaa, joilla oli yhteensä 356 </a:t>
            </a:r>
            <a:r>
              <a:rPr lang="fi-FI" sz="1800" dirty="0" err="1"/>
              <a:t>somekanavaa</a:t>
            </a:r>
            <a:r>
              <a:rPr lang="fi-FI" sz="1800" dirty="0"/>
              <a:t>.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Ammatti- ja järjestömedioiden yleisön osuus oli 15 %</a:t>
            </a:r>
            <a:r>
              <a:rPr lang="fi-FI" sz="1800" dirty="0"/>
              <a:t>. </a:t>
            </a:r>
            <a:br>
              <a:rPr lang="fi-FI" sz="1800" dirty="0"/>
            </a:br>
            <a:r>
              <a:rPr lang="fi-FI" sz="1800" dirty="0"/>
              <a:t>Näitä medioita oli seurannassa 77 kappaletta, ja niillä oli yhteensä </a:t>
            </a:r>
            <a:br>
              <a:rPr lang="fi-FI" sz="1800" dirty="0"/>
            </a:br>
            <a:r>
              <a:rPr lang="fi-FI" sz="1800" dirty="0"/>
              <a:t>179 </a:t>
            </a:r>
            <a:r>
              <a:rPr lang="fi-FI" sz="1800" dirty="0" err="1"/>
              <a:t>somekanavaa</a:t>
            </a:r>
            <a:r>
              <a:rPr lang="fi-FI" sz="1800" dirty="0"/>
              <a:t>.</a:t>
            </a:r>
            <a:br>
              <a:rPr lang="fi-FI" sz="1800" dirty="0"/>
            </a:br>
            <a:br>
              <a:rPr lang="fi-FI" sz="1800" dirty="0"/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Asiakasmedioiden osuus seuraajista oli 5 %</a:t>
            </a:r>
            <a:r>
              <a:rPr lang="fi-FI" sz="1800" dirty="0"/>
              <a:t>. </a:t>
            </a:r>
            <a:br>
              <a:rPr lang="fi-FI" sz="1800" dirty="0"/>
            </a:br>
            <a:r>
              <a:rPr lang="fi-FI" sz="1800" dirty="0"/>
              <a:t>Asiakasmedioita oli mukana 3 kappaletta, ja niillä oli yhteensä 8 </a:t>
            </a:r>
            <a:r>
              <a:rPr lang="fi-FI" sz="1800" dirty="0" err="1"/>
              <a:t>somekanavaa</a:t>
            </a:r>
            <a:r>
              <a:rPr lang="fi-FI" sz="18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49663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Seuraajamäärä mediaryhmittäin 2021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573719"/>
              </p:ext>
            </p:extLst>
          </p:nvPr>
        </p:nvGraphicFramePr>
        <p:xfrm>
          <a:off x="1147831" y="1833181"/>
          <a:ext cx="9962407" cy="4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84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jakauma eri mediaryhmissä 2021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E15BDD-BD99-E640-83FB-5A57DB46B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268560"/>
              </p:ext>
            </p:extLst>
          </p:nvPr>
        </p:nvGraphicFramePr>
        <p:xfrm>
          <a:off x="1689419" y="1763770"/>
          <a:ext cx="9941168" cy="397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24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Seuraajamäärältään suurimmat mediaryhmät </a:t>
            </a:r>
            <a:br>
              <a:rPr lang="fi-FI" sz="2400" dirty="0">
                <a:solidFill>
                  <a:srgbClr val="FF6464"/>
                </a:solidFill>
                <a:latin typeface="Canela Medium" pitchFamily="2" charset="77"/>
              </a:rPr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aiheen mukaan: 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>
                <a:solidFill>
                  <a:schemeClr val="accent1"/>
                </a:solidFill>
              </a:rPr>
              <a:t>1. Asuminen, puutarhanhoito ja remontointi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2. Naistenmediat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3. Ruoka ja juoma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4. Yleismediat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5. Talous, markkinointi ja media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308093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2021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246435" y="6266001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Twitterissä, YouTubessa, Pinterestissä ja TikTokissa. Luvut kerätty 31.12.2021.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04375"/>
              </p:ext>
            </p:extLst>
          </p:nvPr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7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2021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072719" y="6246894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Twitterissä, YouTubessa, Pinterestissä ja TikTokissa. Luvut kerätty 31.12.2021.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849743"/>
              </p:ext>
            </p:extLst>
          </p:nvPr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31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Instagram oli erityisen vahva seuraavien aiheiden medioissa: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/>
              <a:t>Asuminen, rakentaminen ja remontointi (59 % yleisöstä IG-seuraajia)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Askartelu ja käsityöt (57 % yleisöstä IG-seuraajia)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Ruoka ja juoma (54 % yleisöstä IG-seuraajia)</a:t>
            </a:r>
            <a:endParaRPr lang="fi-FI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Twitter oli hallitseva kanava näissä aiheissa: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/>
              <a:t>Talous, markkinointi ja media (71 % yleisöstä Twitter-seuraajia)</a:t>
            </a:r>
            <a:br>
              <a:rPr lang="fi-FI" sz="1800" dirty="0"/>
            </a:b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/>
              <a:t>Tekniikka ja tietotekniikka (64 % yleisöstä Twitter-seuraajia)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Yleismediat (52 % yleisöstä Twitter-seuraajia)</a:t>
            </a:r>
            <a:endParaRPr lang="fi-FI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YouTube-seuraajien osuus yleisöstä oli suurimmillaan seuraavissa aiheissa: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Autot, moottoriajoneuvot ja kuljetus (23 % yleisöstä YouTube-kanavan tilaajia)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Lasten ja nuorten mediat (19 % yleisöstä YouTube-kanavan tilaajia)</a:t>
            </a:r>
            <a:br>
              <a:rPr lang="fi-FI" sz="1800" dirty="0"/>
            </a:br>
            <a:br>
              <a:rPr lang="fi-FI" sz="1800" dirty="0"/>
            </a:br>
            <a:r>
              <a:rPr lang="fi-FI" sz="2400" dirty="0" err="1">
                <a:solidFill>
                  <a:srgbClr val="FF6464"/>
                </a:solidFill>
                <a:latin typeface="Canela Medium" pitchFamily="2" charset="77"/>
              </a:rPr>
              <a:t>Pinterestiä</a:t>
            </a: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 käytettiin erityisesti näissä: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Naistenmediat (7 % yleisöstä Pinterest-seuraajia)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Asuminen, puutarhanhoito ja remontointi (4 % yleisöstä Pinterest-seuraajia)</a:t>
            </a:r>
          </a:p>
        </p:txBody>
      </p:sp>
    </p:spTree>
    <p:extLst>
      <p:ext uri="{BB962C8B-B14F-4D97-AF65-F5344CB8AC3E}">
        <p14:creationId xmlns:p14="http://schemas.microsoft.com/office/powerpoint/2010/main" val="111859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2021 (1/2)</a:t>
            </a:r>
            <a:endParaRPr lang="fi-FI" sz="3000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F8AB79-61F5-8944-A612-6B8DB7DE9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888716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55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5113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-FI" sz="1800" dirty="0"/>
              <a:t>Aikakausmedioilla oli vuoden lopussa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4 497 902 </a:t>
            </a:r>
            <a:r>
              <a:rPr lang="fi-FI" sz="1800" dirty="0">
                <a:solidFill>
                  <a:srgbClr val="FF6464"/>
                </a:solidFill>
                <a:latin typeface="Canela Medium" pitchFamily="2" charset="77"/>
              </a:rPr>
              <a:t>someseuraajaa</a:t>
            </a:r>
            <a:r>
              <a:rPr lang="fi-FI" sz="1800" dirty="0"/>
              <a:t>. Seuraajamäärä kasvoi vuoden aikana 15 374 uudella seuraajalla. </a:t>
            </a:r>
          </a:p>
          <a:p>
            <a:pPr marL="0" indent="0" algn="ctr" fontAlgn="b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-FI" sz="1800" dirty="0"/>
              <a:t>Kasvu oli aiempia vuosia hitaampaa erityisesti siksi, että vuoden alussa seurannasta poistettiin lukuisia epäaktiivisia tilejä.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Someyleisöstä melkein </a:t>
            </a:r>
            <a:r>
              <a:rPr lang="fi-FI" sz="1800" dirty="0">
                <a:solidFill>
                  <a:srgbClr val="FF6464"/>
                </a:solidFill>
                <a:latin typeface="Canela Medium" pitchFamily="2" charset="77"/>
              </a:rPr>
              <a:t>puolet seurasi aikkareita Facebookissa</a:t>
            </a:r>
            <a:r>
              <a:rPr lang="fi-FI" sz="1600" dirty="0">
                <a:latin typeface="Neue Haas Unica W1G" panose="020B0504030206020203" pitchFamily="34" charset="0"/>
              </a:rPr>
              <a:t>. </a:t>
            </a:r>
            <a:br>
              <a:rPr lang="fi-FI" sz="1600" dirty="0">
                <a:latin typeface="Neue Haas Unica W1G" panose="020B0504030206020203" pitchFamily="34" charset="0"/>
              </a:rPr>
            </a:br>
            <a:r>
              <a:rPr lang="fi-FI" sz="1800" dirty="0"/>
              <a:t>FB-seuraajien osuus yleisöstä on pienentynyt jokaisena seurantavuonna, </a:t>
            </a:r>
            <a:br>
              <a:rPr lang="fi-FI" sz="1800" dirty="0"/>
            </a:br>
            <a:r>
              <a:rPr lang="fi-FI" sz="1800" dirty="0"/>
              <a:t>mutta se on edelleen suurin kanava.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>
                <a:solidFill>
                  <a:srgbClr val="FF6464"/>
                </a:solidFill>
                <a:latin typeface="Canela Medium" pitchFamily="2" charset="77"/>
              </a:rPr>
              <a:t>Eniten uusia seuraajia </a:t>
            </a:r>
            <a:r>
              <a:rPr lang="fi-FI" sz="1800" dirty="0"/>
              <a:t>aikakausmediat saivat Instagramissa.</a:t>
            </a:r>
          </a:p>
        </p:txBody>
      </p:sp>
    </p:spTree>
    <p:extLst>
      <p:ext uri="{BB962C8B-B14F-4D97-AF65-F5344CB8AC3E}">
        <p14:creationId xmlns:p14="http://schemas.microsoft.com/office/powerpoint/2010/main" val="399976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4D5C65-4D66-304D-8CFE-20A02D73E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170373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16585A1-15C4-2A4B-AF49-03BC24C0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2021 (2/2)</a:t>
            </a:r>
            <a:endParaRPr lang="fi-FI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005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B812C-9146-314E-A845-EC14AF62E93D}"/>
              </a:ext>
            </a:extLst>
          </p:cNvPr>
          <p:cNvSpPr txBox="1">
            <a:spLocks/>
          </p:cNvSpPr>
          <p:nvPr/>
        </p:nvSpPr>
        <p:spPr>
          <a:xfrm>
            <a:off x="1090362" y="202672"/>
            <a:ext cx="10335324" cy="6513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/>
              <a:t>Suurimmat aikakausmediat somessa aiheen mukaan 2021</a:t>
            </a:r>
            <a:endParaRPr lang="fi-FI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241A2-A35B-2848-9E07-6C17EC6F2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46706"/>
              </p:ext>
            </p:extLst>
          </p:nvPr>
        </p:nvGraphicFramePr>
        <p:xfrm>
          <a:off x="625962" y="1023535"/>
          <a:ext cx="11264123" cy="502855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84829">
                  <a:extLst>
                    <a:ext uri="{9D8B030D-6E8A-4147-A177-3AD203B41FA5}">
                      <a16:colId xmlns:a16="http://schemas.microsoft.com/office/drawing/2014/main" val="438144328"/>
                    </a:ext>
                  </a:extLst>
                </a:gridCol>
                <a:gridCol w="218747">
                  <a:extLst>
                    <a:ext uri="{9D8B030D-6E8A-4147-A177-3AD203B41FA5}">
                      <a16:colId xmlns:a16="http://schemas.microsoft.com/office/drawing/2014/main" val="2065703437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852460072"/>
                    </a:ext>
                  </a:extLst>
                </a:gridCol>
                <a:gridCol w="1433067">
                  <a:extLst>
                    <a:ext uri="{9D8B030D-6E8A-4147-A177-3AD203B41FA5}">
                      <a16:colId xmlns:a16="http://schemas.microsoft.com/office/drawing/2014/main" val="59390456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172470892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137654900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467497787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525630596"/>
                    </a:ext>
                  </a:extLst>
                </a:gridCol>
              </a:tblGrid>
              <a:tr h="706948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Naistenmediat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Asuminen, puutarhanhoito, remontointi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Talous, markkinointi,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Lapset ja nuoret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Ruoka ja juoma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Yleismediat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Luonto, maa- </a:t>
                      </a:r>
                      <a:b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ja metsätalous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35876"/>
                  </a:ext>
                </a:extLst>
              </a:tr>
              <a:tr h="1054940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Lastenkirkko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Maku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Glorian ruoka &amp; viini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Image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Erä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18207"/>
                  </a:ext>
                </a:extLst>
              </a:tr>
              <a:tr h="59198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Autot, moottoriajo-neuvot &amp; kuljetus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Hyvinvointi, terveys, liikunta 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TV ja viihde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 ja opiskelu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Perhe ja kasvatus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Potilaat ja terveydenhuolto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Askartelu ja käsityöt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3136"/>
                  </a:ext>
                </a:extLst>
              </a:tr>
              <a:tr h="1099697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GTi</a:t>
                      </a:r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-Magazine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Fit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Seiska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SuomiViihde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Katso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Lapsen Maailma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Tehy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TAITO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1505"/>
                  </a:ext>
                </a:extLst>
              </a:tr>
              <a:tr h="623564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Urheilu, veikkaus ja pelaaminen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Politiikka ja yhteiskunta 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Matkailu ja muut maat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 ja tietotekniikka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Rakentaminen ja kiinteistönhuolto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Taide, kulttuuri </a:t>
                      </a:r>
                      <a:b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ja musiikki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Uskonto ja elämänkatsomus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08167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Juoksija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Jääkiekkolehti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Kuluttaja</a:t>
                      </a: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Mondo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Caravan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Tivi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KotiMikro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Kiinteistölehti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Arkkitehti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DigiKuva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Parnasso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Kameralehti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Nuotta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Kotimaa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Sana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5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24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94837123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sivutykkäyksiä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143 623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104 684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98 489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88 482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81 174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66 790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33024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05492479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+8 410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+4 697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+4 204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Kaksplus</a:t>
                      </a:r>
                      <a:endParaRPr lang="fi-FI" sz="1500" b="0" i="0" u="none" strike="noStrike" kern="120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423587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29830635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99 865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74 283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64 897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63 839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44 818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</a:t>
                      </a:r>
                      <a:r>
                        <a:rPr lang="fi-FI" sz="15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Talo&amp;Koti</a:t>
                      </a:r>
                      <a:endParaRPr lang="fi-FI" sz="1500" b="0" i="0" u="none" strike="noStrike" kern="120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41 686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38 660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340770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03403480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+15 358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+8 774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</a:t>
                      </a:r>
                      <a:r>
                        <a:rPr lang="fi-FI" sz="15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Talo&amp;Koti</a:t>
                      </a:r>
                      <a:endParaRPr lang="fi-FI" sz="1500" b="0" i="0" u="none" strike="noStrike" kern="120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117419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47371585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181 641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133 883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19 612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18 926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18 649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14 511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500" b="0" i="0" u="none" strike="noStrike" kern="120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11 720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11 253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10 683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352744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01319297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+4 693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+1 878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Mediuutiset</a:t>
                      </a:r>
                      <a:endParaRPr lang="fi-FI" sz="1500" b="0" i="0" u="none" strike="noStrike" kern="120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+1 348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155225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50602640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4 280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3 370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Koneviesti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2 480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85171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09499732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25 877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500" u="none" strike="noStrike" kern="120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6 190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2 299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298617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</a:t>
            </a:r>
            <a:r>
              <a:rPr lang="fi-FI" dirty="0" err="1"/>
              <a:t>someyleisö</a:t>
            </a:r>
            <a:r>
              <a:rPr lang="fi-FI" dirty="0"/>
              <a:t>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597225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Pinterestissä ja TikTokissa. Päällekkäisyyksiä ei ole huomioitu. </a:t>
            </a:r>
            <a:br>
              <a:rPr lang="fi-FI" sz="1200" dirty="0">
                <a:solidFill>
                  <a:schemeClr val="accent1"/>
                </a:solidFill>
              </a:rPr>
            </a:br>
            <a:r>
              <a:rPr lang="fi-FI" sz="1200" dirty="0">
                <a:solidFill>
                  <a:schemeClr val="accent1"/>
                </a:solidFill>
              </a:rPr>
              <a:t>Luvut on kerätty 31.12.2021 / 31.12.2020.</a:t>
            </a:r>
            <a:endParaRPr lang="en-FI" sz="1200" dirty="0">
              <a:solidFill>
                <a:schemeClr val="accent1"/>
              </a:solidFill>
            </a:endParaRPr>
          </a:p>
          <a:p>
            <a:pPr algn="ctr"/>
            <a:endParaRPr lang="fi-FI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/>
          </a:bodyPr>
          <a:lstStyle/>
          <a:p>
            <a:r>
              <a:rPr lang="fi-FI" dirty="0"/>
              <a:t>Aikakausmedioiden somekanavien määrä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210 aikakausmediaa, joilla oli käytössään yhteensä 543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99956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21 419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43843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Osuustoiminta      Palokuntalainen      Parnasso      Pelastustieto      Pelit      Perusta      Pieni on Suurin      Pinni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Aikakausmediat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</a:t>
            </a:r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somessa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-seuranta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94060" y="1110343"/>
            <a:ext cx="7491187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Aikakausmedia seuraa kuukausittain suomalaisten aikakausmedioiden seuraaja-, tykkääjä- ja tilaajamääriä Facebookissa, Twitterissä, Instagramissa, YouTubessa, Pinterestissä ja TikTokissa.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Seurannassa ovat mukana Aikakausmedian jäsenten mediat, joilla on käytössään yksi tai useampi mainittu sosiaalisen median kanava.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Seuranta tehdään jokaisen kuukauden viimeisenä päivänä. Tulokset päivittyvät jokaisen kuukauden alussa: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  <a:hlinkClick r:id="rId2"/>
              </a:rPr>
              <a:t>www.aikakausmedia.fi/some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EC7937-125F-1947-95DB-8E9602FD4AAF}"/>
              </a:ext>
            </a:extLst>
          </p:cNvPr>
          <p:cNvSpPr txBox="1"/>
          <p:nvPr/>
        </p:nvSpPr>
        <p:spPr>
          <a:xfrm>
            <a:off x="9386699" y="1657352"/>
            <a:ext cx="2119256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lvl="1" algn="r"/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+ 15 374 </a:t>
            </a:r>
          </a:p>
          <a:p>
            <a:pPr marL="742950" lvl="1" indent="-285750" algn="r">
              <a:buFont typeface="Wingdings" pitchFamily="2" charset="2"/>
              <a:buChar char="é"/>
            </a:pPr>
            <a:r>
              <a:rPr lang="fi-FI" sz="16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0 %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F3109-B88E-DB42-AFA8-861638BD5B23}"/>
              </a:ext>
            </a:extLst>
          </p:cNvPr>
          <p:cNvSpPr txBox="1"/>
          <p:nvPr/>
        </p:nvSpPr>
        <p:spPr>
          <a:xfrm>
            <a:off x="9378604" y="3532735"/>
            <a:ext cx="2078699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+ 101 362</a:t>
            </a:r>
            <a:b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600" dirty="0">
                <a:solidFill>
                  <a:schemeClr val="accent1"/>
                </a:solidFill>
                <a:latin typeface="Neue Haas Unica W1G" panose="020B0504030206020203" pitchFamily="34" charset="0"/>
                <a:ea typeface="Wingdings"/>
                <a:cs typeface="Wingdings"/>
                <a:sym typeface="Wingdings"/>
              </a:rPr>
              <a:t></a:t>
            </a:r>
            <a:r>
              <a:rPr lang="fi-FI" sz="16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8 %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4C991-2F59-0248-A5EB-6A778C8B63ED}"/>
              </a:ext>
            </a:extLst>
          </p:cNvPr>
          <p:cNvSpPr txBox="1"/>
          <p:nvPr/>
        </p:nvSpPr>
        <p:spPr>
          <a:xfrm>
            <a:off x="9378604" y="4403746"/>
            <a:ext cx="2078699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-68 706</a:t>
            </a:r>
            <a:b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↓</a:t>
            </a:r>
            <a:r>
              <a:rPr lang="fi-FI" sz="16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9 %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8F8D7-620F-FF45-BAA1-1DAC8F62B0C7}"/>
              </a:ext>
            </a:extLst>
          </p:cNvPr>
          <p:cNvSpPr txBox="1"/>
          <p:nvPr/>
        </p:nvSpPr>
        <p:spPr>
          <a:xfrm>
            <a:off x="9378604" y="2661724"/>
            <a:ext cx="2078699" cy="584775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-33 384</a:t>
            </a:r>
          </a:p>
          <a:p>
            <a:pPr algn="r"/>
            <a:r>
              <a:rPr lang="fi-FI" sz="1600" b="1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↓</a:t>
            </a:r>
            <a:r>
              <a:rPr lang="fi-FI" sz="16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1 %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900" dirty="0"/>
              <a:t>Someyleisö kvartaaleittain 12/2020–12/2021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7116B7-21C0-D249-B9F0-A847B9116F5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900726707"/>
              </p:ext>
            </p:extLst>
          </p:nvPr>
        </p:nvGraphicFramePr>
        <p:xfrm>
          <a:off x="0" y="1779588"/>
          <a:ext cx="9147107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CEF0BCE3-0320-6840-AA2A-AAE8EE5C566E}"/>
              </a:ext>
            </a:extLst>
          </p:cNvPr>
          <p:cNvGrpSpPr/>
          <p:nvPr/>
        </p:nvGrpSpPr>
        <p:grpSpPr>
          <a:xfrm>
            <a:off x="9386699" y="3532735"/>
            <a:ext cx="584775" cy="584775"/>
            <a:chOff x="6785425" y="2682333"/>
            <a:chExt cx="599465" cy="5994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1D8A47-D28E-EF40-8532-7E212BCD6B63}"/>
                </a:ext>
              </a:extLst>
            </p:cNvPr>
            <p:cNvSpPr/>
            <p:nvPr/>
          </p:nvSpPr>
          <p:spPr>
            <a:xfrm>
              <a:off x="6785425" y="2682333"/>
              <a:ext cx="599465" cy="5994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latin typeface="Neue Haas Unica W1G" panose="020B0504030206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91E4AF-9983-4249-BCBB-0F0F326AA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2994" y="2821039"/>
              <a:ext cx="315836" cy="31583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968A7-BC17-F347-8B43-4C753CA9FABE}"/>
              </a:ext>
            </a:extLst>
          </p:cNvPr>
          <p:cNvGrpSpPr/>
          <p:nvPr/>
        </p:nvGrpSpPr>
        <p:grpSpPr>
          <a:xfrm>
            <a:off x="9378604" y="4403746"/>
            <a:ext cx="550655" cy="550655"/>
            <a:chOff x="1893980" y="1646882"/>
            <a:chExt cx="597802" cy="5978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A61792-3492-3440-9596-D5BEFCB3D03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latin typeface="Neue Haas Unica W1G" panose="020B0504030206020203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29A053-212F-AE48-BAE3-E7FBC989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6CE72B-AFDF-5246-B009-09D3E2AEB15D}"/>
              </a:ext>
            </a:extLst>
          </p:cNvPr>
          <p:cNvGrpSpPr/>
          <p:nvPr/>
        </p:nvGrpSpPr>
        <p:grpSpPr>
          <a:xfrm>
            <a:off x="9386699" y="2651474"/>
            <a:ext cx="582104" cy="582104"/>
            <a:chOff x="6785425" y="1887633"/>
            <a:chExt cx="599465" cy="5994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F01E58-A7AB-7044-A5B5-5249A73BF9F0}"/>
                </a:ext>
              </a:extLst>
            </p:cNvPr>
            <p:cNvSpPr/>
            <p:nvPr/>
          </p:nvSpPr>
          <p:spPr>
            <a:xfrm>
              <a:off x="6785425" y="1887633"/>
              <a:ext cx="599465" cy="599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latin typeface="Neue Haas Unica W1G" panose="020B0504030206020203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3CEADB-77AB-0544-B17F-FF6B49A28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0280" y="2026339"/>
              <a:ext cx="315836" cy="31583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E25DC0-3171-1840-B225-A46DD6338A06}"/>
              </a:ext>
            </a:extLst>
          </p:cNvPr>
          <p:cNvSpPr txBox="1"/>
          <p:nvPr/>
        </p:nvSpPr>
        <p:spPr>
          <a:xfrm>
            <a:off x="9386699" y="1707555"/>
            <a:ext cx="145910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33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Kanavat* yhteensä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378492-27CA-524A-9EC3-D7EACE0FFB4E}"/>
              </a:ext>
            </a:extLst>
          </p:cNvPr>
          <p:cNvSpPr/>
          <p:nvPr/>
        </p:nvSpPr>
        <p:spPr>
          <a:xfrm>
            <a:off x="3819433" y="6228241"/>
            <a:ext cx="5742578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67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kanavan tilaajat Facebookissa, Instagramissa, Twitterissä, YouTubessa, Pinterestissä ja TikTokissa.</a:t>
            </a:r>
          </a:p>
        </p:txBody>
      </p:sp>
    </p:spTree>
    <p:extLst>
      <p:ext uri="{BB962C8B-B14F-4D97-AF65-F5344CB8AC3E}">
        <p14:creationId xmlns:p14="http://schemas.microsoft.com/office/powerpoint/2010/main" val="21105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kasvu kuukausittain vuonna 2021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1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1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100" dirty="0">
                <a:solidFill>
                  <a:schemeClr val="tx2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D4CE48B-CBE4-6242-8404-6DF54EB38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727258"/>
              </p:ext>
            </p:extLst>
          </p:nvPr>
        </p:nvGraphicFramePr>
        <p:xfrm>
          <a:off x="1169071" y="1867268"/>
          <a:ext cx="9941168" cy="384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92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 </a:t>
            </a:r>
            <a:r>
              <a:rPr lang="fi-FI" sz="3800" dirty="0" err="1"/>
              <a:t>aikakausmedioissa</a:t>
            </a:r>
            <a:r>
              <a:rPr lang="fi-FI" sz="3800" dirty="0"/>
              <a:t> 2016–2021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157884"/>
              </p:ext>
            </p:extLst>
          </p:nvPr>
        </p:nvGraphicFramePr>
        <p:xfrm>
          <a:off x="1147831" y="1833181"/>
          <a:ext cx="9962407" cy="4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52979C-E5C9-B148-9BA8-8D525C620B7F}"/>
              </a:ext>
            </a:extLst>
          </p:cNvPr>
          <p:cNvSpPr txBox="1"/>
          <p:nvPr/>
        </p:nvSpPr>
        <p:spPr>
          <a:xfrm>
            <a:off x="2287690" y="1833181"/>
            <a:ext cx="227951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400" spc="3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+</a:t>
            </a:r>
            <a:r>
              <a:rPr lang="fi-FI" sz="24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438 294</a:t>
            </a:r>
            <a:b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= keskimääräinen muutos vuodessa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E5C29-DAA8-6246-AB40-B3F7B4555192}"/>
              </a:ext>
            </a:extLst>
          </p:cNvPr>
          <p:cNvSpPr txBox="1"/>
          <p:nvPr/>
        </p:nvSpPr>
        <p:spPr>
          <a:xfrm>
            <a:off x="3180478" y="6327516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lisätty seurantaan vuonna 2021.</a:t>
            </a:r>
          </a:p>
        </p:txBody>
      </p:sp>
    </p:spTree>
    <p:extLst>
      <p:ext uri="{BB962C8B-B14F-4D97-AF65-F5344CB8AC3E}">
        <p14:creationId xmlns:p14="http://schemas.microsoft.com/office/powerpoint/2010/main" val="184101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dirty="0"/>
              <a:t>Suurin </a:t>
            </a:r>
            <a:r>
              <a:rPr lang="fi-FI" dirty="0" err="1"/>
              <a:t>aikakausmedia</a:t>
            </a:r>
            <a:r>
              <a:rPr lang="fi-FI" dirty="0"/>
              <a:t> somessa vuoden 2021 lopussa oli </a:t>
            </a:r>
            <a:br>
              <a:rPr lang="fi-FI" sz="1600" dirty="0"/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Talouselämä</a:t>
            </a:r>
            <a:r>
              <a:rPr lang="fi-FI" dirty="0"/>
              <a:t>, jolla oli yhteensä 230 483 seuraajaa. </a:t>
            </a:r>
            <a:br>
              <a:rPr lang="fi-FI" sz="1600" dirty="0"/>
            </a:br>
            <a:r>
              <a:rPr lang="fi-FI" sz="1800" dirty="0"/>
              <a:t> </a:t>
            </a:r>
            <a:br>
              <a:rPr lang="fi-FI" sz="1800" dirty="0"/>
            </a:br>
            <a:r>
              <a:rPr lang="fi-FI" dirty="0"/>
              <a:t>Someyleisöään kasvatti vuoden aikana eniten </a:t>
            </a:r>
            <a:br>
              <a:rPr lang="fi-FI" sz="1600" dirty="0"/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Kotiliesi</a:t>
            </a:r>
            <a:r>
              <a:rPr lang="fi-FI" dirty="0"/>
              <a:t>, joka sai </a:t>
            </a:r>
            <a:r>
              <a:rPr lang="en-FI" dirty="0"/>
              <a:t>23</a:t>
            </a:r>
            <a:r>
              <a:rPr lang="fi-FI" dirty="0"/>
              <a:t> </a:t>
            </a:r>
            <a:r>
              <a:rPr lang="en-FI" dirty="0"/>
              <a:t>609 uutta seuraajaa.</a:t>
            </a:r>
          </a:p>
        </p:txBody>
      </p:sp>
    </p:spTree>
    <p:extLst>
      <p:ext uri="{BB962C8B-B14F-4D97-AF65-F5344CB8AC3E}">
        <p14:creationId xmlns:p14="http://schemas.microsoft.com/office/powerpoint/2010/main" val="217828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someyleisöt </a:t>
            </a:r>
            <a:r>
              <a:rPr lang="fi-FI" sz="3000" u="sng" dirty="0">
                <a:solidFill>
                  <a:schemeClr val="accent1"/>
                </a:solidFill>
              </a:rPr>
              <a:t>kaikissa kanavissa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92821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Seuraajamäärä*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230 483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222 534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209 493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179 392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171 941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160 360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159 632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120 326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116 588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104 117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6738E-8711-6E4D-A437-E880A3F94987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49192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</a:t>
            </a:r>
            <a:r>
              <a:rPr lang="fi-FI" sz="3000" u="sng" dirty="0">
                <a:solidFill>
                  <a:schemeClr val="accent1"/>
                </a:solidFill>
              </a:rPr>
              <a:t>uusia seuraajia kaikissa kanavissa</a:t>
            </a:r>
            <a:r>
              <a:rPr lang="fi-FI" sz="3000" dirty="0">
                <a:solidFill>
                  <a:schemeClr val="accent1"/>
                </a:solidFill>
              </a:rPr>
              <a:t> vuonna 2021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81788319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seuraajia* vuonna 2021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+23 609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+20 939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+20 864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+18 388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+17 121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163E15-01AB-3442-A040-948DFDED379E}"/>
              </a:ext>
            </a:extLst>
          </p:cNvPr>
          <p:cNvSpPr txBox="1"/>
          <p:nvPr/>
        </p:nvSpPr>
        <p:spPr>
          <a:xfrm>
            <a:off x="3147444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246E3-9403-B549-BC58-9AD6E049CCEC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31.12.2021 / 31.12.2020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4151</TotalTime>
  <Words>2584</Words>
  <Application>Microsoft Macintosh PowerPoint</Application>
  <PresentationFormat>Widescreen</PresentationFormat>
  <Paragraphs>661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Clattering</vt:lpstr>
      <vt:lpstr>Neue Haas Unica W1G</vt:lpstr>
      <vt:lpstr>Canela Medium</vt:lpstr>
      <vt:lpstr>Calibri</vt:lpstr>
      <vt:lpstr>Arial</vt:lpstr>
      <vt:lpstr>Wingdings</vt:lpstr>
      <vt:lpstr>Neue Haas Unica W1G Light</vt:lpstr>
      <vt:lpstr>Neue Haas Unica W1G Medium</vt:lpstr>
      <vt:lpstr>Office Theme</vt:lpstr>
      <vt:lpstr>Aikakausmediat somessa</vt:lpstr>
      <vt:lpstr>PowerPoint Presentation</vt:lpstr>
      <vt:lpstr>Aikakausmedioiden someyleisö 2021</vt:lpstr>
      <vt:lpstr>Someyleisö kvartaaleittain 12/2020–12/2021</vt:lpstr>
      <vt:lpstr>Someyleisön kasvu kuukausittain vuonna 2021</vt:lpstr>
      <vt:lpstr>Someyleisö aikakausmedioissa 2016–2021</vt:lpstr>
      <vt:lpstr>PowerPoint Presentation</vt:lpstr>
      <vt:lpstr>Suurimmat someyleisöt kaikissa kanavissa vuonna 2021</vt:lpstr>
      <vt:lpstr>Eniten uusia seuraajia kaikissa kanavissa vuonna 2021</vt:lpstr>
      <vt:lpstr>PowerPoint Presentation</vt:lpstr>
      <vt:lpstr>Seuraajamäärä mediaryhmittäin 2021</vt:lpstr>
      <vt:lpstr>Someyleisön jakauma eri mediaryhmissä 2021</vt:lpstr>
      <vt:lpstr>PowerPoint Presentation</vt:lpstr>
      <vt:lpstr>Someyleisö median aiheen mukaan vuonna 2021 (1/2)</vt:lpstr>
      <vt:lpstr>Someyleisö median aiheen mukaan vuonna 2021 (2/2)</vt:lpstr>
      <vt:lpstr>PowerPoint Presentation</vt:lpstr>
      <vt:lpstr>PowerPoint Presentation</vt:lpstr>
      <vt:lpstr>PowerPoint Presentation</vt:lpstr>
      <vt:lpstr>Someyleisön jakauma median aihealueen mukaan 2021 (1/2)</vt:lpstr>
      <vt:lpstr>Someyleisön jakauma median aihealueen mukaan 2021 (2/2)</vt:lpstr>
      <vt:lpstr>PowerPoint Presentation</vt:lpstr>
      <vt:lpstr>Suurimmat yleisöt Facebookissa vuonna 2021</vt:lpstr>
      <vt:lpstr>Eniten uusia tykkääjiä Facebookissa vuonna 2021</vt:lpstr>
      <vt:lpstr>Suurimmat yleisöt Instagramissa vuonna 2021</vt:lpstr>
      <vt:lpstr>Eniten uusia seuraajia Instagramissa vuonna 2021</vt:lpstr>
      <vt:lpstr>Suurimmat yleisöt Twitterissä vuonna 2021</vt:lpstr>
      <vt:lpstr>Eniten uusia seuraajia Twitterissä vuonna 2021</vt:lpstr>
      <vt:lpstr>Suurimmat yleisöt YouTubessa vuonna 2021</vt:lpstr>
      <vt:lpstr>Suurimmat yleisöt Pinterestissä vuonna 2021</vt:lpstr>
      <vt:lpstr>Aikakausmedioiden somekanavien määrä 2021</vt:lpstr>
      <vt:lpstr>Yleisön keskimääräinen koko 2021</vt:lpstr>
      <vt:lpstr>Seurannassa olleet mediat (210 kpl) / joulukuu 2021</vt:lpstr>
      <vt:lpstr>Seurannassa olleet mediat (210 kpl) / joulukuu 2021</vt:lpstr>
      <vt:lpstr>Aikakausmediat somessa -seuranta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193</cp:revision>
  <dcterms:created xsi:type="dcterms:W3CDTF">2021-01-05T09:04:45Z</dcterms:created>
  <dcterms:modified xsi:type="dcterms:W3CDTF">2022-02-09T14:13:12Z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