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0"/>
  </p:notesMasterIdLst>
  <p:handoutMasterIdLst>
    <p:handoutMasterId r:id="rId41"/>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85" r:id="rId38"/>
    <p:sldId id="1286" r:id="rId39"/>
  </p:sldIdLst>
  <p:sldSz cx="12192000" cy="6858000"/>
  <p:notesSz cx="6858000" cy="9144000"/>
  <p:embeddedFontLst>
    <p:embeddedFont>
      <p:font typeface="Canela Medium" pitchFamily="2" charset="77"/>
      <p:regular r:id="rId42"/>
    </p:embeddedFont>
    <p:embeddedFont>
      <p:font typeface="Clattering" pitchFamily="2" charset="0"/>
      <p:regular r:id="rId43"/>
    </p:embeddedFont>
    <p:embeddedFont>
      <p:font typeface="Neue Haas Unica Pro" panose="020B0504030206020203" pitchFamily="34" charset="77"/>
      <p:regular r:id="rId44"/>
      <p:bold r:id="rId45"/>
      <p:italic r:id="rId46"/>
      <p:boldItalic r:id="rId47"/>
    </p:embeddedFont>
    <p:embeddedFont>
      <p:font typeface="Neue Haas Unica W1G" panose="020B0504030206020203" pitchFamily="34" charset="0"/>
      <p:regular r:id="rId48"/>
      <p:bold r:id="rId49"/>
      <p:italic r:id="rId50"/>
      <p:boldItalic r:id="rId51"/>
    </p:embeddedFont>
    <p:embeddedFont>
      <p:font typeface="Neue Haas Unica W1G Light" panose="020B0404030206020203" pitchFamily="34" charset="0"/>
      <p:regular r:id="rId52"/>
      <p:italic r:id="rId53"/>
    </p:embeddedFont>
    <p:embeddedFont>
      <p:font typeface="Neue Haas Unica W1G Medium" panose="020B0504030206020203" pitchFamily="34" charset="0"/>
      <p:regular r:id="rId54"/>
      <p:italic r:id="rId55"/>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0E2649"/>
    <a:srgbClr val="D1D1D1"/>
    <a:srgbClr val="FFC1C1"/>
    <a:srgbClr val="FF6464"/>
    <a:srgbClr val="D9D9D9"/>
    <a:srgbClr val="9CFFF8"/>
    <a:srgbClr val="F4CF67"/>
    <a:srgbClr val="FFF6FA"/>
    <a:srgbClr val="F5F4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autoAdjust="0"/>
    <p:restoredTop sz="96283" autoAdjust="0"/>
  </p:normalViewPr>
  <p:slideViewPr>
    <p:cSldViewPr snapToGrid="0" snapToObjects="1">
      <p:cViewPr varScale="1">
        <p:scale>
          <a:sx n="127" d="100"/>
          <a:sy n="127" d="100"/>
        </p:scale>
        <p:origin x="568" y="192"/>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10410486084113"/>
          <c:y val="0.20910698454671905"/>
          <c:w val="0.50136964670260364"/>
          <c:h val="0.77371865972276088"/>
        </c:manualLayout>
      </c:layout>
      <c:doughnutChart>
        <c:varyColors val="1"/>
        <c:ser>
          <c:idx val="0"/>
          <c:order val="0"/>
          <c:tx>
            <c:strRef>
              <c:f>Sheet1!$B$2</c:f>
              <c:strCache>
                <c:ptCount val="1"/>
                <c:pt idx="0">
                  <c:v>2 670 583</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3.2588077619234726E-2"/>
                  <c:y val="-0.19304205898537211"/>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B-B715-4D6D-A322-ED98AB6F2DBC}"/>
                </c:ext>
              </c:extLst>
            </c:dLbl>
            <c:dLbl>
              <c:idx val="6"/>
              <c:layout>
                <c:manualLayout>
                  <c:x val="0.15040651208877537"/>
                  <c:y val="-0.18993200976720725"/>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LinkedIn</c:v>
                </c:pt>
                <c:pt idx="6">
                  <c:v>Threads</c:v>
                </c:pt>
              </c:strCache>
            </c:strRef>
          </c:cat>
          <c:val>
            <c:numRef>
              <c:f>Sheet1!$B$2:$B$8</c:f>
              <c:numCache>
                <c:formatCode>#,##0</c:formatCode>
                <c:ptCount val="7"/>
                <c:pt idx="0">
                  <c:v>2670583</c:v>
                </c:pt>
                <c:pt idx="1">
                  <c:v>1757951</c:v>
                </c:pt>
                <c:pt idx="2">
                  <c:v>493041</c:v>
                </c:pt>
                <c:pt idx="3">
                  <c:v>162442</c:v>
                </c:pt>
                <c:pt idx="4">
                  <c:v>151059</c:v>
                </c:pt>
                <c:pt idx="5">
                  <c:v>115388</c:v>
                </c:pt>
                <c:pt idx="6">
                  <c:v>89332</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2/2025</c:v>
                </c:pt>
                <c:pt idx="1">
                  <c:v>3/2025</c:v>
                </c:pt>
                <c:pt idx="2">
                  <c:v>4/2025</c:v>
                </c:pt>
                <c:pt idx="3">
                  <c:v>5/2025</c:v>
                </c:pt>
                <c:pt idx="4">
                  <c:v>6/2025</c:v>
                </c:pt>
                <c:pt idx="5">
                  <c:v>7/2025</c:v>
                </c:pt>
                <c:pt idx="6">
                  <c:v>8/2025</c:v>
                </c:pt>
                <c:pt idx="7">
                  <c:v>9/2025</c:v>
                </c:pt>
                <c:pt idx="8">
                  <c:v>10/2025</c:v>
                </c:pt>
                <c:pt idx="9">
                  <c:v>11/2025</c:v>
                </c:pt>
                <c:pt idx="10">
                  <c:v>12/2025</c:v>
                </c:pt>
                <c:pt idx="11">
                  <c:v>1/2026</c:v>
                </c:pt>
                <c:pt idx="12">
                  <c:v>2/2026</c:v>
                </c:pt>
              </c:strCache>
            </c:strRef>
          </c:cat>
          <c:val>
            <c:numRef>
              <c:f>Sheet1!$B$2:$B$14</c:f>
              <c:numCache>
                <c:formatCode>#,##0</c:formatCode>
                <c:ptCount val="13"/>
                <c:pt idx="0">
                  <c:v>119330</c:v>
                </c:pt>
                <c:pt idx="1">
                  <c:v>123989</c:v>
                </c:pt>
                <c:pt idx="2">
                  <c:v>129078</c:v>
                </c:pt>
                <c:pt idx="3">
                  <c:v>133162</c:v>
                </c:pt>
                <c:pt idx="4">
                  <c:v>135792</c:v>
                </c:pt>
                <c:pt idx="5">
                  <c:v>138398</c:v>
                </c:pt>
                <c:pt idx="6">
                  <c:v>141229</c:v>
                </c:pt>
                <c:pt idx="7">
                  <c:v>143257</c:v>
                </c:pt>
                <c:pt idx="8">
                  <c:v>145617</c:v>
                </c:pt>
                <c:pt idx="9">
                  <c:v>148431</c:v>
                </c:pt>
                <c:pt idx="10">
                  <c:v>150767</c:v>
                </c:pt>
                <c:pt idx="11">
                  <c:v>148401</c:v>
                </c:pt>
                <c:pt idx="12">
                  <c:v>151059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1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2/2025</c:v>
                </c:pt>
                <c:pt idx="1">
                  <c:v>3/2025</c:v>
                </c:pt>
                <c:pt idx="2">
                  <c:v>4/2025</c:v>
                </c:pt>
                <c:pt idx="3">
                  <c:v>5/2025</c:v>
                </c:pt>
                <c:pt idx="4">
                  <c:v>6/2025</c:v>
                </c:pt>
                <c:pt idx="5">
                  <c:v>7/2025</c:v>
                </c:pt>
                <c:pt idx="6">
                  <c:v>8/2025</c:v>
                </c:pt>
                <c:pt idx="7">
                  <c:v>9/2025</c:v>
                </c:pt>
                <c:pt idx="8">
                  <c:v>10/2025</c:v>
                </c:pt>
                <c:pt idx="9">
                  <c:v>11/2025</c:v>
                </c:pt>
                <c:pt idx="10">
                  <c:v>12/2025</c:v>
                </c:pt>
                <c:pt idx="11">
                  <c:v>1/2026</c:v>
                </c:pt>
                <c:pt idx="12">
                  <c:v>2/2026</c:v>
                </c:pt>
              </c:strCache>
            </c:strRef>
          </c:cat>
          <c:val>
            <c:numRef>
              <c:f>Sheet1!$B$2:$B$14</c:f>
              <c:numCache>
                <c:formatCode>#,##0</c:formatCode>
                <c:ptCount val="13"/>
                <c:pt idx="0">
                  <c:v>92291</c:v>
                </c:pt>
                <c:pt idx="1">
                  <c:v>93460</c:v>
                </c:pt>
                <c:pt idx="2">
                  <c:v>94314</c:v>
                </c:pt>
                <c:pt idx="3">
                  <c:v>95180</c:v>
                </c:pt>
                <c:pt idx="4">
                  <c:v>95913</c:v>
                </c:pt>
                <c:pt idx="5">
                  <c:v>96508</c:v>
                </c:pt>
                <c:pt idx="6">
                  <c:v>97240</c:v>
                </c:pt>
                <c:pt idx="7">
                  <c:v>98235</c:v>
                </c:pt>
                <c:pt idx="8">
                  <c:v>99426</c:v>
                </c:pt>
                <c:pt idx="9">
                  <c:v>100619</c:v>
                </c:pt>
                <c:pt idx="10">
                  <c:v>101620</c:v>
                </c:pt>
                <c:pt idx="11">
                  <c:v>114068</c:v>
                </c:pt>
                <c:pt idx="12">
                  <c:v>115388</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8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2/2025</c:v>
                </c:pt>
                <c:pt idx="1">
                  <c:v>3/2025</c:v>
                </c:pt>
                <c:pt idx="2">
                  <c:v>4/2025</c:v>
                </c:pt>
                <c:pt idx="3">
                  <c:v>5/2025</c:v>
                </c:pt>
                <c:pt idx="4">
                  <c:v>6/2025</c:v>
                </c:pt>
                <c:pt idx="5">
                  <c:v>7/2025</c:v>
                </c:pt>
                <c:pt idx="6">
                  <c:v>8/2025</c:v>
                </c:pt>
                <c:pt idx="7">
                  <c:v>9/2025</c:v>
                </c:pt>
                <c:pt idx="8">
                  <c:v>10/2025</c:v>
                </c:pt>
                <c:pt idx="9">
                  <c:v>11/2025</c:v>
                </c:pt>
                <c:pt idx="10">
                  <c:v>12/2025</c:v>
                </c:pt>
                <c:pt idx="11">
                  <c:v>1/2026</c:v>
                </c:pt>
                <c:pt idx="12">
                  <c:v>2/2026</c:v>
                </c:pt>
              </c:strCache>
            </c:strRef>
          </c:cat>
          <c:val>
            <c:numRef>
              <c:f>Sheet1!$B$2:$B$14</c:f>
              <c:numCache>
                <c:formatCode>#,##0</c:formatCode>
                <c:ptCount val="13"/>
                <c:pt idx="0">
                  <c:v>78308</c:v>
                </c:pt>
                <c:pt idx="1">
                  <c:v>78966</c:v>
                </c:pt>
                <c:pt idx="2">
                  <c:v>79825</c:v>
                </c:pt>
                <c:pt idx="3">
                  <c:v>81214</c:v>
                </c:pt>
                <c:pt idx="4">
                  <c:v>83320</c:v>
                </c:pt>
                <c:pt idx="5">
                  <c:v>85576</c:v>
                </c:pt>
                <c:pt idx="6">
                  <c:v>87773</c:v>
                </c:pt>
                <c:pt idx="7">
                  <c:v>89293</c:v>
                </c:pt>
                <c:pt idx="8">
                  <c:v>89705</c:v>
                </c:pt>
                <c:pt idx="9">
                  <c:v>90363</c:v>
                </c:pt>
                <c:pt idx="10">
                  <c:v>91084</c:v>
                </c:pt>
                <c:pt idx="11">
                  <c:v>87972</c:v>
                </c:pt>
                <c:pt idx="12">
                  <c:v>89332</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7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5439796</c:v>
                </c:pt>
                <c:pt idx="1">
                  <c:v>2670583</c:v>
                </c:pt>
                <c:pt idx="2">
                  <c:v>1757951</c:v>
                </c:pt>
                <c:pt idx="3">
                  <c:v>493041</c:v>
                </c:pt>
                <c:pt idx="4">
                  <c:v>162442</c:v>
                </c:pt>
                <c:pt idx="5">
                  <c:v>151059</c:v>
                </c:pt>
                <c:pt idx="6">
                  <c:v>115388</c:v>
                </c:pt>
                <c:pt idx="7">
                  <c:v>89332</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160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453</c:v>
                </c:pt>
                <c:pt idx="1">
                  <c:v>160</c:v>
                </c:pt>
                <c:pt idx="2">
                  <c:v>137</c:v>
                </c:pt>
                <c:pt idx="3">
                  <c:v>43</c:v>
                </c:pt>
                <c:pt idx="4">
                  <c:v>42</c:v>
                </c:pt>
                <c:pt idx="5">
                  <c:v>34</c:v>
                </c:pt>
                <c:pt idx="6">
                  <c:v>19</c:v>
                </c:pt>
                <c:pt idx="7">
                  <c:v>18</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16 691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30733.310734463277</c:v>
                </c:pt>
                <c:pt idx="1">
                  <c:v>16691.143749999999</c:v>
                </c:pt>
                <c:pt idx="2">
                  <c:v>12831.759124087592</c:v>
                </c:pt>
                <c:pt idx="3">
                  <c:v>11466.069767441861</c:v>
                </c:pt>
                <c:pt idx="4">
                  <c:v>7950.4736842105267</c:v>
                </c:pt>
                <c:pt idx="5">
                  <c:v>4962.8888888888887</c:v>
                </c:pt>
                <c:pt idx="6">
                  <c:v>3867.6666666666665</c:v>
                </c:pt>
                <c:pt idx="7">
                  <c:v>3393.7647058823532</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rgbClr val="FFC1C1"/>
            </a:solidFill>
            <a:ln>
              <a:noFill/>
            </a:ln>
            <a:effectLst/>
          </c:spPr>
          <c:invertIfNegative val="0"/>
          <c:dPt>
            <c:idx val="0"/>
            <c:invertIfNegative val="0"/>
            <c:bubble3D val="0"/>
            <c:spPr>
              <a:solidFill>
                <a:srgbClr val="FFC1C1"/>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rgbClr val="FFC1C1"/>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rgbClr val="FFC1C1"/>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rgbClr val="FFC1C1"/>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rgbClr val="FFC1C1"/>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rgbClr val="FFC1C1"/>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rgbClr val="FFC1C1"/>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rgbClr val="FFC1C1"/>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rgbClr val="FFC1C1"/>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rgbClr val="FFC1C1"/>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rgbClr val="FFC1C1"/>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rgbClr val="FFC1C1"/>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rgbClr val="FFC1C1"/>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2/2025</c:v>
                </c:pt>
                <c:pt idx="1">
                  <c:v>3/2025</c:v>
                </c:pt>
                <c:pt idx="2">
                  <c:v>4/2025</c:v>
                </c:pt>
                <c:pt idx="3">
                  <c:v>5/2025</c:v>
                </c:pt>
                <c:pt idx="4">
                  <c:v>6/2025</c:v>
                </c:pt>
                <c:pt idx="5">
                  <c:v>7/2025</c:v>
                </c:pt>
                <c:pt idx="6">
                  <c:v>8/2025</c:v>
                </c:pt>
                <c:pt idx="7">
                  <c:v>9/2025</c:v>
                </c:pt>
                <c:pt idx="8">
                  <c:v>10/2025</c:v>
                </c:pt>
                <c:pt idx="9">
                  <c:v>11/2025</c:v>
                </c:pt>
                <c:pt idx="10">
                  <c:v>12/2025</c:v>
                </c:pt>
                <c:pt idx="11">
                  <c:v>1/2026</c:v>
                </c:pt>
                <c:pt idx="12">
                  <c:v>2/2026</c:v>
                </c:pt>
              </c:strCache>
            </c:strRef>
          </c:cat>
          <c:val>
            <c:numRef>
              <c:f>Sheet1!$B$2:$B$14</c:f>
              <c:numCache>
                <c:formatCode>#,##0</c:formatCode>
                <c:ptCount val="13"/>
                <c:pt idx="0">
                  <c:v>5203995</c:v>
                </c:pt>
                <c:pt idx="1">
                  <c:v>5237544</c:v>
                </c:pt>
                <c:pt idx="2">
                  <c:v>5274972</c:v>
                </c:pt>
                <c:pt idx="3">
                  <c:v>5302223</c:v>
                </c:pt>
                <c:pt idx="4">
                  <c:v>5324659</c:v>
                </c:pt>
                <c:pt idx="5">
                  <c:v>5352355</c:v>
                </c:pt>
                <c:pt idx="6">
                  <c:v>5380939</c:v>
                </c:pt>
                <c:pt idx="7">
                  <c:v>5408230</c:v>
                </c:pt>
                <c:pt idx="8">
                  <c:v>5433962</c:v>
                </c:pt>
                <c:pt idx="9">
                  <c:v>5442682</c:v>
                </c:pt>
                <c:pt idx="10">
                  <c:v>5463932</c:v>
                </c:pt>
                <c:pt idx="11">
                  <c:v>5408676</c:v>
                </c:pt>
                <c:pt idx="12">
                  <c:v>5439796</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600000"/>
          <c:min val="5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rgbClr val="D1D1D1"/>
            </a:solidFill>
            <a:ln>
              <a:noFill/>
            </a:ln>
            <a:effectLst/>
          </c:spPr>
          <c:invertIfNegative val="0"/>
          <c:dPt>
            <c:idx val="0"/>
            <c:invertIfNegative val="0"/>
            <c:bubble3D val="0"/>
            <c:spPr>
              <a:solidFill>
                <a:srgbClr val="D1D1D1"/>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rgbClr val="D1D1D1"/>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rgbClr val="D1D1D1"/>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rgbClr val="D1D1D1"/>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rgbClr val="D1D1D1"/>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rgbClr val="D1D1D1"/>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rgbClr val="D1D1D1"/>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rgbClr val="D1D1D1"/>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rgbClr val="D1D1D1"/>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rgbClr val="D1D1D1"/>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rgbClr val="D1D1D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rgbClr val="D1D1D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2/2025</c:v>
                </c:pt>
                <c:pt idx="1">
                  <c:v>3/2025</c:v>
                </c:pt>
                <c:pt idx="2">
                  <c:v>4/2025</c:v>
                </c:pt>
                <c:pt idx="3">
                  <c:v>5/2025</c:v>
                </c:pt>
                <c:pt idx="4">
                  <c:v>6/2025</c:v>
                </c:pt>
                <c:pt idx="5">
                  <c:v>7/2025</c:v>
                </c:pt>
                <c:pt idx="6">
                  <c:v>8/2025</c:v>
                </c:pt>
                <c:pt idx="7">
                  <c:v>9/2025</c:v>
                </c:pt>
                <c:pt idx="8">
                  <c:v>10/2025</c:v>
                </c:pt>
                <c:pt idx="9">
                  <c:v>11/2025</c:v>
                </c:pt>
                <c:pt idx="10">
                  <c:v>12/2025</c:v>
                </c:pt>
                <c:pt idx="11">
                  <c:v>1/2026</c:v>
                </c:pt>
                <c:pt idx="12">
                  <c:v>2/2026</c:v>
                </c:pt>
              </c:strCache>
            </c:strRef>
          </c:cat>
          <c:val>
            <c:numRef>
              <c:f>Sheet1!$B$2:$B$14</c:f>
              <c:numCache>
                <c:formatCode>#,##0</c:formatCode>
                <c:ptCount val="13"/>
                <c:pt idx="0">
                  <c:v>2504302</c:v>
                </c:pt>
                <c:pt idx="1">
                  <c:v>2525040</c:v>
                </c:pt>
                <c:pt idx="2">
                  <c:v>2548278</c:v>
                </c:pt>
                <c:pt idx="3">
                  <c:v>2564327</c:v>
                </c:pt>
                <c:pt idx="4">
                  <c:v>2574850</c:v>
                </c:pt>
                <c:pt idx="5">
                  <c:v>2591375</c:v>
                </c:pt>
                <c:pt idx="6">
                  <c:v>2606786</c:v>
                </c:pt>
                <c:pt idx="7">
                  <c:v>2623654</c:v>
                </c:pt>
                <c:pt idx="8">
                  <c:v>2637313</c:v>
                </c:pt>
                <c:pt idx="9">
                  <c:v>2649954</c:v>
                </c:pt>
                <c:pt idx="10">
                  <c:v>2665164</c:v>
                </c:pt>
                <c:pt idx="11">
                  <c:v>2656310</c:v>
                </c:pt>
                <c:pt idx="12">
                  <c:v>2670583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4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2/2025</c:v>
                </c:pt>
                <c:pt idx="1">
                  <c:v>3/2025</c:v>
                </c:pt>
                <c:pt idx="2">
                  <c:v>4/2025</c:v>
                </c:pt>
                <c:pt idx="3">
                  <c:v>5/2025</c:v>
                </c:pt>
                <c:pt idx="4">
                  <c:v>6/2025</c:v>
                </c:pt>
                <c:pt idx="5">
                  <c:v>7/2025</c:v>
                </c:pt>
                <c:pt idx="6">
                  <c:v>8/2025</c:v>
                </c:pt>
                <c:pt idx="7">
                  <c:v>9/2025</c:v>
                </c:pt>
                <c:pt idx="8">
                  <c:v>10/2025</c:v>
                </c:pt>
                <c:pt idx="9">
                  <c:v>11/2025</c:v>
                </c:pt>
                <c:pt idx="10">
                  <c:v>12/2025</c:v>
                </c:pt>
                <c:pt idx="11">
                  <c:v>1/2026</c:v>
                </c:pt>
                <c:pt idx="12">
                  <c:v>2/2026</c:v>
                </c:pt>
              </c:strCache>
            </c:strRef>
          </c:cat>
          <c:val>
            <c:numRef>
              <c:f>Sheet1!$B$2:$B$14</c:f>
              <c:numCache>
                <c:formatCode>#,##0</c:formatCode>
                <c:ptCount val="13"/>
                <c:pt idx="0">
                  <c:v>1683007</c:v>
                </c:pt>
                <c:pt idx="1">
                  <c:v>1690022</c:v>
                </c:pt>
                <c:pt idx="2">
                  <c:v>1697910</c:v>
                </c:pt>
                <c:pt idx="3">
                  <c:v>1704707</c:v>
                </c:pt>
                <c:pt idx="4">
                  <c:v>1710759</c:v>
                </c:pt>
                <c:pt idx="5">
                  <c:v>1716035</c:v>
                </c:pt>
                <c:pt idx="6">
                  <c:v>1723137</c:v>
                </c:pt>
                <c:pt idx="7">
                  <c:v>1730884</c:v>
                </c:pt>
                <c:pt idx="8">
                  <c:v>1739867</c:v>
                </c:pt>
                <c:pt idx="9">
                  <c:v>1749168</c:v>
                </c:pt>
                <c:pt idx="10">
                  <c:v>1756611</c:v>
                </c:pt>
                <c:pt idx="11">
                  <c:v>1747063</c:v>
                </c:pt>
                <c:pt idx="12">
                  <c:v>1757951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2406151020919222"/>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2/2025</c:v>
                </c:pt>
                <c:pt idx="1">
                  <c:v>3/2025</c:v>
                </c:pt>
                <c:pt idx="2">
                  <c:v>4/2025</c:v>
                </c:pt>
                <c:pt idx="3">
                  <c:v>5/2025</c:v>
                </c:pt>
                <c:pt idx="4">
                  <c:v>6/2025</c:v>
                </c:pt>
                <c:pt idx="5">
                  <c:v>7/2025</c:v>
                </c:pt>
                <c:pt idx="6">
                  <c:v>8/2025</c:v>
                </c:pt>
                <c:pt idx="7">
                  <c:v>9/2025</c:v>
                </c:pt>
                <c:pt idx="8">
                  <c:v>10/2025</c:v>
                </c:pt>
                <c:pt idx="9">
                  <c:v>11/2025</c:v>
                </c:pt>
                <c:pt idx="10">
                  <c:v>12/2025</c:v>
                </c:pt>
                <c:pt idx="11">
                  <c:v>1/2026</c:v>
                </c:pt>
                <c:pt idx="12">
                  <c:v>2/2026</c:v>
                </c:pt>
              </c:strCache>
            </c:strRef>
          </c:cat>
          <c:val>
            <c:numRef>
              <c:f>Sheet1!$B$2:$B$14</c:f>
              <c:numCache>
                <c:formatCode>#,##0</c:formatCode>
                <c:ptCount val="13"/>
                <c:pt idx="0">
                  <c:v>569925</c:v>
                </c:pt>
                <c:pt idx="1">
                  <c:v>568190</c:v>
                </c:pt>
                <c:pt idx="2">
                  <c:v>567073</c:v>
                </c:pt>
                <c:pt idx="3">
                  <c:v>564481</c:v>
                </c:pt>
                <c:pt idx="4">
                  <c:v>564059</c:v>
                </c:pt>
                <c:pt idx="5">
                  <c:v>564026</c:v>
                </c:pt>
                <c:pt idx="6">
                  <c:v>563717</c:v>
                </c:pt>
                <c:pt idx="7">
                  <c:v>561081</c:v>
                </c:pt>
                <c:pt idx="8">
                  <c:v>559226</c:v>
                </c:pt>
                <c:pt idx="9">
                  <c:v>540315</c:v>
                </c:pt>
                <c:pt idx="10">
                  <c:v>534053</c:v>
                </c:pt>
                <c:pt idx="11">
                  <c:v>493094</c:v>
                </c:pt>
                <c:pt idx="12">
                  <c:v>493041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2/2025</c:v>
                </c:pt>
                <c:pt idx="1">
                  <c:v>3/2025</c:v>
                </c:pt>
                <c:pt idx="2">
                  <c:v>4/2025</c:v>
                </c:pt>
                <c:pt idx="3">
                  <c:v>5/2025</c:v>
                </c:pt>
                <c:pt idx="4">
                  <c:v>6/2025</c:v>
                </c:pt>
                <c:pt idx="5">
                  <c:v>7/2025</c:v>
                </c:pt>
                <c:pt idx="6">
                  <c:v>8/2025</c:v>
                </c:pt>
                <c:pt idx="7">
                  <c:v>9/2025</c:v>
                </c:pt>
                <c:pt idx="8">
                  <c:v>10/2025</c:v>
                </c:pt>
                <c:pt idx="9">
                  <c:v>11/2025</c:v>
                </c:pt>
                <c:pt idx="10">
                  <c:v>12/2025</c:v>
                </c:pt>
                <c:pt idx="11">
                  <c:v>1/2026</c:v>
                </c:pt>
                <c:pt idx="12">
                  <c:v>2/2026</c:v>
                </c:pt>
              </c:strCache>
            </c:strRef>
          </c:cat>
          <c:val>
            <c:numRef>
              <c:f>Sheet1!$B$2:$B$14</c:f>
              <c:numCache>
                <c:formatCode>#,##0</c:formatCode>
                <c:ptCount val="13"/>
                <c:pt idx="0">
                  <c:v>156832</c:v>
                </c:pt>
                <c:pt idx="1">
                  <c:v>157877</c:v>
                </c:pt>
                <c:pt idx="2">
                  <c:v>158494</c:v>
                </c:pt>
                <c:pt idx="3">
                  <c:v>159152</c:v>
                </c:pt>
                <c:pt idx="4">
                  <c:v>159966</c:v>
                </c:pt>
                <c:pt idx="5">
                  <c:v>160437</c:v>
                </c:pt>
                <c:pt idx="6">
                  <c:v>161057</c:v>
                </c:pt>
                <c:pt idx="7">
                  <c:v>161826</c:v>
                </c:pt>
                <c:pt idx="8">
                  <c:v>162808</c:v>
                </c:pt>
                <c:pt idx="9">
                  <c:v>163832</c:v>
                </c:pt>
                <c:pt idx="10">
                  <c:v>164633</c:v>
                </c:pt>
                <c:pt idx="11">
                  <c:v>161768</c:v>
                </c:pt>
                <c:pt idx="12">
                  <c:v>162442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0.43353</cdr:x>
      <cdr:y>0.43032</cdr:y>
    </cdr:from>
    <cdr:to>
      <cdr:x>0.74142</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294570"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5 439 796</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12.5.2026</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12.5.2026</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1</a:t>
            </a:fld>
            <a:endParaRPr lang="en-FI" dirty="0"/>
          </a:p>
        </p:txBody>
      </p:sp>
    </p:spTree>
    <p:extLst>
      <p:ext uri="{BB962C8B-B14F-4D97-AF65-F5344CB8AC3E}">
        <p14:creationId xmlns:p14="http://schemas.microsoft.com/office/powerpoint/2010/main" val="342614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emf"/><Relationship Id="rId9" Type="http://schemas.openxmlformats.org/officeDocument/2006/relationships/image" Target="../media/image2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82D4F5E1-1795-4976-60EE-FD9D9E4DC0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34" y="848614"/>
            <a:ext cx="6219958" cy="3579577"/>
          </a:xfrm>
          <a:prstGeom prst="rect">
            <a:avLst/>
          </a:prstGeom>
        </p:spPr>
      </p:pic>
      <p:sp>
        <p:nvSpPr>
          <p:cNvPr id="3" name="Subtitle 2">
            <a:extLst>
              <a:ext uri="{FF2B5EF4-FFF2-40B4-BE49-F238E27FC236}">
                <a16:creationId xmlns:a16="http://schemas.microsoft.com/office/drawing/2014/main" id="{C7B37ABC-061C-ADAA-4657-4A45089AE987}"/>
              </a:ext>
            </a:extLst>
          </p:cNvPr>
          <p:cNvSpPr>
            <a:spLocks noGrp="1"/>
          </p:cNvSpPr>
          <p:nvPr>
            <p:ph type="subTitle" idx="1" hasCustomPrompt="1"/>
          </p:nvPr>
        </p:nvSpPr>
        <p:spPr>
          <a:xfrm>
            <a:off x="679454" y="3973671"/>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2025</a:t>
            </a:r>
          </a:p>
        </p:txBody>
      </p:sp>
      <p:sp>
        <p:nvSpPr>
          <p:cNvPr id="4" name="Title 1">
            <a:extLst>
              <a:ext uri="{FF2B5EF4-FFF2-40B4-BE49-F238E27FC236}">
                <a16:creationId xmlns:a16="http://schemas.microsoft.com/office/drawing/2014/main" id="{F7483254-B4C6-E67C-4EF1-49489891B208}"/>
              </a:ext>
            </a:extLst>
          </p:cNvPr>
          <p:cNvSpPr txBox="1">
            <a:spLocks/>
          </p:cNvSpPr>
          <p:nvPr userDrawn="1"/>
        </p:nvSpPr>
        <p:spPr>
          <a:xfrm>
            <a:off x="621088" y="2783485"/>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54423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Kansi">
    <p:spTree>
      <p:nvGrpSpPr>
        <p:cNvPr id="1" name=""/>
        <p:cNvGrpSpPr/>
        <p:nvPr/>
      </p:nvGrpSpPr>
      <p:grpSpPr>
        <a:xfrm>
          <a:off x="0" y="0"/>
          <a:ext cx="0" cy="0"/>
          <a:chOff x="0" y="0"/>
          <a:chExt cx="0" cy="0"/>
        </a:xfrm>
      </p:grpSpPr>
      <p:pic>
        <p:nvPicPr>
          <p:cNvPr id="3" name="Picture 2" descr="A person holding a cup and a phone&#10;&#10;AI-generated content may be incorrect.">
            <a:extLst>
              <a:ext uri="{FF2B5EF4-FFF2-40B4-BE49-F238E27FC236}">
                <a16:creationId xmlns:a16="http://schemas.microsoft.com/office/drawing/2014/main" id="{5583AFF4-49CA-0676-BD16-2939A345D4DA}"/>
              </a:ext>
            </a:extLst>
          </p:cNvPr>
          <p:cNvPicPr>
            <a:picLocks noChangeAspect="1"/>
          </p:cNvPicPr>
          <p:nvPr userDrawn="1"/>
        </p:nvPicPr>
        <p:blipFill>
          <a:blip r:embed="rId2"/>
          <a:srcRect l="1" t="1" r="4382" b="4382"/>
          <a:stretch>
            <a:fillRect/>
          </a:stretch>
        </p:blipFill>
        <p:spPr>
          <a:xfrm>
            <a:off x="0"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0"/>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3136307"/>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1946121"/>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556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2/2026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3" r:id="rId3"/>
    <p:sldLayoutId id="2147483701" r:id="rId4"/>
    <p:sldLayoutId id="2147483702" r:id="rId5"/>
    <p:sldLayoutId id="2147483690" r:id="rId6"/>
    <p:sldLayoutId id="2147483693" r:id="rId7"/>
    <p:sldLayoutId id="2147483700" r:id="rId8"/>
    <p:sldLayoutId id="2147483699" r:id="rId9"/>
    <p:sldLayoutId id="2147483691" r:id="rId10"/>
    <p:sldLayoutId id="2147483704" r:id="rId11"/>
    <p:sldLayoutId id="2147483697" r:id="rId12"/>
    <p:sldLayoutId id="2147483698" r:id="rId13"/>
    <p:sldLayoutId id="2147483696" r:id="rId14"/>
    <p:sldLayoutId id="2147483692" r:id="rId15"/>
    <p:sldLayoutId id="2147483689" r:id="rId16"/>
    <p:sldLayoutId id="2147483660" r:id="rId17"/>
    <p:sldLayoutId id="2147483654" r:id="rId18"/>
    <p:sldLayoutId id="2147483677" r:id="rId19"/>
    <p:sldLayoutId id="2147483679" r:id="rId20"/>
    <p:sldLayoutId id="2147483663" r:id="rId21"/>
    <p:sldLayoutId id="2147483686" r:id="rId22"/>
    <p:sldLayoutId id="2147483687" r:id="rId23"/>
    <p:sldLayoutId id="2147483667" r:id="rId24"/>
    <p:sldLayoutId id="2147483676" r:id="rId25"/>
    <p:sldLayoutId id="2147483664" r:id="rId26"/>
    <p:sldLayoutId id="2147483680" r:id="rId27"/>
    <p:sldLayoutId id="2147483678" r:id="rId28"/>
    <p:sldLayoutId id="2147483684" r:id="rId29"/>
    <p:sldLayoutId id="2147483661" r:id="rId30"/>
    <p:sldLayoutId id="2147483681" r:id="rId31"/>
    <p:sldLayoutId id="2147483683" r:id="rId32"/>
    <p:sldLayoutId id="2147483682" r:id="rId33"/>
    <p:sldLayoutId id="2147483662" r:id="rId34"/>
    <p:sldLayoutId id="2147483665" r:id="rId35"/>
    <p:sldLayoutId id="2147483657" r:id="rId36"/>
    <p:sldLayoutId id="2147483674" r:id="rId37"/>
    <p:sldLayoutId id="2147483666" r:id="rId38"/>
    <p:sldLayoutId id="2147483675" r:id="rId39"/>
    <p:sldLayoutId id="2147483670" r:id="rId40"/>
    <p:sldLayoutId id="2147483668" r:id="rId41"/>
    <p:sldLayoutId id="2147483669" r:id="rId42"/>
    <p:sldLayoutId id="2147483672" r:id="rId43"/>
    <p:sldLayoutId id="2147483673" r:id="rId44"/>
    <p:sldLayoutId id="2147483655" r:id="rId45"/>
    <p:sldLayoutId id="2147483671" r:id="rId4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31.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2.jpeg"/><Relationship Id="rId1" Type="http://schemas.openxmlformats.org/officeDocument/2006/relationships/slideLayout" Target="../slideLayouts/slideLayout37.xml"/><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Helmikuu 2026</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608999423"/>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2/2025 – 2/2026</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2/2025 – 2/2026</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56433125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98478624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2/2025 – 2/2026</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LinkedInissa </a:t>
            </a:r>
            <a:br>
              <a:rPr lang="fi-FI" sz="3200" dirty="0"/>
            </a:br>
            <a:r>
              <a:rPr lang="fi-FI" sz="2600" b="1" dirty="0">
                <a:solidFill>
                  <a:schemeClr val="accent2"/>
                </a:solidFill>
                <a:latin typeface="Neue Haas Unica W1G" panose="020B0504030206020203" pitchFamily="34" charset="0"/>
              </a:rPr>
              <a:t>2/2025 – 2/2026</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135442579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Threadsissa </a:t>
            </a:r>
            <a:br>
              <a:rPr lang="fi-FI" sz="3200" dirty="0"/>
            </a:br>
            <a:r>
              <a:rPr lang="fi-FI" sz="2600" b="1" dirty="0">
                <a:solidFill>
                  <a:schemeClr val="accent2"/>
                </a:solidFill>
                <a:latin typeface="Neue Haas Unica W1G" panose="020B0504030206020203" pitchFamily="34" charset="0"/>
              </a:rPr>
              <a:t>2/2025 – 2/2026</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26919464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helmikuu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027495740"/>
              </p:ext>
            </p:extLst>
          </p:nvPr>
        </p:nvGraphicFramePr>
        <p:xfrm>
          <a:off x="1158466" y="1410790"/>
          <a:ext cx="4785132" cy="453641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271 850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270 728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263 507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162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229 463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216 597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204 345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174 024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162 269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182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138 539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612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130 125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425411734"/>
              </p:ext>
            </p:extLst>
          </p:nvPr>
        </p:nvGraphicFramePr>
        <p:xfrm>
          <a:off x="6344421" y="1410790"/>
          <a:ext cx="4785132" cy="451633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118 410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108 293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102 738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101 611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91 910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81 118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717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81 102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75 472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73 473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70 649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helmikuu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09632373"/>
              </p:ext>
            </p:extLst>
          </p:nvPr>
        </p:nvGraphicFramePr>
        <p:xfrm>
          <a:off x="1158466" y="1410790"/>
          <a:ext cx="4785132" cy="457952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6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4209682454"/>
              </p:ext>
            </p:extLst>
          </p:nvPr>
        </p:nvGraphicFramePr>
        <p:xfrm>
          <a:off x="6344421" y="1410790"/>
          <a:ext cx="4785132" cy="457952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9913">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helmikuu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269917517"/>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128 199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91 489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78 429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72 939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67 410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66 051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57 806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53 562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50 724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47 473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999513011"/>
              </p:ext>
            </p:extLst>
          </p:nvPr>
        </p:nvGraphicFramePr>
        <p:xfrm>
          <a:off x="6344421" y="1410790"/>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43 916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43 472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43 086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42 649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40 267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36 738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36 294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33 050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31 269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31 047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helmikuu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844092694"/>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170 796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130 925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42 142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16 543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12 332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11 551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10 209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8 985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7 865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7 136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292593769"/>
              </p:ext>
            </p:extLst>
          </p:nvPr>
        </p:nvGraphicFramePr>
        <p:xfrm>
          <a:off x="6344421" y="1410790"/>
          <a:ext cx="4785132" cy="458578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5 999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5 778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5 265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5 184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4 768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3 970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3 609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Mondo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3 414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3 402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099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3 132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earing headphones and a sweater leaning against a wall&#10;&#10;AI-generated content may be incorrect.">
            <a:extLst>
              <a:ext uri="{FF2B5EF4-FFF2-40B4-BE49-F238E27FC236}">
                <a16:creationId xmlns:a16="http://schemas.microsoft.com/office/drawing/2014/main" id="{B79B1943-429B-B333-26CD-05D152F37D69}"/>
              </a:ext>
            </a:extLst>
          </p:cNvPr>
          <p:cNvPicPr>
            <a:picLocks noGrp="1" noChangeAspect="1"/>
          </p:cNvPicPr>
          <p:nvPr>
            <p:ph type="pic" idx="1"/>
          </p:nvPr>
        </p:nvPicPr>
        <p:blipFill>
          <a:blip r:embed="rId3"/>
          <a:srcRect l="3750" r="50000"/>
          <a:stretch>
            <a:fillRect/>
          </a:stretch>
        </p:blipFill>
        <p:spPr>
          <a:xfrm>
            <a:off x="6553202"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2912" y="1044023"/>
            <a:ext cx="4799012" cy="1231900"/>
          </a:xfrm>
        </p:spPr>
        <p:txBody>
          <a:bodyPr>
            <a:noAutofit/>
          </a:bodyPr>
          <a:lstStyle/>
          <a:p>
            <a:r>
              <a:rPr lang="fi-FI" sz="3200" dirty="0"/>
              <a:t>Kotiliesi, Seiska ja </a:t>
            </a:r>
            <a:br>
              <a:rPr lang="fi-FI" sz="3200" dirty="0"/>
            </a:br>
            <a:r>
              <a:rPr lang="fi-FI" sz="3200" dirty="0"/>
              <a:t>K-Ruoka olivat helmikuun kovimmat kasvajat</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485473"/>
            <a:ext cx="5350566" cy="3681625"/>
          </a:xfrm>
        </p:spPr>
        <p:txBody>
          <a:bodyPr anchor="ctr">
            <a:noAutofit/>
          </a:bodyPr>
          <a:lstStyle/>
          <a:p>
            <a:pPr fontAlgn="b"/>
            <a:r>
              <a:rPr lang="fi-FI" sz="1400" dirty="0" err="1"/>
              <a:t>Aikakausmedioilla</a:t>
            </a:r>
            <a:r>
              <a:rPr lang="fi-FI" sz="1400" dirty="0"/>
              <a:t> oli helmikuussa yhteensä 5 439 796 seuraajaa kaikissa kanavissa (bruttoluku). </a:t>
            </a:r>
          </a:p>
          <a:p>
            <a:pPr fontAlgn="b"/>
            <a:r>
              <a:rPr lang="fi-FI" sz="1400" dirty="0"/>
              <a:t>Yhdellä </a:t>
            </a:r>
            <a:r>
              <a:rPr lang="fi-FI" sz="1400" dirty="0" err="1"/>
              <a:t>aikakausmedialla</a:t>
            </a:r>
            <a:r>
              <a:rPr lang="fi-FI" sz="1400" dirty="0"/>
              <a:t> on eri somekanavissa yhteensä keskimäärin 30 733 seuraajaa.</a:t>
            </a:r>
          </a:p>
          <a:p>
            <a:pPr fontAlgn="b"/>
            <a:r>
              <a:rPr lang="fi-FI" sz="1400" dirty="0"/>
              <a:t>Uusia seuraajia saatiin 31 120. </a:t>
            </a:r>
          </a:p>
          <a:p>
            <a:pPr fontAlgn="b"/>
            <a:r>
              <a:rPr lang="fi-FI" sz="1400" dirty="0"/>
              <a:t>Seuraajamäärä kasvoi kaikissa kanavissa X:ää lukuun ottamatta.</a:t>
            </a:r>
          </a:p>
          <a:p>
            <a:pPr fontAlgn="b"/>
            <a:r>
              <a:rPr lang="fi-FI" sz="1400" dirty="0"/>
              <a:t>Eniten yleisöään kasvattivat Kotiliesi (+3 469), Seiska (+2 916) ja K-Ruoka (+2 192).</a:t>
            </a:r>
          </a:p>
          <a:p>
            <a:pPr fontAlgn="b"/>
            <a:r>
              <a:rPr lang="fi-FI" sz="1400" dirty="0"/>
              <a:t>Kotona nousi Facebookissa yhteishyvän rinnalle kolmanneksi suurimmaksi.</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helmikuu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983182286"/>
              </p:ext>
            </p:extLst>
          </p:nvPr>
        </p:nvGraphicFramePr>
        <p:xfrm>
          <a:off x="1208162" y="1410789"/>
          <a:ext cx="4785132" cy="451772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21 700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21 300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15 600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9 210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6 310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5 060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4 950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806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4 870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306045096"/>
              </p:ext>
            </p:extLst>
          </p:nvPr>
        </p:nvGraphicFramePr>
        <p:xfrm>
          <a:off x="6298100" y="1410791"/>
          <a:ext cx="4785132" cy="453424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38 100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25 000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875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75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7 199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6 074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1651">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5 364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4 619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452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4 606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3 790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LinkedInissa</a:t>
            </a:r>
            <a:r>
              <a:rPr lang="fi-FI" sz="3000" dirty="0">
                <a:solidFill>
                  <a:schemeClr val="accent1"/>
                </a:solidFill>
              </a:rPr>
              <a:t> ja </a:t>
            </a:r>
            <a:r>
              <a:rPr lang="fi-FI" sz="3000" u="sng" dirty="0">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helmikuu 2026</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2670830870"/>
              </p:ext>
            </p:extLst>
          </p:nvPr>
        </p:nvGraphicFramePr>
        <p:xfrm>
          <a:off x="6326262" y="1410788"/>
          <a:ext cx="4785132" cy="4506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Threads</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17 755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13 129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8 487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8 298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7 685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7 556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6 525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4 432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4 289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Voi hyvin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3 206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4106306846"/>
              </p:ext>
            </p:extLst>
          </p:nvPr>
        </p:nvGraphicFramePr>
        <p:xfrm>
          <a:off x="1205400" y="1410791"/>
          <a:ext cx="4785132" cy="450588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37 709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17 603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16 425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7 804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4 647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HR 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4 369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745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KITA Kiinteistö &amp; 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4 265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2 854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7263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Enertec</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2 576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708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2 213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helmikuu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4227396"/>
              </p:ext>
            </p:extLst>
          </p:nvPr>
        </p:nvGraphicFramePr>
        <p:xfrm>
          <a:off x="1815289" y="1410789"/>
          <a:ext cx="4139368" cy="4521880"/>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816761">
                  <a:extLst>
                    <a:ext uri="{9D8B030D-6E8A-4147-A177-3AD203B41FA5}">
                      <a16:colId xmlns:a16="http://schemas.microsoft.com/office/drawing/2014/main" val="3107084423"/>
                    </a:ext>
                  </a:extLst>
                </a:gridCol>
                <a:gridCol w="819239">
                  <a:extLst>
                    <a:ext uri="{9D8B030D-6E8A-4147-A177-3AD203B41FA5}">
                      <a16:colId xmlns:a16="http://schemas.microsoft.com/office/drawing/2014/main" val="2894783011"/>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+ 3 469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+ 2 916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+ 2 192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+ 1 570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+ 1 550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+ 1 248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+ 1 218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+ 1 163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Oma 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+ 1 097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Tee Itse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+ 1 085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236555878"/>
              </p:ext>
            </p:extLst>
          </p:nvPr>
        </p:nvGraphicFramePr>
        <p:xfrm>
          <a:off x="6343745" y="1410789"/>
          <a:ext cx="4134751" cy="4521580"/>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14000">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Kippari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+ 377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Lapsen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helmikuu 2026</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seuraajien tarkan määrän vain, jos heitä on alle tuhat. </a:t>
            </a:r>
          </a:p>
          <a:p>
            <a:pPr fontAlgn="b"/>
            <a:r>
              <a:rPr lang="fi-FI" sz="1200" noProof="0" dirty="0"/>
              <a:t>Jos </a:t>
            </a:r>
            <a:r>
              <a:rPr lang="fi-FI" sz="1200" dirty="0"/>
              <a:t>seuraajia </a:t>
            </a:r>
            <a:r>
              <a:rPr lang="fi-FI" sz="1200" noProof="0" dirty="0"/>
              <a:t>on 1 000–10 000, määrä pyöristetään sadan tarkkuudella.</a:t>
            </a:r>
          </a:p>
          <a:p>
            <a:pPr fontAlgn="b"/>
            <a:r>
              <a:rPr lang="fi-FI" sz="1200" noProof="0" dirty="0"/>
              <a:t> Jos </a:t>
            </a:r>
            <a:r>
              <a:rPr lang="fi-FI" sz="1200" dirty="0"/>
              <a:t>seuraajia </a:t>
            </a:r>
            <a:r>
              <a:rPr lang="fi-FI" sz="1200" noProof="0" dirty="0"/>
              <a:t>on yli 10 000, määrä pyöristetään tuhannen tarkkuudella. </a:t>
            </a:r>
          </a:p>
          <a:p>
            <a:pPr marL="0" indent="0" fontAlgn="b">
              <a:buNone/>
            </a:pPr>
            <a:r>
              <a:rPr lang="fi-FI" sz="1200" noProof="0" dirty="0"/>
              <a:t>Tästä syystä someseurannassa muutokset ovat usein tasan sata tai tasan tuhat.</a:t>
            </a: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283953890"/>
              </p:ext>
            </p:extLst>
          </p:nvPr>
        </p:nvGraphicFramePr>
        <p:xfrm>
          <a:off x="3194541" y="1410788"/>
          <a:ext cx="4830788" cy="3680941"/>
        </p:xfrm>
        <a:graphic>
          <a:graphicData uri="http://schemas.openxmlformats.org/drawingml/2006/table">
            <a:tbl>
              <a:tblPr firstRow="1" bandRow="1">
                <a:tableStyleId>{72833802-FEF1-4C79-8D5D-14CF1EAF98D9}</a:tableStyleId>
              </a:tblPr>
              <a:tblGrid>
                <a:gridCol w="720000">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4094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24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 – 12.</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Apu, </a:t>
                      </a:r>
                      <a:r>
                        <a:rPr lang="fi-FI" sz="1500" b="0" i="0" u="none" strike="noStrike" dirty="0" err="1">
                          <a:solidFill>
                            <a:srgbClr val="0E2649"/>
                          </a:solidFill>
                          <a:effectLst/>
                          <a:latin typeface="Neue Haas Unica W1G" panose="020B0504030206020203" pitchFamily="34" charset="0"/>
                        </a:rPr>
                        <a:t>Kaksplus</a:t>
                      </a:r>
                      <a:r>
                        <a:rPr lang="fi-FI" sz="1500" b="0" i="0" u="none" strike="noStrike" dirty="0">
                          <a:solidFill>
                            <a:srgbClr val="0E2649"/>
                          </a:solidFill>
                          <a:effectLst/>
                          <a:latin typeface="Neue Haas Unica W1G" panose="020B0504030206020203" pitchFamily="34" charset="0"/>
                        </a:rPr>
                        <a:t>, Kotiliesi, Kotivinkki, Kotona,              K-Ruoka, Oma PIHA, Seiska, Suomen Luonto, Tee Itse, Vauhdin Maailma, Viherpiha</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365880368"/>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helmikuu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288322185"/>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fi-FI" sz="1500" b="0" noProof="0" dirty="0">
                          <a:solidFill>
                            <a:schemeClr val="bg1"/>
                          </a:solidFill>
                          <a:latin typeface="Neue Haas Unica W1G"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+ 2 169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+ 1 140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+ 820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Lapsen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+ 204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helmikuu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451586374"/>
              </p:ext>
            </p:extLst>
          </p:nvPr>
        </p:nvGraphicFramePr>
        <p:xfrm>
          <a:off x="3703434" y="1410787"/>
          <a:ext cx="4785132" cy="340072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Aitio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1234735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08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43938060"/>
                  </a:ext>
                </a:extLst>
              </a:tr>
              <a:tr h="42485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KITA Kiinteistö &amp; 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89584892"/>
                  </a:ext>
                </a:extLst>
              </a:tr>
              <a:tr h="72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Käytännön Maamies, 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510974726"/>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YouTubessa</a:t>
            </a:r>
            <a:r>
              <a:rPr lang="fi-FI" sz="3000" dirty="0">
                <a:solidFill>
                  <a:schemeClr val="accent1"/>
                </a:solidFill>
              </a:rPr>
              <a:t> TOP 10 / helmikuu 2026</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2377640708"/>
              </p:ext>
            </p:extLst>
          </p:nvPr>
        </p:nvGraphicFramePr>
        <p:xfrm>
          <a:off x="3703434" y="1410786"/>
          <a:ext cx="4785131" cy="3666600"/>
        </p:xfrm>
        <a:graphic>
          <a:graphicData uri="http://schemas.openxmlformats.org/drawingml/2006/table">
            <a:tbl>
              <a:tblPr firstRow="1" bandRow="1">
                <a:tableStyleId>{72833802-FEF1-4C79-8D5D-14CF1EAF98D9}</a:tableStyleId>
              </a:tblPr>
              <a:tblGrid>
                <a:gridCol w="116450">
                  <a:extLst>
                    <a:ext uri="{9D8B030D-6E8A-4147-A177-3AD203B41FA5}">
                      <a16:colId xmlns:a16="http://schemas.microsoft.com/office/drawing/2014/main" val="3436780004"/>
                    </a:ext>
                  </a:extLst>
                </a:gridCol>
                <a:gridCol w="742068">
                  <a:extLst>
                    <a:ext uri="{9D8B030D-6E8A-4147-A177-3AD203B41FA5}">
                      <a16:colId xmlns:a16="http://schemas.microsoft.com/office/drawing/2014/main" val="580815032"/>
                    </a:ext>
                  </a:extLst>
                </a:gridCol>
                <a:gridCol w="3275762">
                  <a:extLst>
                    <a:ext uri="{9D8B030D-6E8A-4147-A177-3AD203B41FA5}">
                      <a16:colId xmlns:a16="http://schemas.microsoft.com/office/drawing/2014/main" val="3107084423"/>
                    </a:ext>
                  </a:extLst>
                </a:gridCol>
                <a:gridCol w="556040">
                  <a:extLst>
                    <a:ext uri="{9D8B030D-6E8A-4147-A177-3AD203B41FA5}">
                      <a16:colId xmlns:a16="http://schemas.microsoft.com/office/drawing/2014/main" val="2894783011"/>
                    </a:ext>
                  </a:extLst>
                </a:gridCol>
                <a:gridCol w="94811">
                  <a:extLst>
                    <a:ext uri="{9D8B030D-6E8A-4147-A177-3AD203B41FA5}">
                      <a16:colId xmlns:a16="http://schemas.microsoft.com/office/drawing/2014/main" val="3113567705"/>
                    </a:ext>
                  </a:extLst>
                </a:gridCol>
              </a:tblGrid>
              <a:tr h="414000">
                <a:tc gridSpan="4">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en-FI"/>
                    </a:p>
                  </a:txBody>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720000">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K-Ruoka, Seiska, 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108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720000">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Metsälehti, 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60000">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108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44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720000">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108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9.–12.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Juoksija, Kotona, Moottori, 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44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554769853"/>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helmikuu 2026</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4035982179"/>
              </p:ext>
            </p:extLst>
          </p:nvPr>
        </p:nvGraphicFramePr>
        <p:xfrm>
          <a:off x="3703434" y="1410787"/>
          <a:ext cx="4785132" cy="452911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+ 342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309111033"/>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088387667"/>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Threadsissa</a:t>
            </a:r>
            <a:r>
              <a:rPr lang="fi-FI" sz="3000" dirty="0">
                <a:solidFill>
                  <a:schemeClr val="accent1"/>
                </a:solidFill>
              </a:rPr>
              <a:t>  TOP 5 / helmikuu 2026</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3121362598"/>
              </p:ext>
            </p:extLst>
          </p:nvPr>
        </p:nvGraphicFramePr>
        <p:xfrm>
          <a:off x="3747090" y="1410788"/>
          <a:ext cx="4785132" cy="246407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+ 152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464780825"/>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someyleisö / helmikuu 2026</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765481"/>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+ 1,0</a:t>
            </a:r>
          </a:p>
          <a:p>
            <a:pPr>
              <a:lnSpc>
                <a:spcPct val="100000"/>
              </a:lnSpc>
            </a:pPr>
            <a:r>
              <a:rPr lang="fi-FI" sz="1800" dirty="0">
                <a:solidFill>
                  <a:schemeClr val="bg2"/>
                </a:solidFill>
                <a:latin typeface="Neue Haas Unica W1G" panose="020B0504030206020203" pitchFamily="34" charset="0"/>
              </a:rPr>
              <a:t>Instagram	+ 0,0</a:t>
            </a:r>
          </a:p>
          <a:p>
            <a:pPr>
              <a:lnSpc>
                <a:spcPct val="100000"/>
              </a:lnSpc>
            </a:pPr>
            <a:r>
              <a:rPr lang="fi-FI" sz="1800" dirty="0">
                <a:solidFill>
                  <a:schemeClr val="bg2"/>
                </a:solidFill>
                <a:latin typeface="Neue Haas Unica W1G" panose="020B0504030206020203" pitchFamily="34" charset="0"/>
              </a:rPr>
              <a:t>X 		– 1,9</a:t>
            </a:r>
          </a:p>
          <a:p>
            <a:pPr>
              <a:lnSpc>
                <a:spcPct val="100000"/>
              </a:lnSpc>
            </a:pPr>
            <a:r>
              <a:rPr lang="fi-FI" sz="1800" dirty="0">
                <a:solidFill>
                  <a:schemeClr val="bg2"/>
                </a:solidFill>
                <a:latin typeface="Neue Haas Unica W1G" panose="020B0504030206020203" pitchFamily="34" charset="0"/>
              </a:rPr>
              <a:t>YouTube 	+ 0,0</a:t>
            </a:r>
          </a:p>
          <a:p>
            <a:pPr>
              <a:lnSpc>
                <a:spcPct val="100000"/>
              </a:lnSpc>
            </a:pPr>
            <a:r>
              <a:rPr lang="fi-FI" sz="1800" dirty="0">
                <a:solidFill>
                  <a:schemeClr val="bg2"/>
                </a:solidFill>
                <a:latin typeface="Neue Haas Unica W1G" panose="020B0504030206020203" pitchFamily="34" charset="0"/>
              </a:rPr>
              <a:t>TikTok 		+ 0,5</a:t>
            </a:r>
          </a:p>
          <a:p>
            <a:pPr>
              <a:lnSpc>
                <a:spcPct val="100000"/>
              </a:lnSpc>
            </a:pPr>
            <a:r>
              <a:rPr lang="fi-FI" sz="1800" dirty="0">
                <a:solidFill>
                  <a:schemeClr val="bg2"/>
                </a:solidFill>
                <a:latin typeface="Neue Haas Unica W1G" panose="020B0504030206020203" pitchFamily="34" charset="0"/>
              </a:rPr>
              <a:t>LinkedIn 	+ 0,3</a:t>
            </a:r>
          </a:p>
          <a:p>
            <a:pPr>
              <a:lnSpc>
                <a:spcPct val="100000"/>
              </a:lnSpc>
            </a:pPr>
            <a:r>
              <a:rPr lang="fi-FI" sz="1800" dirty="0" err="1">
                <a:solidFill>
                  <a:schemeClr val="bg2"/>
                </a:solidFill>
                <a:latin typeface="Neue Haas Unica W1G" panose="020B0504030206020203" pitchFamily="34" charset="0"/>
              </a:rPr>
              <a:t>Threads</a:t>
            </a:r>
            <a:r>
              <a:rPr lang="fi-FI" sz="1800" dirty="0">
                <a:solidFill>
                  <a:schemeClr val="bg2"/>
                </a:solidFill>
                <a:latin typeface="Neue Haas Unica W1G" panose="020B0504030206020203" pitchFamily="34" charset="0"/>
              </a:rPr>
              <a:t> 		+ 0,1</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046590494"/>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helmikuu 2026</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1511828383"/>
              </p:ext>
            </p:extLst>
          </p:nvPr>
        </p:nvGraphicFramePr>
        <p:xfrm>
          <a:off x="3747090" y="1410787"/>
          <a:ext cx="4785132" cy="2466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+ 357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Tekniikka&amp;Talous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+ 81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88386957"/>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177 </a:t>
            </a:r>
            <a:r>
              <a:rPr lang="en-FI" sz="3400" dirty="0">
                <a:solidFill>
                  <a:schemeClr val="tx2"/>
                </a:solidFill>
                <a:latin typeface="Canela Medium" pitchFamily="2" charset="77"/>
              </a:rPr>
              <a:t>kpl) /</a:t>
            </a:r>
            <a:r>
              <a:rPr lang="fi-FI" sz="3400" dirty="0"/>
              <a:t> helmikuu 2026</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Aitio     Aku Ankka     Anna     Antiikki &amp; Design     Apteekkarilehti     Apu     Arkkitehti     Arvopaperi     Ase &amp; Erä     Askel     Auto Bild Suomi     Automaatioväylä     Avecmedia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Energiauutiset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Enertec</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Erä     ET     Etiketti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HR viesti     Hyvä Elämä     Hyvä terveys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Kemiamedia.fi     Kiertotalouden erikoislehti Uusiouutiset     Kiinteistö &amp; energia     Kippari     Kissafani     KITA Kiinteistö &amp; Talotekniikka     Kodin Kuvalehti     Kodin Pellervo     Koiramme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Kunto Plus     Käytännön Maamies     Lapsen Maailma     Leivotaan     Liha ja ruoka     Luontaisterveys     Maailman Kuvalehti     Maalla     Maatilan Pellervo     Maku     Matka     Matkailulehti     Me Naiset     Meidän Mökki     Metsälehti     Metsänomistajan Aarre     Metsästys ja Kalastus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177 </a:t>
            </a:r>
            <a:r>
              <a:rPr lang="en-FI" sz="3400" dirty="0">
                <a:solidFill>
                  <a:schemeClr val="tx2"/>
                </a:solidFill>
                <a:latin typeface="Canela Medium" pitchFamily="2" charset="77"/>
              </a:rPr>
              <a:t>kpl) /</a:t>
            </a:r>
            <a:r>
              <a:rPr lang="fi-FI" sz="3400" dirty="0"/>
              <a:t> helmikuu 2026</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Perusta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prointerior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Seura     Siivet     Soppa365     Suomen Hammaslääkärilehti     Suomen Kiinteistölehti     Suomen Kuvalehti     Suomen Luonto     Suomen Lääkärilehti     Suomen Sotilas     Super     Suuri Käsityö     Sähkömaailma     Taide     TAITO     Talentia     Talotekniikka     Talouselämä     Taloustaito     TAUKO Magazine     Tee Itse     Tehy-lehti     Tekniikan Maailma     Tekniikka &amp; 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Tiede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Tiede</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Tunne &amp; Mieli     Turun Aika     Tuulilasi     Työ Terveys Turvallisuus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Viherpiha     Viinilehti     Viisas Raha     Vinkki     Voi hyvin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helmikuu 2026</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helmikuussa</a:t>
            </a:r>
          </a:p>
          <a:p>
            <a:br>
              <a:rPr lang="fi-FI" sz="1000" dirty="0">
                <a:solidFill>
                  <a:schemeClr val="bg2"/>
                </a:solidFill>
              </a:rPr>
            </a:br>
            <a:r>
              <a:rPr lang="fi-FI" dirty="0">
                <a:solidFill>
                  <a:schemeClr val="bg2"/>
                </a:solidFill>
                <a:latin typeface="Neue Haas Unica W1G" panose="020B0504030206020203" pitchFamily="34" charset="0"/>
              </a:rPr>
              <a:t>Kaikki kanavat	+ 31 120</a:t>
            </a:r>
          </a:p>
          <a:p>
            <a:r>
              <a:rPr lang="fi-FI" dirty="0">
                <a:solidFill>
                  <a:schemeClr val="bg2"/>
                </a:solidFill>
                <a:latin typeface="Neue Haas Unica W1G" panose="020B0504030206020203" pitchFamily="34" charset="0"/>
              </a:rPr>
              <a:t>Facebook  	+ 14 273</a:t>
            </a:r>
          </a:p>
          <a:p>
            <a:r>
              <a:rPr lang="fi-FI" dirty="0">
                <a:solidFill>
                  <a:schemeClr val="bg2"/>
                </a:solidFill>
                <a:latin typeface="Neue Haas Unica W1G" panose="020B0504030206020203" pitchFamily="34" charset="0"/>
              </a:rPr>
              <a:t>Instagram  	+ 10 888</a:t>
            </a:r>
          </a:p>
          <a:p>
            <a:r>
              <a:rPr lang="fi-FI" dirty="0">
                <a:solidFill>
                  <a:schemeClr val="bg2"/>
                </a:solidFill>
                <a:latin typeface="Neue Haas Unica W1G" panose="020B0504030206020203" pitchFamily="34" charset="0"/>
              </a:rPr>
              <a:t>X  		– 53</a:t>
            </a:r>
          </a:p>
          <a:p>
            <a:r>
              <a:rPr lang="fi-FI" dirty="0">
                <a:solidFill>
                  <a:schemeClr val="bg2"/>
                </a:solidFill>
                <a:latin typeface="Neue Haas Unica W1G" panose="020B0504030206020203" pitchFamily="34" charset="0"/>
              </a:rPr>
              <a:t>YouTube		+ 674</a:t>
            </a:r>
          </a:p>
          <a:p>
            <a:r>
              <a:rPr lang="fi-FI" dirty="0">
                <a:solidFill>
                  <a:schemeClr val="bg2"/>
                </a:solidFill>
                <a:latin typeface="Neue Haas Unica W1G" panose="020B0504030206020203" pitchFamily="34" charset="0"/>
              </a:rPr>
              <a:t>TikTok  		+ 2 658</a:t>
            </a:r>
          </a:p>
          <a:p>
            <a:r>
              <a:rPr lang="fi-FI" dirty="0">
                <a:solidFill>
                  <a:schemeClr val="bg2"/>
                </a:solidFill>
                <a:latin typeface="Neue Haas Unica W1G" panose="020B0504030206020203" pitchFamily="34" charset="0"/>
              </a:rPr>
              <a:t>LinkedIn  		+ 1 320</a:t>
            </a:r>
          </a:p>
          <a:p>
            <a:r>
              <a:rPr lang="fi-FI" dirty="0">
                <a:solidFill>
                  <a:schemeClr val="bg2"/>
                </a:solidFill>
                <a:latin typeface="Neue Haas Unica W1G" panose="020B0504030206020203" pitchFamily="34" charset="0"/>
              </a:rPr>
              <a:t>Threads  		+ 1 360</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43185908"/>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LinkedInissa ja Threadsissa.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helmikuu 2026</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177 aikakausmediaa, joilla oli käytössään yhteensä 453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2,6</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308501053"/>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helmikuu 2026</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30 733 </a:t>
            </a:r>
            <a:br>
              <a:rPr lang="fi-FI" sz="4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079937937"/>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955678634"/>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2/2025 – 2/2026</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475464225"/>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2/2025 – 2/2026</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67970477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2/2025 – 2/2026</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0b2d0627081c63db6a69bd3df2a8ae42">
  <xsd:schema xmlns:xsd="http://www.w3.org/2001/XMLSchema" xmlns:xs="http://www.w3.org/2001/XMLSchema" xmlns:p="http://schemas.microsoft.com/office/2006/metadata/properties" xmlns:ns2="b8458977-e6f2-40e9-9621-96f4298c6bbe" targetNamespace="http://schemas.microsoft.com/office/2006/metadata/properties" ma:root="true" ma:fieldsID="51fe2a09710c29757513715f4c2684b4"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2647A9-A749-4FA2-BEB2-369DD0AE5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3.xml><?xml version="1.0" encoding="utf-8"?>
<ds:datastoreItem xmlns:ds="http://schemas.openxmlformats.org/officeDocument/2006/customXml" ds:itemID="{95B21824-3573-4170-BB97-352BE88B69B2}">
  <ds:schemaRefs>
    <ds:schemaRef ds:uri="http://schemas.openxmlformats.org/package/2006/metadata/core-properties"/>
    <ds:schemaRef ds:uri="http://purl.org/dc/elements/1.1/"/>
    <ds:schemaRef ds:uri="b8458977-e6f2-40e9-9621-96f4298c6bbe"/>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17912</TotalTime>
  <Words>2489</Words>
  <Application>Microsoft Macintosh PowerPoint</Application>
  <PresentationFormat>Widescreen</PresentationFormat>
  <Paragraphs>793</Paragraphs>
  <Slides>35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Neue Haas Unica W1G Medium</vt:lpstr>
      <vt:lpstr>Arial</vt:lpstr>
      <vt:lpstr>Neue Haas Unica W1G Light</vt:lpstr>
      <vt:lpstr>Canela Medium</vt:lpstr>
      <vt:lpstr>Neue Haas Unica W1G</vt:lpstr>
      <vt:lpstr>Clattering</vt:lpstr>
      <vt:lpstr>Neue Haas Unica Pro</vt:lpstr>
      <vt:lpstr>Office Theme</vt:lpstr>
      <vt:lpstr>PowerPoint Presentation</vt:lpstr>
      <vt:lpstr>Kotiliesi, Seiska ja  K-Ruoka olivat helmikuun kovimmat kasvajat</vt:lpstr>
      <vt:lpstr>Aikakausmedioiden someyleisö / helmikuu 2026</vt:lpstr>
      <vt:lpstr>Aikakausmedioiden seuraajamäärä / helmikuu 2026</vt:lpstr>
      <vt:lpstr>Aikakausmedioiden sometilien määrä / helmikuu 2026</vt:lpstr>
      <vt:lpstr>Yleisön keskimääräinen koko /  helmikuu 2026</vt:lpstr>
      <vt:lpstr>Yleisömäärä kaikissa somekanavissa  2/2025 – 2/2026</vt:lpstr>
      <vt:lpstr>Yleisömäärä Facebookissa  2/2025 – 2/2026</vt:lpstr>
      <vt:lpstr>Yleisömäärä Instagramissa  2/2025 – 2/2026</vt:lpstr>
      <vt:lpstr>Yleisömäärä X:ssä  2/2025 – 2/2026</vt:lpstr>
      <vt:lpstr>Yleisömäärä YouTubessa  2/2025 – 2/2026</vt:lpstr>
      <vt:lpstr>Yleisömäärä TikTokissa  2/2025 – 2/2026</vt:lpstr>
      <vt:lpstr>Yleisömäärä LinkedInissa  2/2025 – 2/2026</vt:lpstr>
      <vt:lpstr>Yleisömäärä Threadsissa  2/2025 – 2/2026</vt:lpstr>
      <vt:lpstr>Somen suurimmat</vt:lpstr>
      <vt:lpstr>Eniten seuraajia kaikissa kanavissa TOP 20 / helmikuu 2026</vt:lpstr>
      <vt:lpstr>Eniten seuraajia Facebookissa TOP 20 / helmikuu 2026</vt:lpstr>
      <vt:lpstr>Eniten seuraajia Instagramissa TOP 20 / helmikuu 2026</vt:lpstr>
      <vt:lpstr>Eniten seuraajia X:ssä TOP 20 / helmikuu 2026</vt:lpstr>
      <vt:lpstr>Eniten seuraajia YouTubessa ja TikTokissa TOP 10 /  helmikuu 2026</vt:lpstr>
      <vt:lpstr>Eniten seuraajia LinkedInissa ja Threadsissa  TOP 10 /  helmikuu 2026</vt:lpstr>
      <vt:lpstr>Eniten yleisöään  kasvattaneet</vt:lpstr>
      <vt:lpstr>Eniten uusia seuraajia kaikissa kanavissa TOP 20 / helmikuu 2026</vt:lpstr>
      <vt:lpstr>Eniten uusia seuraajia Facebookissa TOP 10 / helmikuu 2026</vt:lpstr>
      <vt:lpstr>Eniten uusia seuraajia Instagramissa TOP 10 / helmikuu 2026</vt:lpstr>
      <vt:lpstr>Eniten uusia seuraajia X:ssä TOP 10 / helmikuu 2026</vt:lpstr>
      <vt:lpstr>Eniten uusia seuraajia YouTubessa TOP 10 / helmikuu 2026</vt:lpstr>
      <vt:lpstr>Eniten uusia seuraajia Tiktokissa TOP 10 / helmikuu 2026</vt:lpstr>
      <vt:lpstr>Eniten uusia seuraajia Threadsissa  TOP 5 / helmikuu 2026</vt:lpstr>
      <vt:lpstr>Eniten uusia seuraajia Linkedinissa TOP 5 / helmikuu 2026</vt:lpstr>
      <vt:lpstr>Seuratut mediat</vt:lpstr>
      <vt:lpstr>Seurannassa olleet mediat (177 kpl) / helmikuu 2026</vt:lpstr>
      <vt:lpstr>Seurannassa olleet mediat (177 kpl) / helmikuu 2026</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895</cp:revision>
  <dcterms:created xsi:type="dcterms:W3CDTF">2021-01-05T09:04:45Z</dcterms:created>
  <dcterms:modified xsi:type="dcterms:W3CDTF">2026-05-12T09:40:19Z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